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4" r:id="rId10"/>
    <p:sldId id="285" r:id="rId11"/>
    <p:sldId id="281" r:id="rId12"/>
    <p:sldId id="282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8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7DA70-28E8-4F24-8FC8-72D937D60867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60D1E-A154-4F9A-911B-DA4FA2EFA7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92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60D1E-A154-4F9A-911B-DA4FA2EFA79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59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umentoseletronicos.arquivonacional.gov.br/cgi/cgilua.exe/sys/start.htm?sid=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66587" y="2514600"/>
            <a:ext cx="9538026" cy="226278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Documentação e Informática</a:t>
            </a:r>
            <a:br>
              <a:rPr lang="pt-BR" dirty="0" smtClean="0"/>
            </a:br>
            <a:r>
              <a:rPr lang="pt-BR" sz="3600" dirty="0" smtClean="0"/>
              <a:t>Documento, memória e documento digital 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02364" y="5015374"/>
            <a:ext cx="8915399" cy="1126283"/>
          </a:xfrm>
        </p:spPr>
        <p:txBody>
          <a:bodyPr/>
          <a:lstStyle/>
          <a:p>
            <a:r>
              <a:rPr lang="pt-BR" dirty="0" smtClean="0"/>
              <a:t>9ª. Aula - 2015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289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2949" y="2133600"/>
            <a:ext cx="9061663" cy="377762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No âmbito da CI, </a:t>
            </a:r>
            <a:r>
              <a:rPr lang="pt-BR" dirty="0" smtClean="0"/>
              <a:t>As </a:t>
            </a:r>
            <a:r>
              <a:rPr lang="pt-BR" dirty="0"/>
              <a:t>limitações da memória humana levaram o homem a buscar em recursos externos as chamadas memórias artificiais, a compensação para o esquecimento. </a:t>
            </a:r>
            <a:endParaRPr lang="pt-BR" dirty="0" smtClean="0"/>
          </a:p>
          <a:p>
            <a:r>
              <a:rPr lang="pt-BR" dirty="0" smtClean="0"/>
              <a:t>Já iniciamos uma leitura do que é memória, esquecimento e voltaremos ao assunto, mas antes citamos alguns autores </a:t>
            </a:r>
            <a:r>
              <a:rPr lang="pt-BR" dirty="0"/>
              <a:t>que abordaram o tema</a:t>
            </a:r>
            <a:r>
              <a:rPr lang="pt-BR" dirty="0" smtClean="0"/>
              <a:t>:</a:t>
            </a:r>
          </a:p>
          <a:p>
            <a:r>
              <a:rPr lang="pt-BR" dirty="0" smtClean="0"/>
              <a:t>Historiadores </a:t>
            </a:r>
            <a:r>
              <a:rPr lang="pt-BR" dirty="0"/>
              <a:t>(Jacques Le </a:t>
            </a:r>
            <a:r>
              <a:rPr lang="pt-BR" dirty="0" err="1"/>
              <a:t>Goff</a:t>
            </a:r>
            <a:r>
              <a:rPr lang="pt-BR" dirty="0"/>
              <a:t>, </a:t>
            </a:r>
            <a:r>
              <a:rPr lang="pt-BR" dirty="0" err="1"/>
              <a:t>Ecléa</a:t>
            </a:r>
            <a:r>
              <a:rPr lang="pt-BR" dirty="0"/>
              <a:t> Bosi, Pierre Nora, Henri-Pierre </a:t>
            </a:r>
            <a:r>
              <a:rPr lang="pt-BR" dirty="0" err="1"/>
              <a:t>Jeudy</a:t>
            </a:r>
            <a:r>
              <a:rPr lang="pt-BR" dirty="0"/>
              <a:t>, </a:t>
            </a:r>
            <a:r>
              <a:rPr lang="pt-BR" dirty="0" err="1"/>
              <a:t>Ulpiano</a:t>
            </a:r>
            <a:r>
              <a:rPr lang="pt-BR" dirty="0"/>
              <a:t> Bezerra de Menezes), sociólogos (Maurice </a:t>
            </a:r>
            <a:r>
              <a:rPr lang="pt-BR" dirty="0" err="1"/>
              <a:t>Halbwachs</a:t>
            </a:r>
            <a:r>
              <a:rPr lang="pt-BR" dirty="0"/>
              <a:t>, Michel Pollack) e filósofos (Henri </a:t>
            </a:r>
            <a:r>
              <a:rPr lang="pt-BR" dirty="0" err="1"/>
              <a:t>Bergson</a:t>
            </a:r>
            <a:r>
              <a:rPr lang="pt-BR" dirty="0" smtClean="0"/>
              <a:t>).</a:t>
            </a:r>
          </a:p>
          <a:p>
            <a:r>
              <a:rPr lang="pt-BR" dirty="0" smtClean="0"/>
              <a:t>Para nossa análise, interessa “desvelar” o que está por trás da chamada abordagem histórica na questão da memória humana, histórica e cultural.</a:t>
            </a:r>
          </a:p>
          <a:p>
            <a:r>
              <a:rPr lang="pt-BR" dirty="0" smtClean="0"/>
              <a:t>Antes vamos falar o que é documento eletrônico, porque está relacionado ao documento convencional na C.I. apesar de aspecto peculiares.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33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digital ou eletrônico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Câmara Técnica de Documentos Eletrônicos do Conselho Nacional de Arquivos: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r>
              <a:rPr lang="pt-BR" dirty="0"/>
              <a:t> </a:t>
            </a:r>
            <a:r>
              <a:rPr lang="pt-BR" dirty="0" smtClean="0"/>
              <a:t>Eletrônico e Digital:</a:t>
            </a: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030864" y="2868249"/>
            <a:ext cx="10032096" cy="92333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i="1" dirty="0"/>
              <a:t>Na literatura </a:t>
            </a:r>
            <a:r>
              <a:rPr lang="pt-BR" i="1" dirty="0" err="1"/>
              <a:t>arquivística</a:t>
            </a:r>
            <a:r>
              <a:rPr lang="pt-BR" i="1" dirty="0"/>
              <a:t> internacional, ainda é corrente o uso do termo “documento eletrônico” como sinônimo de “documento digital”. Entretanto, do ponto de vista tecnológico, existe uma diferença entre os termos </a:t>
            </a:r>
            <a:r>
              <a:rPr lang="pt-BR" i="1" dirty="0" smtClean="0"/>
              <a:t>‘eletrônico’ </a:t>
            </a:r>
            <a:r>
              <a:rPr lang="pt-BR" i="1" dirty="0"/>
              <a:t>e </a:t>
            </a:r>
            <a:r>
              <a:rPr lang="pt-BR" i="1" dirty="0" smtClean="0"/>
              <a:t>‘digital’.”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030864" y="4510139"/>
            <a:ext cx="10032096" cy="2308324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i="1" dirty="0"/>
              <a:t>“Um </a:t>
            </a:r>
            <a:r>
              <a:rPr lang="pt-BR" b="1" i="1" dirty="0"/>
              <a:t>documento eletrônico </a:t>
            </a:r>
            <a:r>
              <a:rPr lang="pt-BR" i="1" dirty="0"/>
              <a:t>é acessível e interpretável por meio de um equipamento eletrônico (aparelho de videocassete, filmadora, computador), podendo ser registrado e codificado em forma analógica ou em dígitos binários. Já um </a:t>
            </a:r>
            <a:r>
              <a:rPr lang="pt-BR" b="1" i="1" dirty="0"/>
              <a:t>documento digital </a:t>
            </a:r>
            <a:r>
              <a:rPr lang="pt-BR" i="1" dirty="0"/>
              <a:t>é um documento eletrônico caracterizado pela codificação em dígitos binários e acessado por meio de sistema computacional. Assim, todo documento digital é eletrônico, mas nem todo documento eletrônico é digital. Exemplos: 1) documento eletrônico: filme em VHS, música em fita cassete. 2) documento digital: texto em PDF, planilha de cálculo em Microsoft  Excel, áudio em MP3, filme em AVI.”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085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eletrônico e digital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3707" y="2003020"/>
            <a:ext cx="977255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 dicionário de Terminologia </a:t>
            </a:r>
            <a:r>
              <a:rPr lang="pt-BR" dirty="0" err="1"/>
              <a:t>Arquivística</a:t>
            </a:r>
            <a:r>
              <a:rPr lang="pt-BR" dirty="0"/>
              <a:t> </a:t>
            </a:r>
            <a:r>
              <a:rPr lang="pt-BR" dirty="0" smtClean="0"/>
              <a:t>(DBTA) define </a:t>
            </a:r>
            <a:r>
              <a:rPr lang="pt-BR" dirty="0"/>
              <a:t>documento </a:t>
            </a:r>
            <a:r>
              <a:rPr lang="pt-BR" dirty="0" smtClean="0"/>
              <a:t>eletrônico como: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E </a:t>
            </a:r>
            <a:r>
              <a:rPr lang="pt-BR" dirty="0" smtClean="0"/>
              <a:t>documento digital como: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73707" y="2364468"/>
            <a:ext cx="1006105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i="1" dirty="0"/>
              <a:t>“Gênero documental integrado por documentos em meio eletrônico ou somente acessíveis por equipamentos eletrônicos, como cartões perfurados, disquetes e documentos digitais.” (DBTA, p. 75)</a:t>
            </a:r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80235" y="4213971"/>
            <a:ext cx="10061053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i="1" dirty="0" smtClean="0"/>
              <a:t>“</a:t>
            </a:r>
            <a:r>
              <a:rPr lang="pt-BR" i="1" dirty="0"/>
              <a:t>“Documento codificado em dígitos binários, acessível por meio de sistema computacional.” (DBTA, p. 75)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6970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173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Conferência em Budapest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Paul </a:t>
            </a:r>
            <a:r>
              <a:rPr lang="pt-BR" dirty="0" err="1" smtClean="0"/>
              <a:t>Ricoeur</a:t>
            </a:r>
            <a:r>
              <a:rPr lang="pt-BR" dirty="0" smtClean="0"/>
              <a:t> a 8 de Março de 2003 em Budapeste sob o título “</a:t>
            </a:r>
            <a:r>
              <a:rPr lang="pt-BR" dirty="0" err="1" smtClean="0"/>
              <a:t>Memory</a:t>
            </a:r>
            <a:r>
              <a:rPr lang="pt-BR" dirty="0" smtClean="0"/>
              <a:t>, </a:t>
            </a:r>
            <a:r>
              <a:rPr lang="pt-BR" dirty="0" err="1" smtClean="0"/>
              <a:t>history</a:t>
            </a:r>
            <a:r>
              <a:rPr lang="pt-BR" dirty="0" smtClean="0"/>
              <a:t>, </a:t>
            </a:r>
            <a:r>
              <a:rPr lang="pt-BR" dirty="0" err="1" smtClean="0"/>
              <a:t>oblivion</a:t>
            </a:r>
            <a:r>
              <a:rPr lang="pt-BR" dirty="0" smtClean="0"/>
              <a:t>” no âmbito de uma conferência internacional intitulada “</a:t>
            </a:r>
            <a:r>
              <a:rPr lang="pt-BR" dirty="0" err="1" smtClean="0"/>
              <a:t>Haunting</a:t>
            </a:r>
            <a:r>
              <a:rPr lang="pt-BR" dirty="0" smtClean="0"/>
              <a:t> Memories? </a:t>
            </a:r>
            <a:r>
              <a:rPr lang="pt-BR" dirty="0" err="1" smtClean="0"/>
              <a:t>History</a:t>
            </a:r>
            <a:r>
              <a:rPr lang="pt-BR" dirty="0" smtClean="0"/>
              <a:t> in </a:t>
            </a:r>
            <a:r>
              <a:rPr lang="pt-BR" dirty="0" err="1" smtClean="0"/>
              <a:t>Europe</a:t>
            </a:r>
            <a:r>
              <a:rPr lang="pt-BR" dirty="0" smtClean="0"/>
              <a:t> </a:t>
            </a:r>
            <a:r>
              <a:rPr lang="pt-BR" dirty="0" err="1" smtClean="0"/>
              <a:t>after</a:t>
            </a:r>
            <a:r>
              <a:rPr lang="pt-BR" dirty="0" smtClean="0"/>
              <a:t> </a:t>
            </a:r>
            <a:r>
              <a:rPr lang="pt-BR" dirty="0" err="1" smtClean="0"/>
              <a:t>Authoritarianism</a:t>
            </a:r>
            <a:r>
              <a:rPr lang="pt-BR" dirty="0" smtClean="0"/>
              <a:t>”. </a:t>
            </a:r>
          </a:p>
          <a:p>
            <a:pPr marL="0" indent="0">
              <a:buNone/>
            </a:pPr>
            <a:r>
              <a:rPr lang="pt-BR" dirty="0" smtClean="0"/>
              <a:t>Explicou sua proposta: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99896" y="3578760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que proponho hoje, é deslocar o ponto de vista adotado, o da escrita para a leitura, ou, mais genericamente, da elaboração literária do trabalho histórico para a sua </a:t>
            </a:r>
            <a:r>
              <a:rPr lang="pt-BR" dirty="0" err="1"/>
              <a:t>receção</a:t>
            </a:r>
            <a:r>
              <a:rPr lang="pt-BR" dirty="0"/>
              <a:t>, seja ela pública ou privada, de acordo com as linhas de uma hermenêutica da </a:t>
            </a:r>
            <a:r>
              <a:rPr lang="pt-BR" dirty="0" err="1"/>
              <a:t>receção</a:t>
            </a:r>
            <a:r>
              <a:rPr lang="pt-BR" dirty="0" smtClean="0"/>
              <a:t>.” (</a:t>
            </a:r>
            <a:r>
              <a:rPr lang="pt-BR" dirty="0" err="1" smtClean="0"/>
              <a:t>Ricoeur</a:t>
            </a:r>
            <a:r>
              <a:rPr lang="pt-BR" dirty="0" smtClean="0"/>
              <a:t>, 2003)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37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 necessária uma </a:t>
            </a:r>
            <a:r>
              <a:rPr lang="pt-BR" dirty="0" err="1" smtClean="0"/>
              <a:t>reapropriação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 smtClean="0"/>
              <a:t>A ideia que para apropriação bastaria acesso aos documentos e dados é vista de outra forma: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A memória histórica “oficial” tanto pode instruir como ferir. 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2713544" y="2889647"/>
            <a:ext cx="9132713" cy="1477328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“extrair certos problemas cruciais que dizem manifestamente mais respeito à recepção da história do que à sua escrita, para os trazer à luz. As questões em jogo dizem respeito à memória, já não como simples matriz da história, mas como </a:t>
            </a:r>
            <a:r>
              <a:rPr lang="pt-BR" dirty="0" err="1"/>
              <a:t>reapropriação</a:t>
            </a:r>
            <a:r>
              <a:rPr lang="pt-BR" dirty="0"/>
              <a:t> do passado histórico por uma memória que a história instruiu e muitas vezes feriu” (</a:t>
            </a:r>
            <a:r>
              <a:rPr lang="pt-BR" dirty="0" err="1"/>
              <a:t>Ricoeur</a:t>
            </a:r>
            <a:r>
              <a:rPr lang="pt-BR" dirty="0"/>
              <a:t>, 2003).</a:t>
            </a:r>
          </a:p>
        </p:txBody>
      </p:sp>
    </p:spTree>
    <p:extLst>
      <p:ext uri="{BB962C8B-B14F-4D97-AF65-F5344CB8AC3E}">
        <p14:creationId xmlns:p14="http://schemas.microsoft.com/office/powerpoint/2010/main" val="9287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Não basta o aspecto fenomenológico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t-BR" dirty="0" smtClean="0"/>
              <a:t>A fenomenologia propõe uma abordagem não neutra do sujeito que pensa e apropria culturalmente da informação, mas não basta: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Há “enigmas” no passado que devem ser “desvelados”.</a:t>
            </a:r>
          </a:p>
          <a:p>
            <a:pPr>
              <a:buFontTx/>
              <a:buChar char="-"/>
            </a:pPr>
            <a:r>
              <a:rPr lang="pt-BR" dirty="0" err="1" smtClean="0"/>
              <a:t>Ricoeur</a:t>
            </a:r>
            <a:r>
              <a:rPr lang="pt-BR" dirty="0" smtClean="0"/>
              <a:t> propõe a reversão do processo da escrita para a recessão. </a:t>
            </a:r>
          </a:p>
          <a:p>
            <a:pPr>
              <a:buFontTx/>
              <a:buChar char="-"/>
            </a:pPr>
            <a:r>
              <a:rPr lang="pt-BR" dirty="0" smtClean="0"/>
              <a:t>- recessão é o aspecto vivencial de qualquer processo de memória.</a:t>
            </a:r>
          </a:p>
          <a:p>
            <a:pPr>
              <a:buFontTx/>
              <a:buChar char="-"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84746" y="2821407"/>
            <a:ext cx="9132713" cy="175432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“Mas esta modificação do ponto de vista não implica que abandonemos a descrição fenomenológica da memória em si, seja qual for a sua ligação com a história. Não poderíamos falar seriamente da </a:t>
            </a:r>
            <a:r>
              <a:rPr lang="pt-BR" dirty="0" err="1"/>
              <a:t>reapropriação</a:t>
            </a:r>
            <a:r>
              <a:rPr lang="pt-BR" dirty="0"/>
              <a:t> do passado histórico efetuado pela memória, se não tivéssemos, considerado previamente, os enigmas que incomodam o processo da memória enquanto tal.” (</a:t>
            </a:r>
            <a:r>
              <a:rPr lang="pt-BR" dirty="0" err="1"/>
              <a:t>Ricoeur</a:t>
            </a:r>
            <a:r>
              <a:rPr lang="pt-BR" dirty="0"/>
              <a:t>, 2003)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8345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processos para a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7528" y="1484785"/>
            <a:ext cx="91389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Primeiro:</a:t>
            </a:r>
          </a:p>
          <a:p>
            <a:pPr marL="0" indent="0">
              <a:buNone/>
            </a:pPr>
            <a:r>
              <a:rPr lang="pt-BR" dirty="0" smtClean="0"/>
              <a:t>Ela </a:t>
            </a:r>
            <a:r>
              <a:rPr lang="pt-BR" dirty="0" smtClean="0"/>
              <a:t>reivindica a sua fidelidade a esse “tendo estado </a:t>
            </a:r>
            <a:r>
              <a:rPr lang="pt-BR" dirty="0" smtClean="0"/>
              <a:t>... “ </a:t>
            </a:r>
            <a:r>
              <a:rPr lang="pt-BR" dirty="0" smtClean="0"/>
              <a:t>deslocamento da escrita para a </a:t>
            </a:r>
            <a:r>
              <a:rPr lang="pt-BR" dirty="0" err="1" smtClean="0"/>
              <a:t>receção</a:t>
            </a:r>
            <a:r>
              <a:rPr lang="pt-BR" dirty="0" smtClean="0"/>
              <a:t> ...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O aspecto essencial da representação esconde o passado como memória;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51994" y="2765675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“O </a:t>
            </a:r>
            <a:r>
              <a:rPr lang="pt-BR" dirty="0"/>
              <a:t>primeiro enigma em jogo relaciona-se com a própria ideia de representação do passado como memória. Como se vê em Aristóteles, no seu pequeno tratado ‘Da memória e da reminiscência’, a memória é ‘do passado’. Que sentido dar a essa simples preposição ‘de’? ...</a:t>
            </a:r>
          </a:p>
        </p:txBody>
      </p:sp>
    </p:spTree>
    <p:extLst>
      <p:ext uri="{BB962C8B-B14F-4D97-AF65-F5344CB8AC3E}">
        <p14:creationId xmlns:p14="http://schemas.microsoft.com/office/powerpoint/2010/main" val="3621719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rememoração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Segundo aspecto, a rememoração: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Memória então não é apenas presença/ausência, mas lembrança. 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2589212" y="3861602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 ... </a:t>
            </a:r>
            <a:r>
              <a:rPr lang="pt-BR" dirty="0"/>
              <a:t>com um tal enigma, a memória não deixa de ter recursos. Desde Platão e Aristóteles, falamos da memória não só em termos de presença/ ausência, mas também em termos de lembrança, de rememoração, aquilo que chamavam </a:t>
            </a:r>
            <a:r>
              <a:rPr lang="pt-BR" i="1" dirty="0" err="1"/>
              <a:t>anamnesis</a:t>
            </a:r>
            <a:r>
              <a:rPr lang="pt-BR" dirty="0"/>
              <a:t>.”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89212" y="2550082"/>
            <a:ext cx="9132713" cy="92333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pt-BR" i="1" dirty="0" err="1"/>
              <a:t>Anamnesis</a:t>
            </a:r>
            <a:r>
              <a:rPr lang="pt-BR" dirty="0"/>
              <a:t> (</a:t>
            </a:r>
            <a:r>
              <a:rPr lang="el-GR" dirty="0"/>
              <a:t>ἀνάμνησις</a:t>
            </a:r>
            <a:r>
              <a:rPr lang="pt-BR" dirty="0"/>
              <a:t>) consiste no esforço progressivo pelo qual a consciência individual remonta, da experiência sensível para o mundo das ideias (Importante entender não é a “ideia” </a:t>
            </a:r>
            <a:r>
              <a:rPr lang="pt-BR" i="1" dirty="0"/>
              <a:t>eidos</a:t>
            </a:r>
            <a:r>
              <a:rPr lang="pt-BR" dirty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8733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“reconhecimento” da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600201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Devemos a </a:t>
            </a:r>
            <a:r>
              <a:rPr lang="pt-BR" dirty="0" err="1" smtClean="0"/>
              <a:t>Bergson</a:t>
            </a:r>
            <a:r>
              <a:rPr lang="pt-BR" dirty="0" smtClean="0"/>
              <a:t> o fato ter recolocado o reconhecimento no centro de toda o problema da memória</a:t>
            </a:r>
            <a:r>
              <a:rPr lang="pt-BR" dirty="0" smtClean="0"/>
              <a:t>.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2076734" y="2498406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“conjunção entre as noções de reconhecimento e de sobrevivência do passado, o reconhecimento, tomado como um dado fenomenológico, permanece, como gosto de dizer, uma espécie de ‘pequeno milagre’ “. (</a:t>
            </a:r>
            <a:r>
              <a:rPr lang="pt-BR" dirty="0" err="1"/>
              <a:t>Ricoeur</a:t>
            </a:r>
            <a:r>
              <a:rPr lang="pt-BR" dirty="0"/>
              <a:t>, 2003)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200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e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2807" y="1457194"/>
            <a:ext cx="8915400" cy="3777622"/>
          </a:xfrm>
        </p:spPr>
        <p:txBody>
          <a:bodyPr>
            <a:normAutofit fontScale="92500"/>
          </a:bodyPr>
          <a:lstStyle/>
          <a:p>
            <a:r>
              <a:rPr lang="pt-BR" sz="2400" dirty="0"/>
              <a:t>Nas áreas de CI, </a:t>
            </a:r>
            <a:r>
              <a:rPr lang="pt-BR" sz="2400" dirty="0" err="1" smtClean="0"/>
              <a:t>Arquivística</a:t>
            </a:r>
            <a:r>
              <a:rPr lang="pt-BR" sz="2400" dirty="0" smtClean="0"/>
              <a:t> </a:t>
            </a:r>
            <a:r>
              <a:rPr lang="pt-BR" sz="2400" dirty="0"/>
              <a:t>e </a:t>
            </a:r>
            <a:r>
              <a:rPr lang="pt-BR" sz="2400" dirty="0" smtClean="0"/>
              <a:t>História documento </a:t>
            </a:r>
            <a:r>
              <a:rPr lang="pt-BR" sz="2400" dirty="0"/>
              <a:t>é </a:t>
            </a:r>
            <a:r>
              <a:rPr lang="pt-BR" sz="2400" dirty="0" smtClean="0"/>
              <a:t>pensado </a:t>
            </a:r>
            <a:r>
              <a:rPr lang="pt-BR" sz="2400" dirty="0"/>
              <a:t>como "</a:t>
            </a:r>
            <a:r>
              <a:rPr lang="pt-BR" sz="2400" dirty="0" smtClean="0"/>
              <a:t>informação registrada” </a:t>
            </a:r>
            <a:r>
              <a:rPr lang="pt-BR" sz="2400" dirty="0"/>
              <a:t>(Bellotto, 2002), seja um </a:t>
            </a:r>
            <a:r>
              <a:rPr lang="pt-BR" sz="2400" dirty="0" smtClean="0"/>
              <a:t>texto um </a:t>
            </a:r>
            <a:r>
              <a:rPr lang="pt-BR" sz="2400" dirty="0"/>
              <a:t>momento ou uma construção social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Isto resulta numa concepção bastante aceita em C.I. que é um </a:t>
            </a:r>
            <a:r>
              <a:rPr lang="pt-BR" sz="2400" dirty="0"/>
              <a:t>uma informação sobre algum tipo de suporte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Em Análise do Discurso: um </a:t>
            </a:r>
            <a:r>
              <a:rPr lang="pt-BR" sz="2400" dirty="0"/>
              <a:t>ou mais discursos, </a:t>
            </a:r>
            <a:r>
              <a:rPr lang="pt-BR" sz="2400" dirty="0" smtClean="0"/>
              <a:t> que </a:t>
            </a:r>
            <a:r>
              <a:rPr lang="pt-BR" sz="2400" dirty="0"/>
              <a:t>carregam uma rede de </a:t>
            </a:r>
            <a:r>
              <a:rPr lang="pt-BR" sz="2400" dirty="0" smtClean="0"/>
              <a:t>memória </a:t>
            </a:r>
            <a:r>
              <a:rPr lang="pt-BR" sz="2400" dirty="0"/>
              <a:t>e suscita uma </a:t>
            </a:r>
            <a:r>
              <a:rPr lang="pt-BR" sz="2400" dirty="0" smtClean="0"/>
              <a:t>leitura literal </a:t>
            </a:r>
            <a:r>
              <a:rPr lang="pt-BR" sz="2400" dirty="0"/>
              <a:t>do texto. </a:t>
            </a:r>
          </a:p>
        </p:txBody>
      </p:sp>
    </p:spTree>
    <p:extLst>
      <p:ext uri="{BB962C8B-B14F-4D97-AF65-F5344CB8AC3E}">
        <p14:creationId xmlns:p14="http://schemas.microsoft.com/office/powerpoint/2010/main" val="33851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 historiografia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Palavras </a:t>
            </a:r>
            <a:r>
              <a:rPr lang="pt-BR" dirty="0" smtClean="0"/>
              <a:t>de </a:t>
            </a:r>
            <a:r>
              <a:rPr lang="pt-BR" dirty="0" err="1" smtClean="0"/>
              <a:t>Ricoeur</a:t>
            </a:r>
            <a:r>
              <a:rPr lang="pt-BR" dirty="0" smtClean="0"/>
              <a:t> é preciso reconstruir a historiografia: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Não é possível queimar uma etapa da “</a:t>
            </a:r>
            <a:r>
              <a:rPr lang="pt-BR" dirty="0" err="1" smtClean="0"/>
              <a:t>receção</a:t>
            </a:r>
            <a:r>
              <a:rPr lang="pt-BR" dirty="0" smtClean="0"/>
              <a:t> da história” para esta nova aproximação do passado pela memória.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90884" y="2578430"/>
            <a:ext cx="9132713" cy="175432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história como epistemologia. Não podemos economizar esta etapa na medida em que a </a:t>
            </a:r>
            <a:r>
              <a:rPr lang="pt-BR" dirty="0" err="1"/>
              <a:t>receção</a:t>
            </a:r>
            <a:r>
              <a:rPr lang="pt-BR" dirty="0"/>
              <a:t> da história, como modo de apropriação do passado pela memória, constitui o contraponto de toda a operação historiográfica. É na possibilidade e pretensão de reduzir a memória a um simples objeto da história entre outros fenómenos culturais que se diferenciam muito claramente as duas abordagens”. (</a:t>
            </a:r>
            <a:r>
              <a:rPr lang="pt-BR" dirty="0" err="1"/>
              <a:t>Ricoeur</a:t>
            </a:r>
            <a:r>
              <a:rPr lang="pt-BR" dirty="0"/>
              <a:t>, 2003)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0474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de 3 incursões (</a:t>
            </a:r>
            <a:r>
              <a:rPr lang="pt-BR" dirty="0" err="1" smtClean="0"/>
              <a:t>Ricoeur</a:t>
            </a:r>
            <a:r>
              <a:rPr lang="pt-BR" dirty="0" smtClean="0"/>
              <a:t>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Primeira: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41610" y="4759713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A dimensão fiduciária de todos os tipos de relações humanas é assim trazida à luz: tratados, pactos, contratos e outras interações que repousam na nossa confiança na palavra do outro ... porque foram preservados? Por quem? Para benefício de quem?  “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41611" y="3064962"/>
            <a:ext cx="9132713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“lugar e o papel do testemunho na fase da investigação documental”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741610" y="3966922"/>
            <a:ext cx="9132713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“creiam ou não, em mim, eu estava lá”. </a:t>
            </a:r>
          </a:p>
          <a:p>
            <a:r>
              <a:rPr lang="pt-BR" dirty="0" smtClean="0"/>
              <a:t>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</p:spTree>
    <p:extLst>
      <p:ext uri="{BB962C8B-B14F-4D97-AF65-F5344CB8AC3E}">
        <p14:creationId xmlns:p14="http://schemas.microsoft.com/office/powerpoint/2010/main" val="2505801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incursões - segunda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7867" y="1669577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Ricoeur</a:t>
            </a:r>
            <a:r>
              <a:rPr lang="pt-BR" dirty="0" smtClean="0"/>
              <a:t> chama isto de “memória </a:t>
            </a:r>
            <a:r>
              <a:rPr lang="pt-BR" dirty="0" err="1" smtClean="0"/>
              <a:t>instrúida</a:t>
            </a:r>
            <a:r>
              <a:rPr lang="pt-BR" dirty="0" smtClean="0"/>
              <a:t> pela história”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97867" y="3250119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“Certos usos da conexão causal estão muito próximos daqueles que são utilizados nas ciências da natureza: é o caso na história económica, na demografia, na linguística e mesmo no tratamento de configurações culturais.” 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697867" y="1858813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“Uma segunda série de características relativas à fase explicativa da operação histórica terá consequências no estádio da leitura e da </a:t>
            </a:r>
            <a:r>
              <a:rPr lang="pt-BR" dirty="0" err="1"/>
              <a:t>receção</a:t>
            </a:r>
            <a:r>
              <a:rPr lang="pt-BR" dirty="0"/>
              <a:t>. Isso prende-se com o cruzamento de explicações causais e intencionais </a:t>
            </a:r>
            <a:r>
              <a:rPr lang="pt-BR" dirty="0" smtClean="0"/>
              <a:t>... [é um] Por que ?”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Ricoeur</a:t>
            </a:r>
            <a:r>
              <a:rPr lang="pt-BR" dirty="0" smtClean="0"/>
              <a:t>, 2003)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7445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3ª. Etapa – mais complexa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1068" y="192072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Se desejamos auxiliar o processo de “mudança história” é preciso repensar o que é memória, análise documental e documento/informal.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91068" y="2097838"/>
            <a:ext cx="9132713" cy="203132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É com a história cultural que a pretensão da história de anexar a memória à esfera da cultura atinge o seu auge. Da memória como matriz da história passámos à memória como objeto da história”. 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  <a:p>
            <a:r>
              <a:rPr lang="pt-BR" dirty="0"/>
              <a:t>“Ela pode até revelar-se útil no interesse da autocrítica da memória, sobretudo ao nível da memória coletiva”.  (ibidem)</a:t>
            </a:r>
          </a:p>
          <a:p>
            <a:r>
              <a:rPr lang="pt-BR" dirty="0"/>
              <a:t>“O caso das narrativas realizadas pelos sobreviventes é, aqui, exemplar: pertencem à história como fenómenos culturais entre outros”. (ibidem)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6365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1343051" cy="4525963"/>
          </a:xfrm>
        </p:spPr>
        <p:txBody>
          <a:bodyPr>
            <a:normAutofit fontScale="92500"/>
          </a:bodyPr>
          <a:lstStyle/>
          <a:p>
            <a:r>
              <a:rPr lang="pt-BR" dirty="0"/>
              <a:t>ARQUIVO NACIONAL (Brasil). </a:t>
            </a:r>
            <a:r>
              <a:rPr lang="pt-BR" b="1" dirty="0"/>
              <a:t>Dicionário Brasileiro de Terminologia </a:t>
            </a:r>
            <a:r>
              <a:rPr lang="pt-BR" b="1" dirty="0" err="1"/>
              <a:t>Arquivística</a:t>
            </a:r>
            <a:r>
              <a:rPr lang="pt-BR" dirty="0"/>
              <a:t>. Rio de Janeiro: Arquivo Nacional, 2005</a:t>
            </a:r>
            <a:r>
              <a:rPr lang="pt-BR" dirty="0" smtClean="0"/>
              <a:t>.</a:t>
            </a:r>
          </a:p>
          <a:p>
            <a:r>
              <a:rPr lang="pt-BR" dirty="0" smtClean="0"/>
              <a:t>BELLOTTO</a:t>
            </a:r>
            <a:r>
              <a:rPr lang="pt-BR" dirty="0"/>
              <a:t>, </a:t>
            </a:r>
            <a:r>
              <a:rPr lang="pt-BR" dirty="0" err="1"/>
              <a:t>Helóisa</a:t>
            </a:r>
            <a:r>
              <a:rPr lang="pt-BR" dirty="0"/>
              <a:t> </a:t>
            </a:r>
            <a:r>
              <a:rPr lang="pt-BR" dirty="0" err="1"/>
              <a:t>Liberalli</a:t>
            </a:r>
            <a:r>
              <a:rPr lang="pt-BR" dirty="0"/>
              <a:t>. </a:t>
            </a:r>
            <a:r>
              <a:rPr lang="pt-BR" dirty="0" err="1" smtClean="0"/>
              <a:t>Arquivistica</a:t>
            </a:r>
            <a:r>
              <a:rPr lang="pt-BR" dirty="0"/>
              <a:t>: </a:t>
            </a:r>
            <a:r>
              <a:rPr lang="pt-BR" dirty="0" smtClean="0"/>
              <a:t>Objetos, princípios </a:t>
            </a:r>
            <a:r>
              <a:rPr lang="pt-BR" dirty="0"/>
              <a:t>e rumos. São </a:t>
            </a:r>
            <a:r>
              <a:rPr lang="pt-BR" dirty="0" smtClean="0"/>
              <a:t>Paulo: </a:t>
            </a:r>
            <a:r>
              <a:rPr lang="pt-BR" dirty="0"/>
              <a:t>Associação dos </a:t>
            </a:r>
            <a:r>
              <a:rPr lang="pt-BR" dirty="0" err="1"/>
              <a:t>ARquivistas</a:t>
            </a:r>
            <a:r>
              <a:rPr lang="pt-BR" dirty="0"/>
              <a:t> de São Paulo, 2002</a:t>
            </a:r>
            <a:r>
              <a:rPr lang="pt-BR" dirty="0" smtClean="0"/>
              <a:t>.</a:t>
            </a:r>
          </a:p>
          <a:p>
            <a:r>
              <a:rPr lang="pt-BR" dirty="0"/>
              <a:t>CÂMARA TÉCNICA DE DOCUMENTOS ELETRÔNICOS (CONARQ / Brasil) &lt;</a:t>
            </a:r>
            <a:r>
              <a:rPr lang="pt-BR" dirty="0">
                <a:hlinkClick r:id="rId2"/>
              </a:rPr>
              <a:t>http://www.documentoseletronicos.arquivonacional.gov.br/cgi/cgilua.exe/sys/start.htm?sid=10</a:t>
            </a:r>
            <a:r>
              <a:rPr lang="pt-BR" dirty="0" smtClean="0"/>
              <a:t>&gt;</a:t>
            </a:r>
          </a:p>
          <a:p>
            <a:r>
              <a:rPr lang="pt-BR" dirty="0" smtClean="0"/>
              <a:t>FOUCAULT</a:t>
            </a:r>
            <a:r>
              <a:rPr lang="pt-BR" dirty="0"/>
              <a:t>, Michel. A ordem do discurso. 12a. edição. São </a:t>
            </a:r>
            <a:r>
              <a:rPr lang="pt-BR" dirty="0" err="1"/>
              <a:t>Pauo</a:t>
            </a:r>
            <a:r>
              <a:rPr lang="pt-BR" dirty="0"/>
              <a:t>: Edições Loyola, 2005. </a:t>
            </a:r>
            <a:endParaRPr lang="pt-BR" dirty="0" smtClean="0"/>
          </a:p>
          <a:p>
            <a:r>
              <a:rPr lang="pt-BR" dirty="0"/>
              <a:t>LE GOFF, Jacques. Documento/Monumento. In: ____ (org.) Enciclopédia </a:t>
            </a:r>
            <a:r>
              <a:rPr lang="pt-BR" dirty="0" err="1"/>
              <a:t>Einaudi</a:t>
            </a:r>
            <a:r>
              <a:rPr lang="pt-BR" dirty="0"/>
              <a:t>. Porto: Imprensa nacional - Casa da Moeda, 1984, p. </a:t>
            </a:r>
            <a:r>
              <a:rPr lang="pt-BR" dirty="0" smtClean="0"/>
              <a:t>95-106.</a:t>
            </a:r>
          </a:p>
          <a:p>
            <a:r>
              <a:rPr lang="pt-BR" dirty="0"/>
              <a:t>LÓPES YEPES, José (</a:t>
            </a:r>
            <a:r>
              <a:rPr lang="pt-BR" dirty="0" err="1"/>
              <a:t>org</a:t>
            </a:r>
            <a:r>
              <a:rPr lang="pt-BR" dirty="0"/>
              <a:t>). </a:t>
            </a:r>
            <a:r>
              <a:rPr lang="pt-BR" dirty="0" smtClean="0"/>
              <a:t>Manual </a:t>
            </a:r>
            <a:r>
              <a:rPr lang="pt-BR" dirty="0"/>
              <a:t>de </a:t>
            </a:r>
            <a:r>
              <a:rPr lang="pt-BR" dirty="0" err="1" smtClean="0"/>
              <a:t>Ciencias</a:t>
            </a:r>
            <a:r>
              <a:rPr lang="pt-BR" dirty="0" smtClean="0"/>
              <a:t> </a:t>
            </a:r>
            <a:r>
              <a:rPr lang="es-ES" dirty="0" smtClean="0"/>
              <a:t>de </a:t>
            </a:r>
            <a:r>
              <a:rPr lang="es-ES" dirty="0"/>
              <a:t>la </a:t>
            </a:r>
            <a:r>
              <a:rPr lang="es-ES" dirty="0" smtClean="0"/>
              <a:t>Documentación.2</a:t>
            </a:r>
            <a:r>
              <a:rPr lang="es-ES" sz="2400" dirty="0" smtClean="0"/>
              <a:t>a</a:t>
            </a:r>
            <a:r>
              <a:rPr lang="es-ES" dirty="0" smtClean="0"/>
              <a:t>. </a:t>
            </a:r>
            <a:r>
              <a:rPr lang="es-ES" dirty="0"/>
              <a:t>ed. Madrid: </a:t>
            </a:r>
            <a:r>
              <a:rPr lang="es-ES" dirty="0" err="1"/>
              <a:t>Piràmide</a:t>
            </a:r>
            <a:r>
              <a:rPr lang="es-ES" dirty="0"/>
              <a:t>, </a:t>
            </a:r>
            <a:r>
              <a:rPr lang="es-ES" dirty="0" smtClean="0"/>
              <a:t>2002.</a:t>
            </a:r>
          </a:p>
          <a:p>
            <a:r>
              <a:rPr lang="pt-BR" dirty="0"/>
              <a:t>ORLANDI, </a:t>
            </a:r>
            <a:r>
              <a:rPr lang="pt-BR" dirty="0" err="1"/>
              <a:t>Eni</a:t>
            </a:r>
            <a:r>
              <a:rPr lang="pt-BR" dirty="0"/>
              <a:t> P. Análise do </a:t>
            </a:r>
            <a:r>
              <a:rPr lang="pt-BR" dirty="0" smtClean="0"/>
              <a:t>Discurso</a:t>
            </a:r>
            <a:r>
              <a:rPr lang="pt-BR" dirty="0"/>
              <a:t>: princípios e </a:t>
            </a:r>
            <a:r>
              <a:rPr lang="pt-BR" dirty="0" smtClean="0"/>
              <a:t>procedimentos. 5</a:t>
            </a:r>
            <a:r>
              <a:rPr lang="pt-BR" sz="2000" dirty="0" smtClean="0"/>
              <a:t>a</a:t>
            </a:r>
            <a:r>
              <a:rPr lang="pt-BR" dirty="0" smtClean="0"/>
              <a:t>. </a:t>
            </a:r>
            <a:r>
              <a:rPr lang="pt-BR" dirty="0"/>
              <a:t>ed. Campinas: Pontes, 2003</a:t>
            </a:r>
            <a:r>
              <a:rPr lang="pt-BR" dirty="0" smtClean="0"/>
              <a:t>.</a:t>
            </a:r>
          </a:p>
          <a:p>
            <a:r>
              <a:rPr lang="pt-BR" dirty="0" smtClean="0"/>
              <a:t>SMIT, </a:t>
            </a:r>
            <a:r>
              <a:rPr lang="pt-BR" dirty="0" err="1" smtClean="0"/>
              <a:t>Johanna</a:t>
            </a:r>
            <a:r>
              <a:rPr lang="pt-BR" dirty="0" smtClean="0"/>
              <a:t>. Arquivologia/Biblioteconomia interfaces das Ciências da Informação, </a:t>
            </a:r>
            <a:r>
              <a:rPr lang="pt-BR" dirty="0" err="1"/>
              <a:t>nformação</a:t>
            </a:r>
            <a:r>
              <a:rPr lang="pt-BR" dirty="0"/>
              <a:t> &amp; Informação. Londrina, v. 8, n. 2, 2003.</a:t>
            </a:r>
          </a:p>
        </p:txBody>
      </p:sp>
    </p:spTree>
    <p:extLst>
      <p:ext uri="{BB962C8B-B14F-4D97-AF65-F5344CB8AC3E}">
        <p14:creationId xmlns:p14="http://schemas.microsoft.com/office/powerpoint/2010/main" val="21559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e discurso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Em </a:t>
            </a:r>
            <a:r>
              <a:rPr lang="pt-BR" b="1" dirty="0"/>
              <a:t>Análise do Discurso</a:t>
            </a:r>
            <a:r>
              <a:rPr lang="pt-BR" dirty="0" smtClean="0"/>
              <a:t>: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Os dizeres já ditos </a:t>
            </a:r>
            <a:r>
              <a:rPr lang="pt-BR" dirty="0"/>
              <a:t>os dizeres já ditos e esquecidos, que </a:t>
            </a:r>
            <a:r>
              <a:rPr lang="pt-BR" dirty="0" smtClean="0"/>
              <a:t>sustentam e </a:t>
            </a:r>
            <a:r>
              <a:rPr lang="pt-BR" dirty="0"/>
              <a:t>tornam possível todo dizer constituem uma </a:t>
            </a:r>
            <a:r>
              <a:rPr lang="pt-BR" dirty="0" smtClean="0"/>
              <a:t>memória </a:t>
            </a:r>
            <a:r>
              <a:rPr lang="pt-BR" dirty="0"/>
              <a:t>discursiva ou um </a:t>
            </a:r>
            <a:r>
              <a:rPr lang="pt-BR" dirty="0" smtClean="0"/>
              <a:t>interdiscurso. (</a:t>
            </a:r>
            <a:r>
              <a:rPr lang="pt-BR" dirty="0" err="1"/>
              <a:t>O</a:t>
            </a:r>
            <a:r>
              <a:rPr lang="pt-BR" dirty="0" err="1" smtClean="0"/>
              <a:t>rlandi</a:t>
            </a:r>
            <a:r>
              <a:rPr lang="pt-BR" dirty="0" smtClean="0"/>
              <a:t>, 2003).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Em </a:t>
            </a:r>
            <a:r>
              <a:rPr lang="pt-BR" b="1" dirty="0"/>
              <a:t>Análise do Discurso </a:t>
            </a:r>
            <a:r>
              <a:rPr lang="pt-BR" dirty="0"/>
              <a:t>o conceito de e</a:t>
            </a:r>
            <a:r>
              <a:rPr lang="pt-BR" i="1" dirty="0"/>
              <a:t>feitos </a:t>
            </a:r>
            <a:r>
              <a:rPr lang="pt-BR" i="1" dirty="0" smtClean="0"/>
              <a:t>do sentido</a:t>
            </a:r>
            <a:r>
              <a:rPr lang="pt-BR" dirty="0"/>
              <a:t>, duvida da existência da objetividade, </a:t>
            </a:r>
            <a:r>
              <a:rPr lang="pt-BR" dirty="0" smtClean="0"/>
              <a:t>da neutralidade</a:t>
            </a:r>
            <a:r>
              <a:rPr lang="pt-BR" dirty="0"/>
              <a:t>, do </a:t>
            </a:r>
            <a:r>
              <a:rPr lang="pt-BR" i="1" dirty="0"/>
              <a:t>sentido único</a:t>
            </a:r>
            <a:r>
              <a:rPr lang="pt-BR" dirty="0"/>
              <a:t>, que seria o </a:t>
            </a:r>
            <a:r>
              <a:rPr lang="pt-BR" dirty="0" smtClean="0"/>
              <a:t>verdadeiro </a:t>
            </a:r>
            <a:r>
              <a:rPr lang="pt-BR" dirty="0"/>
              <a:t>e transparente. </a:t>
            </a:r>
          </a:p>
        </p:txBody>
      </p:sp>
    </p:spTree>
    <p:extLst>
      <p:ext uri="{BB962C8B-B14F-4D97-AF65-F5344CB8AC3E}">
        <p14:creationId xmlns:p14="http://schemas.microsoft.com/office/powerpoint/2010/main" val="281978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8208" y="533072"/>
            <a:ext cx="10972800" cy="1143000"/>
          </a:xfrm>
        </p:spPr>
        <p:txBody>
          <a:bodyPr/>
          <a:lstStyle/>
          <a:p>
            <a:r>
              <a:rPr lang="pt-BR" dirty="0" smtClean="0"/>
              <a:t>Documento em sentido amplo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1" y="2133600"/>
            <a:ext cx="8984837" cy="1649260"/>
          </a:xfrm>
        </p:spPr>
        <p:txBody>
          <a:bodyPr/>
          <a:lstStyle/>
          <a:p>
            <a:r>
              <a:rPr lang="pt-BR" dirty="0" smtClean="0"/>
              <a:t>Visão </a:t>
            </a:r>
            <a:r>
              <a:rPr lang="pt-BR" dirty="0"/>
              <a:t>comum, decorrente do </a:t>
            </a:r>
            <a:r>
              <a:rPr lang="pt-BR" b="1" dirty="0"/>
              <a:t>pensamento positivista </a:t>
            </a:r>
            <a:r>
              <a:rPr lang="pt-BR" dirty="0"/>
              <a:t>corresponde à concepção de </a:t>
            </a:r>
            <a:r>
              <a:rPr lang="pt-BR" b="1" dirty="0"/>
              <a:t>prova</a:t>
            </a:r>
            <a:r>
              <a:rPr lang="pt-BR" dirty="0"/>
              <a:t>, documento intacto, verdade absoluta e dotado de </a:t>
            </a:r>
            <a:r>
              <a:rPr lang="pt-BR" b="1" dirty="0"/>
              <a:t>imparcialidade</a:t>
            </a:r>
            <a:r>
              <a:rPr lang="pt-BR" dirty="0" smtClean="0"/>
              <a:t>.</a:t>
            </a:r>
          </a:p>
          <a:p>
            <a:r>
              <a:rPr lang="pt-BR" dirty="0" smtClean="0"/>
              <a:t>Diversas críticas são possíveis, uma delas é a “Análise do Discurso”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29008" y="3720230"/>
            <a:ext cx="9845965" cy="92333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 </a:t>
            </a:r>
            <a:r>
              <a:rPr lang="pt-BR" dirty="0" smtClean="0"/>
              <a:t>  Há </a:t>
            </a:r>
            <a:r>
              <a:rPr lang="pt-BR" dirty="0"/>
              <a:t>que tomar a palavra ´documento´ no sentido amplo, documento escrito, </a:t>
            </a:r>
            <a:endParaRPr lang="pt-BR" dirty="0" smtClean="0"/>
          </a:p>
          <a:p>
            <a:r>
              <a:rPr lang="pt-BR" dirty="0" smtClean="0"/>
              <a:t>ilustrado</a:t>
            </a:r>
            <a:r>
              <a:rPr lang="pt-BR" dirty="0"/>
              <a:t>, transmitido pelo som, a imagem ou qualquer maneira" (LE GOFF, 1994, p. 98)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62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Explorando a visão corrente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1284" y="2978063"/>
            <a:ext cx="112470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Em Análise do Discurso, características que não </a:t>
            </a:r>
            <a:r>
              <a:rPr lang="pt-BR" dirty="0"/>
              <a:t>lhe dão valor de </a:t>
            </a:r>
            <a:r>
              <a:rPr lang="pt-BR" i="1" dirty="0" smtClean="0"/>
              <a:t>prova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   - como o documento foi produzido ?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autenticidade dos procedimentos, e,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naturalidade, organicidade e unidade (conjunto).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39452" y="1277655"/>
            <a:ext cx="3977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Documento na visão tradicional: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939452" y="1684565"/>
            <a:ext cx="10948831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“ ... aquele </a:t>
            </a:r>
            <a:r>
              <a:rPr lang="pt-BR" dirty="0"/>
              <a:t>que, produzido ou recebido por uma instituição pública ou privada, no exercício de </a:t>
            </a:r>
          </a:p>
          <a:p>
            <a:r>
              <a:rPr lang="pt-BR" dirty="0"/>
              <a:t>suas atividades, constitua elemento de prova ou de informação.” </a:t>
            </a:r>
          </a:p>
          <a:p>
            <a:r>
              <a:rPr lang="pt-BR" dirty="0"/>
              <a:t>(ASSOCIAÇÃO BRASILEIRA DE NORMAS TÉCNICAS, 1986, p. 3</a:t>
            </a:r>
            <a:r>
              <a:rPr lang="pt-BR" dirty="0" smtClean="0"/>
              <a:t>))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50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Visões de documento na C.I.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1978" y="1277656"/>
            <a:ext cx="10552634" cy="291856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Institucionalização da informação: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31211" y="1932262"/>
            <a:ext cx="10948831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/>
              <a:t>“Pode-se portanto estabelecer que a informação estocada em arquivos e bibliotecas é </a:t>
            </a:r>
          </a:p>
          <a:p>
            <a:r>
              <a:rPr lang="pt-BR" dirty="0"/>
              <a:t>registrada e, após avaliação, considerada útil: o fruto deste processo é a institucionalização </a:t>
            </a:r>
          </a:p>
          <a:p>
            <a:r>
              <a:rPr lang="pt-BR" dirty="0"/>
              <a:t>da informação uma vez que decorrente de decisões institucionais (ou, por extensão sociais). </a:t>
            </a:r>
          </a:p>
          <a:p>
            <a:r>
              <a:rPr lang="pt-BR" dirty="0"/>
              <a:t>(</a:t>
            </a:r>
            <a:r>
              <a:rPr lang="pt-BR" dirty="0" err="1"/>
              <a:t>Smit</a:t>
            </a:r>
            <a:r>
              <a:rPr lang="pt-BR" dirty="0"/>
              <a:t>, 2003)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89345" y="3232717"/>
            <a:ext cx="11090697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“... a informação é institucionalizada por arquivos e bibliotecas: este é certamente um produto </a:t>
            </a:r>
            <a:r>
              <a:rPr lang="pt-BR" dirty="0" smtClean="0"/>
              <a:t>de área </a:t>
            </a:r>
            <a:r>
              <a:rPr lang="pt-BR" dirty="0"/>
              <a:t>que confere ´</a:t>
            </a:r>
            <a:r>
              <a:rPr lang="pt-BR" dirty="0" err="1"/>
              <a:t>status´a</a:t>
            </a:r>
            <a:r>
              <a:rPr lang="pt-BR" dirty="0"/>
              <a:t> certas informações e nega a outras" (SMIT, 2003, p. 8). </a:t>
            </a:r>
          </a:p>
        </p:txBody>
      </p:sp>
    </p:spTree>
    <p:extLst>
      <p:ext uri="{BB962C8B-B14F-4D97-AF65-F5344CB8AC3E}">
        <p14:creationId xmlns:p14="http://schemas.microsoft.com/office/powerpoint/2010/main" val="187225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371" y="274638"/>
            <a:ext cx="12097344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Além documento da Análise de Discurso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20221" y="1765111"/>
            <a:ext cx="8915400" cy="3777622"/>
          </a:xfrm>
        </p:spPr>
        <p:txBody>
          <a:bodyPr>
            <a:normAutofit/>
          </a:bodyPr>
          <a:lstStyle/>
          <a:p>
            <a:r>
              <a:rPr lang="pt-BR" dirty="0" smtClean="0"/>
              <a:t>Pode-se ir além da Análise do Discurso</a:t>
            </a:r>
            <a:r>
              <a:rPr lang="pt-BR" dirty="0" smtClean="0"/>
              <a:t>: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983987" y="2371033"/>
            <a:ext cx="10992112" cy="1477328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/>
              <a:t>“Sujeitos  que falam; ninguém entrará na ordem do discurso se não satisfizer a certas </a:t>
            </a:r>
            <a:r>
              <a:rPr lang="pt-BR" dirty="0" smtClean="0"/>
              <a:t>exigências</a:t>
            </a:r>
          </a:p>
          <a:p>
            <a:r>
              <a:rPr lang="pt-BR" dirty="0" smtClean="0"/>
              <a:t> </a:t>
            </a:r>
            <a:r>
              <a:rPr lang="pt-BR" dirty="0"/>
              <a:t>ou se não for, de início, qualificado para fazê-lo. Mais precisamente: </a:t>
            </a:r>
            <a:r>
              <a:rPr lang="pt-BR" b="1" dirty="0"/>
              <a:t>nem todas as regiões do </a:t>
            </a:r>
            <a:endParaRPr lang="pt-BR" b="1" dirty="0" smtClean="0"/>
          </a:p>
          <a:p>
            <a:r>
              <a:rPr lang="pt-BR" b="1" dirty="0" smtClean="0"/>
              <a:t>discurso </a:t>
            </a:r>
            <a:r>
              <a:rPr lang="pt-BR" b="1" dirty="0"/>
              <a:t>são igualmente abertas e penetráveis</a:t>
            </a:r>
            <a:r>
              <a:rPr lang="pt-BR" dirty="0"/>
              <a:t>; algumas são altamente proibidas (</a:t>
            </a:r>
            <a:r>
              <a:rPr lang="pt-BR" dirty="0" smtClean="0"/>
              <a:t>diferenciadas</a:t>
            </a:r>
          </a:p>
          <a:p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/>
              <a:t>diferenciantes</a:t>
            </a:r>
            <a:r>
              <a:rPr lang="pt-BR" dirty="0"/>
              <a:t>), enquanto outras parecem quase abertas a todos os ventos e postas, </a:t>
            </a:r>
            <a:endParaRPr lang="pt-BR" dirty="0" smtClean="0"/>
          </a:p>
          <a:p>
            <a:r>
              <a:rPr lang="pt-BR" dirty="0" smtClean="0"/>
              <a:t>sem </a:t>
            </a:r>
            <a:r>
              <a:rPr lang="pt-BR" dirty="0"/>
              <a:t>restrição prévia, à disposição de cada sujeito que fala.“ (Foucault, 2005, p. 37)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1187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Documento/Informação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1343051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Definições “dentro” da Ciência da Informação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Questões “fora” da Ciência da Informação:</a:t>
            </a: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“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06709" y="2952430"/>
            <a:ext cx="10948831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“Pode-se portanto estabelecer que a informação estocada em arquivos e bibliotecas é </a:t>
            </a:r>
          </a:p>
          <a:p>
            <a:r>
              <a:rPr lang="pt-BR" dirty="0" smtClean="0"/>
              <a:t>registrada e, após avaliação, considerada útil: o fruto deste processo é a institucionalização </a:t>
            </a:r>
          </a:p>
          <a:p>
            <a:r>
              <a:rPr lang="pt-BR" dirty="0" smtClean="0"/>
              <a:t>da informação uma vez que decorrente de decisões institucionais (ou, por extensão sociais). 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Smit</a:t>
            </a:r>
            <a:r>
              <a:rPr lang="pt-BR" dirty="0" smtClean="0"/>
              <a:t>, 2003)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06709" y="2105549"/>
            <a:ext cx="10720403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A dupla documento/informação coloca inúmeros problemas e ainda estamos distantes de um </a:t>
            </a:r>
            <a:r>
              <a:rPr lang="pt-BR" dirty="0" smtClean="0"/>
              <a:t>dimensionamento </a:t>
            </a:r>
            <a:r>
              <a:rPr lang="pt-BR" dirty="0"/>
              <a:t>satisfatório da questão” (SMIT, 2003)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84209" y="5106495"/>
            <a:ext cx="10720403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O juízo viril da história, o juízo viril da «razão pura», é cruel”, diz-nos </a:t>
            </a:r>
            <a:r>
              <a:rPr lang="pt-BR" dirty="0" smtClean="0"/>
              <a:t>Emmanuel </a:t>
            </a:r>
            <a:r>
              <a:rPr lang="pt-BR" dirty="0" err="1" smtClean="0"/>
              <a:t>Lévinas</a:t>
            </a:r>
            <a:r>
              <a:rPr lang="pt-BR" dirty="0" smtClean="0"/>
              <a:t> </a:t>
            </a:r>
            <a:r>
              <a:rPr lang="pt-BR" dirty="0"/>
              <a:t>(TI, 221).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228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 e história</a:t>
            </a:r>
            <a:endParaRPr lang="pt-BR" dirty="0"/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1"/>
          </p:nvPr>
        </p:nvSpPr>
        <p:spPr>
          <a:xfrm>
            <a:off x="1010933" y="1407090"/>
            <a:ext cx="11025775" cy="4826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Começa </a:t>
            </a:r>
            <a:r>
              <a:rPr lang="pt-BR" dirty="0"/>
              <a:t>por destituir o sujeito do poder da palavra, já que o julgamento vem de </a:t>
            </a:r>
            <a:r>
              <a:rPr lang="pt-BR" dirty="0" smtClean="0"/>
              <a:t>uma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instância </a:t>
            </a:r>
            <a:r>
              <a:rPr lang="pt-BR" dirty="0"/>
              <a:t>que lhe é </a:t>
            </a:r>
            <a:r>
              <a:rPr lang="pt-BR" dirty="0" smtClean="0"/>
              <a:t>exterior (na informação poderia ser tanto o suporte como o documento).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Ainda </a:t>
            </a:r>
            <a:r>
              <a:rPr lang="pt-BR" dirty="0"/>
              <a:t>segundo </a:t>
            </a:r>
            <a:r>
              <a:rPr lang="pt-BR" dirty="0" err="1"/>
              <a:t>Lévinas</a:t>
            </a:r>
            <a:r>
              <a:rPr lang="pt-BR" dirty="0"/>
              <a:t>,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história dos vencedores e suas “verdades”:</a:t>
            </a:r>
          </a:p>
          <a:p>
            <a:pPr marL="0" indent="0">
              <a:buNone/>
            </a:pPr>
            <a:r>
              <a:rPr lang="pt-BR" dirty="0" smtClean="0"/>
              <a:t>    Perpetua</a:t>
            </a:r>
            <a:r>
              <a:rPr lang="pt-BR" dirty="0"/>
              <a:t>, deste modo, a “história dos vencedores”: tautologia do triunfo e domínio da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classe opressora face </a:t>
            </a:r>
            <a:r>
              <a:rPr lang="pt-BR" dirty="0"/>
              <a:t>à qual, como se lê na sexta </a:t>
            </a:r>
            <a:r>
              <a:rPr lang="pt-BR" dirty="0" smtClean="0"/>
              <a:t>Tese:</a:t>
            </a:r>
          </a:p>
          <a:p>
            <a:pPr marL="0" indent="0">
              <a:buNone/>
            </a:pPr>
            <a:r>
              <a:rPr lang="pt-BR" dirty="0" smtClean="0"/>
              <a:t>                        </a:t>
            </a:r>
          </a:p>
          <a:p>
            <a:pPr marL="0" indent="0">
              <a:buNone/>
            </a:pPr>
            <a:r>
              <a:rPr lang="pt-BR" dirty="0" smtClean="0"/>
              <a:t>Em </a:t>
            </a:r>
            <a:r>
              <a:rPr lang="pt-BR" dirty="0" smtClean="0"/>
              <a:t>tempos de mudança toda história tenha que ser “desvelada” ou </a:t>
            </a:r>
            <a:r>
              <a:rPr lang="pt-BR" dirty="0" err="1" smtClean="0"/>
              <a:t>re-documentada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Isto foi feito no final da Idade Média, e talvez tenhamos que fazer de novo.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63618" y="2635621"/>
            <a:ext cx="10720403" cy="92333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 veredicto da história é proferido pelo sobrevivente que já não fala ao ser que ele julga </a:t>
            </a:r>
          </a:p>
          <a:p>
            <a:r>
              <a:rPr lang="pt-BR" dirty="0" smtClean="0"/>
              <a:t>    e a quem a vontade aparece e se oferece como resultado e como obra” (TI, 221). 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454236" y="5042301"/>
            <a:ext cx="5406875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nem sequer os mortos estão em segurança”.</a:t>
            </a:r>
          </a:p>
        </p:txBody>
      </p:sp>
    </p:spTree>
    <p:extLst>
      <p:ext uri="{BB962C8B-B14F-4D97-AF65-F5344CB8AC3E}">
        <p14:creationId xmlns:p14="http://schemas.microsoft.com/office/powerpoint/2010/main" val="371606646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619</TotalTime>
  <Words>2387</Words>
  <Application>Microsoft Office PowerPoint</Application>
  <PresentationFormat>Widescreen</PresentationFormat>
  <Paragraphs>196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Cacho</vt:lpstr>
      <vt:lpstr>Documentação e Informática Documento, memória e documento digital </vt:lpstr>
      <vt:lpstr>Documento e informação</vt:lpstr>
      <vt:lpstr>Documento e discurso</vt:lpstr>
      <vt:lpstr>Documento em sentido amplo</vt:lpstr>
      <vt:lpstr>Explorando a visão corrente</vt:lpstr>
      <vt:lpstr>Visões de documento na C.I.</vt:lpstr>
      <vt:lpstr>Além documento da Análise de Discurso </vt:lpstr>
      <vt:lpstr>Documento/Informação</vt:lpstr>
      <vt:lpstr>Memória e história</vt:lpstr>
      <vt:lpstr>O que é memória</vt:lpstr>
      <vt:lpstr>Documento digital ou eletrônico</vt:lpstr>
      <vt:lpstr>Documento eletrônico e digital</vt:lpstr>
      <vt:lpstr>Apresentação do PowerPoint</vt:lpstr>
      <vt:lpstr>Conferência em Budapest</vt:lpstr>
      <vt:lpstr>É necessária uma reapropriação</vt:lpstr>
      <vt:lpstr>Não basta o aspecto fenomenológico</vt:lpstr>
      <vt:lpstr>3 processos para a memória</vt:lpstr>
      <vt:lpstr>Processo de rememoração</vt:lpstr>
      <vt:lpstr>“reconhecimento” da memória</vt:lpstr>
      <vt:lpstr>Papel da historiografia</vt:lpstr>
      <vt:lpstr>Proposta de 3 incursões (Ricoeur):</vt:lpstr>
      <vt:lpstr>3 incursões - segunda</vt:lpstr>
      <vt:lpstr>3ª. Etapa – mais complexa</vt:lpstr>
      <vt:lpstr>Referências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Eletrônicas e  ambientes de informação</dc:title>
  <dc:creator>marcos</dc:creator>
  <cp:lastModifiedBy>marcos</cp:lastModifiedBy>
  <cp:revision>52</cp:revision>
  <dcterms:created xsi:type="dcterms:W3CDTF">2015-04-10T09:15:11Z</dcterms:created>
  <dcterms:modified xsi:type="dcterms:W3CDTF">2015-10-05T10:56:33Z</dcterms:modified>
</cp:coreProperties>
</file>