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04" r:id="rId2"/>
    <p:sldId id="363" r:id="rId3"/>
    <p:sldId id="337" r:id="rId4"/>
    <p:sldId id="364" r:id="rId5"/>
    <p:sldId id="479" r:id="rId6"/>
    <p:sldId id="338" r:id="rId7"/>
    <p:sldId id="365" r:id="rId8"/>
    <p:sldId id="339" r:id="rId9"/>
    <p:sldId id="340" r:id="rId10"/>
    <p:sldId id="366" r:id="rId11"/>
    <p:sldId id="341" r:id="rId12"/>
    <p:sldId id="367" r:id="rId13"/>
    <p:sldId id="343" r:id="rId14"/>
    <p:sldId id="342" r:id="rId15"/>
    <p:sldId id="345" r:id="rId16"/>
    <p:sldId id="368" r:id="rId17"/>
    <p:sldId id="385" r:id="rId18"/>
    <p:sldId id="344" r:id="rId19"/>
    <p:sldId id="369" r:id="rId20"/>
    <p:sldId id="371" r:id="rId21"/>
    <p:sldId id="372" r:id="rId22"/>
    <p:sldId id="374" r:id="rId23"/>
    <p:sldId id="373" r:id="rId24"/>
    <p:sldId id="375" r:id="rId25"/>
    <p:sldId id="480" r:id="rId26"/>
    <p:sldId id="482" r:id="rId27"/>
    <p:sldId id="376" r:id="rId28"/>
    <p:sldId id="481" r:id="rId29"/>
    <p:sldId id="370" r:id="rId30"/>
    <p:sldId id="384" r:id="rId31"/>
    <p:sldId id="485" r:id="rId32"/>
    <p:sldId id="483" r:id="rId33"/>
    <p:sldId id="484" r:id="rId34"/>
    <p:sldId id="378" r:id="rId35"/>
    <p:sldId id="386" r:id="rId36"/>
    <p:sldId id="380" r:id="rId37"/>
    <p:sldId id="382" r:id="rId38"/>
    <p:sldId id="383" r:id="rId39"/>
    <p:sldId id="381" r:id="rId40"/>
    <p:sldId id="360" r:id="rId41"/>
    <p:sldId id="362" r:id="rId42"/>
    <p:sldId id="358" r:id="rId4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18EBDD-1AE5-4E1F-909E-6FC348950747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47EBBC-4DFB-4E8E-B7CF-E5B820DB2C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2842C7-9D25-4A1B-970A-42FFD74DE02D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>
              <a:cs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228DDE-486A-4831-AFDE-2E17B1BFF713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>
              <a:cs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4426E6-880C-4017-B051-1CABDAB5D459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>
              <a:cs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273BF6-D911-47BD-A78F-CE89636AA2D3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>
              <a:cs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41B637-8FAD-4C55-8D03-6FEF337D026E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A465B5-5EE4-4CCC-8D8B-148CA3467F29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BR">
              <a:cs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9D7F67-3C3C-40C3-8FE6-1BC0344D6436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8C1F96-9FA7-4B84-988E-C466E86C345A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t-BR">
              <a:cs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4853A7-8941-4643-BBC5-9FD5114080A8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pt-BR">
              <a:cs typeface="Arial" charset="0"/>
            </a:endParaRPr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69FF28-0A4D-473A-9385-973E88E3753E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pt-BR">
              <a:cs typeface="Arial" charset="0"/>
            </a:endParaRPr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8DF565-05F5-43F2-85EE-F2C9520F081D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5670AA-3916-4418-AF44-9CD747688502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78DBAE-7F43-44F6-B862-552AC36AD4D9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1EBFAA-64BE-4E12-A7B7-72E341CAF820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2A3376-4504-4601-B6AA-9C28321861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14A18-1204-414B-ADC0-50067A9212A0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0BFD3-E9D9-4876-AC0A-71D368A437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57324-F33B-41B9-BEDE-384DD6DF4747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4452C-1223-4D84-A30F-58B673F9C2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06ABB-DF8B-4FD6-92E6-C1761D2473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0A7FE-FB80-4734-AEEA-30C0A24FCB28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BBFB-4A52-4255-88F9-0AA231C55C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A706-6119-4547-8633-12619F95D27F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1F0EE-BAF5-47E8-92C9-925A8C96CD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65701-BA1F-4F12-810B-68919FEA8AD2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F1A044-D677-4A30-99BB-AF45C65935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3648FD-9382-4628-9E59-55637693962D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6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8F5C531-A3FB-495C-A24A-1F402495F4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308053-C73B-4468-B4DD-C8866F775815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8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D9D6CB2-7916-4D36-A5AF-DED354EEE2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2B289-BF3B-44A4-A9DC-92241BC46757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F682E-DD50-4F2C-82DD-1ACECDE845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AA38-CE0F-4546-AC99-7514F35FC6CC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E64BB1-FBDC-4A68-A65B-D786741DA3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5C3BA-6FF8-431C-8CC0-FE38E7F69A5A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96DD7-7B81-4581-9E72-D3FCF59B8D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8CD3DD-464B-4A2C-9CEB-D9CE59154D9C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10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1EC00BD-92F5-43D0-9C5B-5FC63C6F41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30723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3E5F3D-0CD5-41B3-819F-22F5BD2F8E03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BC4A01-C9E3-4DEF-813F-8C9D461F08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6" r:id="rId4"/>
    <p:sldLayoutId id="2147483677" r:id="rId5"/>
    <p:sldLayoutId id="2147483672" r:id="rId6"/>
    <p:sldLayoutId id="2147483678" r:id="rId7"/>
    <p:sldLayoutId id="2147483671" r:id="rId8"/>
    <p:sldLayoutId id="2147483679" r:id="rId9"/>
    <p:sldLayoutId id="2147483670" r:id="rId10"/>
    <p:sldLayoutId id="2147483680" r:id="rId11"/>
    <p:sldLayoutId id="2147483681" r:id="rId12"/>
    <p:sldLayoutId id="214748366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Planilha_do_Microsoft_Office_Excel_97-20034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Planilha_do_Microsoft_Office_Excel_97-20035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Planilha_do_Microsoft_Office_Excel_97-20036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Planilha_do_Microsoft_Office_Excel_97-20037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Planilha_do_Microsoft_Office_Excel_97-20038.xls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Planilha_do_Microsoft_Office_Excel_97-20039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Planilha_do_Microsoft_Office_Excel_97-200310.xls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Planilha_do_Microsoft_Office_Excel_97-2003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Planilha_do_Microsoft_Office_Excel_97-20032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Planilha_do_Microsoft_Office_Excel_97-2003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371600" y="3327400"/>
            <a:ext cx="7123113" cy="2887663"/>
          </a:xfrm>
        </p:spPr>
        <p:txBody>
          <a:bodyPr>
            <a:normAutofit/>
          </a:bodyPr>
          <a:lstStyle/>
          <a:p>
            <a:pPr algn="ctr" eaLnBrk="1" hangingPunct="1"/>
            <a:endParaRPr lang="pt-BR" sz="3400" dirty="0" smtClean="0"/>
          </a:p>
          <a:p>
            <a:pPr algn="ctr" eaLnBrk="1" hangingPunct="1"/>
            <a:endParaRPr lang="pt-BR" sz="3400" dirty="0" smtClean="0"/>
          </a:p>
          <a:p>
            <a:pPr algn="ctr" eaLnBrk="1" hangingPunct="1"/>
            <a:r>
              <a:rPr lang="pt-BR" dirty="0" smtClean="0"/>
              <a:t>Amaury </a:t>
            </a:r>
            <a:r>
              <a:rPr lang="pt-BR" dirty="0" err="1" smtClean="0"/>
              <a:t>Gremaud</a:t>
            </a:r>
            <a:r>
              <a:rPr lang="pt-BR" sz="3400" dirty="0" smtClean="0"/>
              <a:t/>
            </a:r>
            <a:br>
              <a:rPr lang="pt-BR" sz="3400" dirty="0" smtClean="0"/>
            </a:br>
            <a:r>
              <a:rPr lang="pt-BR" dirty="0" smtClean="0"/>
              <a:t>Economia Brasileira</a:t>
            </a:r>
          </a:p>
          <a:p>
            <a:pPr algn="ctr" eaLnBrk="1" hangingPunct="1"/>
            <a:endParaRPr lang="pt-BR" dirty="0" smtClean="0"/>
          </a:p>
        </p:txBody>
      </p:sp>
      <p:sp>
        <p:nvSpPr>
          <p:cNvPr id="18434" name="Título 3"/>
          <p:cNvSpPr>
            <a:spLocks noGrp="1"/>
          </p:cNvSpPr>
          <p:nvPr>
            <p:ph type="title"/>
          </p:nvPr>
        </p:nvSpPr>
        <p:spPr>
          <a:xfrm>
            <a:off x="1258888" y="1600200"/>
            <a:ext cx="7885112" cy="965200"/>
          </a:xfrm>
          <a:solidFill>
            <a:schemeClr val="accent1"/>
          </a:solidFill>
        </p:spPr>
        <p:txBody>
          <a:bodyPr/>
          <a:lstStyle/>
          <a:p>
            <a:pPr algn="ctr" eaLnBrk="1" hangingPunct="1"/>
            <a:r>
              <a:rPr lang="pt-BR" dirty="0" smtClean="0"/>
              <a:t>O </a:t>
            </a:r>
            <a:r>
              <a:rPr lang="pt-BR" dirty="0" smtClean="0"/>
              <a:t>Milagre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1F5BE0A-E5C7-48B2-B896-DA1F3880C3FF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571625"/>
            <a:ext cx="8569325" cy="4594225"/>
          </a:xfrm>
        </p:spPr>
        <p:txBody>
          <a:bodyPr/>
          <a:lstStyle/>
          <a:p>
            <a:pPr eaLnBrk="1" hangingPunct="1"/>
            <a:r>
              <a:rPr lang="pt-BR" b="1" dirty="0" smtClean="0"/>
              <a:t>Período 1968-73: </a:t>
            </a:r>
          </a:p>
          <a:p>
            <a:pPr lvl="1" eaLnBrk="1" hangingPunct="1"/>
            <a:r>
              <a:rPr lang="pt-BR" b="1" dirty="0" smtClean="0"/>
              <a:t> maiores taxas de crescimento do produto brasileiro na história recente </a:t>
            </a:r>
          </a:p>
          <a:p>
            <a:pPr lvl="2" eaLnBrk="1" hangingPunct="1"/>
            <a:r>
              <a:rPr lang="pt-BR" b="1" dirty="0" smtClean="0"/>
              <a:t> taxa média acima de 10% </a:t>
            </a:r>
            <a:r>
              <a:rPr lang="pt-BR" b="1" dirty="0" err="1" smtClean="0"/>
              <a:t>a.a.</a:t>
            </a:r>
            <a:endParaRPr lang="pt-BR" b="1" dirty="0" smtClean="0"/>
          </a:p>
          <a:p>
            <a:pPr lvl="1" eaLnBrk="1" hangingPunct="1"/>
            <a:r>
              <a:rPr lang="pt-BR" dirty="0" smtClean="0"/>
              <a:t>Taxa de inflação relativamente controlada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3AFC27A-5E00-40B0-B2F5-552B43E4E3B3}" type="slidenum">
              <a:rPr lang="pt-BR"/>
              <a:pPr>
                <a:defRPr/>
              </a:pPr>
              <a:t>11</a:t>
            </a:fld>
            <a:endParaRPr lang="pt-BR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z="5400" b="1" smtClean="0">
                <a:latin typeface="Agency FB"/>
              </a:rPr>
              <a:t>INFLAÇÃO</a:t>
            </a:r>
            <a:r>
              <a:rPr lang="pt-BR" smtClean="0"/>
              <a:t> 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idx="1"/>
          </p:nvPr>
        </p:nvGraphicFramePr>
        <p:xfrm>
          <a:off x="14288" y="1512888"/>
          <a:ext cx="9063037" cy="4589462"/>
        </p:xfrm>
        <a:graphic>
          <a:graphicData uri="http://schemas.openxmlformats.org/presentationml/2006/ole">
            <p:oleObj spid="_x0000_s4098" name="Gráfico" r:id="rId4" imgW="6562802" imgH="3200333" progId="Excel.Sheet.8">
              <p:embed followColorScheme="textAndBackground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6A8169C-43B3-4147-A8D5-9E7C3F1A9CBC}" type="slidenum">
              <a:rPr lang="pt-BR"/>
              <a:pPr>
                <a:defRPr/>
              </a:pPr>
              <a:t>12</a:t>
            </a:fld>
            <a:endParaRPr lang="pt-BR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785938"/>
            <a:ext cx="8569325" cy="4235450"/>
          </a:xfrm>
        </p:spPr>
        <p:txBody>
          <a:bodyPr/>
          <a:lstStyle/>
          <a:p>
            <a:pPr eaLnBrk="1" hangingPunct="1"/>
            <a:r>
              <a:rPr lang="pt-BR" b="1" dirty="0" smtClean="0"/>
              <a:t>Período 1968-73: </a:t>
            </a:r>
          </a:p>
          <a:p>
            <a:pPr lvl="1" eaLnBrk="1" hangingPunct="1"/>
            <a:r>
              <a:rPr lang="pt-BR" b="1" dirty="0" smtClean="0"/>
              <a:t> maiores taxas de crescimento do produto brasileiro na história recente </a:t>
            </a:r>
          </a:p>
          <a:p>
            <a:pPr lvl="2" eaLnBrk="1" hangingPunct="1"/>
            <a:r>
              <a:rPr lang="pt-BR" b="1" dirty="0" smtClean="0"/>
              <a:t> taxa média acima de 10% </a:t>
            </a:r>
            <a:r>
              <a:rPr lang="pt-BR" b="1" dirty="0" err="1" smtClean="0"/>
              <a:t>a.a.</a:t>
            </a:r>
            <a:endParaRPr lang="pt-BR" b="1" dirty="0" smtClean="0"/>
          </a:p>
          <a:p>
            <a:pPr lvl="1" eaLnBrk="1" hangingPunct="1"/>
            <a:r>
              <a:rPr lang="pt-BR" dirty="0" smtClean="0"/>
              <a:t>Taxa de inflação relativamente controlada </a:t>
            </a:r>
          </a:p>
          <a:p>
            <a:pPr lvl="1" eaLnBrk="1" hangingPunct="1"/>
            <a:r>
              <a:rPr lang="pt-BR" dirty="0" smtClean="0"/>
              <a:t>Problemas de balanço de pagamentos pequenos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2550C82-E30D-4EC1-AB48-66AB2931A3D1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pt-BR" sz="4000" b="1" smtClean="0"/>
              <a:t>IMPORTAÇÕES X EXPORTAÇÕES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ph idx="1"/>
          </p:nvPr>
        </p:nvGraphicFramePr>
        <p:xfrm>
          <a:off x="0" y="2205038"/>
          <a:ext cx="9144000" cy="4391025"/>
        </p:xfrm>
        <a:graphic>
          <a:graphicData uri="http://schemas.openxmlformats.org/presentationml/2006/ole">
            <p:oleObj spid="_x0000_s6146" name="Gráfico" r:id="rId4" imgW="7381803" imgH="3400353" progId="Excel.Sheet.8">
              <p:embed followColorScheme="textAndBackground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66DEB5B-0A2E-42C0-9E4D-AD993D67B37F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z="5400" b="1" smtClean="0">
                <a:latin typeface="Agency FB"/>
              </a:rPr>
              <a:t>BALANÇA</a:t>
            </a:r>
            <a:r>
              <a:rPr lang="pt-BR" sz="4800" b="1" smtClean="0">
                <a:latin typeface="Agency FB"/>
              </a:rPr>
              <a:t> </a:t>
            </a:r>
            <a:r>
              <a:rPr lang="pt-BR" sz="5400" b="1" smtClean="0">
                <a:latin typeface="Agency FB"/>
              </a:rPr>
              <a:t>COMERCIAL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idx="1"/>
          </p:nvPr>
        </p:nvGraphicFramePr>
        <p:xfrm>
          <a:off x="274638" y="1484313"/>
          <a:ext cx="8593137" cy="4824412"/>
        </p:xfrm>
        <a:graphic>
          <a:graphicData uri="http://schemas.openxmlformats.org/presentationml/2006/ole">
            <p:oleObj spid="_x0000_s5122" name="Gráfico" r:id="rId4" imgW="6267487" imgH="3400353" progId="Excel.Sheet.8">
              <p:embed followColorScheme="textAndBackground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50D7DC6-05A6-4F89-A9E7-5AAA86D54C09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z="5400" b="1" smtClean="0">
                <a:latin typeface="Agency FB"/>
              </a:rPr>
              <a:t>SERVIÇOS FATORES</a:t>
            </a:r>
            <a:r>
              <a:rPr lang="pt-BR" smtClean="0"/>
              <a:t> 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ph idx="1"/>
          </p:nvPr>
        </p:nvGraphicFramePr>
        <p:xfrm>
          <a:off x="187325" y="1670050"/>
          <a:ext cx="8909050" cy="4554538"/>
        </p:xfrm>
        <a:graphic>
          <a:graphicData uri="http://schemas.openxmlformats.org/presentationml/2006/ole">
            <p:oleObj spid="_x0000_s8194" name="Gráfico" r:id="rId4" imgW="6267487" imgH="3076703" progId="Excel.Sheet.8">
              <p:embed followColorScheme="textAndBackground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6D048-FD2A-4B81-A0A5-773535CC522E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>
              <a:cs typeface="Arial" charset="0"/>
            </a:endParaRPr>
          </a:p>
        </p:txBody>
      </p:sp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49275"/>
            <a:ext cx="8388350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ço Reservado para Número de Slide 3"/>
          <p:cNvSpPr txBox="1">
            <a:spLocks noGrp="1"/>
          </p:cNvSpPr>
          <p:nvPr/>
        </p:nvSpPr>
        <p:spPr bwMode="auto">
          <a:xfrm>
            <a:off x="0" y="6248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B043AD6-0934-456C-91B0-FB74E04BE41A}" type="slidenum">
              <a:rPr lang="pt-BR" sz="1400" b="1">
                <a:solidFill>
                  <a:schemeClr val="tx2"/>
                </a:solidFill>
                <a:latin typeface="Tw Cen MT"/>
              </a:rPr>
              <a:pPr algn="ctr"/>
              <a:t>17</a:t>
            </a:fld>
            <a:endParaRPr lang="pt-BR" sz="1400" b="1">
              <a:solidFill>
                <a:schemeClr val="tx2"/>
              </a:solidFill>
              <a:latin typeface="Tw Cen MT"/>
            </a:endParaRPr>
          </a:p>
        </p:txBody>
      </p:sp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5"/>
            <a:ext cx="9036050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19DC3C9-915D-477F-8DC4-D96BCDD5588B}" type="slidenum">
              <a:rPr lang="pt-BR"/>
              <a:pPr>
                <a:defRPr/>
              </a:pPr>
              <a:t>18</a:t>
            </a:fld>
            <a:endParaRPr lang="pt-BR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z="5400" b="1" smtClean="0">
                <a:latin typeface="Agency FB"/>
              </a:rPr>
              <a:t>DÍVIDA EXTERNA</a:t>
            </a:r>
            <a:r>
              <a:rPr lang="pt-BR" smtClean="0"/>
              <a:t> 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ph idx="1"/>
          </p:nvPr>
        </p:nvGraphicFramePr>
        <p:xfrm>
          <a:off x="1588" y="1704975"/>
          <a:ext cx="9140825" cy="4591050"/>
        </p:xfrm>
        <a:graphic>
          <a:graphicData uri="http://schemas.openxmlformats.org/presentationml/2006/ole">
            <p:oleObj spid="_x0000_s7170" name="Gráfico" r:id="rId4" imgW="6267487" imgH="3028925" progId="Excel.Sheet.8">
              <p:embed followColorScheme="textAndBackground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Espaço Reservado para Data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cs typeface="Arial" charset="0"/>
            </a:endParaRPr>
          </a:p>
        </p:txBody>
      </p:sp>
      <p:sp>
        <p:nvSpPr>
          <p:cNvPr id="90114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mtClean="0">
              <a:cs typeface="Arial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523167E-06AA-40EA-99BF-9B83F2BBA7B8}" type="slidenum">
              <a:rPr lang="pt-BR"/>
              <a:pPr>
                <a:defRPr/>
              </a:pPr>
              <a:t>19</a:t>
            </a:fld>
            <a:endParaRPr lang="pt-BR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7318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/>
              <a:t>As principais fontes de crescimento </a:t>
            </a:r>
            <a:br>
              <a:rPr lang="pt-BR" sz="4000"/>
            </a:br>
            <a:endParaRPr lang="pt-BR" sz="400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71625"/>
            <a:ext cx="8675688" cy="5114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AutoNum type="romanLcPeriod"/>
            </a:pPr>
            <a:r>
              <a:rPr lang="pt-BR" sz="2800" dirty="0" smtClean="0"/>
              <a:t>retomada do investimento público em </a:t>
            </a:r>
            <a:r>
              <a:rPr lang="pt-BR" sz="2800" dirty="0" smtClean="0"/>
              <a:t>infraestrutura </a:t>
            </a:r>
            <a:r>
              <a:rPr lang="pt-BR" sz="2800" dirty="0" smtClean="0"/>
              <a:t>e das empresas estatais;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28875" y="3857625"/>
            <a:ext cx="6410325" cy="200025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4600" dirty="0" smtClean="0"/>
              <a:t>O Milagre</a:t>
            </a:r>
          </a:p>
        </p:txBody>
      </p:sp>
      <p:pic>
        <p:nvPicPr>
          <p:cNvPr id="22530" name="Picture 5" descr="ditadura_medice_sub147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367823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period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428625"/>
            <a:ext cx="49625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D2909BA-FD11-4572-BDA1-5364A24ABA28}" type="slidenum">
              <a:rPr lang="pt-BR"/>
              <a:pPr>
                <a:defRPr/>
              </a:pPr>
              <a:t>20</a:t>
            </a:fld>
            <a:endParaRPr lang="pt-BR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b="1" smtClean="0"/>
              <a:t>FATORES DO CRESCIMENTO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0099"/>
                </a:solidFill>
              </a:rPr>
              <a:t>INVESTIMENTO DAS EMPRESAS ESTATAIS</a:t>
            </a:r>
          </a:p>
          <a:p>
            <a:pPr eaLnBrk="1" hangingPunct="1"/>
            <a:r>
              <a:rPr lang="pt-BR" dirty="0" smtClean="0">
                <a:solidFill>
                  <a:srgbClr val="000099"/>
                </a:solidFill>
              </a:rPr>
              <a:t>INVESTIMENTO EM INFRA-ESTRUTURA</a:t>
            </a:r>
          </a:p>
          <a:p>
            <a:pPr eaLnBrk="1" hangingPunct="1"/>
            <a:endParaRPr lang="pt-BR" dirty="0" smtClean="0">
              <a:solidFill>
                <a:srgbClr val="000099"/>
              </a:solidFill>
            </a:endParaRPr>
          </a:p>
        </p:txBody>
      </p:sp>
      <p:pic>
        <p:nvPicPr>
          <p:cNvPr id="66564" name="Picture 5" descr="transamazonroad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068638"/>
            <a:ext cx="3960812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6" descr="strec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2708275"/>
            <a:ext cx="26781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2B2F2E5-180B-4AD3-8FBA-E8FBE052BB13}" type="slidenum">
              <a:rPr lang="pt-BR"/>
              <a:pPr>
                <a:defRPr/>
              </a:pPr>
              <a:t>21</a:t>
            </a:fld>
            <a:endParaRPr lang="pt-BR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b="1" smtClean="0"/>
              <a:t>PONTE RIO-NITERÓI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68612" name="Picture 5" descr="rio_nitero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54150"/>
            <a:ext cx="7561262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Espaço Reservado para Data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cs typeface="Arial" charset="0"/>
            </a:endParaRPr>
          </a:p>
        </p:txBody>
      </p:sp>
      <p:sp>
        <p:nvSpPr>
          <p:cNvPr id="94210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mtClean="0">
              <a:cs typeface="Arial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6ACEAD-EBAE-44E7-9EEF-D20FE19DB60E}" type="slidenum">
              <a:rPr lang="pt-BR"/>
              <a:pPr>
                <a:defRPr/>
              </a:pPr>
              <a:t>22</a:t>
            </a:fld>
            <a:endParaRPr lang="pt-BR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7318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/>
              <a:t>As principais fontes de crescimento </a:t>
            </a:r>
            <a:br>
              <a:rPr lang="pt-BR" sz="4000"/>
            </a:br>
            <a:endParaRPr lang="pt-BR" sz="4000"/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71625"/>
            <a:ext cx="8675688" cy="5114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AutoNum type="romanLcPeriod"/>
            </a:pPr>
            <a:r>
              <a:rPr lang="pt-BR" sz="2800" dirty="0" smtClean="0"/>
              <a:t>retomada do investimento público em </a:t>
            </a:r>
            <a:r>
              <a:rPr lang="pt-BR" sz="2800" dirty="0" smtClean="0"/>
              <a:t>infraestrutura </a:t>
            </a:r>
            <a:r>
              <a:rPr lang="pt-BR" sz="2800" dirty="0" smtClean="0"/>
              <a:t>e das  empresas estatais; </a:t>
            </a:r>
          </a:p>
          <a:p>
            <a:pPr eaLnBrk="1" hangingPunct="1">
              <a:lnSpc>
                <a:spcPct val="80000"/>
              </a:lnSpc>
              <a:buFontTx/>
              <a:buAutoNum type="romanLcPeriod"/>
            </a:pPr>
            <a:r>
              <a:rPr lang="pt-BR" sz="2800" dirty="0" smtClean="0"/>
              <a:t>demanda por bens duráveis – expansão do crédito ao consumidor;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4CB2938-2B61-41DC-978E-7622EA381544}" type="slidenum">
              <a:rPr lang="pt-BR"/>
              <a:pPr>
                <a:defRPr/>
              </a:pPr>
              <a:t>23</a:t>
            </a:fld>
            <a:endParaRPr lang="pt-BR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/>
              <a:t>CARACTERÍSTICAS</a:t>
            </a:r>
            <a:br>
              <a:rPr lang="pt-BR" b="1"/>
            </a:br>
            <a:r>
              <a:rPr lang="pt-BR" b="1"/>
              <a:t>DO “MILAGRE”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000099"/>
                </a:solidFill>
              </a:rPr>
              <a:t>LIDERANÇA DO SETOR DE BENS DE CONSUMO DURÁVEIS </a:t>
            </a:r>
          </a:p>
        </p:txBody>
      </p:sp>
      <p:pic>
        <p:nvPicPr>
          <p:cNvPr id="72708" name="Picture 4" descr="geladeira_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86063"/>
            <a:ext cx="2217738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 descr="tv-indo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3933825"/>
            <a:ext cx="18510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 descr="29173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2571750"/>
            <a:ext cx="174942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8" descr="gordi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6963" y="4005263"/>
            <a:ext cx="27590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Espaço Reservado para Data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cs typeface="Arial" charset="0"/>
            </a:endParaRPr>
          </a:p>
        </p:txBody>
      </p:sp>
      <p:sp>
        <p:nvSpPr>
          <p:cNvPr id="96258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mtClean="0">
              <a:cs typeface="Arial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3F94568-E258-41C8-872B-4570EECD1B26}" type="slidenum">
              <a:rPr lang="pt-BR"/>
              <a:pPr>
                <a:defRPr/>
              </a:pPr>
              <a:t>24</a:t>
            </a:fld>
            <a:endParaRPr lang="pt-BR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7318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/>
              <a:t>As principais fontes de </a:t>
            </a:r>
            <a:r>
              <a:rPr lang="pt-BR" sz="4000" dirty="0" smtClean="0"/>
              <a:t>crescimento: o lado da demanda interna  </a:t>
            </a:r>
            <a:r>
              <a:rPr lang="pt-BR" sz="4000" dirty="0"/>
              <a:t/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71625"/>
            <a:ext cx="8675688" cy="5114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AutoNum type="romanLcPeriod"/>
            </a:pPr>
            <a:r>
              <a:rPr lang="pt-BR" sz="2800" dirty="0" smtClean="0"/>
              <a:t>retomada do investimento público em </a:t>
            </a:r>
            <a:r>
              <a:rPr lang="pt-BR" sz="2800" dirty="0" smtClean="0"/>
              <a:t>infraestrutura </a:t>
            </a:r>
            <a:r>
              <a:rPr lang="pt-BR" sz="2800" dirty="0" smtClean="0"/>
              <a:t>e das  empresas estatais; </a:t>
            </a:r>
          </a:p>
          <a:p>
            <a:pPr eaLnBrk="1" hangingPunct="1">
              <a:lnSpc>
                <a:spcPct val="80000"/>
              </a:lnSpc>
              <a:buFontTx/>
              <a:buAutoNum type="romanLcPeriod"/>
            </a:pPr>
            <a:r>
              <a:rPr lang="pt-BR" sz="2800" dirty="0" smtClean="0"/>
              <a:t>demanda por bens duráveis – expansão do crédito ao consumidor; </a:t>
            </a:r>
          </a:p>
          <a:p>
            <a:pPr eaLnBrk="1" hangingPunct="1">
              <a:lnSpc>
                <a:spcPct val="80000"/>
              </a:lnSpc>
              <a:buFontTx/>
              <a:buAutoNum type="romanLcPeriod"/>
            </a:pPr>
            <a:r>
              <a:rPr lang="pt-BR" sz="2800" dirty="0" smtClean="0"/>
              <a:t>construção civil - aumento dos investimentos públicos e pela expansão do crédito do SFH;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Crescimento 67-73: setores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0825" y="1600200"/>
            <a:ext cx="8713788" cy="52578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2800" dirty="0" smtClean="0"/>
              <a:t>Industria de construção: média 15%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2800" dirty="0" smtClean="0"/>
              <a:t>Serv. industriais de utilidade pública: média 12,1%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2800" dirty="0" smtClean="0"/>
              <a:t>Industria de transformação: média 13,3% </a:t>
            </a:r>
            <a:r>
              <a:rPr lang="pt-BR" sz="1600" dirty="0" smtClean="0"/>
              <a:t>(16,6% em 73)</a:t>
            </a:r>
            <a:endParaRPr lang="pt-BR" sz="2800" dirty="0" smtClean="0"/>
          </a:p>
          <a:p>
            <a:pPr marL="640715" lvl="1" indent="-32004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2500" dirty="0" smtClean="0"/>
              <a:t>Bens de consumo durável: média 23,6%</a:t>
            </a:r>
          </a:p>
          <a:p>
            <a:pPr marL="640715" lvl="1" indent="-32004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2500" dirty="0" smtClean="0"/>
              <a:t>Bens intermediários: média 13,5%</a:t>
            </a:r>
          </a:p>
          <a:p>
            <a:pPr marL="640715" lvl="1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500" dirty="0" smtClean="0"/>
              <a:t>Mecânica (17); material elétrico e de comunicações (16), material de transportes(21)</a:t>
            </a:r>
          </a:p>
          <a:p>
            <a:pPr marL="640715" lvl="1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500" dirty="0" smtClean="0"/>
              <a:t>BC transporte (24), BC </a:t>
            </a:r>
            <a:r>
              <a:rPr lang="pt-BR" sz="2500" dirty="0" smtClean="0"/>
              <a:t>eletroeletrônico </a:t>
            </a:r>
            <a:r>
              <a:rPr lang="pt-BR" sz="2500" dirty="0" smtClean="0"/>
              <a:t>doméstico (22,6)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2800" dirty="0" smtClean="0"/>
              <a:t>demais setores econômicos: mais modestos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2400" dirty="0" smtClean="0"/>
              <a:t>bens de consumo não durável: 9,4%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2400" dirty="0" smtClean="0"/>
              <a:t>agricultura: 4,5% (68 e 73 anos difíceis) – acima da pop.</a:t>
            </a:r>
          </a:p>
          <a:p>
            <a:pPr marL="914717" lvl="2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2100" dirty="0" smtClean="0"/>
              <a:t>Demanda para setor industrial 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pt-BR" sz="2400" dirty="0" smtClean="0"/>
              <a:t>		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z="3600" dirty="0" smtClean="0"/>
              <a:t>FBCF e Bens de Capital: capacidade ociosa e aceleração dos Investimentos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0825" y="1484313"/>
            <a:ext cx="8515350" cy="554513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pt-BR" dirty="0" smtClean="0"/>
              <a:t>Crescimento da FBCF ao longo do período </a:t>
            </a:r>
          </a:p>
          <a:p>
            <a:pPr marL="915352" lvl="2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600" dirty="0" smtClean="0"/>
              <a:t>Bens de capital: média 18,1%;  Duas fases</a:t>
            </a:r>
            <a:r>
              <a:rPr lang="pt-BR" dirty="0" smtClean="0"/>
              <a:t>:</a:t>
            </a:r>
          </a:p>
          <a:p>
            <a:pPr lvl="1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dirty="0" smtClean="0"/>
              <a:t>até 1970 - menor crescimento - ocupação de capacidade ociosa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/>
              <a:t>1971/73 - a FBCF supera os 20% do PIB</a:t>
            </a:r>
          </a:p>
          <a:p>
            <a:pPr eaLnBrk="1" hangingPunct="1">
              <a:defRPr/>
            </a:pPr>
            <a:r>
              <a:rPr lang="pt-BR" dirty="0" smtClean="0"/>
              <a:t>CDI – comanda política industrial  e influenciou  investimentos </a:t>
            </a:r>
          </a:p>
          <a:p>
            <a:pPr lvl="1" eaLnBrk="1" hangingPunct="1">
              <a:defRPr/>
            </a:pPr>
            <a:r>
              <a:rPr lang="pt-BR" dirty="0" smtClean="0"/>
              <a:t>Concessão de incentivos (indiscriminada)</a:t>
            </a:r>
          </a:p>
          <a:p>
            <a:pPr lvl="1" eaLnBrk="1" hangingPunct="1">
              <a:defRPr/>
            </a:pPr>
            <a:r>
              <a:rPr lang="pt-BR" dirty="0" smtClean="0"/>
              <a:t>Coordenação com outros órgãos, mas existe superposição</a:t>
            </a:r>
          </a:p>
          <a:p>
            <a:pPr lvl="1" eaLnBrk="1" hangingPunct="1">
              <a:defRPr/>
            </a:pPr>
            <a:r>
              <a:rPr lang="pt-BR" dirty="0" smtClean="0"/>
              <a:t>BNDE / FINAME: papel importante </a:t>
            </a:r>
          </a:p>
          <a:p>
            <a:pPr eaLnBrk="1" hangingPunct="1">
              <a:defRPr/>
            </a:pPr>
            <a:r>
              <a:rPr lang="pt-BR" dirty="0" smtClean="0"/>
              <a:t>Debate sobre dados:</a:t>
            </a:r>
          </a:p>
          <a:p>
            <a:pPr lvl="1" eaLnBrk="1" hangingPunct="1">
              <a:defRPr/>
            </a:pPr>
            <a:r>
              <a:rPr lang="pt-BR" dirty="0" smtClean="0"/>
              <a:t>Crescimento dos investimentos privados e das estatais</a:t>
            </a:r>
          </a:p>
          <a:p>
            <a:pPr lvl="2" eaLnBrk="1" hangingPunct="1">
              <a:defRPr/>
            </a:pPr>
            <a:r>
              <a:rPr lang="pt-BR" dirty="0" smtClean="0"/>
              <a:t>Redução da participação do investimento das administrações públicas</a:t>
            </a:r>
          </a:p>
          <a:p>
            <a:pPr lvl="2" eaLnBrk="1" hangingPunct="1">
              <a:defRPr/>
            </a:pPr>
            <a:r>
              <a:rPr lang="pt-BR" dirty="0" smtClean="0"/>
              <a:t>Estatais: Energia elétrica, petróleo e petroquímico, telecomunicações, aço, mineração e ferrovias</a:t>
            </a:r>
          </a:p>
          <a:p>
            <a:pPr eaLnBrk="1" hangingPunct="1">
              <a:defRPr/>
            </a:pPr>
            <a:r>
              <a:rPr lang="pt-BR" dirty="0" smtClean="0"/>
              <a:t>Apesar de crescimento do setor de bens de capital interno – existe crescimento das importações </a:t>
            </a:r>
          </a:p>
          <a:p>
            <a:pPr lvl="1" eaLnBrk="1" hangingPunct="1">
              <a:defRPr/>
            </a:pPr>
            <a:r>
              <a:rPr lang="pt-BR" dirty="0" smtClean="0"/>
              <a:t>Crescimento das exportações foi necessário para viabilizar importações de bens de capital e expansão da FBCF</a:t>
            </a:r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171A500-DB04-4DDA-8F11-56959155E446}" type="slidenum">
              <a:rPr lang="pt-BR"/>
              <a:pPr>
                <a:defRPr/>
              </a:pPr>
              <a:t>27</a:t>
            </a:fld>
            <a:endParaRPr lang="pt-BR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b="1" smtClean="0"/>
              <a:t>Fatores do crescimento: o lado externo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8686800" cy="508476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t-BR" dirty="0" smtClean="0">
                <a:solidFill>
                  <a:srgbClr val="000099"/>
                </a:solidFill>
              </a:rPr>
              <a:t>Crescimento das exportações</a:t>
            </a:r>
          </a:p>
          <a:p>
            <a:pPr lvl="1" eaLnBrk="1" hangingPunct="1">
              <a:defRPr/>
            </a:pPr>
            <a:r>
              <a:rPr lang="pt-BR" dirty="0" smtClean="0">
                <a:solidFill>
                  <a:srgbClr val="000099"/>
                </a:solidFill>
              </a:rPr>
              <a:t>Crescimento da economia </a:t>
            </a:r>
          </a:p>
          <a:p>
            <a:pPr lvl="1" eaLnBrk="1" hangingPunct="1">
              <a:buFont typeface="Wingdings 2" pitchFamily="18" charset="2"/>
              <a:buNone/>
              <a:defRPr/>
            </a:pPr>
            <a:r>
              <a:rPr lang="pt-BR" dirty="0" smtClean="0">
                <a:solidFill>
                  <a:srgbClr val="000099"/>
                </a:solidFill>
              </a:rPr>
              <a:t>    internacional e do comércio mundial</a:t>
            </a:r>
          </a:p>
          <a:p>
            <a:pPr lvl="1" eaLnBrk="1" hangingPunct="1">
              <a:defRPr/>
            </a:pPr>
            <a:r>
              <a:rPr lang="pt-BR" dirty="0" smtClean="0">
                <a:solidFill>
                  <a:srgbClr val="000099"/>
                </a:solidFill>
              </a:rPr>
              <a:t>Melhora nos termos de troca</a:t>
            </a:r>
          </a:p>
          <a:p>
            <a:pPr lvl="1" eaLnBrk="1" hangingPunct="1">
              <a:defRPr/>
            </a:pPr>
            <a:r>
              <a:rPr lang="pt-BR" dirty="0" smtClean="0">
                <a:solidFill>
                  <a:srgbClr val="000099"/>
                </a:solidFill>
              </a:rPr>
              <a:t>Financiamento às exportações</a:t>
            </a:r>
          </a:p>
          <a:p>
            <a:pPr lvl="1" eaLnBrk="1" hangingPunct="1">
              <a:defRPr/>
            </a:pPr>
            <a:r>
              <a:rPr lang="pt-BR" dirty="0" smtClean="0">
                <a:solidFill>
                  <a:srgbClr val="000099"/>
                </a:solidFill>
              </a:rPr>
              <a:t>Incentivos fiscais: p.ex. credito premio do IPI e </a:t>
            </a:r>
            <a:r>
              <a:rPr lang="pt-BR" dirty="0" err="1" smtClean="0">
                <a:solidFill>
                  <a:srgbClr val="000099"/>
                </a:solidFill>
              </a:rPr>
              <a:t>Befiex</a:t>
            </a:r>
            <a:endParaRPr lang="pt-BR" dirty="0" smtClean="0">
              <a:solidFill>
                <a:srgbClr val="000099"/>
              </a:solidFill>
            </a:endParaRPr>
          </a:p>
          <a:p>
            <a:pPr lvl="1" eaLnBrk="1" hangingPunct="1">
              <a:defRPr/>
            </a:pPr>
            <a:r>
              <a:rPr lang="pt-BR" dirty="0" smtClean="0">
                <a:solidFill>
                  <a:srgbClr val="000099"/>
                </a:solidFill>
              </a:rPr>
              <a:t>Minidesvalorizações</a:t>
            </a:r>
          </a:p>
          <a:p>
            <a:pPr eaLnBrk="1" hangingPunct="1">
              <a:defRPr/>
            </a:pPr>
            <a:r>
              <a:rPr lang="pt-BR" dirty="0" smtClean="0">
                <a:solidFill>
                  <a:srgbClr val="000099"/>
                </a:solidFill>
              </a:rPr>
              <a:t>Diversificação das exportações</a:t>
            </a:r>
          </a:p>
          <a:p>
            <a:pPr lvl="1" eaLnBrk="1" hangingPunct="1">
              <a:defRPr/>
            </a:pPr>
            <a:r>
              <a:rPr lang="pt-BR" dirty="0" smtClean="0">
                <a:solidFill>
                  <a:srgbClr val="000099"/>
                </a:solidFill>
              </a:rPr>
              <a:t>Multinacionais, diversificação primários (soja) e produtos manufaturados (inclusive têxteis e calçados) </a:t>
            </a:r>
          </a:p>
          <a:p>
            <a:pPr lvl="1" eaLnBrk="1" hangingPunct="1">
              <a:defRPr/>
            </a:pPr>
            <a:r>
              <a:rPr lang="pt-BR" dirty="0" smtClean="0">
                <a:solidFill>
                  <a:srgbClr val="000099"/>
                </a:solidFill>
              </a:rPr>
              <a:t>Global </a:t>
            </a:r>
            <a:r>
              <a:rPr lang="pt-BR" dirty="0" err="1" smtClean="0">
                <a:solidFill>
                  <a:srgbClr val="000099"/>
                </a:solidFill>
              </a:rPr>
              <a:t>trader</a:t>
            </a:r>
            <a:endParaRPr lang="pt-BR" dirty="0" smtClean="0">
              <a:solidFill>
                <a:srgbClr val="000099"/>
              </a:solidFill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pt-BR" dirty="0" smtClean="0"/>
          </a:p>
        </p:txBody>
      </p:sp>
      <p:pic>
        <p:nvPicPr>
          <p:cNvPr id="78852" name="Picture 4" descr="ft_portos_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00" y="1773238"/>
            <a:ext cx="2841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5B6ADF6-2F58-43F3-8D01-9F4C3F988122}" type="slidenum">
              <a:rPr lang="pt-BR"/>
              <a:pPr>
                <a:defRPr/>
              </a:pPr>
              <a:t>29</a:t>
            </a:fld>
            <a:endParaRPr lang="pt-BR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Esta </a:t>
            </a:r>
            <a:r>
              <a:rPr lang="pt-BR" i="1" dirty="0" smtClean="0"/>
              <a:t>performance</a:t>
            </a:r>
            <a:r>
              <a:rPr lang="pt-BR" dirty="0" smtClean="0"/>
              <a:t> foi decorrência:</a:t>
            </a:r>
            <a:endParaRPr lang="pt-BR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101012" cy="4800600"/>
          </a:xfrm>
        </p:spPr>
        <p:txBody>
          <a:bodyPr/>
          <a:lstStyle/>
          <a:p>
            <a:pPr lvl="1" eaLnBrk="1" hangingPunct="1"/>
            <a:r>
              <a:rPr lang="pt-BR" sz="3200" b="1" dirty="0" smtClean="0"/>
              <a:t>reformas institucionais anteriores, </a:t>
            </a:r>
          </a:p>
          <a:p>
            <a:pPr lvl="1" eaLnBrk="1" hangingPunct="1"/>
            <a:r>
              <a:rPr lang="pt-BR" sz="3200" b="1" dirty="0" smtClean="0"/>
              <a:t>capacidade ociosa na indústria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pt-BR" sz="2000" dirty="0" smtClean="0"/>
              <a:t>Ocupação sai de 76% em 67 para 100% em 72</a:t>
            </a:r>
          </a:p>
          <a:p>
            <a:pPr lvl="1" eaLnBrk="1" hangingPunct="1"/>
            <a:r>
              <a:rPr lang="pt-BR" sz="3200" b="1" dirty="0" smtClean="0"/>
              <a:t>crescimento da economia mundial.</a:t>
            </a:r>
          </a:p>
          <a:p>
            <a:pPr lvl="1" eaLnBrk="1" hangingPunct="1"/>
            <a:r>
              <a:rPr lang="pt-BR" sz="3200" b="1" dirty="0" smtClean="0"/>
              <a:t>mudança no diagnóstico da inflação: inflação de custos (PED)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pt-BR" sz="2800" b="1" dirty="0" smtClean="0"/>
              <a:t>afrouxam-se as políticas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pt-BR" sz="2800" b="1" dirty="0" smtClean="0"/>
              <a:t>de contenção da demanda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pt-BR" sz="2800" b="1" dirty="0" smtClean="0"/>
              <a:t>(monetária, fiscal e creditícia)</a:t>
            </a:r>
          </a:p>
          <a:p>
            <a:pPr eaLnBrk="1" hangingPunct="1"/>
            <a:endParaRPr lang="pt-BR" dirty="0" smtClean="0"/>
          </a:p>
        </p:txBody>
      </p:sp>
      <p:pic>
        <p:nvPicPr>
          <p:cNvPr id="81924" name="Picture 4" descr="roberto campos e delf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365625"/>
            <a:ext cx="309245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B063D04-AAC7-410B-90BC-DD44936F2543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sz="4000" b="1" smtClean="0"/>
              <a:t>1967 - 1973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56792"/>
            <a:ext cx="8892480" cy="5301208"/>
          </a:xfrm>
        </p:spPr>
        <p:txBody>
          <a:bodyPr>
            <a:normAutofit fontScale="47500" lnSpcReduction="20000"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5700" dirty="0" smtClean="0"/>
              <a:t>Presidente:      Costa e Silva (67-69)  –  Médici (69-73)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5700" dirty="0" smtClean="0"/>
              <a:t>Planejamento: H. Beltrão (67-69) – Reis Velloso (69-73)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5700" b="1" dirty="0" smtClean="0">
                <a:solidFill>
                  <a:srgbClr val="FF0000"/>
                </a:solidFill>
              </a:rPr>
              <a:t>Fazenda:       		 Delfim </a:t>
            </a:r>
            <a:r>
              <a:rPr lang="pt-BR" sz="5700" b="1" dirty="0" err="1" smtClean="0">
                <a:solidFill>
                  <a:srgbClr val="FF0000"/>
                </a:solidFill>
              </a:rPr>
              <a:t>Netto</a:t>
            </a:r>
            <a:r>
              <a:rPr lang="pt-BR" sz="5700" b="1" dirty="0" smtClean="0">
                <a:solidFill>
                  <a:srgbClr val="FF0000"/>
                </a:solidFill>
              </a:rPr>
              <a:t> (67 – 73)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5700" dirty="0" smtClean="0">
              <a:solidFill>
                <a:srgbClr val="000099"/>
              </a:solidFill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t-BR" sz="5100" dirty="0" smtClean="0">
                <a:solidFill>
                  <a:srgbClr val="000099"/>
                </a:solidFill>
              </a:rPr>
              <a:t>Planos Econômicos </a:t>
            </a:r>
          </a:p>
          <a:p>
            <a:pPr marL="640715" lvl="1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t-BR" sz="4200" dirty="0" smtClean="0">
                <a:solidFill>
                  <a:srgbClr val="000099"/>
                </a:solidFill>
              </a:rPr>
              <a:t>PED: Plano Estratégico de Desenvolvimento (67)</a:t>
            </a:r>
          </a:p>
          <a:p>
            <a:pPr marL="640715" lvl="1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t-BR" sz="4200" dirty="0" smtClean="0">
                <a:solidFill>
                  <a:srgbClr val="000099"/>
                </a:solidFill>
              </a:rPr>
              <a:t>Metas e Bases para a ação do governo (70)</a:t>
            </a:r>
          </a:p>
          <a:p>
            <a:pPr marL="640715" lvl="1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t-BR" sz="4200" dirty="0" smtClean="0">
                <a:solidFill>
                  <a:srgbClr val="000099"/>
                </a:solidFill>
              </a:rPr>
              <a:t>I PND (72-74)</a:t>
            </a:r>
            <a:endParaRPr lang="pt-BR" sz="4200" dirty="0">
              <a:solidFill>
                <a:srgbClr val="000099"/>
              </a:solidFill>
            </a:endParaRPr>
          </a:p>
          <a:p>
            <a:pPr marL="2378392" lvl="6" indent="-320040">
              <a:lnSpc>
                <a:spcPct val="90000"/>
              </a:lnSpc>
              <a:buSzPct val="84000"/>
              <a:buFont typeface="Wingdings"/>
              <a:buChar char=""/>
              <a:defRPr/>
            </a:pPr>
            <a:r>
              <a:rPr lang="pt-BR" sz="5100" dirty="0" smtClean="0">
                <a:solidFill>
                  <a:srgbClr val="000099"/>
                </a:solidFill>
              </a:rPr>
              <a:t>Milagre econômico </a:t>
            </a:r>
          </a:p>
          <a:p>
            <a:pPr marL="2652712" lvl="7" indent="-320040">
              <a:lnSpc>
                <a:spcPct val="90000"/>
              </a:lnSpc>
              <a:buSzPct val="84000"/>
              <a:buFont typeface="Wingdings"/>
              <a:buChar char=""/>
              <a:defRPr/>
            </a:pPr>
            <a:r>
              <a:rPr lang="pt-BR" sz="4200" dirty="0" smtClean="0">
                <a:solidFill>
                  <a:srgbClr val="000099"/>
                </a:solidFill>
              </a:rPr>
              <a:t>Crescimento acelerado</a:t>
            </a:r>
          </a:p>
          <a:p>
            <a:pPr marL="2652712" lvl="7" indent="-320040">
              <a:lnSpc>
                <a:spcPct val="90000"/>
              </a:lnSpc>
              <a:buSzPct val="84000"/>
              <a:buFont typeface="Wingdings"/>
              <a:buChar char=""/>
              <a:defRPr/>
            </a:pPr>
            <a:r>
              <a:rPr lang="pt-BR" sz="4200" dirty="0" smtClean="0">
                <a:solidFill>
                  <a:srgbClr val="000099"/>
                </a:solidFill>
              </a:rPr>
              <a:t>Inflação estável</a:t>
            </a:r>
          </a:p>
          <a:p>
            <a:pPr marL="2652712" lvl="7" indent="-320040">
              <a:lnSpc>
                <a:spcPct val="90000"/>
              </a:lnSpc>
              <a:buSzPct val="84000"/>
              <a:buFont typeface="Wingdings"/>
              <a:buChar char=""/>
              <a:defRPr/>
            </a:pPr>
            <a:r>
              <a:rPr lang="pt-BR" sz="4200" dirty="0" smtClean="0">
                <a:solidFill>
                  <a:srgbClr val="000099"/>
                </a:solidFill>
              </a:rPr>
              <a:t>Ausência de estrangulamento externo</a:t>
            </a:r>
          </a:p>
          <a:p>
            <a:pPr marL="320040" indent="-320040" algn="r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t-BR" sz="5100" dirty="0" smtClean="0">
                <a:solidFill>
                  <a:srgbClr val="000099"/>
                </a:solidFill>
              </a:rPr>
              <a:t>Projeto “Brasil grande potência”</a:t>
            </a:r>
          </a:p>
          <a:p>
            <a:pPr marL="640715" lvl="1" indent="-320040" algn="r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t-BR" sz="4200" dirty="0" smtClean="0">
                <a:solidFill>
                  <a:srgbClr val="000099"/>
                </a:solidFill>
              </a:rPr>
              <a:t>“Ninguém segura este país!”</a:t>
            </a:r>
          </a:p>
          <a:p>
            <a:pPr marL="640715" lvl="1" indent="-320040" algn="r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t-BR" sz="4200" dirty="0" smtClean="0">
                <a:solidFill>
                  <a:srgbClr val="000099"/>
                </a:solidFill>
              </a:rPr>
              <a:t>“Pra frente Brasil”</a:t>
            </a:r>
          </a:p>
          <a:p>
            <a:pPr marL="640715" lvl="1" indent="-320040" algn="r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t-BR" sz="4200" dirty="0" smtClean="0">
                <a:solidFill>
                  <a:srgbClr val="000099"/>
                </a:solidFill>
              </a:rPr>
              <a:t>“Brasil, ame-o ou deixe-o”</a:t>
            </a:r>
            <a:endParaRPr lang="pt-BR" sz="3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PED e a Inflação de custos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388" y="1600200"/>
            <a:ext cx="8893175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2700" dirty="0" smtClean="0"/>
              <a:t>PED: insatisfação com crescimento (legitimidade); </a:t>
            </a:r>
            <a:r>
              <a:rPr lang="pt-BR" sz="2400" dirty="0" smtClean="0"/>
              <a:t>objetivos: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pt-BR" sz="2100" dirty="0" smtClean="0"/>
              <a:t>1º aceleração do desenvolvimento e 2º  contenção da inflação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700" dirty="0" smtClean="0"/>
              <a:t>Inflação: componente de demanda enfrentado e melhorias institucionais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sz="2100" dirty="0" smtClean="0"/>
              <a:t>Apertos: 1966 e 1º semestre 67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700" dirty="0" smtClean="0"/>
              <a:t>Ataque redução de custos (ainda se admite convívio)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 dirty="0" smtClean="0"/>
              <a:t>Salários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 dirty="0" smtClean="0"/>
              <a:t>Juros – Problema se tornaram reais </a:t>
            </a:r>
            <a:r>
              <a:rPr lang="pt-BR" sz="2200" dirty="0" smtClean="0"/>
              <a:t>(correção monetária e cambial)</a:t>
            </a:r>
            <a:endParaRPr lang="pt-BR" sz="24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sz="2100" dirty="0" smtClean="0"/>
              <a:t>Justifica reversão da segmentação - conglomeração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sz="2100" dirty="0" smtClean="0"/>
              <a:t>Política monetária expansionista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sz="2100" dirty="0" smtClean="0"/>
              <a:t>Seletividade no compulsório – barganha por juros </a:t>
            </a:r>
            <a:r>
              <a:rPr lang="pt-BR" sz="1700" dirty="0" smtClean="0"/>
              <a:t>(deduções/remuneração)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sz="2100" dirty="0" smtClean="0"/>
              <a:t>Tetos (definição de juros básicos) e controle (spread 73)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pt-BR" sz="1800" dirty="0" smtClean="0"/>
              <a:t>Empréstimos oficiais – juros nominais (</a:t>
            </a:r>
            <a:r>
              <a:rPr lang="pt-BR" sz="1800" dirty="0" err="1" smtClean="0"/>
              <a:t>exc</a:t>
            </a:r>
            <a:r>
              <a:rPr lang="pt-BR" sz="1800" dirty="0" smtClean="0"/>
              <a:t>. </a:t>
            </a:r>
            <a:r>
              <a:rPr lang="pt-BR" sz="1800" dirty="0" err="1" smtClean="0"/>
              <a:t>Imobiliario</a:t>
            </a:r>
            <a:r>
              <a:rPr lang="pt-BR" sz="1800" dirty="0" smtClean="0"/>
              <a:t> ?)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 dirty="0" smtClean="0"/>
              <a:t>Política de controle de preços  </a:t>
            </a:r>
            <a:r>
              <a:rPr lang="pt-BR" sz="1900" dirty="0" smtClean="0"/>
              <a:t>[</a:t>
            </a:r>
            <a:r>
              <a:rPr lang="pt-BR" sz="1900" dirty="0" err="1" smtClean="0"/>
              <a:t>Conep</a:t>
            </a:r>
            <a:r>
              <a:rPr lang="pt-BR" sz="1900" dirty="0" smtClean="0"/>
              <a:t>, CIP (68) – controle de reajuste]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700" dirty="0" smtClean="0"/>
              <a:t>Final: Controle de preços (excessivo?) Inflação de custos 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153400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dirty="0" smtClean="0"/>
              <a:t>Afrouxamento das restrições monetárias e creditícias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850" y="1600200"/>
            <a:ext cx="8442325" cy="49974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pt-BR" dirty="0" smtClean="0"/>
              <a:t>Agregados se expandem (66 aperto forte)</a:t>
            </a:r>
          </a:p>
          <a:p>
            <a:pPr lvl="1" eaLnBrk="1" hangingPunct="1">
              <a:defRPr/>
            </a:pPr>
            <a:r>
              <a:rPr lang="pt-BR" dirty="0" smtClean="0"/>
              <a:t> Base e M1:expansão relativamente contida (próximo do crescimento econômico), existe aceleração depois de 72</a:t>
            </a:r>
          </a:p>
          <a:p>
            <a:pPr lvl="2" eaLnBrk="1" hangingPunct="1">
              <a:defRPr/>
            </a:pPr>
            <a:r>
              <a:rPr lang="pt-BR" dirty="0" smtClean="0"/>
              <a:t>Inicio: financiamento do déficit publico, depois uso de títulos públicos (</a:t>
            </a:r>
            <a:r>
              <a:rPr lang="pt-BR" dirty="0" err="1" smtClean="0"/>
              <a:t>contracionista</a:t>
            </a:r>
            <a:r>
              <a:rPr lang="pt-BR" dirty="0" smtClean="0"/>
              <a:t>),  mas existe pressão dos empréstimos ao setor privado e ampliação das reservas </a:t>
            </a:r>
          </a:p>
          <a:p>
            <a:pPr lvl="1" eaLnBrk="1" hangingPunct="1">
              <a:defRPr/>
            </a:pPr>
            <a:r>
              <a:rPr lang="pt-BR" dirty="0" smtClean="0"/>
              <a:t>Aprofundamento financeiro </a:t>
            </a:r>
          </a:p>
          <a:p>
            <a:pPr lvl="2" eaLnBrk="1" hangingPunct="1">
              <a:defRPr/>
            </a:pPr>
            <a:r>
              <a:rPr lang="pt-BR" dirty="0" smtClean="0"/>
              <a:t>Crescimento dos haveres não monetários:</a:t>
            </a:r>
          </a:p>
          <a:p>
            <a:pPr lvl="3" eaLnBrk="1" hangingPunct="1">
              <a:defRPr/>
            </a:pPr>
            <a:r>
              <a:rPr lang="pt-BR" dirty="0" smtClean="0"/>
              <a:t>Poupadores foram para títulos (indexados)</a:t>
            </a:r>
          </a:p>
          <a:p>
            <a:pPr lvl="2" eaLnBrk="1" hangingPunct="1">
              <a:defRPr/>
            </a:pPr>
            <a:r>
              <a:rPr lang="pt-BR" dirty="0" smtClean="0"/>
              <a:t>Haveres não monetários: prazos relativamente longos e sem clausulas importantes de liquidez</a:t>
            </a:r>
          </a:p>
          <a:p>
            <a:pPr lvl="3" eaLnBrk="1" hangingPunct="1">
              <a:defRPr/>
            </a:pPr>
            <a:r>
              <a:rPr lang="pt-BR" dirty="0" smtClean="0"/>
              <a:t>Não se pode ainda falar em quase moeda</a:t>
            </a:r>
          </a:p>
          <a:p>
            <a:pPr eaLnBrk="1" hangingPunct="1">
              <a:defRPr/>
            </a:pPr>
            <a:r>
              <a:rPr lang="pt-BR" dirty="0" smtClean="0"/>
              <a:t>Instrumentos monetários</a:t>
            </a:r>
          </a:p>
          <a:p>
            <a:pPr lvl="1" eaLnBrk="1" hangingPunct="1">
              <a:defRPr/>
            </a:pPr>
            <a:r>
              <a:rPr lang="pt-BR" dirty="0" smtClean="0"/>
              <a:t>Redesconto (empréstimo de liquidez) e compulsório: mais frouxos e aparece a seletividade (barganha) </a:t>
            </a:r>
          </a:p>
          <a:p>
            <a:pPr lvl="1" eaLnBrk="1" hangingPunct="1">
              <a:defRPr/>
            </a:pPr>
            <a:r>
              <a:rPr lang="pt-BR" dirty="0" smtClean="0"/>
              <a:t>Aparece mercado aberto (ORTN e LTN – 1970)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1471613"/>
          </a:xfrm>
        </p:spPr>
        <p:txBody>
          <a:bodyPr/>
          <a:lstStyle/>
          <a:p>
            <a:pPr eaLnBrk="1" hangingPunct="1"/>
            <a:r>
              <a:rPr lang="pt-BR" b="1" dirty="0" smtClean="0"/>
              <a:t>Inflação: </a:t>
            </a:r>
            <a:r>
              <a:rPr lang="pt-BR" b="1" dirty="0" smtClean="0"/>
              <a:t>início </a:t>
            </a:r>
            <a:r>
              <a:rPr lang="pt-BR" b="1" dirty="0" smtClean="0"/>
              <a:t>estabilidade</a:t>
            </a:r>
            <a:r>
              <a:rPr lang="pt-BR" sz="3600" dirty="0" smtClean="0"/>
              <a:t> </a:t>
            </a:r>
          </a:p>
        </p:txBody>
      </p:sp>
      <p:graphicFrame>
        <p:nvGraphicFramePr>
          <p:cNvPr id="229378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4427538" y="1773238"/>
          <a:ext cx="4537075" cy="4392612"/>
        </p:xfrm>
        <a:graphic>
          <a:graphicData uri="http://schemas.openxmlformats.org/presentationml/2006/ole">
            <p:oleObj spid="_x0000_s229378" name="Gráfico" r:id="rId4" imgW="6562802" imgH="3200333" progId="Excel.Sheet.8">
              <p:embed followColorScheme="textAndBackground"/>
            </p:oleObj>
          </a:graphicData>
        </a:graphic>
      </p:graphicFrame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50825" y="1628775"/>
            <a:ext cx="5184775" cy="4968875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pt-BR" dirty="0" smtClean="0"/>
              <a:t>67 queda (era 40) : fim da inflação corretiva, ainda aperto de liquidez  (no 1º semestre), boa safra</a:t>
            </a:r>
          </a:p>
          <a:p>
            <a:pPr eaLnBrk="1" hangingPunct="1">
              <a:defRPr/>
            </a:pPr>
            <a:r>
              <a:rPr lang="pt-BR" dirty="0" smtClean="0"/>
              <a:t>68 – minidesvalorização , crescimento e alivio da política salarial impede queda, inicio controle de Preços</a:t>
            </a:r>
          </a:p>
          <a:p>
            <a:pPr eaLnBrk="1" hangingPunct="1">
              <a:defRPr/>
            </a:pPr>
            <a:r>
              <a:rPr lang="pt-BR" dirty="0" smtClean="0"/>
              <a:t>69/70 – mesmo com problemas  agrícolas, esforço para conter excessos monetários e fiscais, títulos não só financiam déficit mas </a:t>
            </a:r>
            <a:r>
              <a:rPr lang="pt-BR" dirty="0" err="1" smtClean="0"/>
              <a:t>tb</a:t>
            </a:r>
            <a:r>
              <a:rPr lang="pt-BR" dirty="0" smtClean="0"/>
              <a:t> enxugam moeda</a:t>
            </a:r>
          </a:p>
          <a:p>
            <a:pPr eaLnBrk="1" hangingPunct="1"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C4A9063-2D79-4126-BAC8-E68AC2BAB1BE}" type="slidenum">
              <a:rPr lang="pt-BR"/>
              <a:pPr>
                <a:defRPr/>
              </a:pPr>
              <a:t>32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435600" y="5661025"/>
            <a:ext cx="43180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504825"/>
          </a:xfrm>
        </p:spPr>
        <p:txBody>
          <a:bodyPr/>
          <a:lstStyle/>
          <a:p>
            <a:pPr eaLnBrk="1" hangingPunct="1"/>
            <a:r>
              <a:rPr lang="pt-BR" smtClean="0"/>
              <a:t>Inflação: problemas final de período</a:t>
            </a:r>
            <a:r>
              <a:rPr lang="pt-BR" b="1" smtClean="0">
                <a:latin typeface="Agency FB"/>
              </a:rPr>
              <a:t> </a:t>
            </a:r>
            <a:r>
              <a:rPr lang="pt-BR" smtClean="0"/>
              <a:t> </a:t>
            </a:r>
          </a:p>
        </p:txBody>
      </p:sp>
      <p:graphicFrame>
        <p:nvGraphicFramePr>
          <p:cNvPr id="230402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4427538" y="1773238"/>
          <a:ext cx="4537075" cy="4392612"/>
        </p:xfrm>
        <a:graphic>
          <a:graphicData uri="http://schemas.openxmlformats.org/presentationml/2006/ole">
            <p:oleObj spid="_x0000_s230402" name="Gráfico" r:id="rId4" imgW="6562802" imgH="3200333" progId="Excel.Sheet.8">
              <p:embed followColorScheme="textAndBackground"/>
            </p:oleObj>
          </a:graphicData>
        </a:graphic>
      </p:graphicFrame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0" y="1628775"/>
            <a:ext cx="5435600" cy="522922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pt-BR" dirty="0" smtClean="0"/>
              <a:t>71 – divergência nos índices</a:t>
            </a:r>
          </a:p>
          <a:p>
            <a:pPr eaLnBrk="1" hangingPunct="1">
              <a:defRPr/>
            </a:pPr>
            <a:r>
              <a:rPr lang="pt-BR" dirty="0" smtClean="0"/>
              <a:t>72 – recuo no ano apesar de não existência de capacidade ociosa e expansão monetária/ creditícia, há forte uso do CIP – com repercussões sobre rentabilidade</a:t>
            </a:r>
          </a:p>
          <a:p>
            <a:pPr eaLnBrk="1" hangingPunct="1">
              <a:defRPr/>
            </a:pPr>
            <a:r>
              <a:rPr lang="pt-BR" dirty="0" smtClean="0"/>
              <a:t>73 – índices refletem preços tabelados (mesmo sendo desrespeitados – mercados paralelo)</a:t>
            </a:r>
          </a:p>
          <a:p>
            <a:pPr lvl="1" eaLnBrk="1" hangingPunct="1">
              <a:defRPr/>
            </a:pPr>
            <a:r>
              <a:rPr lang="pt-BR" dirty="0" smtClean="0"/>
              <a:t>Estimativas: inflação 20/25%</a:t>
            </a:r>
          </a:p>
          <a:p>
            <a:pPr lvl="1" eaLnBrk="1" hangingPunct="1">
              <a:defRPr/>
            </a:pPr>
            <a:r>
              <a:rPr lang="pt-BR" dirty="0" smtClean="0">
                <a:solidFill>
                  <a:srgbClr val="FF0000"/>
                </a:solidFill>
              </a:rPr>
              <a:t>Inflação de custos ?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26FEA9-1F20-4ADD-B141-6A3FFCDFFA70}" type="slidenum">
              <a:rPr lang="pt-BR"/>
              <a:pPr>
                <a:defRPr/>
              </a:pPr>
              <a:t>33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435600" y="5661025"/>
            <a:ext cx="43180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3C5661D-C94E-4641-A54D-52E79B3B538F}" type="slidenum">
              <a:rPr lang="pt-BR"/>
              <a:pPr>
                <a:defRPr/>
              </a:pPr>
              <a:t>34</a:t>
            </a:fld>
            <a:endParaRPr lang="pt-BR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587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/>
              <a:t>O </a:t>
            </a:r>
            <a:r>
              <a:rPr lang="pt-BR" sz="4000" dirty="0" smtClean="0"/>
              <a:t>elevado endividamento </a:t>
            </a:r>
            <a:r>
              <a:rPr lang="pt-BR" sz="4000" dirty="0"/>
              <a:t>externo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71625"/>
            <a:ext cx="8820150" cy="5097463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t-BR" sz="2800" b="1" dirty="0"/>
              <a:t>Assistiu-se neste período à </a:t>
            </a:r>
            <a:r>
              <a:rPr lang="pt-BR" sz="2800" b="1" dirty="0" smtClean="0"/>
              <a:t>forte onda </a:t>
            </a:r>
            <a:r>
              <a:rPr lang="pt-BR" sz="2800" b="1" dirty="0"/>
              <a:t>de </a:t>
            </a:r>
            <a:r>
              <a:rPr lang="pt-BR" sz="2800" b="1" dirty="0" smtClean="0"/>
              <a:t>endividamento </a:t>
            </a:r>
            <a:r>
              <a:rPr lang="pt-BR" sz="2800" b="1" dirty="0"/>
              <a:t>externo.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pt-BR" sz="2400" dirty="0"/>
              <a:t>A dívida </a:t>
            </a:r>
            <a:r>
              <a:rPr lang="pt-BR" sz="2400" dirty="0" smtClean="0"/>
              <a:t>externa  </a:t>
            </a:r>
            <a:r>
              <a:rPr lang="pt-BR" sz="2400" dirty="0"/>
              <a:t>cresceu em torno de US$ 9 bilhões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400" dirty="0"/>
              <a:t>Problema: sobre endividamento e endividamento interno </a:t>
            </a:r>
            <a:endParaRPr lang="pt-BR" sz="2400" dirty="0" smtClean="0"/>
          </a:p>
          <a:p>
            <a:pPr marL="914717" lvl="2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2100" dirty="0" smtClean="0"/>
              <a:t>divida externa bruta US$12,5 bi e liquida US$ 6,1 bi</a:t>
            </a:r>
          </a:p>
          <a:p>
            <a:pPr marL="914717" lvl="2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2100" dirty="0" smtClean="0"/>
              <a:t>Necessidade de endividamento menor (</a:t>
            </a:r>
            <a:r>
              <a:rPr lang="pt-BR" sz="2100" dirty="0" err="1" smtClean="0"/>
              <a:t>abs</a:t>
            </a:r>
            <a:r>
              <a:rPr lang="pt-BR" sz="2100" dirty="0" smtClean="0"/>
              <a:t> domestica x oferta)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t-BR" sz="2800" b="1" dirty="0" smtClean="0"/>
              <a:t>Estímulo </a:t>
            </a:r>
            <a:r>
              <a:rPr lang="pt-BR" sz="2800" b="1" dirty="0"/>
              <a:t>ao endividamento externo brasileiro: </a:t>
            </a:r>
            <a:endParaRPr lang="pt-BR" sz="2800" b="1" dirty="0" smtClean="0"/>
          </a:p>
          <a:p>
            <a:pPr marL="915352" lvl="2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t-BR" sz="2200" b="1" dirty="0" smtClean="0">
                <a:sym typeface="Wingdings" pitchFamily="2" charset="2"/>
              </a:rPr>
              <a:t>Até onde planejado ?</a:t>
            </a:r>
            <a:endParaRPr lang="pt-BR" sz="2200" dirty="0">
              <a:sym typeface="Wingdings" pitchFamily="2" charset="2"/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sz="2400" dirty="0"/>
              <a:t> Elevada demanda por crédito,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sz="2400" dirty="0"/>
              <a:t> taxas de juros internas elevadas (reforma de 64/66),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sz="2400" dirty="0"/>
              <a:t> grande liquidez no sistema financeiro internacional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sz="2400" dirty="0"/>
              <a:t> ausência de mecanismos de financiamento de longo prazo na economia brasileira, exceto as linhas oficiais.</a:t>
            </a:r>
            <a:endParaRPr lang="pt-BR" sz="2400" b="1" dirty="0"/>
          </a:p>
          <a:p>
            <a:pPr marL="320040" indent="-320040" eaLnBrk="1" fontAlgn="auto" hangingPunct="1">
              <a:lnSpc>
                <a:spcPct val="7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t-BR" sz="2800" b="1" dirty="0"/>
              <a:t>Principais tomadores de recursos externos</a:t>
            </a:r>
            <a:r>
              <a:rPr lang="pt-BR" sz="2800" dirty="0"/>
              <a:t>, </a:t>
            </a:r>
          </a:p>
          <a:p>
            <a:pPr marL="640080" lvl="1" indent="-274320" eaLnBrk="1" fontAlgn="auto" hangingPunct="1">
              <a:lnSpc>
                <a:spcPct val="7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pt-BR" sz="2400" dirty="0"/>
              <a:t>nesta fase: setor </a:t>
            </a:r>
            <a:r>
              <a:rPr lang="pt-BR" sz="2400" dirty="0" smtClean="0"/>
              <a:t>privado (2/3)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Espaço Reservado para Número de Slide 3"/>
          <p:cNvSpPr txBox="1">
            <a:spLocks noGrp="1"/>
          </p:cNvSpPr>
          <p:nvPr/>
        </p:nvSpPr>
        <p:spPr bwMode="auto">
          <a:xfrm>
            <a:off x="0" y="6248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C0223807-D218-46AB-9374-4265E4A70C0A}" type="slidenum">
              <a:rPr lang="pt-BR" sz="1400" b="1">
                <a:solidFill>
                  <a:schemeClr val="tx2"/>
                </a:solidFill>
                <a:latin typeface="Tw Cen MT"/>
              </a:rPr>
              <a:pPr algn="ctr"/>
              <a:t>35</a:t>
            </a:fld>
            <a:endParaRPr lang="pt-BR" sz="1400" b="1">
              <a:solidFill>
                <a:schemeClr val="tx2"/>
              </a:solidFill>
              <a:latin typeface="Tw Cen MT"/>
            </a:endParaRPr>
          </a:p>
        </p:txBody>
      </p:sp>
      <p:pic>
        <p:nvPicPr>
          <p:cNvPr id="2365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5"/>
            <a:ext cx="9036050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47" name="CaixaDeTexto 3"/>
          <p:cNvSpPr txBox="1">
            <a:spLocks noChangeArrowheads="1"/>
          </p:cNvSpPr>
          <p:nvPr/>
        </p:nvSpPr>
        <p:spPr bwMode="auto">
          <a:xfrm>
            <a:off x="900113" y="5516563"/>
            <a:ext cx="7200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Também existe crescimento do IED: dobra em termos reais</a:t>
            </a:r>
          </a:p>
          <a:p>
            <a:r>
              <a:rPr lang="pt-BR"/>
              <a:t>	Forte reinvestimento </a:t>
            </a:r>
          </a:p>
          <a:p>
            <a:r>
              <a:rPr lang="pt-BR"/>
              <a:t>	Maior parte: industria de transformação 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7B237B4-B1D4-4595-BFAD-665E07D7739B}" type="slidenum">
              <a:rPr lang="pt-BR"/>
              <a:pPr>
                <a:defRPr/>
              </a:pPr>
              <a:t>36</a:t>
            </a:fld>
            <a:endParaRPr lang="pt-BR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69325" cy="1143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pt-BR" sz="4000" smtClean="0"/>
              <a:t>Participação do setor público na economia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893175" cy="461168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pt-BR" sz="2700" dirty="0" smtClean="0"/>
              <a:t>Controle dos principais preços da economia </a:t>
            </a:r>
          </a:p>
          <a:p>
            <a:pPr lvl="1" eaLnBrk="1" hangingPunct="1">
              <a:defRPr/>
            </a:pPr>
            <a:r>
              <a:rPr lang="pt-BR" sz="2400" dirty="0" smtClean="0"/>
              <a:t>câmbio, salário, juros, tarifas e uma política de preços administrados (CIP)</a:t>
            </a:r>
          </a:p>
          <a:p>
            <a:pPr eaLnBrk="1" hangingPunct="1">
              <a:defRPr/>
            </a:pPr>
            <a:r>
              <a:rPr lang="pt-BR" sz="2700" dirty="0" smtClean="0"/>
              <a:t>Novas estatais – mas não novos setores</a:t>
            </a:r>
          </a:p>
          <a:p>
            <a:pPr lvl="1" eaLnBrk="1" hangingPunct="1">
              <a:defRPr/>
            </a:pPr>
            <a:r>
              <a:rPr lang="pt-BR" sz="2400" dirty="0" smtClean="0"/>
              <a:t>Holdings e subsidiarias</a:t>
            </a:r>
          </a:p>
          <a:p>
            <a:pPr lvl="1" eaLnBrk="1" hangingPunct="1">
              <a:defRPr/>
            </a:pPr>
            <a:r>
              <a:rPr lang="pt-BR" sz="2400" dirty="0" smtClean="0"/>
              <a:t>Autofinanciamento e financiamento no BNDE e exterior</a:t>
            </a:r>
          </a:p>
          <a:p>
            <a:pPr eaLnBrk="1" hangingPunct="1">
              <a:defRPr/>
            </a:pPr>
            <a:r>
              <a:rPr lang="pt-BR" sz="2700" dirty="0" smtClean="0"/>
              <a:t>Responsável por grande parte das decisões de investimento:</a:t>
            </a:r>
          </a:p>
          <a:p>
            <a:pPr lvl="1" eaLnBrk="1" hangingPunct="1">
              <a:defRPr/>
            </a:pPr>
            <a:r>
              <a:rPr lang="pt-BR" sz="2400" dirty="0" smtClean="0"/>
              <a:t>investimentos da administração pública e empresas estatais</a:t>
            </a:r>
          </a:p>
          <a:p>
            <a:pPr lvl="2" eaLnBrk="1" hangingPunct="1">
              <a:defRPr/>
            </a:pPr>
            <a:r>
              <a:rPr lang="pt-BR" sz="1800" dirty="0" smtClean="0"/>
              <a:t>Mesmo que investimento privado tenha crescido</a:t>
            </a:r>
          </a:p>
          <a:p>
            <a:pPr lvl="1" eaLnBrk="1" hangingPunct="1">
              <a:defRPr/>
            </a:pPr>
            <a:r>
              <a:rPr lang="pt-BR" sz="2400" dirty="0" smtClean="0"/>
              <a:t>captação de recursos financeiros como fundos de poupança compulsória, títulos públicos, outros títulos e seu direcionamento</a:t>
            </a:r>
          </a:p>
          <a:p>
            <a:pPr lvl="2" eaLnBrk="1" hangingPunct="1">
              <a:defRPr/>
            </a:pPr>
            <a:r>
              <a:rPr lang="pt-BR" sz="1800" dirty="0" smtClean="0"/>
              <a:t>Mesmo que empréstimos privados de curto e médio  prazo tenham crescido, longo prazo dominado por Estado  </a:t>
            </a:r>
          </a:p>
          <a:p>
            <a:pPr eaLnBrk="1" hangingPunct="1">
              <a:defRPr/>
            </a:pPr>
            <a:r>
              <a:rPr lang="pt-BR" sz="2700" dirty="0" smtClean="0"/>
              <a:t>Contas publicas (orçamentário) controladas </a:t>
            </a:r>
          </a:p>
          <a:p>
            <a:pPr lvl="1" eaLnBrk="1" hangingPunct="1">
              <a:defRPr/>
            </a:pPr>
            <a:r>
              <a:rPr lang="pt-BR" sz="2400" dirty="0" smtClean="0"/>
              <a:t>Elevação das receitas, mesmo que vinculadas (IR, IPI e Imp. únicos</a:t>
            </a:r>
            <a:r>
              <a:rPr lang="pt-BR" sz="2100" dirty="0" smtClean="0"/>
              <a:t>)</a:t>
            </a:r>
          </a:p>
          <a:p>
            <a:pPr lvl="1" eaLnBrk="1" hangingPunct="1">
              <a:defRPr/>
            </a:pPr>
            <a:r>
              <a:rPr lang="pt-BR" sz="2100" dirty="0" smtClean="0"/>
              <a:t>Cuidado com orçamento monetário: CM da divida, juros, subsídios, spread negativo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1801D2C-A6B0-40D6-95D6-DC02F28E2CAA}" type="slidenum">
              <a:rPr lang="pt-BR"/>
              <a:pPr>
                <a:defRPr/>
              </a:pPr>
              <a:t>37</a:t>
            </a:fld>
            <a:endParaRPr lang="pt-BR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587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b="1" smtClean="0"/>
              <a:t>A modernização agrícola</a:t>
            </a:r>
            <a:endParaRPr lang="pt-BR" sz="4000" smtClean="0"/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88"/>
            <a:ext cx="9144000" cy="4881562"/>
          </a:xfrm>
        </p:spPr>
        <p:txBody>
          <a:bodyPr>
            <a:normAutofit lnSpcReduction="10000"/>
          </a:bodyPr>
          <a:lstStyle/>
          <a:p>
            <a:pPr marL="660400" indent="-66040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2800" dirty="0" smtClean="0"/>
              <a:t>Após o movimento militar de 1964, buscou-se promover a modernização agrícola do país, com o crescimento da produtividade do setor.</a:t>
            </a:r>
          </a:p>
          <a:p>
            <a:pPr marL="660400" indent="-660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2800" dirty="0" smtClean="0"/>
              <a:t>   Dentro do arcabouço institucional criado, destacam-se:</a:t>
            </a:r>
          </a:p>
          <a:p>
            <a:pPr marL="1035050" lvl="1" indent="-5778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2400" dirty="0" smtClean="0"/>
              <a:t>i. o Sistema Nacional de Crédito Rural (SNCR): busca propiciar aos agricultores linhas de crédito acessíveis e baratas. </a:t>
            </a:r>
          </a:p>
          <a:p>
            <a:pPr marL="1035050" lvl="1" indent="-5778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2400" dirty="0" smtClean="0"/>
              <a:t>ii. as políticas de garantias de preços mínimos (PGPM) com dois mecanismos básicos:</a:t>
            </a:r>
          </a:p>
          <a:p>
            <a:pPr marL="1409700" lvl="2" indent="-4953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2000" dirty="0" smtClean="0"/>
              <a:t>a. AGF (Aquisição do Governo Federal) são compras feitas pelo governo de produtos com preços prefixados – visa estocar e vender em momentos de escassez do produto no mercado;</a:t>
            </a:r>
          </a:p>
          <a:p>
            <a:pPr marL="1409700" lvl="2" indent="-4953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2000" dirty="0" smtClean="0"/>
              <a:t>b. EGF (Empréstimo do Governo Federal) que financia a estocagem do produto pelo agricultor.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EE561F7-8124-464C-A154-DA9B6003F7C9}" type="slidenum">
              <a:rPr lang="pt-BR"/>
              <a:pPr>
                <a:defRPr/>
              </a:pPr>
              <a:t>38</a:t>
            </a:fld>
            <a:endParaRPr lang="pt-BR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63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smtClean="0"/>
              <a:t>Características da modernização agrícola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71625"/>
            <a:ext cx="8642350" cy="5072063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800" dirty="0" smtClean="0"/>
              <a:t>i.	aumento do grau de mecanização e </a:t>
            </a:r>
            <a:r>
              <a:rPr lang="pt-BR" sz="2800" dirty="0" err="1" smtClean="0"/>
              <a:t>quimificação</a:t>
            </a:r>
            <a:r>
              <a:rPr lang="pt-BR" sz="2800" dirty="0" smtClean="0"/>
              <a:t> das fazendas - aumento de produtividade no setor.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800" dirty="0" smtClean="0"/>
              <a:t>ii.	aumento na produção, no início, de bens exportáveis (soja e laranja), e depois também de produtos destinados ao mercado doméstico (cana-de-açúcar - álcool).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800" dirty="0" smtClean="0"/>
              <a:t>iii. expansão da fronteira agrícola na direção da região Centro-Oeste. A área cultivada passou de 29 milhões de ha, em 1960, para 50 milhões em 1980. 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800" dirty="0" smtClean="0"/>
              <a:t>iv. crescimento da agroindústria; maior interligação entre o setor agrícola,  seus fornecedores e consumidores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800" dirty="0" smtClean="0"/>
              <a:t>v.	aumento da concentração fundiária e da utilização de mão-de-obra temporária (bóia fria): </a:t>
            </a:r>
            <a:r>
              <a:rPr lang="pt-BR" sz="2800" dirty="0" smtClean="0">
                <a:solidFill>
                  <a:srgbClr val="FF0000"/>
                </a:solidFill>
              </a:rPr>
              <a:t>modernização dolorosa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401B136-118C-490F-AED2-4E14825FFC16}" type="slidenum">
              <a:rPr lang="pt-BR"/>
              <a:pPr>
                <a:defRPr/>
              </a:pPr>
              <a:t>39</a:t>
            </a:fld>
            <a:endParaRPr lang="pt-BR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223963"/>
          </a:xfrm>
        </p:spPr>
        <p:txBody>
          <a:bodyPr/>
          <a:lstStyle/>
          <a:p>
            <a:pPr eaLnBrk="1" hangingPunct="1"/>
            <a:r>
              <a:rPr lang="pt-BR" smtClean="0"/>
              <a:t>Concentração da Renda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43063"/>
            <a:ext cx="8496300" cy="4452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b="1" smtClean="0"/>
              <a:t>Principal crítica ao Milagre: 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pt-BR" sz="3200" b="1" smtClean="0"/>
              <a:t>Acentuou a concentração de renda.</a:t>
            </a:r>
            <a:endParaRPr lang="pt-BR" sz="32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B4691B7-94A4-4883-B4D3-531FD33ADCCC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14500"/>
            <a:ext cx="8569325" cy="4306888"/>
          </a:xfrm>
        </p:spPr>
        <p:txBody>
          <a:bodyPr/>
          <a:lstStyle/>
          <a:p>
            <a:pPr eaLnBrk="1" hangingPunct="1"/>
            <a:r>
              <a:rPr lang="pt-BR" b="1" smtClean="0"/>
              <a:t>Período 1968-73: </a:t>
            </a:r>
          </a:p>
          <a:p>
            <a:pPr lvl="1" eaLnBrk="1" hangingPunct="1"/>
            <a:r>
              <a:rPr lang="pt-BR" b="1" smtClean="0"/>
              <a:t> maiores taxas de crescimento do produto brasileiro na história recente </a:t>
            </a:r>
          </a:p>
          <a:p>
            <a:pPr lvl="2" eaLnBrk="1" hangingPunct="1"/>
            <a:r>
              <a:rPr lang="pt-BR" b="1" smtClean="0"/>
              <a:t> taxa média acima de 10% a.a.</a:t>
            </a:r>
          </a:p>
          <a:p>
            <a:pPr lvl="3" eaLnBrk="1" hangingPunct="1"/>
            <a:r>
              <a:rPr lang="pt-BR" b="1" smtClean="0"/>
              <a:t>66: 6,7%; 67: 4,2%; 68: 9,8%</a:t>
            </a:r>
          </a:p>
          <a:p>
            <a:pPr lvl="1"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33469-E64D-4F3A-B456-EFD37958D2B2}" type="slidenum">
              <a:rPr lang="pt-B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pt-BR" smtClean="0">
              <a:cs typeface="Arial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398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>
                <a:solidFill>
                  <a:srgbClr val="000099"/>
                </a:solidFill>
              </a:rPr>
              <a:t>DISTRIBUIÇÃO DE RENDA NO BRASIL: 1960 E 1970</a:t>
            </a:r>
          </a:p>
        </p:txBody>
      </p:sp>
      <p:graphicFrame>
        <p:nvGraphicFramePr>
          <p:cNvPr id="108612" name="Group 68"/>
          <p:cNvGraphicFramePr>
            <a:graphicFrameLocks noGrp="1"/>
          </p:cNvGraphicFramePr>
          <p:nvPr/>
        </p:nvGraphicFramePr>
        <p:xfrm>
          <a:off x="250825" y="1557338"/>
          <a:ext cx="8580438" cy="5267009"/>
        </p:xfrm>
        <a:graphic>
          <a:graphicData uri="http://schemas.openxmlformats.org/drawingml/2006/table">
            <a:tbl>
              <a:tblPr/>
              <a:tblGrid>
                <a:gridCol w="1635125"/>
                <a:gridCol w="1625600"/>
                <a:gridCol w="1995488"/>
                <a:gridCol w="3324225"/>
              </a:tblGrid>
              <a:tr h="482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PERCENTIL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% DA RENDA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CRESC. REAL ENTRE 1960 E 1970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1960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36,89%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18,33%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7,74%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74,62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79,19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46,23%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39,66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47,79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66,87%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GINI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0,5484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EUA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CE514BA-44EC-440D-8EB9-838DD6003148}" type="slidenum">
              <a:rPr lang="pt-BR"/>
              <a:pPr>
                <a:defRPr/>
              </a:pPr>
              <a:t>41</a:t>
            </a:fld>
            <a:endParaRPr lang="pt-BR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sz="4000" b="1" smtClean="0"/>
              <a:t>Langoni e seus críticos 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497887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mtClean="0"/>
              <a:t>Responsabilidade pelo aumento da concentração de renda:</a:t>
            </a:r>
          </a:p>
          <a:p>
            <a:pPr eaLnBrk="1" hangingPunct="1"/>
            <a:r>
              <a:rPr lang="pt-BR" smtClean="0"/>
              <a:t> Langoni: males do crescimento</a:t>
            </a:r>
          </a:p>
          <a:p>
            <a:pPr lvl="1" eaLnBrk="1" hangingPunct="1"/>
            <a:r>
              <a:rPr lang="pt-BR" smtClean="0"/>
              <a:t>desequilíbrios típicos (reversíveis) </a:t>
            </a:r>
          </a:p>
          <a:p>
            <a:pPr lvl="2" eaLnBrk="1" hangingPunct="1"/>
            <a:r>
              <a:rPr lang="pt-BR" smtClean="0"/>
              <a:t>especialmente: educação x mercado de trabalho</a:t>
            </a:r>
          </a:p>
          <a:p>
            <a:pPr eaLnBrk="1" hangingPunct="1"/>
            <a:r>
              <a:rPr lang="pt-BR" smtClean="0"/>
              <a:t>Críticos: Autoritarismo e política econômica: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pt-BR" smtClean="0"/>
              <a:t>	1) inflação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pt-BR" smtClean="0"/>
              <a:t>	2) repressão aos sindicatos e política salarial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pt-BR" smtClean="0"/>
              <a:t>	3) reformas – concentradoras</a:t>
            </a:r>
          </a:p>
          <a:p>
            <a:pPr eaLnBrk="1" hangingPunct="1"/>
            <a:r>
              <a:rPr lang="pt-BR" smtClean="0"/>
              <a:t>Teoria do Bolo (?)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B7D8870-1A79-4804-A741-7A41181EE72E}" type="slidenum">
              <a:rPr lang="pt-BR"/>
              <a:pPr>
                <a:defRPr/>
              </a:pPr>
              <a:t>42</a:t>
            </a:fld>
            <a:endParaRPr lang="pt-BR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b="1" smtClean="0"/>
              <a:t>Principais Problemas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997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mtClean="0">
                <a:solidFill>
                  <a:srgbClr val="000099"/>
                </a:solidFill>
              </a:rPr>
              <a:t> Desproporções inter e intra-setoriais do crescimento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pt-BR" smtClean="0">
                <a:solidFill>
                  <a:srgbClr val="000099"/>
                </a:solidFill>
              </a:rPr>
              <a:t>A) agricultura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pt-BR" smtClean="0">
                <a:solidFill>
                  <a:srgbClr val="000099"/>
                </a:solidFill>
              </a:rPr>
              <a:t>B) bens de produção e intermediários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pt-BR" smtClean="0">
                <a:solidFill>
                  <a:srgbClr val="000099"/>
                </a:solidFill>
              </a:rPr>
              <a:t>Coeficiente de importação de produtos industriais: 				1965:   7,2%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pt-BR" smtClean="0">
                <a:solidFill>
                  <a:srgbClr val="000099"/>
                </a:solidFill>
              </a:rPr>
              <a:t>			1972: 15,2%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pt-BR" smtClean="0">
                <a:solidFill>
                  <a:srgbClr val="000099"/>
                </a:solidFill>
              </a:rPr>
              <a:t>Final do período desequilíbrios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pt-BR" smtClean="0">
                <a:solidFill>
                  <a:srgbClr val="000099"/>
                </a:solidFill>
              </a:rPr>
              <a:t>	Inflação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pt-BR" smtClean="0">
                <a:solidFill>
                  <a:srgbClr val="000099"/>
                </a:solidFill>
              </a:rPr>
              <a:t>	Balança de pagamentos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3E5EC37-1F56-42A7-B7C8-AE9BF68155FD}" type="slidenum">
              <a:rPr lang="pt-BR"/>
              <a:pPr>
                <a:defRPr/>
              </a:pPr>
              <a:t>6</a:t>
            </a:fld>
            <a:endParaRPr lang="pt-BR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z="5400" b="1" smtClean="0">
                <a:latin typeface="Agency FB"/>
              </a:rPr>
              <a:t>PIB TOTAL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0" y="1552575"/>
          <a:ext cx="9144000" cy="5237163"/>
        </p:xfrm>
        <a:graphic>
          <a:graphicData uri="http://schemas.openxmlformats.org/presentationml/2006/ole">
            <p:oleObj spid="_x0000_s1026" name="Gráfico" r:id="rId4" imgW="5943558" imgH="3295619" progId="Excel.Sheet.8">
              <p:embed followColorScheme="textAndBackground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57FCFE-0CC9-451E-85FA-7209CD027498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>
              <a:cs typeface="Arial" charset="0"/>
            </a:endParaRPr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8748712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F169688-C434-4607-808D-BAB7E25764BC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18488" cy="1857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 smtClean="0">
                <a:latin typeface="Agency FB" pitchFamily="34" charset="0"/>
              </a:rPr>
              <a:t>PRODUTO: </a:t>
            </a:r>
            <a:r>
              <a:rPr lang="pt-BR" sz="4800" b="1" dirty="0">
                <a:latin typeface="Agency FB" pitchFamily="34" charset="0"/>
              </a:rPr>
              <a:t>INDUSTRIAL, AGRÍCOLA E  SERVIÇOS</a:t>
            </a:r>
            <a:r>
              <a:rPr lang="pt-BR" sz="4800" dirty="0">
                <a:latin typeface="Agency FB" pitchFamily="34" charset="0"/>
              </a:rPr>
              <a:t/>
            </a:r>
            <a:br>
              <a:rPr lang="pt-BR" sz="4800" dirty="0">
                <a:latin typeface="Agency FB" pitchFamily="34" charset="0"/>
              </a:rPr>
            </a:br>
            <a:endParaRPr lang="pt-BR" sz="40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0" y="1758950"/>
          <a:ext cx="9144000" cy="4752975"/>
        </p:xfrm>
        <a:graphic>
          <a:graphicData uri="http://schemas.openxmlformats.org/presentationml/2006/ole">
            <p:oleObj spid="_x0000_s2050" name="Gráfico" r:id="rId4" imgW="5829373" imgH="2686109" progId="Excel.Sheet.8">
              <p:embed followColorScheme="textAndBackground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EB7C3FD-2CC9-42A8-BD3F-8C870915CBF8}" type="slidenum">
              <a:rPr lang="pt-BR"/>
              <a:pPr>
                <a:defRPr/>
              </a:pPr>
              <a:t>9</a:t>
            </a:fld>
            <a:endParaRPr lang="pt-BR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36625"/>
          </a:xfrm>
        </p:spPr>
        <p:txBody>
          <a:bodyPr/>
          <a:lstStyle/>
          <a:p>
            <a:pPr eaLnBrk="1" hangingPunct="1"/>
            <a:r>
              <a:rPr lang="pt-BR" sz="4000" b="1" smtClean="0">
                <a:latin typeface="Agency FB"/>
              </a:rPr>
              <a:t>FORMAÇÃO BRUTA DE CAPITAL E DÍVIDA INTERNA FEDERAL</a:t>
            </a:r>
            <a:r>
              <a:rPr lang="pt-BR" sz="3200" smtClean="0"/>
              <a:t>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211138" y="1570038"/>
          <a:ext cx="8739187" cy="4967287"/>
        </p:xfrm>
        <a:graphic>
          <a:graphicData uri="http://schemas.openxmlformats.org/presentationml/2006/ole">
            <p:oleObj spid="_x0000_s3074" name="Gráfico" r:id="rId4" imgW="6305549" imgH="3467027" progId="Excel.Sheet.8">
              <p:embed followColorScheme="textAndBackground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1121</TotalTime>
  <Words>1601</Words>
  <Application>Microsoft Office PowerPoint</Application>
  <PresentationFormat>Apresentação na tela (4:3)</PresentationFormat>
  <Paragraphs>292</Paragraphs>
  <Slides>42</Slides>
  <Notes>37</Notes>
  <HiddenSlides>2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4" baseType="lpstr">
      <vt:lpstr>Mediano</vt:lpstr>
      <vt:lpstr>Gráfico</vt:lpstr>
      <vt:lpstr>O Milagre</vt:lpstr>
      <vt:lpstr>O Milagre</vt:lpstr>
      <vt:lpstr>1967 - 1973</vt:lpstr>
      <vt:lpstr>Slide 4</vt:lpstr>
      <vt:lpstr>Slide 5</vt:lpstr>
      <vt:lpstr>PIB TOTAL</vt:lpstr>
      <vt:lpstr>Slide 7</vt:lpstr>
      <vt:lpstr>PRODUTO: INDUSTRIAL, AGRÍCOLA E  SERVIÇOS </vt:lpstr>
      <vt:lpstr>FORMAÇÃO BRUTA DE CAPITAL E DÍVIDA INTERNA FEDERAL </vt:lpstr>
      <vt:lpstr>Slide 10</vt:lpstr>
      <vt:lpstr>INFLAÇÃO </vt:lpstr>
      <vt:lpstr>Slide 12</vt:lpstr>
      <vt:lpstr>IMPORTAÇÕES X EXPORTAÇÕES</vt:lpstr>
      <vt:lpstr>BALANÇA COMERCIAL</vt:lpstr>
      <vt:lpstr>SERVIÇOS FATORES </vt:lpstr>
      <vt:lpstr>Slide 16</vt:lpstr>
      <vt:lpstr>Slide 17</vt:lpstr>
      <vt:lpstr>DÍVIDA EXTERNA </vt:lpstr>
      <vt:lpstr>As principais fontes de crescimento  </vt:lpstr>
      <vt:lpstr>FATORES DO CRESCIMENTO</vt:lpstr>
      <vt:lpstr>PONTE RIO-NITERÓI</vt:lpstr>
      <vt:lpstr>As principais fontes de crescimento  </vt:lpstr>
      <vt:lpstr>CARACTERÍSTICAS DO “MILAGRE”</vt:lpstr>
      <vt:lpstr>As principais fontes de crescimento: o lado da demanda interna   </vt:lpstr>
      <vt:lpstr>Crescimento 67-73: setores</vt:lpstr>
      <vt:lpstr>FBCF e Bens de Capital: capacidade ociosa e aceleração dos Investimentos </vt:lpstr>
      <vt:lpstr>Fatores do crescimento: o lado externo</vt:lpstr>
      <vt:lpstr>Slide 28</vt:lpstr>
      <vt:lpstr>Esta performance foi decorrência:</vt:lpstr>
      <vt:lpstr>PED e a Inflação de custos</vt:lpstr>
      <vt:lpstr>Afrouxamento das restrições monetárias e creditícias</vt:lpstr>
      <vt:lpstr>Inflação: início estabilidade </vt:lpstr>
      <vt:lpstr>Inflação: problemas final de período  </vt:lpstr>
      <vt:lpstr>O elevado endividamento externo</vt:lpstr>
      <vt:lpstr>Slide 35</vt:lpstr>
      <vt:lpstr>Participação do setor público na economia</vt:lpstr>
      <vt:lpstr>A modernização agrícola</vt:lpstr>
      <vt:lpstr>Características da modernização agrícola</vt:lpstr>
      <vt:lpstr>Concentração da Renda</vt:lpstr>
      <vt:lpstr>DISTRIBUIÇÃO DE RENDA NO BRASIL: 1960 E 1970</vt:lpstr>
      <vt:lpstr>Langoni e seus críticos </vt:lpstr>
      <vt:lpstr>Principais Problemas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Lógica da Política Econômica na República Velha</dc:title>
  <dc:creator>Familia Gremaud</dc:creator>
  <cp:lastModifiedBy>Matheus</cp:lastModifiedBy>
  <cp:revision>99</cp:revision>
  <dcterms:created xsi:type="dcterms:W3CDTF">2010-03-17T00:36:20Z</dcterms:created>
  <dcterms:modified xsi:type="dcterms:W3CDTF">2013-08-04T21:34:03Z</dcterms:modified>
</cp:coreProperties>
</file>