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267" r:id="rId3"/>
    <p:sldId id="275" r:id="rId4"/>
    <p:sldId id="260" r:id="rId5"/>
    <p:sldId id="283" r:id="rId6"/>
    <p:sldId id="282" r:id="rId7"/>
    <p:sldId id="258" r:id="rId8"/>
    <p:sldId id="281" r:id="rId9"/>
    <p:sldId id="284" r:id="rId10"/>
    <p:sldId id="256" r:id="rId11"/>
    <p:sldId id="279" r:id="rId12"/>
    <p:sldId id="280" r:id="rId13"/>
    <p:sldId id="277" r:id="rId14"/>
    <p:sldId id="276" r:id="rId15"/>
    <p:sldId id="257" r:id="rId16"/>
    <p:sldId id="274" r:id="rId17"/>
    <p:sldId id="266" r:id="rId18"/>
    <p:sldId id="259" r:id="rId19"/>
    <p:sldId id="271"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CBFF"/>
    <a:srgbClr val="FF9933"/>
    <a:srgbClr val="F9CB87"/>
    <a:srgbClr val="0B14CB"/>
    <a:srgbClr val="93FF93"/>
    <a:srgbClr val="CC00FF"/>
    <a:srgbClr val="FFFFFF"/>
    <a:srgbClr val="FF6969"/>
    <a:srgbClr val="FFC197"/>
    <a:srgbClr val="FFFF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4660"/>
  </p:normalViewPr>
  <p:slideViewPr>
    <p:cSldViewPr snapToGrid="0" showGuides="1">
      <p:cViewPr>
        <p:scale>
          <a:sx n="100" d="100"/>
          <a:sy n="100" d="100"/>
        </p:scale>
        <p:origin x="-900"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755E6-B4FF-4593-B136-C62019D71BDE}" type="datetimeFigureOut">
              <a:rPr lang="pt-BR" smtClean="0"/>
              <a:pPr/>
              <a:t>28/07/2015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4B634-816B-46A2-9B26-41059AD585B2}"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solidFill>
                  <a:schemeClr val="bg1"/>
                </a:solidFill>
              </a:rPr>
              <a:t>Chakra - Nesta forma eles são percebidos por videntes como vórtices (redemoinhos) de energia vital, espirais girando em alta velocidade, vibrando em pontos vitais de nosso corpo. Os chakras são pontos de interseção entre vários planos e através deles nosso corpo </a:t>
            </a:r>
            <a:r>
              <a:rPr lang="pt-BR" dirty="0" err="1" smtClean="0">
                <a:solidFill>
                  <a:schemeClr val="bg1"/>
                </a:solidFill>
              </a:rPr>
              <a:t>etérico</a:t>
            </a:r>
            <a:r>
              <a:rPr lang="pt-BR" dirty="0" smtClean="0">
                <a:solidFill>
                  <a:schemeClr val="bg1"/>
                </a:solidFill>
              </a:rPr>
              <a:t> se manifesta mais intensamente no corpo físico.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latin typeface="+mn-lt"/>
                <a:ea typeface="+mn-ea"/>
                <a:cs typeface="+mn-cs"/>
              </a:rPr>
              <a:t>Situado no alto da cabeça, na direção da glândula pineal</a:t>
            </a:r>
            <a:r>
              <a:rPr lang="pt-BR" sz="1200" kern="1200" dirty="0" smtClean="0">
                <a:solidFill>
                  <a:schemeClr val="tx1"/>
                </a:solidFill>
                <a:latin typeface="+mn-lt"/>
                <a:ea typeface="+mn-ea"/>
                <a:cs typeface="+mn-cs"/>
              </a:rPr>
              <a:t>. Não tem correspondente em nenhum Plexo nervoso, no corpo físico. É o grande receptor e distribuidor das energias espirituais. Através do Coronário as energias espirituais atingem todos os Centros, e, por outro lado, as energias emanadas dos outros Centros o atingem diretamente. Ele é, então, </a:t>
            </a:r>
            <a:r>
              <a:rPr lang="pt-BR" sz="1200" b="1" kern="1200" dirty="0" smtClean="0">
                <a:solidFill>
                  <a:schemeClr val="tx1"/>
                </a:solidFill>
                <a:latin typeface="+mn-lt"/>
                <a:ea typeface="+mn-ea"/>
                <a:cs typeface="+mn-cs"/>
              </a:rPr>
              <a:t>captador e doador</a:t>
            </a:r>
            <a:r>
              <a:rPr lang="pt-BR" sz="1200" kern="1200" dirty="0" smtClean="0">
                <a:solidFill>
                  <a:schemeClr val="tx1"/>
                </a:solidFill>
                <a:latin typeface="+mn-lt"/>
                <a:ea typeface="+mn-ea"/>
                <a:cs typeface="+mn-cs"/>
              </a:rPr>
              <a:t>.</a:t>
            </a:r>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err="1" smtClean="0"/>
              <a:t>Muladhara</a:t>
            </a:r>
            <a:r>
              <a:rPr lang="pt-BR" dirty="0" smtClean="0"/>
              <a:t>  (</a:t>
            </a:r>
            <a:r>
              <a:rPr lang="pt-BR" dirty="0" err="1" smtClean="0"/>
              <a:t>Chacra</a:t>
            </a:r>
            <a:r>
              <a:rPr lang="pt-BR" dirty="0" smtClean="0"/>
              <a:t> Raiz)</a:t>
            </a:r>
            <a:br>
              <a:rPr lang="pt-BR" dirty="0" smtClean="0"/>
            </a:br>
            <a:r>
              <a:rPr lang="pt-BR" dirty="0" smtClean="0"/>
              <a:t>Nome em sânscrito: MULADHARA ("Base e fundamento"; "Suporte")</a:t>
            </a:r>
            <a:br>
              <a:rPr lang="pt-BR" dirty="0" smtClean="0"/>
            </a:br>
            <a:r>
              <a:rPr lang="pt-BR" dirty="0" smtClean="0"/>
              <a:t>Mantra: </a:t>
            </a:r>
            <a:r>
              <a:rPr lang="pt-BR" dirty="0" err="1" smtClean="0"/>
              <a:t>Lam</a:t>
            </a:r>
            <a:r>
              <a:rPr lang="pt-BR" dirty="0" smtClean="0"/>
              <a:t>.</a:t>
            </a:r>
            <a:br>
              <a:rPr lang="pt-BR" dirty="0" smtClean="0"/>
            </a:br>
            <a:r>
              <a:rPr lang="pt-BR" dirty="0" smtClean="0"/>
              <a:t>Localização: Base da Espinha.</a:t>
            </a:r>
            <a:br>
              <a:rPr lang="pt-BR" dirty="0" smtClean="0"/>
            </a:br>
            <a:r>
              <a:rPr lang="pt-BR" dirty="0" smtClean="0"/>
              <a:t>Cor: Vermelho.</a:t>
            </a:r>
            <a:br>
              <a:rPr lang="pt-BR" dirty="0" smtClean="0"/>
            </a:br>
            <a:r>
              <a:rPr lang="pt-BR" dirty="0" smtClean="0"/>
              <a:t>Elemento: Terra.</a:t>
            </a:r>
            <a:br>
              <a:rPr lang="pt-BR" dirty="0" smtClean="0"/>
            </a:br>
            <a:r>
              <a:rPr lang="pt-BR" dirty="0" smtClean="0"/>
              <a:t>Funções: Traz vitalidade para o corpo físico.</a:t>
            </a:r>
            <a:br>
              <a:rPr lang="pt-BR" dirty="0" smtClean="0"/>
            </a:br>
            <a:r>
              <a:rPr lang="pt-BR" dirty="0" smtClean="0"/>
              <a:t>Qualidades Positivas: Coragem, Estabilidade. Individualidade, Paciência, Saúde, Sucesso e Segurança.</a:t>
            </a:r>
            <a:br>
              <a:rPr lang="pt-BR" dirty="0" smtClean="0"/>
            </a:br>
            <a:r>
              <a:rPr lang="pt-BR" dirty="0" smtClean="0"/>
              <a:t>Qualidades Negativas: Insegurança, Raiva, Tensão e Violência.</a:t>
            </a:r>
          </a:p>
          <a:p>
            <a:r>
              <a:rPr lang="pt-BR" dirty="0" smtClean="0"/>
              <a:t>O primeiro </a:t>
            </a:r>
            <a:r>
              <a:rPr lang="pt-BR" dirty="0" err="1" smtClean="0"/>
              <a:t>chacra</a:t>
            </a:r>
            <a:r>
              <a:rPr lang="pt-BR" dirty="0" smtClean="0"/>
              <a:t> (conhecido como </a:t>
            </a:r>
            <a:r>
              <a:rPr lang="pt-BR" dirty="0" err="1" smtClean="0"/>
              <a:t>Chacra</a:t>
            </a:r>
            <a:r>
              <a:rPr lang="pt-BR" dirty="0" smtClean="0"/>
              <a:t> Base ou Raiz), situado na base da espinha dorsal, relaciona-se com o poder criador da energia sexual. Quando esse </a:t>
            </a:r>
            <a:r>
              <a:rPr lang="pt-BR" dirty="0" err="1" smtClean="0"/>
              <a:t>chacra</a:t>
            </a:r>
            <a:r>
              <a:rPr lang="pt-BR" dirty="0" smtClean="0"/>
              <a:t> está enfraquecido indica distúrbios da sexualidade ou disfunções endócrinas. Quando excessivamente energizado, indica excesso de hormônios, sexualidade exacerbada ou até mesmo a presença de um tumor no local.</a:t>
            </a:r>
          </a:p>
          <a:p>
            <a:r>
              <a:rPr lang="pt-BR" dirty="0" smtClean="0"/>
              <a:t> </a:t>
            </a:r>
          </a:p>
          <a:p>
            <a:endParaRPr lang="pt-BR" dirty="0"/>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5</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dirty="0" err="1" smtClean="0">
                <a:solidFill>
                  <a:schemeClr val="tx1"/>
                </a:solidFill>
                <a:latin typeface="+mn-lt"/>
                <a:ea typeface="+mn-ea"/>
                <a:cs typeface="+mn-cs"/>
              </a:rPr>
              <a:t>Swadhisthana</a:t>
            </a:r>
            <a:r>
              <a:rPr lang="pt-BR" sz="1200" b="1" kern="1200" dirty="0" smtClean="0">
                <a:solidFill>
                  <a:schemeClr val="tx1"/>
                </a:solidFill>
                <a:latin typeface="+mn-lt"/>
                <a:ea typeface="+mn-ea"/>
                <a:cs typeface="+mn-cs"/>
              </a:rPr>
              <a:t> - </a:t>
            </a:r>
            <a:r>
              <a:rPr lang="pt-BR" sz="1200" i="1" kern="1200" dirty="0" smtClean="0">
                <a:solidFill>
                  <a:schemeClr val="tx1"/>
                </a:solidFill>
                <a:latin typeface="+mn-lt"/>
                <a:ea typeface="+mn-ea"/>
                <a:cs typeface="+mn-cs"/>
              </a:rPr>
              <a:t>(Chacra órgão genital e base da barriga)</a:t>
            </a:r>
            <a:r>
              <a:rPr lang="pt-BR" sz="1200" kern="1200" dirty="0" smtClean="0">
                <a:solidFill>
                  <a:schemeClr val="tx1"/>
                </a:solidFill>
                <a:latin typeface="+mn-lt"/>
                <a:ea typeface="+mn-ea"/>
                <a:cs typeface="+mn-cs"/>
              </a:rPr>
              <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Nome em sânscrito:</a:t>
            </a:r>
            <a:r>
              <a:rPr lang="pt-BR" sz="1200" kern="1200" dirty="0" smtClean="0">
                <a:solidFill>
                  <a:schemeClr val="tx1"/>
                </a:solidFill>
                <a:latin typeface="+mn-lt"/>
                <a:ea typeface="+mn-ea"/>
                <a:cs typeface="+mn-cs"/>
              </a:rPr>
              <a:t> SWADHISTANA ("Morada do Prazer")</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Mantra:</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Mam</a:t>
            </a:r>
            <a:r>
              <a:rPr lang="pt-BR" sz="1200" kern="1200" dirty="0" smtClean="0">
                <a:solidFill>
                  <a:schemeClr val="tx1"/>
                </a:solidFill>
                <a:latin typeface="+mn-lt"/>
                <a:ea typeface="+mn-ea"/>
                <a:cs typeface="+mn-cs"/>
              </a:rPr>
              <a:t>.</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Localização:</a:t>
            </a:r>
            <a:r>
              <a:rPr lang="pt-BR" sz="1200" kern="1200" dirty="0" smtClean="0">
                <a:solidFill>
                  <a:schemeClr val="tx1"/>
                </a:solidFill>
                <a:latin typeface="+mn-lt"/>
                <a:ea typeface="+mn-ea"/>
                <a:cs typeface="+mn-cs"/>
              </a:rPr>
              <a:t> Abaixo do umbigo.</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Cor:</a:t>
            </a:r>
            <a:r>
              <a:rPr lang="pt-BR" sz="1200" kern="1200" dirty="0" smtClean="0">
                <a:solidFill>
                  <a:schemeClr val="tx1"/>
                </a:solidFill>
                <a:latin typeface="+mn-lt"/>
                <a:ea typeface="+mn-ea"/>
                <a:cs typeface="+mn-cs"/>
              </a:rPr>
              <a:t> Laranja.</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Elemento:</a:t>
            </a:r>
            <a:r>
              <a:rPr lang="pt-BR" sz="1200" kern="1200" dirty="0" smtClean="0">
                <a:solidFill>
                  <a:schemeClr val="tx1"/>
                </a:solidFill>
                <a:latin typeface="+mn-lt"/>
                <a:ea typeface="+mn-ea"/>
                <a:cs typeface="+mn-cs"/>
              </a:rPr>
              <a:t> Água.</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Funções:</a:t>
            </a:r>
            <a:r>
              <a:rPr lang="pt-BR" sz="1200" kern="1200" dirty="0" smtClean="0">
                <a:solidFill>
                  <a:schemeClr val="tx1"/>
                </a:solidFill>
                <a:latin typeface="+mn-lt"/>
                <a:ea typeface="+mn-ea"/>
                <a:cs typeface="+mn-cs"/>
              </a:rPr>
              <a:t> Força e vitalidade física.</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Qualidades Positivas:</a:t>
            </a:r>
            <a:r>
              <a:rPr lang="pt-BR" sz="1200" kern="1200" dirty="0" smtClean="0">
                <a:solidFill>
                  <a:schemeClr val="tx1"/>
                </a:solidFill>
                <a:latin typeface="+mn-lt"/>
                <a:ea typeface="+mn-ea"/>
                <a:cs typeface="+mn-cs"/>
              </a:rPr>
              <a:t> Assimilação de novas ideias, Dar e Receber, Desejo, Emoções, Mudanças, Prazer, Saúde e Tolerância.</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Qualidades Negativas:</a:t>
            </a:r>
            <a:r>
              <a:rPr lang="pt-BR" sz="1200" kern="1200" dirty="0" smtClean="0">
                <a:solidFill>
                  <a:schemeClr val="tx1"/>
                </a:solidFill>
                <a:latin typeface="+mn-lt"/>
                <a:ea typeface="+mn-ea"/>
                <a:cs typeface="+mn-cs"/>
              </a:rPr>
              <a:t> Confusão, Ciúme, Impotência, Problemas da bexiga e Problemas Sexuais.</a:t>
            </a:r>
          </a:p>
          <a:p>
            <a:r>
              <a:rPr lang="pt-BR" sz="1200" kern="1200" dirty="0" smtClean="0">
                <a:solidFill>
                  <a:schemeClr val="tx1"/>
                </a:solidFill>
                <a:latin typeface="+mn-lt"/>
                <a:ea typeface="+mn-ea"/>
                <a:cs typeface="+mn-cs"/>
              </a:rPr>
              <a:t>O </a:t>
            </a:r>
            <a:r>
              <a:rPr lang="pt-BR" sz="1200" i="1" kern="1200" dirty="0" smtClean="0">
                <a:solidFill>
                  <a:schemeClr val="tx1"/>
                </a:solidFill>
                <a:latin typeface="+mn-lt"/>
                <a:ea typeface="+mn-ea"/>
                <a:cs typeface="+mn-cs"/>
              </a:rPr>
              <a:t>segundo </a:t>
            </a:r>
            <a:r>
              <a:rPr lang="pt-BR" sz="1200" i="1" kern="1200" dirty="0" err="1" smtClean="0">
                <a:solidFill>
                  <a:schemeClr val="tx1"/>
                </a:solidFill>
                <a:latin typeface="+mn-lt"/>
                <a:ea typeface="+mn-ea"/>
                <a:cs typeface="+mn-cs"/>
              </a:rPr>
              <a:t>chacra</a:t>
            </a:r>
            <a:r>
              <a:rPr lang="pt-BR" sz="1200" kern="1200" dirty="0" smtClean="0">
                <a:solidFill>
                  <a:schemeClr val="tx1"/>
                </a:solidFill>
                <a:latin typeface="+mn-lt"/>
                <a:ea typeface="+mn-ea"/>
                <a:cs typeface="+mn-cs"/>
              </a:rPr>
              <a:t> também chamado esplênico, sacro ou do baço, é responsável pela energização geral do organismo, e por ele penetram as energias cósmicas mais sutis, que a seguir são distribuídas pelo corpo. Quando esse </a:t>
            </a:r>
            <a:r>
              <a:rPr lang="pt-BR" sz="1200" kern="1200" dirty="0" err="1" smtClean="0">
                <a:solidFill>
                  <a:schemeClr val="tx1"/>
                </a:solidFill>
                <a:latin typeface="+mn-lt"/>
                <a:ea typeface="+mn-ea"/>
                <a:cs typeface="+mn-cs"/>
              </a:rPr>
              <a:t>chacra</a:t>
            </a:r>
            <a:r>
              <a:rPr lang="pt-BR" sz="1200" kern="1200" dirty="0" smtClean="0">
                <a:solidFill>
                  <a:schemeClr val="tx1"/>
                </a:solidFill>
                <a:latin typeface="+mn-lt"/>
                <a:ea typeface="+mn-ea"/>
                <a:cs typeface="+mn-cs"/>
              </a:rPr>
              <a:t> é estimulado, propicia uma boa captação energética.</a:t>
            </a:r>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6</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1" kern="1200" dirty="0" err="1" smtClean="0">
                <a:solidFill>
                  <a:schemeClr val="tx1"/>
                </a:solidFill>
                <a:latin typeface="+mn-lt"/>
                <a:ea typeface="+mn-ea"/>
                <a:cs typeface="+mn-cs"/>
              </a:rPr>
              <a:t>Manipura</a:t>
            </a:r>
            <a:r>
              <a:rPr lang="pt-BR" sz="1200" b="1" kern="1200" dirty="0" smtClean="0">
                <a:solidFill>
                  <a:schemeClr val="tx1"/>
                </a:solidFill>
                <a:latin typeface="+mn-lt"/>
                <a:ea typeface="+mn-ea"/>
                <a:cs typeface="+mn-cs"/>
              </a:rPr>
              <a:t> - </a:t>
            </a:r>
            <a:r>
              <a:rPr lang="pt-BR" sz="1200" i="1" kern="1200" dirty="0" smtClean="0">
                <a:solidFill>
                  <a:schemeClr val="tx1"/>
                </a:solidFill>
                <a:latin typeface="+mn-lt"/>
                <a:ea typeface="+mn-ea"/>
                <a:cs typeface="+mn-cs"/>
              </a:rPr>
              <a:t>(</a:t>
            </a:r>
            <a:r>
              <a:rPr lang="pt-BR" sz="1200" i="1" kern="1200" dirty="0" err="1" smtClean="0">
                <a:solidFill>
                  <a:schemeClr val="tx1"/>
                </a:solidFill>
                <a:latin typeface="+mn-lt"/>
                <a:ea typeface="+mn-ea"/>
                <a:cs typeface="+mn-cs"/>
              </a:rPr>
              <a:t>Chacra</a:t>
            </a:r>
            <a:r>
              <a:rPr lang="pt-BR" sz="1200" i="1" kern="1200" dirty="0" smtClean="0">
                <a:solidFill>
                  <a:schemeClr val="tx1"/>
                </a:solidFill>
                <a:latin typeface="+mn-lt"/>
                <a:ea typeface="+mn-ea"/>
                <a:cs typeface="+mn-cs"/>
              </a:rPr>
              <a:t> do umbigo)</a:t>
            </a:r>
            <a:r>
              <a:rPr lang="pt-BR" sz="1200" kern="1200" dirty="0" smtClean="0">
                <a:solidFill>
                  <a:schemeClr val="tx1"/>
                </a:solidFill>
                <a:latin typeface="+mn-lt"/>
                <a:ea typeface="+mn-ea"/>
                <a:cs typeface="+mn-cs"/>
              </a:rPr>
              <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Nome em sânscrito:</a:t>
            </a:r>
            <a:r>
              <a:rPr lang="pt-BR" sz="1200" kern="1200" dirty="0" smtClean="0">
                <a:solidFill>
                  <a:schemeClr val="tx1"/>
                </a:solidFill>
                <a:latin typeface="+mn-lt"/>
                <a:ea typeface="+mn-ea"/>
                <a:cs typeface="+mn-cs"/>
              </a:rPr>
              <a:t> MANIPURA ("Cidade das </a:t>
            </a:r>
            <a:r>
              <a:rPr lang="pt-BR" sz="1200" kern="1200" dirty="0" err="1" smtClean="0">
                <a:solidFill>
                  <a:schemeClr val="tx1"/>
                </a:solidFill>
                <a:latin typeface="+mn-lt"/>
                <a:ea typeface="+mn-ea"/>
                <a:cs typeface="+mn-cs"/>
              </a:rPr>
              <a:t>Jóias</a:t>
            </a:r>
            <a:r>
              <a:rPr lang="pt-BR" sz="1200" kern="1200" dirty="0" smtClean="0">
                <a:solidFill>
                  <a:schemeClr val="tx1"/>
                </a:solidFill>
                <a:latin typeface="+mn-lt"/>
                <a:ea typeface="+mn-ea"/>
                <a:cs typeface="+mn-cs"/>
              </a:rPr>
              <a:t>")</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Mantra:</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Ram</a:t>
            </a:r>
            <a:r>
              <a:rPr lang="pt-BR" sz="1200" kern="1200" dirty="0" smtClean="0">
                <a:solidFill>
                  <a:schemeClr val="tx1"/>
                </a:solidFill>
                <a:latin typeface="+mn-lt"/>
                <a:ea typeface="+mn-ea"/>
                <a:cs typeface="+mn-cs"/>
              </a:rPr>
              <a:t>.</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Localização:</a:t>
            </a:r>
            <a:r>
              <a:rPr lang="pt-BR" sz="1200" kern="1200" dirty="0" smtClean="0">
                <a:solidFill>
                  <a:schemeClr val="tx1"/>
                </a:solidFill>
                <a:latin typeface="+mn-lt"/>
                <a:ea typeface="+mn-ea"/>
                <a:cs typeface="+mn-cs"/>
              </a:rPr>
              <a:t> Zona da barriga.</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Cor:</a:t>
            </a:r>
            <a:r>
              <a:rPr lang="pt-BR" sz="1200" kern="1200" dirty="0" smtClean="0">
                <a:solidFill>
                  <a:schemeClr val="tx1"/>
                </a:solidFill>
                <a:latin typeface="+mn-lt"/>
                <a:ea typeface="+mn-ea"/>
                <a:cs typeface="+mn-cs"/>
              </a:rPr>
              <a:t> Amarelo.</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Elemento:</a:t>
            </a:r>
            <a:r>
              <a:rPr lang="pt-BR" sz="1200" kern="1200" dirty="0" smtClean="0">
                <a:solidFill>
                  <a:schemeClr val="tx1"/>
                </a:solidFill>
                <a:latin typeface="+mn-lt"/>
                <a:ea typeface="+mn-ea"/>
                <a:cs typeface="+mn-cs"/>
              </a:rPr>
              <a:t> Fogo.</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Funções:</a:t>
            </a:r>
            <a:r>
              <a:rPr lang="pt-BR" sz="1200" kern="1200" dirty="0" smtClean="0">
                <a:solidFill>
                  <a:schemeClr val="tx1"/>
                </a:solidFill>
                <a:latin typeface="+mn-lt"/>
                <a:ea typeface="+mn-ea"/>
                <a:cs typeface="+mn-cs"/>
              </a:rPr>
              <a:t> Digestão, emoções e metabolismo.</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Cristais:</a:t>
            </a:r>
            <a:r>
              <a:rPr lang="pt-BR" sz="1200" kern="1200" dirty="0" smtClean="0">
                <a:solidFill>
                  <a:schemeClr val="tx1"/>
                </a:solidFill>
                <a:latin typeface="+mn-lt"/>
                <a:ea typeface="+mn-ea"/>
                <a:cs typeface="+mn-cs"/>
              </a:rPr>
              <a:t> Âmbar, Olho de Tigre e Ouro.</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Qualidades Positivas:</a:t>
            </a:r>
            <a:br>
              <a:rPr lang="pt-BR" sz="1200" b="1"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Autocontrole, Autoridade, Energia, Humor, Imortalidade, Poder pessoal e Transformação.</a:t>
            </a:r>
            <a:br>
              <a:rPr lang="pt-BR" sz="1200" kern="1200" dirty="0" smtClean="0">
                <a:solidFill>
                  <a:schemeClr val="tx1"/>
                </a:solidFill>
                <a:latin typeface="+mn-lt"/>
                <a:ea typeface="+mn-ea"/>
                <a:cs typeface="+mn-cs"/>
              </a:rPr>
            </a:br>
            <a:r>
              <a:rPr lang="pt-BR" sz="1200" b="1" kern="1200" dirty="0" smtClean="0">
                <a:solidFill>
                  <a:schemeClr val="tx1"/>
                </a:solidFill>
                <a:latin typeface="+mn-lt"/>
                <a:ea typeface="+mn-ea"/>
                <a:cs typeface="+mn-cs"/>
              </a:rPr>
              <a:t>Qualidades Negativas:</a:t>
            </a:r>
            <a:r>
              <a:rPr lang="pt-BR" sz="1200" kern="1200" dirty="0" smtClean="0">
                <a:solidFill>
                  <a:schemeClr val="tx1"/>
                </a:solidFill>
                <a:latin typeface="+mn-lt"/>
                <a:ea typeface="+mn-ea"/>
                <a:cs typeface="+mn-cs"/>
              </a:rPr>
              <a:t> Medo, Ódio, Problemas digestivos e Raiva.</a:t>
            </a:r>
          </a:p>
          <a:p>
            <a:r>
              <a:rPr lang="pt-BR" sz="1200" kern="1200" dirty="0" smtClean="0">
                <a:solidFill>
                  <a:schemeClr val="tx1"/>
                </a:solidFill>
                <a:latin typeface="+mn-lt"/>
                <a:ea typeface="+mn-ea"/>
                <a:cs typeface="+mn-cs"/>
              </a:rPr>
              <a:t>O </a:t>
            </a:r>
            <a:r>
              <a:rPr lang="pt-BR" sz="1200" i="1" kern="1200" dirty="0" smtClean="0">
                <a:solidFill>
                  <a:schemeClr val="tx1"/>
                </a:solidFill>
                <a:latin typeface="+mn-lt"/>
                <a:ea typeface="+mn-ea"/>
                <a:cs typeface="+mn-cs"/>
              </a:rPr>
              <a:t>terceiro </a:t>
            </a:r>
            <a:r>
              <a:rPr lang="pt-BR" sz="1200" i="1" kern="1200" dirty="0" err="1" smtClean="0">
                <a:solidFill>
                  <a:schemeClr val="tx1"/>
                </a:solidFill>
                <a:latin typeface="+mn-lt"/>
                <a:ea typeface="+mn-ea"/>
                <a:cs typeface="+mn-cs"/>
              </a:rPr>
              <a:t>chacra</a:t>
            </a:r>
            <a:r>
              <a:rPr lang="pt-BR" sz="1200" kern="1200" dirty="0" smtClean="0">
                <a:solidFill>
                  <a:schemeClr val="tx1"/>
                </a:solidFill>
                <a:latin typeface="+mn-lt"/>
                <a:ea typeface="+mn-ea"/>
                <a:cs typeface="+mn-cs"/>
              </a:rPr>
              <a:t> (conhecido como Chakra do Plexo Solar) localiza-se na região do umbigo ou do plexo solar, e está relacionado com as emoções. Quando muito energizado, indica que a pessoa é voltada para as emoções e prazeres imediatos. Quando fraco sugere carência energética, baixo magnetismo, suscetibilidade emocional e a possibilidade de doenças crônicas.</a:t>
            </a:r>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8</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11</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13</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14</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solidFill>
                  <a:schemeClr val="bg1"/>
                </a:solidFill>
              </a:rPr>
              <a:t>Chakra - Nesta forma eles são percebidos por videntes como vórtices (redemoinhos) de energia vital, espirais girando em alta velocidade, vibrando em pontos vitais de nosso corpo. Os </a:t>
            </a:r>
            <a:r>
              <a:rPr lang="pt-BR" dirty="0" err="1" smtClean="0">
                <a:solidFill>
                  <a:schemeClr val="bg1"/>
                </a:solidFill>
              </a:rPr>
              <a:t>chakras</a:t>
            </a:r>
            <a:r>
              <a:rPr lang="pt-BR" dirty="0" smtClean="0">
                <a:solidFill>
                  <a:schemeClr val="bg1"/>
                </a:solidFill>
              </a:rPr>
              <a:t> são pontos de interseção entre vários planos e através deles nosso corpo </a:t>
            </a:r>
            <a:r>
              <a:rPr lang="pt-BR" dirty="0" err="1" smtClean="0">
                <a:solidFill>
                  <a:schemeClr val="bg1"/>
                </a:solidFill>
              </a:rPr>
              <a:t>etérico</a:t>
            </a:r>
            <a:r>
              <a:rPr lang="pt-BR" dirty="0" smtClean="0">
                <a:solidFill>
                  <a:schemeClr val="bg1"/>
                </a:solidFill>
              </a:rPr>
              <a:t> se manifesta mais intensamente no corpo físico.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latin typeface="+mn-lt"/>
                <a:ea typeface="+mn-ea"/>
                <a:cs typeface="+mn-cs"/>
              </a:rPr>
              <a:t>Situado no alto da cabeça, na direção da glândula pineal</a:t>
            </a:r>
            <a:r>
              <a:rPr lang="pt-BR" sz="1200" kern="1200" dirty="0" smtClean="0">
                <a:solidFill>
                  <a:schemeClr val="tx1"/>
                </a:solidFill>
                <a:latin typeface="+mn-lt"/>
                <a:ea typeface="+mn-ea"/>
                <a:cs typeface="+mn-cs"/>
              </a:rPr>
              <a:t>. Não tem correspondente em nenhum Plexo nervoso, no corpo físico. É o grande receptor e distribuidor das energias espirituais. Através do Coronário as energias espirituais atingem todos os Centros, e, por outro lado, as energias emanadas dos outros Centros o atingem diretamente. Ele é, então, </a:t>
            </a:r>
            <a:r>
              <a:rPr lang="pt-BR" sz="1200" b="1" kern="1200" dirty="0" smtClean="0">
                <a:solidFill>
                  <a:schemeClr val="tx1"/>
                </a:solidFill>
                <a:latin typeface="+mn-lt"/>
                <a:ea typeface="+mn-ea"/>
                <a:cs typeface="+mn-cs"/>
              </a:rPr>
              <a:t>captador e doador</a:t>
            </a:r>
            <a:r>
              <a:rPr lang="pt-BR" sz="1200" kern="1200" dirty="0" smtClean="0">
                <a:solidFill>
                  <a:schemeClr val="tx1"/>
                </a:solidFill>
                <a:latin typeface="+mn-lt"/>
                <a:ea typeface="+mn-ea"/>
                <a:cs typeface="+mn-cs"/>
              </a:rPr>
              <a:t>.</a:t>
            </a:r>
          </a:p>
          <a:p>
            <a:endParaRPr lang="pt-BR" dirty="0"/>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17</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solidFill>
                  <a:schemeClr val="bg1"/>
                </a:solidFill>
              </a:rPr>
              <a:t>Em </a:t>
            </a:r>
            <a:r>
              <a:rPr lang="pt-BR" i="1" dirty="0" smtClean="0">
                <a:solidFill>
                  <a:schemeClr val="bg1"/>
                </a:solidFill>
              </a:rPr>
              <a:t>Missionários da Luz</a:t>
            </a:r>
            <a:r>
              <a:rPr lang="pt-BR" dirty="0" smtClean="0">
                <a:solidFill>
                  <a:schemeClr val="bg1"/>
                </a:solidFill>
              </a:rPr>
              <a:t>, ditada pelo espírito de André Luiz à Francisco Cândido Xavier, a epífise é descrita como a glândula da vida espiritual e mental que caracteriza um órgão de elevada expressão no corpo etéreo onde presidem os fenômenos nervosos da emotividade, devido a sua ascendência sobre todo o sistema endócrino, e desempenha papel fundamental no campo sexual </a:t>
            </a:r>
          </a:p>
          <a:p>
            <a:endParaRPr lang="pt-BR" dirty="0"/>
          </a:p>
        </p:txBody>
      </p:sp>
      <p:sp>
        <p:nvSpPr>
          <p:cNvPr id="4" name="Espaço Reservado para Número de Slide 3"/>
          <p:cNvSpPr>
            <a:spLocks noGrp="1"/>
          </p:cNvSpPr>
          <p:nvPr>
            <p:ph type="sldNum" sz="quarter" idx="10"/>
          </p:nvPr>
        </p:nvSpPr>
        <p:spPr/>
        <p:txBody>
          <a:bodyPr/>
          <a:lstStyle/>
          <a:p>
            <a:fld id="{3134B634-816B-46A2-9B26-41059AD585B2}" type="slidenum">
              <a:rPr lang="pt-BR" smtClean="0"/>
              <a:pPr/>
              <a:t>18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8E04C398-BD59-45A8-8356-B99AE0960044}" type="datetimeFigureOut">
              <a:rPr lang="pt-BR" smtClean="0"/>
              <a:pPr/>
              <a:t>28/07/2015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3A8DE49A-5FB6-4FB2-BC91-10F951F9C5D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0" y="0"/>
            <a:ext cx="9144000" cy="6858000"/>
            <a:chOff x="0" y="0"/>
            <a:chExt cx="9144000" cy="6858000"/>
          </a:xfrm>
        </p:grpSpPr>
        <p:grpSp>
          <p:nvGrpSpPr>
            <p:cNvPr id="8" name="Grupo 10"/>
            <p:cNvGrpSpPr/>
            <p:nvPr/>
          </p:nvGrpSpPr>
          <p:grpSpPr>
            <a:xfrm>
              <a:off x="0" y="3425371"/>
              <a:ext cx="9144000" cy="3432629"/>
              <a:chOff x="0" y="3621314"/>
              <a:chExt cx="9144000" cy="3236686"/>
            </a:xfrm>
          </p:grpSpPr>
          <p:pic>
            <p:nvPicPr>
              <p:cNvPr id="12" name="Picture 2"/>
              <p:cNvPicPr>
                <a:picLocks noChangeAspect="1" noChangeArrowheads="1"/>
              </p:cNvPicPr>
              <p:nvPr/>
            </p:nvPicPr>
            <p:blipFill>
              <a:blip r:embed="rId13" cstate="print">
                <a:duotone>
                  <a:schemeClr val="accent1">
                    <a:shade val="45000"/>
                    <a:satMod val="135000"/>
                  </a:schemeClr>
                  <a:prstClr val="white"/>
                </a:duotone>
                <a:lum bright="-40000"/>
              </a:blip>
              <a:srcRect l="51223" t="27606" r="6984"/>
              <a:stretch>
                <a:fillRect/>
              </a:stretch>
            </p:blipFill>
            <p:spPr bwMode="auto">
              <a:xfrm rot="10800000" flipH="1">
                <a:off x="0" y="5217884"/>
                <a:ext cx="9144000" cy="1640116"/>
              </a:xfrm>
              <a:prstGeom prst="rect">
                <a:avLst/>
              </a:prstGeom>
              <a:noFill/>
              <a:ln w="9525">
                <a:noFill/>
                <a:miter lim="800000"/>
                <a:headEnd/>
                <a:tailEnd/>
              </a:ln>
              <a:effectLst/>
            </p:spPr>
          </p:pic>
          <p:pic>
            <p:nvPicPr>
              <p:cNvPr id="13" name="Picture 2"/>
              <p:cNvPicPr>
                <a:picLocks noChangeAspect="1" noChangeArrowheads="1"/>
              </p:cNvPicPr>
              <p:nvPr/>
            </p:nvPicPr>
            <p:blipFill>
              <a:blip r:embed="rId13" cstate="print">
                <a:duotone>
                  <a:schemeClr val="accent1">
                    <a:shade val="45000"/>
                    <a:satMod val="135000"/>
                  </a:schemeClr>
                  <a:prstClr val="white"/>
                </a:duotone>
                <a:lum bright="-40000"/>
              </a:blip>
              <a:srcRect l="50180" t="27606" r="6984"/>
              <a:stretch>
                <a:fillRect/>
              </a:stretch>
            </p:blipFill>
            <p:spPr bwMode="auto">
              <a:xfrm flipV="1">
                <a:off x="0" y="3621314"/>
                <a:ext cx="9144000" cy="1612869"/>
              </a:xfrm>
              <a:prstGeom prst="rect">
                <a:avLst/>
              </a:prstGeom>
              <a:noFill/>
              <a:ln w="9525">
                <a:noFill/>
                <a:miter lim="800000"/>
                <a:headEnd/>
                <a:tailEnd/>
              </a:ln>
              <a:effectLst/>
            </p:spPr>
          </p:pic>
        </p:grpSp>
        <p:grpSp>
          <p:nvGrpSpPr>
            <p:cNvPr id="9" name="Grupo 12"/>
            <p:cNvGrpSpPr/>
            <p:nvPr/>
          </p:nvGrpSpPr>
          <p:grpSpPr>
            <a:xfrm>
              <a:off x="0" y="0"/>
              <a:ext cx="9144000" cy="3432629"/>
              <a:chOff x="0" y="3621314"/>
              <a:chExt cx="9144000" cy="3236686"/>
            </a:xfrm>
          </p:grpSpPr>
          <p:pic>
            <p:nvPicPr>
              <p:cNvPr id="10" name="Picture 2"/>
              <p:cNvPicPr>
                <a:picLocks noChangeAspect="1" noChangeArrowheads="1"/>
              </p:cNvPicPr>
              <p:nvPr/>
            </p:nvPicPr>
            <p:blipFill>
              <a:blip r:embed="rId13" cstate="print">
                <a:duotone>
                  <a:schemeClr val="accent1">
                    <a:shade val="45000"/>
                    <a:satMod val="135000"/>
                  </a:schemeClr>
                  <a:prstClr val="white"/>
                </a:duotone>
                <a:lum bright="-40000"/>
              </a:blip>
              <a:srcRect l="51223" t="27606" r="6984"/>
              <a:stretch>
                <a:fillRect/>
              </a:stretch>
            </p:blipFill>
            <p:spPr bwMode="auto">
              <a:xfrm rot="10800000" flipH="1">
                <a:off x="0" y="5217884"/>
                <a:ext cx="9144000" cy="1640116"/>
              </a:xfrm>
              <a:prstGeom prst="rect">
                <a:avLst/>
              </a:prstGeom>
              <a:noFill/>
              <a:ln w="9525">
                <a:noFill/>
                <a:miter lim="800000"/>
                <a:headEnd/>
                <a:tailEnd/>
              </a:ln>
              <a:effectLst/>
            </p:spPr>
          </p:pic>
          <p:pic>
            <p:nvPicPr>
              <p:cNvPr id="11" name="Picture 2"/>
              <p:cNvPicPr>
                <a:picLocks noChangeAspect="1" noChangeArrowheads="1"/>
              </p:cNvPicPr>
              <p:nvPr/>
            </p:nvPicPr>
            <p:blipFill>
              <a:blip r:embed="rId13" cstate="print">
                <a:duotone>
                  <a:schemeClr val="accent1">
                    <a:shade val="45000"/>
                    <a:satMod val="135000"/>
                  </a:schemeClr>
                  <a:prstClr val="white"/>
                </a:duotone>
                <a:lum bright="-40000"/>
              </a:blip>
              <a:srcRect l="50180" t="27606" r="6984"/>
              <a:stretch>
                <a:fillRect/>
              </a:stretch>
            </p:blipFill>
            <p:spPr bwMode="auto">
              <a:xfrm flipV="1">
                <a:off x="0" y="3621314"/>
                <a:ext cx="9144000" cy="1612869"/>
              </a:xfrm>
              <a:prstGeom prst="rect">
                <a:avLst/>
              </a:prstGeom>
              <a:noFill/>
              <a:ln w="9525">
                <a:noFill/>
                <a:miter lim="800000"/>
                <a:headEnd/>
                <a:tailEnd/>
              </a:ln>
              <a:effectLst/>
            </p:spPr>
          </p:pic>
        </p:grpSp>
      </p:grpSp>
      <p:sp>
        <p:nvSpPr>
          <p:cNvPr id="2" name="Espaço Reservado para Título 1"/>
          <p:cNvSpPr>
            <a:spLocks noGrp="1"/>
          </p:cNvSpPr>
          <p:nvPr>
            <p:ph type="title"/>
          </p:nvPr>
        </p:nvSpPr>
        <p:spPr>
          <a:xfrm>
            <a:off x="457200" y="116632"/>
            <a:ext cx="8219256" cy="490066"/>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323528" y="836712"/>
            <a:ext cx="8496944" cy="5832648"/>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kern="1200">
          <a:solidFill>
            <a:schemeClr val="bg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Clr>
          <a:srgbClr val="00B0F0"/>
        </a:buClr>
        <a:buSzPct val="60000"/>
        <a:buFontTx/>
        <a:buNone/>
        <a:defRPr sz="3200" kern="1200">
          <a:solidFill>
            <a:schemeClr val="bg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Clr>
          <a:srgbClr val="00B0F0"/>
        </a:buClr>
        <a:buSzPct val="60000"/>
        <a:buFont typeface="Wingdings" pitchFamily="2" charset="2"/>
        <a:buChar char="v"/>
        <a:defRPr sz="2800" kern="1200">
          <a:solidFill>
            <a:schemeClr val="bg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rgbClr val="00B0F0"/>
        </a:buClr>
        <a:buSzPct val="60000"/>
        <a:buFont typeface="Wingdings" pitchFamily="2" charset="2"/>
        <a:buChar char="v"/>
        <a:defRPr sz="2400" kern="1200">
          <a:solidFill>
            <a:schemeClr val="bg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Clr>
          <a:srgbClr val="00B0F0"/>
        </a:buClr>
        <a:buSzPct val="60000"/>
        <a:buFont typeface="Wingdings" pitchFamily="2" charset="2"/>
        <a:buChar char="v"/>
        <a:defRPr sz="2000" kern="1200">
          <a:solidFill>
            <a:schemeClr val="bg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rgbClr val="00B0F0"/>
        </a:buClr>
        <a:buSzPct val="60000"/>
        <a:buFont typeface="Wingdings" pitchFamily="2" charset="2"/>
        <a:buChar char="v"/>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google.com.br/url?sa=i&amp;source=images&amp;cd=&amp;cad=rja&amp;docid=nKrj1BG-i3jkuM&amp;tbnid=r8_pYlYKOUwo6M:&amp;ved=0CAgQjRwwADhu&amp;url=http://www.colegiovascodagama.pt/ciencias3c/decimo/unidade41.html&amp;ei=AxtbUYnRM5C_0QGY3YCABQ&amp;psig=AFQjCNE0N3loe5DhZhQC194AaTIZlNLnrQ&amp;ust=136501158788458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br/url?sa=i&amp;source=images&amp;cd=&amp;cad=rja&amp;docid=DD3zlW-a7sp_-M&amp;tbnid=PukN6Qyfu2WF-M:&amp;ved=0CAgQjRwwADgf&amp;url=http://www.portalsaofrancisco.com.br/alfa/corpo-humano-sistema-nervoso/cerebro.php&amp;ei=3hpbUYDmJofA0AGeqIDoAw&amp;psig=AFQjCNH0cOfHk8gB-UhrzZ-4kRkDcxdLvg&amp;ust=1365011550677083" TargetMode="External"/><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hyperlink" Target="http://www.google.com.br/url?sa=i&amp;source=images&amp;cd=&amp;cad=rja&amp;docid=DD3zlW-a7sp_-M&amp;tbnid=sCosRhvBuig8hM:&amp;ved=0CAgQjRwwADhF&amp;url=http://jmelobiologia.zip.net/arch2008-05-18_2008-05-24.html&amp;ei=6RpbUfi-OuSq0AHX94CYAQ&amp;psig=AFQjCNG8VLItHcxr-q8pc2e_16uHJOA8JQ&amp;ust=136501156200475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1468698" y="6565582"/>
            <a:ext cx="4768770" cy="276999"/>
          </a:xfrm>
          <a:prstGeom prst="rect">
            <a:avLst/>
          </a:prstGeom>
          <a:noFill/>
          <a:ln w="9525">
            <a:noFill/>
            <a:miter lim="800000"/>
            <a:headEnd/>
            <a:tailEnd/>
          </a:ln>
        </p:spPr>
        <p:txBody>
          <a:bodyPr wrap="square">
            <a:spAutoFit/>
          </a:bodyPr>
          <a:lstStyle/>
          <a:p>
            <a:pPr>
              <a:spcBef>
                <a:spcPct val="50000"/>
              </a:spcBef>
            </a:pPr>
            <a:r>
              <a:rPr lang="pt-BR" sz="1200" dirty="0" smtClean="0">
                <a:solidFill>
                  <a:schemeClr val="bg1"/>
                </a:solidFill>
                <a:latin typeface="Times New Roman" pitchFamily="18" charset="0"/>
              </a:rPr>
              <a:t>http://leandrohellsing.blogspot.com.br/2010/09/abrindo-os-chakras.html</a:t>
            </a:r>
            <a:endParaRPr lang="pt-BR" sz="1200" dirty="0">
              <a:solidFill>
                <a:schemeClr val="bg1"/>
              </a:solidFill>
              <a:latin typeface="Times New Roman" pitchFamily="18" charset="0"/>
            </a:endParaRPr>
          </a:p>
        </p:txBody>
      </p:sp>
      <p:pic>
        <p:nvPicPr>
          <p:cNvPr id="19466" name="Picture 10" descr="http://3.bp.blogspot.com/_WCwXJ0iHte4/TIZsKnacItI/AAAAAAAAAE8/aO_pP7-aGgs/s1600/chakras_11_08_11983220.jpg"/>
          <p:cNvPicPr>
            <a:picLocks noChangeAspect="1" noChangeArrowheads="1"/>
          </p:cNvPicPr>
          <p:nvPr/>
        </p:nvPicPr>
        <p:blipFill>
          <a:blip r:embed="rId2" cstate="print"/>
          <a:srcRect/>
          <a:stretch>
            <a:fillRect/>
          </a:stretch>
        </p:blipFill>
        <p:spPr bwMode="auto">
          <a:xfrm>
            <a:off x="1531176" y="493183"/>
            <a:ext cx="6081648" cy="6110817"/>
          </a:xfrm>
          <a:prstGeom prst="rect">
            <a:avLst/>
          </a:prstGeom>
          <a:noFill/>
        </p:spPr>
      </p:pic>
      <p:sp>
        <p:nvSpPr>
          <p:cNvPr id="4" name="WordArt 3"/>
          <p:cNvSpPr>
            <a:spLocks noChangeArrowheads="1" noChangeShapeType="1" noTextEdit="1"/>
          </p:cNvSpPr>
          <p:nvPr/>
        </p:nvSpPr>
        <p:spPr bwMode="auto">
          <a:xfrm>
            <a:off x="7329488" y="6324600"/>
            <a:ext cx="1714500" cy="257175"/>
          </a:xfrm>
          <a:prstGeom prst="rect">
            <a:avLst/>
          </a:prstGeom>
        </p:spPr>
        <p:txBody>
          <a:bodyPr wrap="none" fromWordArt="1">
            <a:prstTxWarp prst="textPlain">
              <a:avLst>
                <a:gd name="adj" fmla="val 50000"/>
              </a:avLst>
            </a:prstTxWarp>
          </a:bodyPr>
          <a:lstStyle/>
          <a:p>
            <a:pPr algn="ctr"/>
            <a:r>
              <a:rPr lang="pt-BR"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Edson Garcia Soares</a:t>
            </a:r>
          </a:p>
        </p:txBody>
      </p:sp>
      <p:sp>
        <p:nvSpPr>
          <p:cNvPr id="6" name="WordArt 10"/>
          <p:cNvSpPr>
            <a:spLocks noChangeArrowheads="1" noChangeShapeType="1" noTextEdit="1"/>
          </p:cNvSpPr>
          <p:nvPr/>
        </p:nvSpPr>
        <p:spPr bwMode="auto">
          <a:xfrm rot="21824">
            <a:off x="7869238" y="6623050"/>
            <a:ext cx="635000" cy="101600"/>
          </a:xfrm>
          <a:prstGeom prst="rect">
            <a:avLst/>
          </a:prstGeom>
        </p:spPr>
        <p:txBody>
          <a:bodyPr wrap="none" fromWordArt="1">
            <a:prstTxWarp prst="textPlain">
              <a:avLst>
                <a:gd name="adj" fmla="val 50000"/>
              </a:avLst>
            </a:prstTxWarp>
          </a:bodyPr>
          <a:lstStyle/>
          <a:p>
            <a:pPr algn="ctr"/>
            <a:r>
              <a:rPr lang="pt-BR" sz="2400" kern="10"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a:cs typeface="Times New Roman"/>
              </a:rPr>
              <a:t>FMRP/USP</a:t>
            </a:r>
          </a:p>
        </p:txBody>
      </p:sp>
      <p:sp>
        <p:nvSpPr>
          <p:cNvPr id="7" name="WordArt 26"/>
          <p:cNvSpPr>
            <a:spLocks noChangeArrowheads="1" noChangeShapeType="1" noTextEdit="1"/>
          </p:cNvSpPr>
          <p:nvPr/>
        </p:nvSpPr>
        <p:spPr bwMode="auto">
          <a:xfrm>
            <a:off x="3107531" y="5880100"/>
            <a:ext cx="2928938" cy="430212"/>
          </a:xfrm>
          <a:prstGeom prst="rect">
            <a:avLst/>
          </a:prstGeom>
        </p:spPr>
        <p:txBody>
          <a:bodyPr wrap="none" fromWordArt="1">
            <a:prstTxWarp prst="textPlain">
              <a:avLst>
                <a:gd name="adj" fmla="val 50000"/>
              </a:avLst>
            </a:prstTxWarp>
          </a:bodyPr>
          <a:lstStyle/>
          <a:p>
            <a:pPr algn="ctr"/>
            <a:r>
              <a:rPr lang="pt-BR" sz="2800" b="1" kern="10" spc="100" dirty="0" smtClean="0">
                <a:ln w="3175">
                  <a:solidFill>
                    <a:srgbClr val="00B0F0"/>
                  </a:solidFill>
                  <a:round/>
                  <a:headEnd/>
                  <a:tailEnd/>
                </a:ln>
                <a:solidFill>
                  <a:srgbClr val="FFFFFF"/>
                </a:solidFill>
                <a:effectLst>
                  <a:outerShdw dist="20000" dir="16019955" algn="tl" rotWithShape="0">
                    <a:srgbClr val="000718">
                      <a:alpha val="59998"/>
                    </a:srgbClr>
                  </a:outerShdw>
                </a:effectLst>
                <a:latin typeface="Times New Roman"/>
                <a:cs typeface="Times New Roman"/>
              </a:rPr>
              <a:t>Centros de Força (Chakras)</a:t>
            </a:r>
            <a:endParaRPr lang="pt-BR" sz="2800" b="1" kern="10" spc="100" dirty="0">
              <a:ln w="3175">
                <a:solidFill>
                  <a:srgbClr val="00B0F0"/>
                </a:solidFill>
                <a:round/>
                <a:headEnd/>
                <a:tailEnd/>
              </a:ln>
              <a:solidFill>
                <a:srgbClr val="FFFFFF"/>
              </a:solidFill>
              <a:effectLst>
                <a:outerShdw dist="20000" dir="16019955" algn="tl" rotWithShape="0">
                  <a:srgbClr val="000718">
                    <a:alpha val="59998"/>
                  </a:srgbClr>
                </a:outerShdw>
              </a:effectLst>
              <a:latin typeface="Times New Roman"/>
              <a:cs typeface="Times New Roman"/>
            </a:endParaRPr>
          </a:p>
        </p:txBody>
      </p:sp>
      <p:sp>
        <p:nvSpPr>
          <p:cNvPr id="8" name="WordArt 3"/>
          <p:cNvSpPr>
            <a:spLocks noChangeArrowheads="1" noChangeShapeType="1" noTextEdit="1"/>
          </p:cNvSpPr>
          <p:nvPr/>
        </p:nvSpPr>
        <p:spPr bwMode="auto">
          <a:xfrm>
            <a:off x="7775575" y="5756275"/>
            <a:ext cx="1000125" cy="214313"/>
          </a:xfrm>
          <a:prstGeom prst="rect">
            <a:avLst/>
          </a:prstGeom>
        </p:spPr>
        <p:txBody>
          <a:bodyPr wrap="none" fromWordArt="1">
            <a:prstTxWarp prst="textPlain">
              <a:avLst>
                <a:gd name="adj" fmla="val 50000"/>
              </a:avLst>
            </a:prstTxWarp>
          </a:bodyPr>
          <a:lstStyle/>
          <a:p>
            <a:pPr algn="ctr"/>
            <a:r>
              <a:rPr lang="pt-BR" sz="24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26/04/13</a:t>
            </a:r>
            <a:endParaRPr lang="pt-BR"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
        <p:nvSpPr>
          <p:cNvPr id="9" name="WordArt 26"/>
          <p:cNvSpPr>
            <a:spLocks noChangeArrowheads="1" noChangeShapeType="1" noTextEdit="1"/>
          </p:cNvSpPr>
          <p:nvPr/>
        </p:nvSpPr>
        <p:spPr bwMode="auto">
          <a:xfrm>
            <a:off x="1730188" y="95250"/>
            <a:ext cx="5674659" cy="484188"/>
          </a:xfrm>
          <a:prstGeom prst="rect">
            <a:avLst/>
          </a:prstGeom>
        </p:spPr>
        <p:txBody>
          <a:bodyPr wrap="none" fromWordArt="1">
            <a:prstTxWarp prst="textPlain">
              <a:avLst>
                <a:gd name="adj" fmla="val 50000"/>
              </a:avLst>
            </a:prstTxWarp>
          </a:bodyPr>
          <a:lstStyle/>
          <a:p>
            <a:pPr algn="ctr"/>
            <a:r>
              <a:rPr lang="pt-BR" sz="2800" b="1" kern="10" spc="100" dirty="0" smtClean="0">
                <a:ln w="3175">
                  <a:solidFill>
                    <a:srgbClr val="00B0F0"/>
                  </a:solidFill>
                  <a:round/>
                  <a:headEnd/>
                  <a:tailEnd/>
                </a:ln>
                <a:solidFill>
                  <a:srgbClr val="FFFFFF"/>
                </a:solidFill>
                <a:effectLst>
                  <a:outerShdw dist="20000" dir="16019955" algn="tl" rotWithShape="0">
                    <a:srgbClr val="000718">
                      <a:alpha val="59998"/>
                    </a:srgbClr>
                  </a:outerShdw>
                </a:effectLst>
                <a:latin typeface="Times New Roman"/>
                <a:cs typeface="Times New Roman"/>
              </a:rPr>
              <a:t>Associação Espírita Seara de Amor</a:t>
            </a:r>
            <a:endParaRPr lang="pt-BR" sz="2800" b="1" kern="10" spc="100" dirty="0">
              <a:ln w="3175">
                <a:solidFill>
                  <a:srgbClr val="00B0F0"/>
                </a:solidFill>
                <a:round/>
                <a:headEnd/>
                <a:tailEnd/>
              </a:ln>
              <a:solidFill>
                <a:srgbClr val="FFFFFF"/>
              </a:solidFill>
              <a:effectLst>
                <a:outerShdw dist="20000" dir="16019955" algn="tl" rotWithShape="0">
                  <a:srgbClr val="000718">
                    <a:alpha val="59998"/>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wedge">
                                      <p:cBhvr>
                                        <p:cTn id="7" dur="2000"/>
                                        <p:tgtEl>
                                          <p:spTgt spid="19466"/>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2000"/>
                            </p:stCondLst>
                            <p:childTnLst>
                              <p:par>
                                <p:cTn id="12" presetID="16" presetClass="entr" presetSubtype="4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Horizontal)">
                                      <p:cBhvr>
                                        <p:cTn id="14" dur="500"/>
                                        <p:tgtEl>
                                          <p:spTgt spid="9"/>
                                        </p:tgtEl>
                                      </p:cBhvr>
                                    </p:animEffect>
                                  </p:childTnLst>
                                </p:cTn>
                              </p:par>
                            </p:childTnLst>
                          </p:cTn>
                        </p:par>
                        <p:par>
                          <p:cTn id="15" fill="hold">
                            <p:stCondLst>
                              <p:cond delay="2500"/>
                            </p:stCondLst>
                            <p:childTnLst>
                              <p:par>
                                <p:cTn id="16" presetID="16" presetClass="entr" presetSubtype="4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Horizontal)">
                                      <p:cBhvr>
                                        <p:cTn id="18" dur="500"/>
                                        <p:tgtEl>
                                          <p:spTgt spid="7"/>
                                        </p:tgtEl>
                                      </p:cBhvr>
                                    </p:animEffect>
                                  </p:childTnLst>
                                </p:cTn>
                              </p:par>
                            </p:childTnLst>
                          </p:cTn>
                        </p:par>
                        <p:par>
                          <p:cTn id="19" fill="hold">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17"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childTnLst>
                                </p:cTn>
                              </p:par>
                            </p:childTnLst>
                          </p:cTn>
                        </p:par>
                        <p:par>
                          <p:cTn id="29" fill="hold">
                            <p:stCondLst>
                              <p:cond delay="4000"/>
                            </p:stCondLst>
                            <p:childTnLst>
                              <p:par>
                                <p:cTn id="30" presetID="17"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2380621" y="6611779"/>
            <a:ext cx="4382758" cy="246221"/>
          </a:xfrm>
          <a:prstGeom prst="rect">
            <a:avLst/>
          </a:prstGeom>
          <a:noFill/>
          <a:ln w="9525">
            <a:noFill/>
            <a:miter lim="800000"/>
            <a:headEnd/>
            <a:tailEnd/>
          </a:ln>
        </p:spPr>
        <p:txBody>
          <a:bodyPr wrap="square">
            <a:spAutoFit/>
          </a:bodyPr>
          <a:lstStyle/>
          <a:p>
            <a:pPr>
              <a:spcBef>
                <a:spcPct val="50000"/>
              </a:spcBef>
            </a:pPr>
            <a:r>
              <a:rPr lang="pt-BR" sz="1000" dirty="0" smtClean="0">
                <a:solidFill>
                  <a:schemeClr val="bg1"/>
                </a:solidFill>
                <a:latin typeface="Times New Roman" pitchFamily="18" charset="0"/>
              </a:rPr>
              <a:t>http://lidialeite.blogspot.com.br/2007/09/sistemas-do-corpo-humano-sistema.html</a:t>
            </a:r>
            <a:endParaRPr lang="pt-BR" sz="1000" dirty="0">
              <a:solidFill>
                <a:schemeClr val="bg1"/>
              </a:solidFill>
              <a:latin typeface="Times New Roman" pitchFamily="18" charset="0"/>
            </a:endParaRPr>
          </a:p>
        </p:txBody>
      </p:sp>
      <p:pic>
        <p:nvPicPr>
          <p:cNvPr id="8194" name="Picture 2" descr="http://2.bp.blogspot.com/__-pRV2vlpKQ/Rva-rRHQdcI/AAAAAAAAAAk/_NkutkzElbA/s400/clip_image002.jpg"/>
          <p:cNvPicPr>
            <a:picLocks noChangeAspect="1" noChangeArrowheads="1"/>
          </p:cNvPicPr>
          <p:nvPr/>
        </p:nvPicPr>
        <p:blipFill>
          <a:blip r:embed="rId2" cstate="print"/>
          <a:srcRect/>
          <a:stretch>
            <a:fillRect/>
          </a:stretch>
        </p:blipFill>
        <p:spPr bwMode="auto">
          <a:xfrm>
            <a:off x="0" y="0"/>
            <a:ext cx="5503333" cy="4127500"/>
          </a:xfrm>
          <a:prstGeom prst="rect">
            <a:avLst/>
          </a:prstGeom>
          <a:noFill/>
        </p:spPr>
      </p:pic>
      <p:pic>
        <p:nvPicPr>
          <p:cNvPr id="8196" name="Picture 4" descr="http://1.bp.blogspot.com/__-pRV2vlpKQ/RvbAbBHQdfI/AAAAAAAAAA8/fopPm4w0Hyc/s400/clip_image002.jpg"/>
          <p:cNvPicPr>
            <a:picLocks noChangeAspect="1" noChangeArrowheads="1"/>
          </p:cNvPicPr>
          <p:nvPr/>
        </p:nvPicPr>
        <p:blipFill>
          <a:blip r:embed="rId3" cstate="print"/>
          <a:srcRect/>
          <a:stretch>
            <a:fillRect/>
          </a:stretch>
        </p:blipFill>
        <p:spPr bwMode="auto">
          <a:xfrm>
            <a:off x="4787900" y="3349624"/>
            <a:ext cx="4356100" cy="3267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p:cTn id="11" dur="500" fill="hold"/>
                                        <p:tgtEl>
                                          <p:spTgt spid="8196"/>
                                        </p:tgtEl>
                                        <p:attrNameLst>
                                          <p:attrName>ppt_w</p:attrName>
                                        </p:attrNameLst>
                                      </p:cBhvr>
                                      <p:tavLst>
                                        <p:tav tm="0">
                                          <p:val>
                                            <p:fltVal val="0"/>
                                          </p:val>
                                        </p:tav>
                                        <p:tav tm="100000">
                                          <p:val>
                                            <p:strVal val="#ppt_w"/>
                                          </p:val>
                                        </p:tav>
                                      </p:tavLst>
                                    </p:anim>
                                    <p:anim calcmode="lin" valueType="num">
                                      <p:cBhvr>
                                        <p:cTn id="12" dur="500" fill="hold"/>
                                        <p:tgtEl>
                                          <p:spTgt spid="8196"/>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4.bp.blogspot.com/_TjygqAK4O3o/TUDasWmvovI/AAAAAAAAAm4/XUnbFyGf18w/s200/gi_heart-chakra1.jpg"/>
          <p:cNvPicPr>
            <a:picLocks noChangeAspect="1" noChangeArrowheads="1"/>
          </p:cNvPicPr>
          <p:nvPr/>
        </p:nvPicPr>
        <p:blipFill>
          <a:blip r:embed="rId3" cstate="print"/>
          <a:stretch>
            <a:fillRect/>
          </a:stretch>
        </p:blipFill>
        <p:spPr bwMode="auto">
          <a:xfrm>
            <a:off x="3838575" y="90530"/>
            <a:ext cx="1466850" cy="1905000"/>
          </a:xfrm>
          <a:prstGeom prst="rect">
            <a:avLst/>
          </a:prstGeom>
          <a:noFill/>
          <a:ln>
            <a:noFill/>
          </a:ln>
        </p:spPr>
      </p:pic>
      <p:sp>
        <p:nvSpPr>
          <p:cNvPr id="4" name="Retângulo 3"/>
          <p:cNvSpPr/>
          <p:nvPr/>
        </p:nvSpPr>
        <p:spPr>
          <a:xfrm>
            <a:off x="452718" y="1185653"/>
            <a:ext cx="5782982" cy="3831818"/>
          </a:xfrm>
          <a:prstGeom prst="rect">
            <a:avLst/>
          </a:prstGeom>
        </p:spPr>
        <p:txBody>
          <a:bodyPr wrap="square">
            <a:spAutoFit/>
          </a:bodyPr>
          <a:lstStyle/>
          <a:p>
            <a:pPr algn="just">
              <a:lnSpc>
                <a:spcPct val="150000"/>
              </a:lnSpc>
            </a:pPr>
            <a:r>
              <a:rPr lang="pt-BR" b="1" dirty="0" smtClean="0">
                <a:solidFill>
                  <a:srgbClr val="93FF93"/>
                </a:solidFill>
              </a:rPr>
              <a:t>Chakra Cardíaco – </a:t>
            </a:r>
            <a:r>
              <a:rPr lang="pt-BR" b="1" dirty="0" err="1" smtClean="0">
                <a:solidFill>
                  <a:srgbClr val="93FF93"/>
                </a:solidFill>
              </a:rPr>
              <a:t>Anahata</a:t>
            </a:r>
            <a:endParaRPr lang="pt-BR" b="1" dirty="0" smtClean="0">
              <a:solidFill>
                <a:srgbClr val="93FF93"/>
              </a:solidFill>
            </a:endParaRPr>
          </a:p>
          <a:p>
            <a:pPr algn="just">
              <a:lnSpc>
                <a:spcPct val="150000"/>
              </a:lnSpc>
            </a:pPr>
            <a:endParaRPr lang="pt-BR" b="1" dirty="0" smtClean="0">
              <a:solidFill>
                <a:schemeClr val="bg1"/>
              </a:solidFill>
            </a:endParaRPr>
          </a:p>
          <a:p>
            <a:pPr algn="just">
              <a:lnSpc>
                <a:spcPct val="150000"/>
              </a:lnSpc>
            </a:pPr>
            <a:r>
              <a:rPr lang="pt-BR" b="1" dirty="0" smtClean="0">
                <a:solidFill>
                  <a:schemeClr val="bg1"/>
                </a:solidFill>
              </a:rPr>
              <a:t>Está localizado na altura do coração, na bifurcação da traqueia, enervando a aorta, a artéria pulmonar, o coração e o pericárdio. </a:t>
            </a:r>
          </a:p>
          <a:p>
            <a:pPr algn="just">
              <a:lnSpc>
                <a:spcPct val="150000"/>
              </a:lnSpc>
            </a:pPr>
            <a:r>
              <a:rPr lang="pt-BR" b="1" dirty="0" smtClean="0">
                <a:solidFill>
                  <a:schemeClr val="bg1"/>
                </a:solidFill>
              </a:rPr>
              <a:t>É responsável pelo funcionamento do coração e do sistema circulatório, presidindo a purificação do sangue nos pulmões e ao envio de oxigênio a todas as células, por meio do sistema arterial.</a:t>
            </a:r>
          </a:p>
        </p:txBody>
      </p:sp>
      <p:sp>
        <p:nvSpPr>
          <p:cNvPr id="5" name="Text Box 21"/>
          <p:cNvSpPr txBox="1">
            <a:spLocks noChangeArrowheads="1"/>
          </p:cNvSpPr>
          <p:nvPr/>
        </p:nvSpPr>
        <p:spPr bwMode="auto">
          <a:xfrm>
            <a:off x="6210300" y="6443246"/>
            <a:ext cx="2743200" cy="338554"/>
          </a:xfrm>
          <a:prstGeom prst="rect">
            <a:avLst/>
          </a:prstGeom>
          <a:noFill/>
          <a:ln w="9525">
            <a:noFill/>
            <a:miter lim="800000"/>
            <a:headEnd/>
            <a:tailEnd/>
          </a:ln>
        </p:spPr>
        <p:txBody>
          <a:bodyPr wrap="square">
            <a:spAutoFit/>
          </a:bodyPr>
          <a:lstStyle/>
          <a:p>
            <a:pPr algn="r">
              <a:spcBef>
                <a:spcPct val="50000"/>
              </a:spcBef>
            </a:pPr>
            <a:r>
              <a:rPr lang="pt-BR" sz="800" dirty="0" smtClean="0">
                <a:solidFill>
                  <a:schemeClr val="bg1"/>
                </a:solidFill>
                <a:latin typeface="Times New Roman" pitchFamily="18" charset="0"/>
              </a:rPr>
              <a:t>http://tiadilma.blogspot.com.br/2012/08/o-sistema-circulatorio-humano.html</a:t>
            </a:r>
            <a:endParaRPr lang="pt-BR" sz="800" dirty="0">
              <a:solidFill>
                <a:schemeClr val="bg1"/>
              </a:solidFill>
              <a:latin typeface="Times New Roman" pitchFamily="18" charset="0"/>
            </a:endParaRPr>
          </a:p>
        </p:txBody>
      </p:sp>
      <p:pic>
        <p:nvPicPr>
          <p:cNvPr id="7" name="Picture 2" descr="http://3.bp.blogspot.com/-PCxAaeN-bVU/UCfnOCVq6EI/AAAAAAAABjo/KgWaalPW8_k/s1600/sistema_circulatorio2.jpg"/>
          <p:cNvPicPr>
            <a:picLocks noChangeAspect="1" noChangeArrowheads="1"/>
          </p:cNvPicPr>
          <p:nvPr/>
        </p:nvPicPr>
        <p:blipFill>
          <a:blip r:embed="rId4" cstate="print"/>
          <a:srcRect/>
          <a:stretch>
            <a:fillRect/>
          </a:stretch>
        </p:blipFill>
        <p:spPr bwMode="auto">
          <a:xfrm>
            <a:off x="6346730" y="98405"/>
            <a:ext cx="2568670" cy="63817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2.bp.blogspot.com/-66OUzwgv4hg/T7LZB_xTYMI/AAAAAAAAAJs/QnDqydrWu2E/s1600/circulacaohumana1.jpg"/>
          <p:cNvPicPr>
            <a:picLocks noChangeAspect="1" noChangeArrowheads="1"/>
          </p:cNvPicPr>
          <p:nvPr/>
        </p:nvPicPr>
        <p:blipFill>
          <a:blip r:embed="rId2" cstate="print"/>
          <a:srcRect/>
          <a:stretch>
            <a:fillRect/>
          </a:stretch>
        </p:blipFill>
        <p:spPr bwMode="auto">
          <a:xfrm>
            <a:off x="2351929" y="435815"/>
            <a:ext cx="3884256" cy="5731903"/>
          </a:xfrm>
          <a:prstGeom prst="rect">
            <a:avLst/>
          </a:prstGeom>
          <a:noFill/>
        </p:spPr>
      </p:pic>
      <p:sp>
        <p:nvSpPr>
          <p:cNvPr id="3" name="Retângulo 2"/>
          <p:cNvSpPr/>
          <p:nvPr/>
        </p:nvSpPr>
        <p:spPr>
          <a:xfrm>
            <a:off x="2286000" y="6122022"/>
            <a:ext cx="4052047" cy="246221"/>
          </a:xfrm>
          <a:prstGeom prst="rect">
            <a:avLst/>
          </a:prstGeom>
        </p:spPr>
        <p:txBody>
          <a:bodyPr wrap="square">
            <a:spAutoFit/>
          </a:bodyPr>
          <a:lstStyle/>
          <a:p>
            <a:r>
              <a:rPr lang="pt-BR" sz="1000" dirty="0" smtClean="0">
                <a:solidFill>
                  <a:schemeClr val="bg1"/>
                </a:solidFill>
              </a:rPr>
              <a:t>http://cbv8anod.blogspot.com.br/2012/05/ciencias-sistema-circulatorio.html</a:t>
            </a:r>
            <a:endParaRPr lang="pt-BR"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Effect transition="in" filter="fade">
                                      <p:cBhvr>
                                        <p:cTn id="9" dur="500"/>
                                        <p:tgtEl>
                                          <p:spTgt spid="36866"/>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00318" y="1097592"/>
            <a:ext cx="3877982" cy="5411738"/>
          </a:xfrm>
          <a:prstGeom prst="rect">
            <a:avLst/>
          </a:prstGeom>
        </p:spPr>
        <p:txBody>
          <a:bodyPr wrap="square">
            <a:spAutoFit/>
          </a:bodyPr>
          <a:lstStyle/>
          <a:p>
            <a:pPr algn="just">
              <a:lnSpc>
                <a:spcPct val="150000"/>
              </a:lnSpc>
            </a:pPr>
            <a:r>
              <a:rPr lang="pt-BR" b="1" dirty="0" smtClean="0">
                <a:solidFill>
                  <a:srgbClr val="37CBFF"/>
                </a:solidFill>
              </a:rPr>
              <a:t>Chakra Laríngeo - </a:t>
            </a:r>
            <a:r>
              <a:rPr lang="pt-BR" b="1" dirty="0" err="1" smtClean="0">
                <a:solidFill>
                  <a:srgbClr val="37CBFF"/>
                </a:solidFill>
              </a:rPr>
              <a:t>Vishuddha</a:t>
            </a:r>
            <a:endParaRPr lang="pt-BR" b="1" dirty="0" smtClean="0">
              <a:solidFill>
                <a:srgbClr val="37CBFF"/>
              </a:solidFill>
            </a:endParaRPr>
          </a:p>
          <a:p>
            <a:pPr algn="just">
              <a:lnSpc>
                <a:spcPct val="150000"/>
              </a:lnSpc>
            </a:pPr>
            <a:endParaRPr lang="pt-BR" b="1" dirty="0" smtClean="0">
              <a:solidFill>
                <a:schemeClr val="bg1"/>
              </a:solidFill>
            </a:endParaRPr>
          </a:p>
          <a:p>
            <a:pPr algn="just">
              <a:lnSpc>
                <a:spcPts val="2500"/>
              </a:lnSpc>
            </a:pPr>
            <a:r>
              <a:rPr lang="pt-BR" b="1" dirty="0" smtClean="0">
                <a:solidFill>
                  <a:schemeClr val="bg1"/>
                </a:solidFill>
              </a:rPr>
              <a:t>Possui dois gânglios que suprem a laringe e a base da língua, ativa os músculos da laringe, e é constritor da faringe e das cordas vocais. A influência do Plexo correspondente, que podemos chamar Cervical, domina totalmente o aparelho fonador, desde os músculos involuntários dos pulmões, para a expulsão controlada do ar a ser utilizado na fala. Controla os órgãos da respiração, da fala e das atividades do timo, da tireoide e paratireoides.</a:t>
            </a:r>
          </a:p>
        </p:txBody>
      </p:sp>
      <p:pic>
        <p:nvPicPr>
          <p:cNvPr id="7" name="Picture 6" descr="http://4.bp.blogspot.com/_TjygqAK4O3o/TUDaq0WljFI/AAAAAAAAAmw/oYg94Xo1b8E/s200/throatchakra.jpg"/>
          <p:cNvPicPr preferRelativeResize="0">
            <a:picLocks noChangeArrowheads="1"/>
          </p:cNvPicPr>
          <p:nvPr/>
        </p:nvPicPr>
        <p:blipFill>
          <a:blip r:embed="rId3" cstate="print"/>
          <a:stretch>
            <a:fillRect/>
          </a:stretch>
        </p:blipFill>
        <p:spPr bwMode="auto">
          <a:xfrm>
            <a:off x="3849977" y="91845"/>
            <a:ext cx="1444046" cy="1936131"/>
          </a:xfrm>
          <a:prstGeom prst="rect">
            <a:avLst/>
          </a:prstGeom>
          <a:noFill/>
          <a:ln>
            <a:noFill/>
          </a:ln>
        </p:spPr>
      </p:pic>
      <p:sp>
        <p:nvSpPr>
          <p:cNvPr id="5" name="Text Box 21"/>
          <p:cNvSpPr txBox="1">
            <a:spLocks noChangeArrowheads="1"/>
          </p:cNvSpPr>
          <p:nvPr/>
        </p:nvSpPr>
        <p:spPr bwMode="auto">
          <a:xfrm>
            <a:off x="5269381" y="6126203"/>
            <a:ext cx="3858931" cy="246221"/>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http://mitotosathiagosoares.blogspot.com.br/2009_08_01_archive.html</a:t>
            </a:r>
            <a:endParaRPr lang="pt-BR" sz="1000" dirty="0">
              <a:solidFill>
                <a:schemeClr val="bg1"/>
              </a:solidFill>
              <a:latin typeface="Times New Roman" pitchFamily="18" charset="0"/>
            </a:endParaRPr>
          </a:p>
        </p:txBody>
      </p:sp>
      <p:grpSp>
        <p:nvGrpSpPr>
          <p:cNvPr id="6" name="Grupo 5"/>
          <p:cNvGrpSpPr/>
          <p:nvPr/>
        </p:nvGrpSpPr>
        <p:grpSpPr>
          <a:xfrm>
            <a:off x="4229100" y="2209800"/>
            <a:ext cx="4876801" cy="3911600"/>
            <a:chOff x="1808582" y="1084729"/>
            <a:chExt cx="5605230" cy="4625789"/>
          </a:xfrm>
        </p:grpSpPr>
        <p:pic>
          <p:nvPicPr>
            <p:cNvPr id="8" name="Picture 2" descr="[respiratorio27.jpg]"/>
            <p:cNvPicPr>
              <a:picLocks noChangeAspect="1" noChangeArrowheads="1"/>
            </p:cNvPicPr>
            <p:nvPr/>
          </p:nvPicPr>
          <p:blipFill>
            <a:blip r:embed="rId4" cstate="print"/>
            <a:srcRect l="2192" t="3509" r="8396" b="6285"/>
            <a:stretch>
              <a:fillRect/>
            </a:stretch>
          </p:blipFill>
          <p:spPr bwMode="auto">
            <a:xfrm>
              <a:off x="1808582" y="1084729"/>
              <a:ext cx="5605230" cy="4625789"/>
            </a:xfrm>
            <a:prstGeom prst="rect">
              <a:avLst/>
            </a:prstGeom>
            <a:noFill/>
          </p:spPr>
        </p:pic>
        <p:sp>
          <p:nvSpPr>
            <p:cNvPr id="9" name="CaixaDeTexto 8"/>
            <p:cNvSpPr txBox="1"/>
            <p:nvPr/>
          </p:nvSpPr>
          <p:spPr>
            <a:xfrm>
              <a:off x="2523833" y="1867273"/>
              <a:ext cx="1086329" cy="436765"/>
            </a:xfrm>
            <a:prstGeom prst="rect">
              <a:avLst/>
            </a:prstGeom>
            <a:solidFill>
              <a:schemeClr val="bg1"/>
            </a:solidFill>
          </p:spPr>
          <p:txBody>
            <a:bodyPr wrap="square" lIns="0" tIns="0" rIns="0" bIns="0" rtlCol="0">
              <a:spAutoFit/>
            </a:bodyPr>
            <a:lstStyle/>
            <a:p>
              <a:r>
                <a:rPr lang="pt-BR" sz="1200" b="1" dirty="0" smtClean="0">
                  <a:solidFill>
                    <a:srgbClr val="0070C0"/>
                  </a:solidFill>
                </a:rPr>
                <a:t>Centros respiratórios</a:t>
              </a:r>
            </a:p>
          </p:txBody>
        </p:sp>
        <p:sp>
          <p:nvSpPr>
            <p:cNvPr id="10" name="CaixaDeTexto 9"/>
            <p:cNvSpPr txBox="1"/>
            <p:nvPr/>
          </p:nvSpPr>
          <p:spPr>
            <a:xfrm>
              <a:off x="3045386" y="2545975"/>
              <a:ext cx="603249" cy="184666"/>
            </a:xfrm>
            <a:prstGeom prst="rect">
              <a:avLst/>
            </a:prstGeom>
            <a:solidFill>
              <a:schemeClr val="bg1"/>
            </a:solidFill>
          </p:spPr>
          <p:txBody>
            <a:bodyPr wrap="square" lIns="0" tIns="0" rIns="0" bIns="0" rtlCol="0">
              <a:spAutoFit/>
            </a:bodyPr>
            <a:lstStyle/>
            <a:p>
              <a:r>
                <a:rPr lang="pt-BR" sz="1200" b="1" dirty="0" smtClean="0">
                  <a:solidFill>
                    <a:srgbClr val="0070C0"/>
                  </a:solidFill>
                </a:rPr>
                <a:t>Faringe</a:t>
              </a:r>
            </a:p>
          </p:txBody>
        </p:sp>
        <p:sp>
          <p:nvSpPr>
            <p:cNvPr id="11" name="CaixaDeTexto 10"/>
            <p:cNvSpPr txBox="1"/>
            <p:nvPr/>
          </p:nvSpPr>
          <p:spPr>
            <a:xfrm>
              <a:off x="2480610" y="3172614"/>
              <a:ext cx="603249" cy="184666"/>
            </a:xfrm>
            <a:prstGeom prst="rect">
              <a:avLst/>
            </a:prstGeom>
            <a:solidFill>
              <a:schemeClr val="bg1"/>
            </a:solidFill>
          </p:spPr>
          <p:txBody>
            <a:bodyPr wrap="square" lIns="0" tIns="0" rIns="0" bIns="0" rtlCol="0">
              <a:spAutoFit/>
            </a:bodyPr>
            <a:lstStyle/>
            <a:p>
              <a:r>
                <a:rPr lang="pt-BR" sz="1200" b="1" dirty="0" smtClean="0">
                  <a:solidFill>
                    <a:srgbClr val="0070C0"/>
                  </a:solidFill>
                </a:rPr>
                <a:t>Esôfago</a:t>
              </a:r>
            </a:p>
          </p:txBody>
        </p:sp>
        <p:sp>
          <p:nvSpPr>
            <p:cNvPr id="12" name="CaixaDeTexto 11"/>
            <p:cNvSpPr txBox="1"/>
            <p:nvPr/>
          </p:nvSpPr>
          <p:spPr>
            <a:xfrm>
              <a:off x="1897903" y="3908263"/>
              <a:ext cx="1060449" cy="655148"/>
            </a:xfrm>
            <a:prstGeom prst="rect">
              <a:avLst/>
            </a:prstGeom>
            <a:solidFill>
              <a:schemeClr val="bg1"/>
            </a:solidFill>
          </p:spPr>
          <p:txBody>
            <a:bodyPr wrap="square" lIns="0" tIns="0" rIns="0" bIns="0" rtlCol="0">
              <a:spAutoFit/>
            </a:bodyPr>
            <a:lstStyle/>
            <a:p>
              <a:r>
                <a:rPr lang="pt-BR" sz="1200" b="1" dirty="0" smtClean="0">
                  <a:solidFill>
                    <a:srgbClr val="0070C0"/>
                  </a:solidFill>
                </a:rPr>
                <a:t>Espaço ocupado pelo coração</a:t>
              </a:r>
            </a:p>
          </p:txBody>
        </p:sp>
        <p:sp>
          <p:nvSpPr>
            <p:cNvPr id="13" name="CaixaDeTexto 12"/>
            <p:cNvSpPr txBox="1"/>
            <p:nvPr/>
          </p:nvSpPr>
          <p:spPr>
            <a:xfrm>
              <a:off x="5698938" y="2060756"/>
              <a:ext cx="603249" cy="255438"/>
            </a:xfrm>
            <a:prstGeom prst="rect">
              <a:avLst/>
            </a:prstGeom>
            <a:solidFill>
              <a:schemeClr val="bg1"/>
            </a:solidFill>
          </p:spPr>
          <p:txBody>
            <a:bodyPr wrap="square" lIns="0" tIns="0" rIns="0" bIns="0" rtlCol="0">
              <a:spAutoFit/>
            </a:bodyPr>
            <a:lstStyle/>
            <a:p>
              <a:r>
                <a:rPr lang="pt-BR" sz="1200" b="1" dirty="0" smtClean="0">
                  <a:solidFill>
                    <a:srgbClr val="0070C0"/>
                  </a:solidFill>
                </a:rPr>
                <a:t>Língua</a:t>
              </a:r>
            </a:p>
          </p:txBody>
        </p:sp>
        <p:sp>
          <p:nvSpPr>
            <p:cNvPr id="14" name="CaixaDeTexto 13"/>
            <p:cNvSpPr txBox="1"/>
            <p:nvPr/>
          </p:nvSpPr>
          <p:spPr>
            <a:xfrm>
              <a:off x="5716867" y="2323642"/>
              <a:ext cx="703412" cy="255438"/>
            </a:xfrm>
            <a:prstGeom prst="rect">
              <a:avLst/>
            </a:prstGeom>
            <a:solidFill>
              <a:schemeClr val="bg1"/>
            </a:solidFill>
          </p:spPr>
          <p:txBody>
            <a:bodyPr wrap="square" lIns="0" tIns="0" rIns="0" bIns="0" rtlCol="0">
              <a:spAutoFit/>
            </a:bodyPr>
            <a:lstStyle/>
            <a:p>
              <a:r>
                <a:rPr lang="pt-BR" sz="1200" b="1" dirty="0" smtClean="0">
                  <a:solidFill>
                    <a:srgbClr val="0070C0"/>
                  </a:solidFill>
                </a:rPr>
                <a:t>Epiglote</a:t>
              </a:r>
            </a:p>
          </p:txBody>
        </p:sp>
        <p:sp>
          <p:nvSpPr>
            <p:cNvPr id="15" name="CaixaDeTexto 14"/>
            <p:cNvSpPr txBox="1"/>
            <p:nvPr/>
          </p:nvSpPr>
          <p:spPr>
            <a:xfrm>
              <a:off x="5734798" y="2583621"/>
              <a:ext cx="603249" cy="255438"/>
            </a:xfrm>
            <a:prstGeom prst="rect">
              <a:avLst/>
            </a:prstGeom>
            <a:solidFill>
              <a:schemeClr val="bg1"/>
            </a:solidFill>
          </p:spPr>
          <p:txBody>
            <a:bodyPr wrap="square" lIns="0" tIns="0" rIns="0" bIns="0" rtlCol="0">
              <a:spAutoFit/>
            </a:bodyPr>
            <a:lstStyle/>
            <a:p>
              <a:r>
                <a:rPr lang="pt-BR" sz="1200" b="1" dirty="0" smtClean="0">
                  <a:solidFill>
                    <a:srgbClr val="0070C0"/>
                  </a:solidFill>
                </a:rPr>
                <a:t>Laringe</a:t>
              </a:r>
            </a:p>
          </p:txBody>
        </p:sp>
        <p:sp>
          <p:nvSpPr>
            <p:cNvPr id="16" name="CaixaDeTexto 15"/>
            <p:cNvSpPr txBox="1"/>
            <p:nvPr/>
          </p:nvSpPr>
          <p:spPr>
            <a:xfrm>
              <a:off x="5834443" y="2831719"/>
              <a:ext cx="744789" cy="255438"/>
            </a:xfrm>
            <a:prstGeom prst="rect">
              <a:avLst/>
            </a:prstGeom>
            <a:solidFill>
              <a:schemeClr val="bg1"/>
            </a:solidFill>
          </p:spPr>
          <p:txBody>
            <a:bodyPr wrap="square" lIns="0" tIns="0" rIns="0" bIns="0" rtlCol="0">
              <a:spAutoFit/>
            </a:bodyPr>
            <a:lstStyle/>
            <a:p>
              <a:r>
                <a:rPr lang="pt-BR" sz="1200" b="1" dirty="0" smtClean="0">
                  <a:solidFill>
                    <a:srgbClr val="0070C0"/>
                  </a:solidFill>
                </a:rPr>
                <a:t>Traqueia</a:t>
              </a:r>
            </a:p>
          </p:txBody>
        </p:sp>
        <p:sp>
          <p:nvSpPr>
            <p:cNvPr id="17" name="CaixaDeTexto 16"/>
            <p:cNvSpPr txBox="1"/>
            <p:nvPr/>
          </p:nvSpPr>
          <p:spPr>
            <a:xfrm>
              <a:off x="6109016" y="3055836"/>
              <a:ext cx="786166" cy="212865"/>
            </a:xfrm>
            <a:prstGeom prst="rect">
              <a:avLst/>
            </a:prstGeom>
            <a:solidFill>
              <a:schemeClr val="bg1"/>
            </a:solidFill>
          </p:spPr>
          <p:txBody>
            <a:bodyPr wrap="square" lIns="0" tIns="0" rIns="0" bIns="0" rtlCol="0">
              <a:spAutoFit/>
            </a:bodyPr>
            <a:lstStyle/>
            <a:p>
              <a:r>
                <a:rPr lang="pt-BR" sz="1200" b="1" dirty="0" smtClean="0">
                  <a:solidFill>
                    <a:srgbClr val="0070C0"/>
                  </a:solidFill>
                </a:rPr>
                <a:t>Brônquio</a:t>
              </a:r>
            </a:p>
          </p:txBody>
        </p:sp>
        <p:sp>
          <p:nvSpPr>
            <p:cNvPr id="18" name="CaixaDeTexto 17"/>
            <p:cNvSpPr txBox="1"/>
            <p:nvPr/>
          </p:nvSpPr>
          <p:spPr>
            <a:xfrm>
              <a:off x="6396918" y="3429000"/>
              <a:ext cx="951675" cy="369332"/>
            </a:xfrm>
            <a:prstGeom prst="rect">
              <a:avLst/>
            </a:prstGeom>
            <a:solidFill>
              <a:schemeClr val="bg1"/>
            </a:solidFill>
          </p:spPr>
          <p:txBody>
            <a:bodyPr wrap="square" lIns="0" tIns="0" rIns="0" bIns="0" rtlCol="0">
              <a:spAutoFit/>
            </a:bodyPr>
            <a:lstStyle/>
            <a:p>
              <a:r>
                <a:rPr lang="pt-BR" sz="1200" b="1" dirty="0" smtClean="0">
                  <a:solidFill>
                    <a:srgbClr val="0070C0"/>
                  </a:solidFill>
                </a:rPr>
                <a:t>Bronquíolos terminais</a:t>
              </a:r>
            </a:p>
          </p:txBody>
        </p:sp>
        <p:sp>
          <p:nvSpPr>
            <p:cNvPr id="19" name="CaixaDeTexto 18"/>
            <p:cNvSpPr txBox="1"/>
            <p:nvPr/>
          </p:nvSpPr>
          <p:spPr>
            <a:xfrm>
              <a:off x="6418180" y="4199967"/>
              <a:ext cx="951675" cy="184666"/>
            </a:xfrm>
            <a:prstGeom prst="rect">
              <a:avLst/>
            </a:prstGeom>
            <a:solidFill>
              <a:schemeClr val="bg1"/>
            </a:solidFill>
          </p:spPr>
          <p:txBody>
            <a:bodyPr wrap="square" lIns="0" tIns="0" rIns="0" bIns="0" rtlCol="0">
              <a:spAutoFit/>
            </a:bodyPr>
            <a:lstStyle/>
            <a:p>
              <a:r>
                <a:rPr lang="pt-BR" sz="1200" b="1" dirty="0" smtClean="0">
                  <a:solidFill>
                    <a:srgbClr val="0070C0"/>
                  </a:solidFill>
                </a:rPr>
                <a:t>Bronquíolos</a:t>
              </a:r>
            </a:p>
          </p:txBody>
        </p:sp>
        <p:sp>
          <p:nvSpPr>
            <p:cNvPr id="20" name="CaixaDeTexto 19"/>
            <p:cNvSpPr txBox="1"/>
            <p:nvPr/>
          </p:nvSpPr>
          <p:spPr>
            <a:xfrm>
              <a:off x="6568519" y="5051610"/>
              <a:ext cx="737718" cy="369332"/>
            </a:xfrm>
            <a:prstGeom prst="rect">
              <a:avLst/>
            </a:prstGeom>
            <a:solidFill>
              <a:schemeClr val="bg1"/>
            </a:solidFill>
          </p:spPr>
          <p:txBody>
            <a:bodyPr wrap="square" lIns="0" tIns="0" rIns="0" bIns="0" rtlCol="0">
              <a:spAutoFit/>
            </a:bodyPr>
            <a:lstStyle/>
            <a:p>
              <a:r>
                <a:rPr lang="pt-BR" sz="1200" b="1" dirty="0" smtClean="0">
                  <a:solidFill>
                    <a:srgbClr val="0070C0"/>
                  </a:solidFill>
                </a:rPr>
                <a:t>Pulmão esquerdo</a:t>
              </a:r>
            </a:p>
          </p:txBody>
        </p:sp>
        <p:sp>
          <p:nvSpPr>
            <p:cNvPr id="21" name="CaixaDeTexto 20"/>
            <p:cNvSpPr txBox="1"/>
            <p:nvPr/>
          </p:nvSpPr>
          <p:spPr>
            <a:xfrm>
              <a:off x="2158909" y="4674862"/>
              <a:ext cx="620658" cy="436765"/>
            </a:xfrm>
            <a:prstGeom prst="rect">
              <a:avLst/>
            </a:prstGeom>
            <a:solidFill>
              <a:schemeClr val="bg1"/>
            </a:solidFill>
          </p:spPr>
          <p:txBody>
            <a:bodyPr wrap="square" lIns="0" tIns="0" rIns="0" bIns="0" rtlCol="0">
              <a:spAutoFit/>
            </a:bodyPr>
            <a:lstStyle/>
            <a:p>
              <a:r>
                <a:rPr lang="pt-BR" sz="1200" b="1" dirty="0" smtClean="0">
                  <a:solidFill>
                    <a:srgbClr val="0070C0"/>
                  </a:solidFill>
                </a:rPr>
                <a:t>Pulmão direito</a:t>
              </a:r>
            </a:p>
          </p:txBody>
        </p:sp>
        <p:sp>
          <p:nvSpPr>
            <p:cNvPr id="22" name="CaixaDeTexto 21"/>
            <p:cNvSpPr txBox="1"/>
            <p:nvPr/>
          </p:nvSpPr>
          <p:spPr>
            <a:xfrm>
              <a:off x="2088777" y="5297250"/>
              <a:ext cx="868921" cy="184666"/>
            </a:xfrm>
            <a:prstGeom prst="rect">
              <a:avLst/>
            </a:prstGeom>
            <a:solidFill>
              <a:schemeClr val="bg1"/>
            </a:solidFill>
          </p:spPr>
          <p:txBody>
            <a:bodyPr wrap="square" lIns="0" tIns="0" rIns="0" bIns="0" rtlCol="0">
              <a:spAutoFit/>
            </a:bodyPr>
            <a:lstStyle/>
            <a:p>
              <a:r>
                <a:rPr lang="pt-BR" sz="1200" b="1" dirty="0" smtClean="0">
                  <a:solidFill>
                    <a:srgbClr val="0070C0"/>
                  </a:solidFill>
                </a:rPr>
                <a:t>Diafragma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6"/>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4.bp.blogspot.com/_TjygqAK4O3o/TUDaus2GKuI/AAAAAAAAAnE/6wjzg8ISLnQ/s200/gi_third-eye-chakra1.jpg"/>
          <p:cNvPicPr preferRelativeResize="0">
            <a:picLocks noChangeArrowheads="1"/>
          </p:cNvPicPr>
          <p:nvPr/>
        </p:nvPicPr>
        <p:blipFill>
          <a:blip r:embed="rId3" cstate="print"/>
          <a:stretch>
            <a:fillRect/>
          </a:stretch>
        </p:blipFill>
        <p:spPr bwMode="auto">
          <a:xfrm>
            <a:off x="3854823" y="94500"/>
            <a:ext cx="1434353" cy="1770145"/>
          </a:xfrm>
          <a:prstGeom prst="rect">
            <a:avLst/>
          </a:prstGeom>
          <a:noFill/>
          <a:ln>
            <a:noFill/>
          </a:ln>
        </p:spPr>
      </p:pic>
      <p:sp>
        <p:nvSpPr>
          <p:cNvPr id="4" name="Retângulo 3"/>
          <p:cNvSpPr/>
          <p:nvPr/>
        </p:nvSpPr>
        <p:spPr>
          <a:xfrm>
            <a:off x="452718" y="924084"/>
            <a:ext cx="5177117" cy="5732338"/>
          </a:xfrm>
          <a:prstGeom prst="rect">
            <a:avLst/>
          </a:prstGeom>
        </p:spPr>
        <p:txBody>
          <a:bodyPr wrap="square">
            <a:spAutoFit/>
          </a:bodyPr>
          <a:lstStyle/>
          <a:p>
            <a:pPr algn="just">
              <a:lnSpc>
                <a:spcPct val="150000"/>
              </a:lnSpc>
            </a:pPr>
            <a:r>
              <a:rPr lang="pt-BR" b="1" dirty="0" smtClean="0">
                <a:solidFill>
                  <a:srgbClr val="0070C0"/>
                </a:solidFill>
              </a:rPr>
              <a:t>Chakra Frontal - </a:t>
            </a:r>
            <a:r>
              <a:rPr lang="pt-BR" b="1" dirty="0" err="1" smtClean="0">
                <a:solidFill>
                  <a:srgbClr val="0070C0"/>
                </a:solidFill>
              </a:rPr>
              <a:t>Ajna</a:t>
            </a:r>
            <a:endParaRPr lang="pt-BR" b="1" dirty="0" smtClean="0">
              <a:solidFill>
                <a:srgbClr val="0070C0"/>
              </a:solidFill>
            </a:endParaRPr>
          </a:p>
          <a:p>
            <a:pPr algn="just">
              <a:lnSpc>
                <a:spcPct val="150000"/>
              </a:lnSpc>
            </a:pPr>
            <a:endParaRPr lang="pt-BR" b="1" dirty="0" smtClean="0">
              <a:solidFill>
                <a:schemeClr val="bg1"/>
              </a:solidFill>
            </a:endParaRPr>
          </a:p>
          <a:p>
            <a:pPr algn="just">
              <a:lnSpc>
                <a:spcPts val="2500"/>
              </a:lnSpc>
            </a:pPr>
            <a:r>
              <a:rPr lang="pt-BR" b="1" dirty="0" smtClean="0">
                <a:solidFill>
                  <a:schemeClr val="bg1"/>
                </a:solidFill>
              </a:rPr>
              <a:t>É formado por 3 pares de gânglios </a:t>
            </a:r>
            <a:r>
              <a:rPr lang="pt-BR" b="1" dirty="0" err="1" smtClean="0">
                <a:solidFill>
                  <a:schemeClr val="bg1"/>
                </a:solidFill>
              </a:rPr>
              <a:t>intra-cranianos</a:t>
            </a:r>
            <a:r>
              <a:rPr lang="pt-BR" b="1" dirty="0" smtClean="0">
                <a:solidFill>
                  <a:schemeClr val="bg1"/>
                </a:solidFill>
              </a:rPr>
              <a:t>, no trajeto dos trigêmeos. Tem ligação direta com a hipófise, sensibilizando toda a região </a:t>
            </a:r>
            <a:r>
              <a:rPr lang="pt-BR" b="1" dirty="0" err="1" smtClean="0">
                <a:solidFill>
                  <a:schemeClr val="bg1"/>
                </a:solidFill>
              </a:rPr>
              <a:t>otorrino-oftalmológica</a:t>
            </a:r>
            <a:r>
              <a:rPr lang="pt-BR" b="1" dirty="0" smtClean="0">
                <a:solidFill>
                  <a:schemeClr val="bg1"/>
                </a:solidFill>
              </a:rPr>
              <a:t>, despertando odores e estimulando outras glândulas endócrinas que aumentam a produção hormonal. Relaciona-se materialmente com os lobos frontais do cérebro. Trabalha em movimentos sincrônicos e de sintonia com o Centro Coronário, do qual recolhem os estímulos mentais, transmitindo impulsos e anseios, ordens e sugestões aos órgãos e tecidos, células e implementos do corpo por que se expressa.</a:t>
            </a:r>
          </a:p>
          <a:p>
            <a:pPr algn="just">
              <a:lnSpc>
                <a:spcPts val="2500"/>
              </a:lnSpc>
            </a:pPr>
            <a:r>
              <a:rPr lang="pt-BR" b="1" dirty="0" smtClean="0">
                <a:solidFill>
                  <a:schemeClr val="bg1"/>
                </a:solidFill>
              </a:rPr>
              <a:t>É responsável pelo funcionamento dos Centros de Inteligência. Comanda os cinco sentidos: visão, audição, tato, olfato e paladar</a:t>
            </a:r>
          </a:p>
        </p:txBody>
      </p:sp>
      <p:pic>
        <p:nvPicPr>
          <p:cNvPr id="5" name="Picture 6" descr="http://www.colegiovascodagama.pt/ciencias3c/decimo/images/sistema-sensorial.jpg">
            <a:hlinkClick r:id="rId4"/>
          </p:cNvPr>
          <p:cNvPicPr>
            <a:picLocks noChangeAspect="1" noChangeArrowheads="1"/>
          </p:cNvPicPr>
          <p:nvPr/>
        </p:nvPicPr>
        <p:blipFill>
          <a:blip r:embed="rId5" cstate="print"/>
          <a:srcRect/>
          <a:stretch>
            <a:fillRect/>
          </a:stretch>
        </p:blipFill>
        <p:spPr bwMode="auto">
          <a:xfrm>
            <a:off x="5792134" y="173123"/>
            <a:ext cx="3133725" cy="3033447"/>
          </a:xfrm>
          <a:prstGeom prst="rect">
            <a:avLst/>
          </a:prstGeom>
          <a:noFill/>
        </p:spPr>
      </p:pic>
      <p:sp>
        <p:nvSpPr>
          <p:cNvPr id="7" name="Text Box 21"/>
          <p:cNvSpPr txBox="1">
            <a:spLocks noChangeArrowheads="1"/>
          </p:cNvSpPr>
          <p:nvPr/>
        </p:nvSpPr>
        <p:spPr bwMode="auto">
          <a:xfrm>
            <a:off x="5822664" y="3157284"/>
            <a:ext cx="3124114" cy="430887"/>
          </a:xfrm>
          <a:prstGeom prst="rect">
            <a:avLst/>
          </a:prstGeom>
          <a:noFill/>
          <a:ln w="9525">
            <a:noFill/>
            <a:miter lim="800000"/>
            <a:headEnd/>
            <a:tailEnd/>
          </a:ln>
        </p:spPr>
        <p:txBody>
          <a:bodyPr wrap="square">
            <a:spAutoFit/>
          </a:bodyPr>
          <a:lstStyle/>
          <a:p>
            <a:pPr algn="r">
              <a:spcBef>
                <a:spcPct val="50000"/>
              </a:spcBef>
            </a:pPr>
            <a:r>
              <a:rPr lang="pt-BR" sz="1050" dirty="0" smtClean="0">
                <a:solidFill>
                  <a:schemeClr val="bg1"/>
                </a:solidFill>
                <a:latin typeface="Times New Roman" pitchFamily="18" charset="0"/>
              </a:rPr>
              <a:t>http://www.colegiovascodagama.pt/ciencias3c/decimo/unidade41.html</a:t>
            </a:r>
            <a:endParaRPr lang="pt-BR" sz="1050" dirty="0">
              <a:solidFill>
                <a:schemeClr val="bg1"/>
              </a:solidFill>
              <a:latin typeface="Times New Roman" pitchFamily="18" charset="0"/>
            </a:endParaRPr>
          </a:p>
        </p:txBody>
      </p:sp>
      <p:sp>
        <p:nvSpPr>
          <p:cNvPr id="8" name="Text Box 21"/>
          <p:cNvSpPr txBox="1">
            <a:spLocks noChangeArrowheads="1"/>
          </p:cNvSpPr>
          <p:nvPr/>
        </p:nvSpPr>
        <p:spPr bwMode="auto">
          <a:xfrm>
            <a:off x="5764306" y="6116180"/>
            <a:ext cx="3223595" cy="400110"/>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http://mickbernard.blogspot.com.br/2012/06/glandula-pineal-e-o-bio-portal-estelar.html</a:t>
            </a:r>
            <a:endParaRPr lang="pt-BR" sz="1000" dirty="0">
              <a:solidFill>
                <a:schemeClr val="bg1"/>
              </a:solidFill>
              <a:latin typeface="Times New Roman" pitchFamily="18" charset="0"/>
            </a:endParaRPr>
          </a:p>
        </p:txBody>
      </p:sp>
      <p:pic>
        <p:nvPicPr>
          <p:cNvPr id="9" name="Picture 2" descr="http://3.bp.blogspot.com/-QnJBy6DKg2E/T939kI-WIGI/AAAAAAAABak/LjBviYBdJSY/s1600/pineal-gland.jpg"/>
          <p:cNvPicPr>
            <a:picLocks noChangeAspect="1" noChangeArrowheads="1"/>
          </p:cNvPicPr>
          <p:nvPr/>
        </p:nvPicPr>
        <p:blipFill>
          <a:blip r:embed="rId6" cstate="print"/>
          <a:srcRect r="4647" b="5000"/>
          <a:stretch>
            <a:fillRect/>
          </a:stretch>
        </p:blipFill>
        <p:spPr bwMode="auto">
          <a:xfrm>
            <a:off x="5777087" y="3522874"/>
            <a:ext cx="3166342" cy="2617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p:stCondLst>
                              <p:cond delay="40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1"/>
          <p:cNvSpPr txBox="1">
            <a:spLocks noChangeArrowheads="1"/>
          </p:cNvSpPr>
          <p:nvPr/>
        </p:nvSpPr>
        <p:spPr bwMode="auto">
          <a:xfrm>
            <a:off x="1668927" y="6575919"/>
            <a:ext cx="3431988" cy="246221"/>
          </a:xfrm>
          <a:prstGeom prst="rect">
            <a:avLst/>
          </a:prstGeom>
          <a:noFill/>
          <a:ln w="9525">
            <a:noFill/>
            <a:miter lim="800000"/>
            <a:headEnd/>
            <a:tailEnd/>
          </a:ln>
        </p:spPr>
        <p:txBody>
          <a:bodyPr wrap="square">
            <a:spAutoFit/>
          </a:bodyPr>
          <a:lstStyle/>
          <a:p>
            <a:pPr>
              <a:spcBef>
                <a:spcPct val="50000"/>
              </a:spcBef>
            </a:pPr>
            <a:r>
              <a:rPr lang="pt-BR" sz="1000" dirty="0" smtClean="0">
                <a:solidFill>
                  <a:schemeClr val="bg1"/>
                </a:solidFill>
                <a:latin typeface="Times New Roman" pitchFamily="18" charset="0"/>
              </a:rPr>
              <a:t>http://jmelobiologia.zip.net/arch2008-05-18_2008-05-24.html</a:t>
            </a:r>
            <a:endParaRPr lang="pt-BR" sz="1000" dirty="0">
              <a:solidFill>
                <a:schemeClr val="bg1"/>
              </a:solidFill>
              <a:latin typeface="Times New Roman" pitchFamily="18" charset="0"/>
            </a:endParaRPr>
          </a:p>
        </p:txBody>
      </p:sp>
      <p:pic>
        <p:nvPicPr>
          <p:cNvPr id="9218" name="Picture 2" descr="http://www.portalsaofrancisco.com.br/alfa/corpo-humano-sistema-nervoso/imagens/sistema-nervoso-26.jpg">
            <a:hlinkClick r:id="rId2"/>
          </p:cNvPr>
          <p:cNvPicPr>
            <a:picLocks noChangeAspect="1" noChangeArrowheads="1"/>
          </p:cNvPicPr>
          <p:nvPr/>
        </p:nvPicPr>
        <p:blipFill>
          <a:blip r:embed="rId3" cstate="print"/>
          <a:srcRect/>
          <a:stretch>
            <a:fillRect/>
          </a:stretch>
        </p:blipFill>
        <p:spPr bwMode="auto">
          <a:xfrm>
            <a:off x="5322234" y="1730188"/>
            <a:ext cx="3286125" cy="3058287"/>
          </a:xfrm>
          <a:prstGeom prst="rect">
            <a:avLst/>
          </a:prstGeom>
          <a:noFill/>
        </p:spPr>
      </p:pic>
      <p:pic>
        <p:nvPicPr>
          <p:cNvPr id="9220" name="Picture 4" descr="http://www.afh.bio.br/nervoso/img/nervos%20cranianos.gif">
            <a:hlinkClick r:id="rId4"/>
          </p:cNvPr>
          <p:cNvPicPr>
            <a:picLocks noChangeAspect="1" noChangeArrowheads="1"/>
          </p:cNvPicPr>
          <p:nvPr/>
        </p:nvPicPr>
        <p:blipFill>
          <a:blip r:embed="rId5" cstate="print"/>
          <a:srcRect/>
          <a:stretch>
            <a:fillRect/>
          </a:stretch>
        </p:blipFill>
        <p:spPr bwMode="auto">
          <a:xfrm>
            <a:off x="247418" y="246861"/>
            <a:ext cx="4656276" cy="6351161"/>
          </a:xfrm>
          <a:prstGeom prst="rect">
            <a:avLst/>
          </a:prstGeom>
          <a:noFill/>
        </p:spPr>
      </p:pic>
      <p:sp>
        <p:nvSpPr>
          <p:cNvPr id="7" name="Text Box 21"/>
          <p:cNvSpPr txBox="1">
            <a:spLocks noChangeArrowheads="1"/>
          </p:cNvSpPr>
          <p:nvPr/>
        </p:nvSpPr>
        <p:spPr bwMode="auto">
          <a:xfrm>
            <a:off x="5346791" y="4755202"/>
            <a:ext cx="3312368" cy="400110"/>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http://www.portalsaofrancisco.com.br/alfa/corpo-humano-sistema-nervoso/cerebro.</a:t>
            </a:r>
            <a:r>
              <a:rPr lang="pt-BR" sz="1000" dirty="0" err="1" smtClean="0">
                <a:solidFill>
                  <a:schemeClr val="bg1"/>
                </a:solidFill>
                <a:latin typeface="Times New Roman" pitchFamily="18" charset="0"/>
              </a:rPr>
              <a:t>php</a:t>
            </a:r>
            <a:endParaRPr lang="pt-BR" sz="1000" dirty="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2000"/>
                                        <p:tgtEl>
                                          <p:spTgt spid="9218"/>
                                        </p:tgtEl>
                                      </p:cBhvr>
                                    </p:animEffect>
                                  </p:childTnLst>
                                </p:cTn>
                              </p:par>
                            </p:childTnLst>
                          </p:cTn>
                        </p:par>
                        <p:par>
                          <p:cTn id="14" fill="hold">
                            <p:stCondLst>
                              <p:cond delay="4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fherne.files.wordpress.com/2012/03/human-brain-pineal-gland-eye-of-horus.jpg"/>
          <p:cNvPicPr>
            <a:picLocks noChangeAspect="1" noChangeArrowheads="1"/>
          </p:cNvPicPr>
          <p:nvPr/>
        </p:nvPicPr>
        <p:blipFill>
          <a:blip r:embed="rId2" cstate="print"/>
          <a:srcRect/>
          <a:stretch>
            <a:fillRect/>
          </a:stretch>
        </p:blipFill>
        <p:spPr bwMode="auto">
          <a:xfrm>
            <a:off x="1640238" y="484094"/>
            <a:ext cx="5863524" cy="2448585"/>
          </a:xfrm>
          <a:prstGeom prst="rect">
            <a:avLst/>
          </a:prstGeom>
          <a:noFill/>
        </p:spPr>
      </p:pic>
      <p:sp>
        <p:nvSpPr>
          <p:cNvPr id="4" name="Text Box 21"/>
          <p:cNvSpPr txBox="1">
            <a:spLocks noChangeArrowheads="1"/>
          </p:cNvSpPr>
          <p:nvPr/>
        </p:nvSpPr>
        <p:spPr bwMode="auto">
          <a:xfrm>
            <a:off x="1640541" y="2932373"/>
            <a:ext cx="5871893" cy="369332"/>
          </a:xfrm>
          <a:prstGeom prst="rect">
            <a:avLst/>
          </a:prstGeom>
          <a:noFill/>
          <a:ln w="9525">
            <a:noFill/>
            <a:miter lim="800000"/>
            <a:headEnd/>
            <a:tailEnd/>
          </a:ln>
        </p:spPr>
        <p:txBody>
          <a:bodyPr wrap="square">
            <a:spAutoFit/>
          </a:bodyPr>
          <a:lstStyle/>
          <a:p>
            <a:pPr algn="r">
              <a:spcBef>
                <a:spcPct val="50000"/>
              </a:spcBef>
            </a:pPr>
            <a:r>
              <a:rPr lang="pt-BR" sz="900" dirty="0" smtClean="0">
                <a:solidFill>
                  <a:schemeClr val="bg1"/>
                </a:solidFill>
                <a:latin typeface="Times New Roman" pitchFamily="18" charset="0"/>
              </a:rPr>
              <a:t>http://www.criesaude.com/ortomolecular/meditacao-e-pineal-e-a-tonificacao-a-energia-psiquica-supramental-relacoes-com-o-sono-e-a-ansiedade/</a:t>
            </a:r>
            <a:endParaRPr lang="pt-BR" sz="900" dirty="0">
              <a:solidFill>
                <a:schemeClr val="bg1"/>
              </a:solidFill>
              <a:latin typeface="Times New Roman" pitchFamily="18" charset="0"/>
            </a:endParaRPr>
          </a:p>
        </p:txBody>
      </p:sp>
      <p:sp>
        <p:nvSpPr>
          <p:cNvPr id="28" name="Retângulo 27"/>
          <p:cNvSpPr/>
          <p:nvPr/>
        </p:nvSpPr>
        <p:spPr>
          <a:xfrm>
            <a:off x="452718" y="3160058"/>
            <a:ext cx="8238564" cy="830997"/>
          </a:xfrm>
          <a:prstGeom prst="rect">
            <a:avLst/>
          </a:prstGeom>
        </p:spPr>
        <p:txBody>
          <a:bodyPr wrap="square">
            <a:spAutoFit/>
          </a:bodyPr>
          <a:lstStyle/>
          <a:p>
            <a:pPr algn="just"/>
            <a:r>
              <a:rPr lang="pt-BR" sz="1600" dirty="0" smtClean="0">
                <a:solidFill>
                  <a:schemeClr val="bg1"/>
                </a:solidFill>
              </a:rPr>
              <a:t>Olho de </a:t>
            </a:r>
            <a:r>
              <a:rPr lang="pt-BR" sz="1600" dirty="0" err="1" smtClean="0">
                <a:solidFill>
                  <a:schemeClr val="bg1"/>
                </a:solidFill>
              </a:rPr>
              <a:t>Hórus</a:t>
            </a:r>
            <a:r>
              <a:rPr lang="pt-BR" sz="1600" dirty="0" smtClean="0">
                <a:solidFill>
                  <a:schemeClr val="bg1"/>
                </a:solidFill>
              </a:rPr>
              <a:t> ou '</a:t>
            </a:r>
            <a:r>
              <a:rPr lang="pt-BR" sz="1600" dirty="0" err="1" smtClean="0">
                <a:solidFill>
                  <a:schemeClr val="bg1"/>
                </a:solidFill>
              </a:rPr>
              <a:t>Udyat</a:t>
            </a:r>
            <a:r>
              <a:rPr lang="pt-BR" sz="1600" dirty="0" smtClean="0">
                <a:solidFill>
                  <a:schemeClr val="bg1"/>
                </a:solidFill>
              </a:rPr>
              <a:t>' é um símbolo, proveniente do Egito Antigo, que significa proteção, coragem e poder, relacionado à divindade </a:t>
            </a:r>
            <a:r>
              <a:rPr lang="pt-BR" sz="1600" dirty="0" err="1" smtClean="0">
                <a:solidFill>
                  <a:schemeClr val="bg1"/>
                </a:solidFill>
              </a:rPr>
              <a:t>Hórus</a:t>
            </a:r>
            <a:r>
              <a:rPr lang="pt-BR" sz="1600" dirty="0" smtClean="0">
                <a:solidFill>
                  <a:schemeClr val="bg1"/>
                </a:solidFill>
              </a:rPr>
              <a:t>. Era um dos mais poderosos e mais usados amuletos no Egito em todas as épocas</a:t>
            </a:r>
            <a:endParaRPr lang="pt-BR" sz="1600" dirty="0">
              <a:solidFill>
                <a:schemeClr val="bg1"/>
              </a:solidFill>
            </a:endParaRPr>
          </a:p>
        </p:txBody>
      </p:sp>
      <p:sp>
        <p:nvSpPr>
          <p:cNvPr id="29" name="Retângulo 28"/>
          <p:cNvSpPr/>
          <p:nvPr/>
        </p:nvSpPr>
        <p:spPr>
          <a:xfrm>
            <a:off x="3755169" y="151510"/>
            <a:ext cx="1633781" cy="369332"/>
          </a:xfrm>
          <a:prstGeom prst="rect">
            <a:avLst/>
          </a:prstGeom>
        </p:spPr>
        <p:txBody>
          <a:bodyPr wrap="none">
            <a:spAutoFit/>
          </a:bodyPr>
          <a:lstStyle/>
          <a:p>
            <a:r>
              <a:rPr lang="pt-BR" b="1" dirty="0" smtClean="0">
                <a:solidFill>
                  <a:schemeClr val="bg1"/>
                </a:solidFill>
              </a:rPr>
              <a:t>Olho de </a:t>
            </a:r>
            <a:r>
              <a:rPr lang="pt-BR" b="1" dirty="0" err="1" smtClean="0">
                <a:solidFill>
                  <a:schemeClr val="bg1"/>
                </a:solidFill>
              </a:rPr>
              <a:t>Hórus</a:t>
            </a:r>
            <a:endParaRPr lang="pt-BR" b="1" dirty="0">
              <a:solidFill>
                <a:schemeClr val="bg1"/>
              </a:solidFill>
            </a:endParaRPr>
          </a:p>
        </p:txBody>
      </p:sp>
      <p:sp>
        <p:nvSpPr>
          <p:cNvPr id="6" name="Text Box 21"/>
          <p:cNvSpPr txBox="1">
            <a:spLocks noChangeArrowheads="1"/>
          </p:cNvSpPr>
          <p:nvPr/>
        </p:nvSpPr>
        <p:spPr bwMode="auto">
          <a:xfrm>
            <a:off x="5773261" y="6638674"/>
            <a:ext cx="1983556" cy="246221"/>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http://controlemental.com/</a:t>
            </a:r>
            <a:endParaRPr lang="pt-BR" sz="1000" dirty="0">
              <a:solidFill>
                <a:schemeClr val="bg1"/>
              </a:solidFill>
              <a:latin typeface="Times New Roman" pitchFamily="18" charset="0"/>
            </a:endParaRPr>
          </a:p>
        </p:txBody>
      </p:sp>
      <p:grpSp>
        <p:nvGrpSpPr>
          <p:cNvPr id="7" name="Grupo 6"/>
          <p:cNvGrpSpPr/>
          <p:nvPr/>
        </p:nvGrpSpPr>
        <p:grpSpPr>
          <a:xfrm>
            <a:off x="1423983" y="4004136"/>
            <a:ext cx="6296025" cy="2695630"/>
            <a:chOff x="1397097" y="153795"/>
            <a:chExt cx="6296025" cy="2695630"/>
          </a:xfrm>
        </p:grpSpPr>
        <p:pic>
          <p:nvPicPr>
            <p:cNvPr id="8" name="Picture 2"/>
            <p:cNvPicPr>
              <a:picLocks noChangeAspect="1" noChangeArrowheads="1"/>
            </p:cNvPicPr>
            <p:nvPr/>
          </p:nvPicPr>
          <p:blipFill>
            <a:blip r:embed="rId3" cstate="print"/>
            <a:srcRect/>
            <a:stretch>
              <a:fillRect/>
            </a:stretch>
          </p:blipFill>
          <p:spPr bwMode="auto">
            <a:xfrm>
              <a:off x="1397097" y="153795"/>
              <a:ext cx="6296025" cy="2695575"/>
            </a:xfrm>
            <a:prstGeom prst="rect">
              <a:avLst/>
            </a:prstGeom>
            <a:noFill/>
          </p:spPr>
        </p:pic>
        <p:sp>
          <p:nvSpPr>
            <p:cNvPr id="9" name="CaixaDeTexto 8"/>
            <p:cNvSpPr txBox="1"/>
            <p:nvPr/>
          </p:nvSpPr>
          <p:spPr>
            <a:xfrm>
              <a:off x="1452285" y="358591"/>
              <a:ext cx="753035" cy="369332"/>
            </a:xfrm>
            <a:prstGeom prst="rect">
              <a:avLst/>
            </a:prstGeom>
            <a:noFill/>
          </p:spPr>
          <p:txBody>
            <a:bodyPr wrap="square" lIns="0" tIns="0" rIns="0" bIns="0" rtlCol="0">
              <a:spAutoFit/>
            </a:bodyPr>
            <a:lstStyle/>
            <a:p>
              <a:r>
                <a:rPr lang="pt-BR" sz="1200" b="1" dirty="0" smtClean="0">
                  <a:solidFill>
                    <a:srgbClr val="0070C0"/>
                  </a:solidFill>
                </a:rPr>
                <a:t>Aqueduto cerebral</a:t>
              </a:r>
              <a:endParaRPr lang="pt-BR" sz="1200" b="1" dirty="0">
                <a:solidFill>
                  <a:srgbClr val="0070C0"/>
                </a:solidFill>
              </a:endParaRPr>
            </a:p>
          </p:txBody>
        </p:sp>
        <p:sp>
          <p:nvSpPr>
            <p:cNvPr id="10" name="CaixaDeTexto 9"/>
            <p:cNvSpPr txBox="1"/>
            <p:nvPr/>
          </p:nvSpPr>
          <p:spPr>
            <a:xfrm>
              <a:off x="3729317" y="179293"/>
              <a:ext cx="932329" cy="184666"/>
            </a:xfrm>
            <a:prstGeom prst="rect">
              <a:avLst/>
            </a:prstGeom>
            <a:noFill/>
          </p:spPr>
          <p:txBody>
            <a:bodyPr wrap="square" lIns="0" tIns="0" rIns="0" bIns="0" rtlCol="0">
              <a:spAutoFit/>
            </a:bodyPr>
            <a:lstStyle/>
            <a:p>
              <a:r>
                <a:rPr lang="pt-BR" sz="1200" b="1" dirty="0" smtClean="0">
                  <a:solidFill>
                    <a:srgbClr val="0070C0"/>
                  </a:solidFill>
                </a:rPr>
                <a:t>Corpo caloso</a:t>
              </a:r>
            </a:p>
          </p:txBody>
        </p:sp>
        <p:sp>
          <p:nvSpPr>
            <p:cNvPr id="11" name="CaixaDeTexto 10"/>
            <p:cNvSpPr txBox="1"/>
            <p:nvPr/>
          </p:nvSpPr>
          <p:spPr>
            <a:xfrm>
              <a:off x="4572001" y="681317"/>
              <a:ext cx="564776" cy="184666"/>
            </a:xfrm>
            <a:prstGeom prst="rect">
              <a:avLst/>
            </a:prstGeom>
            <a:noFill/>
          </p:spPr>
          <p:txBody>
            <a:bodyPr wrap="square" lIns="0" tIns="0" rIns="0" bIns="0" rtlCol="0">
              <a:spAutoFit/>
            </a:bodyPr>
            <a:lstStyle/>
            <a:p>
              <a:r>
                <a:rPr lang="pt-BR" sz="1200" b="1" dirty="0" smtClean="0">
                  <a:solidFill>
                    <a:srgbClr val="0070C0"/>
                  </a:solidFill>
                </a:rPr>
                <a:t>Tálamo</a:t>
              </a:r>
            </a:p>
          </p:txBody>
        </p:sp>
        <p:sp>
          <p:nvSpPr>
            <p:cNvPr id="12" name="CaixaDeTexto 11"/>
            <p:cNvSpPr txBox="1"/>
            <p:nvPr/>
          </p:nvSpPr>
          <p:spPr>
            <a:xfrm>
              <a:off x="5889813" y="1515034"/>
              <a:ext cx="564776" cy="184666"/>
            </a:xfrm>
            <a:prstGeom prst="rect">
              <a:avLst/>
            </a:prstGeom>
            <a:noFill/>
          </p:spPr>
          <p:txBody>
            <a:bodyPr wrap="square" lIns="0" tIns="0" rIns="0" bIns="0" rtlCol="0">
              <a:spAutoFit/>
            </a:bodyPr>
            <a:lstStyle/>
            <a:p>
              <a:r>
                <a:rPr lang="pt-BR" sz="1200" b="1" dirty="0" smtClean="0">
                  <a:solidFill>
                    <a:srgbClr val="0070C0"/>
                  </a:solidFill>
                </a:rPr>
                <a:t>Tálamo</a:t>
              </a:r>
            </a:p>
          </p:txBody>
        </p:sp>
        <p:sp>
          <p:nvSpPr>
            <p:cNvPr id="13" name="CaixaDeTexto 12"/>
            <p:cNvSpPr txBox="1"/>
            <p:nvPr/>
          </p:nvSpPr>
          <p:spPr>
            <a:xfrm>
              <a:off x="3845113" y="1787711"/>
              <a:ext cx="803088" cy="184666"/>
            </a:xfrm>
            <a:prstGeom prst="rect">
              <a:avLst/>
            </a:prstGeom>
            <a:solidFill>
              <a:schemeClr val="bg1"/>
            </a:solidFill>
          </p:spPr>
          <p:txBody>
            <a:bodyPr wrap="square" lIns="0" tIns="0" rIns="0" bIns="0" rtlCol="0">
              <a:spAutoFit/>
            </a:bodyPr>
            <a:lstStyle/>
            <a:p>
              <a:r>
                <a:rPr lang="pt-BR" sz="1200" b="1" dirty="0" smtClean="0">
                  <a:solidFill>
                    <a:srgbClr val="0070C0"/>
                  </a:solidFill>
                </a:rPr>
                <a:t>Hipotálamo</a:t>
              </a:r>
            </a:p>
          </p:txBody>
        </p:sp>
        <p:sp>
          <p:nvSpPr>
            <p:cNvPr id="14" name="CaixaDeTexto 13"/>
            <p:cNvSpPr txBox="1"/>
            <p:nvPr/>
          </p:nvSpPr>
          <p:spPr>
            <a:xfrm>
              <a:off x="3761068" y="1991285"/>
              <a:ext cx="690282" cy="184666"/>
            </a:xfrm>
            <a:prstGeom prst="rect">
              <a:avLst/>
            </a:prstGeom>
            <a:noFill/>
          </p:spPr>
          <p:txBody>
            <a:bodyPr wrap="square" lIns="0" tIns="0" rIns="0" bIns="0" rtlCol="0">
              <a:spAutoFit/>
            </a:bodyPr>
            <a:lstStyle/>
            <a:p>
              <a:r>
                <a:rPr lang="pt-BR" sz="1200" b="1" dirty="0" smtClean="0">
                  <a:solidFill>
                    <a:srgbClr val="0B14CB"/>
                  </a:solidFill>
                </a:rPr>
                <a:t>Pituitária</a:t>
              </a:r>
            </a:p>
          </p:txBody>
        </p:sp>
        <p:sp>
          <p:nvSpPr>
            <p:cNvPr id="15" name="CaixaDeTexto 14"/>
            <p:cNvSpPr txBox="1"/>
            <p:nvPr/>
          </p:nvSpPr>
          <p:spPr>
            <a:xfrm>
              <a:off x="3146612" y="2151529"/>
              <a:ext cx="872938" cy="184666"/>
            </a:xfrm>
            <a:prstGeom prst="rect">
              <a:avLst/>
            </a:prstGeom>
            <a:noFill/>
          </p:spPr>
          <p:txBody>
            <a:bodyPr wrap="square" lIns="0" tIns="0" rIns="0" bIns="0" rtlCol="0">
              <a:spAutoFit/>
            </a:bodyPr>
            <a:lstStyle/>
            <a:p>
              <a:r>
                <a:rPr lang="pt-BR" sz="1200" b="1" dirty="0" smtClean="0">
                  <a:solidFill>
                    <a:srgbClr val="0070C0"/>
                  </a:solidFill>
                </a:rPr>
                <a:t>Mesencéfalo</a:t>
              </a:r>
            </a:p>
          </p:txBody>
        </p:sp>
        <p:sp>
          <p:nvSpPr>
            <p:cNvPr id="16" name="CaixaDeTexto 15"/>
            <p:cNvSpPr txBox="1"/>
            <p:nvPr/>
          </p:nvSpPr>
          <p:spPr>
            <a:xfrm>
              <a:off x="2976283" y="2393576"/>
              <a:ext cx="427317" cy="184666"/>
            </a:xfrm>
            <a:prstGeom prst="rect">
              <a:avLst/>
            </a:prstGeom>
            <a:noFill/>
          </p:spPr>
          <p:txBody>
            <a:bodyPr wrap="square" lIns="0" tIns="0" rIns="0" bIns="0" rtlCol="0">
              <a:spAutoFit/>
            </a:bodyPr>
            <a:lstStyle/>
            <a:p>
              <a:r>
                <a:rPr lang="pt-BR" sz="1200" b="1" dirty="0" smtClean="0">
                  <a:solidFill>
                    <a:srgbClr val="0070C0"/>
                  </a:solidFill>
                </a:rPr>
                <a:t>Ponte</a:t>
              </a:r>
            </a:p>
          </p:txBody>
        </p:sp>
        <p:sp>
          <p:nvSpPr>
            <p:cNvPr id="17" name="CaixaDeTexto 16"/>
            <p:cNvSpPr txBox="1"/>
            <p:nvPr/>
          </p:nvSpPr>
          <p:spPr>
            <a:xfrm>
              <a:off x="2590800" y="2633009"/>
              <a:ext cx="425450" cy="184666"/>
            </a:xfrm>
            <a:prstGeom prst="rect">
              <a:avLst/>
            </a:prstGeom>
            <a:noFill/>
          </p:spPr>
          <p:txBody>
            <a:bodyPr wrap="square" lIns="0" tIns="0" rIns="0" bIns="0" rtlCol="0">
              <a:spAutoFit/>
            </a:bodyPr>
            <a:lstStyle/>
            <a:p>
              <a:r>
                <a:rPr lang="pt-BR" sz="1200" b="1" dirty="0" smtClean="0">
                  <a:solidFill>
                    <a:srgbClr val="0070C0"/>
                  </a:solidFill>
                </a:rPr>
                <a:t>Bulbo</a:t>
              </a:r>
            </a:p>
          </p:txBody>
        </p:sp>
        <p:sp>
          <p:nvSpPr>
            <p:cNvPr id="18" name="CaixaDeTexto 17"/>
            <p:cNvSpPr txBox="1"/>
            <p:nvPr/>
          </p:nvSpPr>
          <p:spPr>
            <a:xfrm>
              <a:off x="1631950" y="2467909"/>
              <a:ext cx="641350" cy="369332"/>
            </a:xfrm>
            <a:prstGeom prst="rect">
              <a:avLst/>
            </a:prstGeom>
            <a:noFill/>
          </p:spPr>
          <p:txBody>
            <a:bodyPr wrap="square" lIns="0" tIns="0" rIns="0" bIns="0" rtlCol="0">
              <a:spAutoFit/>
            </a:bodyPr>
            <a:lstStyle/>
            <a:p>
              <a:r>
                <a:rPr lang="pt-BR" sz="1200" b="1" dirty="0" smtClean="0">
                  <a:solidFill>
                    <a:srgbClr val="0070C0"/>
                  </a:solidFill>
                </a:rPr>
                <a:t>Medula Espinhal</a:t>
              </a:r>
            </a:p>
          </p:txBody>
        </p:sp>
        <p:sp>
          <p:nvSpPr>
            <p:cNvPr id="19" name="CaixaDeTexto 18"/>
            <p:cNvSpPr txBox="1"/>
            <p:nvPr/>
          </p:nvSpPr>
          <p:spPr>
            <a:xfrm>
              <a:off x="1422400" y="2131359"/>
              <a:ext cx="641350" cy="184666"/>
            </a:xfrm>
            <a:prstGeom prst="rect">
              <a:avLst/>
            </a:prstGeom>
            <a:noFill/>
          </p:spPr>
          <p:txBody>
            <a:bodyPr wrap="square" lIns="0" tIns="0" rIns="0" bIns="0" rtlCol="0">
              <a:spAutoFit/>
            </a:bodyPr>
            <a:lstStyle/>
            <a:p>
              <a:r>
                <a:rPr lang="pt-BR" sz="1200" b="1" dirty="0" smtClean="0">
                  <a:solidFill>
                    <a:srgbClr val="0070C0"/>
                  </a:solidFill>
                </a:rPr>
                <a:t>Cerebelo</a:t>
              </a:r>
            </a:p>
          </p:txBody>
        </p:sp>
        <p:sp>
          <p:nvSpPr>
            <p:cNvPr id="20" name="CaixaDeTexto 19"/>
            <p:cNvSpPr txBox="1"/>
            <p:nvPr/>
          </p:nvSpPr>
          <p:spPr>
            <a:xfrm>
              <a:off x="4572000" y="1131793"/>
              <a:ext cx="932329" cy="184666"/>
            </a:xfrm>
            <a:prstGeom prst="rect">
              <a:avLst/>
            </a:prstGeom>
            <a:noFill/>
          </p:spPr>
          <p:txBody>
            <a:bodyPr wrap="square" lIns="0" tIns="0" rIns="0" bIns="0" rtlCol="0">
              <a:spAutoFit/>
            </a:bodyPr>
            <a:lstStyle/>
            <a:p>
              <a:r>
                <a:rPr lang="pt-BR" sz="1200" b="1" dirty="0" smtClean="0">
                  <a:solidFill>
                    <a:srgbClr val="0070C0"/>
                  </a:solidFill>
                </a:rPr>
                <a:t>Corpo caloso</a:t>
              </a:r>
            </a:p>
          </p:txBody>
        </p:sp>
        <p:sp>
          <p:nvSpPr>
            <p:cNvPr id="21" name="CaixaDeTexto 20"/>
            <p:cNvSpPr txBox="1"/>
            <p:nvPr/>
          </p:nvSpPr>
          <p:spPr>
            <a:xfrm>
              <a:off x="6711950" y="1087343"/>
              <a:ext cx="932329" cy="184666"/>
            </a:xfrm>
            <a:prstGeom prst="rect">
              <a:avLst/>
            </a:prstGeom>
            <a:noFill/>
          </p:spPr>
          <p:txBody>
            <a:bodyPr wrap="square" lIns="0" tIns="0" rIns="0" bIns="0" rtlCol="0">
              <a:spAutoFit/>
            </a:bodyPr>
            <a:lstStyle/>
            <a:p>
              <a:r>
                <a:rPr lang="pt-BR" sz="1200" b="1" dirty="0" smtClean="0">
                  <a:solidFill>
                    <a:srgbClr val="0070C0"/>
                  </a:solidFill>
                </a:rPr>
                <a:t>Corpo caloso</a:t>
              </a:r>
            </a:p>
          </p:txBody>
        </p:sp>
        <p:sp>
          <p:nvSpPr>
            <p:cNvPr id="22" name="CaixaDeTexto 21"/>
            <p:cNvSpPr txBox="1"/>
            <p:nvPr/>
          </p:nvSpPr>
          <p:spPr>
            <a:xfrm>
              <a:off x="5750113" y="2422711"/>
              <a:ext cx="803088" cy="184666"/>
            </a:xfrm>
            <a:prstGeom prst="rect">
              <a:avLst/>
            </a:prstGeom>
            <a:noFill/>
          </p:spPr>
          <p:txBody>
            <a:bodyPr wrap="square" lIns="0" tIns="0" rIns="0" bIns="0" rtlCol="0">
              <a:spAutoFit/>
            </a:bodyPr>
            <a:lstStyle/>
            <a:p>
              <a:r>
                <a:rPr lang="pt-BR" sz="1200" b="1" dirty="0" smtClean="0">
                  <a:solidFill>
                    <a:srgbClr val="0070C0"/>
                  </a:solidFill>
                </a:rPr>
                <a:t>Hipotálamo</a:t>
              </a:r>
            </a:p>
          </p:txBody>
        </p:sp>
        <p:sp>
          <p:nvSpPr>
            <p:cNvPr id="23" name="CaixaDeTexto 22"/>
            <p:cNvSpPr txBox="1"/>
            <p:nvPr/>
          </p:nvSpPr>
          <p:spPr>
            <a:xfrm>
              <a:off x="4457700" y="2334559"/>
              <a:ext cx="539750" cy="184666"/>
            </a:xfrm>
            <a:prstGeom prst="rect">
              <a:avLst/>
            </a:prstGeom>
            <a:noFill/>
          </p:spPr>
          <p:txBody>
            <a:bodyPr wrap="square" lIns="0" tIns="0" rIns="0" bIns="0" rtlCol="0">
              <a:spAutoFit/>
            </a:bodyPr>
            <a:lstStyle/>
            <a:p>
              <a:r>
                <a:rPr lang="pt-BR" sz="1200" b="1" dirty="0" smtClean="0">
                  <a:solidFill>
                    <a:srgbClr val="0070C0"/>
                  </a:solidFill>
                </a:rPr>
                <a:t>Medula</a:t>
              </a:r>
            </a:p>
          </p:txBody>
        </p:sp>
        <p:sp>
          <p:nvSpPr>
            <p:cNvPr id="24" name="CaixaDeTexto 23"/>
            <p:cNvSpPr txBox="1"/>
            <p:nvPr/>
          </p:nvSpPr>
          <p:spPr>
            <a:xfrm>
              <a:off x="7156450" y="2334559"/>
              <a:ext cx="533400" cy="184666"/>
            </a:xfrm>
            <a:prstGeom prst="rect">
              <a:avLst/>
            </a:prstGeom>
            <a:noFill/>
          </p:spPr>
          <p:txBody>
            <a:bodyPr wrap="square" lIns="0" tIns="0" rIns="0" bIns="0" rtlCol="0">
              <a:spAutoFit/>
            </a:bodyPr>
            <a:lstStyle/>
            <a:p>
              <a:r>
                <a:rPr lang="pt-BR" sz="1200" b="1" dirty="0" smtClean="0">
                  <a:solidFill>
                    <a:srgbClr val="0070C0"/>
                  </a:solidFill>
                </a:rPr>
                <a:t>Medula</a:t>
              </a:r>
            </a:p>
          </p:txBody>
        </p:sp>
        <p:sp>
          <p:nvSpPr>
            <p:cNvPr id="25" name="CaixaDeTexto 24"/>
            <p:cNvSpPr txBox="1"/>
            <p:nvPr/>
          </p:nvSpPr>
          <p:spPr>
            <a:xfrm>
              <a:off x="4692650" y="2664759"/>
              <a:ext cx="1390650" cy="184666"/>
            </a:xfrm>
            <a:prstGeom prst="rect">
              <a:avLst/>
            </a:prstGeom>
            <a:noFill/>
          </p:spPr>
          <p:txBody>
            <a:bodyPr wrap="square" lIns="0" tIns="0" rIns="0" bIns="0" rtlCol="0">
              <a:spAutoFit/>
            </a:bodyPr>
            <a:lstStyle/>
            <a:p>
              <a:r>
                <a:rPr lang="pt-BR" sz="1200" b="1" dirty="0" smtClean="0">
                  <a:solidFill>
                    <a:srgbClr val="0070C0"/>
                  </a:solidFill>
                </a:rPr>
                <a:t>Hemisfério Esquerdo</a:t>
              </a:r>
            </a:p>
          </p:txBody>
        </p:sp>
        <p:sp>
          <p:nvSpPr>
            <p:cNvPr id="26" name="CaixaDeTexto 25"/>
            <p:cNvSpPr txBox="1"/>
            <p:nvPr/>
          </p:nvSpPr>
          <p:spPr>
            <a:xfrm>
              <a:off x="6413500" y="2652059"/>
              <a:ext cx="1250950" cy="184666"/>
            </a:xfrm>
            <a:prstGeom prst="rect">
              <a:avLst/>
            </a:prstGeom>
            <a:noFill/>
          </p:spPr>
          <p:txBody>
            <a:bodyPr wrap="square" lIns="0" tIns="0" rIns="0" bIns="0" rtlCol="0">
              <a:spAutoFit/>
            </a:bodyPr>
            <a:lstStyle/>
            <a:p>
              <a:r>
                <a:rPr lang="pt-BR" sz="1200" b="1" dirty="0" smtClean="0">
                  <a:solidFill>
                    <a:srgbClr val="0070C0"/>
                  </a:solidFill>
                </a:rPr>
                <a:t>Hemisfério Direito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Effect transition="in" filter="fade">
                                      <p:cBhvr>
                                        <p:cTn id="15" dur="1000"/>
                                        <p:tgtEl>
                                          <p:spTgt spid="2050"/>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fltVal val="0"/>
                                          </p:val>
                                        </p:tav>
                                        <p:tav tm="100000">
                                          <p:val>
                                            <p:strVal val="#ppt_w"/>
                                          </p:val>
                                        </p:tav>
                                      </p:tavLst>
                                    </p:anim>
                                    <p:anim calcmode="lin" valueType="num">
                                      <p:cBhvr>
                                        <p:cTn id="34" dur="1000" fill="hold"/>
                                        <p:tgtEl>
                                          <p:spTgt spid="28"/>
                                        </p:tgtEl>
                                        <p:attrNameLst>
                                          <p:attrName>ppt_h</p:attrName>
                                        </p:attrNameLst>
                                      </p:cBhvr>
                                      <p:tavLst>
                                        <p:tav tm="0">
                                          <p:val>
                                            <p:fltVal val="0"/>
                                          </p:val>
                                        </p:tav>
                                        <p:tav tm="100000">
                                          <p:val>
                                            <p:strVal val="#ppt_h"/>
                                          </p:val>
                                        </p:tav>
                                      </p:tavLst>
                                    </p:anim>
                                    <p:animEffect transition="in" filter="fade">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36818" y="1313297"/>
            <a:ext cx="4766982" cy="4662815"/>
          </a:xfrm>
          <a:prstGeom prst="rect">
            <a:avLst/>
          </a:prstGeom>
        </p:spPr>
        <p:txBody>
          <a:bodyPr wrap="square">
            <a:spAutoFit/>
          </a:bodyPr>
          <a:lstStyle/>
          <a:p>
            <a:pPr algn="just">
              <a:lnSpc>
                <a:spcPct val="150000"/>
              </a:lnSpc>
            </a:pPr>
            <a:r>
              <a:rPr lang="pt-BR" b="1" dirty="0" smtClean="0">
                <a:solidFill>
                  <a:srgbClr val="CC00FF"/>
                </a:solidFill>
              </a:rPr>
              <a:t>Chakra Coronário - </a:t>
            </a:r>
            <a:r>
              <a:rPr lang="pt-BR" b="1" dirty="0" err="1" smtClean="0">
                <a:solidFill>
                  <a:srgbClr val="CC00FF"/>
                </a:solidFill>
              </a:rPr>
              <a:t>Sahashara</a:t>
            </a:r>
            <a:endParaRPr lang="pt-BR" b="1" dirty="0" smtClean="0">
              <a:solidFill>
                <a:srgbClr val="CC00FF"/>
              </a:solidFill>
            </a:endParaRPr>
          </a:p>
          <a:p>
            <a:pPr algn="just">
              <a:lnSpc>
                <a:spcPct val="150000"/>
              </a:lnSpc>
            </a:pPr>
            <a:r>
              <a:rPr lang="pt-BR" b="1" dirty="0" smtClean="0">
                <a:solidFill>
                  <a:schemeClr val="bg1"/>
                </a:solidFill>
              </a:rPr>
              <a:t>Situado no alto da cabeça, na direção da glândula pineal. Não tem correspondente em nenhum Plexo nervoso, no corpo físico. É o grande receptor e distribuidor das energias espirituais. Através do Coronário as energias espirituais atingem todos os Centros, e, por outro lado, as energias emanadas dos outros Centros o atingem diretamente. Ele é, então, captador e doador; facilita a telepatia, a mediunidade, expande a consciência. </a:t>
            </a:r>
          </a:p>
        </p:txBody>
      </p:sp>
      <p:pic>
        <p:nvPicPr>
          <p:cNvPr id="5" name="Picture 2" descr="http://2.bp.blogspot.com/_TjygqAK4O3o/TUDar6TRLpI/AAAAAAAAAm0/8v0-Nrp3qdY/s200/crown+chakra.jpg"/>
          <p:cNvPicPr preferRelativeResize="0">
            <a:picLocks noChangeArrowheads="1"/>
          </p:cNvPicPr>
          <p:nvPr/>
        </p:nvPicPr>
        <p:blipFill>
          <a:blip r:embed="rId3" cstate="print"/>
          <a:stretch>
            <a:fillRect/>
          </a:stretch>
        </p:blipFill>
        <p:spPr bwMode="auto">
          <a:xfrm>
            <a:off x="3859306" y="98599"/>
            <a:ext cx="1425388" cy="1775012"/>
          </a:xfrm>
          <a:prstGeom prst="rect">
            <a:avLst/>
          </a:prstGeom>
          <a:noFill/>
          <a:ln>
            <a:noFill/>
          </a:ln>
        </p:spPr>
      </p:pic>
      <p:sp>
        <p:nvSpPr>
          <p:cNvPr id="6" name="Text Box 21"/>
          <p:cNvSpPr txBox="1">
            <a:spLocks noChangeArrowheads="1"/>
          </p:cNvSpPr>
          <p:nvPr/>
        </p:nvSpPr>
        <p:spPr bwMode="auto">
          <a:xfrm>
            <a:off x="6481483" y="6528488"/>
            <a:ext cx="2698377" cy="230832"/>
          </a:xfrm>
          <a:prstGeom prst="rect">
            <a:avLst/>
          </a:prstGeom>
          <a:noFill/>
          <a:ln w="9525">
            <a:noFill/>
            <a:miter lim="800000"/>
            <a:headEnd/>
            <a:tailEnd/>
          </a:ln>
        </p:spPr>
        <p:txBody>
          <a:bodyPr wrap="square">
            <a:spAutoFit/>
          </a:bodyPr>
          <a:lstStyle/>
          <a:p>
            <a:pPr algn="r">
              <a:spcBef>
                <a:spcPct val="50000"/>
              </a:spcBef>
            </a:pPr>
            <a:r>
              <a:rPr lang="pt-BR" sz="900" dirty="0" smtClean="0">
                <a:solidFill>
                  <a:schemeClr val="bg1"/>
                </a:solidFill>
                <a:latin typeface="Times New Roman" pitchFamily="18" charset="0"/>
              </a:rPr>
              <a:t>http://quimicosonador.wordpress.com/tag/serotonina/</a:t>
            </a:r>
            <a:endParaRPr lang="pt-BR" sz="900" dirty="0">
              <a:solidFill>
                <a:schemeClr val="bg1"/>
              </a:solidFill>
              <a:latin typeface="Times New Roman" pitchFamily="18" charset="0"/>
            </a:endParaRPr>
          </a:p>
        </p:txBody>
      </p:sp>
      <p:grpSp>
        <p:nvGrpSpPr>
          <p:cNvPr id="12" name="Grupo 11"/>
          <p:cNvGrpSpPr/>
          <p:nvPr/>
        </p:nvGrpSpPr>
        <p:grpSpPr>
          <a:xfrm>
            <a:off x="5378824" y="4152899"/>
            <a:ext cx="3765176" cy="2409265"/>
            <a:chOff x="5292164" y="4152900"/>
            <a:chExt cx="3851836" cy="2377958"/>
          </a:xfrm>
        </p:grpSpPr>
        <p:sp>
          <p:nvSpPr>
            <p:cNvPr id="8" name="Retângulo 7"/>
            <p:cNvSpPr/>
            <p:nvPr/>
          </p:nvSpPr>
          <p:spPr>
            <a:xfrm>
              <a:off x="5292164" y="4226858"/>
              <a:ext cx="3851836" cy="23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4" descr="http://quimicosonador.files.wordpress.com/2012/02/glandulapineal.png"/>
            <p:cNvPicPr>
              <a:picLocks noChangeAspect="1" noChangeArrowheads="1"/>
            </p:cNvPicPr>
            <p:nvPr/>
          </p:nvPicPr>
          <p:blipFill>
            <a:blip r:embed="rId4" cstate="print"/>
            <a:srcRect l="6645" t="2551" r="2857" b="6539"/>
            <a:stretch>
              <a:fillRect/>
            </a:stretch>
          </p:blipFill>
          <p:spPr bwMode="auto">
            <a:xfrm>
              <a:off x="5292164" y="4152900"/>
              <a:ext cx="3810000" cy="2368176"/>
            </a:xfrm>
            <a:prstGeom prst="rect">
              <a:avLst/>
            </a:prstGeom>
            <a:noFill/>
          </p:spPr>
        </p:pic>
      </p:grpSp>
      <p:pic>
        <p:nvPicPr>
          <p:cNvPr id="29698" name="Picture 2" descr="http://4.bp.blogspot.com/_-GA-l-qFdEA/ScryFVI-j6I/AAAAAAAAA5Y/KRtIFciGbRA/s400/Homem+luz+chakra+frontal.jpg"/>
          <p:cNvPicPr>
            <a:picLocks noChangeAspect="1" noChangeArrowheads="1"/>
          </p:cNvPicPr>
          <p:nvPr/>
        </p:nvPicPr>
        <p:blipFill>
          <a:blip r:embed="rId5" cstate="print"/>
          <a:srcRect/>
          <a:stretch>
            <a:fillRect/>
          </a:stretch>
        </p:blipFill>
        <p:spPr bwMode="auto">
          <a:xfrm>
            <a:off x="5334000" y="889000"/>
            <a:ext cx="3810000" cy="2857500"/>
          </a:xfrm>
          <a:prstGeom prst="rect">
            <a:avLst/>
          </a:prstGeom>
          <a:noFill/>
        </p:spPr>
      </p:pic>
      <p:sp>
        <p:nvSpPr>
          <p:cNvPr id="10" name="Text Box 21"/>
          <p:cNvSpPr txBox="1">
            <a:spLocks noChangeArrowheads="1"/>
          </p:cNvSpPr>
          <p:nvPr/>
        </p:nvSpPr>
        <p:spPr bwMode="auto">
          <a:xfrm>
            <a:off x="5359401" y="3746500"/>
            <a:ext cx="3784600" cy="230832"/>
          </a:xfrm>
          <a:prstGeom prst="rect">
            <a:avLst/>
          </a:prstGeom>
          <a:noFill/>
          <a:ln w="9525">
            <a:noFill/>
            <a:miter lim="800000"/>
            <a:headEnd/>
            <a:tailEnd/>
          </a:ln>
        </p:spPr>
        <p:txBody>
          <a:bodyPr wrap="square">
            <a:spAutoFit/>
          </a:bodyPr>
          <a:lstStyle/>
          <a:p>
            <a:pPr algn="r">
              <a:spcBef>
                <a:spcPct val="50000"/>
              </a:spcBef>
            </a:pPr>
            <a:r>
              <a:rPr lang="pt-BR" sz="900" dirty="0" smtClean="0">
                <a:solidFill>
                  <a:schemeClr val="bg1"/>
                </a:solidFill>
                <a:latin typeface="Times New Roman" pitchFamily="18" charset="0"/>
              </a:rPr>
              <a:t>http://sohamterapias.blogspot.com.br/2011/07/os-chacras-principais.html</a:t>
            </a:r>
            <a:endParaRPr lang="pt-BR" sz="900" dirty="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randombar(horizontal)">
                                      <p:cBhvr>
                                        <p:cTn id="17" dur="500"/>
                                        <p:tgtEl>
                                          <p:spTgt spid="29698"/>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4096872" y="6561336"/>
            <a:ext cx="4780428" cy="246221"/>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http://mickbernard.blogspot.com.br/2012/06/glandula-pineal-e-o-bio-portal-estelar.html</a:t>
            </a:r>
          </a:p>
        </p:txBody>
      </p:sp>
      <p:sp>
        <p:nvSpPr>
          <p:cNvPr id="5" name="Text Box 21"/>
          <p:cNvSpPr txBox="1">
            <a:spLocks noChangeArrowheads="1"/>
          </p:cNvSpPr>
          <p:nvPr/>
        </p:nvSpPr>
        <p:spPr bwMode="auto">
          <a:xfrm>
            <a:off x="354951" y="3531253"/>
            <a:ext cx="8434098" cy="3170099"/>
          </a:xfrm>
          <a:prstGeom prst="rect">
            <a:avLst/>
          </a:prstGeom>
          <a:noFill/>
          <a:ln w="9525">
            <a:noFill/>
            <a:miter lim="800000"/>
            <a:headEnd/>
            <a:tailEnd/>
          </a:ln>
        </p:spPr>
        <p:txBody>
          <a:bodyPr wrap="square">
            <a:spAutoFit/>
          </a:bodyPr>
          <a:lstStyle/>
          <a:p>
            <a:pPr indent="179388" algn="just">
              <a:spcBef>
                <a:spcPct val="50000"/>
              </a:spcBef>
            </a:pPr>
            <a:r>
              <a:rPr lang="pt-BR" sz="1600" b="1" dirty="0" smtClean="0">
                <a:solidFill>
                  <a:schemeClr val="bg1"/>
                </a:solidFill>
                <a:latin typeface="Times New Roman" pitchFamily="18" charset="0"/>
              </a:rPr>
              <a:t>Através das eras a Pineal tem sido conhecida como a interface entre as dimensões superiores e o reino físico. Ela é o portal entre a personalidade do ego, o cérebro e a Mente Divina. Ela tem sido chamada, por metafísicos como Descartes e Edgar </a:t>
            </a:r>
            <a:r>
              <a:rPr lang="pt-BR" sz="1600" b="1" dirty="0" err="1" smtClean="0">
                <a:solidFill>
                  <a:schemeClr val="bg1"/>
                </a:solidFill>
                <a:latin typeface="Times New Roman" pitchFamily="18" charset="0"/>
              </a:rPr>
              <a:t>Cayce</a:t>
            </a:r>
            <a:r>
              <a:rPr lang="pt-BR" sz="1600" b="1" dirty="0" smtClean="0">
                <a:solidFill>
                  <a:schemeClr val="bg1"/>
                </a:solidFill>
                <a:latin typeface="Times New Roman" pitchFamily="18" charset="0"/>
              </a:rPr>
              <a:t>, de "Sede da Alma". Num sentido muito real, a Glândula Pineal é um "</a:t>
            </a:r>
            <a:r>
              <a:rPr lang="pt-BR" sz="1600" b="1" dirty="0" err="1" smtClean="0">
                <a:solidFill>
                  <a:schemeClr val="bg1"/>
                </a:solidFill>
                <a:latin typeface="Times New Roman" pitchFamily="18" charset="0"/>
              </a:rPr>
              <a:t>Bio-Portal</a:t>
            </a:r>
            <a:r>
              <a:rPr lang="pt-BR" sz="1600" b="1" dirty="0" smtClean="0">
                <a:solidFill>
                  <a:schemeClr val="bg1"/>
                </a:solidFill>
                <a:latin typeface="Times New Roman" pitchFamily="18" charset="0"/>
              </a:rPr>
              <a:t> Estelar". É uma ponte do físico para o </a:t>
            </a:r>
            <a:r>
              <a:rPr lang="pt-BR" sz="1600" b="1" dirty="0" err="1" smtClean="0">
                <a:solidFill>
                  <a:schemeClr val="bg1"/>
                </a:solidFill>
                <a:latin typeface="Times New Roman" pitchFamily="18" charset="0"/>
              </a:rPr>
              <a:t>não-físico</a:t>
            </a:r>
            <a:r>
              <a:rPr lang="pt-BR" sz="1600" b="1" dirty="0" smtClean="0">
                <a:solidFill>
                  <a:schemeClr val="bg1"/>
                </a:solidFill>
                <a:latin typeface="Times New Roman" pitchFamily="18" charset="0"/>
              </a:rPr>
              <a:t>, da dualidade para as dimensões superiores. Ela é extremamente complexa, e é o filtro do cérebro tridimensional para a Mente Infinita.</a:t>
            </a:r>
          </a:p>
          <a:p>
            <a:pPr indent="179388" algn="just">
              <a:spcBef>
                <a:spcPct val="50000"/>
              </a:spcBef>
            </a:pPr>
            <a:r>
              <a:rPr lang="pt-BR" sz="1600" b="1" dirty="0" smtClean="0">
                <a:solidFill>
                  <a:schemeClr val="bg1"/>
                </a:solidFill>
                <a:latin typeface="Times New Roman" pitchFamily="18" charset="0"/>
              </a:rPr>
              <a:t>A pineal é quem promove o avanço do conhecimento para a manifestação da realidade. Ela trabalha com a pituitária para abrir a ponte, o portal entre o físico e o </a:t>
            </a:r>
            <a:r>
              <a:rPr lang="pt-BR" sz="1600" b="1" dirty="0" err="1" smtClean="0">
                <a:solidFill>
                  <a:schemeClr val="bg1"/>
                </a:solidFill>
                <a:latin typeface="Times New Roman" pitchFamily="18" charset="0"/>
              </a:rPr>
              <a:t>não-físico</a:t>
            </a:r>
            <a:r>
              <a:rPr lang="pt-BR" sz="1600" b="1" dirty="0" smtClean="0">
                <a:solidFill>
                  <a:schemeClr val="bg1"/>
                </a:solidFill>
                <a:latin typeface="Times New Roman" pitchFamily="18" charset="0"/>
              </a:rPr>
              <a:t>, entre cérebro e mente. Qualquer conhecimento, no qual você se permita acreditar, só pode tornar-se realidade se primeiro a pineal abrir o portal para o Divino. Ela faz isto interpretando a frequência do pensamento numa corrente elétrica bioquímica por todo o seu corpo e abrindo para a mente.</a:t>
            </a:r>
          </a:p>
        </p:txBody>
      </p:sp>
      <p:pic>
        <p:nvPicPr>
          <p:cNvPr id="27652" name="Picture 4" descr="http://2.bp.blogspot.com/--vIT8-aO6x8/TiT03UbJ4FI/AAAAAAAAAD0/BG7o9xSGARM/s1600/Imagem7.png"/>
          <p:cNvPicPr>
            <a:picLocks noChangeAspect="1" noChangeArrowheads="1"/>
          </p:cNvPicPr>
          <p:nvPr/>
        </p:nvPicPr>
        <p:blipFill>
          <a:blip r:embed="rId3" cstate="print"/>
          <a:srcRect l="4525" t="4509" r="6743" b="4119"/>
          <a:stretch>
            <a:fillRect/>
          </a:stretch>
        </p:blipFill>
        <p:spPr bwMode="auto">
          <a:xfrm>
            <a:off x="3083856" y="139099"/>
            <a:ext cx="2953871" cy="3124615"/>
          </a:xfrm>
          <a:prstGeom prst="rect">
            <a:avLst/>
          </a:prstGeom>
          <a:noFill/>
        </p:spPr>
      </p:pic>
      <p:sp>
        <p:nvSpPr>
          <p:cNvPr id="12" name="Text Box 21"/>
          <p:cNvSpPr txBox="1">
            <a:spLocks noChangeArrowheads="1"/>
          </p:cNvSpPr>
          <p:nvPr/>
        </p:nvSpPr>
        <p:spPr bwMode="auto">
          <a:xfrm>
            <a:off x="2644589" y="3200709"/>
            <a:ext cx="3818966" cy="246221"/>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http://meab-geakguarapari.blogspot.com.br/2011_07_01_archive.html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upRight)">
                                      <p:cBhvr>
                                        <p:cTn id="7" dur="500"/>
                                        <p:tgtEl>
                                          <p:spTgt spid="2765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500"/>
                                        <p:tgtEl>
                                          <p:spTgt spid="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8"/>
          <p:cNvSpPr>
            <a:spLocks noChangeArrowheads="1" noChangeShapeType="1" noTextEdit="1"/>
          </p:cNvSpPr>
          <p:nvPr/>
        </p:nvSpPr>
        <p:spPr bwMode="auto">
          <a:xfrm>
            <a:off x="5846573" y="6417328"/>
            <a:ext cx="3198812" cy="404812"/>
          </a:xfrm>
          <a:prstGeom prst="rect">
            <a:avLst/>
          </a:prstGeom>
        </p:spPr>
        <p:txBody>
          <a:bodyPr wrap="none" fromWordArt="1">
            <a:prstTxWarp prst="textPlain">
              <a:avLst>
                <a:gd name="adj" fmla="val 50000"/>
              </a:avLst>
            </a:prstTxWarp>
          </a:bodyPr>
          <a:lstStyle/>
          <a:p>
            <a:pPr algn="ctr"/>
            <a:r>
              <a:rPr lang="pt-BR" sz="3600" kern="10" dirty="0">
                <a:ln w="18415">
                  <a:noFill/>
                  <a:round/>
                  <a:headEnd/>
                  <a:tailEnd/>
                </a:ln>
                <a:solidFill>
                  <a:srgbClr val="FFFFFF"/>
                </a:solidFill>
                <a:effectLst>
                  <a:outerShdw algn="tl" rotWithShape="0">
                    <a:srgbClr val="000000">
                      <a:alpha val="70000"/>
                    </a:srgbClr>
                  </a:outerShdw>
                </a:effectLst>
                <a:latin typeface="Times New Roman"/>
                <a:cs typeface="Times New Roman"/>
              </a:rPr>
              <a:t>egsoares@fmrp.usp.br</a:t>
            </a:r>
          </a:p>
        </p:txBody>
      </p:sp>
      <p:pic>
        <p:nvPicPr>
          <p:cNvPr id="6" name="Picture 2" descr="http://1.bp.blogspot.com/-K2dwMITBBZY/TrCBz56cz8I/AAAAAAAAAY0/aQW9aptgcQ0/s1600/Chakra11.jpg"/>
          <p:cNvPicPr>
            <a:picLocks noChangeAspect="1" noChangeArrowheads="1"/>
          </p:cNvPicPr>
          <p:nvPr/>
        </p:nvPicPr>
        <p:blipFill>
          <a:blip r:embed="rId2" cstate="print"/>
          <a:srcRect l="2777"/>
          <a:stretch>
            <a:fillRect/>
          </a:stretch>
        </p:blipFill>
        <p:spPr bwMode="auto">
          <a:xfrm>
            <a:off x="2156742" y="354295"/>
            <a:ext cx="4817804" cy="5760607"/>
          </a:xfrm>
          <a:prstGeom prst="rect">
            <a:avLst/>
          </a:prstGeom>
          <a:noFill/>
        </p:spPr>
      </p:pic>
      <p:pic>
        <p:nvPicPr>
          <p:cNvPr id="8" name="Picture 2" descr="Chakras"/>
          <p:cNvPicPr>
            <a:picLocks noChangeAspect="1" noChangeArrowheads="1" noCrop="1"/>
          </p:cNvPicPr>
          <p:nvPr/>
        </p:nvPicPr>
        <p:blipFill>
          <a:blip r:embed="rId3" cstate="print"/>
          <a:srcRect/>
          <a:stretch>
            <a:fillRect/>
          </a:stretch>
        </p:blipFill>
        <p:spPr bwMode="auto">
          <a:xfrm>
            <a:off x="6957560" y="98606"/>
            <a:ext cx="1838325" cy="6257365"/>
          </a:xfrm>
          <a:prstGeom prst="rect">
            <a:avLst/>
          </a:prstGeom>
          <a:noFill/>
        </p:spPr>
      </p:pic>
      <p:pic>
        <p:nvPicPr>
          <p:cNvPr id="9" name="Picture 2" descr="Chakras"/>
          <p:cNvPicPr>
            <a:picLocks noChangeAspect="1" noChangeArrowheads="1" noCrop="1"/>
          </p:cNvPicPr>
          <p:nvPr/>
        </p:nvPicPr>
        <p:blipFill>
          <a:blip r:embed="rId3" cstate="print"/>
          <a:srcRect/>
          <a:stretch>
            <a:fillRect/>
          </a:stretch>
        </p:blipFill>
        <p:spPr bwMode="auto">
          <a:xfrm>
            <a:off x="288535" y="98606"/>
            <a:ext cx="1838325" cy="6257365"/>
          </a:xfrm>
          <a:prstGeom prst="rect">
            <a:avLst/>
          </a:prstGeom>
          <a:noFill/>
        </p:spPr>
      </p:pic>
      <p:sp>
        <p:nvSpPr>
          <p:cNvPr id="7" name="Text Box 21"/>
          <p:cNvSpPr txBox="1">
            <a:spLocks noChangeArrowheads="1"/>
          </p:cNvSpPr>
          <p:nvPr/>
        </p:nvSpPr>
        <p:spPr bwMode="auto">
          <a:xfrm>
            <a:off x="1990165" y="6087788"/>
            <a:ext cx="4894729" cy="246221"/>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http://anahataespaoterapeutico.blogspot.com.br/2011/11/nocoes-basicas-dos-chacras-o.html</a:t>
            </a:r>
            <a:endParaRPr lang="pt-BR" sz="1000" dirty="0">
              <a:solidFill>
                <a:schemeClr val="bg1"/>
              </a:solidFill>
              <a:latin typeface="Times New Roman" pitchFamily="18" charset="0"/>
            </a:endParaRPr>
          </a:p>
        </p:txBody>
      </p:sp>
      <p:sp>
        <p:nvSpPr>
          <p:cNvPr id="5" name="WordArt 7"/>
          <p:cNvSpPr>
            <a:spLocks noChangeArrowheads="1" noChangeShapeType="1" noTextEdit="1"/>
          </p:cNvSpPr>
          <p:nvPr/>
        </p:nvSpPr>
        <p:spPr bwMode="auto">
          <a:xfrm>
            <a:off x="3526021" y="430312"/>
            <a:ext cx="2091957" cy="582707"/>
          </a:xfrm>
          <a:prstGeom prst="rect">
            <a:avLst/>
          </a:prstGeom>
          <a:effectLst>
            <a:softEdge rad="12700"/>
          </a:effectLst>
        </p:spPr>
        <p:txBody>
          <a:bodyPr spcFirstLastPara="1" wrap="none" fromWordArt="1">
            <a:prstTxWarp prst="textArchUp">
              <a:avLst>
                <a:gd name="adj" fmla="val 10373953"/>
              </a:avLst>
            </a:prstTxWarp>
            <a:scene3d>
              <a:camera prst="legacyObliqueBottomLeft"/>
              <a:lightRig rig="legacyFlat3" dir="b"/>
            </a:scene3d>
            <a:sp3d extrusionH="163500" prstMaterial="legacyMatte">
              <a:extrusionClr>
                <a:srgbClr val="0099FF"/>
              </a:extrusionClr>
            </a:sp3d>
          </a:bodyPr>
          <a:lstStyle/>
          <a:p>
            <a:pPr algn="ctr"/>
            <a:r>
              <a:rPr lang="pt-BR" sz="3600" b="1" kern="10" dirty="0">
                <a:ln w="9525">
                  <a:solidFill>
                    <a:schemeClr val="tx1"/>
                  </a:solidFill>
                  <a:round/>
                  <a:headEnd/>
                  <a:tailEn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rPr>
              <a:t>Obrigado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style.rotation</p:attrName>
                                        </p:attrNameLst>
                                      </p:cBhvr>
                                      <p:tavLst>
                                        <p:tav tm="0">
                                          <p:val>
                                            <p:fltVal val="720"/>
                                          </p:val>
                                        </p:tav>
                                        <p:tav tm="100000">
                                          <p:val>
                                            <p:fltVal val="0"/>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ppt_w</p:attrName>
                                        </p:attrNameLst>
                                      </p:cBhvr>
                                      <p:tavLst>
                                        <p:tav tm="0">
                                          <p:val>
                                            <p:fltVal val="0"/>
                                          </p:val>
                                        </p:tav>
                                        <p:tav tm="100000">
                                          <p:val>
                                            <p:strVal val="#ppt_w"/>
                                          </p:val>
                                        </p:tav>
                                      </p:tavLst>
                                    </p:anim>
                                  </p:childTnLst>
                                </p:cTn>
                              </p:par>
                            </p:childTnLst>
                          </p:cTn>
                        </p:par>
                        <p:par>
                          <p:cTn id="25" fill="hold">
                            <p:stCondLst>
                              <p:cond delay="2000"/>
                            </p:stCondLst>
                            <p:childTnLst>
                              <p:par>
                                <p:cTn id="26" presetID="2" presetClass="entr" presetSubtype="3" fill="hold" grpId="0" nodeType="afterEffect">
                                  <p:stCondLst>
                                    <p:cond delay="0"/>
                                  </p:stCondLst>
                                  <p:iterate type="lt">
                                    <p:tmPct val="15000"/>
                                  </p:iterate>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handsonhealer.webs.com/chakra-man_104164727.jpg"/>
          <p:cNvPicPr>
            <a:picLocks noChangeAspect="1" noChangeArrowheads="1"/>
          </p:cNvPicPr>
          <p:nvPr/>
        </p:nvPicPr>
        <p:blipFill>
          <a:blip r:embed="rId3" cstate="print"/>
          <a:srcRect/>
          <a:stretch>
            <a:fillRect/>
          </a:stretch>
        </p:blipFill>
        <p:spPr bwMode="auto">
          <a:xfrm>
            <a:off x="0" y="561376"/>
            <a:ext cx="6296624" cy="6296624"/>
          </a:xfrm>
          <a:prstGeom prst="rect">
            <a:avLst/>
          </a:prstGeom>
          <a:noFill/>
        </p:spPr>
      </p:pic>
      <p:sp>
        <p:nvSpPr>
          <p:cNvPr id="11" name="Text Box 21"/>
          <p:cNvSpPr txBox="1">
            <a:spLocks noChangeArrowheads="1"/>
          </p:cNvSpPr>
          <p:nvPr/>
        </p:nvSpPr>
        <p:spPr bwMode="auto">
          <a:xfrm>
            <a:off x="3023520" y="6611779"/>
            <a:ext cx="3096959" cy="246221"/>
          </a:xfrm>
          <a:prstGeom prst="rect">
            <a:avLst/>
          </a:prstGeom>
          <a:noFill/>
          <a:ln w="9525">
            <a:noFill/>
            <a:miter lim="800000"/>
            <a:headEnd/>
            <a:tailEnd/>
          </a:ln>
        </p:spPr>
        <p:txBody>
          <a:bodyPr wrap="square">
            <a:spAutoFit/>
          </a:bodyPr>
          <a:lstStyle/>
          <a:p>
            <a:pPr>
              <a:spcBef>
                <a:spcPct val="50000"/>
              </a:spcBef>
            </a:pPr>
            <a:r>
              <a:rPr lang="pt-BR" sz="1000" dirty="0" smtClean="0">
                <a:solidFill>
                  <a:schemeClr val="bg1"/>
                </a:solidFill>
                <a:latin typeface="Times New Roman" pitchFamily="18" charset="0"/>
              </a:rPr>
              <a:t>http://handsonhealer.webs.com/chakraswhatarethey.htm</a:t>
            </a:r>
            <a:endParaRPr lang="pt-BR" sz="1000" dirty="0">
              <a:solidFill>
                <a:schemeClr val="bg1"/>
              </a:solidFill>
              <a:latin typeface="Times New Roman" pitchFamily="18" charset="0"/>
            </a:endParaRPr>
          </a:p>
        </p:txBody>
      </p:sp>
      <p:sp>
        <p:nvSpPr>
          <p:cNvPr id="4" name="Retângulo 3"/>
          <p:cNvSpPr/>
          <p:nvPr/>
        </p:nvSpPr>
        <p:spPr>
          <a:xfrm>
            <a:off x="452718" y="0"/>
            <a:ext cx="8238564" cy="923330"/>
          </a:xfrm>
          <a:prstGeom prst="rect">
            <a:avLst/>
          </a:prstGeom>
        </p:spPr>
        <p:txBody>
          <a:bodyPr wrap="square">
            <a:spAutoFit/>
          </a:bodyPr>
          <a:lstStyle/>
          <a:p>
            <a:pPr algn="just"/>
            <a:r>
              <a:rPr lang="pt-BR" b="1" dirty="0" smtClean="0">
                <a:solidFill>
                  <a:schemeClr val="bg1"/>
                </a:solidFill>
              </a:rPr>
              <a:t>A palavra </a:t>
            </a:r>
            <a:r>
              <a:rPr lang="pt-BR" b="1" i="1" dirty="0" smtClean="0">
                <a:solidFill>
                  <a:schemeClr val="bg1"/>
                </a:solidFill>
              </a:rPr>
              <a:t>chakra</a:t>
            </a:r>
            <a:r>
              <a:rPr lang="pt-BR" b="1" dirty="0" smtClean="0">
                <a:solidFill>
                  <a:schemeClr val="bg1"/>
                </a:solidFill>
              </a:rPr>
              <a:t> vem do sânscrito e significa roda, disco, centro ou plexo. </a:t>
            </a:r>
          </a:p>
          <a:p>
            <a:pPr algn="just"/>
            <a:r>
              <a:rPr lang="pt-BR" b="1" dirty="0" smtClean="0">
                <a:solidFill>
                  <a:schemeClr val="bg1"/>
                </a:solidFill>
              </a:rPr>
              <a:t>Os chakras são percebidos por videntes como vórtices (redemoinhos) de energia vital, espirais girando em alta velocidade</a:t>
            </a:r>
          </a:p>
        </p:txBody>
      </p:sp>
      <p:sp>
        <p:nvSpPr>
          <p:cNvPr id="6" name="Text Box 21"/>
          <p:cNvSpPr txBox="1">
            <a:spLocks noChangeArrowheads="1"/>
          </p:cNvSpPr>
          <p:nvPr/>
        </p:nvSpPr>
        <p:spPr bwMode="auto">
          <a:xfrm>
            <a:off x="6183517" y="6457890"/>
            <a:ext cx="2960482" cy="400110"/>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http://sohamterapias.blogspot.com.br/2011/07/os-chacras-principais.html</a:t>
            </a:r>
          </a:p>
        </p:txBody>
      </p:sp>
      <p:pic>
        <p:nvPicPr>
          <p:cNvPr id="1026" name="Picture 2"/>
          <p:cNvPicPr>
            <a:picLocks noChangeAspect="1" noChangeArrowheads="1"/>
          </p:cNvPicPr>
          <p:nvPr/>
        </p:nvPicPr>
        <p:blipFill>
          <a:blip r:embed="rId4" cstate="print"/>
          <a:srcRect l="8916" b="1129"/>
          <a:stretch>
            <a:fillRect/>
          </a:stretch>
        </p:blipFill>
        <p:spPr bwMode="auto">
          <a:xfrm>
            <a:off x="6138248" y="616047"/>
            <a:ext cx="3005752" cy="58612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ircle(in)">
                                      <p:cBhvr>
                                        <p:cTn id="7" dur="1000"/>
                                        <p:tgtEl>
                                          <p:spTgt spid="1946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amond(in)">
                                      <p:cBhvr>
                                        <p:cTn id="15" dur="500"/>
                                        <p:tgtEl>
                                          <p:spTgt spid="102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143808" y="977902"/>
          <a:ext cx="8820151" cy="4929842"/>
        </p:xfrm>
        <a:graphic>
          <a:graphicData uri="http://schemas.openxmlformats.org/drawingml/2006/table">
            <a:tbl>
              <a:tblPr/>
              <a:tblGrid>
                <a:gridCol w="1189692"/>
                <a:gridCol w="1524000"/>
                <a:gridCol w="1933575"/>
                <a:gridCol w="870885"/>
                <a:gridCol w="984441"/>
                <a:gridCol w="765802"/>
                <a:gridCol w="952550"/>
                <a:gridCol w="599206"/>
              </a:tblGrid>
              <a:tr h="279077">
                <a:tc>
                  <a:txBody>
                    <a:bodyPr/>
                    <a:lstStyle/>
                    <a:p>
                      <a:pPr>
                        <a:lnSpc>
                          <a:spcPct val="115000"/>
                        </a:lnSpc>
                        <a:spcAft>
                          <a:spcPts val="0"/>
                        </a:spcAft>
                      </a:pPr>
                      <a:r>
                        <a:rPr lang="pt-BR" sz="1050" b="1" dirty="0" smtClean="0">
                          <a:latin typeface="Times New Roman"/>
                          <a:ea typeface="Calibri"/>
                          <a:cs typeface="Times New Roman"/>
                        </a:rPr>
                        <a:t>  CHAKRA</a:t>
                      </a:r>
                      <a:r>
                        <a:rPr lang="pt-BR" sz="1050" dirty="0" smtClean="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5E0D3"/>
                    </a:solidFill>
                  </a:tcPr>
                </a:tc>
                <a:tc>
                  <a:txBody>
                    <a:bodyPr/>
                    <a:lstStyle/>
                    <a:p>
                      <a:pPr>
                        <a:lnSpc>
                          <a:spcPct val="115000"/>
                        </a:lnSpc>
                        <a:spcAft>
                          <a:spcPts val="0"/>
                        </a:spcAft>
                      </a:pPr>
                      <a:r>
                        <a:rPr lang="pt-BR" sz="1050" b="1" dirty="0" smtClean="0">
                          <a:latin typeface="Times New Roman"/>
                          <a:ea typeface="Calibri"/>
                          <a:cs typeface="Times New Roman"/>
                        </a:rPr>
                        <a:t>   LOCALIZAÇÃO</a:t>
                      </a:r>
                      <a:r>
                        <a:rPr lang="pt-BR" sz="1050" dirty="0" smtClean="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5E0D3"/>
                    </a:solidFill>
                  </a:tcPr>
                </a:tc>
                <a:tc>
                  <a:txBody>
                    <a:bodyPr/>
                    <a:lstStyle/>
                    <a:p>
                      <a:pPr>
                        <a:lnSpc>
                          <a:spcPct val="115000"/>
                        </a:lnSpc>
                        <a:spcAft>
                          <a:spcPts val="0"/>
                        </a:spcAft>
                      </a:pPr>
                      <a:r>
                        <a:rPr lang="pt-BR" sz="1050" b="1">
                          <a:latin typeface="Times New Roman"/>
                          <a:ea typeface="Calibri"/>
                          <a:cs typeface="Times New Roman"/>
                        </a:rPr>
                        <a:t>FINALIDADE</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F5E0D3"/>
                    </a:solidFill>
                  </a:tcPr>
                </a:tc>
                <a:tc>
                  <a:txBody>
                    <a:bodyPr/>
                    <a:lstStyle/>
                    <a:p>
                      <a:pPr>
                        <a:lnSpc>
                          <a:spcPct val="115000"/>
                        </a:lnSpc>
                        <a:spcAft>
                          <a:spcPts val="0"/>
                        </a:spcAft>
                      </a:pPr>
                      <a:r>
                        <a:rPr lang="pt-BR" sz="1050" b="1" dirty="0" smtClean="0">
                          <a:latin typeface="Times New Roman"/>
                          <a:ea typeface="Calibri"/>
                          <a:cs typeface="Times New Roman"/>
                        </a:rPr>
                        <a:t>   ELEMENTO</a:t>
                      </a:r>
                      <a:r>
                        <a:rPr lang="pt-BR" sz="1050" dirty="0" smtClean="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5E0D3"/>
                    </a:solidFill>
                  </a:tcPr>
                </a:tc>
                <a:tc>
                  <a:txBody>
                    <a:bodyPr/>
                    <a:lstStyle/>
                    <a:p>
                      <a:pPr>
                        <a:lnSpc>
                          <a:spcPct val="115000"/>
                        </a:lnSpc>
                        <a:spcAft>
                          <a:spcPts val="0"/>
                        </a:spcAft>
                      </a:pPr>
                      <a:r>
                        <a:rPr lang="pt-BR" sz="1050" b="1" dirty="0" smtClean="0">
                          <a:latin typeface="Times New Roman"/>
                          <a:ea typeface="Calibri"/>
                          <a:cs typeface="Times New Roman"/>
                        </a:rPr>
                        <a:t>SÍMBOLO</a:t>
                      </a:r>
                      <a:r>
                        <a:rPr lang="pt-BR" sz="1050" dirty="0" smtClean="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5E0D3"/>
                    </a:solidFill>
                  </a:tcPr>
                </a:tc>
                <a:tc>
                  <a:txBody>
                    <a:bodyPr/>
                    <a:lstStyle/>
                    <a:p>
                      <a:pPr>
                        <a:lnSpc>
                          <a:spcPct val="115000"/>
                        </a:lnSpc>
                        <a:spcAft>
                          <a:spcPts val="0"/>
                        </a:spcAft>
                      </a:pPr>
                      <a:r>
                        <a:rPr lang="pt-BR" sz="1050" b="1" dirty="0">
                          <a:latin typeface="Times New Roman"/>
                          <a:ea typeface="Calibri"/>
                          <a:cs typeface="Times New Roman"/>
                        </a:rPr>
                        <a:t>PLANETA</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5E0D3"/>
                    </a:solidFill>
                  </a:tcPr>
                </a:tc>
                <a:tc>
                  <a:txBody>
                    <a:bodyPr/>
                    <a:lstStyle/>
                    <a:p>
                      <a:pPr marL="0" lvl="0" indent="88900">
                        <a:lnSpc>
                          <a:spcPct val="115000"/>
                        </a:lnSpc>
                        <a:spcAft>
                          <a:spcPts val="0"/>
                        </a:spcAft>
                      </a:pPr>
                      <a:r>
                        <a:rPr lang="pt-BR" sz="1050" b="1" dirty="0">
                          <a:latin typeface="Times New Roman"/>
                          <a:ea typeface="Calibri"/>
                          <a:cs typeface="Times New Roman"/>
                        </a:rPr>
                        <a:t>PEDRA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5E0D3"/>
                    </a:solidFill>
                  </a:tcPr>
                </a:tc>
                <a:tc>
                  <a:txBody>
                    <a:bodyPr/>
                    <a:lstStyle/>
                    <a:p>
                      <a:pPr algn="ctr">
                        <a:lnSpc>
                          <a:spcPct val="115000"/>
                        </a:lnSpc>
                        <a:spcAft>
                          <a:spcPts val="0"/>
                        </a:spcAft>
                      </a:pPr>
                      <a:r>
                        <a:rPr lang="pt-BR" sz="1050" b="1" dirty="0">
                          <a:latin typeface="Times New Roman"/>
                          <a:ea typeface="Calibri"/>
                          <a:cs typeface="Times New Roman"/>
                        </a:rPr>
                        <a:t>SOM</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5E0D3"/>
                    </a:solidFill>
                  </a:tcPr>
                </a:tc>
              </a:tr>
              <a:tr h="664395">
                <a:tc>
                  <a:txBody>
                    <a:bodyPr/>
                    <a:lstStyle/>
                    <a:p>
                      <a:pPr>
                        <a:lnSpc>
                          <a:spcPct val="115000"/>
                        </a:lnSpc>
                        <a:spcAft>
                          <a:spcPts val="0"/>
                        </a:spcAft>
                      </a:pPr>
                      <a:r>
                        <a:rPr lang="pt-BR" sz="1050" b="1" dirty="0" smtClean="0">
                          <a:solidFill>
                            <a:schemeClr val="bg1"/>
                          </a:solidFill>
                          <a:latin typeface="Times New Roman"/>
                          <a:ea typeface="Calibri"/>
                          <a:cs typeface="Times New Roman"/>
                        </a:rPr>
                        <a:t>  CORONÁRIO</a:t>
                      </a:r>
                      <a:r>
                        <a:rPr lang="pt-BR" sz="1050" dirty="0" smtClean="0">
                          <a:latin typeface="Times New Roman"/>
                          <a:ea typeface="Calibri"/>
                          <a:cs typeface="Times New Roman"/>
                        </a:rPr>
                        <a:t> </a:t>
                      </a:r>
                    </a:p>
                    <a:p>
                      <a:pPr>
                        <a:lnSpc>
                          <a:spcPct val="115000"/>
                        </a:lnSpc>
                        <a:spcAft>
                          <a:spcPts val="0"/>
                        </a:spcAft>
                      </a:pPr>
                      <a:r>
                        <a:rPr lang="pt-BR" sz="1050" b="1" kern="1200" dirty="0" smtClean="0">
                          <a:solidFill>
                            <a:schemeClr val="bg1"/>
                          </a:solidFill>
                          <a:latin typeface="Times New Roman"/>
                          <a:ea typeface="Calibri"/>
                          <a:cs typeface="Times New Roman"/>
                        </a:rPr>
                        <a:t> (</a:t>
                      </a:r>
                      <a:r>
                        <a:rPr lang="pt-BR" sz="1050" b="1" i="1" kern="1200" dirty="0" smtClean="0">
                          <a:solidFill>
                            <a:schemeClr val="bg1"/>
                          </a:solidFill>
                          <a:latin typeface="Times New Roman"/>
                          <a:ea typeface="Calibri"/>
                          <a:cs typeface="Times New Roman"/>
                        </a:rPr>
                        <a:t>SAHASHARA</a:t>
                      </a:r>
                      <a:r>
                        <a:rPr lang="pt-BR" sz="1050" b="1" kern="1200" dirty="0" smtClean="0">
                          <a:solidFill>
                            <a:schemeClr val="bg1"/>
                          </a:solidFill>
                          <a:latin typeface="Times New Roman"/>
                          <a:ea typeface="Calibri"/>
                          <a:cs typeface="Times New Roman"/>
                        </a:rPr>
                        <a:t>)</a:t>
                      </a:r>
                      <a:endParaRPr lang="pt-BR" sz="1050" b="1" kern="1200" dirty="0">
                        <a:solidFill>
                          <a:schemeClr val="bg1"/>
                        </a:solidFill>
                        <a:latin typeface="Times New Roman"/>
                        <a:ea typeface="Calibri"/>
                        <a:cs typeface="Times New Roman"/>
                      </a:endParaRPr>
                    </a:p>
                  </a:txBody>
                  <a:tcPr marL="17357" marR="17357" marT="8467" marB="8467" anchor="ctr">
                    <a:lnL>
                      <a:noFill/>
                    </a:lnL>
                    <a:lnR>
                      <a:noFill/>
                    </a:lnR>
                    <a:lnT>
                      <a:noFill/>
                    </a:lnT>
                    <a:lnB>
                      <a:noFill/>
                    </a:lnB>
                    <a:solidFill>
                      <a:srgbClr val="800080"/>
                    </a:solidFill>
                  </a:tcPr>
                </a:tc>
                <a:tc>
                  <a:txBody>
                    <a:bodyPr/>
                    <a:lstStyle/>
                    <a:p>
                      <a:pPr marL="88900" indent="0">
                        <a:lnSpc>
                          <a:spcPct val="115000"/>
                        </a:lnSpc>
                        <a:spcAft>
                          <a:spcPts val="0"/>
                        </a:spcAft>
                      </a:pPr>
                      <a:r>
                        <a:rPr lang="pt-BR" sz="1050" b="1" dirty="0">
                          <a:latin typeface="Times New Roman"/>
                          <a:ea typeface="Calibri"/>
                          <a:cs typeface="Times New Roman"/>
                        </a:rPr>
                        <a:t>Topo da cabeça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DBB6DC"/>
                    </a:solidFill>
                  </a:tcPr>
                </a:tc>
                <a:tc>
                  <a:txBody>
                    <a:bodyPr/>
                    <a:lstStyle/>
                    <a:p>
                      <a:pPr>
                        <a:lnSpc>
                          <a:spcPct val="115000"/>
                        </a:lnSpc>
                        <a:spcAft>
                          <a:spcPts val="0"/>
                        </a:spcAft>
                      </a:pPr>
                      <a:r>
                        <a:rPr lang="pt-BR" sz="1050" b="1">
                          <a:latin typeface="Times New Roman"/>
                          <a:ea typeface="Calibri"/>
                          <a:cs typeface="Times New Roman"/>
                        </a:rPr>
                        <a:t>Ligação com o Espiritual</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DBB6DC"/>
                    </a:solidFill>
                  </a:tcPr>
                </a:tc>
                <a:tc>
                  <a:txBody>
                    <a:bodyPr/>
                    <a:lstStyle/>
                    <a:p>
                      <a:pPr marL="88900" indent="0">
                        <a:lnSpc>
                          <a:spcPct val="115000"/>
                        </a:lnSpc>
                        <a:spcAft>
                          <a:spcPts val="0"/>
                        </a:spcAft>
                      </a:pPr>
                      <a:r>
                        <a:rPr lang="pt-BR" sz="1050" b="1" dirty="0">
                          <a:latin typeface="Times New Roman"/>
                          <a:ea typeface="Calibri"/>
                          <a:cs typeface="Times New Roman"/>
                        </a:rPr>
                        <a:t>Pensamento</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DBB6DC"/>
                    </a:solidFill>
                  </a:tcPr>
                </a:tc>
                <a:tc>
                  <a:txBody>
                    <a:bodyPr/>
                    <a:lstStyle/>
                    <a:p>
                      <a:pPr>
                        <a:lnSpc>
                          <a:spcPct val="115000"/>
                        </a:lnSpc>
                        <a:spcAft>
                          <a:spcPts val="0"/>
                        </a:spcAft>
                      </a:pP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DBB6DC"/>
                    </a:solidFill>
                  </a:tcPr>
                </a:tc>
                <a:tc>
                  <a:txBody>
                    <a:bodyPr/>
                    <a:lstStyle/>
                    <a:p>
                      <a:pPr>
                        <a:lnSpc>
                          <a:spcPct val="115000"/>
                        </a:lnSpc>
                        <a:spcAft>
                          <a:spcPts val="0"/>
                        </a:spcAft>
                      </a:pPr>
                      <a:r>
                        <a:rPr lang="pt-BR" sz="1050" b="1">
                          <a:latin typeface="Times New Roman"/>
                          <a:ea typeface="Calibri"/>
                          <a:cs typeface="Times New Roman"/>
                        </a:rPr>
                        <a:t>Neptuno</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DBB6DC"/>
                    </a:solidFill>
                  </a:tcPr>
                </a:tc>
                <a:tc>
                  <a:txBody>
                    <a:bodyPr/>
                    <a:lstStyle/>
                    <a:p>
                      <a:pPr marL="0" lvl="0" indent="88900">
                        <a:lnSpc>
                          <a:spcPct val="115000"/>
                        </a:lnSpc>
                        <a:spcAft>
                          <a:spcPts val="0"/>
                        </a:spcAft>
                      </a:pPr>
                      <a:r>
                        <a:rPr lang="pt-BR" sz="1050" b="1" dirty="0">
                          <a:latin typeface="Times New Roman"/>
                          <a:ea typeface="Calibri"/>
                          <a:cs typeface="Times New Roman"/>
                        </a:rPr>
                        <a:t>Ametista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DBB6DC"/>
                    </a:solidFill>
                  </a:tcPr>
                </a:tc>
                <a:tc>
                  <a:txBody>
                    <a:bodyPr/>
                    <a:lstStyle/>
                    <a:p>
                      <a:pPr algn="ctr">
                        <a:lnSpc>
                          <a:spcPct val="115000"/>
                        </a:lnSpc>
                        <a:spcAft>
                          <a:spcPts val="0"/>
                        </a:spcAft>
                      </a:pPr>
                      <a:r>
                        <a:rPr lang="pt-BR" sz="1050" b="1" dirty="0">
                          <a:latin typeface="Times New Roman"/>
                          <a:ea typeface="Calibri"/>
                          <a:cs typeface="Times New Roman"/>
                        </a:rPr>
                        <a:t>Si</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DBB6DC"/>
                    </a:solidFill>
                  </a:tcPr>
                </a:tc>
              </a:tr>
              <a:tr h="664395">
                <a:tc>
                  <a:txBody>
                    <a:bodyPr/>
                    <a:lstStyle/>
                    <a:p>
                      <a:pPr>
                        <a:lnSpc>
                          <a:spcPct val="115000"/>
                        </a:lnSpc>
                        <a:spcAft>
                          <a:spcPts val="0"/>
                        </a:spcAft>
                      </a:pPr>
                      <a:r>
                        <a:rPr lang="pt-BR" sz="1050" b="1" dirty="0" smtClean="0">
                          <a:solidFill>
                            <a:srgbClr val="FFFFFF"/>
                          </a:solidFill>
                          <a:latin typeface="Times New Roman"/>
                          <a:ea typeface="Calibri"/>
                          <a:cs typeface="Times New Roman"/>
                        </a:rPr>
                        <a:t>  FRONTAL</a:t>
                      </a:r>
                      <a:r>
                        <a:rPr lang="pt-BR" sz="1050" dirty="0" smtClean="0">
                          <a:solidFill>
                            <a:srgbClr val="FFFFFF"/>
                          </a:solidFill>
                          <a:latin typeface="Times New Roman"/>
                          <a:ea typeface="Calibri"/>
                          <a:cs typeface="Times New Roman"/>
                        </a:rPr>
                        <a:t> </a:t>
                      </a:r>
                    </a:p>
                    <a:p>
                      <a:pPr>
                        <a:lnSpc>
                          <a:spcPct val="115000"/>
                        </a:lnSpc>
                        <a:spcAft>
                          <a:spcPts val="0"/>
                        </a:spcAft>
                      </a:pPr>
                      <a:r>
                        <a:rPr lang="pt-BR" sz="1050" b="1" kern="1200" dirty="0" smtClean="0">
                          <a:solidFill>
                            <a:schemeClr val="bg1"/>
                          </a:solidFill>
                          <a:latin typeface="Times New Roman"/>
                          <a:ea typeface="Calibri"/>
                          <a:cs typeface="Times New Roman"/>
                        </a:rPr>
                        <a:t>  (</a:t>
                      </a:r>
                      <a:r>
                        <a:rPr lang="pt-BR" sz="1050" b="1" i="1" kern="1200" dirty="0" smtClean="0">
                          <a:solidFill>
                            <a:schemeClr val="bg1"/>
                          </a:solidFill>
                          <a:latin typeface="Times New Roman"/>
                          <a:ea typeface="Calibri"/>
                          <a:cs typeface="Times New Roman"/>
                        </a:rPr>
                        <a:t>AJNA</a:t>
                      </a:r>
                      <a:r>
                        <a:rPr lang="pt-BR" sz="1050" b="1" kern="1200" dirty="0" smtClean="0">
                          <a:solidFill>
                            <a:schemeClr val="bg1"/>
                          </a:solidFill>
                          <a:latin typeface="Times New Roman"/>
                          <a:ea typeface="Calibri"/>
                          <a:cs typeface="Times New Roman"/>
                        </a:rPr>
                        <a:t>)</a:t>
                      </a:r>
                      <a:endParaRPr lang="pt-BR" sz="1050" b="1" kern="1200" dirty="0">
                        <a:solidFill>
                          <a:schemeClr val="bg1"/>
                        </a:solidFill>
                        <a:latin typeface="Times New Roman"/>
                        <a:ea typeface="Calibri"/>
                        <a:cs typeface="Times New Roman"/>
                      </a:endParaRPr>
                    </a:p>
                  </a:txBody>
                  <a:tcPr marL="17357" marR="17357" marT="8467" marB="8467" anchor="ctr">
                    <a:lnL>
                      <a:noFill/>
                    </a:lnL>
                    <a:lnR>
                      <a:noFill/>
                    </a:lnR>
                    <a:lnT>
                      <a:noFill/>
                    </a:lnT>
                    <a:lnB>
                      <a:noFill/>
                    </a:lnB>
                    <a:solidFill>
                      <a:srgbClr val="333399"/>
                    </a:solidFill>
                  </a:tcPr>
                </a:tc>
                <a:tc>
                  <a:txBody>
                    <a:bodyPr/>
                    <a:lstStyle/>
                    <a:p>
                      <a:pPr marL="88900" indent="0">
                        <a:lnSpc>
                          <a:spcPct val="115000"/>
                        </a:lnSpc>
                        <a:spcAft>
                          <a:spcPts val="0"/>
                        </a:spcAft>
                      </a:pPr>
                      <a:r>
                        <a:rPr lang="pt-BR" sz="1050" b="1" dirty="0" smtClean="0">
                          <a:latin typeface="Times New Roman"/>
                          <a:ea typeface="Calibri"/>
                          <a:cs typeface="Times New Roman"/>
                        </a:rPr>
                        <a:t>Testa (entre </a:t>
                      </a:r>
                      <a:r>
                        <a:rPr lang="pt-BR" sz="1050" b="1" dirty="0">
                          <a:latin typeface="Times New Roman"/>
                          <a:ea typeface="Calibri"/>
                          <a:cs typeface="Times New Roman"/>
                        </a:rPr>
                        <a:t>os </a:t>
                      </a:r>
                      <a:r>
                        <a:rPr lang="pt-BR" sz="1050" b="1" dirty="0" smtClean="0">
                          <a:latin typeface="Times New Roman"/>
                          <a:ea typeface="Calibri"/>
                          <a:cs typeface="Times New Roman"/>
                        </a:rPr>
                        <a:t>olhos)</a:t>
                      </a:r>
                      <a:r>
                        <a:rPr lang="pt-BR" sz="1050" dirty="0" smtClean="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97B0FF"/>
                    </a:solidFill>
                  </a:tcPr>
                </a:tc>
                <a:tc>
                  <a:txBody>
                    <a:bodyPr/>
                    <a:lstStyle/>
                    <a:p>
                      <a:pPr>
                        <a:lnSpc>
                          <a:spcPct val="115000"/>
                        </a:lnSpc>
                        <a:spcAft>
                          <a:spcPts val="0"/>
                        </a:spcAft>
                      </a:pPr>
                      <a:r>
                        <a:rPr lang="pt-BR" sz="1050" b="1">
                          <a:latin typeface="Times New Roman"/>
                          <a:ea typeface="Calibri"/>
                          <a:cs typeface="Times New Roman"/>
                        </a:rPr>
                        <a:t>Processos Mentais e Psíquicos</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97B0FF"/>
                    </a:solidFill>
                  </a:tcPr>
                </a:tc>
                <a:tc>
                  <a:txBody>
                    <a:bodyPr/>
                    <a:lstStyle/>
                    <a:p>
                      <a:pPr marL="88900" indent="0">
                        <a:lnSpc>
                          <a:spcPct val="115000"/>
                        </a:lnSpc>
                        <a:spcAft>
                          <a:spcPts val="0"/>
                        </a:spcAft>
                      </a:pPr>
                      <a:r>
                        <a:rPr lang="pt-BR" sz="1050" b="1" dirty="0">
                          <a:latin typeface="Times New Roman"/>
                          <a:ea typeface="Calibri"/>
                          <a:cs typeface="Times New Roman"/>
                        </a:rPr>
                        <a:t>Luz</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97B0FF"/>
                    </a:solidFill>
                  </a:tcPr>
                </a:tc>
                <a:tc>
                  <a:txBody>
                    <a:bodyPr/>
                    <a:lstStyle/>
                    <a:p>
                      <a:pPr>
                        <a:lnSpc>
                          <a:spcPct val="115000"/>
                        </a:lnSpc>
                        <a:spcAft>
                          <a:spcPts val="0"/>
                        </a:spcAft>
                      </a:pP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97B0FF"/>
                    </a:solidFill>
                  </a:tcPr>
                </a:tc>
                <a:tc>
                  <a:txBody>
                    <a:bodyPr/>
                    <a:lstStyle/>
                    <a:p>
                      <a:pPr>
                        <a:lnSpc>
                          <a:spcPct val="115000"/>
                        </a:lnSpc>
                        <a:spcAft>
                          <a:spcPts val="0"/>
                        </a:spcAft>
                      </a:pPr>
                      <a:r>
                        <a:rPr lang="pt-BR" sz="1050" b="1">
                          <a:latin typeface="Times New Roman"/>
                          <a:ea typeface="Calibri"/>
                          <a:cs typeface="Times New Roman"/>
                        </a:rPr>
                        <a:t>Urano</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97B0FF"/>
                    </a:solidFill>
                  </a:tcPr>
                </a:tc>
                <a:tc>
                  <a:txBody>
                    <a:bodyPr/>
                    <a:lstStyle/>
                    <a:p>
                      <a:pPr marL="0" lvl="0" indent="88900">
                        <a:lnSpc>
                          <a:spcPct val="115000"/>
                        </a:lnSpc>
                        <a:spcAft>
                          <a:spcPts val="0"/>
                        </a:spcAft>
                      </a:pPr>
                      <a:r>
                        <a:rPr lang="pt-BR" sz="1050" b="1" dirty="0">
                          <a:latin typeface="Times New Roman"/>
                          <a:ea typeface="Calibri"/>
                          <a:cs typeface="Times New Roman"/>
                        </a:rPr>
                        <a:t>Sodalita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97B0FF"/>
                    </a:solidFill>
                  </a:tcPr>
                </a:tc>
                <a:tc>
                  <a:txBody>
                    <a:bodyPr/>
                    <a:lstStyle/>
                    <a:p>
                      <a:pPr algn="ctr">
                        <a:lnSpc>
                          <a:spcPct val="115000"/>
                        </a:lnSpc>
                        <a:spcAft>
                          <a:spcPts val="0"/>
                        </a:spcAft>
                      </a:pPr>
                      <a:r>
                        <a:rPr lang="pt-BR" sz="1050" b="1" dirty="0">
                          <a:latin typeface="Times New Roman"/>
                          <a:ea typeface="Calibri"/>
                          <a:cs typeface="Times New Roman"/>
                        </a:rPr>
                        <a:t>Lá</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97B0FF"/>
                    </a:solidFill>
                  </a:tcPr>
                </a:tc>
              </a:tr>
              <a:tr h="664395">
                <a:tc>
                  <a:txBody>
                    <a:bodyPr/>
                    <a:lstStyle/>
                    <a:p>
                      <a:pPr>
                        <a:lnSpc>
                          <a:spcPct val="115000"/>
                        </a:lnSpc>
                        <a:spcAft>
                          <a:spcPts val="0"/>
                        </a:spcAft>
                      </a:pPr>
                      <a:r>
                        <a:rPr lang="pt-BR" sz="1050" b="1" dirty="0" smtClean="0">
                          <a:latin typeface="Times New Roman"/>
                          <a:ea typeface="Calibri"/>
                          <a:cs typeface="Times New Roman"/>
                        </a:rPr>
                        <a:t>  LARÍNGEO</a:t>
                      </a:r>
                    </a:p>
                    <a:p>
                      <a:pPr marL="0" marR="0" indent="0" algn="l" defTabSz="914400" rtl="0" eaLnBrk="1" fontAlgn="auto" latinLnBrk="0" hangingPunct="1">
                        <a:lnSpc>
                          <a:spcPct val="115000"/>
                        </a:lnSpc>
                        <a:spcBef>
                          <a:spcPts val="0"/>
                        </a:spcBef>
                        <a:spcAft>
                          <a:spcPts val="0"/>
                        </a:spcAft>
                        <a:buClrTx/>
                        <a:buSzTx/>
                        <a:buFontTx/>
                        <a:buNone/>
                        <a:tabLst/>
                        <a:defRPr/>
                      </a:pPr>
                      <a:r>
                        <a:rPr lang="pt-BR" sz="1050" b="1" kern="1200" dirty="0" smtClean="0">
                          <a:solidFill>
                            <a:schemeClr val="tx1"/>
                          </a:solidFill>
                          <a:latin typeface="Times New Roman"/>
                          <a:ea typeface="Calibri"/>
                          <a:cs typeface="Times New Roman"/>
                        </a:rPr>
                        <a:t>  (</a:t>
                      </a:r>
                      <a:r>
                        <a:rPr lang="pt-BR" sz="1050" b="1" i="1" kern="1200" dirty="0" smtClean="0">
                          <a:solidFill>
                            <a:schemeClr val="tx1"/>
                          </a:solidFill>
                          <a:latin typeface="Times New Roman"/>
                          <a:ea typeface="Calibri"/>
                          <a:cs typeface="Times New Roman"/>
                        </a:rPr>
                        <a:t>VISHUDDHA</a:t>
                      </a:r>
                      <a:r>
                        <a:rPr lang="pt-BR" sz="1050" b="1" kern="1200" dirty="0" smtClean="0">
                          <a:solidFill>
                            <a:schemeClr val="tx1"/>
                          </a:solidFill>
                          <a:latin typeface="Times New Roman"/>
                          <a:ea typeface="Calibri"/>
                          <a:cs typeface="Times New Roman"/>
                        </a:rPr>
                        <a:t>) </a:t>
                      </a:r>
                      <a:endParaRPr lang="pt-BR" sz="1050" b="1" kern="1200" dirty="0">
                        <a:solidFill>
                          <a:schemeClr val="tx1"/>
                        </a:solidFill>
                        <a:latin typeface="Times New Roman"/>
                        <a:ea typeface="Calibri"/>
                        <a:cs typeface="Times New Roman"/>
                      </a:endParaRPr>
                    </a:p>
                  </a:txBody>
                  <a:tcPr marL="17357" marR="17357" marT="8467" marB="8467" anchor="ctr">
                    <a:lnL>
                      <a:noFill/>
                    </a:lnL>
                    <a:lnR>
                      <a:noFill/>
                    </a:lnR>
                    <a:lnT>
                      <a:noFill/>
                    </a:lnT>
                    <a:lnB>
                      <a:noFill/>
                    </a:lnB>
                    <a:solidFill>
                      <a:srgbClr val="0099FF"/>
                    </a:solidFill>
                  </a:tcPr>
                </a:tc>
                <a:tc>
                  <a:txBody>
                    <a:bodyPr/>
                    <a:lstStyle/>
                    <a:p>
                      <a:pPr marL="88900" indent="0">
                        <a:lnSpc>
                          <a:spcPct val="115000"/>
                        </a:lnSpc>
                        <a:spcAft>
                          <a:spcPts val="0"/>
                        </a:spcAft>
                      </a:pPr>
                      <a:r>
                        <a:rPr lang="pt-BR" sz="1050" b="1" dirty="0">
                          <a:latin typeface="Times New Roman"/>
                          <a:ea typeface="Calibri"/>
                          <a:cs typeface="Times New Roman"/>
                        </a:rPr>
                        <a:t>Garganta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A7E8FF"/>
                    </a:solidFill>
                  </a:tcPr>
                </a:tc>
                <a:tc>
                  <a:txBody>
                    <a:bodyPr/>
                    <a:lstStyle/>
                    <a:p>
                      <a:pPr>
                        <a:lnSpc>
                          <a:spcPct val="115000"/>
                        </a:lnSpc>
                        <a:spcAft>
                          <a:spcPts val="0"/>
                        </a:spcAft>
                      </a:pPr>
                      <a:r>
                        <a:rPr lang="pt-BR" sz="1050" b="1">
                          <a:latin typeface="Times New Roman"/>
                          <a:ea typeface="Calibri"/>
                          <a:cs typeface="Times New Roman"/>
                        </a:rPr>
                        <a:t>Comunicação com o sistema respiratório</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A7E8FF"/>
                    </a:solidFill>
                  </a:tcPr>
                </a:tc>
                <a:tc>
                  <a:txBody>
                    <a:bodyPr/>
                    <a:lstStyle/>
                    <a:p>
                      <a:pPr marL="88900" indent="0">
                        <a:lnSpc>
                          <a:spcPct val="115000"/>
                        </a:lnSpc>
                        <a:spcAft>
                          <a:spcPts val="0"/>
                        </a:spcAft>
                      </a:pPr>
                      <a:r>
                        <a:rPr lang="pt-BR" sz="1050" b="1" dirty="0">
                          <a:latin typeface="Times New Roman"/>
                          <a:ea typeface="Calibri"/>
                          <a:cs typeface="Times New Roman"/>
                        </a:rPr>
                        <a:t>Éter</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A7E8FF"/>
                    </a:solidFill>
                  </a:tcPr>
                </a:tc>
                <a:tc>
                  <a:txBody>
                    <a:bodyPr/>
                    <a:lstStyle/>
                    <a:p>
                      <a:pPr>
                        <a:lnSpc>
                          <a:spcPct val="115000"/>
                        </a:lnSpc>
                        <a:spcAft>
                          <a:spcPts val="0"/>
                        </a:spcAft>
                      </a:pP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A7E8FF"/>
                    </a:solidFill>
                  </a:tcPr>
                </a:tc>
                <a:tc>
                  <a:txBody>
                    <a:bodyPr/>
                    <a:lstStyle/>
                    <a:p>
                      <a:pPr>
                        <a:lnSpc>
                          <a:spcPct val="115000"/>
                        </a:lnSpc>
                        <a:spcAft>
                          <a:spcPts val="0"/>
                        </a:spcAft>
                      </a:pPr>
                      <a:r>
                        <a:rPr lang="pt-BR" sz="1050" b="1">
                          <a:latin typeface="Times New Roman"/>
                          <a:ea typeface="Calibri"/>
                          <a:cs typeface="Times New Roman"/>
                        </a:rPr>
                        <a:t>Saturno</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A7E8FF"/>
                    </a:solidFill>
                  </a:tcPr>
                </a:tc>
                <a:tc>
                  <a:txBody>
                    <a:bodyPr/>
                    <a:lstStyle/>
                    <a:p>
                      <a:pPr marL="88900" lvl="0" indent="0">
                        <a:lnSpc>
                          <a:spcPct val="115000"/>
                        </a:lnSpc>
                        <a:spcAft>
                          <a:spcPts val="0"/>
                        </a:spcAft>
                      </a:pPr>
                      <a:r>
                        <a:rPr lang="pt-BR" sz="1050" b="1" dirty="0">
                          <a:latin typeface="Times New Roman"/>
                          <a:ea typeface="Calibri"/>
                          <a:cs typeface="Times New Roman"/>
                        </a:rPr>
                        <a:t>Água Marinha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A7E8FF"/>
                    </a:solidFill>
                  </a:tcPr>
                </a:tc>
                <a:tc>
                  <a:txBody>
                    <a:bodyPr/>
                    <a:lstStyle/>
                    <a:p>
                      <a:pPr algn="ctr">
                        <a:lnSpc>
                          <a:spcPct val="115000"/>
                        </a:lnSpc>
                        <a:spcAft>
                          <a:spcPts val="0"/>
                        </a:spcAft>
                      </a:pPr>
                      <a:r>
                        <a:rPr lang="pt-BR" sz="1050" b="1" dirty="0">
                          <a:latin typeface="Times New Roman"/>
                          <a:ea typeface="Calibri"/>
                          <a:cs typeface="Times New Roman"/>
                        </a:rPr>
                        <a:t>Sol</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A7E8FF"/>
                    </a:solidFill>
                  </a:tcPr>
                </a:tc>
              </a:tr>
              <a:tr h="664395">
                <a:tc>
                  <a:txBody>
                    <a:bodyPr/>
                    <a:lstStyle/>
                    <a:p>
                      <a:pPr>
                        <a:lnSpc>
                          <a:spcPct val="115000"/>
                        </a:lnSpc>
                        <a:spcAft>
                          <a:spcPts val="0"/>
                        </a:spcAft>
                      </a:pPr>
                      <a:r>
                        <a:rPr lang="pt-BR" sz="1050" b="1" dirty="0" smtClean="0">
                          <a:latin typeface="Times New Roman"/>
                          <a:ea typeface="Calibri"/>
                          <a:cs typeface="Times New Roman"/>
                        </a:rPr>
                        <a:t>  CARDÍACO</a:t>
                      </a:r>
                      <a:r>
                        <a:rPr lang="pt-BR" sz="1050" dirty="0" smtClean="0">
                          <a:latin typeface="Times New Roman"/>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pt-BR" sz="1050" b="1" kern="1200" dirty="0" smtClean="0">
                          <a:solidFill>
                            <a:schemeClr val="tx1"/>
                          </a:solidFill>
                          <a:latin typeface="Times New Roman"/>
                          <a:ea typeface="Calibri"/>
                          <a:cs typeface="Times New Roman"/>
                        </a:rPr>
                        <a:t>  (</a:t>
                      </a:r>
                      <a:r>
                        <a:rPr lang="pt-BR" sz="1050" b="1" i="1" kern="1200" dirty="0" smtClean="0">
                          <a:solidFill>
                            <a:schemeClr val="tx1"/>
                          </a:solidFill>
                          <a:latin typeface="Times New Roman"/>
                          <a:ea typeface="Calibri"/>
                          <a:cs typeface="Times New Roman"/>
                        </a:rPr>
                        <a:t>ANAHATA</a:t>
                      </a:r>
                      <a:r>
                        <a:rPr lang="pt-BR" sz="1050" b="1" kern="1200" dirty="0" smtClean="0">
                          <a:solidFill>
                            <a:schemeClr val="tx1"/>
                          </a:solidFill>
                          <a:latin typeface="Times New Roman"/>
                          <a:ea typeface="Calibri"/>
                          <a:cs typeface="Times New Roman"/>
                        </a:rPr>
                        <a:t>)</a:t>
                      </a:r>
                      <a:endParaRPr lang="pt-BR" sz="1050" b="1" kern="1200" dirty="0">
                        <a:solidFill>
                          <a:schemeClr val="tx1"/>
                        </a:solidFill>
                        <a:latin typeface="Times New Roman"/>
                        <a:ea typeface="Calibri"/>
                        <a:cs typeface="Times New Roman"/>
                      </a:endParaRPr>
                    </a:p>
                  </a:txBody>
                  <a:tcPr marL="17357" marR="17357" marT="8467" marB="8467" anchor="ctr">
                    <a:lnL>
                      <a:noFill/>
                    </a:lnL>
                    <a:lnR>
                      <a:noFill/>
                    </a:lnR>
                    <a:lnT>
                      <a:noFill/>
                    </a:lnT>
                    <a:lnB>
                      <a:noFill/>
                    </a:lnB>
                    <a:solidFill>
                      <a:srgbClr val="339900"/>
                    </a:solidFill>
                  </a:tcPr>
                </a:tc>
                <a:tc>
                  <a:txBody>
                    <a:bodyPr/>
                    <a:lstStyle/>
                    <a:p>
                      <a:pPr marL="88900" indent="0">
                        <a:lnSpc>
                          <a:spcPct val="115000"/>
                        </a:lnSpc>
                        <a:spcAft>
                          <a:spcPts val="0"/>
                        </a:spcAft>
                      </a:pPr>
                      <a:r>
                        <a:rPr lang="pt-BR" sz="1050" b="1" dirty="0">
                          <a:latin typeface="Times New Roman"/>
                          <a:ea typeface="Calibri"/>
                          <a:cs typeface="Times New Roman"/>
                        </a:rPr>
                        <a:t>Nível do </a:t>
                      </a:r>
                      <a:r>
                        <a:rPr lang="pt-BR" sz="1050" b="1" dirty="0" smtClean="0">
                          <a:latin typeface="Times New Roman"/>
                          <a:ea typeface="Calibri"/>
                          <a:cs typeface="Times New Roman"/>
                        </a:rPr>
                        <a:t>coração </a:t>
                      </a:r>
                    </a:p>
                    <a:p>
                      <a:pPr marL="88900" indent="0">
                        <a:lnSpc>
                          <a:spcPct val="115000"/>
                        </a:lnSpc>
                        <a:spcAft>
                          <a:spcPts val="0"/>
                        </a:spcAft>
                      </a:pPr>
                      <a:r>
                        <a:rPr lang="pt-BR" sz="1050" b="1" dirty="0" smtClean="0">
                          <a:latin typeface="Times New Roman"/>
                          <a:ea typeface="Calibri"/>
                          <a:cs typeface="Times New Roman"/>
                        </a:rPr>
                        <a:t>(5ª </a:t>
                      </a:r>
                      <a:r>
                        <a:rPr lang="pt-BR" sz="1050" b="1" dirty="0">
                          <a:latin typeface="Times New Roman"/>
                          <a:ea typeface="Calibri"/>
                          <a:cs typeface="Times New Roman"/>
                        </a:rPr>
                        <a:t>vértebra </a:t>
                      </a:r>
                      <a:r>
                        <a:rPr lang="pt-BR" sz="1050" b="1" dirty="0" smtClean="0">
                          <a:latin typeface="Times New Roman"/>
                          <a:ea typeface="Calibri"/>
                          <a:cs typeface="Times New Roman"/>
                        </a:rPr>
                        <a:t>dorsal)</a:t>
                      </a:r>
                      <a:r>
                        <a:rPr lang="pt-BR" sz="1050" dirty="0" smtClean="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93FF93"/>
                    </a:solidFill>
                  </a:tcPr>
                </a:tc>
                <a:tc>
                  <a:txBody>
                    <a:bodyPr/>
                    <a:lstStyle/>
                    <a:p>
                      <a:pPr>
                        <a:lnSpc>
                          <a:spcPct val="115000"/>
                        </a:lnSpc>
                        <a:spcAft>
                          <a:spcPts val="0"/>
                        </a:spcAft>
                      </a:pPr>
                      <a:r>
                        <a:rPr lang="pt-BR" sz="1050" b="1" dirty="0">
                          <a:latin typeface="Times New Roman"/>
                          <a:ea typeface="Calibri"/>
                          <a:cs typeface="Times New Roman"/>
                        </a:rPr>
                        <a:t>Sentimental</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93FF93"/>
                    </a:solidFill>
                  </a:tcPr>
                </a:tc>
                <a:tc>
                  <a:txBody>
                    <a:bodyPr/>
                    <a:lstStyle/>
                    <a:p>
                      <a:pPr marL="88900" indent="0">
                        <a:lnSpc>
                          <a:spcPct val="115000"/>
                        </a:lnSpc>
                        <a:spcAft>
                          <a:spcPts val="0"/>
                        </a:spcAft>
                      </a:pPr>
                      <a:r>
                        <a:rPr lang="pt-BR" sz="1050" b="1" dirty="0">
                          <a:latin typeface="Times New Roman"/>
                          <a:ea typeface="Calibri"/>
                          <a:cs typeface="Times New Roman"/>
                        </a:rPr>
                        <a:t>Ar</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93FF93"/>
                    </a:solidFill>
                  </a:tcPr>
                </a:tc>
                <a:tc>
                  <a:txBody>
                    <a:bodyPr/>
                    <a:lstStyle/>
                    <a:p>
                      <a:pPr>
                        <a:lnSpc>
                          <a:spcPct val="115000"/>
                        </a:lnSpc>
                        <a:spcAft>
                          <a:spcPts val="0"/>
                        </a:spcAft>
                      </a:pP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93FF93"/>
                    </a:solidFill>
                  </a:tcPr>
                </a:tc>
                <a:tc>
                  <a:txBody>
                    <a:bodyPr/>
                    <a:lstStyle/>
                    <a:p>
                      <a:pPr>
                        <a:lnSpc>
                          <a:spcPct val="115000"/>
                        </a:lnSpc>
                        <a:spcAft>
                          <a:spcPts val="0"/>
                        </a:spcAft>
                      </a:pPr>
                      <a:r>
                        <a:rPr lang="pt-BR" sz="1050" b="1">
                          <a:latin typeface="Times New Roman"/>
                          <a:ea typeface="Calibri"/>
                          <a:cs typeface="Times New Roman"/>
                        </a:rPr>
                        <a:t>Júpiter</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93FF93"/>
                    </a:solidFill>
                  </a:tcPr>
                </a:tc>
                <a:tc>
                  <a:txBody>
                    <a:bodyPr/>
                    <a:lstStyle/>
                    <a:p>
                      <a:pPr marL="0" lvl="0" indent="88900">
                        <a:lnSpc>
                          <a:spcPct val="115000"/>
                        </a:lnSpc>
                        <a:spcAft>
                          <a:spcPts val="0"/>
                        </a:spcAft>
                      </a:pPr>
                      <a:r>
                        <a:rPr lang="pt-BR" sz="1050" b="1" dirty="0">
                          <a:latin typeface="Times New Roman"/>
                          <a:ea typeface="Calibri"/>
                          <a:cs typeface="Times New Roman"/>
                        </a:rPr>
                        <a:t>Quartzo Rosa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93FF93"/>
                    </a:solidFill>
                  </a:tcPr>
                </a:tc>
                <a:tc>
                  <a:txBody>
                    <a:bodyPr/>
                    <a:lstStyle/>
                    <a:p>
                      <a:pPr algn="ctr">
                        <a:lnSpc>
                          <a:spcPct val="115000"/>
                        </a:lnSpc>
                        <a:spcAft>
                          <a:spcPts val="0"/>
                        </a:spcAft>
                      </a:pPr>
                      <a:r>
                        <a:rPr lang="pt-BR" sz="1050" b="1" dirty="0">
                          <a:latin typeface="Times New Roman"/>
                          <a:ea typeface="Calibri"/>
                          <a:cs typeface="Times New Roman"/>
                        </a:rPr>
                        <a:t>Fá</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93FF93"/>
                    </a:solidFill>
                  </a:tcPr>
                </a:tc>
              </a:tr>
              <a:tr h="66439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t-BR" sz="1050" b="1" dirty="0" smtClean="0">
                          <a:latin typeface="Times New Roman"/>
                          <a:ea typeface="Calibri"/>
                          <a:cs typeface="Times New Roman"/>
                        </a:rPr>
                        <a:t>  PLEXO </a:t>
                      </a:r>
                      <a:r>
                        <a:rPr lang="pt-BR" sz="1050" b="1" dirty="0" smtClean="0">
                          <a:latin typeface="+mn-lt"/>
                          <a:ea typeface="Calibri"/>
                          <a:cs typeface="Times New Roman"/>
                        </a:rPr>
                        <a:t>SOLAR</a:t>
                      </a:r>
                    </a:p>
                    <a:p>
                      <a:pPr marL="0" marR="0" indent="0" algn="l" defTabSz="914400" rtl="0" eaLnBrk="1" fontAlgn="auto" latinLnBrk="0" hangingPunct="1">
                        <a:lnSpc>
                          <a:spcPct val="115000"/>
                        </a:lnSpc>
                        <a:spcBef>
                          <a:spcPts val="0"/>
                        </a:spcBef>
                        <a:spcAft>
                          <a:spcPts val="0"/>
                        </a:spcAft>
                        <a:buClrTx/>
                        <a:buSzTx/>
                        <a:buFontTx/>
                        <a:buNone/>
                        <a:tabLst/>
                        <a:defRPr/>
                      </a:pPr>
                      <a:r>
                        <a:rPr lang="pt-BR" sz="1050" b="1" kern="1200" dirty="0" smtClean="0">
                          <a:solidFill>
                            <a:schemeClr val="tx1"/>
                          </a:solidFill>
                          <a:latin typeface="Times New Roman"/>
                          <a:ea typeface="Calibri"/>
                          <a:cs typeface="Times New Roman"/>
                        </a:rPr>
                        <a:t>  (</a:t>
                      </a:r>
                      <a:r>
                        <a:rPr lang="pt-BR" sz="1050" b="1" i="1" kern="1200" dirty="0" smtClean="0">
                          <a:solidFill>
                            <a:schemeClr val="tx1"/>
                          </a:solidFill>
                          <a:latin typeface="Times New Roman"/>
                          <a:ea typeface="Calibri"/>
                          <a:cs typeface="Times New Roman"/>
                        </a:rPr>
                        <a:t>MANIPURA</a:t>
                      </a:r>
                      <a:r>
                        <a:rPr lang="pt-BR" sz="1050" b="1" kern="1200" dirty="0" smtClean="0">
                          <a:solidFill>
                            <a:schemeClr val="tx1"/>
                          </a:solidFill>
                          <a:latin typeface="Times New Roman"/>
                          <a:ea typeface="Calibri"/>
                          <a:cs typeface="Times New Roman"/>
                        </a:rPr>
                        <a:t>)  </a:t>
                      </a:r>
                      <a:endParaRPr lang="pt-BR" sz="1050" b="1" kern="1200" dirty="0">
                        <a:solidFill>
                          <a:schemeClr val="tx1"/>
                        </a:solidFill>
                        <a:latin typeface="Times New Roman"/>
                        <a:ea typeface="Calibri"/>
                        <a:cs typeface="Times New Roman"/>
                      </a:endParaRPr>
                    </a:p>
                  </a:txBody>
                  <a:tcPr marL="17357" marR="17357" marT="8467" marB="8467" anchor="ctr">
                    <a:lnL>
                      <a:noFill/>
                    </a:lnL>
                    <a:lnR>
                      <a:noFill/>
                    </a:lnR>
                    <a:lnT>
                      <a:noFill/>
                    </a:lnT>
                    <a:lnB>
                      <a:noFill/>
                    </a:lnB>
                    <a:solidFill>
                      <a:srgbClr val="FFFF00"/>
                    </a:solidFill>
                  </a:tcPr>
                </a:tc>
                <a:tc>
                  <a:txBody>
                    <a:bodyPr/>
                    <a:lstStyle/>
                    <a:p>
                      <a:pPr marL="88900" indent="0">
                        <a:lnSpc>
                          <a:spcPct val="115000"/>
                        </a:lnSpc>
                        <a:spcAft>
                          <a:spcPts val="0"/>
                        </a:spcAft>
                      </a:pPr>
                      <a:r>
                        <a:rPr lang="pt-BR" sz="1050" b="1" dirty="0" smtClean="0">
                          <a:latin typeface="Times New Roman"/>
                          <a:ea typeface="Calibri"/>
                          <a:cs typeface="Times New Roman"/>
                        </a:rPr>
                        <a:t>Nível </a:t>
                      </a:r>
                      <a:r>
                        <a:rPr lang="pt-BR" sz="1050" b="1" dirty="0">
                          <a:latin typeface="Times New Roman"/>
                          <a:ea typeface="Calibri"/>
                          <a:cs typeface="Times New Roman"/>
                        </a:rPr>
                        <a:t>das costelas </a:t>
                      </a:r>
                      <a:r>
                        <a:rPr lang="pt-BR" sz="1050" b="1" dirty="0" smtClean="0">
                          <a:latin typeface="Times New Roman"/>
                          <a:ea typeface="Calibri"/>
                          <a:cs typeface="Times New Roman"/>
                        </a:rPr>
                        <a:t>flutuantes (pouco acima</a:t>
                      </a:r>
                      <a:r>
                        <a:rPr lang="pt-BR" sz="1050" b="1" baseline="0" dirty="0" smtClean="0">
                          <a:latin typeface="Times New Roman"/>
                          <a:ea typeface="Calibri"/>
                          <a:cs typeface="Times New Roman"/>
                        </a:rPr>
                        <a:t> do umbigo)</a:t>
                      </a:r>
                      <a:r>
                        <a:rPr lang="pt-BR" sz="1050" dirty="0" smtClean="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FFF97"/>
                    </a:solidFill>
                  </a:tcPr>
                </a:tc>
                <a:tc>
                  <a:txBody>
                    <a:bodyPr/>
                    <a:lstStyle/>
                    <a:p>
                      <a:pPr>
                        <a:lnSpc>
                          <a:spcPct val="115000"/>
                        </a:lnSpc>
                        <a:spcAft>
                          <a:spcPts val="0"/>
                        </a:spcAft>
                      </a:pPr>
                      <a:r>
                        <a:rPr lang="pt-BR" sz="1050" b="1">
                          <a:latin typeface="Times New Roman"/>
                          <a:ea typeface="Calibri"/>
                          <a:cs typeface="Times New Roman"/>
                        </a:rPr>
                        <a:t>Emocional</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FFFF97"/>
                    </a:solidFill>
                  </a:tcPr>
                </a:tc>
                <a:tc>
                  <a:txBody>
                    <a:bodyPr/>
                    <a:lstStyle/>
                    <a:p>
                      <a:pPr marL="88900" indent="0">
                        <a:lnSpc>
                          <a:spcPct val="115000"/>
                        </a:lnSpc>
                        <a:spcAft>
                          <a:spcPts val="0"/>
                        </a:spcAft>
                      </a:pPr>
                      <a:r>
                        <a:rPr lang="pt-BR" sz="1050" b="1" dirty="0">
                          <a:latin typeface="Times New Roman"/>
                          <a:ea typeface="Calibri"/>
                          <a:cs typeface="Times New Roman"/>
                        </a:rPr>
                        <a:t>Fogo</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FFF97"/>
                    </a:solidFill>
                  </a:tcPr>
                </a:tc>
                <a:tc>
                  <a:txBody>
                    <a:bodyPr/>
                    <a:lstStyle/>
                    <a:p>
                      <a:pPr>
                        <a:lnSpc>
                          <a:spcPct val="115000"/>
                        </a:lnSpc>
                        <a:spcAft>
                          <a:spcPts val="0"/>
                        </a:spcAft>
                      </a:pP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FFF97"/>
                    </a:solidFill>
                  </a:tcPr>
                </a:tc>
                <a:tc>
                  <a:txBody>
                    <a:bodyPr/>
                    <a:lstStyle/>
                    <a:p>
                      <a:pPr>
                        <a:lnSpc>
                          <a:spcPct val="115000"/>
                        </a:lnSpc>
                        <a:spcAft>
                          <a:spcPts val="0"/>
                        </a:spcAft>
                      </a:pPr>
                      <a:r>
                        <a:rPr lang="pt-BR" sz="1050" b="1">
                          <a:latin typeface="Times New Roman"/>
                          <a:ea typeface="Calibri"/>
                          <a:cs typeface="Times New Roman"/>
                        </a:rPr>
                        <a:t>Mercúrio</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FFFF97"/>
                    </a:solidFill>
                  </a:tcPr>
                </a:tc>
                <a:tc>
                  <a:txBody>
                    <a:bodyPr/>
                    <a:lstStyle/>
                    <a:p>
                      <a:pPr marL="0" lvl="0" indent="88900">
                        <a:lnSpc>
                          <a:spcPct val="115000"/>
                        </a:lnSpc>
                        <a:spcAft>
                          <a:spcPts val="0"/>
                        </a:spcAft>
                      </a:pPr>
                      <a:r>
                        <a:rPr lang="pt-BR" sz="1050" b="1" dirty="0">
                          <a:latin typeface="Times New Roman"/>
                          <a:ea typeface="Calibri"/>
                          <a:cs typeface="Times New Roman"/>
                        </a:rPr>
                        <a:t>Citrino</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FFF97"/>
                    </a:solidFill>
                  </a:tcPr>
                </a:tc>
                <a:tc>
                  <a:txBody>
                    <a:bodyPr/>
                    <a:lstStyle/>
                    <a:p>
                      <a:pPr algn="ctr">
                        <a:lnSpc>
                          <a:spcPct val="115000"/>
                        </a:lnSpc>
                        <a:spcAft>
                          <a:spcPts val="0"/>
                        </a:spcAft>
                      </a:pPr>
                      <a:r>
                        <a:rPr lang="pt-BR" sz="1050" b="1" dirty="0">
                          <a:latin typeface="Times New Roman"/>
                          <a:ea typeface="Calibri"/>
                          <a:cs typeface="Times New Roman"/>
                        </a:rPr>
                        <a:t>Mi</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FFF97"/>
                    </a:solidFill>
                  </a:tcPr>
                </a:tc>
              </a:tr>
              <a:tr h="664395">
                <a:tc>
                  <a:txBody>
                    <a:bodyPr/>
                    <a:lstStyle/>
                    <a:p>
                      <a:pPr>
                        <a:lnSpc>
                          <a:spcPct val="115000"/>
                        </a:lnSpc>
                        <a:spcAft>
                          <a:spcPts val="0"/>
                        </a:spcAft>
                      </a:pPr>
                      <a:r>
                        <a:rPr lang="pt-BR" sz="1050" b="1" dirty="0" smtClean="0">
                          <a:latin typeface="Times New Roman"/>
                          <a:ea typeface="Calibri"/>
                          <a:cs typeface="Times New Roman"/>
                        </a:rPr>
                        <a:t>  GÁSTRICO OU    ESPLÊNICO</a:t>
                      </a:r>
                    </a:p>
                    <a:p>
                      <a:pPr>
                        <a:lnSpc>
                          <a:spcPct val="115000"/>
                        </a:lnSpc>
                        <a:spcAft>
                          <a:spcPts val="0"/>
                        </a:spcAft>
                      </a:pPr>
                      <a:r>
                        <a:rPr lang="pt-BR" sz="1050" b="1" kern="1200" dirty="0" smtClean="0">
                          <a:solidFill>
                            <a:schemeClr val="tx1"/>
                          </a:solidFill>
                          <a:latin typeface="Times New Roman"/>
                          <a:ea typeface="Calibri"/>
                          <a:cs typeface="Times New Roman"/>
                        </a:rPr>
                        <a:t>(</a:t>
                      </a:r>
                      <a:r>
                        <a:rPr lang="pt-BR" sz="1050" b="1" i="1" kern="1200" dirty="0" smtClean="0">
                          <a:solidFill>
                            <a:schemeClr val="tx1"/>
                          </a:solidFill>
                          <a:latin typeface="Times New Roman"/>
                          <a:ea typeface="Calibri"/>
                          <a:cs typeface="Times New Roman"/>
                        </a:rPr>
                        <a:t>SWADHISTANA</a:t>
                      </a:r>
                      <a:r>
                        <a:rPr lang="pt-BR" sz="1050" b="1" dirty="0" smtClean="0">
                          <a:solidFill>
                            <a:schemeClr val="tx1"/>
                          </a:solidFill>
                        </a:rPr>
                        <a:t>)</a:t>
                      </a:r>
                      <a:endParaRPr lang="pt-BR" sz="1050" dirty="0">
                        <a:solidFill>
                          <a:schemeClr val="tx1"/>
                        </a:solidFill>
                        <a:latin typeface="Calibri"/>
                        <a:ea typeface="Calibri"/>
                        <a:cs typeface="Times New Roman"/>
                      </a:endParaRPr>
                    </a:p>
                  </a:txBody>
                  <a:tcPr marL="17357" marR="17357" marT="8467" marB="8467" anchor="ctr">
                    <a:lnL>
                      <a:noFill/>
                    </a:lnL>
                    <a:lnR>
                      <a:noFill/>
                    </a:lnR>
                    <a:lnT>
                      <a:noFill/>
                    </a:lnT>
                    <a:lnB>
                      <a:noFill/>
                    </a:lnB>
                    <a:solidFill>
                      <a:srgbClr val="FF9900"/>
                    </a:solidFill>
                  </a:tcPr>
                </a:tc>
                <a:tc>
                  <a:txBody>
                    <a:bodyPr/>
                    <a:lstStyle/>
                    <a:p>
                      <a:pPr marL="88900" indent="0">
                        <a:lnSpc>
                          <a:spcPct val="115000"/>
                        </a:lnSpc>
                        <a:spcAft>
                          <a:spcPts val="0"/>
                        </a:spcAft>
                      </a:pPr>
                      <a:r>
                        <a:rPr lang="pt-BR" sz="1050" b="1" dirty="0">
                          <a:latin typeface="Times New Roman"/>
                          <a:ea typeface="Calibri"/>
                          <a:cs typeface="Times New Roman"/>
                        </a:rPr>
                        <a:t>4 dedos abaixo do umbigo</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9CB87"/>
                    </a:solidFill>
                  </a:tcPr>
                </a:tc>
                <a:tc>
                  <a:txBody>
                    <a:bodyPr/>
                    <a:lstStyle/>
                    <a:p>
                      <a:pPr>
                        <a:lnSpc>
                          <a:spcPct val="115000"/>
                        </a:lnSpc>
                        <a:spcAft>
                          <a:spcPts val="0"/>
                        </a:spcAft>
                      </a:pPr>
                      <a:r>
                        <a:rPr lang="pt-BR" sz="1050" b="1" dirty="0">
                          <a:latin typeface="Times New Roman"/>
                          <a:ea typeface="Calibri"/>
                          <a:cs typeface="Times New Roman"/>
                        </a:rPr>
                        <a:t>Criatividade em todos os campos</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9CB87"/>
                    </a:solidFill>
                  </a:tcPr>
                </a:tc>
                <a:tc>
                  <a:txBody>
                    <a:bodyPr/>
                    <a:lstStyle/>
                    <a:p>
                      <a:pPr marL="88900" indent="0">
                        <a:lnSpc>
                          <a:spcPct val="115000"/>
                        </a:lnSpc>
                        <a:spcAft>
                          <a:spcPts val="0"/>
                        </a:spcAft>
                      </a:pPr>
                      <a:r>
                        <a:rPr lang="pt-BR" sz="1050" b="1" dirty="0">
                          <a:latin typeface="Times New Roman"/>
                          <a:ea typeface="Calibri"/>
                          <a:cs typeface="Times New Roman"/>
                        </a:rPr>
                        <a:t>Água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9CB87"/>
                    </a:solidFill>
                  </a:tcPr>
                </a:tc>
                <a:tc>
                  <a:txBody>
                    <a:bodyPr/>
                    <a:lstStyle/>
                    <a:p>
                      <a:pPr>
                        <a:lnSpc>
                          <a:spcPct val="115000"/>
                        </a:lnSpc>
                        <a:spcAft>
                          <a:spcPts val="0"/>
                        </a:spcAft>
                      </a:pP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9CB87"/>
                    </a:solidFill>
                  </a:tcPr>
                </a:tc>
                <a:tc>
                  <a:txBody>
                    <a:bodyPr/>
                    <a:lstStyle/>
                    <a:p>
                      <a:pPr>
                        <a:lnSpc>
                          <a:spcPct val="115000"/>
                        </a:lnSpc>
                        <a:spcAft>
                          <a:spcPts val="0"/>
                        </a:spcAft>
                      </a:pPr>
                      <a:r>
                        <a:rPr lang="pt-BR" sz="1050" b="1" dirty="0">
                          <a:latin typeface="Times New Roman"/>
                          <a:ea typeface="Calibri"/>
                          <a:cs typeface="Times New Roman"/>
                        </a:rPr>
                        <a:t>Lua/ Vênus</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9CB87"/>
                    </a:solidFill>
                  </a:tcPr>
                </a:tc>
                <a:tc>
                  <a:txBody>
                    <a:bodyPr/>
                    <a:lstStyle/>
                    <a:p>
                      <a:pPr marL="0" lvl="0" indent="88900">
                        <a:lnSpc>
                          <a:spcPct val="115000"/>
                        </a:lnSpc>
                        <a:spcAft>
                          <a:spcPts val="0"/>
                        </a:spcAft>
                      </a:pPr>
                      <a:r>
                        <a:rPr lang="pt-BR" sz="1050" b="1" dirty="0">
                          <a:latin typeface="Times New Roman"/>
                          <a:ea typeface="Calibri"/>
                          <a:cs typeface="Times New Roman"/>
                        </a:rPr>
                        <a:t>Cornalina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9CB87"/>
                    </a:solidFill>
                  </a:tcPr>
                </a:tc>
                <a:tc>
                  <a:txBody>
                    <a:bodyPr/>
                    <a:lstStyle/>
                    <a:p>
                      <a:pPr algn="ctr">
                        <a:lnSpc>
                          <a:spcPct val="115000"/>
                        </a:lnSpc>
                        <a:spcAft>
                          <a:spcPts val="0"/>
                        </a:spcAft>
                      </a:pPr>
                      <a:r>
                        <a:rPr lang="pt-BR" sz="1050" b="1" dirty="0">
                          <a:latin typeface="Times New Roman"/>
                          <a:ea typeface="Calibri"/>
                          <a:cs typeface="Times New Roman"/>
                        </a:rPr>
                        <a:t>Ré</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9CB87"/>
                    </a:solidFill>
                  </a:tcPr>
                </a:tc>
              </a:tr>
              <a:tr h="664395">
                <a:tc>
                  <a:txBody>
                    <a:bodyPr/>
                    <a:lstStyle/>
                    <a:p>
                      <a:pPr>
                        <a:lnSpc>
                          <a:spcPct val="115000"/>
                        </a:lnSpc>
                        <a:spcAft>
                          <a:spcPts val="0"/>
                        </a:spcAft>
                      </a:pPr>
                      <a:r>
                        <a:rPr lang="pt-BR" sz="1050" b="1" dirty="0" smtClean="0">
                          <a:latin typeface="Times New Roman"/>
                          <a:ea typeface="Calibri"/>
                          <a:cs typeface="Times New Roman"/>
                        </a:rPr>
                        <a:t>  BÁSICO</a:t>
                      </a:r>
                      <a:r>
                        <a:rPr lang="pt-BR" sz="1050" dirty="0" smtClean="0">
                          <a:latin typeface="Times New Roman"/>
                          <a:ea typeface="Calibri"/>
                          <a:cs typeface="Times New Roman"/>
                        </a:rPr>
                        <a:t> </a:t>
                      </a:r>
                    </a:p>
                    <a:p>
                      <a:pPr>
                        <a:lnSpc>
                          <a:spcPct val="115000"/>
                        </a:lnSpc>
                        <a:spcAft>
                          <a:spcPts val="0"/>
                        </a:spcAft>
                      </a:pPr>
                      <a:r>
                        <a:rPr lang="pt-BR" sz="1050" b="1" kern="1200" dirty="0" smtClean="0">
                          <a:solidFill>
                            <a:schemeClr val="tx1"/>
                          </a:solidFill>
                          <a:latin typeface="Times New Roman"/>
                          <a:ea typeface="Calibri"/>
                          <a:cs typeface="Times New Roman"/>
                        </a:rPr>
                        <a:t>  (</a:t>
                      </a:r>
                      <a:r>
                        <a:rPr lang="pt-BR" sz="1050" b="1" i="1" kern="1200" dirty="0" smtClean="0">
                          <a:solidFill>
                            <a:schemeClr val="tx1"/>
                          </a:solidFill>
                          <a:latin typeface="Times New Roman"/>
                          <a:ea typeface="Calibri"/>
                          <a:cs typeface="Times New Roman"/>
                        </a:rPr>
                        <a:t>MULADHARA</a:t>
                      </a:r>
                      <a:r>
                        <a:rPr lang="pt-BR" sz="1050" b="1" kern="1200" dirty="0" smtClean="0">
                          <a:solidFill>
                            <a:schemeClr val="tx1"/>
                          </a:solidFill>
                          <a:latin typeface="Times New Roman"/>
                          <a:ea typeface="Calibri"/>
                          <a:cs typeface="Times New Roman"/>
                        </a:rPr>
                        <a:t>)</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F0000"/>
                    </a:solidFill>
                  </a:tcPr>
                </a:tc>
                <a:tc>
                  <a:txBody>
                    <a:bodyPr/>
                    <a:lstStyle/>
                    <a:p>
                      <a:pPr marL="88900" indent="0">
                        <a:lnSpc>
                          <a:spcPct val="115000"/>
                        </a:lnSpc>
                        <a:spcAft>
                          <a:spcPts val="0"/>
                        </a:spcAft>
                      </a:pPr>
                      <a:r>
                        <a:rPr lang="pt-BR" sz="1050" b="1" dirty="0">
                          <a:latin typeface="Times New Roman"/>
                          <a:ea typeface="Calibri"/>
                          <a:cs typeface="Times New Roman"/>
                        </a:rPr>
                        <a:t>Períneo ou no Púbis</a:t>
                      </a:r>
                      <a:r>
                        <a:rPr lang="pt-BR" sz="1050" b="1" dirty="0" smtClean="0">
                          <a:latin typeface="Times New Roman"/>
                          <a:ea typeface="Calibri"/>
                          <a:cs typeface="Times New Roman"/>
                        </a:rPr>
                        <a:t>,</a:t>
                      </a:r>
                    </a:p>
                    <a:p>
                      <a:pPr marL="88900" indent="0">
                        <a:lnSpc>
                          <a:spcPct val="115000"/>
                        </a:lnSpc>
                        <a:spcAft>
                          <a:spcPts val="0"/>
                        </a:spcAft>
                      </a:pPr>
                      <a:r>
                        <a:rPr lang="pt-BR" sz="1050" b="1" dirty="0" smtClean="0">
                          <a:latin typeface="Times New Roman"/>
                          <a:ea typeface="Calibri"/>
                          <a:cs typeface="Times New Roman"/>
                        </a:rPr>
                        <a:t>(2ª vértebra)</a:t>
                      </a:r>
                      <a:r>
                        <a:rPr lang="pt-BR" sz="1050" dirty="0" smtClean="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F6969"/>
                    </a:solidFill>
                  </a:tcPr>
                </a:tc>
                <a:tc>
                  <a:txBody>
                    <a:bodyPr/>
                    <a:lstStyle/>
                    <a:p>
                      <a:pPr>
                        <a:lnSpc>
                          <a:spcPct val="115000"/>
                        </a:lnSpc>
                        <a:spcAft>
                          <a:spcPts val="0"/>
                        </a:spcAft>
                      </a:pPr>
                      <a:r>
                        <a:rPr lang="pt-BR" sz="1050" b="1">
                          <a:latin typeface="Times New Roman"/>
                          <a:ea typeface="Calibri"/>
                          <a:cs typeface="Times New Roman"/>
                        </a:rPr>
                        <a:t>Aterramento</a:t>
                      </a:r>
                      <a:r>
                        <a:rPr lang="pt-BR" sz="1050">
                          <a:latin typeface="Times New Roman"/>
                          <a:ea typeface="Calibri"/>
                          <a:cs typeface="Times New Roman"/>
                        </a:rPr>
                        <a:t> </a:t>
                      </a:r>
                      <a:endParaRPr lang="pt-BR" sz="1050">
                        <a:latin typeface="Calibri"/>
                        <a:ea typeface="Calibri"/>
                        <a:cs typeface="Times New Roman"/>
                      </a:endParaRPr>
                    </a:p>
                  </a:txBody>
                  <a:tcPr marL="17357" marR="17357" marT="8467" marB="8467" anchor="ctr">
                    <a:lnL>
                      <a:noFill/>
                    </a:lnL>
                    <a:lnR>
                      <a:noFill/>
                    </a:lnR>
                    <a:lnT>
                      <a:noFill/>
                    </a:lnT>
                    <a:lnB>
                      <a:noFill/>
                    </a:lnB>
                    <a:solidFill>
                      <a:srgbClr val="FF6969"/>
                    </a:solidFill>
                  </a:tcPr>
                </a:tc>
                <a:tc>
                  <a:txBody>
                    <a:bodyPr/>
                    <a:lstStyle/>
                    <a:p>
                      <a:pPr marL="88900" indent="0">
                        <a:lnSpc>
                          <a:spcPct val="115000"/>
                        </a:lnSpc>
                        <a:spcAft>
                          <a:spcPts val="0"/>
                        </a:spcAft>
                      </a:pPr>
                      <a:r>
                        <a:rPr lang="pt-BR" sz="1050" b="1" dirty="0">
                          <a:latin typeface="Times New Roman"/>
                          <a:ea typeface="Calibri"/>
                          <a:cs typeface="Times New Roman"/>
                        </a:rPr>
                        <a:t>Terra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F6969"/>
                    </a:solidFill>
                  </a:tcPr>
                </a:tc>
                <a:tc>
                  <a:txBody>
                    <a:bodyPr/>
                    <a:lstStyle/>
                    <a:p>
                      <a:pPr>
                        <a:lnSpc>
                          <a:spcPct val="115000"/>
                        </a:lnSpc>
                        <a:spcAft>
                          <a:spcPts val="0"/>
                        </a:spcAft>
                      </a:pP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F6969"/>
                    </a:solidFill>
                  </a:tcPr>
                </a:tc>
                <a:tc>
                  <a:txBody>
                    <a:bodyPr/>
                    <a:lstStyle/>
                    <a:p>
                      <a:pPr>
                        <a:lnSpc>
                          <a:spcPct val="115000"/>
                        </a:lnSpc>
                        <a:spcAft>
                          <a:spcPts val="0"/>
                        </a:spcAft>
                      </a:pPr>
                      <a:r>
                        <a:rPr lang="pt-BR" sz="1050" b="1" dirty="0">
                          <a:latin typeface="Times New Roman"/>
                          <a:ea typeface="Calibri"/>
                          <a:cs typeface="Times New Roman"/>
                        </a:rPr>
                        <a:t>Sol/ Marte</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F6969"/>
                    </a:solidFill>
                  </a:tcPr>
                </a:tc>
                <a:tc>
                  <a:txBody>
                    <a:bodyPr/>
                    <a:lstStyle/>
                    <a:p>
                      <a:pPr marL="0" lvl="0" indent="88900">
                        <a:lnSpc>
                          <a:spcPct val="115000"/>
                        </a:lnSpc>
                        <a:spcAft>
                          <a:spcPts val="0"/>
                        </a:spcAft>
                      </a:pPr>
                      <a:r>
                        <a:rPr lang="pt-BR" sz="1050" b="1" dirty="0">
                          <a:latin typeface="Times New Roman"/>
                          <a:ea typeface="Calibri"/>
                          <a:cs typeface="Times New Roman"/>
                        </a:rPr>
                        <a:t>Hematita</a:t>
                      </a:r>
                      <a:r>
                        <a:rPr lang="pt-BR" sz="1050" dirty="0">
                          <a:latin typeface="Times New Roman"/>
                          <a:ea typeface="Calibri"/>
                          <a:cs typeface="Times New Roman"/>
                        </a:rPr>
                        <a:t> </a:t>
                      </a:r>
                      <a:endParaRPr lang="pt-BR" sz="1050" dirty="0">
                        <a:latin typeface="Calibri"/>
                        <a:ea typeface="Calibri"/>
                        <a:cs typeface="Times New Roman"/>
                      </a:endParaRPr>
                    </a:p>
                  </a:txBody>
                  <a:tcPr marL="0" marR="0" marT="0" marB="0" anchor="ctr">
                    <a:lnL>
                      <a:noFill/>
                    </a:lnL>
                    <a:lnR>
                      <a:noFill/>
                    </a:lnR>
                    <a:lnT>
                      <a:noFill/>
                    </a:lnT>
                    <a:lnB>
                      <a:noFill/>
                    </a:lnB>
                    <a:solidFill>
                      <a:srgbClr val="FF6969"/>
                    </a:solidFill>
                  </a:tcPr>
                </a:tc>
                <a:tc>
                  <a:txBody>
                    <a:bodyPr/>
                    <a:lstStyle/>
                    <a:p>
                      <a:pPr algn="ctr">
                        <a:lnSpc>
                          <a:spcPct val="115000"/>
                        </a:lnSpc>
                        <a:spcAft>
                          <a:spcPts val="0"/>
                        </a:spcAft>
                      </a:pPr>
                      <a:r>
                        <a:rPr lang="pt-BR" sz="1050" b="1" dirty="0">
                          <a:latin typeface="Times New Roman"/>
                          <a:ea typeface="Calibri"/>
                          <a:cs typeface="Times New Roman"/>
                        </a:rPr>
                        <a:t>Dó</a:t>
                      </a:r>
                      <a:r>
                        <a:rPr lang="pt-BR" sz="1050" dirty="0">
                          <a:latin typeface="Times New Roman"/>
                          <a:ea typeface="Calibri"/>
                          <a:cs typeface="Times New Roman"/>
                        </a:rPr>
                        <a:t> </a:t>
                      </a:r>
                      <a:endParaRPr lang="pt-BR" sz="1050" dirty="0">
                        <a:latin typeface="Calibri"/>
                        <a:ea typeface="Calibri"/>
                        <a:cs typeface="Times New Roman"/>
                      </a:endParaRPr>
                    </a:p>
                  </a:txBody>
                  <a:tcPr marL="17357" marR="17357" marT="8467" marB="8467" anchor="ctr">
                    <a:lnL>
                      <a:noFill/>
                    </a:lnL>
                    <a:lnR>
                      <a:noFill/>
                    </a:lnR>
                    <a:lnT>
                      <a:noFill/>
                    </a:lnT>
                    <a:lnB>
                      <a:noFill/>
                    </a:lnB>
                    <a:solidFill>
                      <a:srgbClr val="FF6969"/>
                    </a:solidFill>
                  </a:tcPr>
                </a:tc>
              </a:tr>
            </a:tbl>
          </a:graphicData>
        </a:graphic>
      </p:graphicFrame>
      <p:sp>
        <p:nvSpPr>
          <p:cNvPr id="4" name="Text Box 21"/>
          <p:cNvSpPr txBox="1">
            <a:spLocks noChangeArrowheads="1"/>
          </p:cNvSpPr>
          <p:nvPr/>
        </p:nvSpPr>
        <p:spPr bwMode="auto">
          <a:xfrm>
            <a:off x="6033248" y="5875635"/>
            <a:ext cx="2985248" cy="246221"/>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http://marymad.awardspace.com/chacras/chacras.</a:t>
            </a:r>
            <a:r>
              <a:rPr lang="pt-BR" sz="1000" dirty="0" err="1" smtClean="0">
                <a:solidFill>
                  <a:schemeClr val="bg1"/>
                </a:solidFill>
                <a:latin typeface="Times New Roman" pitchFamily="18" charset="0"/>
              </a:rPr>
              <a:t>php</a:t>
            </a:r>
            <a:endParaRPr lang="pt-BR" sz="1000" dirty="0">
              <a:solidFill>
                <a:schemeClr val="bg1"/>
              </a:solidFill>
              <a:latin typeface="Times New Roman" pitchFamily="18" charset="0"/>
            </a:endParaRPr>
          </a:p>
        </p:txBody>
      </p:sp>
      <p:sp>
        <p:nvSpPr>
          <p:cNvPr id="5" name="Rectangle 1"/>
          <p:cNvSpPr>
            <a:spLocks noChangeArrowheads="1"/>
          </p:cNvSpPr>
          <p:nvPr/>
        </p:nvSpPr>
        <p:spPr bwMode="auto">
          <a:xfrm>
            <a:off x="1134035" y="344404"/>
            <a:ext cx="687592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rgbClr val="FF0000"/>
                </a:solidFill>
                <a:effectLst/>
                <a:latin typeface="Times New Roman" pitchFamily="18" charset="0"/>
                <a:cs typeface="Times New Roman" pitchFamily="18" charset="0"/>
              </a:rPr>
              <a:t>Tabela de elementos e características dos Chakras</a:t>
            </a:r>
            <a:endParaRPr kumimoji="0" lang="pt-BR"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upo 11"/>
          <p:cNvGrpSpPr/>
          <p:nvPr/>
        </p:nvGrpSpPr>
        <p:grpSpPr>
          <a:xfrm>
            <a:off x="5642948" y="1258886"/>
            <a:ext cx="649230" cy="4639514"/>
            <a:chOff x="5642948" y="1258886"/>
            <a:chExt cx="649230" cy="4639514"/>
          </a:xfrm>
        </p:grpSpPr>
        <p:pic>
          <p:nvPicPr>
            <p:cNvPr id="30722" name="Picture 2" descr="http://2.bp.blogspot.com/_TjygqAK4O3o/TUDar6TRLpI/AAAAAAAAAm0/8v0-Nrp3qdY/s200/crown+chakra.jpg"/>
            <p:cNvPicPr preferRelativeResize="0">
              <a:picLocks noChangeArrowheads="1"/>
            </p:cNvPicPr>
            <p:nvPr/>
          </p:nvPicPr>
          <p:blipFill>
            <a:blip r:embed="rId2" cstate="print"/>
            <a:srcRect l="7669" t="12954" r="2147" b="15478"/>
            <a:stretch>
              <a:fillRect/>
            </a:stretch>
          </p:blipFill>
          <p:spPr bwMode="auto">
            <a:xfrm>
              <a:off x="5643563" y="1258886"/>
              <a:ext cx="648000" cy="666000"/>
            </a:xfrm>
            <a:prstGeom prst="rect">
              <a:avLst/>
            </a:prstGeom>
            <a:noFill/>
          </p:spPr>
        </p:pic>
        <p:pic>
          <p:nvPicPr>
            <p:cNvPr id="30724" name="Picture 4" descr="http://4.bp.blogspot.com/_TjygqAK4O3o/TUDaus2GKuI/AAAAAAAAAnE/6wjzg8ISLnQ/s200/gi_third-eye-chakra1.jpg"/>
            <p:cNvPicPr preferRelativeResize="0">
              <a:picLocks noChangeArrowheads="1"/>
            </p:cNvPicPr>
            <p:nvPr/>
          </p:nvPicPr>
          <p:blipFill>
            <a:blip r:embed="rId3" cstate="print"/>
            <a:srcRect l="8117" t="17548" r="11141" b="21154"/>
            <a:stretch>
              <a:fillRect/>
            </a:stretch>
          </p:blipFill>
          <p:spPr bwMode="auto">
            <a:xfrm>
              <a:off x="5643563" y="1913730"/>
              <a:ext cx="648000" cy="666000"/>
            </a:xfrm>
            <a:prstGeom prst="rect">
              <a:avLst/>
            </a:prstGeom>
            <a:noFill/>
          </p:spPr>
        </p:pic>
        <p:pic>
          <p:nvPicPr>
            <p:cNvPr id="30726" name="Picture 6" descr="http://4.bp.blogspot.com/_TjygqAK4O3o/TUDaq0WljFI/AAAAAAAAAmw/oYg94Xo1b8E/s200/throatchakra.jpg"/>
            <p:cNvPicPr preferRelativeResize="0">
              <a:picLocks noChangeArrowheads="1"/>
            </p:cNvPicPr>
            <p:nvPr/>
          </p:nvPicPr>
          <p:blipFill>
            <a:blip r:embed="rId4" cstate="print"/>
            <a:srcRect l="7537" t="18750" r="8975" b="16964"/>
            <a:stretch>
              <a:fillRect/>
            </a:stretch>
          </p:blipFill>
          <p:spPr bwMode="auto">
            <a:xfrm>
              <a:off x="5643563" y="2574924"/>
              <a:ext cx="648000" cy="666000"/>
            </a:xfrm>
            <a:prstGeom prst="rect">
              <a:avLst/>
            </a:prstGeom>
            <a:noFill/>
          </p:spPr>
        </p:pic>
        <p:pic>
          <p:nvPicPr>
            <p:cNvPr id="30728" name="Picture 8" descr="http://4.bp.blogspot.com/_TjygqAK4O3o/TUDasWmvovI/AAAAAAAAAm4/XUnbFyGf18w/s200/gi_heart-chakra1.jpg"/>
            <p:cNvPicPr>
              <a:picLocks noChangeAspect="1" noChangeArrowheads="1"/>
            </p:cNvPicPr>
            <p:nvPr/>
          </p:nvPicPr>
          <p:blipFill>
            <a:blip r:embed="rId5" cstate="print"/>
            <a:srcRect l="5055" t="16088" r="6958" b="14412"/>
            <a:stretch>
              <a:fillRect/>
            </a:stretch>
          </p:blipFill>
          <p:spPr bwMode="auto">
            <a:xfrm>
              <a:off x="5642948" y="3236118"/>
              <a:ext cx="649230" cy="666000"/>
            </a:xfrm>
            <a:prstGeom prst="rect">
              <a:avLst/>
            </a:prstGeom>
            <a:noFill/>
          </p:spPr>
        </p:pic>
        <p:pic>
          <p:nvPicPr>
            <p:cNvPr id="30730" name="Picture 10" descr="http://3.bp.blogspot.com/_TjygqAK4O3o/TUDav-9eDsI/AAAAAAAAAnI/Dfg7LBaZ2gU/s200/MANIPURA+1.png"/>
            <p:cNvPicPr preferRelativeResize="0">
              <a:picLocks noChangeArrowheads="1"/>
            </p:cNvPicPr>
            <p:nvPr/>
          </p:nvPicPr>
          <p:blipFill>
            <a:blip r:embed="rId6" cstate="print"/>
            <a:srcRect l="6312" t="16162" r="7558" b="17588"/>
            <a:stretch>
              <a:fillRect/>
            </a:stretch>
          </p:blipFill>
          <p:spPr bwMode="auto">
            <a:xfrm>
              <a:off x="5643563" y="3903662"/>
              <a:ext cx="648000" cy="666000"/>
            </a:xfrm>
            <a:prstGeom prst="rect">
              <a:avLst/>
            </a:prstGeom>
            <a:noFill/>
          </p:spPr>
        </p:pic>
        <p:pic>
          <p:nvPicPr>
            <p:cNvPr id="30732" name="Picture 12" descr="http://3.bp.blogspot.com/_TjygqAK4O3o/TUDauAoBTKI/AAAAAAAAAnA/uWxQ4D9VTRw/s200/gi_sacral-chakra1.jpg"/>
            <p:cNvPicPr preferRelativeResize="0">
              <a:picLocks noChangeArrowheads="1"/>
            </p:cNvPicPr>
            <p:nvPr/>
          </p:nvPicPr>
          <p:blipFill>
            <a:blip r:embed="rId7" cstate="print"/>
            <a:srcRect l="8244" t="17250" r="9938" b="18750"/>
            <a:stretch>
              <a:fillRect/>
            </a:stretch>
          </p:blipFill>
          <p:spPr bwMode="auto">
            <a:xfrm>
              <a:off x="5643563" y="4571206"/>
              <a:ext cx="648000" cy="666000"/>
            </a:xfrm>
            <a:prstGeom prst="rect">
              <a:avLst/>
            </a:prstGeom>
            <a:noFill/>
          </p:spPr>
        </p:pic>
        <p:pic>
          <p:nvPicPr>
            <p:cNvPr id="30734" name="Picture 14" descr="http://1.bp.blogspot.com/_TjygqAK4O3o/TUDatjI36xI/AAAAAAAAAm8/d594sq4_Y5Y/s200/gi_root-chakra.jpg"/>
            <p:cNvPicPr preferRelativeResize="0">
              <a:picLocks noChangeArrowheads="1"/>
            </p:cNvPicPr>
            <p:nvPr/>
          </p:nvPicPr>
          <p:blipFill>
            <a:blip r:embed="rId8" cstate="print"/>
            <a:srcRect l="11644" t="20779" r="13517" b="19971"/>
            <a:stretch>
              <a:fillRect/>
            </a:stretch>
          </p:blipFill>
          <p:spPr bwMode="auto">
            <a:xfrm>
              <a:off x="5643563" y="5232400"/>
              <a:ext cx="648000" cy="666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3646984" y="6578600"/>
            <a:ext cx="3223716" cy="246221"/>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https://www.brinkel.com.br/p250-corpo-humano</a:t>
            </a:r>
            <a:endParaRPr lang="pt-BR" sz="1000" dirty="0">
              <a:solidFill>
                <a:schemeClr val="bg1"/>
              </a:solidFill>
              <a:latin typeface="Times New Roman" pitchFamily="18" charset="0"/>
            </a:endParaRPr>
          </a:p>
        </p:txBody>
      </p:sp>
      <p:grpSp>
        <p:nvGrpSpPr>
          <p:cNvPr id="53" name="Grupo 52"/>
          <p:cNvGrpSpPr/>
          <p:nvPr/>
        </p:nvGrpSpPr>
        <p:grpSpPr>
          <a:xfrm>
            <a:off x="2298700" y="101600"/>
            <a:ext cx="4531905" cy="6525344"/>
            <a:chOff x="2298700" y="101600"/>
            <a:chExt cx="4531905" cy="6525344"/>
          </a:xfrm>
        </p:grpSpPr>
        <p:pic>
          <p:nvPicPr>
            <p:cNvPr id="17412" name="Picture 4" descr="https://www.brinkel.com.br/media/catalog/product/cache/1/image/800x800/9df78eab33525d08d6e5fb8d27136e95/0/2/02443_p250-corpo-humano_mapa.jpg"/>
            <p:cNvPicPr>
              <a:picLocks noChangeAspect="1" noChangeArrowheads="1"/>
            </p:cNvPicPr>
            <p:nvPr/>
          </p:nvPicPr>
          <p:blipFill>
            <a:blip r:embed="rId2" cstate="print"/>
            <a:srcRect l="15120" r="14951"/>
            <a:stretch>
              <a:fillRect/>
            </a:stretch>
          </p:blipFill>
          <p:spPr bwMode="auto">
            <a:xfrm>
              <a:off x="2298700" y="101600"/>
              <a:ext cx="4531905" cy="6525344"/>
            </a:xfrm>
            <a:prstGeom prst="rect">
              <a:avLst/>
            </a:prstGeom>
            <a:noFill/>
          </p:spPr>
        </p:pic>
        <p:sp>
          <p:nvSpPr>
            <p:cNvPr id="28" name="Retângulo de cantos arredondados 27"/>
            <p:cNvSpPr/>
            <p:nvPr/>
          </p:nvSpPr>
          <p:spPr>
            <a:xfrm>
              <a:off x="2316445" y="2752636"/>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Veia cava superior</a:t>
              </a:r>
              <a:endParaRPr lang="pt-BR" sz="1000" dirty="0"/>
            </a:p>
          </p:txBody>
        </p:sp>
        <p:sp>
          <p:nvSpPr>
            <p:cNvPr id="29" name="Retângulo de cantos arredondados 28"/>
            <p:cNvSpPr/>
            <p:nvPr/>
          </p:nvSpPr>
          <p:spPr>
            <a:xfrm>
              <a:off x="2316445" y="3194424"/>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Pulmão</a:t>
              </a:r>
              <a:endParaRPr lang="pt-BR" sz="1000" dirty="0"/>
            </a:p>
          </p:txBody>
        </p:sp>
        <p:sp>
          <p:nvSpPr>
            <p:cNvPr id="30" name="Retângulo de cantos arredondados 29"/>
            <p:cNvSpPr/>
            <p:nvPr/>
          </p:nvSpPr>
          <p:spPr>
            <a:xfrm>
              <a:off x="2316445" y="3868736"/>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Aorta</a:t>
              </a:r>
              <a:endParaRPr lang="pt-BR" sz="1000" dirty="0"/>
            </a:p>
          </p:txBody>
        </p:sp>
        <p:sp>
          <p:nvSpPr>
            <p:cNvPr id="32" name="Retângulo de cantos arredondados 31"/>
            <p:cNvSpPr/>
            <p:nvPr/>
          </p:nvSpPr>
          <p:spPr>
            <a:xfrm>
              <a:off x="2316445" y="3697287"/>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Diafragma</a:t>
              </a:r>
              <a:endParaRPr lang="pt-BR" sz="1000" dirty="0"/>
            </a:p>
          </p:txBody>
        </p:sp>
        <p:sp>
          <p:nvSpPr>
            <p:cNvPr id="33" name="Retângulo de cantos arredondados 32"/>
            <p:cNvSpPr/>
            <p:nvPr/>
          </p:nvSpPr>
          <p:spPr>
            <a:xfrm>
              <a:off x="2316445" y="4040184"/>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Fígado</a:t>
              </a:r>
              <a:endParaRPr lang="pt-BR" sz="1000" dirty="0"/>
            </a:p>
          </p:txBody>
        </p:sp>
        <p:sp>
          <p:nvSpPr>
            <p:cNvPr id="34" name="Retângulo de cantos arredondados 33"/>
            <p:cNvSpPr/>
            <p:nvPr/>
          </p:nvSpPr>
          <p:spPr>
            <a:xfrm>
              <a:off x="2316445" y="4211634"/>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Vesícula biliar</a:t>
              </a:r>
              <a:endParaRPr lang="pt-BR" sz="1000" dirty="0"/>
            </a:p>
          </p:txBody>
        </p:sp>
        <p:sp>
          <p:nvSpPr>
            <p:cNvPr id="35" name="Retângulo de cantos arredondados 34"/>
            <p:cNvSpPr/>
            <p:nvPr/>
          </p:nvSpPr>
          <p:spPr>
            <a:xfrm>
              <a:off x="2316445" y="4511674"/>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Rim</a:t>
              </a:r>
              <a:endParaRPr lang="pt-BR" sz="1000" dirty="0"/>
            </a:p>
          </p:txBody>
        </p:sp>
        <p:sp>
          <p:nvSpPr>
            <p:cNvPr id="36" name="Retângulo de cantos arredondados 35"/>
            <p:cNvSpPr/>
            <p:nvPr/>
          </p:nvSpPr>
          <p:spPr>
            <a:xfrm>
              <a:off x="2316445" y="4910048"/>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Veia cava inferior</a:t>
              </a:r>
              <a:endParaRPr lang="pt-BR" sz="1000" dirty="0"/>
            </a:p>
          </p:txBody>
        </p:sp>
        <p:sp>
          <p:nvSpPr>
            <p:cNvPr id="37" name="Retângulo de cantos arredondados 36"/>
            <p:cNvSpPr/>
            <p:nvPr/>
          </p:nvSpPr>
          <p:spPr>
            <a:xfrm>
              <a:off x="5727701" y="2552611"/>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Traqueia </a:t>
              </a:r>
              <a:endParaRPr lang="pt-BR" sz="1000" dirty="0"/>
            </a:p>
          </p:txBody>
        </p:sp>
        <p:sp>
          <p:nvSpPr>
            <p:cNvPr id="38" name="Retângulo de cantos arredondados 37"/>
            <p:cNvSpPr/>
            <p:nvPr/>
          </p:nvSpPr>
          <p:spPr>
            <a:xfrm>
              <a:off x="5727701" y="2920999"/>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Aorta</a:t>
              </a:r>
              <a:endParaRPr lang="pt-BR" sz="1000" dirty="0"/>
            </a:p>
          </p:txBody>
        </p:sp>
        <p:sp>
          <p:nvSpPr>
            <p:cNvPr id="39" name="Retângulo de cantos arredondados 38"/>
            <p:cNvSpPr/>
            <p:nvPr/>
          </p:nvSpPr>
          <p:spPr>
            <a:xfrm>
              <a:off x="5727701" y="3201987"/>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Coração</a:t>
              </a:r>
              <a:endParaRPr lang="pt-BR" sz="1000" dirty="0"/>
            </a:p>
          </p:txBody>
        </p:sp>
        <p:sp>
          <p:nvSpPr>
            <p:cNvPr id="40" name="Retângulo de cantos arredondados 39"/>
            <p:cNvSpPr/>
            <p:nvPr/>
          </p:nvSpPr>
          <p:spPr>
            <a:xfrm>
              <a:off x="5727701" y="3661569"/>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Esôfago</a:t>
              </a:r>
              <a:endParaRPr lang="pt-BR" sz="1000" dirty="0"/>
            </a:p>
          </p:txBody>
        </p:sp>
        <p:sp>
          <p:nvSpPr>
            <p:cNvPr id="41" name="Retângulo de cantos arredondados 40"/>
            <p:cNvSpPr/>
            <p:nvPr/>
          </p:nvSpPr>
          <p:spPr>
            <a:xfrm>
              <a:off x="5727701" y="3866357"/>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Estomago</a:t>
              </a:r>
              <a:endParaRPr lang="pt-BR" sz="1000" dirty="0"/>
            </a:p>
          </p:txBody>
        </p:sp>
        <p:sp>
          <p:nvSpPr>
            <p:cNvPr id="42" name="Retângulo de cantos arredondados 41"/>
            <p:cNvSpPr/>
            <p:nvPr/>
          </p:nvSpPr>
          <p:spPr>
            <a:xfrm>
              <a:off x="5727701" y="4090194"/>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Baço</a:t>
              </a:r>
              <a:endParaRPr lang="pt-BR" sz="1000" dirty="0"/>
            </a:p>
          </p:txBody>
        </p:sp>
        <p:sp>
          <p:nvSpPr>
            <p:cNvPr id="43" name="Retângulo de cantos arredondados 42"/>
            <p:cNvSpPr/>
            <p:nvPr/>
          </p:nvSpPr>
          <p:spPr>
            <a:xfrm>
              <a:off x="5727701" y="4390232"/>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Pâncreas</a:t>
              </a:r>
              <a:endParaRPr lang="pt-BR" sz="1000" dirty="0"/>
            </a:p>
          </p:txBody>
        </p:sp>
        <p:sp>
          <p:nvSpPr>
            <p:cNvPr id="44" name="Retângulo de cantos arredondados 43"/>
            <p:cNvSpPr/>
            <p:nvPr/>
          </p:nvSpPr>
          <p:spPr>
            <a:xfrm>
              <a:off x="5727701" y="4842670"/>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Intestino delgado</a:t>
              </a:r>
              <a:endParaRPr lang="pt-BR" sz="1000" dirty="0"/>
            </a:p>
          </p:txBody>
        </p:sp>
        <p:sp>
          <p:nvSpPr>
            <p:cNvPr id="45" name="Retângulo de cantos arredondados 44"/>
            <p:cNvSpPr/>
            <p:nvPr/>
          </p:nvSpPr>
          <p:spPr>
            <a:xfrm>
              <a:off x="5727701" y="5409408"/>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Intestino grosso</a:t>
              </a:r>
              <a:endParaRPr lang="pt-BR" sz="1000" dirty="0"/>
            </a:p>
          </p:txBody>
        </p:sp>
        <p:sp>
          <p:nvSpPr>
            <p:cNvPr id="46" name="Retângulo de cantos arredondados 45"/>
            <p:cNvSpPr/>
            <p:nvPr/>
          </p:nvSpPr>
          <p:spPr>
            <a:xfrm>
              <a:off x="5727701" y="5200649"/>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Aorta</a:t>
              </a:r>
              <a:endParaRPr lang="pt-BR" sz="1000" dirty="0"/>
            </a:p>
          </p:txBody>
        </p:sp>
        <p:sp>
          <p:nvSpPr>
            <p:cNvPr id="47" name="Retângulo de cantos arredondados 46"/>
            <p:cNvSpPr/>
            <p:nvPr/>
          </p:nvSpPr>
          <p:spPr>
            <a:xfrm>
              <a:off x="2316445" y="5265648"/>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Uretra</a:t>
              </a:r>
              <a:endParaRPr lang="pt-BR" sz="1000" dirty="0"/>
            </a:p>
          </p:txBody>
        </p:sp>
        <p:sp>
          <p:nvSpPr>
            <p:cNvPr id="48" name="Retângulo de cantos arredondados 47"/>
            <p:cNvSpPr/>
            <p:nvPr/>
          </p:nvSpPr>
          <p:spPr>
            <a:xfrm>
              <a:off x="2316445" y="5621248"/>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Apêndice</a:t>
              </a:r>
              <a:endParaRPr lang="pt-BR" sz="1000" dirty="0"/>
            </a:p>
          </p:txBody>
        </p:sp>
        <p:sp>
          <p:nvSpPr>
            <p:cNvPr id="49" name="Retângulo de cantos arredondados 48"/>
            <p:cNvSpPr/>
            <p:nvPr/>
          </p:nvSpPr>
          <p:spPr>
            <a:xfrm>
              <a:off x="2316445" y="6138773"/>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Bexiga</a:t>
              </a:r>
              <a:endParaRPr lang="pt-BR" sz="1000" dirty="0"/>
            </a:p>
          </p:txBody>
        </p:sp>
        <p:sp>
          <p:nvSpPr>
            <p:cNvPr id="50" name="Retângulo de cantos arredondados 49"/>
            <p:cNvSpPr/>
            <p:nvPr/>
          </p:nvSpPr>
          <p:spPr>
            <a:xfrm>
              <a:off x="5727701" y="6224498"/>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Bexiga </a:t>
              </a:r>
              <a:endParaRPr lang="pt-BR" sz="1000" dirty="0"/>
            </a:p>
          </p:txBody>
        </p:sp>
        <p:sp>
          <p:nvSpPr>
            <p:cNvPr id="51" name="Retângulo de cantos arredondados 50"/>
            <p:cNvSpPr/>
            <p:nvPr/>
          </p:nvSpPr>
          <p:spPr>
            <a:xfrm>
              <a:off x="5721351" y="2070011"/>
              <a:ext cx="1080000" cy="144000"/>
            </a:xfrm>
            <a:prstGeom prst="roundRect">
              <a:avLst>
                <a:gd name="adj" fmla="val 38485"/>
              </a:avLst>
            </a:prstGeom>
            <a:solidFill>
              <a:srgbClr val="0B14CB"/>
            </a:solidFill>
            <a:ln>
              <a:solidFill>
                <a:srgbClr val="0B14C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sz="1000" dirty="0" smtClean="0"/>
                <a:t>Tireoide </a:t>
              </a:r>
              <a:endParaRPr lang="pt-BR"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trips(downLeft)">
                                      <p:cBhvr>
                                        <p:cTn id="7" dur="500"/>
                                        <p:tgtEl>
                                          <p:spTgt spid="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http://1.bp.blogspot.com/_TjygqAK4O3o/TUDatjI36xI/AAAAAAAAAm8/d594sq4_Y5Y/s200/gi_root-chakra.jpg"/>
          <p:cNvPicPr preferRelativeResize="0">
            <a:picLocks noChangeArrowheads="1"/>
          </p:cNvPicPr>
          <p:nvPr/>
        </p:nvPicPr>
        <p:blipFill>
          <a:blip r:embed="rId3" cstate="print"/>
          <a:stretch>
            <a:fillRect/>
          </a:stretch>
        </p:blipFill>
        <p:spPr bwMode="auto">
          <a:xfrm>
            <a:off x="3846512" y="89795"/>
            <a:ext cx="1476375" cy="1905000"/>
          </a:xfrm>
          <a:prstGeom prst="rect">
            <a:avLst/>
          </a:prstGeom>
          <a:noFill/>
          <a:ln>
            <a:noFill/>
          </a:ln>
        </p:spPr>
      </p:pic>
      <p:sp>
        <p:nvSpPr>
          <p:cNvPr id="4" name="Retângulo 3"/>
          <p:cNvSpPr/>
          <p:nvPr/>
        </p:nvSpPr>
        <p:spPr>
          <a:xfrm>
            <a:off x="338418" y="1185653"/>
            <a:ext cx="4601882" cy="4693593"/>
          </a:xfrm>
          <a:prstGeom prst="rect">
            <a:avLst/>
          </a:prstGeom>
        </p:spPr>
        <p:txBody>
          <a:bodyPr wrap="square">
            <a:spAutoFit/>
          </a:bodyPr>
          <a:lstStyle/>
          <a:p>
            <a:pPr algn="just">
              <a:lnSpc>
                <a:spcPct val="150000"/>
              </a:lnSpc>
            </a:pPr>
            <a:r>
              <a:rPr lang="pt-BR" b="1" dirty="0" smtClean="0">
                <a:solidFill>
                  <a:srgbClr val="FF0000"/>
                </a:solidFill>
              </a:rPr>
              <a:t>Chakra Básico (Raiz) - </a:t>
            </a:r>
            <a:r>
              <a:rPr lang="pt-BR" b="1" dirty="0" err="1" smtClean="0">
                <a:solidFill>
                  <a:srgbClr val="FF0000"/>
                </a:solidFill>
              </a:rPr>
              <a:t>Muladhara</a:t>
            </a:r>
            <a:r>
              <a:rPr lang="pt-BR" b="1" dirty="0" smtClean="0">
                <a:solidFill>
                  <a:srgbClr val="FF0000"/>
                </a:solidFill>
              </a:rPr>
              <a:t> </a:t>
            </a:r>
          </a:p>
          <a:p>
            <a:pPr algn="just">
              <a:lnSpc>
                <a:spcPct val="150000"/>
              </a:lnSpc>
            </a:pPr>
            <a:endParaRPr lang="pt-BR" b="1" dirty="0" smtClean="0">
              <a:solidFill>
                <a:schemeClr val="bg1"/>
              </a:solidFill>
            </a:endParaRPr>
          </a:p>
          <a:p>
            <a:pPr algn="just">
              <a:lnSpc>
                <a:spcPts val="2100"/>
              </a:lnSpc>
            </a:pPr>
            <a:r>
              <a:rPr lang="pt-BR" b="1" dirty="0" smtClean="0">
                <a:solidFill>
                  <a:schemeClr val="bg1"/>
                </a:solidFill>
              </a:rPr>
              <a:t>Corresponde ao Plexo Sacro, com seis pares de nervos sagrados, de onde sai o nervo ciático para as pernas. Regula as atividades ligadas ao sexo e a reprodução. Relaciona-se com os plexos sacro e lombar</a:t>
            </a:r>
          </a:p>
          <a:p>
            <a:pPr algn="just">
              <a:lnSpc>
                <a:spcPts val="2100"/>
              </a:lnSpc>
            </a:pPr>
            <a:r>
              <a:rPr lang="pt-BR" b="1" dirty="0" smtClean="0">
                <a:solidFill>
                  <a:schemeClr val="bg1"/>
                </a:solidFill>
              </a:rPr>
              <a:t>Localizado entre os órgãos genitais e na pélvis, relacionado com as gônadas (glândulas sexuais). É a ligação com a terra. Concentra as energias da </a:t>
            </a:r>
            <a:r>
              <a:rPr lang="pt-BR" b="1" dirty="0" err="1" smtClean="0">
                <a:solidFill>
                  <a:schemeClr val="bg1"/>
                </a:solidFill>
              </a:rPr>
              <a:t>Kundaliní</a:t>
            </a:r>
            <a:r>
              <a:rPr lang="pt-BR" b="1" dirty="0" smtClean="0">
                <a:solidFill>
                  <a:schemeClr val="bg1"/>
                </a:solidFill>
              </a:rPr>
              <a:t>, que uma vez despertadas progridem coluna acima, seguindo um padrão geométrico similar ao padrão apresentado na dupla hélice das moléculas de DNA que contém o código da vida </a:t>
            </a:r>
          </a:p>
        </p:txBody>
      </p:sp>
      <p:sp>
        <p:nvSpPr>
          <p:cNvPr id="5" name="Text Box 21"/>
          <p:cNvSpPr txBox="1">
            <a:spLocks noChangeArrowheads="1"/>
          </p:cNvSpPr>
          <p:nvPr/>
        </p:nvSpPr>
        <p:spPr bwMode="auto">
          <a:xfrm>
            <a:off x="6210300" y="3213556"/>
            <a:ext cx="2743200" cy="215444"/>
          </a:xfrm>
          <a:prstGeom prst="rect">
            <a:avLst/>
          </a:prstGeom>
          <a:noFill/>
          <a:ln w="9525">
            <a:noFill/>
            <a:miter lim="800000"/>
            <a:headEnd/>
            <a:tailEnd/>
          </a:ln>
        </p:spPr>
        <p:txBody>
          <a:bodyPr wrap="square">
            <a:spAutoFit/>
          </a:bodyPr>
          <a:lstStyle/>
          <a:p>
            <a:pPr algn="r">
              <a:spcBef>
                <a:spcPct val="50000"/>
              </a:spcBef>
            </a:pPr>
            <a:r>
              <a:rPr lang="pt-BR" sz="800" dirty="0" smtClean="0">
                <a:solidFill>
                  <a:schemeClr val="bg1"/>
                </a:solidFill>
                <a:latin typeface="Times New Roman" pitchFamily="18" charset="0"/>
              </a:rPr>
              <a:t>http://www.actasurologicas.info/v31/n08/esp/3108or11.htm</a:t>
            </a:r>
            <a:endParaRPr lang="pt-BR" sz="800" dirty="0">
              <a:solidFill>
                <a:schemeClr val="bg1"/>
              </a:solidFill>
              <a:latin typeface="Times New Roman" pitchFamily="18" charset="0"/>
            </a:endParaRPr>
          </a:p>
        </p:txBody>
      </p:sp>
      <p:pic>
        <p:nvPicPr>
          <p:cNvPr id="10242" name="Picture 2" descr="http://www.geocities.ws/drmjeria/clases_teoricas/Ilustracion_Plexo_Sacro.jpg"/>
          <p:cNvPicPr>
            <a:picLocks noChangeAspect="1" noChangeArrowheads="1"/>
          </p:cNvPicPr>
          <p:nvPr/>
        </p:nvPicPr>
        <p:blipFill>
          <a:blip r:embed="rId4" cstate="print"/>
          <a:srcRect l="3803" t="4531" r="6115" b="8063"/>
          <a:stretch>
            <a:fillRect/>
          </a:stretch>
        </p:blipFill>
        <p:spPr bwMode="auto">
          <a:xfrm>
            <a:off x="6051177" y="3552264"/>
            <a:ext cx="2578100" cy="2851276"/>
          </a:xfrm>
          <a:prstGeom prst="rect">
            <a:avLst/>
          </a:prstGeom>
          <a:noFill/>
        </p:spPr>
      </p:pic>
      <p:pic>
        <p:nvPicPr>
          <p:cNvPr id="10244" name="Picture 4" descr="http://www.actasurologicas.info/v31/n08/esp/3108OR11_archivos/image010.jpg"/>
          <p:cNvPicPr>
            <a:picLocks noChangeAspect="1" noChangeArrowheads="1"/>
          </p:cNvPicPr>
          <p:nvPr/>
        </p:nvPicPr>
        <p:blipFill>
          <a:blip r:embed="rId5" cstate="print"/>
          <a:srcRect l="2236" t="7267" r="4292" b="7948"/>
          <a:stretch>
            <a:fillRect/>
          </a:stretch>
        </p:blipFill>
        <p:spPr bwMode="auto">
          <a:xfrm>
            <a:off x="5549900" y="1181099"/>
            <a:ext cx="3447713" cy="2031877"/>
          </a:xfrm>
          <a:prstGeom prst="rect">
            <a:avLst/>
          </a:prstGeom>
          <a:noFill/>
        </p:spPr>
      </p:pic>
      <p:sp>
        <p:nvSpPr>
          <p:cNvPr id="8" name="Text Box 21"/>
          <p:cNvSpPr txBox="1">
            <a:spLocks noChangeArrowheads="1"/>
          </p:cNvSpPr>
          <p:nvPr/>
        </p:nvSpPr>
        <p:spPr bwMode="auto">
          <a:xfrm>
            <a:off x="5949577" y="6346720"/>
            <a:ext cx="2743200" cy="215444"/>
          </a:xfrm>
          <a:prstGeom prst="rect">
            <a:avLst/>
          </a:prstGeom>
          <a:noFill/>
          <a:ln w="9525">
            <a:noFill/>
            <a:miter lim="800000"/>
            <a:headEnd/>
            <a:tailEnd/>
          </a:ln>
        </p:spPr>
        <p:txBody>
          <a:bodyPr wrap="square">
            <a:spAutoFit/>
          </a:bodyPr>
          <a:lstStyle/>
          <a:p>
            <a:pPr algn="r">
              <a:spcBef>
                <a:spcPct val="50000"/>
              </a:spcBef>
            </a:pPr>
            <a:r>
              <a:rPr lang="pt-BR" sz="800" dirty="0" smtClean="0">
                <a:solidFill>
                  <a:schemeClr val="bg1"/>
                </a:solidFill>
                <a:latin typeface="Times New Roman" pitchFamily="18" charset="0"/>
              </a:rPr>
              <a:t>http://www.geocities.ws/drmjeria/Introd_clases_teoricas.htm</a:t>
            </a:r>
            <a:endParaRPr lang="pt-BR" sz="800" dirty="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checkerboard(across)">
                                      <p:cBhvr>
                                        <p:cTn id="17" dur="500"/>
                                        <p:tgtEl>
                                          <p:spTgt spid="1024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animEffect transition="in" filter="checkerboard(across)">
                                      <p:cBhvr>
                                        <p:cTn id="25" dur="500"/>
                                        <p:tgtEl>
                                          <p:spTgt spid="1024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3.bp.blogspot.com/_TjygqAK4O3o/TUDauAoBTKI/AAAAAAAAAnA/uWxQ4D9VTRw/s200/gi_sacral-chakra1.jpg"/>
          <p:cNvPicPr preferRelativeResize="0">
            <a:picLocks noChangeArrowheads="1"/>
          </p:cNvPicPr>
          <p:nvPr/>
        </p:nvPicPr>
        <p:blipFill>
          <a:blip r:embed="rId3" cstate="print"/>
          <a:stretch>
            <a:fillRect/>
          </a:stretch>
        </p:blipFill>
        <p:spPr bwMode="auto">
          <a:xfrm>
            <a:off x="3851275" y="88900"/>
            <a:ext cx="1466850" cy="1905000"/>
          </a:xfrm>
          <a:prstGeom prst="rect">
            <a:avLst/>
          </a:prstGeom>
          <a:noFill/>
          <a:ln>
            <a:noFill/>
          </a:ln>
        </p:spPr>
      </p:pic>
      <p:sp>
        <p:nvSpPr>
          <p:cNvPr id="4" name="Retângulo 3"/>
          <p:cNvSpPr/>
          <p:nvPr/>
        </p:nvSpPr>
        <p:spPr>
          <a:xfrm>
            <a:off x="359337" y="1434296"/>
            <a:ext cx="4601882" cy="3347070"/>
          </a:xfrm>
          <a:prstGeom prst="rect">
            <a:avLst/>
          </a:prstGeom>
        </p:spPr>
        <p:txBody>
          <a:bodyPr wrap="square">
            <a:spAutoFit/>
          </a:bodyPr>
          <a:lstStyle/>
          <a:p>
            <a:pPr>
              <a:lnSpc>
                <a:spcPct val="150000"/>
              </a:lnSpc>
            </a:pPr>
            <a:r>
              <a:rPr lang="pt-BR" b="1" dirty="0" smtClean="0">
                <a:solidFill>
                  <a:srgbClr val="FF9933"/>
                </a:solidFill>
              </a:rPr>
              <a:t>Chakra Gástrico ou Esplênico –</a:t>
            </a:r>
          </a:p>
          <a:p>
            <a:pPr>
              <a:lnSpc>
                <a:spcPct val="150000"/>
              </a:lnSpc>
            </a:pPr>
            <a:r>
              <a:rPr lang="pt-BR" b="1" dirty="0" smtClean="0">
                <a:solidFill>
                  <a:srgbClr val="FF9933"/>
                </a:solidFill>
              </a:rPr>
              <a:t> </a:t>
            </a:r>
            <a:r>
              <a:rPr lang="pt-BR" b="1" dirty="0" err="1" smtClean="0">
                <a:solidFill>
                  <a:srgbClr val="FF9933"/>
                </a:solidFill>
              </a:rPr>
              <a:t>Swadhistana</a:t>
            </a:r>
            <a:r>
              <a:rPr lang="pt-BR" b="1" dirty="0" smtClean="0">
                <a:solidFill>
                  <a:srgbClr val="FF9933"/>
                </a:solidFill>
              </a:rPr>
              <a:t> </a:t>
            </a:r>
          </a:p>
          <a:p>
            <a:pPr algn="just">
              <a:lnSpc>
                <a:spcPts val="2100"/>
              </a:lnSpc>
            </a:pPr>
            <a:endParaRPr lang="pt-BR" b="1" dirty="0" smtClean="0">
              <a:solidFill>
                <a:schemeClr val="bg1"/>
              </a:solidFill>
            </a:endParaRPr>
          </a:p>
          <a:p>
            <a:pPr algn="just">
              <a:lnSpc>
                <a:spcPts val="2100"/>
              </a:lnSpc>
            </a:pPr>
            <a:r>
              <a:rPr lang="pt-BR" b="1" dirty="0" smtClean="0">
                <a:solidFill>
                  <a:schemeClr val="bg1"/>
                </a:solidFill>
              </a:rPr>
              <a:t>Localizado mais ou menos entre o umbigo e o estômago, exprime a emotividade em nível pessoal e humano. É formado por dois gânglios semibiliares, logo acima do pâncreas, enerva o estômago, intestinos, fígado, </a:t>
            </a:r>
            <a:r>
              <a:rPr lang="pt-BR" b="1" dirty="0" err="1" smtClean="0">
                <a:solidFill>
                  <a:schemeClr val="bg1"/>
                </a:solidFill>
              </a:rPr>
              <a:t>etc</a:t>
            </a:r>
            <a:r>
              <a:rPr lang="pt-BR" b="1" dirty="0" smtClean="0">
                <a:solidFill>
                  <a:schemeClr val="bg1"/>
                </a:solidFill>
              </a:rPr>
              <a:t>… Responsável pelos aparelhos digestivo e urinário. Responsável pela absorção dos alimentos Gástrico</a:t>
            </a:r>
          </a:p>
        </p:txBody>
      </p:sp>
      <p:sp>
        <p:nvSpPr>
          <p:cNvPr id="5" name="Text Box 21"/>
          <p:cNvSpPr txBox="1">
            <a:spLocks noChangeArrowheads="1"/>
          </p:cNvSpPr>
          <p:nvPr/>
        </p:nvSpPr>
        <p:spPr bwMode="auto">
          <a:xfrm>
            <a:off x="6273053" y="6120517"/>
            <a:ext cx="2743200" cy="215444"/>
          </a:xfrm>
          <a:prstGeom prst="rect">
            <a:avLst/>
          </a:prstGeom>
          <a:noFill/>
          <a:ln w="9525">
            <a:noFill/>
            <a:miter lim="800000"/>
            <a:headEnd/>
            <a:tailEnd/>
          </a:ln>
        </p:spPr>
        <p:txBody>
          <a:bodyPr wrap="square">
            <a:spAutoFit/>
          </a:bodyPr>
          <a:lstStyle/>
          <a:p>
            <a:pPr algn="r">
              <a:spcBef>
                <a:spcPct val="50000"/>
              </a:spcBef>
            </a:pPr>
            <a:r>
              <a:rPr lang="pt-BR" sz="800" dirty="0" smtClean="0">
                <a:solidFill>
                  <a:schemeClr val="bg1"/>
                </a:solidFill>
                <a:latin typeface="Times New Roman" pitchFamily="18" charset="0"/>
              </a:rPr>
              <a:t>http://www.resmedica.pl/endokrynologia/zapalenie-trzustki</a:t>
            </a:r>
            <a:endParaRPr lang="pt-BR" sz="800" dirty="0">
              <a:solidFill>
                <a:schemeClr val="bg1"/>
              </a:solidFill>
              <a:latin typeface="Times New Roman" pitchFamily="18" charset="0"/>
            </a:endParaRPr>
          </a:p>
        </p:txBody>
      </p:sp>
      <p:pic>
        <p:nvPicPr>
          <p:cNvPr id="12290" name="Picture 2" descr="http://www.resmedica.pl/sites/default/files/imported/cb9142efc2812519e09d38774aefdceb_0.jpg"/>
          <p:cNvPicPr>
            <a:picLocks noChangeAspect="1" noChangeArrowheads="1"/>
          </p:cNvPicPr>
          <p:nvPr/>
        </p:nvPicPr>
        <p:blipFill>
          <a:blip r:embed="rId4" cstate="print"/>
          <a:srcRect/>
          <a:stretch>
            <a:fillRect/>
          </a:stretch>
        </p:blipFill>
        <p:spPr bwMode="auto">
          <a:xfrm>
            <a:off x="5419725" y="1387288"/>
            <a:ext cx="3571875"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dissolve">
                                      <p:cBhvr>
                                        <p:cTn id="17" dur="500"/>
                                        <p:tgtEl>
                                          <p:spTgt spid="12290"/>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717176" y="291354"/>
            <a:ext cx="1344706" cy="458074"/>
          </a:xfrm>
          <a:prstGeom prst="rect">
            <a:avLst/>
          </a:prstGeom>
        </p:spPr>
        <p:txBody>
          <a:bodyPr wrap="square">
            <a:spAutoFit/>
          </a:bodyPr>
          <a:lstStyle/>
          <a:p>
            <a:pPr algn="just">
              <a:lnSpc>
                <a:spcPct val="150000"/>
              </a:lnSpc>
            </a:pPr>
            <a:r>
              <a:rPr lang="pt-BR" dirty="0" smtClean="0">
                <a:solidFill>
                  <a:schemeClr val="bg1"/>
                </a:solidFill>
              </a:rPr>
              <a:t>Glândulas</a:t>
            </a:r>
            <a:endParaRPr lang="pt-BR" dirty="0">
              <a:solidFill>
                <a:schemeClr val="bg1"/>
              </a:solidFill>
            </a:endParaRPr>
          </a:p>
        </p:txBody>
      </p:sp>
      <p:sp>
        <p:nvSpPr>
          <p:cNvPr id="26" name="Text Box 21"/>
          <p:cNvSpPr txBox="1">
            <a:spLocks noChangeArrowheads="1"/>
          </p:cNvSpPr>
          <p:nvPr/>
        </p:nvSpPr>
        <p:spPr bwMode="auto">
          <a:xfrm>
            <a:off x="4774456" y="6540059"/>
            <a:ext cx="3742018" cy="246221"/>
          </a:xfrm>
          <a:prstGeom prst="rect">
            <a:avLst/>
          </a:prstGeom>
          <a:noFill/>
          <a:ln w="9525">
            <a:noFill/>
            <a:miter lim="800000"/>
            <a:headEnd/>
            <a:tailEnd/>
          </a:ln>
        </p:spPr>
        <p:txBody>
          <a:bodyPr wrap="square">
            <a:spAutoFit/>
          </a:bodyPr>
          <a:lstStyle/>
          <a:p>
            <a:pPr>
              <a:spcBef>
                <a:spcPct val="50000"/>
              </a:spcBef>
            </a:pPr>
            <a:r>
              <a:rPr lang="pt-BR" sz="1000" dirty="0" smtClean="0">
                <a:solidFill>
                  <a:schemeClr val="bg1"/>
                </a:solidFill>
                <a:latin typeface="Times New Roman" pitchFamily="18" charset="0"/>
              </a:rPr>
              <a:t>http://vivendocom-s-aude.blogspot.com.br/2012_10_01_archive.html</a:t>
            </a:r>
            <a:endParaRPr lang="pt-BR" sz="1000" dirty="0">
              <a:solidFill>
                <a:schemeClr val="bg1"/>
              </a:solidFill>
              <a:latin typeface="Times New Roman" pitchFamily="18" charset="0"/>
            </a:endParaRPr>
          </a:p>
        </p:txBody>
      </p:sp>
      <p:pic>
        <p:nvPicPr>
          <p:cNvPr id="27" name="Picture 6" descr="http://4.bp.blogspot.com/-M50-tjYrlzQ/UH7lU3uaO8I/AAAAAAAAAAU/bIaEwFl70Nk/s320/endocr.gif"/>
          <p:cNvPicPr>
            <a:picLocks noChangeAspect="1" noChangeArrowheads="1"/>
          </p:cNvPicPr>
          <p:nvPr/>
        </p:nvPicPr>
        <p:blipFill>
          <a:blip r:embed="rId2" cstate="print"/>
          <a:srcRect/>
          <a:stretch>
            <a:fillRect/>
          </a:stretch>
        </p:blipFill>
        <p:spPr bwMode="auto">
          <a:xfrm>
            <a:off x="723900" y="771524"/>
            <a:ext cx="7696200" cy="5772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3.bp.blogspot.com/_TjygqAK4O3o/TUDav-9eDsI/AAAAAAAAAnI/Dfg7LBaZ2gU/s200/MANIPURA+1.png"/>
          <p:cNvPicPr preferRelativeResize="0">
            <a:picLocks noChangeArrowheads="1"/>
          </p:cNvPicPr>
          <p:nvPr/>
        </p:nvPicPr>
        <p:blipFill>
          <a:blip r:embed="rId3" cstate="print"/>
          <a:stretch>
            <a:fillRect/>
          </a:stretch>
        </p:blipFill>
        <p:spPr bwMode="auto">
          <a:xfrm>
            <a:off x="3846512" y="88900"/>
            <a:ext cx="1476375" cy="1905000"/>
          </a:xfrm>
          <a:prstGeom prst="rect">
            <a:avLst/>
          </a:prstGeom>
          <a:noFill/>
          <a:ln>
            <a:noFill/>
          </a:ln>
        </p:spPr>
      </p:pic>
      <p:sp>
        <p:nvSpPr>
          <p:cNvPr id="4" name="Retângulo 3"/>
          <p:cNvSpPr/>
          <p:nvPr/>
        </p:nvSpPr>
        <p:spPr>
          <a:xfrm>
            <a:off x="363068" y="1185653"/>
            <a:ext cx="3984814" cy="3762568"/>
          </a:xfrm>
          <a:prstGeom prst="rect">
            <a:avLst/>
          </a:prstGeom>
        </p:spPr>
        <p:txBody>
          <a:bodyPr wrap="square">
            <a:spAutoFit/>
          </a:bodyPr>
          <a:lstStyle/>
          <a:p>
            <a:pPr>
              <a:lnSpc>
                <a:spcPct val="150000"/>
              </a:lnSpc>
            </a:pPr>
            <a:r>
              <a:rPr lang="pt-BR" b="1" dirty="0" smtClean="0">
                <a:solidFill>
                  <a:srgbClr val="FFFF00"/>
                </a:solidFill>
              </a:rPr>
              <a:t>Chakra Umbilical ou Plexo Solar -  </a:t>
            </a:r>
            <a:r>
              <a:rPr lang="pt-BR" b="1" dirty="0" err="1" smtClean="0">
                <a:solidFill>
                  <a:srgbClr val="FFFF00"/>
                </a:solidFill>
              </a:rPr>
              <a:t>Manipura</a:t>
            </a:r>
            <a:endParaRPr lang="pt-BR" b="1" dirty="0" smtClean="0">
              <a:solidFill>
                <a:srgbClr val="FFFF00"/>
              </a:solidFill>
            </a:endParaRPr>
          </a:p>
          <a:p>
            <a:pPr algn="just">
              <a:lnSpc>
                <a:spcPct val="150000"/>
              </a:lnSpc>
            </a:pPr>
            <a:endParaRPr lang="pt-BR" b="1" dirty="0" smtClean="0">
              <a:solidFill>
                <a:schemeClr val="bg1"/>
              </a:solidFill>
            </a:endParaRPr>
          </a:p>
          <a:p>
            <a:pPr algn="just">
              <a:lnSpc>
                <a:spcPts val="2100"/>
              </a:lnSpc>
            </a:pPr>
            <a:r>
              <a:rPr lang="pt-BR" b="1" dirty="0" smtClean="0">
                <a:solidFill>
                  <a:schemeClr val="bg1"/>
                </a:solidFill>
              </a:rPr>
              <a:t>Localizado um pouco acima do umbigo. Rege o pâncreas, glândulas adrenais,  regula a atividade do fígado, baço, estômago, vesícula biliar, duodeno e aspectos do sistema nervoso. </a:t>
            </a:r>
          </a:p>
          <a:p>
            <a:pPr algn="just">
              <a:lnSpc>
                <a:spcPts val="2100"/>
              </a:lnSpc>
            </a:pPr>
            <a:r>
              <a:rPr lang="pt-BR" b="1" dirty="0" smtClean="0">
                <a:solidFill>
                  <a:schemeClr val="bg1"/>
                </a:solidFill>
              </a:rPr>
              <a:t>A área de influência deste chakra é o sistema digestivo, além do sistema nervoso.</a:t>
            </a:r>
          </a:p>
        </p:txBody>
      </p:sp>
      <p:pic>
        <p:nvPicPr>
          <p:cNvPr id="10" name="Picture 4" descr="http://www.hellobrasil.net/img/fotos/sistema%20digestorio%201.jpg"/>
          <p:cNvPicPr>
            <a:picLocks noChangeAspect="1" noChangeArrowheads="1"/>
          </p:cNvPicPr>
          <p:nvPr/>
        </p:nvPicPr>
        <p:blipFill>
          <a:blip r:embed="rId4" cstate="print"/>
          <a:srcRect l="2247" t="1447" r="3565" b="1089"/>
          <a:stretch>
            <a:fillRect/>
          </a:stretch>
        </p:blipFill>
        <p:spPr bwMode="auto">
          <a:xfrm>
            <a:off x="5522257" y="1100256"/>
            <a:ext cx="3083859" cy="4912772"/>
          </a:xfrm>
          <a:prstGeom prst="rect">
            <a:avLst/>
          </a:prstGeom>
          <a:noFill/>
        </p:spPr>
      </p:pic>
      <p:sp>
        <p:nvSpPr>
          <p:cNvPr id="11" name="Text Box 21"/>
          <p:cNvSpPr txBox="1">
            <a:spLocks noChangeArrowheads="1"/>
          </p:cNvSpPr>
          <p:nvPr/>
        </p:nvSpPr>
        <p:spPr bwMode="auto">
          <a:xfrm>
            <a:off x="5369859" y="5962436"/>
            <a:ext cx="3379694" cy="230832"/>
          </a:xfrm>
          <a:prstGeom prst="rect">
            <a:avLst/>
          </a:prstGeom>
          <a:noFill/>
          <a:ln w="9525">
            <a:noFill/>
            <a:miter lim="800000"/>
            <a:headEnd/>
            <a:tailEnd/>
          </a:ln>
        </p:spPr>
        <p:txBody>
          <a:bodyPr wrap="square">
            <a:spAutoFit/>
          </a:bodyPr>
          <a:lstStyle/>
          <a:p>
            <a:pPr algn="r">
              <a:spcBef>
                <a:spcPct val="50000"/>
              </a:spcBef>
            </a:pPr>
            <a:r>
              <a:rPr lang="pt-BR" sz="900" dirty="0" smtClean="0">
                <a:solidFill>
                  <a:schemeClr val="bg1"/>
                </a:solidFill>
                <a:latin typeface="Times New Roman" pitchFamily="18" charset="0"/>
              </a:rPr>
              <a:t>http://www.hellobrasil.net/img/fotos/sistema%20digestorio%201.</a:t>
            </a:r>
            <a:r>
              <a:rPr lang="pt-BR" sz="900" dirty="0" err="1" smtClean="0">
                <a:solidFill>
                  <a:schemeClr val="bg1"/>
                </a:solidFill>
                <a:latin typeface="Times New Roman" pitchFamily="18" charset="0"/>
              </a:rPr>
              <a:t>jpg</a:t>
            </a:r>
            <a:endParaRPr lang="pt-BR" sz="900" dirty="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Left)">
                                      <p:cBhvr>
                                        <p:cTn id="17" dur="500"/>
                                        <p:tgtEl>
                                          <p:spTgt spid="10"/>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2080303" y="5792147"/>
            <a:ext cx="2491697" cy="246221"/>
          </a:xfrm>
          <a:prstGeom prst="rect">
            <a:avLst/>
          </a:prstGeom>
          <a:noFill/>
          <a:ln w="9525">
            <a:noFill/>
            <a:miter lim="800000"/>
            <a:headEnd/>
            <a:tailEnd/>
          </a:ln>
        </p:spPr>
        <p:txBody>
          <a:bodyPr wrap="square">
            <a:spAutoFit/>
          </a:bodyPr>
          <a:lstStyle/>
          <a:p>
            <a:pPr>
              <a:spcBef>
                <a:spcPct val="50000"/>
              </a:spcBef>
            </a:pPr>
            <a:r>
              <a:rPr lang="pt-BR" sz="1000" dirty="0" smtClean="0">
                <a:solidFill>
                  <a:schemeClr val="bg1"/>
                </a:solidFill>
                <a:latin typeface="Times New Roman" pitchFamily="18" charset="0"/>
              </a:rPr>
              <a:t>http://e-portefoliorafaemica.blogspot.com.br/</a:t>
            </a:r>
            <a:endParaRPr lang="pt-BR" sz="1000" dirty="0">
              <a:solidFill>
                <a:schemeClr val="bg1"/>
              </a:solidFill>
              <a:latin typeface="Times New Roman" pitchFamily="18" charset="0"/>
            </a:endParaRPr>
          </a:p>
        </p:txBody>
      </p:sp>
      <p:pic>
        <p:nvPicPr>
          <p:cNvPr id="46082" name="Picture 2" descr="http://1.bp.blogspot.com/-GoOyQRsHtt0/T6975ypGl8I/AAAAAAAAADY/Pub5S4Ic56o/s320/foto+1+sistema+digestorio.jpg"/>
          <p:cNvPicPr>
            <a:picLocks noChangeAspect="1" noChangeArrowheads="1"/>
          </p:cNvPicPr>
          <p:nvPr/>
        </p:nvPicPr>
        <p:blipFill>
          <a:blip r:embed="rId2" cstate="print"/>
          <a:srcRect/>
          <a:stretch>
            <a:fillRect/>
          </a:stretch>
        </p:blipFill>
        <p:spPr bwMode="auto">
          <a:xfrm>
            <a:off x="107572" y="1281995"/>
            <a:ext cx="5236364" cy="4500000"/>
          </a:xfrm>
          <a:prstGeom prst="rect">
            <a:avLst/>
          </a:prstGeom>
          <a:noFill/>
        </p:spPr>
      </p:pic>
      <p:sp>
        <p:nvSpPr>
          <p:cNvPr id="6" name="Text Box 21"/>
          <p:cNvSpPr txBox="1">
            <a:spLocks noChangeArrowheads="1"/>
          </p:cNvSpPr>
          <p:nvPr/>
        </p:nvSpPr>
        <p:spPr bwMode="auto">
          <a:xfrm>
            <a:off x="6347012" y="5787065"/>
            <a:ext cx="2672728" cy="246221"/>
          </a:xfrm>
          <a:prstGeom prst="rect">
            <a:avLst/>
          </a:prstGeom>
          <a:noFill/>
          <a:ln w="9525">
            <a:noFill/>
            <a:miter lim="800000"/>
            <a:headEnd/>
            <a:tailEnd/>
          </a:ln>
        </p:spPr>
        <p:txBody>
          <a:bodyPr wrap="square">
            <a:spAutoFit/>
          </a:bodyPr>
          <a:lstStyle/>
          <a:p>
            <a:pPr algn="r">
              <a:spcBef>
                <a:spcPct val="50000"/>
              </a:spcBef>
            </a:pPr>
            <a:r>
              <a:rPr lang="pt-BR" sz="1000" dirty="0" smtClean="0">
                <a:solidFill>
                  <a:schemeClr val="bg1"/>
                </a:solidFill>
                <a:latin typeface="Times New Roman" pitchFamily="18" charset="0"/>
              </a:rPr>
              <a:t>http://farmaceutico.planetaclix.pt/urinario.html</a:t>
            </a:r>
            <a:endParaRPr lang="pt-BR" sz="1000" dirty="0">
              <a:solidFill>
                <a:schemeClr val="bg1"/>
              </a:solidFill>
              <a:latin typeface="Times New Roman" pitchFamily="18" charset="0"/>
            </a:endParaRPr>
          </a:p>
        </p:txBody>
      </p:sp>
      <p:pic>
        <p:nvPicPr>
          <p:cNvPr id="7" name="Picture 2" descr="http://farmaceutico.planetaclix.pt/imagens/Urinario.jpg"/>
          <p:cNvPicPr>
            <a:picLocks noChangeAspect="1" noChangeArrowheads="1"/>
          </p:cNvPicPr>
          <p:nvPr/>
        </p:nvPicPr>
        <p:blipFill>
          <a:blip r:embed="rId3" cstate="print"/>
          <a:srcRect l="2533" t="1396" r="993" b="4596"/>
          <a:stretch>
            <a:fillRect/>
          </a:stretch>
        </p:blipFill>
        <p:spPr bwMode="auto">
          <a:xfrm>
            <a:off x="5342963" y="1290954"/>
            <a:ext cx="3684496" cy="44913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23" presetClass="entr" presetSubtype="16"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o Office">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ersonalizada 1">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1420</Words>
  <Application>Microsoft Office PowerPoint</Application>
  <PresentationFormat>Apresentação na tela (4:3)</PresentationFormat>
  <Paragraphs>209</Paragraphs>
  <Slides>19</Slides>
  <Notes>9</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EGS</dc:creator>
  <cp:lastModifiedBy>EGS</cp:lastModifiedBy>
  <cp:revision>199</cp:revision>
  <dcterms:created xsi:type="dcterms:W3CDTF">2013-02-26T17:18:11Z</dcterms:created>
  <dcterms:modified xsi:type="dcterms:W3CDTF">2015-07-28T19:05:19Z</dcterms:modified>
</cp:coreProperties>
</file>