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1"/>
  </p:sldMasterIdLst>
  <p:notesMasterIdLst>
    <p:notesMasterId r:id="rId41"/>
  </p:notesMasterIdLst>
  <p:handoutMasterIdLst>
    <p:handoutMasterId r:id="rId42"/>
  </p:handoutMasterIdLst>
  <p:sldIdLst>
    <p:sldId id="256" r:id="rId2"/>
    <p:sldId id="319" r:id="rId3"/>
    <p:sldId id="320" r:id="rId4"/>
    <p:sldId id="322" r:id="rId5"/>
    <p:sldId id="321" r:id="rId6"/>
    <p:sldId id="323" r:id="rId7"/>
    <p:sldId id="324" r:id="rId8"/>
    <p:sldId id="325" r:id="rId9"/>
    <p:sldId id="332" r:id="rId10"/>
    <p:sldId id="326" r:id="rId11"/>
    <p:sldId id="327" r:id="rId12"/>
    <p:sldId id="328" r:id="rId13"/>
    <p:sldId id="329" r:id="rId14"/>
    <p:sldId id="330" r:id="rId15"/>
    <p:sldId id="331" r:id="rId16"/>
    <p:sldId id="333" r:id="rId17"/>
    <p:sldId id="334" r:id="rId18"/>
    <p:sldId id="335" r:id="rId19"/>
    <p:sldId id="336" r:id="rId20"/>
    <p:sldId id="337" r:id="rId21"/>
    <p:sldId id="338" r:id="rId22"/>
    <p:sldId id="339" r:id="rId23"/>
    <p:sldId id="340" r:id="rId24"/>
    <p:sldId id="343" r:id="rId25"/>
    <p:sldId id="344" r:id="rId26"/>
    <p:sldId id="345" r:id="rId27"/>
    <p:sldId id="346" r:id="rId28"/>
    <p:sldId id="347" r:id="rId29"/>
    <p:sldId id="348" r:id="rId30"/>
    <p:sldId id="349" r:id="rId31"/>
    <p:sldId id="350" r:id="rId32"/>
    <p:sldId id="351" r:id="rId33"/>
    <p:sldId id="352" r:id="rId34"/>
    <p:sldId id="353" r:id="rId35"/>
    <p:sldId id="354" r:id="rId36"/>
    <p:sldId id="355" r:id="rId37"/>
    <p:sldId id="356" r:id="rId38"/>
    <p:sldId id="357" r:id="rId39"/>
    <p:sldId id="341" r:id="rId40"/>
  </p:sldIdLst>
  <p:sldSz cx="9144000" cy="6858000" type="screen4x3"/>
  <p:notesSz cx="7099300" cy="10234613"/>
  <p:defaultTextStyle>
    <a:defPPr>
      <a:defRPr lang="pt-B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F7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Estilo Claro 3 - Ênfase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9" autoAdjust="0"/>
    <p:restoredTop sz="94664" autoAdjust="0"/>
  </p:normalViewPr>
  <p:slideViewPr>
    <p:cSldViewPr snapToObjects="1" showGuides="1">
      <p:cViewPr varScale="1">
        <p:scale>
          <a:sx n="107" d="100"/>
          <a:sy n="107" d="100"/>
        </p:scale>
        <p:origin x="-171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836"/>
    </p:cViewPr>
  </p:sorter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18.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cs typeface="+mn-cs"/>
              </a:defRPr>
            </a:lvl1pPr>
          </a:lstStyle>
          <a:p>
            <a:pPr>
              <a:defRPr/>
            </a:pPr>
            <a:endParaRPr lang="pt-BR"/>
          </a:p>
        </p:txBody>
      </p:sp>
      <p:sp>
        <p:nvSpPr>
          <p:cNvPr id="309251"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cs typeface="+mn-cs"/>
              </a:defRPr>
            </a:lvl1pPr>
          </a:lstStyle>
          <a:p>
            <a:pPr>
              <a:defRPr/>
            </a:pPr>
            <a:endParaRPr lang="pt-BR"/>
          </a:p>
        </p:txBody>
      </p:sp>
      <p:sp>
        <p:nvSpPr>
          <p:cNvPr id="309252" name="Rectangle 4"/>
          <p:cNvSpPr>
            <a:spLocks noGrp="1" noChangeArrowheads="1"/>
          </p:cNvSpPr>
          <p:nvPr>
            <p:ph type="ftr" sz="quarter" idx="2"/>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cs typeface="+mn-cs"/>
              </a:defRPr>
            </a:lvl1pPr>
          </a:lstStyle>
          <a:p>
            <a:pPr>
              <a:defRPr/>
            </a:pPr>
            <a:endParaRPr lang="pt-BR"/>
          </a:p>
        </p:txBody>
      </p:sp>
      <p:sp>
        <p:nvSpPr>
          <p:cNvPr id="309253" name="Rectangle 5"/>
          <p:cNvSpPr>
            <a:spLocks noGrp="1" noChangeArrowheads="1"/>
          </p:cNvSpPr>
          <p:nvPr>
            <p:ph type="sldNum" sz="quarter" idx="3"/>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cs typeface="+mn-cs"/>
              </a:defRPr>
            </a:lvl1pPr>
          </a:lstStyle>
          <a:p>
            <a:pPr>
              <a:defRPr/>
            </a:pPr>
            <a:fld id="{E883B193-DED1-4511-BC12-0628B9A19A6A}" type="slidenum">
              <a:rPr lang="pt-BR"/>
              <a:pPr>
                <a:defRPr/>
              </a:pPr>
              <a:t>‹nº›</a:t>
            </a:fld>
            <a:endParaRPr lang="pt-BR"/>
          </a:p>
        </p:txBody>
      </p:sp>
    </p:spTree>
    <p:extLst>
      <p:ext uri="{BB962C8B-B14F-4D97-AF65-F5344CB8AC3E}">
        <p14:creationId xmlns:p14="http://schemas.microsoft.com/office/powerpoint/2010/main" val="251904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defTabSz="990600">
              <a:defRPr sz="1300">
                <a:cs typeface="+mn-cs"/>
              </a:defRPr>
            </a:lvl1pPr>
          </a:lstStyle>
          <a:p>
            <a:pPr>
              <a:defRPr/>
            </a:pPr>
            <a:endParaRPr lang="pt-BR"/>
          </a:p>
        </p:txBody>
      </p:sp>
      <p:sp>
        <p:nvSpPr>
          <p:cNvPr id="5123" name="Rectangle 3"/>
          <p:cNvSpPr>
            <a:spLocks noGrp="1" noChangeArrowheads="1"/>
          </p:cNvSpPr>
          <p:nvPr>
            <p:ph type="dt" idx="1"/>
          </p:nvPr>
        </p:nvSpPr>
        <p:spPr bwMode="auto">
          <a:xfrm>
            <a:off x="4021138" y="0"/>
            <a:ext cx="3076575" cy="511175"/>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defTabSz="990600">
              <a:defRPr sz="1300">
                <a:cs typeface="+mn-cs"/>
              </a:defRPr>
            </a:lvl1pPr>
          </a:lstStyle>
          <a:p>
            <a:pPr>
              <a:defRPr/>
            </a:pPr>
            <a:endParaRPr lang="pt-BR"/>
          </a:p>
        </p:txBody>
      </p:sp>
      <p:sp>
        <p:nvSpPr>
          <p:cNvPr id="46084" name="Rectangle 4"/>
          <p:cNvSpPr>
            <a:spLocks noGrp="1" noRot="1" noChangeAspect="1" noChangeArrowheads="1" noTextEdit="1"/>
          </p:cNvSpPr>
          <p:nvPr>
            <p:ph type="sldImg" idx="2"/>
          </p:nvPr>
        </p:nvSpPr>
        <p:spPr bwMode="auto">
          <a:xfrm>
            <a:off x="990600" y="768350"/>
            <a:ext cx="5118100"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5126"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defTabSz="990600">
              <a:defRPr sz="1300">
                <a:cs typeface="+mn-cs"/>
              </a:defRPr>
            </a:lvl1pPr>
          </a:lstStyle>
          <a:p>
            <a:pPr>
              <a:defRPr/>
            </a:pPr>
            <a:endParaRPr lang="pt-BR"/>
          </a:p>
        </p:txBody>
      </p:sp>
      <p:sp>
        <p:nvSpPr>
          <p:cNvPr id="5127"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defTabSz="990600">
              <a:defRPr sz="1300">
                <a:cs typeface="+mn-cs"/>
              </a:defRPr>
            </a:lvl1pPr>
          </a:lstStyle>
          <a:p>
            <a:pPr>
              <a:defRPr/>
            </a:pPr>
            <a:fld id="{F9EB5381-2A5D-45CC-8B3A-A6DE9924C126}" type="slidenum">
              <a:rPr lang="pt-BR"/>
              <a:pPr>
                <a:defRPr/>
              </a:pPr>
              <a:t>‹nº›</a:t>
            </a:fld>
            <a:endParaRPr lang="pt-BR"/>
          </a:p>
        </p:txBody>
      </p:sp>
    </p:spTree>
    <p:extLst>
      <p:ext uri="{BB962C8B-B14F-4D97-AF65-F5344CB8AC3E}">
        <p14:creationId xmlns:p14="http://schemas.microsoft.com/office/powerpoint/2010/main" val="594012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6AFDEE6D-C549-438C-B527-D20DCFF30CF7}" type="slidenum">
              <a:rPr lang="pt-BR" smtClean="0"/>
              <a:pPr>
                <a:defRPr/>
              </a:pPr>
              <a:t>1</a:t>
            </a:fld>
            <a:endParaRPr lang="pt-BR" smtClean="0"/>
          </a:p>
        </p:txBody>
      </p:sp>
      <p:sp>
        <p:nvSpPr>
          <p:cNvPr id="47107" name="Rectangle 2"/>
          <p:cNvSpPr>
            <a:spLocks noGrp="1" noRot="1" noChangeAspect="1" noChangeArrowheads="1" noTextEdit="1"/>
          </p:cNvSpPr>
          <p:nvPr>
            <p:ph type="sldImg"/>
          </p:nvPr>
        </p:nvSpPr>
        <p:spPr>
          <a:xfrm>
            <a:off x="992188" y="768350"/>
            <a:ext cx="5114925" cy="3836988"/>
          </a:xfrm>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0766CDB-56EA-49C1-A7A6-2FA8046DDE41}" type="slidenum">
              <a:rPr lang="pt-BR" smtClean="0"/>
              <a:pPr>
                <a:defRPr/>
              </a:pPr>
              <a:t>10</a:t>
            </a:fld>
            <a:endParaRPr lang="pt-BR" smtClean="0"/>
          </a:p>
        </p:txBody>
      </p:sp>
      <p:sp>
        <p:nvSpPr>
          <p:cNvPr id="56323" name="Rectangle 2"/>
          <p:cNvSpPr>
            <a:spLocks noGrp="1" noRot="1" noChangeAspect="1" noChangeArrowheads="1" noTextEdit="1"/>
          </p:cNvSpPr>
          <p:nvPr>
            <p:ph type="sldImg"/>
          </p:nvPr>
        </p:nvSpPr>
        <p:spPr>
          <a:xfrm>
            <a:off x="992188" y="768350"/>
            <a:ext cx="5114925" cy="3836988"/>
          </a:xfrm>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010887C9-640A-4E4D-9D9C-96144FA9D1C1}" type="slidenum">
              <a:rPr lang="pt-BR" smtClean="0"/>
              <a:pPr>
                <a:defRPr/>
              </a:pPr>
              <a:t>11</a:t>
            </a:fld>
            <a:endParaRPr lang="pt-BR" smtClean="0"/>
          </a:p>
        </p:txBody>
      </p:sp>
      <p:sp>
        <p:nvSpPr>
          <p:cNvPr id="57347" name="Rectangle 2"/>
          <p:cNvSpPr>
            <a:spLocks noGrp="1" noRot="1" noChangeAspect="1" noChangeArrowheads="1" noTextEdit="1"/>
          </p:cNvSpPr>
          <p:nvPr>
            <p:ph type="sldImg"/>
          </p:nvPr>
        </p:nvSpPr>
        <p:spPr>
          <a:xfrm>
            <a:off x="992188" y="768350"/>
            <a:ext cx="5114925" cy="3836988"/>
          </a:xfrm>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DD027AD0-200E-4CB1-A74E-955B359DF666}" type="slidenum">
              <a:rPr lang="pt-BR" smtClean="0"/>
              <a:pPr>
                <a:defRPr/>
              </a:pPr>
              <a:t>12</a:t>
            </a:fld>
            <a:endParaRPr lang="pt-BR" smtClean="0"/>
          </a:p>
        </p:txBody>
      </p:sp>
      <p:sp>
        <p:nvSpPr>
          <p:cNvPr id="58371" name="Rectangle 2"/>
          <p:cNvSpPr>
            <a:spLocks noGrp="1" noRot="1" noChangeAspect="1" noChangeArrowheads="1" noTextEdit="1"/>
          </p:cNvSpPr>
          <p:nvPr>
            <p:ph type="sldImg"/>
          </p:nvPr>
        </p:nvSpPr>
        <p:spPr>
          <a:xfrm>
            <a:off x="992188" y="768350"/>
            <a:ext cx="5114925" cy="3836988"/>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42CC1CAB-8A32-491B-98A0-39C6D0EA6AAA}" type="slidenum">
              <a:rPr lang="pt-BR" smtClean="0"/>
              <a:pPr>
                <a:defRPr/>
              </a:pPr>
              <a:t>13</a:t>
            </a:fld>
            <a:endParaRPr lang="pt-BR" smtClean="0"/>
          </a:p>
        </p:txBody>
      </p:sp>
      <p:sp>
        <p:nvSpPr>
          <p:cNvPr id="59395" name="Rectangle 2"/>
          <p:cNvSpPr>
            <a:spLocks noGrp="1" noRot="1" noChangeAspect="1" noChangeArrowheads="1" noTextEdit="1"/>
          </p:cNvSpPr>
          <p:nvPr>
            <p:ph type="sldImg"/>
          </p:nvPr>
        </p:nvSpPr>
        <p:spPr>
          <a:xfrm>
            <a:off x="992188" y="768350"/>
            <a:ext cx="5114925" cy="3836988"/>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079F8D4-D83A-4CCA-8EBC-D9AE7F977007}" type="slidenum">
              <a:rPr lang="pt-BR" smtClean="0"/>
              <a:pPr>
                <a:defRPr/>
              </a:pPr>
              <a:t>14</a:t>
            </a:fld>
            <a:endParaRPr lang="pt-BR" smtClean="0"/>
          </a:p>
        </p:txBody>
      </p:sp>
      <p:sp>
        <p:nvSpPr>
          <p:cNvPr id="60419" name="Rectangle 2"/>
          <p:cNvSpPr>
            <a:spLocks noGrp="1" noRot="1" noChangeAspect="1" noChangeArrowheads="1" noTextEdit="1"/>
          </p:cNvSpPr>
          <p:nvPr>
            <p:ph type="sldImg"/>
          </p:nvPr>
        </p:nvSpPr>
        <p:spPr>
          <a:xfrm>
            <a:off x="992188" y="768350"/>
            <a:ext cx="5114925" cy="3836988"/>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3A24ECE-836F-48F3-9808-C7915B44B1E7}" type="slidenum">
              <a:rPr lang="pt-BR" smtClean="0"/>
              <a:pPr>
                <a:defRPr/>
              </a:pPr>
              <a:t>15</a:t>
            </a:fld>
            <a:endParaRPr lang="pt-BR" smtClean="0"/>
          </a:p>
        </p:txBody>
      </p:sp>
      <p:sp>
        <p:nvSpPr>
          <p:cNvPr id="61443" name="Rectangle 2"/>
          <p:cNvSpPr>
            <a:spLocks noGrp="1" noRot="1" noChangeAspect="1" noChangeArrowheads="1" noTextEdit="1"/>
          </p:cNvSpPr>
          <p:nvPr>
            <p:ph type="sldImg"/>
          </p:nvPr>
        </p:nvSpPr>
        <p:spPr>
          <a:xfrm>
            <a:off x="992188" y="768350"/>
            <a:ext cx="5114925" cy="3836988"/>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A3285DB2-F4BE-4A7F-B679-FFAF44D48996}" type="slidenum">
              <a:rPr lang="pt-BR" smtClean="0"/>
              <a:pPr>
                <a:defRPr/>
              </a:pPr>
              <a:t>16</a:t>
            </a:fld>
            <a:endParaRPr lang="pt-BR" smtClean="0"/>
          </a:p>
        </p:txBody>
      </p:sp>
      <p:sp>
        <p:nvSpPr>
          <p:cNvPr id="62467" name="Rectangle 2"/>
          <p:cNvSpPr>
            <a:spLocks noGrp="1" noRot="1" noChangeAspect="1" noChangeArrowheads="1" noTextEdit="1"/>
          </p:cNvSpPr>
          <p:nvPr>
            <p:ph type="sldImg"/>
          </p:nvPr>
        </p:nvSpPr>
        <p:spPr>
          <a:xfrm>
            <a:off x="992188" y="768350"/>
            <a:ext cx="5114925" cy="3836988"/>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B9FE144-E102-407C-8C3B-1481ED7E6E42}" type="slidenum">
              <a:rPr lang="pt-BR" smtClean="0"/>
              <a:pPr>
                <a:defRPr/>
              </a:pPr>
              <a:t>17</a:t>
            </a:fld>
            <a:endParaRPr lang="pt-BR" smtClean="0"/>
          </a:p>
        </p:txBody>
      </p:sp>
      <p:sp>
        <p:nvSpPr>
          <p:cNvPr id="63491" name="Rectangle 2"/>
          <p:cNvSpPr>
            <a:spLocks noGrp="1" noRot="1" noChangeAspect="1" noChangeArrowheads="1" noTextEdit="1"/>
          </p:cNvSpPr>
          <p:nvPr>
            <p:ph type="sldImg"/>
          </p:nvPr>
        </p:nvSpPr>
        <p:spPr>
          <a:xfrm>
            <a:off x="992188" y="768350"/>
            <a:ext cx="5114925" cy="3836988"/>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31C14FC-2444-4791-8226-17FE324391CC}" type="slidenum">
              <a:rPr lang="pt-BR" smtClean="0"/>
              <a:pPr>
                <a:defRPr/>
              </a:pPr>
              <a:t>18</a:t>
            </a:fld>
            <a:endParaRPr lang="pt-BR" smtClean="0"/>
          </a:p>
        </p:txBody>
      </p:sp>
      <p:sp>
        <p:nvSpPr>
          <p:cNvPr id="64515" name="Rectangle 2"/>
          <p:cNvSpPr>
            <a:spLocks noGrp="1" noRot="1" noChangeAspect="1" noChangeArrowheads="1" noTextEdit="1"/>
          </p:cNvSpPr>
          <p:nvPr>
            <p:ph type="sldImg"/>
          </p:nvPr>
        </p:nvSpPr>
        <p:spPr>
          <a:xfrm>
            <a:off x="992188" y="768350"/>
            <a:ext cx="5114925" cy="3836988"/>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73A6BB5-F2A3-46ED-8705-56827EA9761F}" type="slidenum">
              <a:rPr lang="pt-BR" smtClean="0"/>
              <a:pPr>
                <a:defRPr/>
              </a:pPr>
              <a:t>19</a:t>
            </a:fld>
            <a:endParaRPr lang="pt-BR" smtClean="0"/>
          </a:p>
        </p:txBody>
      </p:sp>
      <p:sp>
        <p:nvSpPr>
          <p:cNvPr id="65539" name="Rectangle 2"/>
          <p:cNvSpPr>
            <a:spLocks noGrp="1" noRot="1" noChangeAspect="1" noChangeArrowheads="1" noTextEdit="1"/>
          </p:cNvSpPr>
          <p:nvPr>
            <p:ph type="sldImg"/>
          </p:nvPr>
        </p:nvSpPr>
        <p:spPr>
          <a:xfrm>
            <a:off x="992188" y="768350"/>
            <a:ext cx="5114925" cy="3836988"/>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4482943-BE76-48B2-9534-1F572561F0E7}" type="slidenum">
              <a:rPr lang="pt-BR" smtClean="0"/>
              <a:pPr>
                <a:defRPr/>
              </a:pPr>
              <a:t>2</a:t>
            </a:fld>
            <a:endParaRPr lang="pt-BR" smtClean="0"/>
          </a:p>
        </p:txBody>
      </p:sp>
      <p:sp>
        <p:nvSpPr>
          <p:cNvPr id="48131" name="Rectangle 2"/>
          <p:cNvSpPr>
            <a:spLocks noGrp="1" noRot="1" noChangeAspect="1" noChangeArrowheads="1" noTextEdit="1"/>
          </p:cNvSpPr>
          <p:nvPr>
            <p:ph type="sldImg"/>
          </p:nvPr>
        </p:nvSpPr>
        <p:spPr>
          <a:xfrm>
            <a:off x="992188" y="768350"/>
            <a:ext cx="5114925" cy="3836988"/>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2DDF61D-47F5-4915-8062-6B50A1A76804}" type="slidenum">
              <a:rPr lang="pt-BR" smtClean="0"/>
              <a:pPr>
                <a:defRPr/>
              </a:pPr>
              <a:t>20</a:t>
            </a:fld>
            <a:endParaRPr lang="pt-BR" smtClean="0"/>
          </a:p>
        </p:txBody>
      </p:sp>
      <p:sp>
        <p:nvSpPr>
          <p:cNvPr id="66563" name="Rectangle 2"/>
          <p:cNvSpPr>
            <a:spLocks noGrp="1" noRot="1" noChangeAspect="1" noChangeArrowheads="1" noTextEdit="1"/>
          </p:cNvSpPr>
          <p:nvPr>
            <p:ph type="sldImg"/>
          </p:nvPr>
        </p:nvSpPr>
        <p:spPr>
          <a:xfrm>
            <a:off x="992188" y="768350"/>
            <a:ext cx="5114925" cy="3836988"/>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29FF1412-4F1F-4CD3-9172-B02309F9E66B}" type="slidenum">
              <a:rPr lang="pt-BR" smtClean="0"/>
              <a:pPr>
                <a:defRPr/>
              </a:pPr>
              <a:t>21</a:t>
            </a:fld>
            <a:endParaRPr lang="pt-BR" smtClean="0"/>
          </a:p>
        </p:txBody>
      </p:sp>
      <p:sp>
        <p:nvSpPr>
          <p:cNvPr id="67587" name="Rectangle 2"/>
          <p:cNvSpPr>
            <a:spLocks noGrp="1" noRot="1" noChangeAspect="1" noChangeArrowheads="1" noTextEdit="1"/>
          </p:cNvSpPr>
          <p:nvPr>
            <p:ph type="sldImg"/>
          </p:nvPr>
        </p:nvSpPr>
        <p:spPr>
          <a:xfrm>
            <a:off x="992188" y="768350"/>
            <a:ext cx="5114925" cy="3836988"/>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D848BBB0-3CAE-47C7-B0BA-7ED0031AF8F3}" type="slidenum">
              <a:rPr lang="pt-BR" smtClean="0"/>
              <a:pPr>
                <a:defRPr/>
              </a:pPr>
              <a:t>22</a:t>
            </a:fld>
            <a:endParaRPr lang="pt-BR" smtClean="0"/>
          </a:p>
        </p:txBody>
      </p:sp>
      <p:sp>
        <p:nvSpPr>
          <p:cNvPr id="68611" name="Rectangle 2"/>
          <p:cNvSpPr>
            <a:spLocks noGrp="1" noRot="1" noChangeAspect="1" noChangeArrowheads="1" noTextEdit="1"/>
          </p:cNvSpPr>
          <p:nvPr>
            <p:ph type="sldImg"/>
          </p:nvPr>
        </p:nvSpPr>
        <p:spPr>
          <a:xfrm>
            <a:off x="992188" y="768350"/>
            <a:ext cx="5114925" cy="3836988"/>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AA08931-50B4-474B-87EC-2F72A4896890}" type="slidenum">
              <a:rPr lang="pt-BR" smtClean="0"/>
              <a:pPr>
                <a:defRPr/>
              </a:pPr>
              <a:t>23</a:t>
            </a:fld>
            <a:endParaRPr lang="pt-BR" smtClean="0"/>
          </a:p>
        </p:txBody>
      </p:sp>
      <p:sp>
        <p:nvSpPr>
          <p:cNvPr id="69635" name="Rectangle 2"/>
          <p:cNvSpPr>
            <a:spLocks noGrp="1" noRot="1" noChangeAspect="1" noChangeArrowheads="1" noTextEdit="1"/>
          </p:cNvSpPr>
          <p:nvPr>
            <p:ph type="sldImg"/>
          </p:nvPr>
        </p:nvSpPr>
        <p:spPr>
          <a:xfrm>
            <a:off x="992188" y="768350"/>
            <a:ext cx="5114925" cy="3836988"/>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E62842A2-2FBE-4E46-8F90-ED24146A5DA1}" type="slidenum">
              <a:rPr lang="pt-BR" smtClean="0"/>
              <a:pPr>
                <a:defRPr/>
              </a:pPr>
              <a:t>24</a:t>
            </a:fld>
            <a:endParaRPr lang="pt-BR" smtClean="0"/>
          </a:p>
        </p:txBody>
      </p:sp>
      <p:sp>
        <p:nvSpPr>
          <p:cNvPr id="70659" name="Rectangle 2"/>
          <p:cNvSpPr>
            <a:spLocks noGrp="1" noRot="1" noChangeAspect="1" noChangeArrowheads="1" noTextEdit="1"/>
          </p:cNvSpPr>
          <p:nvPr>
            <p:ph type="sldImg"/>
          </p:nvPr>
        </p:nvSpPr>
        <p:spPr>
          <a:xfrm>
            <a:off x="992188" y="768350"/>
            <a:ext cx="5114925" cy="3836988"/>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C35B02F-D2AC-4394-A011-4B11EF79D976}" type="slidenum">
              <a:rPr lang="pt-BR" smtClean="0"/>
              <a:pPr>
                <a:defRPr/>
              </a:pPr>
              <a:t>25</a:t>
            </a:fld>
            <a:endParaRPr lang="pt-BR" smtClean="0"/>
          </a:p>
        </p:txBody>
      </p:sp>
      <p:sp>
        <p:nvSpPr>
          <p:cNvPr id="71683" name="Rectangle 2"/>
          <p:cNvSpPr>
            <a:spLocks noGrp="1" noRot="1" noChangeAspect="1" noChangeArrowheads="1" noTextEdit="1"/>
          </p:cNvSpPr>
          <p:nvPr>
            <p:ph type="sldImg"/>
          </p:nvPr>
        </p:nvSpPr>
        <p:spPr>
          <a:xfrm>
            <a:off x="992188" y="768350"/>
            <a:ext cx="5114925" cy="3836988"/>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7AA1DF09-11E9-4332-A1E5-CAAEBD465EA0}" type="slidenum">
              <a:rPr lang="pt-BR" smtClean="0"/>
              <a:pPr>
                <a:defRPr/>
              </a:pPr>
              <a:t>26</a:t>
            </a:fld>
            <a:endParaRPr lang="pt-BR" smtClean="0"/>
          </a:p>
        </p:txBody>
      </p:sp>
      <p:sp>
        <p:nvSpPr>
          <p:cNvPr id="72707" name="Rectangle 2"/>
          <p:cNvSpPr>
            <a:spLocks noGrp="1" noRot="1" noChangeAspect="1" noChangeArrowheads="1" noTextEdit="1"/>
          </p:cNvSpPr>
          <p:nvPr>
            <p:ph type="sldImg"/>
          </p:nvPr>
        </p:nvSpPr>
        <p:spPr>
          <a:xfrm>
            <a:off x="992188" y="768350"/>
            <a:ext cx="5114925" cy="3836988"/>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F15BFF65-45E9-465F-B4D1-EF763F8309A7}" type="slidenum">
              <a:rPr lang="pt-BR" smtClean="0"/>
              <a:pPr>
                <a:defRPr/>
              </a:pPr>
              <a:t>27</a:t>
            </a:fld>
            <a:endParaRPr lang="pt-BR" smtClean="0"/>
          </a:p>
        </p:txBody>
      </p:sp>
      <p:sp>
        <p:nvSpPr>
          <p:cNvPr id="73731" name="Rectangle 2"/>
          <p:cNvSpPr>
            <a:spLocks noGrp="1" noRot="1" noChangeAspect="1" noChangeArrowheads="1" noTextEdit="1"/>
          </p:cNvSpPr>
          <p:nvPr>
            <p:ph type="sldImg"/>
          </p:nvPr>
        </p:nvSpPr>
        <p:spPr>
          <a:xfrm>
            <a:off x="992188" y="768350"/>
            <a:ext cx="5114925" cy="3836988"/>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9243797-275A-46BA-87DF-A8C3C95C286A}" type="slidenum">
              <a:rPr lang="pt-BR" smtClean="0"/>
              <a:pPr>
                <a:defRPr/>
              </a:pPr>
              <a:t>28</a:t>
            </a:fld>
            <a:endParaRPr lang="pt-BR" smtClean="0"/>
          </a:p>
        </p:txBody>
      </p:sp>
      <p:sp>
        <p:nvSpPr>
          <p:cNvPr id="74755" name="Rectangle 2"/>
          <p:cNvSpPr>
            <a:spLocks noGrp="1" noRot="1" noChangeAspect="1" noChangeArrowheads="1" noTextEdit="1"/>
          </p:cNvSpPr>
          <p:nvPr>
            <p:ph type="sldImg"/>
          </p:nvPr>
        </p:nvSpPr>
        <p:spPr>
          <a:xfrm>
            <a:off x="992188" y="768350"/>
            <a:ext cx="5114925" cy="3836988"/>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7B24C37A-AF7C-464A-9517-D74213FC83A6}" type="slidenum">
              <a:rPr lang="pt-BR" smtClean="0"/>
              <a:pPr>
                <a:defRPr/>
              </a:pPr>
              <a:t>29</a:t>
            </a:fld>
            <a:endParaRPr lang="pt-BR" smtClean="0"/>
          </a:p>
        </p:txBody>
      </p:sp>
      <p:sp>
        <p:nvSpPr>
          <p:cNvPr id="75779" name="Rectangle 2"/>
          <p:cNvSpPr>
            <a:spLocks noGrp="1" noRot="1" noChangeAspect="1" noChangeArrowheads="1" noTextEdit="1"/>
          </p:cNvSpPr>
          <p:nvPr>
            <p:ph type="sldImg"/>
          </p:nvPr>
        </p:nvSpPr>
        <p:spPr>
          <a:xfrm>
            <a:off x="992188" y="768350"/>
            <a:ext cx="5114925" cy="3836988"/>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B623ABA-4A4B-462F-92EC-AF8C8BBEC58A}" type="slidenum">
              <a:rPr lang="pt-BR" smtClean="0"/>
              <a:pPr>
                <a:defRPr/>
              </a:pPr>
              <a:t>3</a:t>
            </a:fld>
            <a:endParaRPr lang="pt-BR" smtClean="0"/>
          </a:p>
        </p:txBody>
      </p:sp>
      <p:sp>
        <p:nvSpPr>
          <p:cNvPr id="49155" name="Rectangle 2"/>
          <p:cNvSpPr>
            <a:spLocks noGrp="1" noRot="1" noChangeAspect="1" noChangeArrowheads="1" noTextEdit="1"/>
          </p:cNvSpPr>
          <p:nvPr>
            <p:ph type="sldImg"/>
          </p:nvPr>
        </p:nvSpPr>
        <p:spPr>
          <a:xfrm>
            <a:off x="992188" y="768350"/>
            <a:ext cx="5114925" cy="3836988"/>
          </a:xfrm>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FFFE66D-6053-4AFD-8422-85310AA895F4}" type="slidenum">
              <a:rPr lang="pt-BR" smtClean="0"/>
              <a:pPr>
                <a:defRPr/>
              </a:pPr>
              <a:t>30</a:t>
            </a:fld>
            <a:endParaRPr lang="pt-BR" smtClean="0"/>
          </a:p>
        </p:txBody>
      </p:sp>
      <p:sp>
        <p:nvSpPr>
          <p:cNvPr id="76803" name="Rectangle 2"/>
          <p:cNvSpPr>
            <a:spLocks noGrp="1" noRot="1" noChangeAspect="1" noChangeArrowheads="1" noTextEdit="1"/>
          </p:cNvSpPr>
          <p:nvPr>
            <p:ph type="sldImg"/>
          </p:nvPr>
        </p:nvSpPr>
        <p:spPr>
          <a:xfrm>
            <a:off x="992188" y="768350"/>
            <a:ext cx="5114925" cy="3836988"/>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9E213AD-0BD7-4EFF-934A-79E90E6EDE31}" type="slidenum">
              <a:rPr lang="pt-BR" smtClean="0"/>
              <a:pPr>
                <a:defRPr/>
              </a:pPr>
              <a:t>31</a:t>
            </a:fld>
            <a:endParaRPr lang="pt-BR" smtClean="0"/>
          </a:p>
        </p:txBody>
      </p:sp>
      <p:sp>
        <p:nvSpPr>
          <p:cNvPr id="77827" name="Rectangle 2"/>
          <p:cNvSpPr>
            <a:spLocks noGrp="1" noRot="1" noChangeAspect="1" noChangeArrowheads="1" noTextEdit="1"/>
          </p:cNvSpPr>
          <p:nvPr>
            <p:ph type="sldImg"/>
          </p:nvPr>
        </p:nvSpPr>
        <p:spPr>
          <a:xfrm>
            <a:off x="992188" y="768350"/>
            <a:ext cx="5114925" cy="3836988"/>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43F0B8B2-28F1-44B2-884A-C9EA59FD056F}" type="slidenum">
              <a:rPr lang="pt-BR" smtClean="0"/>
              <a:pPr>
                <a:defRPr/>
              </a:pPr>
              <a:t>32</a:t>
            </a:fld>
            <a:endParaRPr lang="pt-BR" smtClean="0"/>
          </a:p>
        </p:txBody>
      </p:sp>
      <p:sp>
        <p:nvSpPr>
          <p:cNvPr id="78851" name="Rectangle 2"/>
          <p:cNvSpPr>
            <a:spLocks noGrp="1" noRot="1" noChangeAspect="1" noChangeArrowheads="1" noTextEdit="1"/>
          </p:cNvSpPr>
          <p:nvPr>
            <p:ph type="sldImg"/>
          </p:nvPr>
        </p:nvSpPr>
        <p:spPr>
          <a:xfrm>
            <a:off x="992188" y="768350"/>
            <a:ext cx="5114925" cy="3836988"/>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66291286-18FA-4D43-A0A7-C88A752ED49D}" type="slidenum">
              <a:rPr lang="pt-BR" smtClean="0"/>
              <a:pPr>
                <a:defRPr/>
              </a:pPr>
              <a:t>33</a:t>
            </a:fld>
            <a:endParaRPr lang="pt-BR" smtClean="0"/>
          </a:p>
        </p:txBody>
      </p:sp>
      <p:sp>
        <p:nvSpPr>
          <p:cNvPr id="79875" name="Rectangle 2"/>
          <p:cNvSpPr>
            <a:spLocks noGrp="1" noRot="1" noChangeAspect="1" noChangeArrowheads="1" noTextEdit="1"/>
          </p:cNvSpPr>
          <p:nvPr>
            <p:ph type="sldImg"/>
          </p:nvPr>
        </p:nvSpPr>
        <p:spPr>
          <a:xfrm>
            <a:off x="992188" y="768350"/>
            <a:ext cx="5114925" cy="3836988"/>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3157C126-91E8-417A-8D55-19DA4FD93BC9}" type="slidenum">
              <a:rPr lang="pt-BR" smtClean="0"/>
              <a:pPr>
                <a:defRPr/>
              </a:pPr>
              <a:t>34</a:t>
            </a:fld>
            <a:endParaRPr lang="pt-BR" smtClean="0"/>
          </a:p>
        </p:txBody>
      </p:sp>
      <p:sp>
        <p:nvSpPr>
          <p:cNvPr id="80899" name="Rectangle 2"/>
          <p:cNvSpPr>
            <a:spLocks noGrp="1" noRot="1" noChangeAspect="1" noChangeArrowheads="1" noTextEdit="1"/>
          </p:cNvSpPr>
          <p:nvPr>
            <p:ph type="sldImg"/>
          </p:nvPr>
        </p:nvSpPr>
        <p:spPr>
          <a:xfrm>
            <a:off x="992188" y="768350"/>
            <a:ext cx="5114925" cy="3836988"/>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C012B091-6B6C-45FB-AD68-5865717EF6E2}" type="slidenum">
              <a:rPr lang="pt-BR" smtClean="0"/>
              <a:pPr>
                <a:defRPr/>
              </a:pPr>
              <a:t>35</a:t>
            </a:fld>
            <a:endParaRPr lang="pt-BR" smtClean="0"/>
          </a:p>
        </p:txBody>
      </p:sp>
      <p:sp>
        <p:nvSpPr>
          <p:cNvPr id="81923" name="Rectangle 2"/>
          <p:cNvSpPr>
            <a:spLocks noGrp="1" noRot="1" noChangeAspect="1" noChangeArrowheads="1" noTextEdit="1"/>
          </p:cNvSpPr>
          <p:nvPr>
            <p:ph type="sldImg"/>
          </p:nvPr>
        </p:nvSpPr>
        <p:spPr>
          <a:xfrm>
            <a:off x="992188" y="768350"/>
            <a:ext cx="5114925" cy="3836988"/>
          </a:xfrm>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011CFF5E-0CF4-488D-87B2-B4C1F1F66AE2}" type="slidenum">
              <a:rPr lang="pt-BR" smtClean="0"/>
              <a:pPr>
                <a:defRPr/>
              </a:pPr>
              <a:t>36</a:t>
            </a:fld>
            <a:endParaRPr lang="pt-BR" smtClean="0"/>
          </a:p>
        </p:txBody>
      </p:sp>
      <p:sp>
        <p:nvSpPr>
          <p:cNvPr id="82947" name="Rectangle 2"/>
          <p:cNvSpPr>
            <a:spLocks noGrp="1" noRot="1" noChangeAspect="1" noChangeArrowheads="1" noTextEdit="1"/>
          </p:cNvSpPr>
          <p:nvPr>
            <p:ph type="sldImg"/>
          </p:nvPr>
        </p:nvSpPr>
        <p:spPr>
          <a:xfrm>
            <a:off x="992188" y="768350"/>
            <a:ext cx="5114925" cy="3836988"/>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4ACA0B71-0335-4B6A-8BE9-879505B1B0F4}" type="slidenum">
              <a:rPr lang="pt-BR" smtClean="0"/>
              <a:pPr>
                <a:defRPr/>
              </a:pPr>
              <a:t>37</a:t>
            </a:fld>
            <a:endParaRPr lang="pt-BR" smtClean="0"/>
          </a:p>
        </p:txBody>
      </p:sp>
      <p:sp>
        <p:nvSpPr>
          <p:cNvPr id="83971" name="Rectangle 2"/>
          <p:cNvSpPr>
            <a:spLocks noGrp="1" noRot="1" noChangeAspect="1" noChangeArrowheads="1" noTextEdit="1"/>
          </p:cNvSpPr>
          <p:nvPr>
            <p:ph type="sldImg"/>
          </p:nvPr>
        </p:nvSpPr>
        <p:spPr>
          <a:xfrm>
            <a:off x="992188" y="768350"/>
            <a:ext cx="5114925" cy="3836988"/>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C4EA8EBB-34C1-48A4-A35A-32722C31CBE3}" type="slidenum">
              <a:rPr lang="pt-BR" smtClean="0"/>
              <a:pPr>
                <a:defRPr/>
              </a:pPr>
              <a:t>38</a:t>
            </a:fld>
            <a:endParaRPr lang="pt-BR" smtClean="0"/>
          </a:p>
        </p:txBody>
      </p:sp>
      <p:sp>
        <p:nvSpPr>
          <p:cNvPr id="84995" name="Rectangle 2"/>
          <p:cNvSpPr>
            <a:spLocks noGrp="1" noRot="1" noChangeAspect="1" noChangeArrowheads="1" noTextEdit="1"/>
          </p:cNvSpPr>
          <p:nvPr>
            <p:ph type="sldImg"/>
          </p:nvPr>
        </p:nvSpPr>
        <p:spPr>
          <a:xfrm>
            <a:off x="992188" y="768350"/>
            <a:ext cx="5114925" cy="3836988"/>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2A470E9-75F8-4879-88EF-63E9F89A5CBC}" type="slidenum">
              <a:rPr lang="pt-BR" smtClean="0"/>
              <a:pPr>
                <a:defRPr/>
              </a:pPr>
              <a:t>39</a:t>
            </a:fld>
            <a:endParaRPr lang="pt-BR" smtClean="0"/>
          </a:p>
        </p:txBody>
      </p:sp>
      <p:sp>
        <p:nvSpPr>
          <p:cNvPr id="86019" name="Rectangle 2"/>
          <p:cNvSpPr>
            <a:spLocks noGrp="1" noRot="1" noChangeAspect="1" noChangeArrowheads="1" noTextEdit="1"/>
          </p:cNvSpPr>
          <p:nvPr>
            <p:ph type="sldImg"/>
          </p:nvPr>
        </p:nvSpPr>
        <p:spPr>
          <a:xfrm>
            <a:off x="992188" y="768350"/>
            <a:ext cx="5114925" cy="3836988"/>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75B14B2-D947-46A9-8DD0-FCC47F6BD090}" type="slidenum">
              <a:rPr lang="pt-BR" smtClean="0"/>
              <a:pPr>
                <a:defRPr/>
              </a:pPr>
              <a:t>4</a:t>
            </a:fld>
            <a:endParaRPr lang="pt-BR" smtClean="0"/>
          </a:p>
        </p:txBody>
      </p:sp>
      <p:sp>
        <p:nvSpPr>
          <p:cNvPr id="50179" name="Rectangle 2"/>
          <p:cNvSpPr>
            <a:spLocks noGrp="1" noRot="1" noChangeAspect="1" noChangeArrowheads="1" noTextEdit="1"/>
          </p:cNvSpPr>
          <p:nvPr>
            <p:ph type="sldImg"/>
          </p:nvPr>
        </p:nvSpPr>
        <p:spPr>
          <a:xfrm>
            <a:off x="992188" y="768350"/>
            <a:ext cx="5114925" cy="3836988"/>
          </a:xfrm>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5A565247-2C3D-4924-8510-1C18AA9FAC29}" type="slidenum">
              <a:rPr lang="pt-BR" smtClean="0"/>
              <a:pPr>
                <a:defRPr/>
              </a:pPr>
              <a:t>5</a:t>
            </a:fld>
            <a:endParaRPr lang="pt-BR" smtClean="0"/>
          </a:p>
        </p:txBody>
      </p:sp>
      <p:sp>
        <p:nvSpPr>
          <p:cNvPr id="51203" name="Rectangle 2"/>
          <p:cNvSpPr>
            <a:spLocks noGrp="1" noRot="1" noChangeAspect="1" noChangeArrowheads="1" noTextEdit="1"/>
          </p:cNvSpPr>
          <p:nvPr>
            <p:ph type="sldImg"/>
          </p:nvPr>
        </p:nvSpPr>
        <p:spPr>
          <a:xfrm>
            <a:off x="992188" y="768350"/>
            <a:ext cx="5114925" cy="3836988"/>
          </a:xfrm>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BA045714-A2A6-43CB-A207-35EBC47C37FB}" type="slidenum">
              <a:rPr lang="pt-BR" smtClean="0"/>
              <a:pPr>
                <a:defRPr/>
              </a:pPr>
              <a:t>6</a:t>
            </a:fld>
            <a:endParaRPr lang="pt-BR" smtClean="0"/>
          </a:p>
        </p:txBody>
      </p:sp>
      <p:sp>
        <p:nvSpPr>
          <p:cNvPr id="52227" name="Rectangle 2"/>
          <p:cNvSpPr>
            <a:spLocks noGrp="1" noRot="1" noChangeAspect="1" noChangeArrowheads="1" noTextEdit="1"/>
          </p:cNvSpPr>
          <p:nvPr>
            <p:ph type="sldImg"/>
          </p:nvPr>
        </p:nvSpPr>
        <p:spPr>
          <a:xfrm>
            <a:off x="992188" y="768350"/>
            <a:ext cx="5114925" cy="3836988"/>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49C20CED-10E6-480A-9B72-767B2CCA3467}" type="slidenum">
              <a:rPr lang="pt-BR" smtClean="0"/>
              <a:pPr>
                <a:defRPr/>
              </a:pPr>
              <a:t>7</a:t>
            </a:fld>
            <a:endParaRPr lang="pt-BR" smtClean="0"/>
          </a:p>
        </p:txBody>
      </p:sp>
      <p:sp>
        <p:nvSpPr>
          <p:cNvPr id="53251" name="Rectangle 2"/>
          <p:cNvSpPr>
            <a:spLocks noGrp="1" noRot="1" noChangeAspect="1" noChangeArrowheads="1" noTextEdit="1"/>
          </p:cNvSpPr>
          <p:nvPr>
            <p:ph type="sldImg"/>
          </p:nvPr>
        </p:nvSpPr>
        <p:spPr>
          <a:xfrm>
            <a:off x="992188" y="768350"/>
            <a:ext cx="5114925" cy="3836988"/>
          </a:xfrm>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241658AE-16E3-4BAB-ABB9-57E7F929A118}" type="slidenum">
              <a:rPr lang="pt-BR" smtClean="0"/>
              <a:pPr>
                <a:defRPr/>
              </a:pPr>
              <a:t>8</a:t>
            </a:fld>
            <a:endParaRPr lang="pt-BR" smtClean="0"/>
          </a:p>
        </p:txBody>
      </p:sp>
      <p:sp>
        <p:nvSpPr>
          <p:cNvPr id="54275" name="Rectangle 2"/>
          <p:cNvSpPr>
            <a:spLocks noGrp="1" noRot="1" noChangeAspect="1" noChangeArrowheads="1" noTextEdit="1"/>
          </p:cNvSpPr>
          <p:nvPr>
            <p:ph type="sldImg"/>
          </p:nvPr>
        </p:nvSpPr>
        <p:spPr>
          <a:xfrm>
            <a:off x="992188" y="768350"/>
            <a:ext cx="5114925" cy="3836988"/>
          </a:xfrm>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705E6DE9-7D37-4500-93D0-99896283583F}" type="slidenum">
              <a:rPr lang="pt-BR" smtClean="0"/>
              <a:pPr>
                <a:defRPr/>
              </a:pPr>
              <a:t>9</a:t>
            </a:fld>
            <a:endParaRPr lang="pt-BR" smtClean="0"/>
          </a:p>
        </p:txBody>
      </p:sp>
      <p:sp>
        <p:nvSpPr>
          <p:cNvPr id="55299" name="Rectangle 2"/>
          <p:cNvSpPr>
            <a:spLocks noGrp="1" noRot="1" noChangeAspect="1" noChangeArrowheads="1" noTextEdit="1"/>
          </p:cNvSpPr>
          <p:nvPr>
            <p:ph type="sldImg"/>
          </p:nvPr>
        </p:nvSpPr>
        <p:spPr>
          <a:xfrm>
            <a:off x="992188" y="768350"/>
            <a:ext cx="5114925" cy="3836988"/>
          </a:xfrm>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Retângulo de cantos arredondados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Título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pt-BR" smtClean="0"/>
              <a:t>Clique para editar o estilo do título mestre</a:t>
            </a:r>
            <a:endParaRPr lang="en-US"/>
          </a:p>
        </p:txBody>
      </p:sp>
      <p:sp>
        <p:nvSpPr>
          <p:cNvPr id="20" name="Subtítulo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pt-BR" smtClean="0"/>
              <a:t>Clique para editar o estilo do subtítulo mestre</a:t>
            </a:r>
            <a:endParaRPr lang="en-US"/>
          </a:p>
        </p:txBody>
      </p:sp>
      <p:sp>
        <p:nvSpPr>
          <p:cNvPr id="7" name="Espaço Reservado para Data 18"/>
          <p:cNvSpPr>
            <a:spLocks noGrp="1"/>
          </p:cNvSpPr>
          <p:nvPr>
            <p:ph type="dt" sz="half" idx="10"/>
          </p:nvPr>
        </p:nvSpPr>
        <p:spPr/>
        <p:txBody>
          <a:bodyPr/>
          <a:lstStyle>
            <a:lvl1pPr>
              <a:defRPr/>
            </a:lvl1pPr>
            <a:extLst/>
          </a:lstStyle>
          <a:p>
            <a:pPr>
              <a:defRPr/>
            </a:pPr>
            <a:endParaRPr lang="pt-BR"/>
          </a:p>
        </p:txBody>
      </p:sp>
      <p:sp>
        <p:nvSpPr>
          <p:cNvPr id="8" name="Espaço Reservado para Rodapé 7"/>
          <p:cNvSpPr>
            <a:spLocks noGrp="1"/>
          </p:cNvSpPr>
          <p:nvPr>
            <p:ph type="ftr" sz="quarter" idx="11"/>
          </p:nvPr>
        </p:nvSpPr>
        <p:spPr/>
        <p:txBody>
          <a:bodyPr/>
          <a:lstStyle>
            <a:lvl1pPr>
              <a:defRPr/>
            </a:lvl1pPr>
            <a:extLst/>
          </a:lstStyle>
          <a:p>
            <a:pPr>
              <a:defRPr/>
            </a:pPr>
            <a:endParaRPr lang="pt-BR"/>
          </a:p>
        </p:txBody>
      </p:sp>
      <p:sp>
        <p:nvSpPr>
          <p:cNvPr id="9" name="Espaço Reservado para Número de Slide 10"/>
          <p:cNvSpPr>
            <a:spLocks noGrp="1"/>
          </p:cNvSpPr>
          <p:nvPr>
            <p:ph type="sldNum" sz="quarter" idx="12"/>
          </p:nvPr>
        </p:nvSpPr>
        <p:spPr/>
        <p:txBody>
          <a:bodyPr/>
          <a:lstStyle>
            <a:lvl1pPr>
              <a:defRPr/>
            </a:lvl1pPr>
            <a:extLst/>
          </a:lstStyle>
          <a:p>
            <a:pPr>
              <a:defRPr/>
            </a:pPr>
            <a:fld id="{4A9C3B32-C0B9-4482-85CA-53DC4F3F392F}" type="slidenum">
              <a:rPr lang="pt-BR"/>
              <a:pPr>
                <a:defRPr/>
              </a:pPr>
              <a:t>‹nº›</a:t>
            </a:fld>
            <a:endParaRPr lang="pt-BR"/>
          </a:p>
        </p:txBody>
      </p:sp>
    </p:spTree>
    <p:extLst>
      <p:ext uri="{BB962C8B-B14F-4D97-AF65-F5344CB8AC3E}">
        <p14:creationId xmlns:p14="http://schemas.microsoft.com/office/powerpoint/2010/main" val="3447509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02920" y="530352"/>
            <a:ext cx="8183880" cy="4187952"/>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p>
        </p:txBody>
      </p:sp>
      <p:sp>
        <p:nvSpPr>
          <p:cNvPr id="5" name="Espaço Reservado para Rodapé 1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6D4251CD-2D43-4CF5-84E0-723CF0902E77}" type="slidenum">
              <a:rPr lang="pt-BR"/>
              <a:pPr>
                <a:defRPr/>
              </a:pPr>
              <a:t>‹nº›</a:t>
            </a:fld>
            <a:endParaRPr lang="pt-BR"/>
          </a:p>
        </p:txBody>
      </p:sp>
    </p:spTree>
    <p:extLst>
      <p:ext uri="{BB962C8B-B14F-4D97-AF65-F5344CB8AC3E}">
        <p14:creationId xmlns:p14="http://schemas.microsoft.com/office/powerpoint/2010/main" val="230301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533404"/>
            <a:ext cx="1981200" cy="5257799"/>
          </a:xfrm>
        </p:spPr>
        <p:txBody>
          <a:bodyPr vert="eaVert"/>
          <a:lstStyle>
            <a:extLst/>
          </a:lstStyle>
          <a:p>
            <a:r>
              <a:rPr lang="pt-BR" smtClean="0"/>
              <a:t>Clique para editar o estilo do título mestre</a:t>
            </a:r>
            <a:endParaRPr lang="en-US"/>
          </a:p>
        </p:txBody>
      </p:sp>
      <p:sp>
        <p:nvSpPr>
          <p:cNvPr id="3" name="Espaço Reservado para Texto Vertical 2"/>
          <p:cNvSpPr>
            <a:spLocks noGrp="1"/>
          </p:cNvSpPr>
          <p:nvPr>
            <p:ph type="body" orient="vert" idx="1"/>
          </p:nvPr>
        </p:nvSpPr>
        <p:spPr>
          <a:xfrm>
            <a:off x="533400" y="533402"/>
            <a:ext cx="5943600" cy="5257801"/>
          </a:xfrm>
        </p:spPr>
        <p:txBody>
          <a:bodyPr vert="eaVert"/>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p>
        </p:txBody>
      </p:sp>
      <p:sp>
        <p:nvSpPr>
          <p:cNvPr id="5" name="Espaço Reservado para Rodapé 1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BE293461-CBBA-49B8-8B2E-4CEE421C2471}" type="slidenum">
              <a:rPr lang="pt-BR"/>
              <a:pPr>
                <a:defRPr/>
              </a:pPr>
              <a:t>‹nº›</a:t>
            </a:fld>
            <a:endParaRPr lang="pt-BR"/>
          </a:p>
        </p:txBody>
      </p:sp>
    </p:spTree>
    <p:extLst>
      <p:ext uri="{BB962C8B-B14F-4D97-AF65-F5344CB8AC3E}">
        <p14:creationId xmlns:p14="http://schemas.microsoft.com/office/powerpoint/2010/main" val="764204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extLst/>
          </a:lstStyle>
          <a:p>
            <a:r>
              <a:rPr lang="pt-BR" smtClean="0"/>
              <a:t>Clique para editar o estilo do título mestre</a:t>
            </a:r>
            <a:endParaRPr lang="en-US"/>
          </a:p>
        </p:txBody>
      </p:sp>
      <p:sp>
        <p:nvSpPr>
          <p:cNvPr id="3" name="Espaço Reservado para Conteúdo 2"/>
          <p:cNvSpPr>
            <a:spLocks noGrp="1"/>
          </p:cNvSpPr>
          <p:nvPr>
            <p:ph idx="1"/>
          </p:nvPr>
        </p:nvSpPr>
        <p:spPr>
          <a:xfrm>
            <a:off x="502920" y="530352"/>
            <a:ext cx="8183880" cy="4187952"/>
          </a:xfrm>
        </p:spPr>
        <p:txBody>
          <a:bodyPr/>
          <a:lstStyle>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Data 24"/>
          <p:cNvSpPr>
            <a:spLocks noGrp="1"/>
          </p:cNvSpPr>
          <p:nvPr>
            <p:ph type="dt" sz="half" idx="10"/>
          </p:nvPr>
        </p:nvSpPr>
        <p:spPr/>
        <p:txBody>
          <a:bodyPr/>
          <a:lstStyle>
            <a:lvl1pPr>
              <a:defRPr/>
            </a:lvl1pPr>
          </a:lstStyle>
          <a:p>
            <a:pPr>
              <a:defRPr/>
            </a:pPr>
            <a:endParaRPr lang="pt-BR"/>
          </a:p>
        </p:txBody>
      </p:sp>
      <p:sp>
        <p:nvSpPr>
          <p:cNvPr id="5" name="Espaço Reservado para Rodapé 17"/>
          <p:cNvSpPr>
            <a:spLocks noGrp="1"/>
          </p:cNvSpPr>
          <p:nvPr>
            <p:ph type="ftr" sz="quarter" idx="11"/>
          </p:nvPr>
        </p:nvSpPr>
        <p:spPr/>
        <p:txBody>
          <a:bodyPr/>
          <a:lstStyle>
            <a:lvl1pPr>
              <a:defRPr/>
            </a:lvl1pPr>
          </a:lstStyle>
          <a:p>
            <a:pPr>
              <a:defRPr/>
            </a:pPr>
            <a:endParaRPr lang="pt-BR"/>
          </a:p>
        </p:txBody>
      </p:sp>
      <p:sp>
        <p:nvSpPr>
          <p:cNvPr id="6" name="Espaço Reservado para Número de Slide 4"/>
          <p:cNvSpPr>
            <a:spLocks noGrp="1"/>
          </p:cNvSpPr>
          <p:nvPr>
            <p:ph type="sldNum" sz="quarter" idx="12"/>
          </p:nvPr>
        </p:nvSpPr>
        <p:spPr/>
        <p:txBody>
          <a:bodyPr/>
          <a:lstStyle>
            <a:lvl1pPr>
              <a:defRPr/>
            </a:lvl1pPr>
          </a:lstStyle>
          <a:p>
            <a:pPr>
              <a:defRPr/>
            </a:pPr>
            <a:fld id="{CD7B0B49-E5E6-4C4D-A131-657FCB8529AD}" type="slidenum">
              <a:rPr lang="pt-BR"/>
              <a:pPr>
                <a:defRPr/>
              </a:pPr>
              <a:t>‹nº›</a:t>
            </a:fld>
            <a:endParaRPr lang="pt-BR"/>
          </a:p>
        </p:txBody>
      </p:sp>
    </p:spTree>
    <p:extLst>
      <p:ext uri="{BB962C8B-B14F-4D97-AF65-F5344CB8AC3E}">
        <p14:creationId xmlns:p14="http://schemas.microsoft.com/office/powerpoint/2010/main" val="56587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4" name="Retângulo de cantos arredondados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5" name="Retângulo de cantos arredondados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ítulo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pt-BR" smtClean="0"/>
              <a:t>Clique para editar os estilos do texto mestre</a:t>
            </a:r>
          </a:p>
        </p:txBody>
      </p:sp>
      <p:sp>
        <p:nvSpPr>
          <p:cNvPr id="6" name="Espaço Reservado para Data 3"/>
          <p:cNvSpPr>
            <a:spLocks noGrp="1"/>
          </p:cNvSpPr>
          <p:nvPr>
            <p:ph type="dt" sz="half" idx="10"/>
          </p:nvPr>
        </p:nvSpPr>
        <p:spPr/>
        <p:txBody>
          <a:bodyPr/>
          <a:lstStyle>
            <a:lvl1pPr>
              <a:defRPr/>
            </a:lvl1pPr>
            <a:extLst/>
          </a:lstStyle>
          <a:p>
            <a:pPr>
              <a:defRPr/>
            </a:pPr>
            <a:endParaRPr lang="pt-BR"/>
          </a:p>
        </p:txBody>
      </p:sp>
      <p:sp>
        <p:nvSpPr>
          <p:cNvPr id="7" name="Espaço Reservado para Rodapé 4"/>
          <p:cNvSpPr>
            <a:spLocks noGrp="1"/>
          </p:cNvSpPr>
          <p:nvPr>
            <p:ph type="ftr" sz="quarter" idx="11"/>
          </p:nvPr>
        </p:nvSpPr>
        <p:spPr/>
        <p:txBody>
          <a:bodyPr/>
          <a:lstStyle>
            <a:lvl1pPr>
              <a:defRPr/>
            </a:lvl1pPr>
            <a:extLst/>
          </a:lstStyle>
          <a:p>
            <a:pPr>
              <a:defRPr/>
            </a:pPr>
            <a:endParaRPr lang="pt-BR"/>
          </a:p>
        </p:txBody>
      </p:sp>
      <p:sp>
        <p:nvSpPr>
          <p:cNvPr id="8" name="Espaço Reservado para Número de Slide 5"/>
          <p:cNvSpPr>
            <a:spLocks noGrp="1"/>
          </p:cNvSpPr>
          <p:nvPr>
            <p:ph type="sldNum" sz="quarter" idx="12"/>
          </p:nvPr>
        </p:nvSpPr>
        <p:spPr/>
        <p:txBody>
          <a:bodyPr/>
          <a:lstStyle>
            <a:lvl1pPr>
              <a:defRPr/>
            </a:lvl1pPr>
            <a:extLst/>
          </a:lstStyle>
          <a:p>
            <a:pPr>
              <a:defRPr/>
            </a:pPr>
            <a:fld id="{6874CCD9-B3A7-4CD7-B01B-632A65DBC0BE}" type="slidenum">
              <a:rPr lang="pt-BR"/>
              <a:pPr>
                <a:defRPr/>
              </a:pPr>
              <a:t>‹nº›</a:t>
            </a:fld>
            <a:endParaRPr lang="pt-BR"/>
          </a:p>
        </p:txBody>
      </p:sp>
    </p:spTree>
    <p:extLst>
      <p:ext uri="{BB962C8B-B14F-4D97-AF65-F5344CB8AC3E}">
        <p14:creationId xmlns:p14="http://schemas.microsoft.com/office/powerpoint/2010/main" val="416505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Conteúdo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p>
        </p:txBody>
      </p:sp>
      <p:sp>
        <p:nvSpPr>
          <p:cNvPr id="6" name="Espaço Reservado para Rodapé 1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9CE42983-9EDE-453A-A2BE-DBABFC61406D}" type="slidenum">
              <a:rPr lang="pt-BR"/>
              <a:pPr>
                <a:defRPr/>
              </a:pPr>
              <a:t>‹nº›</a:t>
            </a:fld>
            <a:endParaRPr lang="pt-BR"/>
          </a:p>
        </p:txBody>
      </p:sp>
    </p:spTree>
    <p:extLst>
      <p:ext uri="{BB962C8B-B14F-4D97-AF65-F5344CB8AC3E}">
        <p14:creationId xmlns:p14="http://schemas.microsoft.com/office/powerpoint/2010/main" val="751035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02920" y="4983480"/>
            <a:ext cx="8183880" cy="1051560"/>
          </a:xfrm>
        </p:spPr>
        <p:txBody>
          <a:bodyPr/>
          <a:lstStyle>
            <a:lvl1pPr>
              <a:defRPr b="1"/>
            </a:lvl1pPr>
            <a:extLst/>
          </a:lstStyle>
          <a:p>
            <a:r>
              <a:rPr lang="pt-BR" smtClean="0"/>
              <a:t>Clique para editar o estilo do título mestre</a:t>
            </a:r>
            <a:endParaRPr lang="en-US"/>
          </a:p>
        </p:txBody>
      </p:sp>
      <p:sp>
        <p:nvSpPr>
          <p:cNvPr id="3" name="Espaço Reservado para Texto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4" name="Espaço Reservado para Texto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pt-BR" smtClean="0"/>
              <a:t>Clique para editar os estilos do texto mestre</a:t>
            </a:r>
          </a:p>
        </p:txBody>
      </p:sp>
      <p:sp>
        <p:nvSpPr>
          <p:cNvPr id="5" name="Espaço Reservado para Conteúdo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6" name="Espaço Reservado para Conteúdo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7" name="Espaço Reservado para Data 24"/>
          <p:cNvSpPr>
            <a:spLocks noGrp="1"/>
          </p:cNvSpPr>
          <p:nvPr>
            <p:ph type="dt" sz="half" idx="10"/>
          </p:nvPr>
        </p:nvSpPr>
        <p:spPr/>
        <p:txBody>
          <a:bodyPr/>
          <a:lstStyle>
            <a:lvl1pPr>
              <a:defRPr/>
            </a:lvl1pPr>
          </a:lstStyle>
          <a:p>
            <a:pPr>
              <a:defRPr/>
            </a:pPr>
            <a:endParaRPr lang="pt-BR"/>
          </a:p>
        </p:txBody>
      </p:sp>
      <p:sp>
        <p:nvSpPr>
          <p:cNvPr id="8" name="Espaço Reservado para Rodapé 17"/>
          <p:cNvSpPr>
            <a:spLocks noGrp="1"/>
          </p:cNvSpPr>
          <p:nvPr>
            <p:ph type="ftr" sz="quarter" idx="11"/>
          </p:nvPr>
        </p:nvSpPr>
        <p:spPr/>
        <p:txBody>
          <a:bodyPr/>
          <a:lstStyle>
            <a:lvl1pPr>
              <a:defRPr/>
            </a:lvl1pPr>
          </a:lstStyle>
          <a:p>
            <a:pPr>
              <a:defRPr/>
            </a:pPr>
            <a:endParaRPr lang="pt-BR"/>
          </a:p>
        </p:txBody>
      </p:sp>
      <p:sp>
        <p:nvSpPr>
          <p:cNvPr id="9" name="Espaço Reservado para Número de Slide 4"/>
          <p:cNvSpPr>
            <a:spLocks noGrp="1"/>
          </p:cNvSpPr>
          <p:nvPr>
            <p:ph type="sldNum" sz="quarter" idx="12"/>
          </p:nvPr>
        </p:nvSpPr>
        <p:spPr/>
        <p:txBody>
          <a:bodyPr/>
          <a:lstStyle>
            <a:lvl1pPr>
              <a:defRPr/>
            </a:lvl1pPr>
          </a:lstStyle>
          <a:p>
            <a:pPr>
              <a:defRPr/>
            </a:pPr>
            <a:fld id="{9B771430-FFCB-4B03-9E60-3CA6B75F25D4}" type="slidenum">
              <a:rPr lang="pt-BR"/>
              <a:pPr>
                <a:defRPr/>
              </a:pPr>
              <a:t>‹nº›</a:t>
            </a:fld>
            <a:endParaRPr lang="pt-BR"/>
          </a:p>
        </p:txBody>
      </p:sp>
    </p:spTree>
    <p:extLst>
      <p:ext uri="{BB962C8B-B14F-4D97-AF65-F5344CB8AC3E}">
        <p14:creationId xmlns:p14="http://schemas.microsoft.com/office/powerpoint/2010/main" val="259167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lang="pt-BR" smtClean="0"/>
              <a:t>Clique para editar o estilo do título mestre</a:t>
            </a:r>
            <a:endParaRPr lang="en-US"/>
          </a:p>
        </p:txBody>
      </p:sp>
      <p:sp>
        <p:nvSpPr>
          <p:cNvPr id="3" name="Espaço Reservado para Data 24"/>
          <p:cNvSpPr>
            <a:spLocks noGrp="1"/>
          </p:cNvSpPr>
          <p:nvPr>
            <p:ph type="dt" sz="half" idx="10"/>
          </p:nvPr>
        </p:nvSpPr>
        <p:spPr/>
        <p:txBody>
          <a:bodyPr/>
          <a:lstStyle>
            <a:lvl1pPr>
              <a:defRPr/>
            </a:lvl1pPr>
          </a:lstStyle>
          <a:p>
            <a:pPr>
              <a:defRPr/>
            </a:pPr>
            <a:endParaRPr lang="pt-BR"/>
          </a:p>
        </p:txBody>
      </p:sp>
      <p:sp>
        <p:nvSpPr>
          <p:cNvPr id="4" name="Espaço Reservado para Rodapé 17"/>
          <p:cNvSpPr>
            <a:spLocks noGrp="1"/>
          </p:cNvSpPr>
          <p:nvPr>
            <p:ph type="ftr" sz="quarter" idx="11"/>
          </p:nvPr>
        </p:nvSpPr>
        <p:spPr/>
        <p:txBody>
          <a:bodyPr/>
          <a:lstStyle>
            <a:lvl1pPr>
              <a:defRPr/>
            </a:lvl1pPr>
          </a:lstStyle>
          <a:p>
            <a:pPr>
              <a:defRPr/>
            </a:pPr>
            <a:endParaRPr lang="pt-BR"/>
          </a:p>
        </p:txBody>
      </p:sp>
      <p:sp>
        <p:nvSpPr>
          <p:cNvPr id="5" name="Espaço Reservado para Número de Slide 4"/>
          <p:cNvSpPr>
            <a:spLocks noGrp="1"/>
          </p:cNvSpPr>
          <p:nvPr>
            <p:ph type="sldNum" sz="quarter" idx="12"/>
          </p:nvPr>
        </p:nvSpPr>
        <p:spPr/>
        <p:txBody>
          <a:bodyPr/>
          <a:lstStyle>
            <a:lvl1pPr>
              <a:defRPr/>
            </a:lvl1pPr>
          </a:lstStyle>
          <a:p>
            <a:pPr>
              <a:defRPr/>
            </a:pPr>
            <a:fld id="{678FFF08-0B5C-4A9E-AD55-FC9935A4C304}" type="slidenum">
              <a:rPr lang="pt-BR"/>
              <a:pPr>
                <a:defRPr/>
              </a:pPr>
              <a:t>‹nº›</a:t>
            </a:fld>
            <a:endParaRPr lang="pt-BR"/>
          </a:p>
        </p:txBody>
      </p:sp>
    </p:spTree>
    <p:extLst>
      <p:ext uri="{BB962C8B-B14F-4D97-AF65-F5344CB8AC3E}">
        <p14:creationId xmlns:p14="http://schemas.microsoft.com/office/powerpoint/2010/main" val="1384328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tângulo de cantos arredondados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3" name="Espaço Reservado para Data 1"/>
          <p:cNvSpPr>
            <a:spLocks noGrp="1"/>
          </p:cNvSpPr>
          <p:nvPr>
            <p:ph type="dt" sz="half" idx="10"/>
          </p:nvPr>
        </p:nvSpPr>
        <p:spPr/>
        <p:txBody>
          <a:bodyPr/>
          <a:lstStyle>
            <a:lvl1pPr>
              <a:defRPr/>
            </a:lvl1pPr>
            <a:extLst/>
          </a:lstStyle>
          <a:p>
            <a:pPr>
              <a:defRPr/>
            </a:pPr>
            <a:endParaRPr lang="pt-BR"/>
          </a:p>
        </p:txBody>
      </p:sp>
      <p:sp>
        <p:nvSpPr>
          <p:cNvPr id="4" name="Espaço Reservado para Rodapé 2"/>
          <p:cNvSpPr>
            <a:spLocks noGrp="1"/>
          </p:cNvSpPr>
          <p:nvPr>
            <p:ph type="ftr" sz="quarter" idx="11"/>
          </p:nvPr>
        </p:nvSpPr>
        <p:spPr/>
        <p:txBody>
          <a:bodyPr/>
          <a:lstStyle>
            <a:lvl1pPr>
              <a:defRPr/>
            </a:lvl1pPr>
            <a:extLst/>
          </a:lstStyle>
          <a:p>
            <a:pPr>
              <a:defRPr/>
            </a:pPr>
            <a:endParaRPr lang="pt-BR"/>
          </a:p>
        </p:txBody>
      </p:sp>
      <p:sp>
        <p:nvSpPr>
          <p:cNvPr id="5" name="Espaço Reservado para Número de Slide 3"/>
          <p:cNvSpPr>
            <a:spLocks noGrp="1"/>
          </p:cNvSpPr>
          <p:nvPr>
            <p:ph type="sldNum" sz="quarter" idx="12"/>
          </p:nvPr>
        </p:nvSpPr>
        <p:spPr/>
        <p:txBody>
          <a:bodyPr/>
          <a:lstStyle>
            <a:lvl1pPr>
              <a:defRPr/>
            </a:lvl1pPr>
            <a:extLst/>
          </a:lstStyle>
          <a:p>
            <a:pPr>
              <a:defRPr/>
            </a:pPr>
            <a:fld id="{5CAD48C1-8CA6-4E01-B85B-641D36265F5C}" type="slidenum">
              <a:rPr lang="pt-BR"/>
              <a:pPr>
                <a:defRPr/>
              </a:pPr>
              <a:t>‹nº›</a:t>
            </a:fld>
            <a:endParaRPr lang="pt-BR"/>
          </a:p>
        </p:txBody>
      </p:sp>
    </p:spTree>
    <p:extLst>
      <p:ext uri="{BB962C8B-B14F-4D97-AF65-F5344CB8AC3E}">
        <p14:creationId xmlns:p14="http://schemas.microsoft.com/office/powerpoint/2010/main" val="31840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pt-BR" smtClean="0"/>
              <a:t>Clique para editar o estilo do título mestre</a:t>
            </a:r>
            <a:endParaRPr lang="en-US"/>
          </a:p>
        </p:txBody>
      </p:sp>
      <p:sp>
        <p:nvSpPr>
          <p:cNvPr id="3" name="Espaço Reservado para Texto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Espaço Reservado para Conteúdo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5" name="Espaço Reservado para Data 24"/>
          <p:cNvSpPr>
            <a:spLocks noGrp="1"/>
          </p:cNvSpPr>
          <p:nvPr>
            <p:ph type="dt" sz="half" idx="10"/>
          </p:nvPr>
        </p:nvSpPr>
        <p:spPr/>
        <p:txBody>
          <a:bodyPr/>
          <a:lstStyle>
            <a:lvl1pPr>
              <a:defRPr/>
            </a:lvl1pPr>
          </a:lstStyle>
          <a:p>
            <a:pPr>
              <a:defRPr/>
            </a:pPr>
            <a:endParaRPr lang="pt-BR"/>
          </a:p>
        </p:txBody>
      </p:sp>
      <p:sp>
        <p:nvSpPr>
          <p:cNvPr id="6" name="Espaço Reservado para Rodapé 17"/>
          <p:cNvSpPr>
            <a:spLocks noGrp="1"/>
          </p:cNvSpPr>
          <p:nvPr>
            <p:ph type="ftr" sz="quarter" idx="11"/>
          </p:nvPr>
        </p:nvSpPr>
        <p:spPr/>
        <p:txBody>
          <a:bodyPr/>
          <a:lstStyle>
            <a:lvl1pPr>
              <a:defRPr/>
            </a:lvl1pPr>
          </a:lstStyle>
          <a:p>
            <a:pPr>
              <a:defRPr/>
            </a:pPr>
            <a:endParaRPr lang="pt-BR"/>
          </a:p>
        </p:txBody>
      </p:sp>
      <p:sp>
        <p:nvSpPr>
          <p:cNvPr id="7" name="Espaço Reservado para Número de Slide 4"/>
          <p:cNvSpPr>
            <a:spLocks noGrp="1"/>
          </p:cNvSpPr>
          <p:nvPr>
            <p:ph type="sldNum" sz="quarter" idx="12"/>
          </p:nvPr>
        </p:nvSpPr>
        <p:spPr/>
        <p:txBody>
          <a:bodyPr/>
          <a:lstStyle>
            <a:lvl1pPr>
              <a:defRPr/>
            </a:lvl1pPr>
          </a:lstStyle>
          <a:p>
            <a:pPr>
              <a:defRPr/>
            </a:pPr>
            <a:fld id="{2774EAA9-9FE5-489F-98D3-32F5AF4D1504}" type="slidenum">
              <a:rPr lang="pt-BR"/>
              <a:pPr>
                <a:defRPr/>
              </a:pPr>
              <a:t>‹nº›</a:t>
            </a:fld>
            <a:endParaRPr lang="pt-BR"/>
          </a:p>
        </p:txBody>
      </p:sp>
    </p:spTree>
    <p:extLst>
      <p:ext uri="{BB962C8B-B14F-4D97-AF65-F5344CB8AC3E}">
        <p14:creationId xmlns:p14="http://schemas.microsoft.com/office/powerpoint/2010/main" val="2684153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5" name="Retângulo de cantos arredondados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 name="Arredondar Retângulo em um Canto Único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2" name="Título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pt-BR" smtClean="0"/>
              <a:t>Clique para editar o estilo do título mestre</a:t>
            </a:r>
            <a:endParaRPr lang="en-US"/>
          </a:p>
        </p:txBody>
      </p:sp>
      <p:sp>
        <p:nvSpPr>
          <p:cNvPr id="4" name="Espaço Reservado para Texto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3" name="Espaço Reservado para Imagem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pt-BR" noProof="0" smtClean="0"/>
              <a:t>Clique no ícone para adicionar uma imagem</a:t>
            </a:r>
            <a:endParaRPr lang="en-US" noProof="0"/>
          </a:p>
        </p:txBody>
      </p:sp>
      <p:sp>
        <p:nvSpPr>
          <p:cNvPr id="7" name="Espaço Reservado para Data 4"/>
          <p:cNvSpPr>
            <a:spLocks noGrp="1"/>
          </p:cNvSpPr>
          <p:nvPr>
            <p:ph type="dt" sz="half" idx="10"/>
          </p:nvPr>
        </p:nvSpPr>
        <p:spPr/>
        <p:txBody>
          <a:bodyPr/>
          <a:lstStyle>
            <a:lvl1pPr>
              <a:defRPr/>
            </a:lvl1pPr>
            <a:extLst/>
          </a:lstStyle>
          <a:p>
            <a:pPr>
              <a:defRPr/>
            </a:pPr>
            <a:endParaRPr lang="pt-BR"/>
          </a:p>
        </p:txBody>
      </p:sp>
      <p:sp>
        <p:nvSpPr>
          <p:cNvPr id="8" name="Espaço Reservado para Rodapé 5"/>
          <p:cNvSpPr>
            <a:spLocks noGrp="1"/>
          </p:cNvSpPr>
          <p:nvPr>
            <p:ph type="ftr" sz="quarter" idx="11"/>
          </p:nvPr>
        </p:nvSpPr>
        <p:spPr/>
        <p:txBody>
          <a:bodyPr/>
          <a:lstStyle>
            <a:lvl1pPr>
              <a:defRPr/>
            </a:lvl1pPr>
            <a:extLst/>
          </a:lstStyle>
          <a:p>
            <a:pPr>
              <a:defRPr/>
            </a:pPr>
            <a:endParaRPr lang="pt-BR"/>
          </a:p>
        </p:txBody>
      </p:sp>
      <p:sp>
        <p:nvSpPr>
          <p:cNvPr id="9" name="Espaço Reservado para Número de Slide 6"/>
          <p:cNvSpPr>
            <a:spLocks noGrp="1"/>
          </p:cNvSpPr>
          <p:nvPr>
            <p:ph type="sldNum" sz="quarter" idx="12"/>
          </p:nvPr>
        </p:nvSpPr>
        <p:spPr/>
        <p:txBody>
          <a:bodyPr/>
          <a:lstStyle>
            <a:lvl1pPr>
              <a:defRPr/>
            </a:lvl1pPr>
            <a:extLst/>
          </a:lstStyle>
          <a:p>
            <a:pPr>
              <a:defRPr/>
            </a:pPr>
            <a:fld id="{FC14B96F-4A33-4DDE-93B3-69CC0758DD0E}" type="slidenum">
              <a:rPr lang="pt-BR"/>
              <a:pPr>
                <a:defRPr/>
              </a:pPr>
              <a:t>‹nº›</a:t>
            </a:fld>
            <a:endParaRPr lang="pt-BR"/>
          </a:p>
        </p:txBody>
      </p:sp>
    </p:spTree>
    <p:extLst>
      <p:ext uri="{BB962C8B-B14F-4D97-AF65-F5344CB8AC3E}">
        <p14:creationId xmlns:p14="http://schemas.microsoft.com/office/powerpoint/2010/main" val="3524441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tângulo de cantos arredondados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9" name="Retângulo de cantos arredondados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3" name="Espaço Reservado para Título 12"/>
          <p:cNvSpPr>
            <a:spLocks noGrp="1"/>
          </p:cNvSpPr>
          <p:nvPr>
            <p:ph type="title"/>
          </p:nvPr>
        </p:nvSpPr>
        <p:spPr>
          <a:xfrm>
            <a:off x="503238" y="4986338"/>
            <a:ext cx="8183562" cy="1050925"/>
          </a:xfrm>
          <a:prstGeom prst="rect">
            <a:avLst/>
          </a:prstGeom>
        </p:spPr>
        <p:txBody>
          <a:bodyPr vert="horz" anchor="b">
            <a:normAutofit/>
          </a:bodyPr>
          <a:lstStyle>
            <a:extLst/>
          </a:lstStyle>
          <a:p>
            <a:r>
              <a:rPr lang="pt-BR" smtClean="0"/>
              <a:t>Clique para editar o estilo do título mestre</a:t>
            </a:r>
            <a:endParaRPr lang="en-US"/>
          </a:p>
        </p:txBody>
      </p:sp>
      <p:sp>
        <p:nvSpPr>
          <p:cNvPr id="1031" name="Espaço Reservado para Texto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endParaRPr lang="en-US" altLang="pt-BR" smtClean="0"/>
          </a:p>
        </p:txBody>
      </p:sp>
      <p:sp>
        <p:nvSpPr>
          <p:cNvPr id="25" name="Espaço Reservado para Data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cs typeface="+mn-cs"/>
              </a:defRPr>
            </a:lvl1pPr>
            <a:extLst/>
          </a:lstStyle>
          <a:p>
            <a:pPr>
              <a:defRPr/>
            </a:pPr>
            <a:endParaRPr lang="pt-BR"/>
          </a:p>
        </p:txBody>
      </p:sp>
      <p:sp>
        <p:nvSpPr>
          <p:cNvPr id="18" name="Espaço Reservado para Rodapé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cs typeface="+mn-cs"/>
              </a:defRPr>
            </a:lvl1pPr>
            <a:extLst/>
          </a:lstStyle>
          <a:p>
            <a:pPr>
              <a:defRPr/>
            </a:pPr>
            <a:endParaRPr lang="pt-BR"/>
          </a:p>
        </p:txBody>
      </p:sp>
      <p:sp>
        <p:nvSpPr>
          <p:cNvPr id="5" name="Espaço Reservado para Número de Slide 4"/>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cs typeface="+mn-cs"/>
              </a:defRPr>
            </a:lvl1pPr>
            <a:extLst/>
          </a:lstStyle>
          <a:p>
            <a:pPr>
              <a:defRPr/>
            </a:pPr>
            <a:fld id="{B5103AC3-212E-4834-AC78-28B46B0B3FEB}" type="slidenum">
              <a:rPr lang="pt-BR"/>
              <a:pPr>
                <a:defRPr/>
              </a:pPr>
              <a:t>‹nº›</a:t>
            </a:fld>
            <a:endParaRPr lang="pt-BR"/>
          </a:p>
        </p:txBody>
      </p:sp>
      <p:sp>
        <p:nvSpPr>
          <p:cNvPr id="1035" name="Rectangle 3"/>
          <p:cNvSpPr>
            <a:spLocks noChangeArrowheads="1"/>
          </p:cNvSpPr>
          <p:nvPr userDrawn="1"/>
        </p:nvSpPr>
        <p:spPr bwMode="auto">
          <a:xfrm>
            <a:off x="0" y="0"/>
            <a:ext cx="609600" cy="4876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pt-BR" altLang="pt-BR" sz="2400" smtClean="0">
              <a:latin typeface="Times New Roman" pitchFamily="18" charset="0"/>
            </a:endParaRPr>
          </a:p>
        </p:txBody>
      </p:sp>
      <p:grpSp>
        <p:nvGrpSpPr>
          <p:cNvPr id="1036" name="Group 4"/>
          <p:cNvGrpSpPr>
            <a:grpSpLocks/>
          </p:cNvGrpSpPr>
          <p:nvPr userDrawn="1"/>
        </p:nvGrpSpPr>
        <p:grpSpPr bwMode="auto">
          <a:xfrm>
            <a:off x="381000" y="863600"/>
            <a:ext cx="8305800" cy="182563"/>
            <a:chOff x="240" y="893"/>
            <a:chExt cx="5232" cy="115"/>
          </a:xfrm>
        </p:grpSpPr>
        <p:sp>
          <p:nvSpPr>
            <p:cNvPr id="1037" name="Rectangle 5"/>
            <p:cNvSpPr>
              <a:spLocks noChangeArrowheads="1"/>
            </p:cNvSpPr>
            <p:nvPr userDrawn="1"/>
          </p:nvSpPr>
          <p:spPr bwMode="auto">
            <a:xfrm>
              <a:off x="4320" y="893"/>
              <a:ext cx="1152" cy="11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endParaRPr lang="pt-BR" altLang="pt-BR" sz="2400" smtClean="0">
                <a:latin typeface="Times New Roman" pitchFamily="18" charset="0"/>
              </a:endParaRPr>
            </a:p>
          </p:txBody>
        </p:sp>
        <p:sp>
          <p:nvSpPr>
            <p:cNvPr id="1038" name="Line 6"/>
            <p:cNvSpPr>
              <a:spLocks noChangeShapeType="1"/>
            </p:cNvSpPr>
            <p:nvPr userDrawn="1"/>
          </p:nvSpPr>
          <p:spPr bwMode="auto">
            <a:xfrm>
              <a:off x="240" y="941"/>
              <a:ext cx="5232" cy="0"/>
            </a:xfrm>
            <a:prstGeom prst="line">
              <a:avLst/>
            </a:prstGeom>
            <a:noFill/>
            <a:ln w="19050">
              <a:solidFill>
                <a:schemeClr val="bg2"/>
              </a:solidFill>
              <a:round/>
              <a:headEnd/>
              <a:tailEnd/>
            </a:ln>
            <a:extLst>
              <a:ext uri="{909E8E84-426E-40DD-AFC4-6F175D3DCCD1}">
                <a14:hiddenFill xmlns:a14="http://schemas.microsoft.com/office/drawing/2010/main">
                  <a:noFill/>
                </a14:hiddenFill>
              </a:ext>
            </a:extLst>
          </p:spPr>
          <p:txBody>
            <a:bodyPr/>
            <a:lstStyle/>
            <a:p>
              <a:endParaRPr lang="pt-BR"/>
            </a:p>
          </p:txBody>
        </p:sp>
      </p:grpSp>
    </p:spTree>
  </p:cSld>
  <p:clrMap bg1="lt1" tx1="dk1" bg2="lt2" tx2="dk2" accent1="accent1" accent2="accent2" accent3="accent3" accent4="accent4" accent5="accent5" accent6="accent6" hlink="hlink" folHlink="folHlink"/>
  <p:sldLayoutIdLst>
    <p:sldLayoutId id="2147484537" r:id="rId1"/>
    <p:sldLayoutId id="2147484530" r:id="rId2"/>
    <p:sldLayoutId id="2147484538" r:id="rId3"/>
    <p:sldLayoutId id="2147484531" r:id="rId4"/>
    <p:sldLayoutId id="2147484532" r:id="rId5"/>
    <p:sldLayoutId id="2147484533" r:id="rId6"/>
    <p:sldLayoutId id="2147484539" r:id="rId7"/>
    <p:sldLayoutId id="2147484534" r:id="rId8"/>
    <p:sldLayoutId id="2147484540" r:id="rId9"/>
    <p:sldLayoutId id="2147484535" r:id="rId10"/>
    <p:sldLayoutId id="2147484536"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9.wmf"/><Relationship Id="rId5" Type="http://schemas.openxmlformats.org/officeDocument/2006/relationships/oleObject" Target="../embeddings/oleObject4.bin"/><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png"/><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notesSlide" Target="../notesSlides/notesSlide16.xml"/><Relationship Id="rId7" Type="http://schemas.openxmlformats.org/officeDocument/2006/relationships/image" Target="../media/image19.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8.png"/><Relationship Id="rId4" Type="http://schemas.openxmlformats.org/officeDocument/2006/relationships/oleObject" Target="../embeddings/oleObject6.bin"/><Relationship Id="rId9" Type="http://schemas.openxmlformats.org/officeDocument/2006/relationships/image" Target="../media/image20.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1.png"/><Relationship Id="rId4" Type="http://schemas.openxmlformats.org/officeDocument/2006/relationships/oleObject" Target="../embeddings/oleObject9.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8.xml"/><Relationship Id="rId7" Type="http://schemas.openxmlformats.org/officeDocument/2006/relationships/image" Target="../media/image2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8.png"/><Relationship Id="rId4" Type="http://schemas.openxmlformats.org/officeDocument/2006/relationships/oleObject" Target="../embeddings/oleObject10.bin"/><Relationship Id="rId9"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1.png"/><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16.bin"/><Relationship Id="rId5" Type="http://schemas.openxmlformats.org/officeDocument/2006/relationships/image" Target="../media/image25.wmf"/><Relationship Id="rId4" Type="http://schemas.openxmlformats.org/officeDocument/2006/relationships/oleObject" Target="../embeddings/oleObject15.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28.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29.png"/><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notesSlide" Target="../notesSlides/notesSlide24.xml"/><Relationship Id="rId7"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32.wmf"/><Relationship Id="rId5" Type="http://schemas.openxmlformats.org/officeDocument/2006/relationships/image" Target="../media/image30.wmf"/><Relationship Id="rId4" Type="http://schemas.openxmlformats.org/officeDocument/2006/relationships/oleObject" Target="../embeddings/oleObject20.bin"/></Relationships>
</file>

<file path=ppt/slides/_rels/slide2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4.bin"/><Relationship Id="rId3" Type="http://schemas.openxmlformats.org/officeDocument/2006/relationships/notesSlide" Target="../notesSlides/notesSlide26.xml"/><Relationship Id="rId7" Type="http://schemas.openxmlformats.org/officeDocument/2006/relationships/image" Target="../media/image35.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23.bin"/><Relationship Id="rId5" Type="http://schemas.openxmlformats.org/officeDocument/2006/relationships/image" Target="../media/image34.wmf"/><Relationship Id="rId4" Type="http://schemas.openxmlformats.org/officeDocument/2006/relationships/oleObject" Target="../embeddings/oleObject22.bin"/><Relationship Id="rId9" Type="http://schemas.openxmlformats.org/officeDocument/2006/relationships/image" Target="../media/image36.wmf"/></Relationships>
</file>

<file path=ppt/slides/_rels/slide27.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38.wmf"/><Relationship Id="rId4" Type="http://schemas.openxmlformats.org/officeDocument/2006/relationships/oleObject" Target="../embeddings/oleObject25.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39.wmf"/><Relationship Id="rId5" Type="http://schemas.openxmlformats.org/officeDocument/2006/relationships/oleObject" Target="../embeddings/oleObject26.bin"/><Relationship Id="rId4" Type="http://schemas.openxmlformats.org/officeDocument/2006/relationships/image" Target="../media/image40.w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47.wmf"/><Relationship Id="rId4" Type="http://schemas.openxmlformats.org/officeDocument/2006/relationships/oleObject" Target="../embeddings/oleObject27.bin"/></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1.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3"/>
          <p:cNvSpPr>
            <a:spLocks noGrp="1"/>
          </p:cNvSpPr>
          <p:nvPr>
            <p:ph type="sldNum" sz="quarter" idx="12"/>
          </p:nvPr>
        </p:nvSpPr>
        <p:spPr/>
        <p:txBody>
          <a:bodyPr/>
          <a:lstStyle/>
          <a:p>
            <a:pPr>
              <a:defRPr/>
            </a:pPr>
            <a:fld id="{527E49E4-8D42-4803-9A9F-13A267476CFB}" type="slidenum">
              <a:rPr lang="pt-BR"/>
              <a:pPr>
                <a:defRPr/>
              </a:pPr>
              <a:t>1</a:t>
            </a:fld>
            <a:endParaRPr lang="pt-BR"/>
          </a:p>
        </p:txBody>
      </p:sp>
      <p:sp>
        <p:nvSpPr>
          <p:cNvPr id="6147" name="Text Box 5"/>
          <p:cNvSpPr txBox="1">
            <a:spLocks noChangeArrowheads="1"/>
          </p:cNvSpPr>
          <p:nvPr/>
        </p:nvSpPr>
        <p:spPr bwMode="auto">
          <a:xfrm>
            <a:off x="590550" y="2273300"/>
            <a:ext cx="8077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50000"/>
              </a:spcBef>
              <a:buClrTx/>
              <a:buSzTx/>
              <a:buFontTx/>
              <a:buNone/>
            </a:pPr>
            <a:r>
              <a:rPr lang="pt-BR" altLang="pt-BR" sz="4000" b="1">
                <a:latin typeface="Arial" charset="0"/>
              </a:rPr>
              <a:t>Motores de Indução Trifásicos</a:t>
            </a:r>
          </a:p>
          <a:p>
            <a:pPr algn="ctr" eaLnBrk="1" hangingPunct="1">
              <a:spcBef>
                <a:spcPct val="50000"/>
              </a:spcBef>
              <a:buClrTx/>
              <a:buSzTx/>
              <a:buFontTx/>
              <a:buNone/>
            </a:pPr>
            <a:r>
              <a:rPr lang="pt-BR" altLang="pt-BR" sz="4000" b="1">
                <a:latin typeface="Arial" charset="0"/>
              </a:rPr>
              <a:t>Parte I</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D69F921C-FAD9-49A2-AAEA-8011929363D6}" type="slidenum">
              <a:rPr lang="pt-BR"/>
              <a:pPr>
                <a:defRPr/>
              </a:pPr>
              <a:t>10</a:t>
            </a:fld>
            <a:endParaRPr lang="pt-BR"/>
          </a:p>
        </p:txBody>
      </p:sp>
      <p:sp>
        <p:nvSpPr>
          <p:cNvPr id="15363" name="Retângulo 5"/>
          <p:cNvSpPr>
            <a:spLocks noChangeArrowheads="1"/>
          </p:cNvSpPr>
          <p:nvPr/>
        </p:nvSpPr>
        <p:spPr bwMode="auto">
          <a:xfrm>
            <a:off x="365125" y="1206500"/>
            <a:ext cx="8440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Curva </a:t>
            </a:r>
            <a:r>
              <a:rPr lang="pt-BR" altLang="pt-BR" sz="1600" b="1" i="1">
                <a:latin typeface="Arial" charset="0"/>
              </a:rPr>
              <a:t>Torque x Velocidade</a:t>
            </a:r>
            <a:r>
              <a:rPr lang="pt-BR" altLang="pt-BR" sz="1600">
                <a:latin typeface="Arial" charset="0"/>
              </a:rPr>
              <a:t> do motor de indução:</a:t>
            </a:r>
            <a:endParaRPr lang="pt-BR" altLang="pt-BR" sz="1600" b="1" i="1">
              <a:latin typeface="Arial" charset="0"/>
            </a:endParaRPr>
          </a:p>
          <a:p>
            <a:pPr algn="just" eaLnBrk="1" hangingPunct="1">
              <a:spcBef>
                <a:spcPct val="50000"/>
              </a:spcBef>
              <a:buClrTx/>
              <a:buSzTx/>
              <a:buFont typeface="Wingdings 3" pitchFamily="18" charset="2"/>
              <a:buChar char="]"/>
            </a:pPr>
            <a:endParaRPr lang="pt-BR" altLang="pt-BR" sz="1600">
              <a:latin typeface="Arial" charset="0"/>
            </a:endParaRPr>
          </a:p>
        </p:txBody>
      </p:sp>
      <p:pic>
        <p:nvPicPr>
          <p:cNvPr id="15364" name="Picture 10" descr="C:\Schiesl Outside Services\Fitzgerald\jpg\fitz60094_060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00" y="1831975"/>
            <a:ext cx="4243388"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5365" name="Object 3"/>
          <p:cNvGraphicFramePr>
            <a:graphicFrameLocks noChangeAspect="1"/>
          </p:cNvGraphicFramePr>
          <p:nvPr/>
        </p:nvGraphicFramePr>
        <p:xfrm>
          <a:off x="5905500" y="3295650"/>
          <a:ext cx="2101850" cy="758825"/>
        </p:xfrm>
        <a:graphic>
          <a:graphicData uri="http://schemas.openxmlformats.org/presentationml/2006/ole">
            <mc:AlternateContent xmlns:mc="http://schemas.openxmlformats.org/markup-compatibility/2006">
              <mc:Choice xmlns:v="urn:schemas-microsoft-com:vml" Requires="v">
                <p:oleObj spid="_x0000_s15369" name="Equation" r:id="rId5" imgW="1054100" imgH="381000" progId="Equation.3">
                  <p:embed/>
                </p:oleObj>
              </mc:Choice>
              <mc:Fallback>
                <p:oleObj name="Equation" r:id="rId5" imgW="1054100" imgH="38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295650"/>
                        <a:ext cx="2101850" cy="758825"/>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BB1E2856-44FC-403E-9F81-7E504FB95E5A}" type="slidenum">
              <a:rPr lang="pt-BR"/>
              <a:pPr>
                <a:defRPr/>
              </a:pPr>
              <a:t>11</a:t>
            </a:fld>
            <a:endParaRPr lang="pt-BR"/>
          </a:p>
        </p:txBody>
      </p:sp>
      <p:sp>
        <p:nvSpPr>
          <p:cNvPr id="16387" name="Retângulo 5"/>
          <p:cNvSpPr>
            <a:spLocks noChangeArrowheads="1"/>
          </p:cNvSpPr>
          <p:nvPr/>
        </p:nvSpPr>
        <p:spPr bwMode="auto">
          <a:xfrm>
            <a:off x="365125" y="1206500"/>
            <a:ext cx="8440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A curva </a:t>
            </a:r>
            <a:r>
              <a:rPr lang="pt-BR" altLang="pt-BR" sz="1600" b="1" i="1">
                <a:latin typeface="Arial" charset="0"/>
              </a:rPr>
              <a:t>Torque x Velocidade</a:t>
            </a:r>
            <a:r>
              <a:rPr lang="pt-BR" altLang="pt-BR" sz="1600">
                <a:latin typeface="Arial" charset="0"/>
              </a:rPr>
              <a:t> varia em função de tensão terminal:</a:t>
            </a:r>
            <a:endParaRPr lang="pt-BR" altLang="pt-BR" sz="1600" b="1" i="1">
              <a:latin typeface="Arial" charset="0"/>
            </a:endParaRPr>
          </a:p>
        </p:txBody>
      </p:sp>
      <p:sp>
        <p:nvSpPr>
          <p:cNvPr id="16388" name="Text Box 4"/>
          <p:cNvSpPr txBox="1">
            <a:spLocks noChangeArrowheads="1"/>
          </p:cNvSpPr>
          <p:nvPr/>
        </p:nvSpPr>
        <p:spPr bwMode="auto">
          <a:xfrm>
            <a:off x="615950" y="5754688"/>
            <a:ext cx="8045450"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90500" indent="-1905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40000"/>
              </a:spcBef>
              <a:buClrTx/>
              <a:buSzTx/>
              <a:buFontTx/>
              <a:buChar char="•"/>
            </a:pPr>
            <a:endParaRPr lang="pt-BR" altLang="pt-BR" sz="1400">
              <a:latin typeface="Arial" charset="0"/>
            </a:endParaRPr>
          </a:p>
          <a:p>
            <a:pPr eaLnBrk="1" hangingPunct="1">
              <a:spcBef>
                <a:spcPct val="40000"/>
              </a:spcBef>
              <a:buClrTx/>
              <a:buSzTx/>
              <a:buFontTx/>
              <a:buChar char="•"/>
            </a:pPr>
            <a:r>
              <a:rPr lang="pt-BR" altLang="pt-BR" sz="1600" u="sng">
                <a:latin typeface="Arial" charset="0"/>
              </a:rPr>
              <a:t>Nota</a:t>
            </a:r>
            <a:r>
              <a:rPr lang="pt-BR" altLang="pt-BR" sz="1600">
                <a:latin typeface="Arial" charset="0"/>
              </a:rPr>
              <a:t>: a tensão terminal pode ser ajustada para controlar a velocidade da máquina.</a:t>
            </a:r>
          </a:p>
        </p:txBody>
      </p:sp>
      <p:pic>
        <p:nvPicPr>
          <p:cNvPr id="16389" name="Picture 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0260" t="6197" r="6453" b="43179"/>
          <a:stretch>
            <a:fillRect/>
          </a:stretch>
        </p:blipFill>
        <p:spPr bwMode="auto">
          <a:xfrm>
            <a:off x="2794000" y="1962150"/>
            <a:ext cx="4865688" cy="356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69CE77B1-07C4-4019-AD23-E0BDA1B1536C}" type="slidenum">
              <a:rPr lang="pt-BR"/>
              <a:pPr>
                <a:defRPr/>
              </a:pPr>
              <a:t>12</a:t>
            </a:fld>
            <a:endParaRPr lang="pt-BR"/>
          </a:p>
        </p:txBody>
      </p:sp>
      <p:sp>
        <p:nvSpPr>
          <p:cNvPr id="17411" name="Retângulo 5"/>
          <p:cNvSpPr>
            <a:spLocks noChangeArrowheads="1"/>
          </p:cNvSpPr>
          <p:nvPr/>
        </p:nvSpPr>
        <p:spPr bwMode="auto">
          <a:xfrm>
            <a:off x="365125" y="1206500"/>
            <a:ext cx="84407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A curva </a:t>
            </a:r>
            <a:r>
              <a:rPr lang="pt-BR" altLang="pt-BR" sz="1600" b="1" i="1">
                <a:latin typeface="Arial" charset="0"/>
              </a:rPr>
              <a:t>Torque x Velocidade</a:t>
            </a:r>
            <a:r>
              <a:rPr lang="pt-BR" altLang="pt-BR" sz="1600">
                <a:latin typeface="Arial" charset="0"/>
              </a:rPr>
              <a:t> varia em função da resistência do rotor:</a:t>
            </a:r>
            <a:endParaRPr lang="pt-BR" altLang="pt-BR" sz="1600" b="1" i="1">
              <a:latin typeface="Arial" charset="0"/>
            </a:endParaRPr>
          </a:p>
        </p:txBody>
      </p:sp>
      <p:pic>
        <p:nvPicPr>
          <p:cNvPr id="17412" name="Picture 5" descr="C:\Schiesl Outside Services\Fitzgerald\jpg\fitz60094_06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150" y="1662113"/>
            <a:ext cx="4525963" cy="456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C498D99F-4C5D-4F6C-9943-5644562C14D4}" type="slidenum">
              <a:rPr lang="pt-BR"/>
              <a:pPr>
                <a:defRPr/>
              </a:pPr>
              <a:t>13</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Perdas</a:t>
            </a:r>
          </a:p>
        </p:txBody>
      </p:sp>
      <p:sp>
        <p:nvSpPr>
          <p:cNvPr id="18436" name="Retângulo 5"/>
          <p:cNvSpPr>
            <a:spLocks noChangeArrowheads="1"/>
          </p:cNvSpPr>
          <p:nvPr/>
        </p:nvSpPr>
        <p:spPr bwMode="auto">
          <a:xfrm>
            <a:off x="365125" y="1117600"/>
            <a:ext cx="84407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914400" indent="-45720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De maneira similar ao transformador, um motor de indução trifásico está sujeito aos seguintes tipos de perdas:</a:t>
            </a:r>
          </a:p>
          <a:p>
            <a:pPr lvl="1" algn="just" eaLnBrk="1" hangingPunct="1">
              <a:spcBef>
                <a:spcPct val="50000"/>
              </a:spcBef>
              <a:buClrTx/>
              <a:buSzTx/>
              <a:buFont typeface="Wingdings" pitchFamily="2" charset="2"/>
              <a:buChar char="§"/>
            </a:pPr>
            <a:r>
              <a:rPr lang="pt-BR" altLang="pt-BR" sz="1600">
                <a:latin typeface="Arial" charset="0"/>
              </a:rPr>
              <a:t>Perdas RI</a:t>
            </a:r>
            <a:r>
              <a:rPr lang="pt-BR" altLang="pt-BR" sz="1600" baseline="30000">
                <a:latin typeface="Arial" charset="0"/>
              </a:rPr>
              <a:t>2</a:t>
            </a:r>
            <a:r>
              <a:rPr lang="pt-BR" altLang="pt-BR" sz="1600">
                <a:latin typeface="Arial" charset="0"/>
              </a:rPr>
              <a:t> nos enrolamentos do estator (</a:t>
            </a:r>
            <a:r>
              <a:rPr lang="pt-BR" altLang="pt-BR" sz="1600" b="1">
                <a:latin typeface="Arial" charset="0"/>
              </a:rPr>
              <a:t>PJ1</a:t>
            </a:r>
            <a:r>
              <a:rPr lang="pt-BR" altLang="pt-BR" sz="1600">
                <a:latin typeface="Arial" charset="0"/>
              </a:rPr>
              <a:t>)</a:t>
            </a:r>
          </a:p>
          <a:p>
            <a:pPr lvl="1" algn="just" eaLnBrk="1" hangingPunct="1">
              <a:spcBef>
                <a:spcPct val="50000"/>
              </a:spcBef>
              <a:buClrTx/>
              <a:buSzTx/>
              <a:buFont typeface="Wingdings" pitchFamily="2" charset="2"/>
              <a:buChar char="§"/>
            </a:pPr>
            <a:r>
              <a:rPr lang="pt-BR" altLang="pt-BR" sz="1600">
                <a:latin typeface="Arial" charset="0"/>
              </a:rPr>
              <a:t>Perdas RI</a:t>
            </a:r>
            <a:r>
              <a:rPr lang="pt-BR" altLang="pt-BR" sz="1600" baseline="30000">
                <a:latin typeface="Arial" charset="0"/>
              </a:rPr>
              <a:t>2</a:t>
            </a:r>
            <a:r>
              <a:rPr lang="pt-BR" altLang="pt-BR" sz="1600">
                <a:latin typeface="Arial" charset="0"/>
              </a:rPr>
              <a:t> no rotor (</a:t>
            </a:r>
            <a:r>
              <a:rPr lang="pt-BR" altLang="pt-BR" sz="1600" b="1">
                <a:latin typeface="Arial" charset="0"/>
              </a:rPr>
              <a:t>PJ2</a:t>
            </a:r>
            <a:r>
              <a:rPr lang="pt-BR" altLang="pt-BR" sz="1600">
                <a:latin typeface="Arial" charset="0"/>
              </a:rPr>
              <a:t>)</a:t>
            </a:r>
          </a:p>
          <a:p>
            <a:pPr lvl="1" algn="just" eaLnBrk="1" hangingPunct="1">
              <a:spcBef>
                <a:spcPct val="50000"/>
              </a:spcBef>
              <a:buClrTx/>
              <a:buSzTx/>
              <a:buFont typeface="Wingdings" pitchFamily="2" charset="2"/>
              <a:buChar char="§"/>
            </a:pPr>
            <a:r>
              <a:rPr lang="pt-BR" altLang="pt-BR" sz="1600">
                <a:latin typeface="Arial" charset="0"/>
              </a:rPr>
              <a:t>Perdas por histerese e correntes parasitas de Foucault no núcleo (</a:t>
            </a:r>
            <a:r>
              <a:rPr lang="pt-BR" altLang="pt-BR" sz="1600" b="1">
                <a:latin typeface="Arial" charset="0"/>
              </a:rPr>
              <a:t>PHF</a:t>
            </a:r>
            <a:r>
              <a:rPr lang="pt-BR" altLang="pt-BR" sz="1600">
                <a:latin typeface="Arial" charset="0"/>
              </a:rPr>
              <a:t>)</a:t>
            </a:r>
          </a:p>
          <a:p>
            <a:pPr algn="just" eaLnBrk="1" hangingPunct="1">
              <a:spcBef>
                <a:spcPct val="50000"/>
              </a:spcBef>
              <a:buClrTx/>
              <a:buSzTx/>
              <a:buFont typeface="Wingdings 3" pitchFamily="18" charset="2"/>
              <a:buChar char="]"/>
            </a:pPr>
            <a:r>
              <a:rPr lang="pt-BR" altLang="pt-BR" sz="1600">
                <a:latin typeface="Arial" charset="0"/>
              </a:rPr>
              <a:t>Adicionalmente, há as perdas por atrito e ventilação ou perdas rotacionais (</a:t>
            </a:r>
            <a:r>
              <a:rPr lang="pt-BR" altLang="pt-BR" sz="1600" b="1">
                <a:latin typeface="Arial" charset="0"/>
              </a:rPr>
              <a:t>PAV</a:t>
            </a:r>
            <a:r>
              <a:rPr lang="pt-BR" altLang="pt-BR" sz="1600">
                <a:latin typeface="Arial" charset="0"/>
              </a:rPr>
              <a:t>)</a:t>
            </a:r>
          </a:p>
          <a:p>
            <a:pPr algn="just" eaLnBrk="1" hangingPunct="1">
              <a:spcBef>
                <a:spcPct val="50000"/>
              </a:spcBef>
              <a:buClrTx/>
              <a:buSzTx/>
              <a:buFont typeface="Wingdings 3" pitchFamily="18" charset="2"/>
              <a:buChar char="]"/>
            </a:pPr>
            <a:r>
              <a:rPr lang="pt-BR" altLang="pt-BR" sz="1600">
                <a:latin typeface="Arial" charset="0"/>
              </a:rPr>
              <a:t>Perdas adicionais: outros tipos de perdas que não se enquadrem nas anteriores (dispersão do fluxo magnético) (</a:t>
            </a:r>
            <a:r>
              <a:rPr lang="pt-BR" altLang="pt-BR" sz="1600" b="1">
                <a:latin typeface="Arial" charset="0"/>
              </a:rPr>
              <a:t>PAD</a:t>
            </a:r>
            <a:r>
              <a:rPr lang="pt-BR" altLang="pt-BR" sz="1600">
                <a:latin typeface="Arial" charset="0"/>
              </a:rPr>
              <a:t>)</a:t>
            </a:r>
          </a:p>
          <a:p>
            <a:pPr algn="just" eaLnBrk="1" hangingPunct="1">
              <a:spcBef>
                <a:spcPct val="50000"/>
              </a:spcBef>
              <a:buClrTx/>
              <a:buSzTx/>
              <a:buFontTx/>
              <a:buNone/>
            </a:pPr>
            <a:endParaRPr lang="pt-BR" altLang="pt-BR" sz="1600">
              <a:latin typeface="Arial" charset="0"/>
            </a:endParaRPr>
          </a:p>
        </p:txBody>
      </p:sp>
      <p:pic>
        <p:nvPicPr>
          <p:cNvPr id="2765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82800" y="3509963"/>
            <a:ext cx="49276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Retângulo 7"/>
          <p:cNvSpPr>
            <a:spLocks noChangeArrowheads="1"/>
          </p:cNvSpPr>
          <p:nvPr/>
        </p:nvSpPr>
        <p:spPr bwMode="auto">
          <a:xfrm>
            <a:off x="3194050" y="4608513"/>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400" b="1">
                <a:solidFill>
                  <a:srgbClr val="FF0000"/>
                </a:solidFill>
                <a:latin typeface="Arial" charset="0"/>
              </a:rPr>
              <a:t>PJ1</a:t>
            </a:r>
            <a:endParaRPr lang="pt-BR" altLang="pt-BR" sz="1400">
              <a:solidFill>
                <a:srgbClr val="FF0000"/>
              </a:solidFill>
              <a:latin typeface="Arial" charset="0"/>
            </a:endParaRPr>
          </a:p>
        </p:txBody>
      </p:sp>
      <p:sp>
        <p:nvSpPr>
          <p:cNvPr id="27655" name="Retângulo 8"/>
          <p:cNvSpPr>
            <a:spLocks noChangeArrowheads="1"/>
          </p:cNvSpPr>
          <p:nvPr/>
        </p:nvSpPr>
        <p:spPr bwMode="auto">
          <a:xfrm>
            <a:off x="4246563" y="4984750"/>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400" b="1">
                <a:solidFill>
                  <a:srgbClr val="FF0000"/>
                </a:solidFill>
                <a:latin typeface="Arial" charset="0"/>
              </a:rPr>
              <a:t>PJ2</a:t>
            </a:r>
            <a:endParaRPr lang="pt-BR" altLang="pt-BR" sz="1400">
              <a:solidFill>
                <a:srgbClr val="FF0000"/>
              </a:solidFill>
              <a:latin typeface="Arial" charset="0"/>
            </a:endParaRPr>
          </a:p>
        </p:txBody>
      </p:sp>
      <p:sp>
        <p:nvSpPr>
          <p:cNvPr id="27656" name="Retângulo 9"/>
          <p:cNvSpPr>
            <a:spLocks noChangeArrowheads="1"/>
          </p:cNvSpPr>
          <p:nvPr/>
        </p:nvSpPr>
        <p:spPr bwMode="auto">
          <a:xfrm>
            <a:off x="5451475" y="4943475"/>
            <a:ext cx="552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400" b="1">
                <a:solidFill>
                  <a:srgbClr val="FF0000"/>
                </a:solidFill>
                <a:latin typeface="Arial" charset="0"/>
              </a:rPr>
              <a:t>PAD</a:t>
            </a:r>
            <a:endParaRPr lang="pt-BR" altLang="pt-BR" sz="1400">
              <a:solidFill>
                <a:srgbClr val="FF0000"/>
              </a:solidFill>
              <a:latin typeface="Arial" charset="0"/>
            </a:endParaRPr>
          </a:p>
        </p:txBody>
      </p:sp>
      <p:sp>
        <p:nvSpPr>
          <p:cNvPr id="27657" name="Retângulo 10"/>
          <p:cNvSpPr>
            <a:spLocks noChangeArrowheads="1"/>
          </p:cNvSpPr>
          <p:nvPr/>
        </p:nvSpPr>
        <p:spPr bwMode="auto">
          <a:xfrm>
            <a:off x="6389688" y="4762500"/>
            <a:ext cx="5286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400" b="1">
                <a:solidFill>
                  <a:srgbClr val="FF0000"/>
                </a:solidFill>
                <a:latin typeface="Arial" charset="0"/>
              </a:rPr>
              <a:t>PAV</a:t>
            </a:r>
            <a:endParaRPr lang="pt-BR" altLang="pt-BR" sz="1400">
              <a:solidFill>
                <a:srgbClr val="FF0000"/>
              </a:solidFill>
              <a:latin typeface="Arial" charset="0"/>
            </a:endParaRPr>
          </a:p>
        </p:txBody>
      </p:sp>
      <p:sp>
        <p:nvSpPr>
          <p:cNvPr id="27658" name="Retângulo 11"/>
          <p:cNvSpPr>
            <a:spLocks noChangeArrowheads="1"/>
          </p:cNvSpPr>
          <p:nvPr/>
        </p:nvSpPr>
        <p:spPr bwMode="auto">
          <a:xfrm>
            <a:off x="4948238" y="4098925"/>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400" b="1">
                <a:solidFill>
                  <a:srgbClr val="FF0000"/>
                </a:solidFill>
                <a:latin typeface="Arial" charset="0"/>
              </a:rPr>
              <a:t>PHF</a:t>
            </a:r>
            <a:endParaRPr lang="pt-BR" altLang="pt-BR" sz="140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65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p:bldP spid="27655" grpId="0"/>
      <p:bldP spid="27656" grpId="0"/>
      <p:bldP spid="27657" grpId="0"/>
      <p:bldP spid="276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8A50AAE4-59BC-44CA-A3C3-3FC980B5E2F1}" type="slidenum">
              <a:rPr lang="pt-BR"/>
              <a:pPr>
                <a:defRPr/>
              </a:pPr>
              <a:t>14</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Perdas</a:t>
            </a:r>
          </a:p>
        </p:txBody>
      </p:sp>
      <p:sp>
        <p:nvSpPr>
          <p:cNvPr id="19460" name="Retângulo 5"/>
          <p:cNvSpPr>
            <a:spLocks noChangeArrowheads="1"/>
          </p:cNvSpPr>
          <p:nvPr/>
        </p:nvSpPr>
        <p:spPr bwMode="auto">
          <a:xfrm>
            <a:off x="365125" y="1117600"/>
            <a:ext cx="8440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Variação das perdas em função do carregamento (motor de 15 cv):</a:t>
            </a:r>
          </a:p>
          <a:p>
            <a:pPr algn="just" eaLnBrk="1" hangingPunct="1">
              <a:spcBef>
                <a:spcPct val="50000"/>
              </a:spcBef>
              <a:buClrTx/>
              <a:buSzTx/>
              <a:buFontTx/>
              <a:buNone/>
            </a:pPr>
            <a:endParaRPr lang="pt-BR" altLang="pt-BR" sz="1600">
              <a:latin typeface="Arial" charset="0"/>
            </a:endParaRPr>
          </a:p>
        </p:txBody>
      </p:sp>
      <p:pic>
        <p:nvPicPr>
          <p:cNvPr id="1946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1938338"/>
            <a:ext cx="7156450" cy="410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69194A89-C12F-4386-B7E1-B34A3B61EA09}" type="slidenum">
              <a:rPr lang="pt-BR"/>
              <a:pPr>
                <a:defRPr/>
              </a:pPr>
              <a:t>15</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0484" name="Retângulo 5"/>
          <p:cNvSpPr>
            <a:spLocks noChangeArrowheads="1"/>
          </p:cNvSpPr>
          <p:nvPr/>
        </p:nvSpPr>
        <p:spPr bwMode="auto">
          <a:xfrm>
            <a:off x="365125" y="1117600"/>
            <a:ext cx="8440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Circuito equivalente do </a:t>
            </a:r>
            <a:r>
              <a:rPr lang="pt-BR" altLang="pt-BR" sz="1600" b="1" u="sng">
                <a:latin typeface="Arial" charset="0"/>
              </a:rPr>
              <a:t>estator</a:t>
            </a:r>
            <a:r>
              <a:rPr lang="pt-BR" altLang="pt-BR" sz="1600">
                <a:latin typeface="Arial" charset="0"/>
              </a:rPr>
              <a:t> por fase:</a:t>
            </a:r>
          </a:p>
          <a:p>
            <a:pPr algn="just" eaLnBrk="1" hangingPunct="1">
              <a:spcBef>
                <a:spcPct val="50000"/>
              </a:spcBef>
              <a:buClrTx/>
              <a:buSzTx/>
              <a:buFontTx/>
              <a:buNone/>
            </a:pPr>
            <a:endParaRPr lang="pt-BR" altLang="pt-BR" sz="1600">
              <a:latin typeface="Arial" charset="0"/>
            </a:endParaRPr>
          </a:p>
        </p:txBody>
      </p:sp>
      <p:graphicFrame>
        <p:nvGraphicFramePr>
          <p:cNvPr id="20485" name="Object 2"/>
          <p:cNvGraphicFramePr>
            <a:graphicFrameLocks noChangeAspect="1"/>
          </p:cNvGraphicFramePr>
          <p:nvPr/>
        </p:nvGraphicFramePr>
        <p:xfrm>
          <a:off x="1566863" y="1695450"/>
          <a:ext cx="4383087" cy="2241550"/>
        </p:xfrm>
        <a:graphic>
          <a:graphicData uri="http://schemas.openxmlformats.org/presentationml/2006/ole">
            <mc:AlternateContent xmlns:mc="http://schemas.openxmlformats.org/markup-compatibility/2006">
              <mc:Choice xmlns:v="urn:schemas-microsoft-com:vml" Requires="v">
                <p:oleObj spid="_x0000_s20490" name="Imagem de bitmap" r:id="rId4" imgW="7485714" imgH="3828571" progId="Paint.Picture">
                  <p:embed/>
                </p:oleObj>
              </mc:Choice>
              <mc:Fallback>
                <p:oleObj name="Imagem de bitmap" r:id="rId4" imgW="7485714" imgH="382857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6863" y="1695450"/>
                        <a:ext cx="4383087"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6" name="Text Box 37"/>
          <p:cNvSpPr txBox="1">
            <a:spLocks noChangeArrowheads="1"/>
          </p:cNvSpPr>
          <p:nvPr/>
        </p:nvSpPr>
        <p:spPr bwMode="auto">
          <a:xfrm>
            <a:off x="365125" y="4176713"/>
            <a:ext cx="7140575" cy="21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50000"/>
              </a:spcBef>
              <a:buClrTx/>
              <a:buSzTx/>
              <a:buFont typeface="Wingdings 3" pitchFamily="18" charset="2"/>
              <a:buChar char="]"/>
            </a:pPr>
            <a:r>
              <a:rPr lang="pt-BR" altLang="pt-BR" sz="1600">
                <a:latin typeface="Arial" charset="0"/>
              </a:rPr>
              <a:t>V</a:t>
            </a:r>
            <a:r>
              <a:rPr lang="pt-BR" altLang="pt-BR" sz="1600" baseline="-25000">
                <a:latin typeface="Arial" charset="0"/>
              </a:rPr>
              <a:t>1</a:t>
            </a:r>
            <a:r>
              <a:rPr lang="pt-BR" altLang="pt-BR" sz="1600">
                <a:latin typeface="Arial" charset="0"/>
              </a:rPr>
              <a:t> </a:t>
            </a:r>
            <a:r>
              <a:rPr lang="pt-BR" altLang="pt-BR" sz="1600">
                <a:latin typeface="Arial" charset="0"/>
                <a:sym typeface="Wingdings" pitchFamily="2" charset="2"/>
              </a:rPr>
              <a:t> Tensão terminal por fase;</a:t>
            </a:r>
            <a:endParaRPr lang="pt-BR" altLang="pt-BR" sz="1600">
              <a:latin typeface="Arial" charset="0"/>
            </a:endParaRPr>
          </a:p>
          <a:p>
            <a:pPr eaLnBrk="1" hangingPunct="1">
              <a:spcBef>
                <a:spcPct val="50000"/>
              </a:spcBef>
              <a:buClrTx/>
              <a:buSzTx/>
              <a:buFont typeface="Wingdings 3" pitchFamily="18" charset="2"/>
              <a:buChar char="]"/>
            </a:pPr>
            <a:r>
              <a:rPr lang="pt-BR" altLang="pt-BR" sz="1600">
                <a:latin typeface="Arial" charset="0"/>
              </a:rPr>
              <a:t>E</a:t>
            </a:r>
            <a:r>
              <a:rPr lang="pt-BR" altLang="pt-BR" sz="1600" baseline="-25000">
                <a:latin typeface="Arial" charset="0"/>
              </a:rPr>
              <a:t>1</a:t>
            </a:r>
            <a:r>
              <a:rPr lang="pt-BR" altLang="pt-BR" sz="1600">
                <a:latin typeface="Arial" charset="0"/>
              </a:rPr>
              <a:t> </a:t>
            </a:r>
            <a:r>
              <a:rPr lang="pt-BR" altLang="pt-BR" sz="1600">
                <a:latin typeface="Arial" charset="0"/>
                <a:sym typeface="Wingdings" pitchFamily="2" charset="2"/>
              </a:rPr>
              <a:t> Tensão induzida no estator por fase; </a:t>
            </a:r>
            <a:endParaRPr lang="pt-BR" altLang="pt-BR" sz="1600">
              <a:latin typeface="Arial" charset="0"/>
            </a:endParaRPr>
          </a:p>
          <a:p>
            <a:pPr eaLnBrk="1" hangingPunct="1">
              <a:spcBef>
                <a:spcPct val="50000"/>
              </a:spcBef>
              <a:buClrTx/>
              <a:buSzTx/>
              <a:buFont typeface="Wingdings 3" pitchFamily="18" charset="2"/>
              <a:buChar char="]"/>
            </a:pPr>
            <a:r>
              <a:rPr lang="pt-BR" altLang="pt-BR" sz="1600">
                <a:latin typeface="Arial" charset="0"/>
              </a:rPr>
              <a:t>R</a:t>
            </a:r>
            <a:r>
              <a:rPr lang="pt-BR" altLang="pt-BR" sz="1600" baseline="-25000">
                <a:latin typeface="Arial" charset="0"/>
              </a:rPr>
              <a:t>1</a:t>
            </a:r>
            <a:r>
              <a:rPr lang="pt-BR" altLang="pt-BR" sz="1600">
                <a:latin typeface="Arial" charset="0"/>
              </a:rPr>
              <a:t> </a:t>
            </a:r>
            <a:r>
              <a:rPr lang="pt-BR" altLang="pt-BR" sz="1600">
                <a:latin typeface="Arial" charset="0"/>
                <a:sym typeface="Wingdings" pitchFamily="2" charset="2"/>
              </a:rPr>
              <a:t> resistência do enrolamento do estator por fase (perda cobre);  </a:t>
            </a:r>
            <a:endParaRPr lang="pt-BR" altLang="pt-BR" sz="1600">
              <a:latin typeface="Arial" charset="0"/>
            </a:endParaRPr>
          </a:p>
          <a:p>
            <a:pPr eaLnBrk="1" hangingPunct="1">
              <a:spcBef>
                <a:spcPct val="50000"/>
              </a:spcBef>
              <a:buClrTx/>
              <a:buSzTx/>
              <a:buFont typeface="Wingdings 3" pitchFamily="18" charset="2"/>
              <a:buChar char="]"/>
            </a:pPr>
            <a:r>
              <a:rPr lang="pt-BR" altLang="pt-BR" sz="1600">
                <a:latin typeface="Arial" charset="0"/>
              </a:rPr>
              <a:t>X</a:t>
            </a:r>
            <a:r>
              <a:rPr lang="pt-BR" altLang="pt-BR" sz="1600" baseline="-25000">
                <a:latin typeface="Arial" charset="0"/>
              </a:rPr>
              <a:t>1</a:t>
            </a:r>
            <a:r>
              <a:rPr lang="pt-BR" altLang="pt-BR" sz="1600">
                <a:latin typeface="Arial" charset="0"/>
              </a:rPr>
              <a:t> </a:t>
            </a:r>
            <a:r>
              <a:rPr lang="pt-BR" altLang="pt-BR" sz="1600">
                <a:latin typeface="Arial" charset="0"/>
                <a:sym typeface="Wingdings" pitchFamily="2" charset="2"/>
              </a:rPr>
              <a:t> reatância de dispersão do estator por fase:   X</a:t>
            </a:r>
            <a:r>
              <a:rPr lang="pt-BR" altLang="pt-BR" sz="1600" baseline="-25000">
                <a:latin typeface="Arial" charset="0"/>
                <a:sym typeface="Wingdings" pitchFamily="2" charset="2"/>
              </a:rPr>
              <a:t>1</a:t>
            </a:r>
            <a:r>
              <a:rPr lang="pt-BR" altLang="pt-BR" sz="1600">
                <a:latin typeface="Arial" charset="0"/>
                <a:sym typeface="Wingdings" pitchFamily="2" charset="2"/>
              </a:rPr>
              <a:t>=2</a:t>
            </a:r>
            <a:r>
              <a:rPr lang="pt-BR" altLang="pt-BR" sz="1600">
                <a:latin typeface="Symbol" pitchFamily="18" charset="2"/>
                <a:sym typeface="Wingdings" pitchFamily="2" charset="2"/>
              </a:rPr>
              <a:t>p</a:t>
            </a:r>
            <a:r>
              <a:rPr lang="pt-BR" altLang="pt-BR" sz="1600">
                <a:latin typeface="Arial" charset="0"/>
                <a:sym typeface="Wingdings" pitchFamily="2" charset="2"/>
              </a:rPr>
              <a:t>f</a:t>
            </a:r>
            <a:r>
              <a:rPr lang="pt-BR" altLang="pt-BR" sz="1600" baseline="-25000">
                <a:latin typeface="Arial" charset="0"/>
                <a:sym typeface="Wingdings" pitchFamily="2" charset="2"/>
              </a:rPr>
              <a:t>1</a:t>
            </a:r>
            <a:r>
              <a:rPr lang="pt-BR" altLang="pt-BR" sz="1600">
                <a:latin typeface="Arial" charset="0"/>
                <a:sym typeface="Wingdings" pitchFamily="2" charset="2"/>
              </a:rPr>
              <a:t>L</a:t>
            </a:r>
            <a:r>
              <a:rPr lang="pt-BR" altLang="pt-BR" sz="1600" baseline="-25000">
                <a:latin typeface="Arial" charset="0"/>
                <a:sym typeface="Wingdings" pitchFamily="2" charset="2"/>
              </a:rPr>
              <a:t>1</a:t>
            </a:r>
          </a:p>
          <a:p>
            <a:pPr eaLnBrk="1" hangingPunct="1">
              <a:spcBef>
                <a:spcPct val="50000"/>
              </a:spcBef>
              <a:buClrTx/>
              <a:buSzTx/>
              <a:buFont typeface="Wingdings 3" pitchFamily="18" charset="2"/>
              <a:buChar char="]"/>
            </a:pPr>
            <a:r>
              <a:rPr lang="pt-BR" altLang="pt-BR" sz="1600">
                <a:latin typeface="Arial" charset="0"/>
              </a:rPr>
              <a:t>X</a:t>
            </a:r>
            <a:r>
              <a:rPr lang="pt-BR" altLang="pt-BR" sz="1600" baseline="-25000">
                <a:latin typeface="Arial" charset="0"/>
              </a:rPr>
              <a:t>m</a:t>
            </a:r>
            <a:r>
              <a:rPr lang="pt-BR" altLang="pt-BR" sz="1600">
                <a:latin typeface="Arial" charset="0"/>
              </a:rPr>
              <a:t> </a:t>
            </a:r>
            <a:r>
              <a:rPr lang="pt-BR" altLang="pt-BR" sz="1600">
                <a:latin typeface="Arial" charset="0"/>
                <a:sym typeface="Wingdings" pitchFamily="2" charset="2"/>
              </a:rPr>
              <a:t> reatância de magnetização por fase: X</a:t>
            </a:r>
            <a:r>
              <a:rPr lang="pt-BR" altLang="pt-BR" sz="1600" baseline="-25000">
                <a:latin typeface="Arial" charset="0"/>
                <a:sym typeface="Wingdings" pitchFamily="2" charset="2"/>
              </a:rPr>
              <a:t>m</a:t>
            </a:r>
            <a:r>
              <a:rPr lang="pt-BR" altLang="pt-BR" sz="1600">
                <a:latin typeface="Arial" charset="0"/>
                <a:sym typeface="Wingdings" pitchFamily="2" charset="2"/>
              </a:rPr>
              <a:t>=2</a:t>
            </a:r>
            <a:r>
              <a:rPr lang="pt-BR" altLang="pt-BR" sz="1600">
                <a:latin typeface="Symbol" pitchFamily="18" charset="2"/>
                <a:sym typeface="Wingdings" pitchFamily="2" charset="2"/>
              </a:rPr>
              <a:t>p</a:t>
            </a:r>
            <a:r>
              <a:rPr lang="pt-BR" altLang="pt-BR" sz="1600">
                <a:latin typeface="Arial" charset="0"/>
                <a:sym typeface="Wingdings" pitchFamily="2" charset="2"/>
              </a:rPr>
              <a:t>f</a:t>
            </a:r>
            <a:r>
              <a:rPr lang="pt-BR" altLang="pt-BR" sz="1600" baseline="-25000">
                <a:latin typeface="Arial" charset="0"/>
                <a:sym typeface="Wingdings" pitchFamily="2" charset="2"/>
              </a:rPr>
              <a:t>1</a:t>
            </a:r>
            <a:r>
              <a:rPr lang="pt-BR" altLang="pt-BR" sz="1600">
                <a:latin typeface="Arial" charset="0"/>
                <a:sym typeface="Wingdings" pitchFamily="2" charset="2"/>
              </a:rPr>
              <a:t>L</a:t>
            </a:r>
            <a:r>
              <a:rPr lang="pt-BR" altLang="pt-BR" sz="1600" baseline="-25000">
                <a:latin typeface="Arial" charset="0"/>
                <a:sym typeface="Wingdings" pitchFamily="2" charset="2"/>
              </a:rPr>
              <a:t>m</a:t>
            </a:r>
          </a:p>
          <a:p>
            <a:pPr eaLnBrk="1" hangingPunct="1">
              <a:spcBef>
                <a:spcPct val="50000"/>
              </a:spcBef>
              <a:buClrTx/>
              <a:buSzTx/>
              <a:buFont typeface="Wingdings 3" pitchFamily="18" charset="2"/>
              <a:buChar char="]"/>
            </a:pPr>
            <a:r>
              <a:rPr lang="pt-BR" altLang="pt-BR" sz="1600">
                <a:latin typeface="Arial" charset="0"/>
                <a:sym typeface="Wingdings" pitchFamily="2" charset="2"/>
              </a:rPr>
              <a:t>R</a:t>
            </a:r>
            <a:r>
              <a:rPr lang="pt-BR" altLang="pt-BR" sz="1600" baseline="-25000">
                <a:latin typeface="Arial" charset="0"/>
                <a:sym typeface="Wingdings" pitchFamily="2" charset="2"/>
              </a:rPr>
              <a:t>c  </a:t>
            </a:r>
            <a:r>
              <a:rPr lang="pt-BR" altLang="pt-BR" sz="1600">
                <a:latin typeface="Arial" charset="0"/>
                <a:sym typeface="Wingdings" pitchFamily="2" charset="2"/>
              </a:rPr>
              <a:t> perda no núcleo do estator por fase.</a:t>
            </a:r>
            <a:endParaRPr lang="pt-BR" altLang="pt-BR" sz="1600" baseline="-25000">
              <a:latin typeface="Arial" charset="0"/>
              <a:sym typeface="Wingdings" pitchFamily="2" charset="2"/>
            </a:endParaRPr>
          </a:p>
        </p:txBody>
      </p:sp>
      <p:sp>
        <p:nvSpPr>
          <p:cNvPr id="20487" name="Text Box 39"/>
          <p:cNvSpPr txBox="1">
            <a:spLocks noChangeArrowheads="1"/>
          </p:cNvSpPr>
          <p:nvPr/>
        </p:nvSpPr>
        <p:spPr bwMode="auto">
          <a:xfrm>
            <a:off x="6527800" y="2439988"/>
            <a:ext cx="1990725" cy="1077912"/>
          </a:xfrm>
          <a:prstGeom prst="rect">
            <a:avLst/>
          </a:prstGeom>
          <a:noFill/>
          <a:ln w="38100">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50000"/>
              </a:spcBef>
              <a:buClrTx/>
              <a:buSzTx/>
              <a:buFontTx/>
              <a:buNone/>
            </a:pPr>
            <a:r>
              <a:rPr lang="pt-BR" altLang="pt-BR" sz="1600">
                <a:latin typeface="Arial" charset="0"/>
              </a:rPr>
              <a:t>A corrente de magnetização varia de 30 a 50% da corrente nominal</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5A1A602F-8E46-4822-9BDD-4FF9B442C81F}" type="slidenum">
              <a:rPr lang="pt-BR"/>
              <a:pPr>
                <a:defRPr/>
              </a:pPr>
              <a:t>16</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1508" name="Retângulo 5"/>
          <p:cNvSpPr>
            <a:spLocks noChangeArrowheads="1"/>
          </p:cNvSpPr>
          <p:nvPr/>
        </p:nvSpPr>
        <p:spPr bwMode="auto">
          <a:xfrm>
            <a:off x="365125" y="1117600"/>
            <a:ext cx="8440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Circuito equivalente do </a:t>
            </a:r>
            <a:r>
              <a:rPr lang="pt-BR" altLang="pt-BR" sz="1600" b="1" u="sng">
                <a:latin typeface="Arial" charset="0"/>
              </a:rPr>
              <a:t>rotor</a:t>
            </a:r>
            <a:r>
              <a:rPr lang="pt-BR" altLang="pt-BR" sz="1600">
                <a:latin typeface="Arial" charset="0"/>
              </a:rPr>
              <a:t> por fase:</a:t>
            </a:r>
          </a:p>
          <a:p>
            <a:pPr algn="just" eaLnBrk="1" hangingPunct="1">
              <a:spcBef>
                <a:spcPct val="50000"/>
              </a:spcBef>
              <a:buClrTx/>
              <a:buSzTx/>
              <a:buFontTx/>
              <a:buNone/>
            </a:pPr>
            <a:endParaRPr lang="pt-BR" altLang="pt-BR" sz="1600">
              <a:latin typeface="Arial" charset="0"/>
            </a:endParaRPr>
          </a:p>
        </p:txBody>
      </p:sp>
      <p:sp>
        <p:nvSpPr>
          <p:cNvPr id="21509" name="Text Box 37"/>
          <p:cNvSpPr txBox="1">
            <a:spLocks noChangeArrowheads="1"/>
          </p:cNvSpPr>
          <p:nvPr/>
        </p:nvSpPr>
        <p:spPr bwMode="auto">
          <a:xfrm>
            <a:off x="365125" y="4413250"/>
            <a:ext cx="71405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50000"/>
              </a:spcBef>
              <a:buClrTx/>
              <a:buSzTx/>
              <a:buFont typeface="Wingdings" pitchFamily="2" charset="2"/>
              <a:buChar char="Ø"/>
            </a:pPr>
            <a:r>
              <a:rPr lang="pt-BR" altLang="pt-BR" sz="1600">
                <a:latin typeface="Arial" charset="0"/>
              </a:rPr>
              <a:t>E</a:t>
            </a:r>
            <a:r>
              <a:rPr lang="pt-BR" altLang="pt-BR" sz="1600" baseline="-25000">
                <a:latin typeface="Arial" charset="0"/>
              </a:rPr>
              <a:t>2</a:t>
            </a:r>
            <a:r>
              <a:rPr lang="pt-BR" altLang="pt-BR" sz="1600">
                <a:latin typeface="Arial" charset="0"/>
              </a:rPr>
              <a:t> </a:t>
            </a:r>
            <a:r>
              <a:rPr lang="pt-BR" altLang="pt-BR" sz="1600">
                <a:latin typeface="Arial" charset="0"/>
                <a:sym typeface="Wingdings" pitchFamily="2" charset="2"/>
              </a:rPr>
              <a:t> Tensão induzida no enrolamento do rotor parado (s=1, n=0);</a:t>
            </a:r>
            <a:endParaRPr lang="pt-BR" altLang="pt-BR" sz="1600">
              <a:latin typeface="Arial" charset="0"/>
            </a:endParaRPr>
          </a:p>
          <a:p>
            <a:pPr eaLnBrk="1" hangingPunct="1">
              <a:spcBef>
                <a:spcPct val="50000"/>
              </a:spcBef>
              <a:buClrTx/>
              <a:buSzTx/>
              <a:buFont typeface="Wingdings" pitchFamily="2" charset="2"/>
              <a:buChar char="Ø"/>
            </a:pPr>
            <a:r>
              <a:rPr lang="pt-BR" altLang="pt-BR" sz="1600">
                <a:latin typeface="Arial" charset="0"/>
              </a:rPr>
              <a:t>R</a:t>
            </a:r>
            <a:r>
              <a:rPr lang="pt-BR" altLang="pt-BR" sz="1600" baseline="-25000">
                <a:latin typeface="Arial" charset="0"/>
              </a:rPr>
              <a:t>2</a:t>
            </a:r>
            <a:r>
              <a:rPr lang="pt-BR" altLang="pt-BR" sz="1600">
                <a:latin typeface="Arial" charset="0"/>
              </a:rPr>
              <a:t> </a:t>
            </a:r>
            <a:r>
              <a:rPr lang="pt-BR" altLang="pt-BR" sz="1600">
                <a:latin typeface="Arial" charset="0"/>
                <a:sym typeface="Wingdings" pitchFamily="2" charset="2"/>
              </a:rPr>
              <a:t> resistência do enrolamento do rotor por fase (perda cobre);  </a:t>
            </a:r>
            <a:endParaRPr lang="pt-BR" altLang="pt-BR" sz="1600">
              <a:latin typeface="Arial" charset="0"/>
            </a:endParaRPr>
          </a:p>
          <a:p>
            <a:pPr eaLnBrk="1" hangingPunct="1">
              <a:spcBef>
                <a:spcPct val="50000"/>
              </a:spcBef>
              <a:buClrTx/>
              <a:buSzTx/>
              <a:buFont typeface="Wingdings" pitchFamily="2" charset="2"/>
              <a:buChar char="Ø"/>
            </a:pPr>
            <a:r>
              <a:rPr lang="pt-BR" altLang="pt-BR" sz="1600">
                <a:latin typeface="Arial" charset="0"/>
              </a:rPr>
              <a:t>X</a:t>
            </a:r>
            <a:r>
              <a:rPr lang="pt-BR" altLang="pt-BR" sz="1600" baseline="-25000">
                <a:latin typeface="Arial" charset="0"/>
              </a:rPr>
              <a:t>2</a:t>
            </a:r>
            <a:r>
              <a:rPr lang="pt-BR" altLang="pt-BR" sz="1600">
                <a:latin typeface="Arial" charset="0"/>
              </a:rPr>
              <a:t> </a:t>
            </a:r>
            <a:r>
              <a:rPr lang="pt-BR" altLang="pt-BR" sz="1600">
                <a:latin typeface="Arial" charset="0"/>
                <a:sym typeface="Wingdings" pitchFamily="2" charset="2"/>
              </a:rPr>
              <a:t> reatância de dispersão do rotor parado por fase (s=1, n=0);  </a:t>
            </a:r>
            <a:endParaRPr lang="pt-BR" altLang="pt-BR" sz="1600">
              <a:latin typeface="Arial" charset="0"/>
            </a:endParaRPr>
          </a:p>
          <a:p>
            <a:pPr eaLnBrk="1" hangingPunct="1">
              <a:spcBef>
                <a:spcPct val="50000"/>
              </a:spcBef>
              <a:buClrTx/>
              <a:buSzTx/>
              <a:buFont typeface="Wingdings" pitchFamily="2" charset="2"/>
              <a:buChar char="Ø"/>
            </a:pPr>
            <a:r>
              <a:rPr lang="pt-BR" altLang="pt-BR" sz="1600">
                <a:latin typeface="Arial" charset="0"/>
              </a:rPr>
              <a:t>I</a:t>
            </a:r>
            <a:r>
              <a:rPr lang="pt-BR" altLang="pt-BR" sz="1600" baseline="-25000">
                <a:latin typeface="Arial" charset="0"/>
              </a:rPr>
              <a:t>2</a:t>
            </a:r>
            <a:r>
              <a:rPr lang="pt-BR" altLang="pt-BR" sz="1600">
                <a:latin typeface="Arial" charset="0"/>
              </a:rPr>
              <a:t> </a:t>
            </a:r>
            <a:r>
              <a:rPr lang="pt-BR" altLang="pt-BR" sz="1600">
                <a:latin typeface="Arial" charset="0"/>
                <a:sym typeface="Wingdings" pitchFamily="2" charset="2"/>
              </a:rPr>
              <a:t> corrente por fase no rotor</a:t>
            </a:r>
          </a:p>
          <a:p>
            <a:pPr eaLnBrk="1" hangingPunct="1">
              <a:spcBef>
                <a:spcPct val="50000"/>
              </a:spcBef>
              <a:buClrTx/>
              <a:buSzTx/>
              <a:buFont typeface="Wingdings" pitchFamily="2" charset="2"/>
              <a:buChar char="Ø"/>
            </a:pPr>
            <a:r>
              <a:rPr lang="pt-BR" altLang="pt-BR" sz="1600" i="1">
                <a:latin typeface="Arial" charset="0"/>
              </a:rPr>
              <a:t>f</a:t>
            </a:r>
            <a:r>
              <a:rPr lang="pt-BR" altLang="pt-BR" sz="1600" i="1" baseline="-25000">
                <a:latin typeface="Arial" charset="0"/>
              </a:rPr>
              <a:t>2</a:t>
            </a:r>
            <a:r>
              <a:rPr lang="pt-BR" altLang="pt-BR" sz="1600">
                <a:latin typeface="Arial" charset="0"/>
              </a:rPr>
              <a:t> </a:t>
            </a:r>
            <a:r>
              <a:rPr lang="pt-BR" altLang="pt-BR" sz="1600">
                <a:latin typeface="Arial" charset="0"/>
                <a:sym typeface="Wingdings" pitchFamily="2" charset="2"/>
              </a:rPr>
              <a:t> freqüência do circuito do rotor </a:t>
            </a:r>
            <a:r>
              <a:rPr lang="pt-BR" altLang="pt-BR" sz="1600">
                <a:latin typeface="Arial" charset="0"/>
                <a:cs typeface="Times New Roman" pitchFamily="18" charset="0"/>
                <a:sym typeface="Symbol" pitchFamily="18" charset="2"/>
              </a:rPr>
              <a:t> da freqüência do estator </a:t>
            </a:r>
            <a:r>
              <a:rPr lang="pt-BR" altLang="pt-BR" sz="1600" i="1">
                <a:latin typeface="Arial" charset="0"/>
                <a:cs typeface="Times New Roman" pitchFamily="18" charset="0"/>
                <a:sym typeface="Symbol" pitchFamily="18" charset="2"/>
              </a:rPr>
              <a:t>f</a:t>
            </a:r>
            <a:r>
              <a:rPr lang="pt-BR" altLang="pt-BR" sz="1600" i="1" baseline="-25000">
                <a:latin typeface="Arial" charset="0"/>
                <a:cs typeface="Times New Roman" pitchFamily="18" charset="0"/>
                <a:sym typeface="Symbol" pitchFamily="18" charset="2"/>
              </a:rPr>
              <a:t>1</a:t>
            </a:r>
            <a:endParaRPr lang="pt-BR" altLang="pt-BR" sz="1600" i="1" baseline="-25000">
              <a:latin typeface="Arial" charset="0"/>
              <a:sym typeface="Wingdings" pitchFamily="2" charset="2"/>
            </a:endParaRPr>
          </a:p>
        </p:txBody>
      </p:sp>
      <p:graphicFrame>
        <p:nvGraphicFramePr>
          <p:cNvPr id="21510" name="Object 3"/>
          <p:cNvGraphicFramePr>
            <a:graphicFrameLocks noChangeAspect="1"/>
          </p:cNvGraphicFramePr>
          <p:nvPr/>
        </p:nvGraphicFramePr>
        <p:xfrm>
          <a:off x="804863" y="1690688"/>
          <a:ext cx="2611437" cy="2449512"/>
        </p:xfrm>
        <a:graphic>
          <a:graphicData uri="http://schemas.openxmlformats.org/presentationml/2006/ole">
            <mc:AlternateContent xmlns:mc="http://schemas.openxmlformats.org/markup-compatibility/2006">
              <mc:Choice xmlns:v="urn:schemas-microsoft-com:vml" Requires="v">
                <p:oleObj spid="_x0000_s21519" name="Imagem de bitmap" r:id="rId4" imgW="3362794" imgH="3153215" progId="Paint.Picture">
                  <p:embed/>
                </p:oleObj>
              </mc:Choice>
              <mc:Fallback>
                <p:oleObj name="Imagem de bitmap" r:id="rId4" imgW="3362794" imgH="315321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4863" y="1690688"/>
                        <a:ext cx="2611437" cy="2449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3" name="Object 4"/>
          <p:cNvGraphicFramePr>
            <a:graphicFrameLocks noChangeAspect="1"/>
          </p:cNvGraphicFramePr>
          <p:nvPr/>
        </p:nvGraphicFramePr>
        <p:xfrm>
          <a:off x="3860800" y="2300288"/>
          <a:ext cx="4614863" cy="471487"/>
        </p:xfrm>
        <a:graphic>
          <a:graphicData uri="http://schemas.openxmlformats.org/presentationml/2006/ole">
            <mc:AlternateContent xmlns:mc="http://schemas.openxmlformats.org/markup-compatibility/2006">
              <mc:Choice xmlns:v="urn:schemas-microsoft-com:vml" Requires="v">
                <p:oleObj spid="_x0000_s21520" name="Equation" r:id="rId6" imgW="2984500" imgH="304800" progId="Equation.3">
                  <p:embed/>
                </p:oleObj>
              </mc:Choice>
              <mc:Fallback>
                <p:oleObj name="Equation" r:id="rId6" imgW="2984500" imgH="3048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60800" y="2300288"/>
                        <a:ext cx="4614863" cy="47148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124" name="Object 5"/>
          <p:cNvGraphicFramePr>
            <a:graphicFrameLocks noChangeAspect="1"/>
          </p:cNvGraphicFramePr>
          <p:nvPr/>
        </p:nvGraphicFramePr>
        <p:xfrm>
          <a:off x="4565650" y="3090863"/>
          <a:ext cx="3162300" cy="471487"/>
        </p:xfrm>
        <a:graphic>
          <a:graphicData uri="http://schemas.openxmlformats.org/presentationml/2006/ole">
            <mc:AlternateContent xmlns:mc="http://schemas.openxmlformats.org/markup-compatibility/2006">
              <mc:Choice xmlns:v="urn:schemas-microsoft-com:vml" Requires="v">
                <p:oleObj spid="_x0000_s21521" name="Equation" r:id="rId8" imgW="2044700" imgH="304800" progId="Equation.3">
                  <p:embed/>
                </p:oleObj>
              </mc:Choice>
              <mc:Fallback>
                <p:oleObj name="Equation" r:id="rId8" imgW="2044700" imgH="3048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5650" y="3090863"/>
                        <a:ext cx="3162300" cy="47148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A65DC9EF-718F-4847-9F85-98B0EC00E4E7}" type="slidenum">
              <a:rPr lang="pt-BR"/>
              <a:pPr>
                <a:defRPr/>
              </a:pPr>
              <a:t>17</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2532" name="Retângulo 5"/>
          <p:cNvSpPr>
            <a:spLocks noChangeArrowheads="1"/>
          </p:cNvSpPr>
          <p:nvPr/>
        </p:nvSpPr>
        <p:spPr bwMode="auto">
          <a:xfrm>
            <a:off x="365125" y="1117600"/>
            <a:ext cx="84407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Circuito equivalente completo por fase:</a:t>
            </a:r>
          </a:p>
          <a:p>
            <a:pPr algn="just" eaLnBrk="1" hangingPunct="1">
              <a:spcBef>
                <a:spcPct val="50000"/>
              </a:spcBef>
              <a:buClrTx/>
              <a:buSzTx/>
              <a:buFontTx/>
              <a:buNone/>
            </a:pPr>
            <a:endParaRPr lang="pt-BR" altLang="pt-BR" sz="1600">
              <a:latin typeface="Arial" charset="0"/>
            </a:endParaRPr>
          </a:p>
        </p:txBody>
      </p:sp>
      <p:graphicFrame>
        <p:nvGraphicFramePr>
          <p:cNvPr id="22533" name="Object 5"/>
          <p:cNvGraphicFramePr>
            <a:graphicFrameLocks noChangeAspect="1"/>
          </p:cNvGraphicFramePr>
          <p:nvPr/>
        </p:nvGraphicFramePr>
        <p:xfrm>
          <a:off x="393700" y="1955800"/>
          <a:ext cx="7077075" cy="2335213"/>
        </p:xfrm>
        <a:graphic>
          <a:graphicData uri="http://schemas.openxmlformats.org/presentationml/2006/ole">
            <mc:AlternateContent xmlns:mc="http://schemas.openxmlformats.org/markup-compatibility/2006">
              <mc:Choice xmlns:v="urn:schemas-microsoft-com:vml" Requires="v">
                <p:oleObj spid="_x0000_s22545" name="Imagem de bitmap" r:id="rId4" imgW="11600000" imgH="3828571" progId="Paint.Picture">
                  <p:embed/>
                </p:oleObj>
              </mc:Choice>
              <mc:Fallback>
                <p:oleObj name="Imagem de bitmap" r:id="rId4" imgW="11600000" imgH="382857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700" y="1955800"/>
                        <a:ext cx="7077075" cy="23352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4" name="AutoShape 7"/>
          <p:cNvSpPr>
            <a:spLocks noChangeArrowheads="1"/>
          </p:cNvSpPr>
          <p:nvPr/>
        </p:nvSpPr>
        <p:spPr bwMode="auto">
          <a:xfrm>
            <a:off x="6446838" y="3540125"/>
            <a:ext cx="1533525" cy="333375"/>
          </a:xfrm>
          <a:prstGeom prst="rightArrow">
            <a:avLst>
              <a:gd name="adj1" fmla="val 50000"/>
              <a:gd name="adj2" fmla="val 115000"/>
            </a:avLst>
          </a:prstGeom>
          <a:solidFill>
            <a:schemeClr val="accent1"/>
          </a:solidFill>
          <a:ln w="9525">
            <a:solidFill>
              <a:srgbClr val="339966"/>
            </a:solidFill>
            <a:miter lim="800000"/>
            <a:headEnd/>
            <a:tailEnd/>
          </a:ln>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2535" name="AutoShape 8"/>
          <p:cNvSpPr>
            <a:spLocks noChangeArrowheads="1"/>
          </p:cNvSpPr>
          <p:nvPr/>
        </p:nvSpPr>
        <p:spPr bwMode="auto">
          <a:xfrm>
            <a:off x="6804025" y="3362325"/>
            <a:ext cx="457200" cy="228600"/>
          </a:xfrm>
          <a:prstGeom prst="curvedDownArrow">
            <a:avLst>
              <a:gd name="adj1" fmla="val 40000"/>
              <a:gd name="adj2" fmla="val 80000"/>
              <a:gd name="adj3"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2536" name="Text Box 9"/>
          <p:cNvSpPr txBox="1">
            <a:spLocks noChangeArrowheads="1"/>
          </p:cNvSpPr>
          <p:nvPr/>
        </p:nvSpPr>
        <p:spPr bwMode="auto">
          <a:xfrm>
            <a:off x="7578725" y="3406775"/>
            <a:ext cx="14081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Carga</a:t>
            </a:r>
          </a:p>
          <a:p>
            <a:pPr algn="ctr" eaLnBrk="1" hangingPunct="1">
              <a:spcBef>
                <a:spcPct val="0"/>
              </a:spcBef>
              <a:buClrTx/>
              <a:buSzTx/>
              <a:buFontTx/>
              <a:buNone/>
            </a:pPr>
            <a:r>
              <a:rPr lang="pt-BR" altLang="pt-BR" sz="1800">
                <a:latin typeface="Arial" charset="0"/>
              </a:rPr>
              <a:t> mecânica</a:t>
            </a:r>
          </a:p>
        </p:txBody>
      </p:sp>
      <p:sp>
        <p:nvSpPr>
          <p:cNvPr id="22537" name="Rectangle 10"/>
          <p:cNvSpPr>
            <a:spLocks noChangeArrowheads="1"/>
          </p:cNvSpPr>
          <p:nvPr/>
        </p:nvSpPr>
        <p:spPr bwMode="auto">
          <a:xfrm>
            <a:off x="4346575" y="2219325"/>
            <a:ext cx="219075" cy="19431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2538" name="Text Box 11"/>
          <p:cNvSpPr txBox="1">
            <a:spLocks noChangeArrowheads="1"/>
          </p:cNvSpPr>
          <p:nvPr/>
        </p:nvSpPr>
        <p:spPr bwMode="auto">
          <a:xfrm>
            <a:off x="3846513" y="4098925"/>
            <a:ext cx="1211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Entreferro</a:t>
            </a:r>
          </a:p>
          <a:p>
            <a:pPr algn="ctr" eaLnBrk="1" hangingPunct="1">
              <a:spcBef>
                <a:spcPct val="0"/>
              </a:spcBef>
              <a:buClrTx/>
              <a:buSzTx/>
              <a:buFontTx/>
              <a:buNone/>
            </a:pPr>
            <a:r>
              <a:rPr lang="pt-BR" altLang="pt-BR" sz="1800">
                <a:latin typeface="Arial" charset="0"/>
              </a:rPr>
              <a:t>(gap)</a:t>
            </a:r>
          </a:p>
        </p:txBody>
      </p:sp>
      <p:sp>
        <p:nvSpPr>
          <p:cNvPr id="22539" name="Text Box 12"/>
          <p:cNvSpPr txBox="1">
            <a:spLocks noChangeArrowheads="1"/>
          </p:cNvSpPr>
          <p:nvPr/>
        </p:nvSpPr>
        <p:spPr bwMode="auto">
          <a:xfrm>
            <a:off x="1368425" y="4108450"/>
            <a:ext cx="91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u="sng">
                <a:latin typeface="Arial" charset="0"/>
              </a:rPr>
              <a:t>Estator</a:t>
            </a:r>
          </a:p>
          <a:p>
            <a:pPr algn="ctr" eaLnBrk="1" hangingPunct="1">
              <a:spcBef>
                <a:spcPct val="0"/>
              </a:spcBef>
              <a:buClrTx/>
              <a:buSzTx/>
              <a:buFontTx/>
              <a:buNone/>
            </a:pPr>
            <a:r>
              <a:rPr lang="pt-BR" altLang="pt-BR" sz="1800" i="1">
                <a:latin typeface="Arial" charset="0"/>
              </a:rPr>
              <a:t>f</a:t>
            </a:r>
            <a:r>
              <a:rPr lang="pt-BR" altLang="pt-BR" sz="1800" i="1" baseline="-25000">
                <a:latin typeface="Arial" charset="0"/>
              </a:rPr>
              <a:t>1</a:t>
            </a:r>
            <a:endParaRPr lang="pt-BR" altLang="pt-BR" sz="1800" i="1">
              <a:latin typeface="Arial" charset="0"/>
            </a:endParaRPr>
          </a:p>
        </p:txBody>
      </p:sp>
      <p:sp>
        <p:nvSpPr>
          <p:cNvPr id="22540" name="Text Box 13"/>
          <p:cNvSpPr txBox="1">
            <a:spLocks noChangeArrowheads="1"/>
          </p:cNvSpPr>
          <p:nvPr/>
        </p:nvSpPr>
        <p:spPr bwMode="auto">
          <a:xfrm>
            <a:off x="5259388" y="4127500"/>
            <a:ext cx="7477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u="sng">
                <a:latin typeface="Arial" charset="0"/>
              </a:rPr>
              <a:t>Rotor</a:t>
            </a:r>
          </a:p>
          <a:p>
            <a:pPr algn="ctr" eaLnBrk="1" hangingPunct="1">
              <a:spcBef>
                <a:spcPct val="0"/>
              </a:spcBef>
              <a:buClrTx/>
              <a:buSzTx/>
              <a:buFontTx/>
              <a:buNone/>
            </a:pPr>
            <a:r>
              <a:rPr lang="pt-BR" altLang="pt-BR" sz="1800" i="1">
                <a:latin typeface="Arial" charset="0"/>
              </a:rPr>
              <a:t>f</a:t>
            </a:r>
            <a:r>
              <a:rPr lang="pt-BR" altLang="pt-BR" sz="1800" i="1" baseline="-25000">
                <a:latin typeface="Arial" charset="0"/>
              </a:rPr>
              <a:t>2</a:t>
            </a:r>
            <a:r>
              <a:rPr lang="pt-BR" altLang="pt-BR" sz="1800" i="1">
                <a:latin typeface="Arial" charset="0"/>
              </a:rPr>
              <a:t>=sf</a:t>
            </a:r>
            <a:r>
              <a:rPr lang="pt-BR" altLang="pt-BR" sz="1800" i="1" baseline="-25000">
                <a:latin typeface="Arial" charset="0"/>
              </a:rPr>
              <a:t>1</a:t>
            </a:r>
            <a:endParaRPr lang="pt-BR" altLang="pt-BR" sz="1800" i="1">
              <a:latin typeface="Arial" charset="0"/>
            </a:endParaRPr>
          </a:p>
        </p:txBody>
      </p:sp>
      <p:sp>
        <p:nvSpPr>
          <p:cNvPr id="22541" name="AutoShape 14"/>
          <p:cNvSpPr>
            <a:spLocks noChangeArrowheads="1"/>
          </p:cNvSpPr>
          <p:nvPr/>
        </p:nvSpPr>
        <p:spPr bwMode="auto">
          <a:xfrm>
            <a:off x="4279900" y="4797425"/>
            <a:ext cx="304800" cy="485775"/>
          </a:xfrm>
          <a:prstGeom prst="downArrow">
            <a:avLst>
              <a:gd name="adj1" fmla="val 50000"/>
              <a:gd name="adj2" fmla="val 39844"/>
            </a:avLst>
          </a:prstGeom>
          <a:solidFill>
            <a:srgbClr val="333333"/>
          </a:solidFill>
          <a:ln w="9525">
            <a:solidFill>
              <a:schemeClr val="tx1"/>
            </a:solidFill>
            <a:miter lim="800000"/>
            <a:headEnd/>
            <a:tailEnd/>
          </a:ln>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2542" name="Text Box 15"/>
          <p:cNvSpPr txBox="1">
            <a:spLocks noChangeArrowheads="1"/>
          </p:cNvSpPr>
          <p:nvPr/>
        </p:nvSpPr>
        <p:spPr bwMode="auto">
          <a:xfrm>
            <a:off x="3978275" y="53721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N</a:t>
            </a:r>
            <a:r>
              <a:rPr lang="pt-BR" altLang="pt-BR" sz="1800" baseline="-25000">
                <a:latin typeface="Arial" charset="0"/>
              </a:rPr>
              <a:t>1</a:t>
            </a:r>
            <a:r>
              <a:rPr lang="pt-BR" altLang="pt-BR" sz="1800">
                <a:latin typeface="Arial" charset="0"/>
              </a:rPr>
              <a:t>:N</a:t>
            </a:r>
            <a:r>
              <a:rPr lang="pt-BR" altLang="pt-BR" sz="1800" baseline="-25000">
                <a:latin typeface="Arial" charset="0"/>
              </a:rPr>
              <a:t>2</a:t>
            </a:r>
            <a:endParaRPr lang="pt-BR" altLang="pt-BR" sz="1800">
              <a:latin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E31A5487-208A-44DD-9A62-2F6BDE0191B4}" type="slidenum">
              <a:rPr lang="pt-BR"/>
              <a:pPr>
                <a:defRPr/>
              </a:pPr>
              <a:t>18</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3556" name="Retângulo 5"/>
          <p:cNvSpPr>
            <a:spLocks noChangeArrowheads="1"/>
          </p:cNvSpPr>
          <p:nvPr/>
        </p:nvSpPr>
        <p:spPr bwMode="auto">
          <a:xfrm>
            <a:off x="365125" y="1117600"/>
            <a:ext cx="84407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Analisando o circuito do rotor, temos que:</a:t>
            </a:r>
          </a:p>
        </p:txBody>
      </p:sp>
      <p:graphicFrame>
        <p:nvGraphicFramePr>
          <p:cNvPr id="23557" name="Object 3"/>
          <p:cNvGraphicFramePr>
            <a:graphicFrameLocks noChangeAspect="1"/>
          </p:cNvGraphicFramePr>
          <p:nvPr/>
        </p:nvGraphicFramePr>
        <p:xfrm>
          <a:off x="1549400" y="1606550"/>
          <a:ext cx="2611438" cy="2449513"/>
        </p:xfrm>
        <a:graphic>
          <a:graphicData uri="http://schemas.openxmlformats.org/presentationml/2006/ole">
            <mc:AlternateContent xmlns:mc="http://schemas.openxmlformats.org/markup-compatibility/2006">
              <mc:Choice xmlns:v="urn:schemas-microsoft-com:vml" Requires="v">
                <p:oleObj spid="_x0000_s23567" name="Imagem de bitmap" r:id="rId4" imgW="3362794" imgH="3153215" progId="Paint.Picture">
                  <p:embed/>
                </p:oleObj>
              </mc:Choice>
              <mc:Fallback>
                <p:oleObj name="Imagem de bitmap" r:id="rId4" imgW="3362794" imgH="3153215"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9400" y="1606550"/>
                        <a:ext cx="2611438" cy="2449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1" name="Object 4"/>
          <p:cNvGraphicFramePr>
            <a:graphicFrameLocks noChangeAspect="1"/>
          </p:cNvGraphicFramePr>
          <p:nvPr/>
        </p:nvGraphicFramePr>
        <p:xfrm>
          <a:off x="4645025" y="2468563"/>
          <a:ext cx="1974850" cy="857250"/>
        </p:xfrm>
        <a:graphic>
          <a:graphicData uri="http://schemas.openxmlformats.org/presentationml/2006/ole">
            <mc:AlternateContent xmlns:mc="http://schemas.openxmlformats.org/markup-compatibility/2006">
              <mc:Choice xmlns:v="urn:schemas-microsoft-com:vml" Requires="v">
                <p:oleObj spid="_x0000_s23568" name="Equation" r:id="rId6" imgW="990170" imgH="431613" progId="Equation.3">
                  <p:embed/>
                </p:oleObj>
              </mc:Choice>
              <mc:Fallback>
                <p:oleObj name="Equation" r:id="rId6" imgW="990170" imgH="431613"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5025" y="2468563"/>
                        <a:ext cx="1974850" cy="857250"/>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6" name="Retângulo 19"/>
          <p:cNvSpPr>
            <a:spLocks noChangeArrowheads="1"/>
          </p:cNvSpPr>
          <p:nvPr/>
        </p:nvSpPr>
        <p:spPr bwMode="auto">
          <a:xfrm>
            <a:off x="374650" y="4303713"/>
            <a:ext cx="844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Dividindo a expressão anterior por “s” no numerador e denominador, temos:</a:t>
            </a:r>
          </a:p>
        </p:txBody>
      </p:sp>
      <p:graphicFrame>
        <p:nvGraphicFramePr>
          <p:cNvPr id="7172" name="Object 5"/>
          <p:cNvGraphicFramePr>
            <a:graphicFrameLocks noChangeAspect="1"/>
          </p:cNvGraphicFramePr>
          <p:nvPr/>
        </p:nvGraphicFramePr>
        <p:xfrm>
          <a:off x="3565525" y="4951413"/>
          <a:ext cx="1822450" cy="1160462"/>
        </p:xfrm>
        <a:graphic>
          <a:graphicData uri="http://schemas.openxmlformats.org/presentationml/2006/ole">
            <mc:AlternateContent xmlns:mc="http://schemas.openxmlformats.org/markup-compatibility/2006">
              <mc:Choice xmlns:v="urn:schemas-microsoft-com:vml" Requires="v">
                <p:oleObj spid="_x0000_s23569" name="Equation" r:id="rId8" imgW="914400" imgH="584200" progId="Equation.3">
                  <p:embed/>
                </p:oleObj>
              </mc:Choice>
              <mc:Fallback>
                <p:oleObj name="Equation" r:id="rId8" imgW="914400" imgH="5842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65525" y="4951413"/>
                        <a:ext cx="1822450" cy="1160462"/>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25DE8BCF-FA9D-4422-8523-859B0076A17D}" type="slidenum">
              <a:rPr lang="pt-BR"/>
              <a:pPr>
                <a:defRPr/>
              </a:pPr>
              <a:t>19</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4580" name="Retângulo 5"/>
          <p:cNvSpPr>
            <a:spLocks noChangeArrowheads="1"/>
          </p:cNvSpPr>
          <p:nvPr/>
        </p:nvSpPr>
        <p:spPr bwMode="auto">
          <a:xfrm>
            <a:off x="365125" y="1182688"/>
            <a:ext cx="84407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Portanto, podemos representar o circuito equivalente anterior, por um circuito equivalente em que o estator e o rotor têm a mesma frequência.</a:t>
            </a:r>
          </a:p>
        </p:txBody>
      </p:sp>
      <p:graphicFrame>
        <p:nvGraphicFramePr>
          <p:cNvPr id="24581" name="Object 5"/>
          <p:cNvGraphicFramePr>
            <a:graphicFrameLocks noChangeAspect="1"/>
          </p:cNvGraphicFramePr>
          <p:nvPr/>
        </p:nvGraphicFramePr>
        <p:xfrm>
          <a:off x="542925" y="2006600"/>
          <a:ext cx="7077075" cy="2335213"/>
        </p:xfrm>
        <a:graphic>
          <a:graphicData uri="http://schemas.openxmlformats.org/presentationml/2006/ole">
            <mc:AlternateContent xmlns:mc="http://schemas.openxmlformats.org/markup-compatibility/2006">
              <mc:Choice xmlns:v="urn:schemas-microsoft-com:vml" Requires="v">
                <p:oleObj spid="_x0000_s24597" name="Imagem de bitmap" r:id="rId4" imgW="11600000" imgH="3828571" progId="Paint.Picture">
                  <p:embed/>
                </p:oleObj>
              </mc:Choice>
              <mc:Fallback>
                <p:oleObj name="Imagem de bitmap" r:id="rId4" imgW="11600000" imgH="3828571"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925" y="2006600"/>
                        <a:ext cx="7077075" cy="233521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582" name="AutoShape 7"/>
          <p:cNvSpPr>
            <a:spLocks noChangeArrowheads="1"/>
          </p:cNvSpPr>
          <p:nvPr/>
        </p:nvSpPr>
        <p:spPr bwMode="auto">
          <a:xfrm>
            <a:off x="6477000" y="3594100"/>
            <a:ext cx="1533525" cy="333375"/>
          </a:xfrm>
          <a:prstGeom prst="rightArrow">
            <a:avLst>
              <a:gd name="adj1" fmla="val 50000"/>
              <a:gd name="adj2" fmla="val 115000"/>
            </a:avLst>
          </a:prstGeom>
          <a:solidFill>
            <a:schemeClr val="accent1"/>
          </a:solidFill>
          <a:ln w="9525">
            <a:solidFill>
              <a:srgbClr val="339966"/>
            </a:solidFill>
            <a:miter lim="800000"/>
            <a:headEnd/>
            <a:tailEnd/>
          </a:ln>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4583" name="AutoShape 8"/>
          <p:cNvSpPr>
            <a:spLocks noChangeArrowheads="1"/>
          </p:cNvSpPr>
          <p:nvPr/>
        </p:nvSpPr>
        <p:spPr bwMode="auto">
          <a:xfrm>
            <a:off x="6953250" y="3413125"/>
            <a:ext cx="457200" cy="228600"/>
          </a:xfrm>
          <a:prstGeom prst="curvedDownArrow">
            <a:avLst>
              <a:gd name="adj1" fmla="val 40000"/>
              <a:gd name="adj2" fmla="val 80000"/>
              <a:gd name="adj3"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4584" name="Text Box 9"/>
          <p:cNvSpPr txBox="1">
            <a:spLocks noChangeArrowheads="1"/>
          </p:cNvSpPr>
          <p:nvPr/>
        </p:nvSpPr>
        <p:spPr bwMode="auto">
          <a:xfrm>
            <a:off x="7612063" y="3462338"/>
            <a:ext cx="1408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Carga</a:t>
            </a:r>
          </a:p>
          <a:p>
            <a:pPr algn="ctr" eaLnBrk="1" hangingPunct="1">
              <a:spcBef>
                <a:spcPct val="0"/>
              </a:spcBef>
              <a:buClrTx/>
              <a:buSzTx/>
              <a:buFontTx/>
              <a:buNone/>
            </a:pPr>
            <a:r>
              <a:rPr lang="pt-BR" altLang="pt-BR" sz="1800">
                <a:latin typeface="Arial" charset="0"/>
              </a:rPr>
              <a:t> mecânica</a:t>
            </a:r>
          </a:p>
        </p:txBody>
      </p:sp>
      <p:sp>
        <p:nvSpPr>
          <p:cNvPr id="24585" name="Rectangle 10"/>
          <p:cNvSpPr>
            <a:spLocks noChangeArrowheads="1"/>
          </p:cNvSpPr>
          <p:nvPr/>
        </p:nvSpPr>
        <p:spPr bwMode="auto">
          <a:xfrm>
            <a:off x="4495800" y="2270125"/>
            <a:ext cx="219075" cy="1943100"/>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4586" name="Text Box 11"/>
          <p:cNvSpPr txBox="1">
            <a:spLocks noChangeArrowheads="1"/>
          </p:cNvSpPr>
          <p:nvPr/>
        </p:nvSpPr>
        <p:spPr bwMode="auto">
          <a:xfrm>
            <a:off x="3995738" y="4149725"/>
            <a:ext cx="1211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Entreferro</a:t>
            </a:r>
          </a:p>
          <a:p>
            <a:pPr algn="ctr" eaLnBrk="1" hangingPunct="1">
              <a:spcBef>
                <a:spcPct val="0"/>
              </a:spcBef>
              <a:buClrTx/>
              <a:buSzTx/>
              <a:buFontTx/>
              <a:buNone/>
            </a:pPr>
            <a:r>
              <a:rPr lang="pt-BR" altLang="pt-BR" sz="1800">
                <a:latin typeface="Arial" charset="0"/>
              </a:rPr>
              <a:t>(gap)</a:t>
            </a:r>
          </a:p>
        </p:txBody>
      </p:sp>
      <p:sp>
        <p:nvSpPr>
          <p:cNvPr id="24587" name="Text Box 12"/>
          <p:cNvSpPr txBox="1">
            <a:spLocks noChangeArrowheads="1"/>
          </p:cNvSpPr>
          <p:nvPr/>
        </p:nvSpPr>
        <p:spPr bwMode="auto">
          <a:xfrm>
            <a:off x="1517650" y="4159250"/>
            <a:ext cx="9159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u="sng">
                <a:latin typeface="Arial" charset="0"/>
              </a:rPr>
              <a:t>Estator</a:t>
            </a:r>
          </a:p>
          <a:p>
            <a:pPr algn="ctr" eaLnBrk="1" hangingPunct="1">
              <a:spcBef>
                <a:spcPct val="0"/>
              </a:spcBef>
              <a:buClrTx/>
              <a:buSzTx/>
              <a:buFontTx/>
              <a:buNone/>
            </a:pPr>
            <a:r>
              <a:rPr lang="pt-BR" altLang="pt-BR" sz="1800" i="1">
                <a:latin typeface="Arial" charset="0"/>
              </a:rPr>
              <a:t>f</a:t>
            </a:r>
            <a:r>
              <a:rPr lang="pt-BR" altLang="pt-BR" sz="1800" i="1" baseline="-25000">
                <a:latin typeface="Arial" charset="0"/>
              </a:rPr>
              <a:t>1</a:t>
            </a:r>
            <a:endParaRPr lang="pt-BR" altLang="pt-BR" sz="1800" i="1">
              <a:latin typeface="Arial" charset="0"/>
            </a:endParaRPr>
          </a:p>
        </p:txBody>
      </p:sp>
      <p:sp>
        <p:nvSpPr>
          <p:cNvPr id="24588" name="Text Box 13"/>
          <p:cNvSpPr txBox="1">
            <a:spLocks noChangeArrowheads="1"/>
          </p:cNvSpPr>
          <p:nvPr/>
        </p:nvSpPr>
        <p:spPr bwMode="auto">
          <a:xfrm>
            <a:off x="5343525" y="4178300"/>
            <a:ext cx="87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u="sng">
                <a:latin typeface="Arial" charset="0"/>
              </a:rPr>
              <a:t>Rotor</a:t>
            </a:r>
          </a:p>
          <a:p>
            <a:pPr algn="ctr" eaLnBrk="1" hangingPunct="1">
              <a:spcBef>
                <a:spcPct val="0"/>
              </a:spcBef>
              <a:buClrTx/>
              <a:buSzTx/>
              <a:buFontTx/>
              <a:buNone/>
            </a:pPr>
            <a:r>
              <a:rPr lang="pt-BR" altLang="pt-BR" sz="1800">
                <a:latin typeface="Arial" charset="0"/>
              </a:rPr>
              <a:t>f</a:t>
            </a:r>
            <a:r>
              <a:rPr lang="pt-BR" altLang="pt-BR" sz="1800" baseline="-25000">
                <a:latin typeface="Arial" charset="0"/>
              </a:rPr>
              <a:t>1</a:t>
            </a:r>
            <a:endParaRPr lang="pt-BR" altLang="pt-BR" sz="1800">
              <a:latin typeface="Arial" charset="0"/>
            </a:endParaRPr>
          </a:p>
        </p:txBody>
      </p:sp>
      <p:sp>
        <p:nvSpPr>
          <p:cNvPr id="24589" name="AutoShape 14"/>
          <p:cNvSpPr>
            <a:spLocks noChangeArrowheads="1"/>
          </p:cNvSpPr>
          <p:nvPr/>
        </p:nvSpPr>
        <p:spPr bwMode="auto">
          <a:xfrm>
            <a:off x="4457700" y="4797425"/>
            <a:ext cx="304800" cy="485775"/>
          </a:xfrm>
          <a:prstGeom prst="downArrow">
            <a:avLst>
              <a:gd name="adj1" fmla="val 50000"/>
              <a:gd name="adj2" fmla="val 39844"/>
            </a:avLst>
          </a:prstGeom>
          <a:solidFill>
            <a:srgbClr val="333333"/>
          </a:solidFill>
          <a:ln w="9525">
            <a:solidFill>
              <a:schemeClr val="tx1"/>
            </a:solidFill>
            <a:miter lim="800000"/>
            <a:headEnd/>
            <a:tailEnd/>
          </a:ln>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4590" name="Text Box 15"/>
          <p:cNvSpPr txBox="1">
            <a:spLocks noChangeArrowheads="1"/>
          </p:cNvSpPr>
          <p:nvPr/>
        </p:nvSpPr>
        <p:spPr bwMode="auto">
          <a:xfrm>
            <a:off x="4156075" y="5372100"/>
            <a:ext cx="912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N</a:t>
            </a:r>
            <a:r>
              <a:rPr lang="pt-BR" altLang="pt-BR" sz="1800" baseline="-25000">
                <a:latin typeface="Arial" charset="0"/>
              </a:rPr>
              <a:t>1</a:t>
            </a:r>
            <a:r>
              <a:rPr lang="pt-BR" altLang="pt-BR" sz="1800">
                <a:latin typeface="Arial" charset="0"/>
              </a:rPr>
              <a:t>:N</a:t>
            </a:r>
            <a:r>
              <a:rPr lang="pt-BR" altLang="pt-BR" sz="1800" baseline="-25000">
                <a:latin typeface="Arial" charset="0"/>
              </a:rPr>
              <a:t>2</a:t>
            </a:r>
            <a:endParaRPr lang="pt-BR" altLang="pt-BR" sz="1800">
              <a:latin typeface="Arial" charset="0"/>
            </a:endParaRPr>
          </a:p>
        </p:txBody>
      </p:sp>
      <p:sp>
        <p:nvSpPr>
          <p:cNvPr id="24591" name="Rectangle 17"/>
          <p:cNvSpPr>
            <a:spLocks noChangeArrowheads="1"/>
          </p:cNvSpPr>
          <p:nvPr/>
        </p:nvSpPr>
        <p:spPr bwMode="auto">
          <a:xfrm>
            <a:off x="4724400" y="3136900"/>
            <a:ext cx="114300"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4592" name="Text Box 19"/>
          <p:cNvSpPr txBox="1">
            <a:spLocks noChangeArrowheads="1"/>
          </p:cNvSpPr>
          <p:nvPr/>
        </p:nvSpPr>
        <p:spPr bwMode="auto">
          <a:xfrm>
            <a:off x="6527800" y="3051175"/>
            <a:ext cx="4889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__</a:t>
            </a:r>
          </a:p>
          <a:p>
            <a:pPr algn="ctr" eaLnBrk="1" hangingPunct="1">
              <a:spcBef>
                <a:spcPct val="0"/>
              </a:spcBef>
              <a:buClrTx/>
              <a:buSzTx/>
              <a:buFontTx/>
              <a:buNone/>
            </a:pPr>
            <a:endParaRPr lang="pt-BR" altLang="pt-BR" sz="1800">
              <a:latin typeface="Arial" charset="0"/>
            </a:endParaRPr>
          </a:p>
        </p:txBody>
      </p:sp>
      <p:sp>
        <p:nvSpPr>
          <p:cNvPr id="24593" name="Text Box 20"/>
          <p:cNvSpPr txBox="1">
            <a:spLocks noChangeArrowheads="1"/>
          </p:cNvSpPr>
          <p:nvPr/>
        </p:nvSpPr>
        <p:spPr bwMode="auto">
          <a:xfrm>
            <a:off x="6613525" y="32956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s</a:t>
            </a:r>
          </a:p>
        </p:txBody>
      </p:sp>
      <p:sp>
        <p:nvSpPr>
          <p:cNvPr id="23" name="Retângulo 22"/>
          <p:cNvSpPr/>
          <p:nvPr/>
        </p:nvSpPr>
        <p:spPr>
          <a:xfrm>
            <a:off x="5480050" y="2035175"/>
            <a:ext cx="177800" cy="234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AF3F0A28-87BC-4D3A-A6D0-3600F8206A21}" type="slidenum">
              <a:rPr lang="pt-BR"/>
              <a:pPr>
                <a:defRPr/>
              </a:pPr>
              <a:t>2</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Tópicos da Aula de Hoje</a:t>
            </a:r>
          </a:p>
        </p:txBody>
      </p:sp>
      <p:sp>
        <p:nvSpPr>
          <p:cNvPr id="7172" name="CaixaDeTexto 8"/>
          <p:cNvSpPr txBox="1">
            <a:spLocks noChangeArrowheads="1"/>
          </p:cNvSpPr>
          <p:nvPr/>
        </p:nvSpPr>
        <p:spPr bwMode="auto">
          <a:xfrm>
            <a:off x="365125" y="1162050"/>
            <a:ext cx="8474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Necessidades de estudar os motores, do ponto de vista de eficiência 	energética</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r>
              <a:rPr lang="pt-BR" altLang="pt-BR" sz="2000">
                <a:latin typeface="Arial" charset="0"/>
              </a:rPr>
              <a:t>Conceitos básicos envolvendo o funcionamento dos motores de 	indução trifásicos em regime permanente</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r>
              <a:rPr lang="pt-BR" altLang="pt-BR" sz="2000">
                <a:latin typeface="Arial" charset="0"/>
              </a:rPr>
              <a:t>Perdas e circuito equivalente</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r>
              <a:rPr lang="pt-BR" altLang="pt-BR" sz="2000">
                <a:latin typeface="Arial" charset="0"/>
              </a:rPr>
              <a:t>Corrente, fator de potência e rendimento a partir do circuito equivalente</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r>
              <a:rPr lang="pt-BR" altLang="pt-BR" sz="2000">
                <a:latin typeface="Arial" charset="0"/>
              </a:rPr>
              <a:t>Análise de carregamento do motor</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endParaRPr lang="pt-BR" altLang="pt-BR" sz="2000">
              <a:latin typeface="Arial"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9220" name="Retângulo 5"/>
          <p:cNvSpPr>
            <a:spLocks noChangeArrowheads="1"/>
          </p:cNvSpPr>
          <p:nvPr/>
        </p:nvSpPr>
        <p:spPr bwMode="auto">
          <a:xfrm>
            <a:off x="365125" y="1182688"/>
            <a:ext cx="844073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914400" indent="-45720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Do circuito anterior, temos que:</a:t>
            </a:r>
          </a:p>
          <a:p>
            <a:pPr algn="just" eaLnBrk="1" hangingPunct="1">
              <a:spcBef>
                <a:spcPct val="50000"/>
              </a:spcBef>
              <a:buClrTx/>
              <a:buSzTx/>
              <a:buFont typeface="Wingdings 3" pitchFamily="18" charset="2"/>
              <a:buChar char="]"/>
            </a:pPr>
            <a:endParaRPr lang="pt-BR" altLang="pt-BR" sz="1800">
              <a:latin typeface="Arial" charset="0"/>
            </a:endParaRPr>
          </a:p>
          <a:p>
            <a:pPr lvl="1" eaLnBrk="1" hangingPunct="1">
              <a:spcBef>
                <a:spcPct val="0"/>
              </a:spcBef>
              <a:buClrTx/>
              <a:buSzTx/>
              <a:buFont typeface="Wingdings" pitchFamily="2" charset="2"/>
              <a:buChar char="§"/>
            </a:pPr>
            <a:r>
              <a:rPr lang="pt-BR" altLang="pt-BR" sz="1800">
                <a:latin typeface="Arial" charset="0"/>
                <a:sym typeface="Wingdings" pitchFamily="2" charset="2"/>
              </a:rPr>
              <a:t>R</a:t>
            </a:r>
            <a:r>
              <a:rPr lang="pt-BR" altLang="pt-BR" sz="1800" baseline="-25000">
                <a:latin typeface="Arial" charset="0"/>
                <a:sym typeface="Wingdings" pitchFamily="2" charset="2"/>
              </a:rPr>
              <a:t>2</a:t>
            </a:r>
            <a:r>
              <a:rPr lang="pt-BR" altLang="pt-BR" sz="1800">
                <a:latin typeface="Arial" charset="0"/>
                <a:sym typeface="Wingdings" pitchFamily="2" charset="2"/>
              </a:rPr>
              <a:t>/s d</a:t>
            </a:r>
            <a:r>
              <a:rPr lang="pt-BR" altLang="pt-BR" sz="1800">
                <a:latin typeface="Arial" charset="0"/>
              </a:rPr>
              <a:t>epende da carga mecânica;</a:t>
            </a:r>
          </a:p>
          <a:p>
            <a:pPr lvl="1" eaLnBrk="1" hangingPunct="1">
              <a:spcBef>
                <a:spcPct val="0"/>
              </a:spcBef>
              <a:buClrTx/>
              <a:buSzTx/>
              <a:buFont typeface="Wingdings" pitchFamily="2" charset="2"/>
              <a:buChar char="§"/>
            </a:pPr>
            <a:endParaRPr lang="pt-BR" altLang="pt-BR" sz="1800">
              <a:latin typeface="Arial" charset="0"/>
            </a:endParaRPr>
          </a:p>
          <a:p>
            <a:pPr lvl="1" eaLnBrk="1" hangingPunct="1">
              <a:spcBef>
                <a:spcPct val="0"/>
              </a:spcBef>
              <a:buClrTx/>
              <a:buSzTx/>
              <a:buFont typeface="Wingdings" pitchFamily="2" charset="2"/>
              <a:buChar char="§"/>
            </a:pPr>
            <a:r>
              <a:rPr lang="pt-BR" altLang="pt-BR" sz="1800">
                <a:latin typeface="Arial" charset="0"/>
              </a:rPr>
              <a:t>Com o aumento da carga mecânica </a:t>
            </a:r>
            <a:r>
              <a:rPr lang="pt-BR" altLang="pt-BR" sz="1800" b="1">
                <a:latin typeface="Arial" charset="0"/>
              </a:rPr>
              <a:t>n </a:t>
            </a:r>
            <a:r>
              <a:rPr lang="pt-BR" altLang="pt-BR" sz="1800">
                <a:latin typeface="Arial" charset="0"/>
              </a:rPr>
              <a:t>diminui </a:t>
            </a:r>
            <a:r>
              <a:rPr lang="pt-BR" altLang="pt-BR" sz="1800">
                <a:latin typeface="Arial" charset="0"/>
                <a:sym typeface="Wingdings" pitchFamily="2" charset="2"/>
              </a:rPr>
              <a:t> </a:t>
            </a:r>
            <a:r>
              <a:rPr lang="pt-BR" altLang="pt-BR" sz="1800" b="1">
                <a:latin typeface="Arial" charset="0"/>
                <a:sym typeface="Wingdings" pitchFamily="2" charset="2"/>
              </a:rPr>
              <a:t>s</a:t>
            </a:r>
            <a:r>
              <a:rPr lang="pt-BR" altLang="pt-BR" sz="1800">
                <a:latin typeface="Arial" charset="0"/>
                <a:sym typeface="Wingdings" pitchFamily="2" charset="2"/>
              </a:rPr>
              <a:t> aumenta  R</a:t>
            </a:r>
            <a:r>
              <a:rPr lang="pt-BR" altLang="pt-BR" sz="1800" baseline="-25000">
                <a:latin typeface="Arial" charset="0"/>
                <a:sym typeface="Wingdings" pitchFamily="2" charset="2"/>
              </a:rPr>
              <a:t>2</a:t>
            </a:r>
            <a:r>
              <a:rPr lang="pt-BR" altLang="pt-BR" sz="1800">
                <a:latin typeface="Arial" charset="0"/>
                <a:sym typeface="Wingdings" pitchFamily="2" charset="2"/>
              </a:rPr>
              <a:t>/s diminui  I</a:t>
            </a:r>
            <a:r>
              <a:rPr lang="pt-BR" altLang="pt-BR" sz="1800" baseline="-25000">
                <a:latin typeface="Arial" charset="0"/>
                <a:sym typeface="Wingdings" pitchFamily="2" charset="2"/>
              </a:rPr>
              <a:t>2</a:t>
            </a:r>
            <a:r>
              <a:rPr lang="pt-BR" altLang="pt-BR" sz="1800">
                <a:latin typeface="Arial" charset="0"/>
                <a:sym typeface="Wingdings" pitchFamily="2" charset="2"/>
              </a:rPr>
              <a:t> aumenta;</a:t>
            </a:r>
          </a:p>
          <a:p>
            <a:pPr lvl="1" eaLnBrk="1" hangingPunct="1">
              <a:spcBef>
                <a:spcPct val="0"/>
              </a:spcBef>
              <a:buClrTx/>
              <a:buSzTx/>
              <a:buFont typeface="Wingdings" pitchFamily="2" charset="2"/>
              <a:buChar char="§"/>
            </a:pPr>
            <a:endParaRPr lang="pt-BR" altLang="pt-BR" sz="1800">
              <a:latin typeface="Arial" charset="0"/>
              <a:sym typeface="Wingdings" pitchFamily="2" charset="2"/>
            </a:endParaRPr>
          </a:p>
          <a:p>
            <a:pPr lvl="1" eaLnBrk="1" hangingPunct="1">
              <a:spcBef>
                <a:spcPct val="0"/>
              </a:spcBef>
              <a:buClrTx/>
              <a:buSzTx/>
              <a:buFont typeface="Wingdings" pitchFamily="2" charset="2"/>
              <a:buChar char="§"/>
            </a:pPr>
            <a:endParaRPr lang="pt-BR" altLang="pt-BR" sz="1800">
              <a:latin typeface="Arial" charset="0"/>
              <a:sym typeface="Wingdings" pitchFamily="2" charset="2"/>
            </a:endParaRPr>
          </a:p>
          <a:p>
            <a:pPr lvl="1" eaLnBrk="1" hangingPunct="1">
              <a:spcBef>
                <a:spcPct val="0"/>
              </a:spcBef>
              <a:buClrTx/>
              <a:buSzTx/>
              <a:buFont typeface="Wingdings" pitchFamily="2" charset="2"/>
              <a:buChar char="§"/>
            </a:pPr>
            <a:r>
              <a:rPr lang="pt-BR" altLang="pt-BR" sz="1800">
                <a:latin typeface="Arial" charset="0"/>
                <a:sym typeface="Wingdings" pitchFamily="2" charset="2"/>
              </a:rPr>
              <a:t>R</a:t>
            </a:r>
            <a:r>
              <a:rPr lang="pt-BR" altLang="pt-BR" sz="1800" baseline="-25000">
                <a:latin typeface="Arial" charset="0"/>
                <a:sym typeface="Wingdings" pitchFamily="2" charset="2"/>
              </a:rPr>
              <a:t>2</a:t>
            </a:r>
            <a:r>
              <a:rPr lang="pt-BR" altLang="pt-BR" sz="1800">
                <a:latin typeface="Arial" charset="0"/>
                <a:sym typeface="Wingdings" pitchFamily="2" charset="2"/>
              </a:rPr>
              <a:t>/s pode ser dividido em:</a:t>
            </a:r>
          </a:p>
          <a:p>
            <a:pPr lvl="1" eaLnBrk="1" hangingPunct="1">
              <a:spcBef>
                <a:spcPct val="0"/>
              </a:spcBef>
              <a:buClrTx/>
              <a:buSzTx/>
              <a:buFont typeface="Wingdings" pitchFamily="2" charset="2"/>
              <a:buChar char="Ø"/>
            </a:pPr>
            <a:endParaRPr lang="pt-BR" altLang="pt-BR" sz="1800">
              <a:latin typeface="Arial" charset="0"/>
              <a:sym typeface="Wingdings" pitchFamily="2" charset="2"/>
            </a:endParaRPr>
          </a:p>
          <a:p>
            <a:pPr algn="just" eaLnBrk="1" hangingPunct="1">
              <a:spcBef>
                <a:spcPct val="50000"/>
              </a:spcBef>
              <a:buClrTx/>
              <a:buSzTx/>
              <a:buFont typeface="Wingdings 3" pitchFamily="18" charset="2"/>
              <a:buChar char="]"/>
            </a:pPr>
            <a:endParaRPr lang="pt-BR" altLang="pt-BR" sz="1800">
              <a:latin typeface="Arial" charset="0"/>
            </a:endParaRPr>
          </a:p>
        </p:txBody>
      </p:sp>
      <p:graphicFrame>
        <p:nvGraphicFramePr>
          <p:cNvPr id="9218" name="Object 3"/>
          <p:cNvGraphicFramePr>
            <a:graphicFrameLocks noChangeAspect="1"/>
          </p:cNvGraphicFramePr>
          <p:nvPr/>
        </p:nvGraphicFramePr>
        <p:xfrm>
          <a:off x="4102100" y="3313113"/>
          <a:ext cx="4252913" cy="782637"/>
        </p:xfrm>
        <a:graphic>
          <a:graphicData uri="http://schemas.openxmlformats.org/presentationml/2006/ole">
            <mc:AlternateContent xmlns:mc="http://schemas.openxmlformats.org/markup-compatibility/2006">
              <mc:Choice xmlns:v="urn:schemas-microsoft-com:vml" Requires="v">
                <p:oleObj spid="_x0000_s25611" name="Equation" r:id="rId4" imgW="2133600" imgH="393700" progId="Equation.3">
                  <p:embed/>
                </p:oleObj>
              </mc:Choice>
              <mc:Fallback>
                <p:oleObj name="Equation" r:id="rId4" imgW="21336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2100" y="3313113"/>
                        <a:ext cx="4252913" cy="78263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Seta para baixo 23"/>
          <p:cNvSpPr/>
          <p:nvPr/>
        </p:nvSpPr>
        <p:spPr>
          <a:xfrm rot="2792604">
            <a:off x="6307138" y="3730625"/>
            <a:ext cx="31115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25" name="Seta para baixo 24"/>
          <p:cNvSpPr/>
          <p:nvPr/>
        </p:nvSpPr>
        <p:spPr>
          <a:xfrm>
            <a:off x="7577138" y="4086225"/>
            <a:ext cx="311150"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223" name="Retângulo 25"/>
          <p:cNvSpPr>
            <a:spLocks noChangeArrowheads="1"/>
          </p:cNvSpPr>
          <p:nvPr/>
        </p:nvSpPr>
        <p:spPr bwMode="auto">
          <a:xfrm>
            <a:off x="5113338" y="4560888"/>
            <a:ext cx="1236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Perdas no</a:t>
            </a:r>
          </a:p>
          <a:p>
            <a:pPr algn="ctr" eaLnBrk="1" hangingPunct="1">
              <a:spcBef>
                <a:spcPct val="0"/>
              </a:spcBef>
              <a:buClrTx/>
              <a:buSzTx/>
              <a:buFontTx/>
              <a:buNone/>
            </a:pPr>
            <a:r>
              <a:rPr lang="pt-BR" altLang="pt-BR" sz="1800">
                <a:latin typeface="Arial" charset="0"/>
              </a:rPr>
              <a:t>Cobre </a:t>
            </a:r>
          </a:p>
        </p:txBody>
      </p:sp>
      <p:sp>
        <p:nvSpPr>
          <p:cNvPr id="9224" name="Retângulo 26"/>
          <p:cNvSpPr>
            <a:spLocks noChangeArrowheads="1"/>
          </p:cNvSpPr>
          <p:nvPr/>
        </p:nvSpPr>
        <p:spPr bwMode="auto">
          <a:xfrm>
            <a:off x="6661150" y="5207000"/>
            <a:ext cx="218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Potência</a:t>
            </a:r>
          </a:p>
          <a:p>
            <a:pPr algn="ctr" eaLnBrk="1" hangingPunct="1">
              <a:spcBef>
                <a:spcPct val="0"/>
              </a:spcBef>
              <a:buClrTx/>
              <a:buSzTx/>
              <a:buFontTx/>
              <a:buNone/>
            </a:pPr>
            <a:r>
              <a:rPr lang="pt-BR" altLang="pt-BR" sz="1800">
                <a:latin typeface="Arial" charset="0"/>
              </a:rPr>
              <a:t>Mecânica</a:t>
            </a:r>
          </a:p>
          <a:p>
            <a:pPr algn="ctr" eaLnBrk="1" hangingPunct="1">
              <a:spcBef>
                <a:spcPct val="0"/>
              </a:spcBef>
              <a:buClrTx/>
              <a:buSzTx/>
              <a:buFontTx/>
              <a:buNone/>
            </a:pPr>
            <a:r>
              <a:rPr lang="pt-BR" altLang="pt-BR" sz="1800">
                <a:latin typeface="Arial" charset="0"/>
              </a:rPr>
              <a:t>+</a:t>
            </a:r>
          </a:p>
          <a:p>
            <a:pPr algn="ctr" eaLnBrk="1" hangingPunct="1">
              <a:spcBef>
                <a:spcPct val="0"/>
              </a:spcBef>
              <a:buClrTx/>
              <a:buSzTx/>
              <a:buFontTx/>
              <a:buNone/>
            </a:pPr>
            <a:r>
              <a:rPr lang="pt-BR" altLang="pt-BR" sz="1800">
                <a:latin typeface="Arial" charset="0"/>
              </a:rPr>
              <a:t>Perdas Rotacionais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0">
                                            <p:txEl>
                                              <p:pRg st="7" end="7"/>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9223" grpId="0"/>
      <p:bldP spid="92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6627" name="Retângulo 5"/>
          <p:cNvSpPr>
            <a:spLocks noChangeArrowheads="1"/>
          </p:cNvSpPr>
          <p:nvPr/>
        </p:nvSpPr>
        <p:spPr bwMode="auto">
          <a:xfrm>
            <a:off x="365125" y="1182688"/>
            <a:ext cx="84407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Portanto, a potência por fase associada ao rotor é:</a:t>
            </a:r>
          </a:p>
        </p:txBody>
      </p:sp>
      <p:graphicFrame>
        <p:nvGraphicFramePr>
          <p:cNvPr id="10242" name="Object 3"/>
          <p:cNvGraphicFramePr>
            <a:graphicFrameLocks noChangeAspect="1"/>
          </p:cNvGraphicFramePr>
          <p:nvPr/>
        </p:nvGraphicFramePr>
        <p:xfrm>
          <a:off x="1371600" y="1801813"/>
          <a:ext cx="6329363" cy="782637"/>
        </p:xfrm>
        <a:graphic>
          <a:graphicData uri="http://schemas.openxmlformats.org/presentationml/2006/ole">
            <mc:AlternateContent xmlns:mc="http://schemas.openxmlformats.org/markup-compatibility/2006">
              <mc:Choice xmlns:v="urn:schemas-microsoft-com:vml" Requires="v">
                <p:oleObj spid="_x0000_s26640" name="Equation" r:id="rId4" imgW="3175000" imgH="393700" progId="Equation.3">
                  <p:embed/>
                </p:oleObj>
              </mc:Choice>
              <mc:Fallback>
                <p:oleObj name="Equation" r:id="rId4" imgW="3175000" imgH="39370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801813"/>
                        <a:ext cx="6329363" cy="78263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7" name="Retângulo 9"/>
          <p:cNvSpPr>
            <a:spLocks noChangeArrowheads="1"/>
          </p:cNvSpPr>
          <p:nvPr/>
        </p:nvSpPr>
        <p:spPr bwMode="auto">
          <a:xfrm>
            <a:off x="384175" y="2836863"/>
            <a:ext cx="8302625" cy="133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Essa potência também é denominada potência no entreferro (gap), pois é a potência transferida do estator ao rotor pelo campo magnético do entreferro.</a:t>
            </a:r>
          </a:p>
          <a:p>
            <a:pPr algn="just" eaLnBrk="1" hangingPunct="1">
              <a:spcBef>
                <a:spcPct val="50000"/>
              </a:spcBef>
              <a:buClrTx/>
              <a:buSzTx/>
              <a:buFont typeface="Wingdings 3" pitchFamily="18" charset="2"/>
              <a:buChar char="]"/>
            </a:pPr>
            <a:r>
              <a:rPr lang="pt-BR" altLang="pt-BR" sz="1800" b="1">
                <a:latin typeface="Arial" charset="0"/>
              </a:rPr>
              <a:t>Conclusão</a:t>
            </a:r>
            <a:r>
              <a:rPr lang="pt-BR" altLang="pt-BR" sz="1800">
                <a:latin typeface="Arial" charset="0"/>
              </a:rPr>
              <a:t>:</a:t>
            </a:r>
          </a:p>
        </p:txBody>
      </p:sp>
      <p:graphicFrame>
        <p:nvGraphicFramePr>
          <p:cNvPr id="10243" name="Object 4"/>
          <p:cNvGraphicFramePr>
            <a:graphicFrameLocks noChangeAspect="1"/>
          </p:cNvGraphicFramePr>
          <p:nvPr/>
        </p:nvGraphicFramePr>
        <p:xfrm>
          <a:off x="779463" y="4379913"/>
          <a:ext cx="3517900" cy="833437"/>
        </p:xfrm>
        <a:graphic>
          <a:graphicData uri="http://schemas.openxmlformats.org/presentationml/2006/ole">
            <mc:AlternateContent xmlns:mc="http://schemas.openxmlformats.org/markup-compatibility/2006">
              <mc:Choice xmlns:v="urn:schemas-microsoft-com:vml" Requires="v">
                <p:oleObj spid="_x0000_s26641" name="Equation" r:id="rId6" imgW="1765300" imgH="419100" progId="Equation.3">
                  <p:embed/>
                </p:oleObj>
              </mc:Choice>
              <mc:Fallback>
                <p:oleObj name="Equation" r:id="rId6" imgW="1765300" imgH="41910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463" y="4379913"/>
                        <a:ext cx="3517900" cy="83343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4" name="Object 5"/>
          <p:cNvGraphicFramePr>
            <a:graphicFrameLocks noChangeAspect="1"/>
          </p:cNvGraphicFramePr>
          <p:nvPr/>
        </p:nvGraphicFramePr>
        <p:xfrm>
          <a:off x="4835525" y="4405313"/>
          <a:ext cx="3470275" cy="782637"/>
        </p:xfrm>
        <a:graphic>
          <a:graphicData uri="http://schemas.openxmlformats.org/presentationml/2006/ole">
            <mc:AlternateContent xmlns:mc="http://schemas.openxmlformats.org/markup-compatibility/2006">
              <mc:Choice xmlns:v="urn:schemas-microsoft-com:vml" Requires="v">
                <p:oleObj spid="_x0000_s26642" name="Equation" r:id="rId8" imgW="1739900" imgH="393700" progId="Equation.3">
                  <p:embed/>
                </p:oleObj>
              </mc:Choice>
              <mc:Fallback>
                <p:oleObj name="Equation" r:id="rId8" imgW="1739900" imgH="393700" progId="Equation.3">
                  <p:embed/>
                  <p:pic>
                    <p:nvPicPr>
                      <p:cNvPr id="0"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35525" y="4405313"/>
                        <a:ext cx="3470275" cy="782637"/>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8" name="Text Box 20"/>
          <p:cNvSpPr txBox="1">
            <a:spLocks noChangeArrowheads="1"/>
          </p:cNvSpPr>
          <p:nvPr/>
        </p:nvSpPr>
        <p:spPr bwMode="auto">
          <a:xfrm>
            <a:off x="1025525" y="5346700"/>
            <a:ext cx="30257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A perda no cobre aumenta </a:t>
            </a:r>
          </a:p>
          <a:p>
            <a:pPr algn="ctr" eaLnBrk="1" hangingPunct="1">
              <a:spcBef>
                <a:spcPct val="0"/>
              </a:spcBef>
              <a:buClrTx/>
              <a:buSzTx/>
              <a:buFontTx/>
              <a:buNone/>
            </a:pPr>
            <a:r>
              <a:rPr lang="pt-BR" altLang="pt-BR" sz="1800">
                <a:latin typeface="Arial" charset="0"/>
              </a:rPr>
              <a:t>com o escorregamento</a:t>
            </a:r>
          </a:p>
        </p:txBody>
      </p:sp>
      <p:sp>
        <p:nvSpPr>
          <p:cNvPr id="10249" name="Text Box 21"/>
          <p:cNvSpPr txBox="1">
            <a:spLocks noChangeArrowheads="1"/>
          </p:cNvSpPr>
          <p:nvPr/>
        </p:nvSpPr>
        <p:spPr bwMode="auto">
          <a:xfrm>
            <a:off x="5491163" y="5394325"/>
            <a:ext cx="2159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Perdas rotacionais </a:t>
            </a:r>
          </a:p>
          <a:p>
            <a:pPr algn="ctr" eaLnBrk="1" hangingPunct="1">
              <a:spcBef>
                <a:spcPct val="0"/>
              </a:spcBef>
              <a:buClrTx/>
              <a:buSzTx/>
              <a:buFontTx/>
              <a:buNone/>
            </a:pPr>
            <a:r>
              <a:rPr lang="pt-BR" altLang="pt-BR" sz="1800">
                <a:latin typeface="Arial" charset="0"/>
              </a:rPr>
              <a:t>+</a:t>
            </a:r>
          </a:p>
          <a:p>
            <a:pPr algn="ctr" eaLnBrk="1" hangingPunct="1">
              <a:spcBef>
                <a:spcPct val="0"/>
              </a:spcBef>
              <a:buClrTx/>
              <a:buSzTx/>
              <a:buFontTx/>
              <a:buNone/>
            </a:pPr>
            <a:r>
              <a:rPr lang="pt-BR" altLang="pt-BR" sz="1800">
                <a:latin typeface="Arial" charset="0"/>
              </a:rPr>
              <a:t>Carga mecânica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2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2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7651" name="Text Box 5"/>
          <p:cNvSpPr txBox="1">
            <a:spLocks noChangeArrowheads="1"/>
          </p:cNvSpPr>
          <p:nvPr/>
        </p:nvSpPr>
        <p:spPr bwMode="auto">
          <a:xfrm>
            <a:off x="482600" y="1428750"/>
            <a:ext cx="83121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 typeface="Wingdings 3" pitchFamily="18" charset="2"/>
              <a:buChar char="]"/>
            </a:pPr>
            <a:r>
              <a:rPr lang="pt-BR" altLang="pt-BR" sz="1800">
                <a:latin typeface="Arial" charset="0"/>
              </a:rPr>
              <a:t>O circuito do rotor ainda pode ser refletido para o lado do estator (primário) através da relação de espiras a = N</a:t>
            </a:r>
            <a:r>
              <a:rPr lang="pt-BR" altLang="pt-BR" sz="1800" baseline="-25000">
                <a:latin typeface="Arial" charset="0"/>
              </a:rPr>
              <a:t>1</a:t>
            </a:r>
            <a:r>
              <a:rPr lang="pt-BR" altLang="pt-BR" sz="1800">
                <a:latin typeface="Arial" charset="0"/>
              </a:rPr>
              <a:t>/N</a:t>
            </a:r>
            <a:r>
              <a:rPr lang="pt-BR" altLang="pt-BR" sz="1800" baseline="-25000">
                <a:latin typeface="Arial" charset="0"/>
              </a:rPr>
              <a:t>2</a:t>
            </a:r>
            <a:r>
              <a:rPr lang="pt-BR" altLang="pt-BR" sz="1800">
                <a:latin typeface="Arial" charset="0"/>
              </a:rPr>
              <a:t> : </a:t>
            </a:r>
          </a:p>
        </p:txBody>
      </p:sp>
      <p:graphicFrame>
        <p:nvGraphicFramePr>
          <p:cNvPr id="27652" name="Object 5"/>
          <p:cNvGraphicFramePr>
            <a:graphicFrameLocks noChangeAspect="1"/>
          </p:cNvGraphicFramePr>
          <p:nvPr/>
        </p:nvGraphicFramePr>
        <p:xfrm>
          <a:off x="998538" y="2628900"/>
          <a:ext cx="7089775" cy="2828925"/>
        </p:xfrm>
        <a:graphic>
          <a:graphicData uri="http://schemas.openxmlformats.org/presentationml/2006/ole">
            <mc:AlternateContent xmlns:mc="http://schemas.openxmlformats.org/markup-compatibility/2006">
              <mc:Choice xmlns:v="urn:schemas-microsoft-com:vml" Requires="v">
                <p:oleObj spid="_x0000_s27655" name="Equation" r:id="rId4" imgW="3556000" imgH="1422400" progId="Equation.3">
                  <p:embed/>
                </p:oleObj>
              </mc:Choice>
              <mc:Fallback>
                <p:oleObj name="Equation" r:id="rId4" imgW="3556000" imgH="14224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538" y="2628900"/>
                        <a:ext cx="7089775" cy="2828925"/>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Circuito Equivalente do Motor de Indução</a:t>
            </a:r>
          </a:p>
        </p:txBody>
      </p:sp>
      <p:sp>
        <p:nvSpPr>
          <p:cNvPr id="28675" name="AutoShape 7"/>
          <p:cNvSpPr>
            <a:spLocks noChangeArrowheads="1"/>
          </p:cNvSpPr>
          <p:nvPr/>
        </p:nvSpPr>
        <p:spPr bwMode="auto">
          <a:xfrm>
            <a:off x="6915150" y="2336800"/>
            <a:ext cx="457200" cy="228600"/>
          </a:xfrm>
          <a:prstGeom prst="curvedDownArrow">
            <a:avLst>
              <a:gd name="adj1" fmla="val 40000"/>
              <a:gd name="adj2" fmla="val 80000"/>
              <a:gd name="adj3" fmla="val 33333"/>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8676" name="Text Box 8"/>
          <p:cNvSpPr txBox="1">
            <a:spLocks noChangeArrowheads="1"/>
          </p:cNvSpPr>
          <p:nvPr/>
        </p:nvSpPr>
        <p:spPr bwMode="auto">
          <a:xfrm>
            <a:off x="7519988" y="2428875"/>
            <a:ext cx="14081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ctr" eaLnBrk="1" hangingPunct="1">
              <a:spcBef>
                <a:spcPct val="0"/>
              </a:spcBef>
              <a:buClrTx/>
              <a:buSzTx/>
              <a:buFontTx/>
              <a:buNone/>
            </a:pPr>
            <a:r>
              <a:rPr lang="pt-BR" altLang="pt-BR" sz="1800">
                <a:latin typeface="Arial" charset="0"/>
              </a:rPr>
              <a:t>Carga</a:t>
            </a:r>
          </a:p>
          <a:p>
            <a:pPr algn="ctr" eaLnBrk="1" hangingPunct="1">
              <a:spcBef>
                <a:spcPct val="0"/>
              </a:spcBef>
              <a:buClrTx/>
              <a:buSzTx/>
              <a:buFontTx/>
              <a:buNone/>
            </a:pPr>
            <a:r>
              <a:rPr lang="pt-BR" altLang="pt-BR" sz="1800">
                <a:latin typeface="Arial" charset="0"/>
              </a:rPr>
              <a:t> mecânica</a:t>
            </a:r>
          </a:p>
        </p:txBody>
      </p:sp>
      <p:sp>
        <p:nvSpPr>
          <p:cNvPr id="28677" name="Rectangle 9"/>
          <p:cNvSpPr>
            <a:spLocks noChangeArrowheads="1"/>
          </p:cNvSpPr>
          <p:nvPr/>
        </p:nvSpPr>
        <p:spPr bwMode="auto">
          <a:xfrm>
            <a:off x="5645150" y="984250"/>
            <a:ext cx="1619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graphicFrame>
        <p:nvGraphicFramePr>
          <p:cNvPr id="28678" name="Object 3"/>
          <p:cNvGraphicFramePr>
            <a:graphicFrameLocks noChangeAspect="1"/>
          </p:cNvGraphicFramePr>
          <p:nvPr/>
        </p:nvGraphicFramePr>
        <p:xfrm>
          <a:off x="487363" y="1216025"/>
          <a:ext cx="6319837" cy="2571750"/>
        </p:xfrm>
        <a:graphic>
          <a:graphicData uri="http://schemas.openxmlformats.org/presentationml/2006/ole">
            <mc:AlternateContent xmlns:mc="http://schemas.openxmlformats.org/markup-compatibility/2006">
              <mc:Choice xmlns:v="urn:schemas-microsoft-com:vml" Requires="v">
                <p:oleObj spid="_x0000_s28685" name="Imagem de bitmap" r:id="rId4" imgW="11600000" imgH="3828571" progId="Paint.Picture">
                  <p:embed/>
                </p:oleObj>
              </mc:Choice>
              <mc:Fallback>
                <p:oleObj name="Imagem de bitmap" r:id="rId4" imgW="11600000" imgH="3828571" progId="Paint.Picture">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l="7500" r="11406"/>
                      <a:stretch>
                        <a:fillRect/>
                      </a:stretch>
                    </p:blipFill>
                    <p:spPr bwMode="auto">
                      <a:xfrm>
                        <a:off x="487363" y="1216025"/>
                        <a:ext cx="6319837" cy="2571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8679" name="AutoShape 11"/>
          <p:cNvSpPr>
            <a:spLocks noChangeArrowheads="1"/>
          </p:cNvSpPr>
          <p:nvPr/>
        </p:nvSpPr>
        <p:spPr bwMode="auto">
          <a:xfrm>
            <a:off x="3511550" y="3603625"/>
            <a:ext cx="542925" cy="485775"/>
          </a:xfrm>
          <a:prstGeom prst="homePlate">
            <a:avLst>
              <a:gd name="adj" fmla="val 27941"/>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28680" name="Text Box 12"/>
          <p:cNvSpPr txBox="1">
            <a:spLocks noChangeArrowheads="1"/>
          </p:cNvSpPr>
          <p:nvPr/>
        </p:nvSpPr>
        <p:spPr bwMode="auto">
          <a:xfrm>
            <a:off x="3003550" y="4121150"/>
            <a:ext cx="1790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a:latin typeface="Arial" charset="0"/>
              </a:rPr>
              <a:t>Linha do gap</a:t>
            </a:r>
          </a:p>
        </p:txBody>
      </p:sp>
      <p:sp>
        <p:nvSpPr>
          <p:cNvPr id="28681" name="Text Box 5"/>
          <p:cNvSpPr txBox="1">
            <a:spLocks noChangeArrowheads="1"/>
          </p:cNvSpPr>
          <p:nvPr/>
        </p:nvSpPr>
        <p:spPr bwMode="auto">
          <a:xfrm>
            <a:off x="487363" y="4667250"/>
            <a:ext cx="8199437"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a:latin typeface="Arial" charset="0"/>
              </a:rPr>
              <a:t>Com isso, o circuito fica representado na mesma frequência e refletido para um único lado, o lado do estator.</a:t>
            </a:r>
          </a:p>
          <a:p>
            <a:pPr algn="just" eaLnBrk="1" hangingPunct="1">
              <a:spcBef>
                <a:spcPct val="0"/>
              </a:spcBef>
              <a:buClrTx/>
              <a:buSzTx/>
              <a:buFont typeface="Wingdings 3" pitchFamily="18" charset="2"/>
              <a:buChar char="]"/>
            </a:pPr>
            <a:endParaRPr lang="pt-BR" altLang="pt-BR" sz="1800">
              <a:latin typeface="Arial" charset="0"/>
            </a:endParaRPr>
          </a:p>
          <a:p>
            <a:pPr algn="just" eaLnBrk="1" hangingPunct="1">
              <a:spcBef>
                <a:spcPct val="0"/>
              </a:spcBef>
              <a:buClrTx/>
              <a:buSzTx/>
              <a:buFont typeface="Wingdings 3" pitchFamily="18" charset="2"/>
              <a:buChar char="]"/>
            </a:pPr>
            <a:r>
              <a:rPr lang="pt-BR" altLang="pt-BR" sz="1800">
                <a:latin typeface="Arial" charset="0"/>
              </a:rPr>
              <a:t>Deve ser lembrado que a transferência de energia se dá pelo campo magnético do gap, mas isto não necessita ser explicitamente representado no circuito equivalente.</a:t>
            </a:r>
          </a:p>
        </p:txBody>
      </p:sp>
      <p:sp>
        <p:nvSpPr>
          <p:cNvPr id="28682" name="AutoShape 6"/>
          <p:cNvSpPr>
            <a:spLocks noChangeArrowheads="1"/>
          </p:cNvSpPr>
          <p:nvPr/>
        </p:nvSpPr>
        <p:spPr bwMode="auto">
          <a:xfrm>
            <a:off x="6394450" y="2565400"/>
            <a:ext cx="1533525" cy="333375"/>
          </a:xfrm>
          <a:prstGeom prst="rightArrow">
            <a:avLst>
              <a:gd name="adj1" fmla="val 50000"/>
              <a:gd name="adj2" fmla="val 115000"/>
            </a:avLst>
          </a:prstGeom>
          <a:solidFill>
            <a:schemeClr val="accent1"/>
          </a:solidFill>
          <a:ln w="9525">
            <a:solidFill>
              <a:srgbClr val="339966"/>
            </a:solidFill>
            <a:miter lim="800000"/>
            <a:headEnd/>
            <a:tailEnd/>
          </a:ln>
        </p:spPr>
        <p:txBody>
          <a:bodyPr wrap="none"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27243788-EE13-49C8-94B4-30566205D70D}" type="slidenum">
              <a:rPr lang="pt-BR"/>
              <a:pPr>
                <a:defRPr/>
              </a:pPr>
              <a:t>24</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da Corrente</a:t>
            </a:r>
          </a:p>
        </p:txBody>
      </p:sp>
      <p:sp>
        <p:nvSpPr>
          <p:cNvPr id="29700" name="CaixaDeTexto 8"/>
          <p:cNvSpPr txBox="1">
            <a:spLocks noChangeArrowheads="1"/>
          </p:cNvSpPr>
          <p:nvPr/>
        </p:nvSpPr>
        <p:spPr bwMode="auto">
          <a:xfrm>
            <a:off x="365125" y="1162050"/>
            <a:ext cx="8474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Resolvendo o circuito equivalente do motor de indução, é possível obter a variação da corrente do estator em relação à velocidade (escorregamento):</a:t>
            </a:r>
          </a:p>
          <a:p>
            <a:pPr algn="just" eaLnBrk="1" hangingPunct="1">
              <a:spcBef>
                <a:spcPct val="0"/>
              </a:spcBef>
              <a:buClrTx/>
              <a:buSzTx/>
              <a:buFontTx/>
              <a:buNone/>
            </a:pPr>
            <a:endParaRPr lang="pt-BR" altLang="pt-BR" sz="2000">
              <a:latin typeface="Arial" charset="0"/>
            </a:endParaRPr>
          </a:p>
        </p:txBody>
      </p:sp>
      <p:graphicFrame>
        <p:nvGraphicFramePr>
          <p:cNvPr id="29701" name="Object 7"/>
          <p:cNvGraphicFramePr>
            <a:graphicFrameLocks noChangeAspect="1"/>
          </p:cNvGraphicFramePr>
          <p:nvPr/>
        </p:nvGraphicFramePr>
        <p:xfrm>
          <a:off x="365125" y="4865688"/>
          <a:ext cx="3838575" cy="1246187"/>
        </p:xfrm>
        <a:graphic>
          <a:graphicData uri="http://schemas.openxmlformats.org/presentationml/2006/ole">
            <mc:AlternateContent xmlns:mc="http://schemas.openxmlformats.org/markup-compatibility/2006">
              <mc:Choice xmlns:v="urn:schemas-microsoft-com:vml" Requires="v">
                <p:oleObj spid="_x0000_s29709" name="Equation" r:id="rId4" imgW="1916868" imgH="622030" progId="Equation.3">
                  <p:embed/>
                </p:oleObj>
              </mc:Choice>
              <mc:Fallback>
                <p:oleObj name="Equation" r:id="rId4" imgW="1916868" imgH="62203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5" y="4865688"/>
                        <a:ext cx="3838575" cy="124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29702" name="Picture 1030" descr="C:\meira\Desktop\Aulas\ET620\aula 11b\p91b.svg.ep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4000" y="2303463"/>
            <a:ext cx="4122738"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eta para a direita 8"/>
          <p:cNvSpPr/>
          <p:nvPr/>
        </p:nvSpPr>
        <p:spPr>
          <a:xfrm>
            <a:off x="4483100" y="5429250"/>
            <a:ext cx="889000" cy="311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aphicFrame>
        <p:nvGraphicFramePr>
          <p:cNvPr id="29704" name="Object 8"/>
          <p:cNvGraphicFramePr>
            <a:graphicFrameLocks noChangeAspect="1"/>
          </p:cNvGraphicFramePr>
          <p:nvPr/>
        </p:nvGraphicFramePr>
        <p:xfrm>
          <a:off x="5727700" y="5207000"/>
          <a:ext cx="1855788" cy="762000"/>
        </p:xfrm>
        <a:graphic>
          <a:graphicData uri="http://schemas.openxmlformats.org/presentationml/2006/ole">
            <mc:AlternateContent xmlns:mc="http://schemas.openxmlformats.org/markup-compatibility/2006">
              <mc:Choice xmlns:v="urn:schemas-microsoft-com:vml" Requires="v">
                <p:oleObj spid="_x0000_s29710" name="Equation" r:id="rId7" imgW="927100" imgH="381000" progId="Equation.3">
                  <p:embed/>
                </p:oleObj>
              </mc:Choice>
              <mc:Fallback>
                <p:oleObj name="Equation" r:id="rId7" imgW="927100" imgH="3810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7700" y="5207000"/>
                        <a:ext cx="1855788" cy="76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23C72D4B-95D9-478F-B889-848617A50B7E}" type="slidenum">
              <a:rPr lang="pt-BR"/>
              <a:pPr>
                <a:defRPr/>
              </a:pPr>
              <a:t>25</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da Corrente</a:t>
            </a:r>
          </a:p>
        </p:txBody>
      </p:sp>
      <p:sp>
        <p:nvSpPr>
          <p:cNvPr id="30724" name="CaixaDeTexto 8"/>
          <p:cNvSpPr txBox="1">
            <a:spLocks noChangeArrowheads="1"/>
          </p:cNvSpPr>
          <p:nvPr/>
        </p:nvSpPr>
        <p:spPr bwMode="auto">
          <a:xfrm>
            <a:off x="365125" y="1162050"/>
            <a:ext cx="8474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Portanto:</a:t>
            </a:r>
          </a:p>
          <a:p>
            <a:pPr algn="just" eaLnBrk="1" hangingPunct="1">
              <a:spcBef>
                <a:spcPct val="0"/>
              </a:spcBef>
              <a:buClrTx/>
              <a:buSzTx/>
              <a:buFontTx/>
              <a:buNone/>
            </a:pPr>
            <a:endParaRPr lang="pt-BR" altLang="pt-BR" sz="2000">
              <a:latin typeface="Arial" charset="0"/>
            </a:endParaRP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9738" y="1543050"/>
            <a:ext cx="6284912"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C2F2BE1E-BF5D-4931-A0D6-5F9877681A71}" type="slidenum">
              <a:rPr lang="pt-BR"/>
              <a:pPr>
                <a:defRPr/>
              </a:pPr>
              <a:t>26</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Fator de Potência </a:t>
            </a:r>
          </a:p>
        </p:txBody>
      </p:sp>
      <p:sp>
        <p:nvSpPr>
          <p:cNvPr id="31748" name="CaixaDeTexto 8"/>
          <p:cNvSpPr txBox="1">
            <a:spLocks noChangeArrowheads="1"/>
          </p:cNvSpPr>
          <p:nvPr/>
        </p:nvSpPr>
        <p:spPr bwMode="auto">
          <a:xfrm>
            <a:off x="365125" y="1162050"/>
            <a:ext cx="8474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É dado pelo cosseno do ângulo entre a tensão de alimentação (terminal) e a corrente do estator (terminal) :</a:t>
            </a:r>
          </a:p>
          <a:p>
            <a:pPr algn="just" eaLnBrk="1" hangingPunct="1">
              <a:spcBef>
                <a:spcPct val="0"/>
              </a:spcBef>
              <a:buClrTx/>
              <a:buSzTx/>
              <a:buFontTx/>
              <a:buNone/>
            </a:pPr>
            <a:endParaRPr lang="pt-BR" altLang="pt-BR" sz="2000">
              <a:latin typeface="Arial" charset="0"/>
            </a:endParaRPr>
          </a:p>
        </p:txBody>
      </p:sp>
      <p:grpSp>
        <p:nvGrpSpPr>
          <p:cNvPr id="31749" name="Grupo 5"/>
          <p:cNvGrpSpPr>
            <a:grpSpLocks/>
          </p:cNvGrpSpPr>
          <p:nvPr/>
        </p:nvGrpSpPr>
        <p:grpSpPr bwMode="auto">
          <a:xfrm>
            <a:off x="3302000" y="2038350"/>
            <a:ext cx="1727200" cy="1016000"/>
            <a:chOff x="2590800" y="838200"/>
            <a:chExt cx="1727200" cy="1016000"/>
          </a:xfrm>
        </p:grpSpPr>
        <p:sp>
          <p:nvSpPr>
            <p:cNvPr id="31752" name="Line 6"/>
            <p:cNvSpPr>
              <a:spLocks noChangeShapeType="1"/>
            </p:cNvSpPr>
            <p:nvPr/>
          </p:nvSpPr>
          <p:spPr bwMode="auto">
            <a:xfrm flipV="1">
              <a:off x="2590800" y="1066800"/>
              <a:ext cx="1143000" cy="609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31753" name="Line 7"/>
            <p:cNvSpPr>
              <a:spLocks noChangeShapeType="1"/>
            </p:cNvSpPr>
            <p:nvPr/>
          </p:nvSpPr>
          <p:spPr bwMode="auto">
            <a:xfrm>
              <a:off x="2590800" y="1676400"/>
              <a:ext cx="1295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graphicFrame>
          <p:nvGraphicFramePr>
            <p:cNvPr id="31754" name="Object 2"/>
            <p:cNvGraphicFramePr>
              <a:graphicFrameLocks noChangeAspect="1"/>
            </p:cNvGraphicFramePr>
            <p:nvPr/>
          </p:nvGraphicFramePr>
          <p:xfrm>
            <a:off x="3810000" y="838200"/>
            <a:ext cx="279400" cy="406400"/>
          </p:xfrm>
          <a:graphic>
            <a:graphicData uri="http://schemas.openxmlformats.org/presentationml/2006/ole">
              <mc:AlternateContent xmlns:mc="http://schemas.openxmlformats.org/markup-compatibility/2006">
                <mc:Choice xmlns:v="urn:schemas-microsoft-com:vml" Requires="v">
                  <p:oleObj spid="_x0000_s31764" name="Equation" r:id="rId4" imgW="139639" imgH="203112" progId="Equation.3">
                    <p:embed/>
                  </p:oleObj>
                </mc:Choice>
                <mc:Fallback>
                  <p:oleObj name="Equation" r:id="rId4" imgW="139639" imgH="203112"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838200"/>
                          <a:ext cx="279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755" name="Object 3"/>
            <p:cNvGraphicFramePr>
              <a:graphicFrameLocks noChangeAspect="1"/>
            </p:cNvGraphicFramePr>
            <p:nvPr/>
          </p:nvGraphicFramePr>
          <p:xfrm>
            <a:off x="4038600" y="1447800"/>
            <a:ext cx="279400" cy="406400"/>
          </p:xfrm>
          <a:graphic>
            <a:graphicData uri="http://schemas.openxmlformats.org/presentationml/2006/ole">
              <mc:AlternateContent xmlns:mc="http://schemas.openxmlformats.org/markup-compatibility/2006">
                <mc:Choice xmlns:v="urn:schemas-microsoft-com:vml" Requires="v">
                  <p:oleObj spid="_x0000_s31765" name="Equation" r:id="rId6" imgW="139639" imgH="203112" progId="Equation.3">
                    <p:embed/>
                  </p:oleObj>
                </mc:Choice>
                <mc:Fallback>
                  <p:oleObj name="Equation" r:id="rId6" imgW="139639" imgH="203112"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1447800"/>
                          <a:ext cx="2794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56" name="Freeform 11"/>
            <p:cNvSpPr>
              <a:spLocks/>
            </p:cNvSpPr>
            <p:nvPr/>
          </p:nvSpPr>
          <p:spPr bwMode="auto">
            <a:xfrm>
              <a:off x="2971800" y="1447800"/>
              <a:ext cx="177800" cy="228600"/>
            </a:xfrm>
            <a:custGeom>
              <a:avLst/>
              <a:gdLst>
                <a:gd name="T0" fmla="*/ 0 w 112"/>
                <a:gd name="T1" fmla="*/ 0 h 144"/>
                <a:gd name="T2" fmla="*/ 2147483647 w 112"/>
                <a:gd name="T3" fmla="*/ 2147483647 h 144"/>
                <a:gd name="T4" fmla="*/ 2147483647 w 112"/>
                <a:gd name="T5" fmla="*/ 2147483647 h 144"/>
                <a:gd name="T6" fmla="*/ 0 60000 65536"/>
                <a:gd name="T7" fmla="*/ 0 60000 65536"/>
                <a:gd name="T8" fmla="*/ 0 60000 65536"/>
                <a:gd name="T9" fmla="*/ 0 w 112"/>
                <a:gd name="T10" fmla="*/ 0 h 144"/>
                <a:gd name="T11" fmla="*/ 112 w 112"/>
                <a:gd name="T12" fmla="*/ 144 h 144"/>
              </a:gdLst>
              <a:ahLst/>
              <a:cxnLst>
                <a:cxn ang="T6">
                  <a:pos x="T0" y="T1"/>
                </a:cxn>
                <a:cxn ang="T7">
                  <a:pos x="T2" y="T3"/>
                </a:cxn>
                <a:cxn ang="T8">
                  <a:pos x="T4" y="T5"/>
                </a:cxn>
              </a:cxnLst>
              <a:rect l="T9" t="T10" r="T11" b="T12"/>
              <a:pathLst>
                <a:path w="112" h="144">
                  <a:moveTo>
                    <a:pt x="0" y="0"/>
                  </a:moveTo>
                  <a:cubicBezTo>
                    <a:pt x="40" y="12"/>
                    <a:pt x="80" y="24"/>
                    <a:pt x="96" y="48"/>
                  </a:cubicBezTo>
                  <a:cubicBezTo>
                    <a:pt x="112" y="72"/>
                    <a:pt x="104" y="108"/>
                    <a:pt x="96" y="144"/>
                  </a:cubicBezTo>
                </a:path>
              </a:pathLst>
            </a:custGeom>
            <a:noFill/>
            <a:ln w="1270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pt-BR"/>
            </a:p>
          </p:txBody>
        </p:sp>
        <p:graphicFrame>
          <p:nvGraphicFramePr>
            <p:cNvPr id="31757" name="Object 4"/>
            <p:cNvGraphicFramePr>
              <a:graphicFrameLocks noChangeAspect="1"/>
            </p:cNvGraphicFramePr>
            <p:nvPr/>
          </p:nvGraphicFramePr>
          <p:xfrm>
            <a:off x="3251200" y="1257300"/>
            <a:ext cx="279400" cy="381000"/>
          </p:xfrm>
          <a:graphic>
            <a:graphicData uri="http://schemas.openxmlformats.org/presentationml/2006/ole">
              <mc:AlternateContent xmlns:mc="http://schemas.openxmlformats.org/markup-compatibility/2006">
                <mc:Choice xmlns:v="urn:schemas-microsoft-com:vml" Requires="v">
                  <p:oleObj spid="_x0000_s31766" name="Equation" r:id="rId8" imgW="139639" imgH="190417" progId="Equation.3">
                    <p:embed/>
                  </p:oleObj>
                </mc:Choice>
                <mc:Fallback>
                  <p:oleObj name="Equation" r:id="rId8" imgW="139639" imgH="190417" progId="Equation.3">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51200" y="1257300"/>
                          <a:ext cx="2794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31750" name="CaixaDeTexto 8"/>
          <p:cNvSpPr txBox="1">
            <a:spLocks noChangeArrowheads="1"/>
          </p:cNvSpPr>
          <p:nvPr/>
        </p:nvSpPr>
        <p:spPr bwMode="auto">
          <a:xfrm>
            <a:off x="360363" y="3168650"/>
            <a:ext cx="8474075"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Ou seja, o fator de potência é dado pelo cosseno do ângulo da impedância total (equivalente) vista da fonte: Z1 = |Z1| </a:t>
            </a:r>
            <a:r>
              <a:rPr lang="pt-BR" altLang="pt-BR" sz="2000">
                <a:latin typeface="Arial" charset="0"/>
                <a:sym typeface="Symbol" pitchFamily="18" charset="2"/>
              </a:rPr>
              <a:t></a:t>
            </a:r>
            <a:r>
              <a:rPr lang="pt-BR" altLang="pt-BR" sz="2000" baseline="-25000">
                <a:latin typeface="Arial" charset="0"/>
              </a:rPr>
              <a:t>1</a:t>
            </a:r>
          </a:p>
          <a:p>
            <a:pPr algn="just" eaLnBrk="1" hangingPunct="1">
              <a:spcBef>
                <a:spcPct val="0"/>
              </a:spcBef>
              <a:buClrTx/>
              <a:buSzTx/>
              <a:buFont typeface="Wingdings 3" pitchFamily="18" charset="2"/>
              <a:buChar char=""/>
            </a:pPr>
            <a:endParaRPr lang="pt-BR" altLang="pt-BR" sz="2000" baseline="-25000">
              <a:latin typeface="Arial" charset="0"/>
            </a:endParaRPr>
          </a:p>
          <a:p>
            <a:pPr algn="ctr" eaLnBrk="1" hangingPunct="1">
              <a:spcBef>
                <a:spcPct val="0"/>
              </a:spcBef>
              <a:buClrTx/>
              <a:buSzTx/>
              <a:buFontTx/>
              <a:buNone/>
            </a:pPr>
            <a:r>
              <a:rPr lang="pt-BR" altLang="pt-BR" sz="2000">
                <a:latin typeface="Arial" charset="0"/>
              </a:rPr>
              <a:t>FP = cos </a:t>
            </a:r>
            <a:r>
              <a:rPr lang="pt-BR" altLang="pt-BR" sz="2000">
                <a:latin typeface="Arial" charset="0"/>
                <a:sym typeface="Symbol" pitchFamily="18" charset="2"/>
              </a:rPr>
              <a:t></a:t>
            </a:r>
            <a:r>
              <a:rPr lang="pt-BR" altLang="pt-BR" sz="2000" baseline="-25000">
                <a:latin typeface="Arial" charset="0"/>
              </a:rPr>
              <a:t>1</a:t>
            </a:r>
            <a:endParaRPr lang="pt-BR" altLang="pt-BR" sz="2000">
              <a:latin typeface="Arial" charset="0"/>
            </a:endParaRPr>
          </a:p>
        </p:txBody>
      </p:sp>
      <p:sp>
        <p:nvSpPr>
          <p:cNvPr id="31751" name="CaixaDeTexto 8"/>
          <p:cNvSpPr txBox="1">
            <a:spLocks noChangeArrowheads="1"/>
          </p:cNvSpPr>
          <p:nvPr/>
        </p:nvSpPr>
        <p:spPr bwMode="auto">
          <a:xfrm>
            <a:off x="360363" y="4676775"/>
            <a:ext cx="8474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Portanto, como a impedância equivalente da máquina depende da velocidade, o fator de potência também dependerá.</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7C4716F3-904E-4F5D-B6EF-A96C3DE2C811}" type="slidenum">
              <a:rPr lang="pt-BR"/>
              <a:pPr>
                <a:defRPr/>
              </a:pPr>
              <a:t>27</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Fator de Potência </a:t>
            </a:r>
          </a:p>
        </p:txBody>
      </p:sp>
      <p:sp>
        <p:nvSpPr>
          <p:cNvPr id="32772" name="CaixaDeTexto 8"/>
          <p:cNvSpPr txBox="1">
            <a:spLocks noChangeArrowheads="1"/>
          </p:cNvSpPr>
          <p:nvPr/>
        </p:nvSpPr>
        <p:spPr bwMode="auto">
          <a:xfrm>
            <a:off x="365125" y="1162050"/>
            <a:ext cx="84740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Logo:</a:t>
            </a:r>
          </a:p>
          <a:p>
            <a:pPr algn="just" eaLnBrk="1" hangingPunct="1">
              <a:spcBef>
                <a:spcPct val="0"/>
              </a:spcBef>
              <a:buClrTx/>
              <a:buSzTx/>
              <a:buFontTx/>
              <a:buNone/>
            </a:pPr>
            <a:endParaRPr lang="pt-BR" altLang="pt-BR" sz="2000">
              <a:latin typeface="Arial" charset="0"/>
            </a:endParaRPr>
          </a:p>
        </p:txBody>
      </p:sp>
      <p:pic>
        <p:nvPicPr>
          <p:cNvPr id="32773" name="Picture 14"/>
          <p:cNvPicPr>
            <a:picLocks noChangeAspect="1" noChangeArrowheads="1"/>
          </p:cNvPicPr>
          <p:nvPr/>
        </p:nvPicPr>
        <p:blipFill>
          <a:blip r:embed="rId3">
            <a:extLst>
              <a:ext uri="{28A0092B-C50C-407E-A947-70E740481C1C}">
                <a14:useLocalDpi xmlns:a14="http://schemas.microsoft.com/office/drawing/2010/main" val="0"/>
              </a:ext>
            </a:extLst>
          </a:blip>
          <a:srcRect r="3250"/>
          <a:stretch>
            <a:fillRect/>
          </a:stretch>
        </p:blipFill>
        <p:spPr bwMode="auto">
          <a:xfrm>
            <a:off x="1816100" y="1512888"/>
            <a:ext cx="6096000" cy="496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D433BC7F-18AE-4FA6-A894-1AE7C13C7807}" type="slidenum">
              <a:rPr lang="pt-BR"/>
              <a:pPr>
                <a:defRPr/>
              </a:pPr>
              <a:t>28</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Rendimento</a:t>
            </a:r>
          </a:p>
        </p:txBody>
      </p:sp>
      <p:sp>
        <p:nvSpPr>
          <p:cNvPr id="3077" name="CaixaDeTexto 8"/>
          <p:cNvSpPr txBox="1">
            <a:spLocks noChangeArrowheads="1"/>
          </p:cNvSpPr>
          <p:nvPr/>
        </p:nvSpPr>
        <p:spPr bwMode="auto">
          <a:xfrm>
            <a:off x="365125" y="1162050"/>
            <a:ext cx="8474075"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2000">
                <a:latin typeface="Arial" charset="0"/>
              </a:rPr>
              <a:t>Vimos que as perdas nos enrolamentos do rotor dependem da velocidade (escorregamento) do motor. Consequentemente, o rendimento também dependerá.</a:t>
            </a:r>
          </a:p>
          <a:p>
            <a:pPr algn="just" eaLnBrk="1" hangingPunct="1">
              <a:spcBef>
                <a:spcPct val="0"/>
              </a:spcBef>
              <a:buClrTx/>
              <a:buSzTx/>
              <a:buFont typeface="Wingdings 3" pitchFamily="18" charset="2"/>
              <a:buChar char=""/>
            </a:pPr>
            <a:endParaRPr lang="pt-BR" altLang="pt-BR" sz="2000">
              <a:latin typeface="Arial" charset="0"/>
            </a:endParaRPr>
          </a:p>
          <a:p>
            <a:pPr algn="just" eaLnBrk="1" hangingPunct="1">
              <a:spcBef>
                <a:spcPct val="0"/>
              </a:spcBef>
              <a:buClrTx/>
              <a:buSzTx/>
              <a:buFont typeface="Wingdings 3" pitchFamily="18" charset="2"/>
              <a:buChar char=""/>
            </a:pPr>
            <a:r>
              <a:rPr lang="pt-BR" altLang="pt-BR" sz="2000">
                <a:latin typeface="Arial" charset="0"/>
              </a:rPr>
              <a:t>Analisando novamente o circuito equivalente da máquina, só que desprezando o circuito do estator, podemos estimar seu rendimento ideal:</a:t>
            </a:r>
          </a:p>
          <a:p>
            <a:pPr algn="just" eaLnBrk="1" hangingPunct="1">
              <a:spcBef>
                <a:spcPct val="0"/>
              </a:spcBef>
              <a:buClrTx/>
              <a:buSzTx/>
              <a:buFontTx/>
              <a:buNone/>
            </a:pPr>
            <a:endParaRPr lang="pt-BR" altLang="pt-BR" sz="2000">
              <a:latin typeface="Arial" charset="0"/>
            </a:endParaRPr>
          </a:p>
          <a:p>
            <a:pPr lvl="1" algn="just" eaLnBrk="1" hangingPunct="1">
              <a:spcBef>
                <a:spcPct val="0"/>
              </a:spcBef>
              <a:buClrTx/>
              <a:buSzTx/>
              <a:buFont typeface="Wingdings 3" pitchFamily="18" charset="2"/>
              <a:buChar char=""/>
            </a:pPr>
            <a:r>
              <a:rPr lang="pt-BR" altLang="pt-BR" sz="2000">
                <a:latin typeface="Arial" charset="0"/>
              </a:rPr>
              <a:t>P</a:t>
            </a:r>
            <a:r>
              <a:rPr lang="pt-BR" altLang="pt-BR" sz="2000" baseline="-25000">
                <a:latin typeface="Arial" charset="0"/>
              </a:rPr>
              <a:t>entrada</a:t>
            </a:r>
            <a:r>
              <a:rPr lang="pt-BR" altLang="pt-BR" sz="2000">
                <a:latin typeface="Arial" charset="0"/>
              </a:rPr>
              <a:t> = P</a:t>
            </a:r>
            <a:r>
              <a:rPr lang="pt-BR" altLang="pt-BR" sz="2000" baseline="-25000">
                <a:latin typeface="Arial" charset="0"/>
              </a:rPr>
              <a:t>entreferro</a:t>
            </a:r>
            <a:r>
              <a:rPr lang="pt-BR" altLang="pt-BR" sz="2000">
                <a:latin typeface="Arial" charset="0"/>
              </a:rPr>
              <a:t> = P</a:t>
            </a:r>
            <a:r>
              <a:rPr lang="pt-BR" altLang="pt-BR" sz="2000" baseline="-25000">
                <a:latin typeface="Arial" charset="0"/>
              </a:rPr>
              <a:t>gap</a:t>
            </a:r>
          </a:p>
          <a:p>
            <a:pPr lvl="1" algn="just" eaLnBrk="1" hangingPunct="1">
              <a:spcBef>
                <a:spcPct val="0"/>
              </a:spcBef>
              <a:buClrTx/>
              <a:buSzTx/>
              <a:buFont typeface="Wingdings 3" pitchFamily="18" charset="2"/>
              <a:buChar char=""/>
            </a:pPr>
            <a:endParaRPr lang="pt-BR" altLang="pt-BR" sz="2000">
              <a:latin typeface="Arial" charset="0"/>
            </a:endParaRPr>
          </a:p>
          <a:p>
            <a:pPr lvl="1" algn="just" eaLnBrk="1" hangingPunct="1">
              <a:spcBef>
                <a:spcPct val="0"/>
              </a:spcBef>
              <a:buClrTx/>
              <a:buSzTx/>
              <a:buFont typeface="Wingdings 3" pitchFamily="18" charset="2"/>
              <a:buChar char=""/>
            </a:pPr>
            <a:r>
              <a:rPr lang="pt-BR" altLang="pt-BR" sz="2000">
                <a:latin typeface="Arial" charset="0"/>
              </a:rPr>
              <a:t>Perdas no rotor: R</a:t>
            </a:r>
            <a:r>
              <a:rPr lang="pt-BR" altLang="pt-BR" sz="2000" baseline="-25000">
                <a:latin typeface="Arial" charset="0"/>
              </a:rPr>
              <a:t>2</a:t>
            </a:r>
            <a:r>
              <a:rPr lang="pt-BR" altLang="pt-BR" sz="2000">
                <a:latin typeface="Arial" charset="0"/>
              </a:rPr>
              <a:t>I</a:t>
            </a:r>
            <a:r>
              <a:rPr lang="pt-BR" altLang="pt-BR" sz="2000" baseline="-25000">
                <a:latin typeface="Arial" charset="0"/>
              </a:rPr>
              <a:t>2</a:t>
            </a:r>
            <a:r>
              <a:rPr lang="pt-BR" altLang="pt-BR" sz="2000" baseline="30000">
                <a:latin typeface="Arial" charset="0"/>
              </a:rPr>
              <a:t>2</a:t>
            </a:r>
            <a:r>
              <a:rPr lang="pt-BR" altLang="pt-BR" sz="2000">
                <a:latin typeface="Arial" charset="0"/>
              </a:rPr>
              <a:t> = sP</a:t>
            </a:r>
            <a:r>
              <a:rPr lang="pt-BR" altLang="pt-BR" sz="2000" baseline="-25000">
                <a:latin typeface="Arial" charset="0"/>
              </a:rPr>
              <a:t>gap</a:t>
            </a:r>
            <a:endParaRPr lang="pt-BR" altLang="pt-BR" sz="2000">
              <a:latin typeface="Arial" charset="0"/>
            </a:endParaRPr>
          </a:p>
          <a:p>
            <a:pPr lvl="1" algn="just" eaLnBrk="1" hangingPunct="1">
              <a:spcBef>
                <a:spcPct val="0"/>
              </a:spcBef>
              <a:buClrTx/>
              <a:buSzTx/>
              <a:buFont typeface="Wingdings 3" pitchFamily="18" charset="2"/>
              <a:buChar char=""/>
            </a:pPr>
            <a:endParaRPr lang="pt-BR" altLang="pt-BR" sz="2000">
              <a:latin typeface="Arial" charset="0"/>
            </a:endParaRPr>
          </a:p>
          <a:p>
            <a:pPr lvl="1" algn="just" eaLnBrk="1" hangingPunct="1">
              <a:spcBef>
                <a:spcPct val="0"/>
              </a:spcBef>
              <a:buClrTx/>
              <a:buSzTx/>
              <a:buFont typeface="Wingdings 3" pitchFamily="18" charset="2"/>
              <a:buChar char=""/>
            </a:pPr>
            <a:r>
              <a:rPr lang="pt-BR" altLang="pt-BR" sz="2000">
                <a:latin typeface="Arial" charset="0"/>
              </a:rPr>
              <a:t>P</a:t>
            </a:r>
            <a:r>
              <a:rPr lang="pt-BR" altLang="pt-BR" sz="2000" baseline="-25000">
                <a:latin typeface="Arial" charset="0"/>
              </a:rPr>
              <a:t>saída</a:t>
            </a:r>
            <a:r>
              <a:rPr lang="pt-BR" altLang="pt-BR" sz="2000">
                <a:latin typeface="Arial" charset="0"/>
              </a:rPr>
              <a:t> = P</a:t>
            </a:r>
            <a:r>
              <a:rPr lang="pt-BR" altLang="pt-BR" sz="2000" baseline="-25000">
                <a:latin typeface="Arial" charset="0"/>
              </a:rPr>
              <a:t>gap</a:t>
            </a:r>
            <a:r>
              <a:rPr lang="pt-BR" altLang="pt-BR" sz="2000">
                <a:latin typeface="Arial" charset="0"/>
              </a:rPr>
              <a:t>-sP</a:t>
            </a:r>
            <a:r>
              <a:rPr lang="pt-BR" altLang="pt-BR" sz="2000" baseline="-25000">
                <a:latin typeface="Arial" charset="0"/>
              </a:rPr>
              <a:t>gap</a:t>
            </a:r>
            <a:r>
              <a:rPr lang="pt-BR" altLang="pt-BR" sz="2000">
                <a:latin typeface="Arial" charset="0"/>
              </a:rPr>
              <a:t> = (1-s)P</a:t>
            </a:r>
            <a:r>
              <a:rPr lang="pt-BR" altLang="pt-BR" sz="2000" baseline="-25000">
                <a:latin typeface="Arial" charset="0"/>
              </a:rPr>
              <a:t>gap</a:t>
            </a:r>
          </a:p>
          <a:p>
            <a:pPr algn="just" eaLnBrk="1" hangingPunct="1">
              <a:spcBef>
                <a:spcPct val="0"/>
              </a:spcBef>
              <a:buClrTx/>
              <a:buSzTx/>
              <a:buFontTx/>
              <a:buNone/>
            </a:pPr>
            <a:endParaRPr lang="pt-BR" altLang="pt-BR" sz="2000">
              <a:latin typeface="Arial" charset="0"/>
            </a:endParaRPr>
          </a:p>
        </p:txBody>
      </p:sp>
      <p:graphicFrame>
        <p:nvGraphicFramePr>
          <p:cNvPr id="3074" name="Object 2"/>
          <p:cNvGraphicFramePr>
            <a:graphicFrameLocks noChangeAspect="1"/>
          </p:cNvGraphicFramePr>
          <p:nvPr/>
        </p:nvGraphicFramePr>
        <p:xfrm>
          <a:off x="3001963" y="5562600"/>
          <a:ext cx="3651250" cy="809625"/>
        </p:xfrm>
        <a:graphic>
          <a:graphicData uri="http://schemas.openxmlformats.org/presentationml/2006/ole">
            <mc:AlternateContent xmlns:mc="http://schemas.openxmlformats.org/markup-compatibility/2006">
              <mc:Choice xmlns:v="urn:schemas-microsoft-com:vml" Requires="v">
                <p:oleObj spid="_x0000_s33800" name="Equação" r:id="rId4" imgW="2349500" imgH="520700" progId="Equation.3">
                  <p:embed/>
                </p:oleObj>
              </mc:Choice>
              <mc:Fallback>
                <p:oleObj name="Equação" r:id="rId4" imgW="2349500" imgH="5207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963" y="5562600"/>
                        <a:ext cx="3651250" cy="809625"/>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7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ECB3BBF3-EB3F-4423-90DF-BA1CE49C7CBE}" type="slidenum">
              <a:rPr lang="pt-BR"/>
              <a:pPr>
                <a:defRPr/>
              </a:pPr>
              <a:t>29</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Rendimento</a:t>
            </a:r>
          </a:p>
        </p:txBody>
      </p:sp>
      <p:sp>
        <p:nvSpPr>
          <p:cNvPr id="4101" name="CaixaDeTexto 8"/>
          <p:cNvSpPr txBox="1">
            <a:spLocks noChangeArrowheads="1"/>
          </p:cNvSpPr>
          <p:nvPr/>
        </p:nvSpPr>
        <p:spPr bwMode="auto">
          <a:xfrm>
            <a:off x="365125" y="5195888"/>
            <a:ext cx="847407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a:latin typeface="Arial" charset="0"/>
              </a:rPr>
              <a:t>Com a inclusão das demais perdas, a eficiência real da máquina sempre será menor do que a eficiência ideal.</a:t>
            </a:r>
          </a:p>
          <a:p>
            <a:pPr algn="just" eaLnBrk="1" hangingPunct="1">
              <a:spcBef>
                <a:spcPct val="0"/>
              </a:spcBef>
              <a:buClrTx/>
              <a:buSzTx/>
              <a:buFont typeface="Wingdings 3" pitchFamily="18" charset="2"/>
              <a:buChar char=""/>
            </a:pPr>
            <a:endParaRPr lang="pt-BR" altLang="pt-BR" sz="1200">
              <a:latin typeface="Arial" charset="0"/>
            </a:endParaRPr>
          </a:p>
          <a:p>
            <a:pPr algn="just" eaLnBrk="1" hangingPunct="1">
              <a:spcBef>
                <a:spcPct val="0"/>
              </a:spcBef>
              <a:buClrTx/>
              <a:buSzTx/>
              <a:buFont typeface="Wingdings 3" pitchFamily="18" charset="2"/>
              <a:buChar char=""/>
            </a:pPr>
            <a:r>
              <a:rPr lang="pt-BR" altLang="pt-BR" sz="1800">
                <a:latin typeface="Arial" charset="0"/>
              </a:rPr>
              <a:t>Para manter alta eficiência, o motor de indução deve operar próximo a velocidade síncrona</a:t>
            </a:r>
          </a:p>
        </p:txBody>
      </p:sp>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t="2490" b="4100"/>
          <a:stretch>
            <a:fillRect/>
          </a:stretch>
        </p:blipFill>
        <p:spPr bwMode="auto">
          <a:xfrm>
            <a:off x="2527300" y="1027113"/>
            <a:ext cx="426085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098" name="Object 3"/>
          <p:cNvGraphicFramePr>
            <a:graphicFrameLocks noChangeAspect="1"/>
          </p:cNvGraphicFramePr>
          <p:nvPr/>
        </p:nvGraphicFramePr>
        <p:xfrm>
          <a:off x="1701800" y="4229100"/>
          <a:ext cx="5942013" cy="769938"/>
        </p:xfrm>
        <a:graphic>
          <a:graphicData uri="http://schemas.openxmlformats.org/presentationml/2006/ole">
            <mc:AlternateContent xmlns:mc="http://schemas.openxmlformats.org/markup-compatibility/2006">
              <mc:Choice xmlns:v="urn:schemas-microsoft-com:vml" Requires="v">
                <p:oleObj spid="_x0000_s34825" name="Equação" r:id="rId5" imgW="3822700" imgH="495300" progId="Equation.3">
                  <p:embed/>
                </p:oleObj>
              </mc:Choice>
              <mc:Fallback>
                <p:oleObj name="Equação" r:id="rId5" imgW="3822700" imgH="4953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1800" y="4229100"/>
                        <a:ext cx="5942013" cy="769938"/>
                      </a:xfrm>
                      <a:prstGeom prst="rect">
                        <a:avLst/>
                      </a:prstGeom>
                      <a:noFill/>
                      <a:ln w="22225">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0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B6245AFF-C041-4649-BAEF-995468CBD6F4}" type="slidenum">
              <a:rPr lang="pt-BR"/>
              <a:pPr>
                <a:defRPr/>
              </a:pPr>
              <a:t>3</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Introdução</a:t>
            </a:r>
          </a:p>
        </p:txBody>
      </p:sp>
      <p:sp>
        <p:nvSpPr>
          <p:cNvPr id="20484" name="CaixaDeTexto 8"/>
          <p:cNvSpPr txBox="1">
            <a:spLocks noChangeArrowheads="1"/>
          </p:cNvSpPr>
          <p:nvPr/>
        </p:nvSpPr>
        <p:spPr bwMode="auto">
          <a:xfrm>
            <a:off x="365125" y="1260475"/>
            <a:ext cx="847407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914400" indent="-45720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Principais fatores que levam a estudar a eficiência energética nas aplicações que utilizam motores de indução trifásicos:</a:t>
            </a:r>
          </a:p>
          <a:p>
            <a:pPr lvl="1" algn="just" eaLnBrk="1" hangingPunct="1">
              <a:spcBef>
                <a:spcPct val="50000"/>
              </a:spcBef>
              <a:buClrTx/>
              <a:buSzTx/>
              <a:buFont typeface="Wingdings" pitchFamily="2" charset="2"/>
              <a:buChar char="§"/>
            </a:pPr>
            <a:r>
              <a:rPr lang="pt-BR" altLang="pt-BR" sz="1800">
                <a:latin typeface="Arial" charset="0"/>
              </a:rPr>
              <a:t>Grande quantidade de motores instalados</a:t>
            </a:r>
          </a:p>
          <a:p>
            <a:pPr lvl="1" algn="just" eaLnBrk="1" hangingPunct="1">
              <a:spcBef>
                <a:spcPct val="50000"/>
              </a:spcBef>
              <a:buClrTx/>
              <a:buSzTx/>
              <a:buFont typeface="Wingdings" pitchFamily="2" charset="2"/>
              <a:buChar char="§"/>
            </a:pPr>
            <a:r>
              <a:rPr lang="pt-BR" altLang="pt-BR" sz="1800">
                <a:latin typeface="Arial" charset="0"/>
              </a:rPr>
              <a:t>Aplicação ineficiente dos mesmos: sobredimensionamento, acarretando baixos fatores de potência e rendimento</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3295650"/>
            <a:ext cx="7045325"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4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42B447C6-E098-4AE1-8A3F-83A75792FF93}" type="slidenum">
              <a:rPr lang="pt-BR"/>
              <a:pPr>
                <a:defRPr/>
              </a:pPr>
              <a:t>30</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35844" name="CaixaDeTexto 8"/>
          <p:cNvSpPr txBox="1">
            <a:spLocks noChangeArrowheads="1"/>
          </p:cNvSpPr>
          <p:nvPr/>
        </p:nvSpPr>
        <p:spPr bwMode="auto">
          <a:xfrm>
            <a:off x="365125" y="1117600"/>
            <a:ext cx="8474075"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A partir dos dados nominais fornecidos pelo fabricante:</a:t>
            </a:r>
            <a:r>
              <a:rPr lang="pt-BR" altLang="pt-BR" sz="1800">
                <a:latin typeface="Arial" charset="0"/>
              </a:rPr>
              <a:t> a análise depende de medições de corrente, tensão, potência, velocidade realizadas no motor.</a:t>
            </a:r>
          </a:p>
          <a:p>
            <a:pPr algn="just" eaLnBrk="1" hangingPunct="1">
              <a:spcBef>
                <a:spcPct val="0"/>
              </a:spcBef>
              <a:buClrTx/>
              <a:buSzTx/>
              <a:buFont typeface="Wingdings 3" pitchFamily="18" charset="2"/>
              <a:buChar char=""/>
            </a:pPr>
            <a:endParaRPr lang="pt-BR" altLang="pt-BR" sz="1200" b="1">
              <a:latin typeface="Arial" charset="0"/>
            </a:endParaRPr>
          </a:p>
          <a:p>
            <a:pPr algn="just" eaLnBrk="1" hangingPunct="1">
              <a:spcBef>
                <a:spcPct val="0"/>
              </a:spcBef>
              <a:buClrTx/>
              <a:buSzTx/>
              <a:buFont typeface="Wingdings 3" pitchFamily="18" charset="2"/>
              <a:buChar char=""/>
            </a:pPr>
            <a:r>
              <a:rPr lang="pt-BR" altLang="pt-BR" sz="1800" b="1">
                <a:latin typeface="Arial" charset="0"/>
              </a:rPr>
              <a:t>Ex.: </a:t>
            </a:r>
            <a:r>
              <a:rPr lang="pt-BR" altLang="pt-BR" sz="1800">
                <a:latin typeface="Arial" charset="0"/>
              </a:rPr>
              <a:t>mediu-se 150 A no motor de 100 cv cujos dados nominais são apresentados nas curvas abaixo. Essa é a condição de operação contínua do motor.</a:t>
            </a:r>
            <a:endParaRPr lang="pt-BR" altLang="pt-BR" sz="1800" b="1">
              <a:latin typeface="Arial" charset="0"/>
            </a:endParaRPr>
          </a:p>
          <a:p>
            <a:pPr algn="just" eaLnBrk="1" hangingPunct="1">
              <a:spcBef>
                <a:spcPct val="0"/>
              </a:spcBef>
              <a:buClrTx/>
              <a:buSzTx/>
              <a:buFontTx/>
              <a:buNone/>
            </a:pPr>
            <a:endParaRPr lang="pt-BR" altLang="pt-BR" sz="1200">
              <a:latin typeface="Arial" charset="0"/>
            </a:endParaRPr>
          </a:p>
        </p:txBody>
      </p:sp>
      <p:pic>
        <p:nvPicPr>
          <p:cNvPr id="35845"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8290"/>
          <a:stretch>
            <a:fillRect/>
          </a:stretch>
        </p:blipFill>
        <p:spPr bwMode="auto">
          <a:xfrm>
            <a:off x="438150" y="2824163"/>
            <a:ext cx="5886450"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CaixaDeTexto 8"/>
          <p:cNvSpPr txBox="1">
            <a:spLocks noChangeArrowheads="1"/>
          </p:cNvSpPr>
          <p:nvPr/>
        </p:nvSpPr>
        <p:spPr bwMode="auto">
          <a:xfrm>
            <a:off x="6256338" y="4960938"/>
            <a:ext cx="204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Corrente: 150 A</a:t>
            </a:r>
          </a:p>
          <a:p>
            <a:pPr eaLnBrk="1" hangingPunct="1">
              <a:spcBef>
                <a:spcPct val="0"/>
              </a:spcBef>
              <a:buClrTx/>
              <a:buSzTx/>
              <a:buFontTx/>
              <a:buNone/>
            </a:pPr>
            <a:r>
              <a:rPr lang="pt-BR" altLang="pt-BR" sz="1800" b="1">
                <a:solidFill>
                  <a:srgbClr val="FF0000"/>
                </a:solidFill>
                <a:latin typeface="Arial" charset="0"/>
              </a:rPr>
              <a:t>F. Potência:  0,86</a:t>
            </a:r>
          </a:p>
        </p:txBody>
      </p:sp>
      <p:sp>
        <p:nvSpPr>
          <p:cNvPr id="35847" name="CaixaDeTexto 9"/>
          <p:cNvSpPr txBox="1">
            <a:spLocks noChangeArrowheads="1"/>
          </p:cNvSpPr>
          <p:nvPr/>
        </p:nvSpPr>
        <p:spPr bwMode="auto">
          <a:xfrm>
            <a:off x="6267450" y="5538788"/>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Potência: 83%</a:t>
            </a:r>
          </a:p>
        </p:txBody>
      </p:sp>
      <p:sp>
        <p:nvSpPr>
          <p:cNvPr id="35848" name="CaixaDeTexto 10"/>
          <p:cNvSpPr txBox="1">
            <a:spLocks noChangeArrowheads="1"/>
          </p:cNvSpPr>
          <p:nvPr/>
        </p:nvSpPr>
        <p:spPr bwMode="auto">
          <a:xfrm>
            <a:off x="6256338" y="5849938"/>
            <a:ext cx="267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Rendimento: 93 %</a:t>
            </a:r>
          </a:p>
          <a:p>
            <a:pPr eaLnBrk="1" hangingPunct="1">
              <a:spcBef>
                <a:spcPct val="0"/>
              </a:spcBef>
              <a:buClrTx/>
              <a:buSzTx/>
              <a:buFontTx/>
              <a:buNone/>
            </a:pPr>
            <a:r>
              <a:rPr lang="pt-BR" altLang="pt-BR" sz="1800" b="1">
                <a:solidFill>
                  <a:srgbClr val="FF0000"/>
                </a:solidFill>
                <a:latin typeface="Arial" charset="0"/>
              </a:rPr>
              <a:t>Escorregamento: 0,8%</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46317048-6653-473F-AD73-DC9CA12746CC}" type="slidenum">
              <a:rPr lang="pt-BR"/>
              <a:pPr>
                <a:defRPr/>
              </a:pPr>
              <a:t>31</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36868" name="CaixaDeTexto 8"/>
          <p:cNvSpPr txBox="1">
            <a:spLocks noChangeArrowheads="1"/>
          </p:cNvSpPr>
          <p:nvPr/>
        </p:nvSpPr>
        <p:spPr bwMode="auto">
          <a:xfrm>
            <a:off x="365125" y="1117600"/>
            <a:ext cx="84740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a:latin typeface="Arial" charset="0"/>
              </a:rPr>
              <a:t>No exemplo anterior, como o motor opera com 83% da potência nominal (ou seja, 83 cv), pode-se empregar um motor de 90 cv, conforme análise a seguir (mantendo a mesma potência fornecida – 83 cv):</a:t>
            </a:r>
          </a:p>
          <a:p>
            <a:pPr algn="just" eaLnBrk="1" hangingPunct="1">
              <a:spcBef>
                <a:spcPct val="0"/>
              </a:spcBef>
              <a:buClrTx/>
              <a:buSzTx/>
              <a:buFont typeface="Wingdings 3" pitchFamily="18" charset="2"/>
              <a:buChar char=""/>
            </a:pPr>
            <a:endParaRPr lang="pt-BR" altLang="pt-BR" sz="1200" b="1">
              <a:latin typeface="Arial" charset="0"/>
            </a:endParaRPr>
          </a:p>
        </p:txBody>
      </p:sp>
      <p:sp>
        <p:nvSpPr>
          <p:cNvPr id="36869" name="CaixaDeTexto 8"/>
          <p:cNvSpPr txBox="1">
            <a:spLocks noChangeArrowheads="1"/>
          </p:cNvSpPr>
          <p:nvPr/>
        </p:nvSpPr>
        <p:spPr bwMode="auto">
          <a:xfrm>
            <a:off x="6256338" y="4960938"/>
            <a:ext cx="20431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Corrente: 140 A</a:t>
            </a:r>
          </a:p>
          <a:p>
            <a:pPr eaLnBrk="1" hangingPunct="1">
              <a:spcBef>
                <a:spcPct val="0"/>
              </a:spcBef>
              <a:buClrTx/>
              <a:buSzTx/>
              <a:buFontTx/>
              <a:buNone/>
            </a:pPr>
            <a:r>
              <a:rPr lang="pt-BR" altLang="pt-BR" sz="1800" b="1">
                <a:solidFill>
                  <a:srgbClr val="FF0000"/>
                </a:solidFill>
                <a:latin typeface="Arial" charset="0"/>
              </a:rPr>
              <a:t>F. Potência:  0,85</a:t>
            </a:r>
          </a:p>
        </p:txBody>
      </p:sp>
      <p:sp>
        <p:nvSpPr>
          <p:cNvPr id="36870" name="CaixaDeTexto 9"/>
          <p:cNvSpPr txBox="1">
            <a:spLocks noChangeArrowheads="1"/>
          </p:cNvSpPr>
          <p:nvPr/>
        </p:nvSpPr>
        <p:spPr bwMode="auto">
          <a:xfrm>
            <a:off x="6267450" y="5538788"/>
            <a:ext cx="174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Potência: 92%</a:t>
            </a:r>
          </a:p>
        </p:txBody>
      </p:sp>
      <p:sp>
        <p:nvSpPr>
          <p:cNvPr id="36871" name="CaixaDeTexto 10"/>
          <p:cNvSpPr txBox="1">
            <a:spLocks noChangeArrowheads="1"/>
          </p:cNvSpPr>
          <p:nvPr/>
        </p:nvSpPr>
        <p:spPr bwMode="auto">
          <a:xfrm>
            <a:off x="6256338" y="5849938"/>
            <a:ext cx="26717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b="1">
                <a:solidFill>
                  <a:srgbClr val="FF0000"/>
                </a:solidFill>
                <a:latin typeface="Arial" charset="0"/>
              </a:rPr>
              <a:t>Rendimento: 95 %</a:t>
            </a:r>
          </a:p>
          <a:p>
            <a:pPr eaLnBrk="1" hangingPunct="1">
              <a:spcBef>
                <a:spcPct val="0"/>
              </a:spcBef>
              <a:buClrTx/>
              <a:buSzTx/>
              <a:buFontTx/>
              <a:buNone/>
            </a:pPr>
            <a:r>
              <a:rPr lang="pt-BR" altLang="pt-BR" sz="1800" b="1">
                <a:solidFill>
                  <a:srgbClr val="FF0000"/>
                </a:solidFill>
                <a:latin typeface="Arial" charset="0"/>
              </a:rPr>
              <a:t>Escorregamento: 0,5%</a:t>
            </a:r>
          </a:p>
        </p:txBody>
      </p:sp>
      <p:pic>
        <p:nvPicPr>
          <p:cNvPr id="3687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38" y="2420938"/>
            <a:ext cx="5776912"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7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36870" grpId="0"/>
      <p:bldP spid="3687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5C027467-A5DB-4EE1-A03F-F7C0071F54AB}" type="slidenum">
              <a:rPr lang="pt-BR"/>
              <a:pPr>
                <a:defRPr/>
              </a:pPr>
              <a:t>32</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37892" name="CaixaDeTexto 8"/>
          <p:cNvSpPr txBox="1">
            <a:spLocks noChangeArrowheads="1"/>
          </p:cNvSpPr>
          <p:nvPr/>
        </p:nvSpPr>
        <p:spPr bwMode="auto">
          <a:xfrm>
            <a:off x="365125" y="1117600"/>
            <a:ext cx="84740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Método da Linearização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A curva de conjugado </a:t>
            </a:r>
            <a:r>
              <a:rPr lang="pt-BR" altLang="pt-BR" sz="1800" i="1">
                <a:latin typeface="Arial" charset="0"/>
              </a:rPr>
              <a:t>versus</a:t>
            </a:r>
            <a:r>
              <a:rPr lang="pt-BR" altLang="pt-BR" sz="1800">
                <a:latin typeface="Arial" charset="0"/>
              </a:rPr>
              <a:t> rotação do MI pode ser aproximada por uma reta na região de operação da máquina. A partir daí, bastam algumas medições para estimar o seu carregamento considerando as condições reais de operação.</a:t>
            </a:r>
          </a:p>
          <a:p>
            <a:pPr algn="just" eaLnBrk="1" hangingPunct="1">
              <a:spcBef>
                <a:spcPct val="0"/>
              </a:spcBef>
              <a:buClrTx/>
              <a:buSzTx/>
              <a:buFont typeface="Wingdings 3" pitchFamily="18" charset="2"/>
              <a:buChar char=""/>
            </a:pPr>
            <a:endParaRPr lang="pt-BR" altLang="pt-BR" sz="1200" b="1">
              <a:latin typeface="Arial" charset="0"/>
            </a:endParaRPr>
          </a:p>
        </p:txBody>
      </p:sp>
      <p:pic>
        <p:nvPicPr>
          <p:cNvPr id="37893"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2836863"/>
            <a:ext cx="4994275" cy="357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CaixaDeTexto 11"/>
          <p:cNvSpPr txBox="1">
            <a:spLocks noChangeArrowheads="1"/>
          </p:cNvSpPr>
          <p:nvPr/>
        </p:nvSpPr>
        <p:spPr bwMode="auto">
          <a:xfrm>
            <a:off x="5535613" y="3917950"/>
            <a:ext cx="2992437"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a:latin typeface="Arial" charset="0"/>
              </a:rPr>
              <a:t>M</a:t>
            </a:r>
            <a:r>
              <a:rPr lang="pt-BR" altLang="pt-BR" sz="1800" baseline="-25000">
                <a:latin typeface="Arial" charset="0"/>
              </a:rPr>
              <a:t>N</a:t>
            </a:r>
            <a:r>
              <a:rPr lang="pt-BR" altLang="pt-BR" sz="1800">
                <a:latin typeface="Arial" charset="0"/>
              </a:rPr>
              <a:t> – conjugado nominal</a:t>
            </a:r>
          </a:p>
          <a:p>
            <a:pPr eaLnBrk="1" hangingPunct="1">
              <a:spcBef>
                <a:spcPct val="0"/>
              </a:spcBef>
              <a:buClrTx/>
              <a:buSzTx/>
              <a:buFontTx/>
              <a:buNone/>
            </a:pPr>
            <a:r>
              <a:rPr lang="pt-BR" altLang="pt-BR" sz="1800">
                <a:latin typeface="Arial" charset="0"/>
              </a:rPr>
              <a:t>M</a:t>
            </a:r>
            <a:r>
              <a:rPr lang="pt-BR" altLang="pt-BR" sz="1800" baseline="-25000">
                <a:latin typeface="Arial" charset="0"/>
              </a:rPr>
              <a:t>t</a:t>
            </a:r>
            <a:r>
              <a:rPr lang="pt-BR" altLang="pt-BR" sz="1800">
                <a:latin typeface="Arial" charset="0"/>
              </a:rPr>
              <a:t> – conjugado de trabalho</a:t>
            </a:r>
          </a:p>
          <a:p>
            <a:pPr eaLnBrk="1" hangingPunct="1">
              <a:spcBef>
                <a:spcPct val="0"/>
              </a:spcBef>
              <a:buClrTx/>
              <a:buSzTx/>
              <a:buFontTx/>
              <a:buNone/>
            </a:pPr>
            <a:r>
              <a:rPr lang="pt-BR" altLang="pt-BR" sz="1800">
                <a:latin typeface="Arial" charset="0"/>
              </a:rPr>
              <a:t>n</a:t>
            </a:r>
            <a:r>
              <a:rPr lang="pt-BR" altLang="pt-BR" sz="1800" baseline="-25000">
                <a:latin typeface="Arial" charset="0"/>
              </a:rPr>
              <a:t>s</a:t>
            </a:r>
            <a:r>
              <a:rPr lang="pt-BR" altLang="pt-BR" sz="1800">
                <a:latin typeface="Arial" charset="0"/>
              </a:rPr>
              <a:t> – velocidade síncrona</a:t>
            </a:r>
          </a:p>
          <a:p>
            <a:pPr eaLnBrk="1" hangingPunct="1">
              <a:spcBef>
                <a:spcPct val="0"/>
              </a:spcBef>
              <a:buClrTx/>
              <a:buSzTx/>
              <a:buFontTx/>
              <a:buNone/>
            </a:pPr>
            <a:r>
              <a:rPr lang="pt-BR" altLang="pt-BR" sz="1800">
                <a:latin typeface="Arial" charset="0"/>
              </a:rPr>
              <a:t>n</a:t>
            </a:r>
            <a:r>
              <a:rPr lang="pt-BR" altLang="pt-BR" sz="1800" baseline="-25000">
                <a:latin typeface="Arial" charset="0"/>
              </a:rPr>
              <a:t>N</a:t>
            </a:r>
            <a:r>
              <a:rPr lang="pt-BR" altLang="pt-BR" sz="1800">
                <a:latin typeface="Arial" charset="0"/>
              </a:rPr>
              <a:t> – velocidade nominal</a:t>
            </a:r>
          </a:p>
          <a:p>
            <a:pPr eaLnBrk="1" hangingPunct="1">
              <a:spcBef>
                <a:spcPct val="0"/>
              </a:spcBef>
              <a:buClrTx/>
              <a:buSzTx/>
              <a:buFontTx/>
              <a:buNone/>
            </a:pPr>
            <a:r>
              <a:rPr lang="pt-BR" altLang="pt-BR" sz="1800">
                <a:latin typeface="Arial" charset="0"/>
              </a:rPr>
              <a:t>n</a:t>
            </a:r>
            <a:r>
              <a:rPr lang="pt-BR" altLang="pt-BR" sz="1800" baseline="-25000">
                <a:latin typeface="Arial" charset="0"/>
              </a:rPr>
              <a:t>t</a:t>
            </a:r>
            <a:r>
              <a:rPr lang="pt-BR" altLang="pt-BR" sz="1800">
                <a:latin typeface="Arial" charset="0"/>
              </a:rPr>
              <a:t> – velocidade de trabalho</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99CA564E-AB78-4E05-9A54-B1EDD2EB0B65}" type="slidenum">
              <a:rPr lang="pt-BR"/>
              <a:pPr>
                <a:defRPr/>
              </a:pPr>
              <a:t>33</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38916" name="CaixaDeTexto 8"/>
          <p:cNvSpPr txBox="1">
            <a:spLocks noChangeArrowheads="1"/>
          </p:cNvSpPr>
          <p:nvPr/>
        </p:nvSpPr>
        <p:spPr bwMode="auto">
          <a:xfrm>
            <a:off x="365125" y="1117600"/>
            <a:ext cx="847407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Método da Linearização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Logo, conhecendo-se a </a:t>
            </a:r>
            <a:r>
              <a:rPr lang="pt-BR" altLang="pt-BR" sz="1800" b="1" u="sng">
                <a:latin typeface="Arial" charset="0"/>
              </a:rPr>
              <a:t>velocidade de trabalho</a:t>
            </a:r>
            <a:r>
              <a:rPr lang="pt-BR" altLang="pt-BR" sz="1800">
                <a:latin typeface="Arial" charset="0"/>
              </a:rPr>
              <a:t>, </a:t>
            </a:r>
            <a:r>
              <a:rPr lang="pt-BR" altLang="pt-BR" sz="1800" b="1" u="sng">
                <a:latin typeface="Arial" charset="0"/>
              </a:rPr>
              <a:t>a velocidade nominal </a:t>
            </a:r>
            <a:r>
              <a:rPr lang="pt-BR" altLang="pt-BR" sz="1800">
                <a:latin typeface="Arial" charset="0"/>
              </a:rPr>
              <a:t>e </a:t>
            </a:r>
            <a:r>
              <a:rPr lang="pt-BR" altLang="pt-BR" sz="1800" b="1" u="sng">
                <a:latin typeface="Arial" charset="0"/>
              </a:rPr>
              <a:t>o conjugado nominal</a:t>
            </a:r>
            <a:r>
              <a:rPr lang="pt-BR" altLang="pt-BR" sz="1800">
                <a:latin typeface="Arial" charset="0"/>
              </a:rPr>
              <a:t>, pode-se determinar o conjugado de trabalho pela equação da reta.</a:t>
            </a:r>
          </a:p>
          <a:p>
            <a:pPr algn="just" eaLnBrk="1" hangingPunct="1">
              <a:spcBef>
                <a:spcPct val="0"/>
              </a:spcBef>
              <a:buClrTx/>
              <a:buSzTx/>
              <a:buFont typeface="Wingdings 3" pitchFamily="18" charset="2"/>
              <a:buChar char=""/>
            </a:pPr>
            <a:endParaRPr lang="pt-BR" altLang="pt-BR" sz="1200" b="1">
              <a:latin typeface="Arial" charset="0"/>
            </a:endParaRPr>
          </a:p>
        </p:txBody>
      </p:sp>
      <p:pic>
        <p:nvPicPr>
          <p:cNvPr id="389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075" y="2495550"/>
            <a:ext cx="26098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CaixaDeTexto 8"/>
          <p:cNvSpPr txBox="1">
            <a:spLocks noChangeArrowheads="1"/>
          </p:cNvSpPr>
          <p:nvPr/>
        </p:nvSpPr>
        <p:spPr bwMode="auto">
          <a:xfrm>
            <a:off x="360363" y="3565525"/>
            <a:ext cx="8474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lvl="1" algn="just" eaLnBrk="1" hangingPunct="1">
              <a:spcBef>
                <a:spcPct val="0"/>
              </a:spcBef>
              <a:buClrTx/>
              <a:buSzTx/>
              <a:buFont typeface="Wingdings" pitchFamily="2" charset="2"/>
              <a:buChar char="§"/>
            </a:pPr>
            <a:r>
              <a:rPr lang="pt-BR" altLang="pt-BR" sz="1800">
                <a:latin typeface="Arial" charset="0"/>
              </a:rPr>
              <a:t>Como a potência de trabalho é dada por </a:t>
            </a:r>
            <a:r>
              <a:rPr lang="pt-BR" altLang="pt-BR" sz="1800" b="1">
                <a:latin typeface="Arial" charset="0"/>
              </a:rPr>
              <a:t>P</a:t>
            </a:r>
            <a:r>
              <a:rPr lang="pt-BR" altLang="pt-BR" sz="1800" b="1" baseline="-25000">
                <a:latin typeface="Arial" charset="0"/>
              </a:rPr>
              <a:t>t</a:t>
            </a:r>
            <a:r>
              <a:rPr lang="pt-BR" altLang="pt-BR" sz="1800" b="1">
                <a:latin typeface="Arial" charset="0"/>
              </a:rPr>
              <a:t> = M</a:t>
            </a:r>
            <a:r>
              <a:rPr lang="pt-BR" altLang="pt-BR" sz="1800" b="1" baseline="-25000">
                <a:latin typeface="Arial" charset="0"/>
              </a:rPr>
              <a:t>t</a:t>
            </a:r>
            <a:r>
              <a:rPr lang="pt-BR" altLang="pt-BR" sz="1800" b="1">
                <a:latin typeface="Arial" charset="0"/>
              </a:rPr>
              <a:t> x n</a:t>
            </a:r>
            <a:r>
              <a:rPr lang="pt-BR" altLang="pt-BR" sz="1800" b="1" baseline="-25000">
                <a:latin typeface="Arial" charset="0"/>
              </a:rPr>
              <a:t>t</a:t>
            </a:r>
            <a:r>
              <a:rPr lang="pt-BR" altLang="pt-BR" sz="1800" b="1">
                <a:latin typeface="Arial" charset="0"/>
              </a:rPr>
              <a:t> </a:t>
            </a:r>
            <a:r>
              <a:rPr lang="pt-BR" altLang="pt-BR" sz="1800">
                <a:latin typeface="Arial" charset="0"/>
              </a:rPr>
              <a:t>, podemos definir Fc como fator de carregamento:</a:t>
            </a:r>
          </a:p>
          <a:p>
            <a:pPr lvl="1" algn="ctr" eaLnBrk="1" hangingPunct="1">
              <a:spcBef>
                <a:spcPct val="0"/>
              </a:spcBef>
              <a:buClrTx/>
              <a:buSzTx/>
              <a:buFontTx/>
              <a:buNone/>
            </a:pPr>
            <a:r>
              <a:rPr lang="pt-BR" altLang="pt-BR" b="1">
                <a:latin typeface="Arial" charset="0"/>
              </a:rPr>
              <a:t>Fc = P</a:t>
            </a:r>
            <a:r>
              <a:rPr lang="pt-BR" altLang="pt-BR" b="1" baseline="-25000">
                <a:latin typeface="Arial" charset="0"/>
              </a:rPr>
              <a:t>t</a:t>
            </a:r>
            <a:r>
              <a:rPr lang="pt-BR" altLang="pt-BR" b="1">
                <a:latin typeface="Arial" charset="0"/>
              </a:rPr>
              <a:t>/P</a:t>
            </a:r>
            <a:r>
              <a:rPr lang="pt-BR" altLang="pt-BR" sz="2000" b="1" baseline="-25000">
                <a:latin typeface="Arial" charset="0"/>
              </a:rPr>
              <a:t>N</a:t>
            </a:r>
            <a:endParaRPr lang="pt-BR" altLang="pt-BR" b="1" baseline="-25000">
              <a:latin typeface="Arial" charset="0"/>
            </a:endParaRPr>
          </a:p>
          <a:p>
            <a:pPr algn="just" eaLnBrk="1" hangingPunct="1">
              <a:spcBef>
                <a:spcPct val="0"/>
              </a:spcBef>
              <a:buClrTx/>
              <a:buSzTx/>
              <a:buFont typeface="Wingdings 3" pitchFamily="18" charset="2"/>
              <a:buChar char=""/>
            </a:pPr>
            <a:endParaRPr lang="pt-BR" altLang="pt-BR" sz="1200" b="1">
              <a:latin typeface="Arial" charset="0"/>
            </a:endParaRPr>
          </a:p>
        </p:txBody>
      </p:sp>
      <p:sp>
        <p:nvSpPr>
          <p:cNvPr id="18439" name="CaixaDeTexto 8"/>
          <p:cNvSpPr txBox="1">
            <a:spLocks noChangeArrowheads="1"/>
          </p:cNvSpPr>
          <p:nvPr/>
        </p:nvSpPr>
        <p:spPr bwMode="auto">
          <a:xfrm>
            <a:off x="360363" y="4792663"/>
            <a:ext cx="84740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lvl="1" algn="just" eaLnBrk="1" hangingPunct="1">
              <a:spcBef>
                <a:spcPct val="0"/>
              </a:spcBef>
              <a:buClrTx/>
              <a:buSzTx/>
              <a:buFont typeface="Wingdings" pitchFamily="2" charset="2"/>
              <a:buChar char="§"/>
            </a:pPr>
            <a:r>
              <a:rPr lang="pt-BR" altLang="pt-BR" sz="1800">
                <a:latin typeface="Arial" charset="0"/>
              </a:rPr>
              <a:t>Usualmente, se Fc for maior que </a:t>
            </a:r>
            <a:r>
              <a:rPr lang="pt-BR" altLang="pt-BR" sz="1800" b="1">
                <a:latin typeface="Arial" charset="0"/>
              </a:rPr>
              <a:t>0,75</a:t>
            </a:r>
            <a:r>
              <a:rPr lang="pt-BR" altLang="pt-BR" sz="1800">
                <a:latin typeface="Arial" charset="0"/>
              </a:rPr>
              <a:t> significa que o motor está bem dimensionado. Caso contrário, não se pode, de imediato, dizer que o mesmo está inadequado. Deve-se analisar o regime de operação da máquina, pois existem situações em que o uso de motores sobredimensionados se faz necessário. É o caso de acionamento de cargas de alta inércia ou ciclos de cargas severos. Recomenda-se uma análise térmica nesses casos.</a:t>
            </a:r>
            <a:endParaRPr lang="pt-BR" altLang="pt-BR" sz="1200" b="1">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3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0DFD1C80-CBA9-4361-8F8C-9BA4491660B3}" type="slidenum">
              <a:rPr lang="pt-BR"/>
              <a:pPr>
                <a:defRPr/>
              </a:pPr>
              <a:t>34</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39940" name="CaixaDeTexto 8"/>
          <p:cNvSpPr txBox="1">
            <a:spLocks noChangeArrowheads="1"/>
          </p:cNvSpPr>
          <p:nvPr/>
        </p:nvSpPr>
        <p:spPr bwMode="auto">
          <a:xfrm>
            <a:off x="365125" y="1117600"/>
            <a:ext cx="8474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Método da Linearização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A potência de trabalho também pode ser medida com o uso de Wattímetros.</a:t>
            </a:r>
          </a:p>
          <a:p>
            <a:pPr lvl="1" algn="just" eaLnBrk="1" hangingPunct="1">
              <a:spcBef>
                <a:spcPct val="0"/>
              </a:spcBef>
              <a:buClrTx/>
              <a:buSzTx/>
              <a:buFont typeface="Wingdings" pitchFamily="2" charset="2"/>
              <a:buChar char="§"/>
            </a:pPr>
            <a:endParaRPr lang="pt-BR" altLang="pt-BR" sz="1800">
              <a:latin typeface="Arial" charset="0"/>
            </a:endParaRPr>
          </a:p>
          <a:p>
            <a:pPr lvl="1" algn="just" eaLnBrk="1" hangingPunct="1">
              <a:spcBef>
                <a:spcPct val="0"/>
              </a:spcBef>
              <a:buClrTx/>
              <a:buSzTx/>
              <a:buFont typeface="Wingdings" pitchFamily="2" charset="2"/>
              <a:buChar char="§"/>
            </a:pPr>
            <a:r>
              <a:rPr lang="pt-BR" altLang="pt-BR" sz="1800">
                <a:latin typeface="Arial" charset="0"/>
              </a:rPr>
              <a:t>Existem situações em que não é possível medir a velocidade, mas a mesma pode ser estimada linearizando a curva da corrente, da seguinte forma:</a:t>
            </a:r>
          </a:p>
          <a:p>
            <a:pPr algn="just" eaLnBrk="1" hangingPunct="1">
              <a:spcBef>
                <a:spcPct val="0"/>
              </a:spcBef>
              <a:buClrTx/>
              <a:buSzTx/>
              <a:buFont typeface="Wingdings 3" pitchFamily="18" charset="2"/>
              <a:buChar char=""/>
            </a:pPr>
            <a:endParaRPr lang="pt-BR" altLang="pt-BR" sz="1200" b="1">
              <a:latin typeface="Arial" charset="0"/>
            </a:endParaRPr>
          </a:p>
        </p:txBody>
      </p:sp>
      <p:pic>
        <p:nvPicPr>
          <p:cNvPr id="39941"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 y="3429000"/>
            <a:ext cx="4324350"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5650" y="3609975"/>
            <a:ext cx="37830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3" name="CaixaDeTexto 9"/>
          <p:cNvSpPr txBox="1">
            <a:spLocks noChangeArrowheads="1"/>
          </p:cNvSpPr>
          <p:nvPr/>
        </p:nvSpPr>
        <p:spPr bwMode="auto">
          <a:xfrm>
            <a:off x="5238750" y="4762500"/>
            <a:ext cx="26130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800">
                <a:latin typeface="Arial" charset="0"/>
              </a:rPr>
              <a:t>I</a:t>
            </a:r>
            <a:r>
              <a:rPr lang="pt-BR" altLang="pt-BR" sz="1800" baseline="-25000">
                <a:latin typeface="Arial" charset="0"/>
              </a:rPr>
              <a:t>0</a:t>
            </a:r>
            <a:r>
              <a:rPr lang="pt-BR" altLang="pt-BR" sz="1800">
                <a:latin typeface="Arial" charset="0"/>
              </a:rPr>
              <a:t> – corrente em vazio</a:t>
            </a:r>
          </a:p>
          <a:p>
            <a:pPr eaLnBrk="1" hangingPunct="1">
              <a:spcBef>
                <a:spcPct val="0"/>
              </a:spcBef>
              <a:buClrTx/>
              <a:buSzTx/>
              <a:buFontTx/>
              <a:buNone/>
            </a:pPr>
            <a:r>
              <a:rPr lang="pt-BR" altLang="pt-BR" sz="1800">
                <a:latin typeface="Arial" charset="0"/>
              </a:rPr>
              <a:t>I</a:t>
            </a:r>
            <a:r>
              <a:rPr lang="pt-BR" altLang="pt-BR" sz="1800" baseline="-25000">
                <a:latin typeface="Arial" charset="0"/>
              </a:rPr>
              <a:t>t</a:t>
            </a:r>
            <a:r>
              <a:rPr lang="pt-BR" altLang="pt-BR" sz="1800">
                <a:latin typeface="Arial" charset="0"/>
              </a:rPr>
              <a:t> – corrente de trabalho</a:t>
            </a:r>
          </a:p>
          <a:p>
            <a:pPr eaLnBrk="1" hangingPunct="1">
              <a:spcBef>
                <a:spcPct val="0"/>
              </a:spcBef>
              <a:buClrTx/>
              <a:buSzTx/>
              <a:buFontTx/>
              <a:buNone/>
            </a:pPr>
            <a:r>
              <a:rPr lang="pt-BR" altLang="pt-BR" sz="1800">
                <a:latin typeface="Arial" charset="0"/>
              </a:rPr>
              <a:t>I</a:t>
            </a:r>
            <a:r>
              <a:rPr lang="pt-BR" altLang="pt-BR" sz="1800" baseline="-25000">
                <a:latin typeface="Arial" charset="0"/>
              </a:rPr>
              <a:t>N</a:t>
            </a:r>
            <a:r>
              <a:rPr lang="pt-BR" altLang="pt-BR" sz="1800">
                <a:latin typeface="Arial" charset="0"/>
              </a:rPr>
              <a:t> – corrente nominal</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739AB1E2-2C00-4B9F-9274-7203D0EAC123}" type="slidenum">
              <a:rPr lang="pt-BR"/>
              <a:pPr>
                <a:defRPr/>
              </a:pPr>
              <a:t>35</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40964" name="CaixaDeTexto 8"/>
          <p:cNvSpPr txBox="1">
            <a:spLocks noChangeArrowheads="1"/>
          </p:cNvSpPr>
          <p:nvPr/>
        </p:nvSpPr>
        <p:spPr bwMode="auto">
          <a:xfrm>
            <a:off x="365125" y="1117600"/>
            <a:ext cx="84740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Método da Linearização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Para determinar a corrente em vazio, pode-se usar os resultados dos </a:t>
            </a:r>
            <a:r>
              <a:rPr lang="pt-BR" altLang="pt-BR" sz="1800" b="1">
                <a:latin typeface="Arial" charset="0"/>
              </a:rPr>
              <a:t>teste em vazio</a:t>
            </a:r>
            <a:r>
              <a:rPr lang="pt-BR" altLang="pt-BR" sz="1800">
                <a:latin typeface="Arial" charset="0"/>
              </a:rPr>
              <a:t> ou desacoplar a carga e medir a corrente. Caso não seja possível desacoplar a carga, pode-se recorrer a fórmulas empíricas, tal como a apresentada a seguir:</a:t>
            </a:r>
          </a:p>
          <a:p>
            <a:pPr lvl="1" algn="just" eaLnBrk="1" hangingPunct="1">
              <a:spcBef>
                <a:spcPct val="0"/>
              </a:spcBef>
              <a:buClrTx/>
              <a:buSzTx/>
              <a:buFont typeface="Wingdings" pitchFamily="2" charset="2"/>
              <a:buChar char="§"/>
            </a:pPr>
            <a:endParaRPr lang="pt-BR" altLang="pt-BR" sz="1800">
              <a:latin typeface="Arial" charset="0"/>
            </a:endParaRPr>
          </a:p>
          <a:p>
            <a:pPr algn="just" eaLnBrk="1" hangingPunct="1">
              <a:spcBef>
                <a:spcPct val="0"/>
              </a:spcBef>
              <a:buClrTx/>
              <a:buSzTx/>
              <a:buFont typeface="Wingdings 3" pitchFamily="18" charset="2"/>
              <a:buChar char=""/>
            </a:pPr>
            <a:endParaRPr lang="pt-BR" altLang="pt-BR" sz="1200" b="1">
              <a:latin typeface="Arial" charset="0"/>
            </a:endParaRPr>
          </a:p>
        </p:txBody>
      </p:sp>
      <p:graphicFrame>
        <p:nvGraphicFramePr>
          <p:cNvPr id="12" name="Tabela 11"/>
          <p:cNvGraphicFramePr>
            <a:graphicFrameLocks noGrp="1"/>
          </p:cNvGraphicFramePr>
          <p:nvPr/>
        </p:nvGraphicFramePr>
        <p:xfrm>
          <a:off x="2038350" y="4095750"/>
          <a:ext cx="5568951" cy="1854200"/>
        </p:xfrm>
        <a:graphic>
          <a:graphicData uri="http://schemas.openxmlformats.org/drawingml/2006/table">
            <a:tbl>
              <a:tblPr firstRow="1" bandRow="1">
                <a:tableStyleId>{5C22544A-7EE6-4342-B048-85BDC9FD1C3A}</a:tableStyleId>
              </a:tblPr>
              <a:tblGrid>
                <a:gridCol w="1856317"/>
                <a:gridCol w="1856317"/>
                <a:gridCol w="1856317"/>
              </a:tblGrid>
              <a:tr h="370840">
                <a:tc>
                  <a:txBody>
                    <a:bodyPr/>
                    <a:lstStyle/>
                    <a:p>
                      <a:pPr algn="ctr"/>
                      <a:r>
                        <a:rPr lang="pt-BR" dirty="0" smtClean="0"/>
                        <a:t>No. de Pólos</a:t>
                      </a:r>
                      <a:endParaRPr lang="pt-BR" dirty="0"/>
                    </a:p>
                  </a:txBody>
                  <a:tcPr/>
                </a:tc>
                <a:tc>
                  <a:txBody>
                    <a:bodyPr/>
                    <a:lstStyle/>
                    <a:p>
                      <a:pPr algn="ctr"/>
                      <a:r>
                        <a:rPr lang="pt-BR" dirty="0" smtClean="0"/>
                        <a:t>Ao</a:t>
                      </a:r>
                      <a:endParaRPr lang="pt-BR" dirty="0"/>
                    </a:p>
                  </a:txBody>
                  <a:tcPr/>
                </a:tc>
                <a:tc>
                  <a:txBody>
                    <a:bodyPr/>
                    <a:lstStyle/>
                    <a:p>
                      <a:pPr algn="ctr"/>
                      <a:r>
                        <a:rPr lang="pt-BR" dirty="0" err="1" smtClean="0"/>
                        <a:t>Bo</a:t>
                      </a:r>
                      <a:endParaRPr lang="pt-BR" dirty="0"/>
                    </a:p>
                  </a:txBody>
                  <a:tcPr/>
                </a:tc>
              </a:tr>
              <a:tr h="370840">
                <a:tc>
                  <a:txBody>
                    <a:bodyPr/>
                    <a:lstStyle/>
                    <a:p>
                      <a:pPr algn="ctr"/>
                      <a:r>
                        <a:rPr lang="pt-BR" dirty="0" smtClean="0"/>
                        <a:t>8</a:t>
                      </a:r>
                      <a:endParaRPr lang="pt-BR" dirty="0"/>
                    </a:p>
                  </a:txBody>
                  <a:tcPr/>
                </a:tc>
                <a:tc>
                  <a:txBody>
                    <a:bodyPr/>
                    <a:lstStyle/>
                    <a:p>
                      <a:pPr algn="ctr"/>
                      <a:r>
                        <a:rPr lang="pt-BR" dirty="0" smtClean="0"/>
                        <a:t>77,463</a:t>
                      </a:r>
                      <a:endParaRPr lang="pt-BR" dirty="0"/>
                    </a:p>
                  </a:txBody>
                  <a:tcPr/>
                </a:tc>
                <a:tc>
                  <a:txBody>
                    <a:bodyPr/>
                    <a:lstStyle/>
                    <a:p>
                      <a:pPr algn="ctr"/>
                      <a:r>
                        <a:rPr lang="pt-BR" dirty="0" smtClean="0"/>
                        <a:t>-7,145</a:t>
                      </a:r>
                      <a:endParaRPr lang="pt-BR" dirty="0"/>
                    </a:p>
                  </a:txBody>
                  <a:tcPr/>
                </a:tc>
              </a:tr>
              <a:tr h="370840">
                <a:tc>
                  <a:txBody>
                    <a:bodyPr/>
                    <a:lstStyle/>
                    <a:p>
                      <a:pPr algn="ctr"/>
                      <a:r>
                        <a:rPr lang="pt-BR" dirty="0" smtClean="0"/>
                        <a:t>6</a:t>
                      </a:r>
                      <a:endParaRPr lang="pt-BR" dirty="0"/>
                    </a:p>
                  </a:txBody>
                  <a:tcPr/>
                </a:tc>
                <a:tc>
                  <a:txBody>
                    <a:bodyPr/>
                    <a:lstStyle/>
                    <a:p>
                      <a:pPr algn="ctr"/>
                      <a:r>
                        <a:rPr lang="pt-BR" dirty="0" smtClean="0"/>
                        <a:t>72,110</a:t>
                      </a:r>
                      <a:endParaRPr lang="pt-BR" dirty="0"/>
                    </a:p>
                  </a:txBody>
                  <a:tcPr/>
                </a:tc>
                <a:tc>
                  <a:txBody>
                    <a:bodyPr/>
                    <a:lstStyle/>
                    <a:p>
                      <a:pPr algn="ctr"/>
                      <a:r>
                        <a:rPr lang="pt-BR" dirty="0" smtClean="0"/>
                        <a:t>-7,413</a:t>
                      </a:r>
                      <a:endParaRPr lang="pt-BR" dirty="0"/>
                    </a:p>
                  </a:txBody>
                  <a:tcPr/>
                </a:tc>
              </a:tr>
              <a:tr h="370840">
                <a:tc>
                  <a:txBody>
                    <a:bodyPr/>
                    <a:lstStyle/>
                    <a:p>
                      <a:pPr algn="ctr"/>
                      <a:r>
                        <a:rPr lang="pt-BR" dirty="0" smtClean="0"/>
                        <a:t>4</a:t>
                      </a:r>
                      <a:endParaRPr lang="pt-BR" dirty="0"/>
                    </a:p>
                  </a:txBody>
                  <a:tcPr/>
                </a:tc>
                <a:tc>
                  <a:txBody>
                    <a:bodyPr/>
                    <a:lstStyle/>
                    <a:p>
                      <a:pPr algn="ctr"/>
                      <a:r>
                        <a:rPr lang="pt-BR" dirty="0" smtClean="0"/>
                        <a:t>67,484</a:t>
                      </a:r>
                      <a:endParaRPr lang="pt-BR" dirty="0"/>
                    </a:p>
                  </a:txBody>
                  <a:tcPr/>
                </a:tc>
                <a:tc>
                  <a:txBody>
                    <a:bodyPr/>
                    <a:lstStyle/>
                    <a:p>
                      <a:pPr algn="ctr"/>
                      <a:r>
                        <a:rPr lang="pt-BR" dirty="0" smtClean="0"/>
                        <a:t>-7,490</a:t>
                      </a:r>
                      <a:endParaRPr lang="pt-BR" dirty="0"/>
                    </a:p>
                  </a:txBody>
                  <a:tcPr/>
                </a:tc>
              </a:tr>
              <a:tr h="370840">
                <a:tc>
                  <a:txBody>
                    <a:bodyPr/>
                    <a:lstStyle/>
                    <a:p>
                      <a:pPr algn="ctr"/>
                      <a:r>
                        <a:rPr lang="pt-BR" dirty="0" smtClean="0"/>
                        <a:t>2</a:t>
                      </a:r>
                      <a:endParaRPr lang="pt-BR" dirty="0"/>
                    </a:p>
                  </a:txBody>
                  <a:tcPr/>
                </a:tc>
                <a:tc>
                  <a:txBody>
                    <a:bodyPr/>
                    <a:lstStyle/>
                    <a:p>
                      <a:pPr algn="ctr"/>
                      <a:r>
                        <a:rPr lang="pt-BR" dirty="0" smtClean="0"/>
                        <a:t>56,855</a:t>
                      </a:r>
                      <a:endParaRPr lang="pt-BR" dirty="0"/>
                    </a:p>
                  </a:txBody>
                  <a:tcPr/>
                </a:tc>
                <a:tc>
                  <a:txBody>
                    <a:bodyPr/>
                    <a:lstStyle/>
                    <a:p>
                      <a:pPr algn="ctr"/>
                      <a:r>
                        <a:rPr lang="pt-BR" dirty="0" smtClean="0"/>
                        <a:t>-6,866</a:t>
                      </a:r>
                      <a:endParaRPr lang="pt-BR" dirty="0"/>
                    </a:p>
                  </a:txBody>
                  <a:tcPr/>
                </a:tc>
              </a:tr>
            </a:tbl>
          </a:graphicData>
        </a:graphic>
      </p:graphicFrame>
      <p:graphicFrame>
        <p:nvGraphicFramePr>
          <p:cNvPr id="40991" name="Object 6"/>
          <p:cNvGraphicFramePr>
            <a:graphicFrameLocks noChangeAspect="1"/>
          </p:cNvGraphicFramePr>
          <p:nvPr/>
        </p:nvGraphicFramePr>
        <p:xfrm>
          <a:off x="2495550" y="3206750"/>
          <a:ext cx="3733800" cy="476250"/>
        </p:xfrm>
        <a:graphic>
          <a:graphicData uri="http://schemas.openxmlformats.org/presentationml/2006/ole">
            <mc:AlternateContent xmlns:mc="http://schemas.openxmlformats.org/markup-compatibility/2006">
              <mc:Choice xmlns:v="urn:schemas-microsoft-com:vml" Requires="v">
                <p:oleObj spid="_x0000_s40994" name="Equação" r:id="rId4" imgW="1892300" imgH="241300" progId="Equation.3">
                  <p:embed/>
                </p:oleObj>
              </mc:Choice>
              <mc:Fallback>
                <p:oleObj name="Equação" r:id="rId4" imgW="1892300" imgH="2413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95550" y="3206750"/>
                        <a:ext cx="37338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1B72ABEB-ABEC-4CCB-BB8A-7F76986C6F62}" type="slidenum">
              <a:rPr lang="pt-BR"/>
              <a:pPr>
                <a:defRPr/>
              </a:pPr>
              <a:t>36</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41988" name="CaixaDeTexto 8"/>
          <p:cNvSpPr txBox="1">
            <a:spLocks noChangeArrowheads="1"/>
          </p:cNvSpPr>
          <p:nvPr/>
        </p:nvSpPr>
        <p:spPr bwMode="auto">
          <a:xfrm>
            <a:off x="365125" y="1117600"/>
            <a:ext cx="8474075" cy="498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Exemplo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Um MI trifásico tem registrado na sua folha de dados os seguintes valores nominais: 15 cv, 4 pólos, 22 A e 1740 rpm. Necessita-se determinar seu carregamento atual dispondo-se apenas da corrente trabalho medida, que foi igual a 18 A.</a:t>
            </a:r>
          </a:p>
          <a:p>
            <a:pPr lvl="1" algn="just" eaLnBrk="1" hangingPunct="1">
              <a:spcBef>
                <a:spcPct val="0"/>
              </a:spcBef>
              <a:buClrTx/>
              <a:buSzTx/>
              <a:buFontTx/>
              <a:buNone/>
            </a:pPr>
            <a:endParaRPr lang="pt-BR" altLang="pt-BR" sz="1800">
              <a:latin typeface="Arial" charset="0"/>
            </a:endParaRPr>
          </a:p>
          <a:p>
            <a:pPr algn="just" eaLnBrk="1" hangingPunct="1">
              <a:spcBef>
                <a:spcPct val="0"/>
              </a:spcBef>
              <a:buClrTx/>
              <a:buSzTx/>
              <a:buFontTx/>
              <a:buNone/>
            </a:pPr>
            <a:r>
              <a:rPr lang="pt-BR" altLang="pt-BR" sz="1800" b="1">
                <a:latin typeface="Arial" charset="0"/>
              </a:rPr>
              <a:t>Solução:</a:t>
            </a:r>
          </a:p>
          <a:p>
            <a:pPr algn="just" eaLnBrk="1" hangingPunct="1">
              <a:spcBef>
                <a:spcPct val="0"/>
              </a:spcBef>
              <a:buClrTx/>
              <a:buSzTx/>
              <a:buFontTx/>
              <a:buNone/>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O primeiro passo é determinar a corrente em vazio (I</a:t>
            </a:r>
            <a:r>
              <a:rPr lang="pt-BR" altLang="pt-BR" sz="1800" baseline="-25000">
                <a:latin typeface="Arial" charset="0"/>
              </a:rPr>
              <a:t>0</a:t>
            </a:r>
            <a:r>
              <a:rPr lang="pt-BR" altLang="pt-BR" sz="1800">
                <a:latin typeface="Arial" charset="0"/>
              </a:rPr>
              <a:t>). Aplicando a fórmula empírica mostrada no slide anterior, temos:</a:t>
            </a:r>
          </a:p>
          <a:p>
            <a:pPr lvl="1" algn="just" eaLnBrk="1" hangingPunct="1">
              <a:spcBef>
                <a:spcPct val="0"/>
              </a:spcBef>
              <a:buClrTx/>
              <a:buSzTx/>
              <a:buFont typeface="Wingdings" pitchFamily="2" charset="2"/>
              <a:buChar char="§"/>
            </a:pPr>
            <a:endParaRPr lang="pt-BR" altLang="pt-BR" sz="1800">
              <a:latin typeface="Arial" charset="0"/>
            </a:endParaRPr>
          </a:p>
          <a:p>
            <a:pPr lvl="1" algn="ctr" eaLnBrk="1" hangingPunct="1">
              <a:spcBef>
                <a:spcPct val="0"/>
              </a:spcBef>
              <a:buClrTx/>
              <a:buSzTx/>
              <a:buFontTx/>
              <a:buNone/>
            </a:pPr>
            <a:r>
              <a:rPr lang="pt-BR" altLang="pt-BR" sz="1800">
                <a:latin typeface="Arial" charset="0"/>
              </a:rPr>
              <a:t>I</a:t>
            </a:r>
            <a:r>
              <a:rPr lang="pt-BR" altLang="pt-BR" sz="1800" baseline="-25000">
                <a:latin typeface="Arial" charset="0"/>
              </a:rPr>
              <a:t>0</a:t>
            </a:r>
            <a:r>
              <a:rPr lang="pt-BR" altLang="pt-BR" sz="1800">
                <a:latin typeface="Arial" charset="0"/>
              </a:rPr>
              <a:t>/I</a:t>
            </a:r>
            <a:r>
              <a:rPr lang="pt-BR" altLang="pt-BR" sz="1800" baseline="-25000">
                <a:latin typeface="Arial" charset="0"/>
              </a:rPr>
              <a:t>N</a:t>
            </a:r>
            <a:r>
              <a:rPr lang="pt-BR" altLang="pt-BR" sz="1800">
                <a:latin typeface="Arial" charset="0"/>
              </a:rPr>
              <a:t> = 67,484 – 7,490 x ln(15) = 47,20 %</a:t>
            </a:r>
          </a:p>
          <a:p>
            <a:pPr lvl="1" algn="ctr" eaLnBrk="1" hangingPunct="1">
              <a:spcBef>
                <a:spcPct val="0"/>
              </a:spcBef>
              <a:buClrTx/>
              <a:buSzTx/>
              <a:buFontTx/>
              <a:buNone/>
            </a:pPr>
            <a:endParaRPr lang="pt-BR" altLang="pt-BR" sz="1800">
              <a:latin typeface="Arial" charset="0"/>
            </a:endParaRPr>
          </a:p>
          <a:p>
            <a:pPr lvl="1" algn="ctr" eaLnBrk="1" hangingPunct="1">
              <a:spcBef>
                <a:spcPct val="0"/>
              </a:spcBef>
              <a:buClrTx/>
              <a:buSzTx/>
              <a:buFontTx/>
              <a:buNone/>
            </a:pPr>
            <a:r>
              <a:rPr lang="pt-BR" altLang="pt-BR" sz="1800" b="1">
                <a:latin typeface="Arial" charset="0"/>
              </a:rPr>
              <a:t>I</a:t>
            </a:r>
            <a:r>
              <a:rPr lang="pt-BR" altLang="pt-BR" sz="1800" b="1" baseline="-25000">
                <a:latin typeface="Arial" charset="0"/>
              </a:rPr>
              <a:t>0 </a:t>
            </a:r>
            <a:r>
              <a:rPr lang="pt-BR" altLang="pt-BR" sz="1800" b="1">
                <a:latin typeface="Arial" charset="0"/>
              </a:rPr>
              <a:t>= 10,4 A</a:t>
            </a:r>
          </a:p>
          <a:p>
            <a:pPr lvl="1" algn="ctr" eaLnBrk="1" hangingPunct="1">
              <a:spcBef>
                <a:spcPct val="0"/>
              </a:spcBef>
              <a:buClrTx/>
              <a:buSzTx/>
              <a:buFontTx/>
              <a:buNone/>
            </a:pPr>
            <a:endParaRPr lang="pt-BR" altLang="pt-BR" sz="1800" b="1">
              <a:latin typeface="Arial" charset="0"/>
            </a:endParaRPr>
          </a:p>
          <a:p>
            <a:pPr lvl="1" algn="just" eaLnBrk="1" hangingPunct="1">
              <a:spcBef>
                <a:spcPct val="0"/>
              </a:spcBef>
              <a:buClrTx/>
              <a:buSzTx/>
              <a:buFont typeface="Arial" charset="0"/>
              <a:buChar char="•"/>
            </a:pPr>
            <a:r>
              <a:rPr lang="pt-BR" altLang="pt-BR" sz="1800">
                <a:latin typeface="Arial" charset="0"/>
              </a:rPr>
              <a:t>Em seguida, determina-se a velocidade de trabalho</a:t>
            </a:r>
          </a:p>
          <a:p>
            <a:pPr algn="just" eaLnBrk="1" hangingPunct="1">
              <a:spcBef>
                <a:spcPct val="0"/>
              </a:spcBef>
              <a:buClrTx/>
              <a:buSzTx/>
              <a:buFont typeface="Wingdings 3" pitchFamily="18" charset="2"/>
              <a:buChar char=""/>
            </a:pPr>
            <a:endParaRPr lang="pt-BR" altLang="pt-BR" sz="1200" b="1">
              <a:latin typeface="Arial" charset="0"/>
            </a:endParaRPr>
          </a:p>
        </p:txBody>
      </p:sp>
      <p:pic>
        <p:nvPicPr>
          <p:cNvPr id="419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5050" y="6076950"/>
            <a:ext cx="49434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8">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1988">
                                            <p:txEl>
                                              <p:pRg st="8" end="8"/>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8">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8">
                                            <p:txEl>
                                              <p:pRg st="12" end="1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310C3595-001F-4097-B248-CE67692A6F1B}" type="slidenum">
              <a:rPr lang="pt-BR"/>
              <a:pPr>
                <a:defRPr/>
              </a:pPr>
              <a:t>37</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Análise de Carregamento do MI</a:t>
            </a:r>
          </a:p>
        </p:txBody>
      </p:sp>
      <p:sp>
        <p:nvSpPr>
          <p:cNvPr id="43012" name="CaixaDeTexto 8"/>
          <p:cNvSpPr txBox="1">
            <a:spLocks noChangeArrowheads="1"/>
          </p:cNvSpPr>
          <p:nvPr/>
        </p:nvSpPr>
        <p:spPr bwMode="auto">
          <a:xfrm>
            <a:off x="365125" y="1117600"/>
            <a:ext cx="8474075"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Solução do Exemplo</a:t>
            </a:r>
          </a:p>
          <a:p>
            <a:pPr algn="just" eaLnBrk="1" hangingPunct="1">
              <a:spcBef>
                <a:spcPct val="0"/>
              </a:spcBef>
              <a:buClrTx/>
              <a:buSzTx/>
              <a:buFont typeface="Wingdings 3" pitchFamily="18" charset="2"/>
              <a:buChar char=""/>
            </a:pPr>
            <a:endParaRPr lang="pt-BR" altLang="pt-BR" sz="1800" b="1">
              <a:latin typeface="Arial" charset="0"/>
            </a:endParaRPr>
          </a:p>
          <a:p>
            <a:pPr lvl="1" algn="just" eaLnBrk="1" hangingPunct="1">
              <a:spcBef>
                <a:spcPct val="0"/>
              </a:spcBef>
              <a:buClrTx/>
              <a:buSzTx/>
              <a:buFont typeface="Wingdings" pitchFamily="2" charset="2"/>
              <a:buChar char="§"/>
            </a:pPr>
            <a:r>
              <a:rPr lang="pt-BR" altLang="pt-BR" sz="1800">
                <a:latin typeface="Arial" charset="0"/>
              </a:rPr>
              <a:t>A partir da rotação de trabalho, determina-se o conjugado e a potência de trabalho:</a:t>
            </a:r>
          </a:p>
          <a:p>
            <a:pPr lvl="1" algn="just" eaLnBrk="1" hangingPunct="1">
              <a:spcBef>
                <a:spcPct val="0"/>
              </a:spcBef>
              <a:buClrTx/>
              <a:buSzTx/>
              <a:buFontTx/>
              <a:buNone/>
            </a:pPr>
            <a:endParaRPr lang="pt-BR" altLang="pt-BR" sz="1800">
              <a:latin typeface="Arial" charset="0"/>
            </a:endParaRPr>
          </a:p>
        </p:txBody>
      </p:sp>
      <p:pic>
        <p:nvPicPr>
          <p:cNvPr id="430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075" y="2362200"/>
            <a:ext cx="724058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CaixaDeTexto 8"/>
          <p:cNvSpPr txBox="1">
            <a:spLocks noChangeArrowheads="1"/>
          </p:cNvSpPr>
          <p:nvPr/>
        </p:nvSpPr>
        <p:spPr bwMode="auto">
          <a:xfrm>
            <a:off x="360363" y="3449638"/>
            <a:ext cx="8474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lvl="1" algn="just" eaLnBrk="1" hangingPunct="1">
              <a:spcBef>
                <a:spcPct val="0"/>
              </a:spcBef>
              <a:buClrTx/>
              <a:buSzTx/>
              <a:buFont typeface="Wingdings" pitchFamily="2" charset="2"/>
              <a:buChar char="§"/>
            </a:pPr>
            <a:r>
              <a:rPr lang="pt-BR" altLang="pt-BR" sz="1800">
                <a:latin typeface="Arial" charset="0"/>
              </a:rPr>
              <a:t>Finalmente,</a:t>
            </a:r>
          </a:p>
          <a:p>
            <a:pPr lvl="1" algn="just" eaLnBrk="1" hangingPunct="1">
              <a:spcBef>
                <a:spcPct val="0"/>
              </a:spcBef>
              <a:buClrTx/>
              <a:buSzTx/>
              <a:buFontTx/>
              <a:buNone/>
            </a:pPr>
            <a:endParaRPr lang="pt-BR" altLang="pt-BR" sz="1800">
              <a:latin typeface="Arial" charset="0"/>
            </a:endParaRPr>
          </a:p>
        </p:txBody>
      </p:sp>
      <p:pic>
        <p:nvPicPr>
          <p:cNvPr id="430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95613" y="3871913"/>
            <a:ext cx="3152775" cy="4476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43016" name="CaixaDeTexto 8"/>
          <p:cNvSpPr txBox="1">
            <a:spLocks noChangeArrowheads="1"/>
          </p:cNvSpPr>
          <p:nvPr/>
        </p:nvSpPr>
        <p:spPr bwMode="auto">
          <a:xfrm>
            <a:off x="360363" y="4560888"/>
            <a:ext cx="8474075"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indent="2730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lvl="1" algn="just" eaLnBrk="1" hangingPunct="1">
              <a:spcBef>
                <a:spcPct val="0"/>
              </a:spcBef>
              <a:buClrTx/>
              <a:buSzTx/>
              <a:buFont typeface="Wingdings" pitchFamily="2" charset="2"/>
              <a:buChar char="§"/>
            </a:pPr>
            <a:r>
              <a:rPr lang="pt-BR" altLang="pt-BR" sz="1800">
                <a:latin typeface="Arial" charset="0"/>
              </a:rPr>
              <a:t>Sendo o fator de carregamento igual a 67,4% há indícios de que o motor esteja sobredimensionado. Contudo, deve-se conhecer o ciclo de carga e o tipo de carga acionada do mesmo antes de chegar a uma conclusão. Deve-se então efetuar uma análise térmica para avaliar o perfil de elevação da máquina durante o ciclo de trabalho, e uma análise da partida, identificando a curva do conjugado de carga e estimando seu tempo de partida.</a:t>
            </a:r>
          </a:p>
          <a:p>
            <a:pPr lvl="1" algn="just" eaLnBrk="1" hangingPunct="1">
              <a:spcBef>
                <a:spcPct val="0"/>
              </a:spcBef>
              <a:buClrTx/>
              <a:buSzTx/>
              <a:buFontTx/>
              <a:buNone/>
            </a:pPr>
            <a:endParaRPr lang="pt-BR" altLang="pt-BR" sz="1800">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30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01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p:bldP spid="430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F1AD25FE-3AE8-41AD-BDDF-27E6C4E313AD}" type="slidenum">
              <a:rPr lang="pt-BR"/>
              <a:pPr>
                <a:defRPr/>
              </a:pPr>
              <a:t>38</a:t>
            </a:fld>
            <a:endParaRPr lang="pt-BR"/>
          </a:p>
        </p:txBody>
      </p:sp>
      <p:sp>
        <p:nvSpPr>
          <p:cNvPr id="38914" name="Text Box 2"/>
          <p:cNvSpPr txBox="1">
            <a:spLocks noChangeArrowheads="1"/>
          </p:cNvSpPr>
          <p:nvPr/>
        </p:nvSpPr>
        <p:spPr bwMode="auto">
          <a:xfrm>
            <a:off x="609600" y="406400"/>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Próxima Aula</a:t>
            </a:r>
          </a:p>
        </p:txBody>
      </p:sp>
      <p:sp>
        <p:nvSpPr>
          <p:cNvPr id="44036" name="CaixaDeTexto 8"/>
          <p:cNvSpPr txBox="1">
            <a:spLocks noChangeArrowheads="1"/>
          </p:cNvSpPr>
          <p:nvPr/>
        </p:nvSpPr>
        <p:spPr bwMode="auto">
          <a:xfrm>
            <a:off x="365125" y="1117600"/>
            <a:ext cx="8474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b="1">
                <a:latin typeface="Arial" charset="0"/>
              </a:rPr>
              <a:t>Análise da Partida do MI</a:t>
            </a:r>
          </a:p>
          <a:p>
            <a:pPr algn="just" eaLnBrk="1" hangingPunct="1">
              <a:spcBef>
                <a:spcPct val="0"/>
              </a:spcBef>
              <a:buClrTx/>
              <a:buSzTx/>
              <a:buFont typeface="Wingdings 3" pitchFamily="18" charset="2"/>
              <a:buChar char=""/>
            </a:pPr>
            <a:endParaRPr lang="pt-BR" altLang="pt-BR" sz="1800" b="1">
              <a:latin typeface="Arial" charset="0"/>
            </a:endParaRPr>
          </a:p>
          <a:p>
            <a:pPr algn="just" eaLnBrk="1" hangingPunct="1">
              <a:spcBef>
                <a:spcPct val="0"/>
              </a:spcBef>
              <a:buClrTx/>
              <a:buSzTx/>
              <a:buFont typeface="Wingdings 3" pitchFamily="18" charset="2"/>
              <a:buChar char=""/>
            </a:pPr>
            <a:r>
              <a:rPr lang="pt-BR" altLang="pt-BR" sz="1800" b="1">
                <a:latin typeface="Arial" charset="0"/>
              </a:rPr>
              <a:t>Análise Térmica</a:t>
            </a:r>
          </a:p>
          <a:p>
            <a:pPr algn="just" eaLnBrk="1" hangingPunct="1">
              <a:spcBef>
                <a:spcPct val="0"/>
              </a:spcBef>
              <a:buClrTx/>
              <a:buSzTx/>
              <a:buFont typeface="Wingdings 3" pitchFamily="18" charset="2"/>
              <a:buChar char=""/>
            </a:pPr>
            <a:endParaRPr lang="pt-BR" altLang="pt-BR" sz="1800" b="1">
              <a:latin typeface="Arial"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Maiores Detalhes:</a:t>
            </a:r>
          </a:p>
        </p:txBody>
      </p:sp>
      <p:sp>
        <p:nvSpPr>
          <p:cNvPr id="45059" name="Rectangle 9"/>
          <p:cNvSpPr>
            <a:spLocks noChangeArrowheads="1"/>
          </p:cNvSpPr>
          <p:nvPr/>
        </p:nvSpPr>
        <p:spPr bwMode="auto">
          <a:xfrm>
            <a:off x="5645150" y="984250"/>
            <a:ext cx="1619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endParaRPr lang="pt-BR" altLang="pt-BR" sz="1800">
              <a:latin typeface="Arial" charset="0"/>
            </a:endParaRPr>
          </a:p>
        </p:txBody>
      </p:sp>
      <p:sp>
        <p:nvSpPr>
          <p:cNvPr id="45060" name="Retângulo 12"/>
          <p:cNvSpPr>
            <a:spLocks noChangeArrowheads="1"/>
          </p:cNvSpPr>
          <p:nvPr/>
        </p:nvSpPr>
        <p:spPr bwMode="auto">
          <a:xfrm>
            <a:off x="609600" y="1165225"/>
            <a:ext cx="79629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273050" eaLnBrk="0" hangingPunct="0">
              <a:spcBef>
                <a:spcPts val="250"/>
              </a:spcBef>
              <a:buClr>
                <a:schemeClr val="accent1"/>
              </a:buClr>
              <a:buSzPct val="80000"/>
              <a:buFont typeface="Wingdings 2" pitchFamily="18" charset="2"/>
              <a:buChar char=""/>
              <a:tabLst>
                <a:tab pos="266700" algn="l"/>
                <a:tab pos="723900" algn="l"/>
              </a:tabLst>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tabLst>
                <a:tab pos="266700" algn="l"/>
                <a:tab pos="723900" algn="l"/>
              </a:tabLst>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tabLst>
                <a:tab pos="266700" algn="l"/>
                <a:tab pos="723900" algn="l"/>
              </a:tabLst>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tabLst>
                <a:tab pos="266700" algn="l"/>
                <a:tab pos="723900" algn="l"/>
              </a:tabLst>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tabLst>
                <a:tab pos="266700" algn="l"/>
                <a:tab pos="723900" algn="l"/>
              </a:tabLst>
              <a:defRPr>
                <a:solidFill>
                  <a:schemeClr val="tx1"/>
                </a:solidFill>
                <a:latin typeface="Verdana" pitchFamily="34" charset="0"/>
              </a:defRPr>
            </a:lvl9pPr>
          </a:lstStyle>
          <a:p>
            <a:pPr algn="just" eaLnBrk="1" hangingPunct="1">
              <a:spcBef>
                <a:spcPct val="0"/>
              </a:spcBef>
              <a:buClrTx/>
              <a:buSzTx/>
              <a:buFont typeface="Wingdings 3" pitchFamily="18" charset="2"/>
              <a:buChar char=""/>
            </a:pPr>
            <a:r>
              <a:rPr lang="pt-BR" altLang="pt-BR" sz="1800">
                <a:latin typeface="Arial" charset="0"/>
              </a:rPr>
              <a:t>P. C. Sen. </a:t>
            </a:r>
            <a:r>
              <a:rPr lang="pt-BR" altLang="pt-BR" sz="1800" i="1">
                <a:latin typeface="Arial" charset="0"/>
              </a:rPr>
              <a:t>Principles of Electric Machines and Power Electronics. </a:t>
            </a:r>
            <a:r>
              <a:rPr lang="pt-BR" altLang="pt-BR" sz="1800">
                <a:latin typeface="Arial" charset="0"/>
              </a:rPr>
              <a:t>John Wiley &amp; Sons, Inc. 2</a:t>
            </a:r>
            <a:r>
              <a:rPr lang="pt-BR" altLang="pt-BR" sz="1800" baseline="30000">
                <a:latin typeface="Arial" charset="0"/>
              </a:rPr>
              <a:t>nd</a:t>
            </a:r>
            <a:r>
              <a:rPr lang="pt-BR" altLang="pt-BR" sz="1800">
                <a:latin typeface="Arial" charset="0"/>
              </a:rPr>
              <a:t>. 1997. (</a:t>
            </a:r>
            <a:r>
              <a:rPr lang="pt-BR" altLang="pt-BR" sz="1800" b="1">
                <a:latin typeface="Arial" charset="0"/>
              </a:rPr>
              <a:t>ver Capítulo 5</a:t>
            </a:r>
            <a:r>
              <a:rPr lang="pt-BR" altLang="pt-BR" sz="1800">
                <a:latin typeface="Arial" charset="0"/>
              </a:rPr>
              <a:t>)</a:t>
            </a:r>
          </a:p>
          <a:p>
            <a:pPr algn="just" eaLnBrk="1" hangingPunct="1">
              <a:spcBef>
                <a:spcPct val="0"/>
              </a:spcBef>
              <a:buClrTx/>
              <a:buSzTx/>
              <a:buFont typeface="Wingdings 3" pitchFamily="18" charset="2"/>
              <a:buChar char=""/>
            </a:pPr>
            <a:endParaRPr lang="pt-BR" altLang="pt-BR" sz="1800">
              <a:latin typeface="Arial" charset="0"/>
            </a:endParaRPr>
          </a:p>
          <a:p>
            <a:pPr algn="just" eaLnBrk="1" hangingPunct="1">
              <a:spcBef>
                <a:spcPct val="0"/>
              </a:spcBef>
              <a:buClrTx/>
              <a:buSzTx/>
              <a:buFont typeface="Wingdings 3" pitchFamily="18" charset="2"/>
              <a:buChar char=""/>
            </a:pPr>
            <a:endParaRPr lang="pt-BR" altLang="pt-BR" sz="1800">
              <a:latin typeface="Arial" charset="0"/>
            </a:endParaRPr>
          </a:p>
          <a:p>
            <a:pPr algn="just" eaLnBrk="1" hangingPunct="1">
              <a:spcBef>
                <a:spcPct val="0"/>
              </a:spcBef>
              <a:buClrTx/>
              <a:buSzTx/>
              <a:buFont typeface="Wingdings 3" pitchFamily="18" charset="2"/>
              <a:buChar char=""/>
            </a:pPr>
            <a:r>
              <a:rPr lang="pt-BR" altLang="pt-BR" sz="1800">
                <a:latin typeface="Arial" charset="0"/>
              </a:rPr>
              <a:t>A. E. FITZGERALD, C. KINGSLEY, S. D. UMANS, Máquinas Elétricas, 5a edição, Bookman. (</a:t>
            </a:r>
            <a:r>
              <a:rPr lang="pt-BR" altLang="pt-BR" sz="1800" b="1">
                <a:latin typeface="Arial" charset="0"/>
              </a:rPr>
              <a:t>ver Capítulo 7</a:t>
            </a:r>
            <a:r>
              <a:rPr lang="pt-BR" altLang="pt-BR" sz="1800">
                <a:latin typeface="Arial" charset="0"/>
              </a:rPr>
              <a: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398399AB-A215-4EAA-B350-958C1B0DEF6A}" type="slidenum">
              <a:rPr lang="pt-BR"/>
              <a:pPr>
                <a:defRPr/>
              </a:pPr>
              <a:t>4</a:t>
            </a:fld>
            <a:endParaRPr lang="pt-BR"/>
          </a:p>
        </p:txBody>
      </p:sp>
      <p:sp>
        <p:nvSpPr>
          <p:cNvPr id="38914" name="Text Box 2"/>
          <p:cNvSpPr txBox="1">
            <a:spLocks noChangeArrowheads="1"/>
          </p:cNvSpPr>
          <p:nvPr/>
        </p:nvSpPr>
        <p:spPr bwMode="auto">
          <a:xfrm>
            <a:off x="609600" y="503238"/>
            <a:ext cx="807720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Introdução</a:t>
            </a:r>
          </a:p>
        </p:txBody>
      </p:sp>
      <p:sp>
        <p:nvSpPr>
          <p:cNvPr id="9220" name="CaixaDeTexto 8"/>
          <p:cNvSpPr txBox="1">
            <a:spLocks noChangeArrowheads="1"/>
          </p:cNvSpPr>
          <p:nvPr/>
        </p:nvSpPr>
        <p:spPr bwMode="auto">
          <a:xfrm>
            <a:off x="365125" y="1260475"/>
            <a:ext cx="8474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800">
                <a:latin typeface="Arial" charset="0"/>
              </a:rPr>
              <a:t>Evolução tecnológica dos motores:</a:t>
            </a:r>
          </a:p>
        </p:txBody>
      </p:sp>
      <p:pic>
        <p:nvPicPr>
          <p:cNvPr id="922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163" y="1790700"/>
            <a:ext cx="7653337"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CD69CCB8-FCE4-4E19-8EBE-9B4468B3DA0A}" type="slidenum">
              <a:rPr lang="pt-BR"/>
              <a:pPr>
                <a:defRPr/>
              </a:pPr>
              <a:t>5</a:t>
            </a:fld>
            <a:endParaRPr lang="pt-BR"/>
          </a:p>
        </p:txBody>
      </p:sp>
      <p:sp>
        <p:nvSpPr>
          <p:cNvPr id="38914"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
        <p:nvSpPr>
          <p:cNvPr id="10244" name="CaixaDeTexto 8"/>
          <p:cNvSpPr txBox="1">
            <a:spLocks noChangeArrowheads="1"/>
          </p:cNvSpPr>
          <p:nvPr/>
        </p:nvSpPr>
        <p:spPr bwMode="auto">
          <a:xfrm>
            <a:off x="365125" y="1260475"/>
            <a:ext cx="84740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40000"/>
              </a:spcBef>
              <a:buClrTx/>
              <a:buSzTx/>
              <a:buFont typeface="Wingdings 3" pitchFamily="18" charset="2"/>
              <a:buChar char="]"/>
            </a:pPr>
            <a:r>
              <a:rPr lang="pt-BR" altLang="pt-BR" sz="1800">
                <a:latin typeface="Arial" charset="0"/>
              </a:rPr>
              <a:t>O estator é composto por três enrolamentos dispostos a 120</a:t>
            </a:r>
            <a:r>
              <a:rPr lang="pt-BR" altLang="pt-BR" sz="1800" baseline="30000">
                <a:latin typeface="Arial" charset="0"/>
              </a:rPr>
              <a:t>° </a:t>
            </a:r>
            <a:r>
              <a:rPr lang="pt-BR" altLang="pt-BR" sz="1800">
                <a:latin typeface="Arial" charset="0"/>
              </a:rPr>
              <a:t>mecânicos</a:t>
            </a:r>
            <a:r>
              <a:rPr lang="pt-BR" altLang="pt-BR" sz="1800" baseline="30000">
                <a:latin typeface="Arial" charset="0"/>
              </a:rPr>
              <a:t> </a:t>
            </a:r>
            <a:r>
              <a:rPr lang="pt-BR" altLang="pt-BR" sz="1800">
                <a:latin typeface="Arial" charset="0"/>
              </a:rPr>
              <a:t>(enrolamento trifásico)</a:t>
            </a:r>
          </a:p>
        </p:txBody>
      </p:sp>
      <p:pic>
        <p:nvPicPr>
          <p:cNvPr id="10245" name="Picture 6" descr="C:\Documents and Settings\walmir\Desktop\Induction-motor-3a.gif"/>
          <p:cNvPicPr>
            <a:picLocks noChangeAspect="1" noChangeArrowheads="1"/>
          </p:cNvPicPr>
          <p:nvPr/>
        </p:nvPicPr>
        <p:blipFill>
          <a:blip r:embed="rId3">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770188" y="1733550"/>
            <a:ext cx="3268662" cy="245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CaixaDeTexto 8"/>
          <p:cNvSpPr txBox="1">
            <a:spLocks noChangeArrowheads="1"/>
          </p:cNvSpPr>
          <p:nvPr/>
        </p:nvSpPr>
        <p:spPr bwMode="auto">
          <a:xfrm>
            <a:off x="365125" y="4133850"/>
            <a:ext cx="8474075"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40000"/>
              </a:spcBef>
              <a:buClrTx/>
              <a:buSzTx/>
              <a:buFont typeface="Wingdings 3" pitchFamily="18" charset="2"/>
              <a:buChar char="]"/>
            </a:pPr>
            <a:r>
              <a:rPr lang="pt-BR" altLang="pt-BR" sz="1800">
                <a:latin typeface="Arial" charset="0"/>
              </a:rPr>
              <a:t>Os enrolamentos do estator (armadura) são conectados a uma fonte de alimentação CA trifásica (três tensões defasadas de 120</a:t>
            </a:r>
            <a:r>
              <a:rPr lang="pt-BR" altLang="pt-BR" sz="1800" baseline="30000">
                <a:latin typeface="Arial" charset="0"/>
              </a:rPr>
              <a:t>° </a:t>
            </a:r>
            <a:r>
              <a:rPr lang="pt-BR" altLang="pt-BR" sz="1800">
                <a:latin typeface="Arial" charset="0"/>
              </a:rPr>
              <a:t>elétricos)</a:t>
            </a:r>
          </a:p>
          <a:p>
            <a:pPr algn="just" eaLnBrk="1" hangingPunct="1">
              <a:spcBef>
                <a:spcPct val="40000"/>
              </a:spcBef>
              <a:buClrTx/>
              <a:buSzTx/>
              <a:buFont typeface="Wingdings 3" pitchFamily="18" charset="2"/>
              <a:buChar char="]"/>
            </a:pPr>
            <a:r>
              <a:rPr lang="pt-BR" altLang="pt-BR" sz="1800">
                <a:latin typeface="Arial" charset="0"/>
              </a:rPr>
              <a:t>O enrolamento trifásico pode ser conectado em Δ ou Y</a:t>
            </a:r>
          </a:p>
          <a:p>
            <a:pPr algn="just" eaLnBrk="1" hangingPunct="1">
              <a:spcBef>
                <a:spcPct val="40000"/>
              </a:spcBef>
              <a:buClrTx/>
              <a:buSzTx/>
              <a:buFont typeface="Wingdings 3" pitchFamily="18" charset="2"/>
              <a:buChar char="]"/>
            </a:pPr>
            <a:r>
              <a:rPr lang="pt-BR" altLang="pt-BR" sz="1800">
                <a:latin typeface="Arial" charset="0"/>
              </a:rPr>
              <a:t>O fluxo produzido nos enrolamentos do estator, e que atravessa o entreferro e o rotor, é girante com a velocidade da freqüência da tensão de alimentação</a:t>
            </a:r>
          </a:p>
          <a:p>
            <a:pPr algn="just" eaLnBrk="1" hangingPunct="1">
              <a:spcBef>
                <a:spcPct val="40000"/>
              </a:spcBef>
              <a:buClrTx/>
              <a:buSzTx/>
              <a:buFont typeface="Wingdings 3" pitchFamily="18" charset="2"/>
              <a:buChar char="]"/>
            </a:pPr>
            <a:r>
              <a:rPr lang="pt-BR" altLang="pt-BR" sz="1800">
                <a:latin typeface="Arial" charset="0"/>
              </a:rPr>
              <a:t>O campo girante induz tensão no enrolamento do rotor, o qual não é alimentado diretamente, energização ocorre apenas por </a:t>
            </a:r>
            <a:r>
              <a:rPr lang="pt-BR" altLang="pt-BR" sz="1800" b="1">
                <a:solidFill>
                  <a:schemeClr val="accent2"/>
                </a:solidFill>
                <a:latin typeface="Arial" charset="0"/>
              </a:rPr>
              <a:t>indução</a:t>
            </a:r>
            <a:r>
              <a:rPr lang="pt-BR" altLang="pt-BR" sz="1800">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FC8DAA1C-3273-4D60-8D92-8C1C90CCAD6B}" type="slidenum">
              <a:rPr lang="pt-BR"/>
              <a:pPr>
                <a:defRPr/>
              </a:pPr>
              <a:t>6</a:t>
            </a:fld>
            <a:endParaRPr lang="pt-BR"/>
          </a:p>
        </p:txBody>
      </p:sp>
      <p:sp>
        <p:nvSpPr>
          <p:cNvPr id="11267" name="CaixaDeTexto 8"/>
          <p:cNvSpPr txBox="1">
            <a:spLocks noChangeArrowheads="1"/>
          </p:cNvSpPr>
          <p:nvPr/>
        </p:nvSpPr>
        <p:spPr bwMode="auto">
          <a:xfrm>
            <a:off x="365125" y="1260475"/>
            <a:ext cx="8440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O rotor pode ser composto por três enrolamentos similares ao do estator (rotor bobinado), ou pode ser composto por um conjunto de barras condutoras conectadas em seus extremos por dois anéis (rotor tipo gaiola de esquilo).</a:t>
            </a:r>
          </a:p>
        </p:txBody>
      </p:sp>
      <p:sp>
        <p:nvSpPr>
          <p:cNvPr id="23557" name="Retângulo 5"/>
          <p:cNvSpPr>
            <a:spLocks noChangeArrowheads="1"/>
          </p:cNvSpPr>
          <p:nvPr/>
        </p:nvSpPr>
        <p:spPr bwMode="auto">
          <a:xfrm>
            <a:off x="365125" y="4054475"/>
            <a:ext cx="84407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O campo girante do estator induz tensão no enrolamento do rotor.</a:t>
            </a:r>
          </a:p>
          <a:p>
            <a:pPr algn="just" eaLnBrk="1" hangingPunct="1">
              <a:spcBef>
                <a:spcPct val="50000"/>
              </a:spcBef>
              <a:buClrTx/>
              <a:buSzTx/>
              <a:buFont typeface="Wingdings 3" pitchFamily="18" charset="2"/>
              <a:buChar char="]"/>
            </a:pPr>
            <a:r>
              <a:rPr lang="pt-BR" altLang="pt-BR" sz="1600">
                <a:latin typeface="Arial" charset="0"/>
              </a:rPr>
              <a:t>Se o enrolamento do rotor for curto-circuitado (circuito fechado), surgirão correntes induzidas, que produzirão um campo magnético no rotor em oposição ao campo do estator, resultando na produção de torque e no giro do rotor em uma dada velocidade.</a:t>
            </a:r>
          </a:p>
          <a:p>
            <a:pPr algn="just" eaLnBrk="1" hangingPunct="1">
              <a:spcBef>
                <a:spcPct val="50000"/>
              </a:spcBef>
              <a:buClrTx/>
              <a:buSzTx/>
              <a:buFont typeface="Wingdings 3" pitchFamily="18" charset="2"/>
              <a:buChar char="]"/>
            </a:pPr>
            <a:r>
              <a:rPr lang="pt-BR" altLang="pt-BR" sz="1600">
                <a:latin typeface="Arial" charset="0"/>
              </a:rPr>
              <a:t>Para existirem correntes induzidas no rotor, a velocidade mecânica do eixo deverá ser sempre diferente da velocidade do campo girante, caso contrário, um condutor sobre o rotor estaria sujeito a campo fixo, e não haveria correntes induzidas. Daí a denominação de </a:t>
            </a:r>
            <a:r>
              <a:rPr lang="pt-BR" altLang="pt-BR" sz="1600" b="1">
                <a:solidFill>
                  <a:schemeClr val="accent2"/>
                </a:solidFill>
                <a:latin typeface="Arial" charset="0"/>
              </a:rPr>
              <a:t>máquina assíncrona</a:t>
            </a:r>
            <a:r>
              <a:rPr lang="pt-BR" altLang="pt-BR" sz="1600">
                <a:latin typeface="Arial" charset="0"/>
              </a:rPr>
              <a:t>.</a:t>
            </a:r>
          </a:p>
        </p:txBody>
      </p:sp>
      <p:pic>
        <p:nvPicPr>
          <p:cNvPr id="23558" name="Picture 3"/>
          <p:cNvPicPr>
            <a:picLocks noChangeAspect="1" noChangeArrowheads="1"/>
          </p:cNvPicPr>
          <p:nvPr/>
        </p:nvPicPr>
        <p:blipFill>
          <a:blip r:embed="rId3">
            <a:clrChange>
              <a:clrFrom>
                <a:srgbClr val="3DC13A"/>
              </a:clrFrom>
              <a:clrTo>
                <a:srgbClr val="3DC13A">
                  <a:alpha val="0"/>
                </a:srgbClr>
              </a:clrTo>
            </a:clrChange>
            <a:extLst>
              <a:ext uri="{28A0092B-C50C-407E-A947-70E740481C1C}">
                <a14:useLocalDpi xmlns:a14="http://schemas.microsoft.com/office/drawing/2010/main" val="0"/>
              </a:ext>
            </a:extLst>
          </a:blip>
          <a:srcRect/>
          <a:stretch>
            <a:fillRect/>
          </a:stretch>
        </p:blipFill>
        <p:spPr bwMode="auto">
          <a:xfrm>
            <a:off x="3475038" y="2124075"/>
            <a:ext cx="2222500"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355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355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197F982E-CD5B-4781-8555-C4D668D41B14}" type="slidenum">
              <a:rPr lang="pt-BR"/>
              <a:pPr>
                <a:defRPr/>
              </a:pPr>
              <a:t>7</a:t>
            </a:fld>
            <a:endParaRPr lang="pt-BR"/>
          </a:p>
        </p:txBody>
      </p:sp>
      <p:sp>
        <p:nvSpPr>
          <p:cNvPr id="12291" name="CaixaDeTexto 8"/>
          <p:cNvSpPr txBox="1">
            <a:spLocks noChangeArrowheads="1"/>
          </p:cNvSpPr>
          <p:nvPr/>
        </p:nvSpPr>
        <p:spPr bwMode="auto">
          <a:xfrm>
            <a:off x="1016000" y="3429000"/>
            <a:ext cx="1628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Tx/>
              <a:buNone/>
            </a:pPr>
            <a:r>
              <a:rPr lang="pt-BR" altLang="pt-BR" sz="1600">
                <a:latin typeface="Arial" charset="0"/>
              </a:rPr>
              <a:t>Rotor bobinado</a:t>
            </a:r>
          </a:p>
        </p:txBody>
      </p:sp>
      <p:pic>
        <p:nvPicPr>
          <p:cNvPr id="122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250950"/>
            <a:ext cx="2532063"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09600" y="3963988"/>
            <a:ext cx="26638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4"/>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82963" y="2030413"/>
            <a:ext cx="5278437"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3F74D4C7-94D7-482A-B11F-E089A6A010D6}" type="slidenum">
              <a:rPr lang="pt-BR"/>
              <a:pPr>
                <a:defRPr/>
              </a:pPr>
              <a:t>8</a:t>
            </a:fld>
            <a:endParaRPr lang="pt-BR"/>
          </a:p>
        </p:txBody>
      </p:sp>
      <p:sp>
        <p:nvSpPr>
          <p:cNvPr id="1030" name="Retângulo 5"/>
          <p:cNvSpPr>
            <a:spLocks noChangeArrowheads="1"/>
          </p:cNvSpPr>
          <p:nvPr/>
        </p:nvSpPr>
        <p:spPr bwMode="auto">
          <a:xfrm>
            <a:off x="365125" y="3384550"/>
            <a:ext cx="844073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O campo girante do estator induz tensão no enrolamento do rotor. É produzido por tensões alternadas com frequência </a:t>
            </a:r>
            <a:r>
              <a:rPr lang="pt-BR" altLang="pt-BR" sz="1600" i="1">
                <a:latin typeface="Arial" charset="0"/>
              </a:rPr>
              <a:t>f</a:t>
            </a:r>
            <a:r>
              <a:rPr lang="pt-BR" altLang="pt-BR" sz="1600" i="1" baseline="-25000">
                <a:latin typeface="Arial" charset="0"/>
              </a:rPr>
              <a:t>1</a:t>
            </a:r>
            <a:r>
              <a:rPr lang="pt-BR" altLang="pt-BR" sz="1600">
                <a:latin typeface="Arial" charset="0"/>
              </a:rPr>
              <a:t>.</a:t>
            </a:r>
          </a:p>
          <a:p>
            <a:pPr algn="just" eaLnBrk="1" hangingPunct="1">
              <a:spcBef>
                <a:spcPct val="50000"/>
              </a:spcBef>
              <a:buClrTx/>
              <a:buSzTx/>
              <a:buFont typeface="Wingdings 3" pitchFamily="18" charset="2"/>
              <a:buChar char="]"/>
            </a:pPr>
            <a:r>
              <a:rPr lang="pt-BR" altLang="pt-BR" sz="1600">
                <a:latin typeface="Arial" charset="0"/>
              </a:rPr>
              <a:t>O rotor atinge uma velocidade de equilíbrio em regime permanente (</a:t>
            </a:r>
            <a:r>
              <a:rPr lang="pt-BR" altLang="pt-BR" sz="1600" b="1">
                <a:latin typeface="Arial" charset="0"/>
              </a:rPr>
              <a:t>n)</a:t>
            </a:r>
            <a:r>
              <a:rPr lang="pt-BR" altLang="pt-BR" sz="1600">
                <a:latin typeface="Arial" charset="0"/>
              </a:rPr>
              <a:t> menor do que a velocidade síncrona (</a:t>
            </a:r>
            <a:r>
              <a:rPr lang="pt-BR" altLang="pt-BR" sz="1600" b="1">
                <a:latin typeface="Arial" charset="0"/>
              </a:rPr>
              <a:t>n</a:t>
            </a:r>
            <a:r>
              <a:rPr lang="pt-BR" altLang="pt-BR" sz="1600" b="1" baseline="-25000">
                <a:latin typeface="Arial" charset="0"/>
              </a:rPr>
              <a:t>s</a:t>
            </a:r>
            <a:r>
              <a:rPr lang="pt-BR" altLang="pt-BR" sz="1600" b="1">
                <a:latin typeface="Arial" charset="0"/>
              </a:rPr>
              <a:t>)</a:t>
            </a:r>
            <a:r>
              <a:rPr lang="pt-BR" altLang="pt-BR" sz="1600">
                <a:latin typeface="Arial" charset="0"/>
              </a:rPr>
              <a:t> do campo girante do estator.</a:t>
            </a:r>
          </a:p>
          <a:p>
            <a:pPr algn="just" eaLnBrk="1" hangingPunct="1">
              <a:spcBef>
                <a:spcPct val="50000"/>
              </a:spcBef>
              <a:buClrTx/>
              <a:buSzTx/>
              <a:buFont typeface="Wingdings 3" pitchFamily="18" charset="2"/>
              <a:buChar char="]"/>
            </a:pPr>
            <a:r>
              <a:rPr lang="pt-BR" altLang="pt-BR" sz="1600">
                <a:latin typeface="Arial" charset="0"/>
              </a:rPr>
              <a:t>Se </a:t>
            </a:r>
            <a:r>
              <a:rPr lang="pt-BR" altLang="pt-BR" sz="1600" b="1">
                <a:latin typeface="Arial" charset="0"/>
              </a:rPr>
              <a:t>n</a:t>
            </a:r>
            <a:r>
              <a:rPr lang="pt-BR" altLang="pt-BR" sz="1600">
                <a:latin typeface="Arial" charset="0"/>
              </a:rPr>
              <a:t> = </a:t>
            </a:r>
            <a:r>
              <a:rPr lang="pt-BR" altLang="pt-BR" sz="1600" b="1">
                <a:latin typeface="Arial" charset="0"/>
              </a:rPr>
              <a:t>n</a:t>
            </a:r>
            <a:r>
              <a:rPr lang="pt-BR" altLang="pt-BR" sz="1600" b="1" baseline="-25000">
                <a:latin typeface="Arial" charset="0"/>
              </a:rPr>
              <a:t>s</a:t>
            </a:r>
            <a:r>
              <a:rPr lang="pt-BR" altLang="pt-BR" sz="1600">
                <a:latin typeface="Arial" charset="0"/>
              </a:rPr>
              <a:t>, não há corrente induzida no rotor, e o torque é nulo.</a:t>
            </a:r>
          </a:p>
          <a:p>
            <a:pPr algn="just" eaLnBrk="1" hangingPunct="1">
              <a:spcBef>
                <a:spcPct val="50000"/>
              </a:spcBef>
              <a:buClrTx/>
              <a:buSzTx/>
              <a:buFont typeface="Wingdings 3" pitchFamily="18" charset="2"/>
              <a:buChar char="]"/>
            </a:pPr>
            <a:r>
              <a:rPr lang="pt-BR" altLang="pt-BR" sz="1600">
                <a:latin typeface="Arial" charset="0"/>
              </a:rPr>
              <a:t>A diferença entre a velocidade do campo girante produzido pelo estator e do giro mecânico do rotor é denominada </a:t>
            </a:r>
            <a:r>
              <a:rPr lang="pt-BR" altLang="pt-BR" sz="1600" b="1">
                <a:solidFill>
                  <a:schemeClr val="accent2"/>
                </a:solidFill>
                <a:latin typeface="Arial" charset="0"/>
              </a:rPr>
              <a:t>escorregamento (</a:t>
            </a:r>
            <a:r>
              <a:rPr lang="pt-BR" altLang="pt-BR" sz="1600" b="1" i="1">
                <a:solidFill>
                  <a:schemeClr val="accent2"/>
                </a:solidFill>
                <a:latin typeface="Arial" charset="0"/>
              </a:rPr>
              <a:t>slip</a:t>
            </a:r>
            <a:r>
              <a:rPr lang="pt-BR" altLang="pt-BR" sz="1600" b="1">
                <a:solidFill>
                  <a:schemeClr val="accent2"/>
                </a:solidFill>
                <a:latin typeface="Arial" charset="0"/>
              </a:rPr>
              <a:t>)</a:t>
            </a:r>
            <a:r>
              <a:rPr lang="pt-BR" altLang="pt-BR" sz="1600">
                <a:latin typeface="Arial" charset="0"/>
              </a:rPr>
              <a:t>.</a:t>
            </a:r>
          </a:p>
        </p:txBody>
      </p:sp>
      <p:graphicFrame>
        <p:nvGraphicFramePr>
          <p:cNvPr id="1026" name="Object 2"/>
          <p:cNvGraphicFramePr>
            <a:graphicFrameLocks noChangeAspect="1"/>
          </p:cNvGraphicFramePr>
          <p:nvPr/>
        </p:nvGraphicFramePr>
        <p:xfrm>
          <a:off x="1860550" y="1628775"/>
          <a:ext cx="2101850" cy="758825"/>
        </p:xfrm>
        <a:graphic>
          <a:graphicData uri="http://schemas.openxmlformats.org/presentationml/2006/ole">
            <mc:AlternateContent xmlns:mc="http://schemas.openxmlformats.org/markup-compatibility/2006">
              <mc:Choice xmlns:v="urn:schemas-microsoft-com:vml" Requires="v">
                <p:oleObj spid="_x0000_s13324" name="Equation" r:id="rId4" imgW="1054100" imgH="381000" progId="Equation.3">
                  <p:embed/>
                </p:oleObj>
              </mc:Choice>
              <mc:Fallback>
                <p:oleObj name="Equation" r:id="rId4" imgW="1054100" imgH="3810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0550" y="1628775"/>
                        <a:ext cx="2101850" cy="758825"/>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4972050" y="1628775"/>
          <a:ext cx="1420813" cy="868363"/>
        </p:xfrm>
        <a:graphic>
          <a:graphicData uri="http://schemas.openxmlformats.org/presentationml/2006/ole">
            <mc:AlternateContent xmlns:mc="http://schemas.openxmlformats.org/markup-compatibility/2006">
              <mc:Choice xmlns:v="urn:schemas-microsoft-com:vml" Requires="v">
                <p:oleObj spid="_x0000_s13325" name="Equation" r:id="rId6" imgW="622030" imgH="380835" progId="Equation.3">
                  <p:embed/>
                </p:oleObj>
              </mc:Choice>
              <mc:Fallback>
                <p:oleObj name="Equation" r:id="rId6" imgW="622030" imgH="380835"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72050" y="1628775"/>
                        <a:ext cx="1420813" cy="868363"/>
                      </a:xfrm>
                      <a:prstGeom prst="rect">
                        <a:avLst/>
                      </a:prstGeom>
                      <a:noFill/>
                      <a:ln w="47625">
                        <a:solidFill>
                          <a:srgbClr val="FFCC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Retângulo 11"/>
          <p:cNvSpPr>
            <a:spLocks noChangeArrowheads="1"/>
          </p:cNvSpPr>
          <p:nvPr/>
        </p:nvSpPr>
        <p:spPr bwMode="auto">
          <a:xfrm>
            <a:off x="6527800" y="1628775"/>
            <a:ext cx="165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eaLnBrk="1" hangingPunct="1">
              <a:spcBef>
                <a:spcPct val="0"/>
              </a:spcBef>
              <a:buClrTx/>
              <a:buSzTx/>
              <a:buFontTx/>
              <a:buNone/>
            </a:pPr>
            <a:r>
              <a:rPr lang="pt-BR" altLang="pt-BR" sz="1600">
                <a:latin typeface="Arial" charset="0"/>
              </a:rPr>
              <a:t>p = no. de pólos</a:t>
            </a:r>
          </a:p>
        </p:txBody>
      </p:sp>
      <p:sp>
        <p:nvSpPr>
          <p:cNvPr id="8"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3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0" grpId="0"/>
      <p:bldP spid="10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3"/>
          <p:cNvSpPr>
            <a:spLocks noGrp="1"/>
          </p:cNvSpPr>
          <p:nvPr>
            <p:ph type="sldNum" sz="quarter" idx="12"/>
          </p:nvPr>
        </p:nvSpPr>
        <p:spPr/>
        <p:txBody>
          <a:bodyPr/>
          <a:lstStyle/>
          <a:p>
            <a:pPr>
              <a:defRPr/>
            </a:pPr>
            <a:fld id="{76D2D45A-5AA3-46B5-ADF5-52C7D0157CD4}" type="slidenum">
              <a:rPr lang="pt-BR"/>
              <a:pPr>
                <a:defRPr/>
              </a:pPr>
              <a:t>9</a:t>
            </a:fld>
            <a:endParaRPr lang="pt-BR"/>
          </a:p>
        </p:txBody>
      </p:sp>
      <p:sp>
        <p:nvSpPr>
          <p:cNvPr id="14339" name="Retângulo 5"/>
          <p:cNvSpPr>
            <a:spLocks noChangeArrowheads="1"/>
          </p:cNvSpPr>
          <p:nvPr/>
        </p:nvSpPr>
        <p:spPr bwMode="auto">
          <a:xfrm>
            <a:off x="365125" y="1206500"/>
            <a:ext cx="84407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A freqüência </a:t>
            </a:r>
            <a:r>
              <a:rPr lang="pt-BR" altLang="pt-BR" sz="1600" i="1">
                <a:latin typeface="Arial" charset="0"/>
              </a:rPr>
              <a:t>f</a:t>
            </a:r>
            <a:r>
              <a:rPr lang="pt-BR" altLang="pt-BR" sz="1600" i="1" baseline="-25000">
                <a:latin typeface="Arial" charset="0"/>
              </a:rPr>
              <a:t>2</a:t>
            </a:r>
            <a:r>
              <a:rPr lang="pt-BR" altLang="pt-BR" sz="1600">
                <a:latin typeface="Arial" charset="0"/>
              </a:rPr>
              <a:t> da tensão e corrente induzidas no rotor é determinada pela diferença de velocidade entre o campo girante e o rotor (escorregamento):</a:t>
            </a:r>
          </a:p>
        </p:txBody>
      </p:sp>
      <p:graphicFrame>
        <p:nvGraphicFramePr>
          <p:cNvPr id="14340" name="Object 4"/>
          <p:cNvGraphicFramePr>
            <a:graphicFrameLocks noChangeAspect="1"/>
          </p:cNvGraphicFramePr>
          <p:nvPr/>
        </p:nvGraphicFramePr>
        <p:xfrm>
          <a:off x="2995613" y="1873250"/>
          <a:ext cx="3354387" cy="711200"/>
        </p:xfrm>
        <a:graphic>
          <a:graphicData uri="http://schemas.openxmlformats.org/presentationml/2006/ole">
            <mc:AlternateContent xmlns:mc="http://schemas.openxmlformats.org/markup-compatibility/2006">
              <mc:Choice xmlns:v="urn:schemas-microsoft-com:vml" Requires="v">
                <p:oleObj spid="_x0000_s14345" name="Equation" r:id="rId4" imgW="1675673" imgH="355446" progId="Equation.3">
                  <p:embed/>
                </p:oleObj>
              </mc:Choice>
              <mc:Fallback>
                <p:oleObj name="Equation" r:id="rId4" imgW="1675673" imgH="355446"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5613" y="1873250"/>
                        <a:ext cx="3354387"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47625">
                            <a:solidFill>
                              <a:srgbClr val="FFCC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4" name="Retângulo 9"/>
          <p:cNvSpPr>
            <a:spLocks noChangeArrowheads="1"/>
          </p:cNvSpPr>
          <p:nvPr/>
        </p:nvSpPr>
        <p:spPr bwMode="auto">
          <a:xfrm>
            <a:off x="379413" y="2844800"/>
            <a:ext cx="84407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ts val="250"/>
              </a:spcBef>
              <a:buClr>
                <a:schemeClr val="accent1"/>
              </a:buClr>
              <a:buSzPct val="80000"/>
              <a:buFont typeface="Wingdings 2" pitchFamily="18" charset="2"/>
              <a:buChar char=""/>
              <a:defRPr sz="2800">
                <a:solidFill>
                  <a:schemeClr val="tx1"/>
                </a:solidFill>
                <a:latin typeface="Verdana" pitchFamily="34" charset="0"/>
              </a:defRPr>
            </a:lvl1pPr>
            <a:lvl2pPr marL="742950" indent="-285750" eaLnBrk="0" hangingPunct="0">
              <a:spcBef>
                <a:spcPts val="250"/>
              </a:spcBef>
              <a:buClr>
                <a:schemeClr val="accent1"/>
              </a:buClr>
              <a:buSzPct val="100000"/>
              <a:buFont typeface="Verdana" pitchFamily="34" charset="0"/>
              <a:buChar char="◦"/>
              <a:defRPr sz="2400">
                <a:solidFill>
                  <a:schemeClr val="tx1"/>
                </a:solidFill>
                <a:latin typeface="Verdana" pitchFamily="34" charset="0"/>
              </a:defRPr>
            </a:lvl2pPr>
            <a:lvl3pPr marL="1143000" indent="-228600" eaLnBrk="0" hangingPunct="0">
              <a:spcBef>
                <a:spcPts val="250"/>
              </a:spcBef>
              <a:buClr>
                <a:srgbClr val="ED3742"/>
              </a:buClr>
              <a:buSzPct val="100000"/>
              <a:buFont typeface="Wingdings 2" pitchFamily="18" charset="2"/>
              <a:buChar char=""/>
              <a:defRPr sz="2200">
                <a:solidFill>
                  <a:schemeClr val="tx1"/>
                </a:solidFill>
                <a:latin typeface="Verdana" pitchFamily="34" charset="0"/>
              </a:defRPr>
            </a:lvl3pPr>
            <a:lvl4pPr marL="1600200" indent="-228600" eaLnBrk="0" hangingPunct="0">
              <a:spcBef>
                <a:spcPts val="225"/>
              </a:spcBef>
              <a:buClr>
                <a:srgbClr val="ED3742"/>
              </a:buClr>
              <a:buSzPct val="112000"/>
              <a:buFont typeface="Verdana" pitchFamily="34" charset="0"/>
              <a:buChar char="◦"/>
              <a:defRPr sz="1900">
                <a:solidFill>
                  <a:schemeClr val="tx1"/>
                </a:solidFill>
                <a:latin typeface="Verdana" pitchFamily="34" charset="0"/>
              </a:defRPr>
            </a:lvl4pPr>
            <a:lvl5pPr marL="2057400" indent="-228600" eaLnBrk="0" hangingPunct="0">
              <a:spcBef>
                <a:spcPts val="250"/>
              </a:spcBef>
              <a:buClr>
                <a:srgbClr val="4A85BF"/>
              </a:buClr>
              <a:buSzPct val="100000"/>
              <a:buFont typeface="Wingdings 2" pitchFamily="18" charset="2"/>
              <a:buChar char=""/>
              <a:defRPr>
                <a:solidFill>
                  <a:schemeClr val="tx1"/>
                </a:solidFill>
                <a:latin typeface="Verdana" pitchFamily="34" charset="0"/>
              </a:defRPr>
            </a:lvl5pPr>
            <a:lvl6pPr marL="25146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6pPr>
            <a:lvl7pPr marL="29718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7pPr>
            <a:lvl8pPr marL="34290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8pPr>
            <a:lvl9pPr marL="3886200" indent="-228600" eaLnBrk="0" fontAlgn="base" hangingPunct="0">
              <a:spcBef>
                <a:spcPts val="250"/>
              </a:spcBef>
              <a:spcAft>
                <a:spcPct val="0"/>
              </a:spcAft>
              <a:buClr>
                <a:srgbClr val="4A85BF"/>
              </a:buClr>
              <a:buSzPct val="100000"/>
              <a:buFont typeface="Wingdings 2" pitchFamily="18" charset="2"/>
              <a:buChar char=""/>
              <a:defRPr>
                <a:solidFill>
                  <a:schemeClr val="tx1"/>
                </a:solidFill>
                <a:latin typeface="Verdana" pitchFamily="34" charset="0"/>
              </a:defRPr>
            </a:lvl9pPr>
          </a:lstStyle>
          <a:p>
            <a:pPr algn="just" eaLnBrk="1" hangingPunct="1">
              <a:spcBef>
                <a:spcPct val="50000"/>
              </a:spcBef>
              <a:buClrTx/>
              <a:buSzTx/>
              <a:buFont typeface="Wingdings 3" pitchFamily="18" charset="2"/>
              <a:buChar char="]"/>
            </a:pPr>
            <a:r>
              <a:rPr lang="pt-BR" altLang="pt-BR" sz="1600">
                <a:latin typeface="Arial" charset="0"/>
              </a:rPr>
              <a:t>Estator e rotor têm frequências diferentes!</a:t>
            </a:r>
          </a:p>
        </p:txBody>
      </p:sp>
      <p:sp>
        <p:nvSpPr>
          <p:cNvPr id="7" name="Text Box 2"/>
          <p:cNvSpPr txBox="1">
            <a:spLocks noChangeArrowheads="1"/>
          </p:cNvSpPr>
          <p:nvPr/>
        </p:nvSpPr>
        <p:spPr bwMode="auto">
          <a:xfrm>
            <a:off x="476250" y="503238"/>
            <a:ext cx="8210550" cy="523875"/>
          </a:xfrm>
          <a:prstGeom prst="rect">
            <a:avLst/>
          </a:prstGeom>
          <a:noFill/>
          <a:ln w="9525">
            <a:noFill/>
            <a:miter lim="800000"/>
            <a:headEnd/>
            <a:tailEnd/>
          </a:ln>
          <a:effectLst/>
        </p:spPr>
        <p:txBody>
          <a:bodyPr>
            <a:spAutoFit/>
          </a:bodyPr>
          <a:lstStyle/>
          <a:p>
            <a:pPr algn="just">
              <a:spcBef>
                <a:spcPct val="50000"/>
              </a:spcBef>
              <a:defRPr/>
            </a:pPr>
            <a:r>
              <a:rPr lang="pt-BR" sz="2800" b="1" dirty="0">
                <a:effectLst>
                  <a:outerShdw blurRad="38100" dist="38100" dir="2700000" algn="tl">
                    <a:srgbClr val="000000">
                      <a:alpha val="43137"/>
                    </a:srgbClr>
                  </a:outerShdw>
                </a:effectLst>
                <a:cs typeface="+mn-cs"/>
              </a:rPr>
              <a:t>Conceitos Básicos: Motor de Indução Trifásico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Aspecto">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18242</TotalTime>
  <Words>2183</Words>
  <Application>Microsoft Office PowerPoint</Application>
  <PresentationFormat>Apresentação na tela (4:3)</PresentationFormat>
  <Paragraphs>326</Paragraphs>
  <Slides>39</Slides>
  <Notes>39</Notes>
  <HiddenSlides>2</HiddenSlides>
  <MMClips>0</MMClips>
  <ScaleCrop>false</ScaleCrop>
  <HeadingPairs>
    <vt:vector size="6" baseType="variant">
      <vt:variant>
        <vt:lpstr>Tema</vt:lpstr>
      </vt:variant>
      <vt:variant>
        <vt:i4>1</vt:i4>
      </vt:variant>
      <vt:variant>
        <vt:lpstr>Servidores OLE incorporados</vt:lpstr>
      </vt:variant>
      <vt:variant>
        <vt:i4>3</vt:i4>
      </vt:variant>
      <vt:variant>
        <vt:lpstr>Títulos de slides</vt:lpstr>
      </vt:variant>
      <vt:variant>
        <vt:i4>39</vt:i4>
      </vt:variant>
    </vt:vector>
  </HeadingPairs>
  <TitlesOfParts>
    <vt:vector size="43" baseType="lpstr">
      <vt:lpstr>Aspecto</vt:lpstr>
      <vt:lpstr>Equation</vt:lpstr>
      <vt:lpstr>Imagem de bitmap</vt:lpstr>
      <vt:lpstr>Equação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José Carlos</dc:creator>
  <cp:lastModifiedBy>Jose Carlos</cp:lastModifiedBy>
  <cp:revision>1400</cp:revision>
  <cp:lastPrinted>2012-05-07T12:27:16Z</cp:lastPrinted>
  <dcterms:created xsi:type="dcterms:W3CDTF">1601-01-01T00:00:00Z</dcterms:created>
  <dcterms:modified xsi:type="dcterms:W3CDTF">2017-05-30T13:24:23Z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