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85" r:id="rId7"/>
    <p:sldId id="280" r:id="rId8"/>
    <p:sldId id="281" r:id="rId9"/>
    <p:sldId id="282" r:id="rId10"/>
    <p:sldId id="283" r:id="rId11"/>
    <p:sldId id="284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68" r:id="rId21"/>
    <p:sldId id="270" r:id="rId22"/>
    <p:sldId id="271" r:id="rId23"/>
    <p:sldId id="272" r:id="rId24"/>
    <p:sldId id="273" r:id="rId25"/>
    <p:sldId id="274" r:id="rId26"/>
    <p:sldId id="275" r:id="rId27"/>
    <p:sldId id="278" r:id="rId28"/>
    <p:sldId id="276" r:id="rId29"/>
    <p:sldId id="279" r:id="rId30"/>
    <p:sldId id="27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8AA07-23DA-4F62-A31B-1E32D0843F1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3936-126F-440A-8AE2-19F22CBEF6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EEE64-F656-4860-AE37-990B81A6A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D7CA08-D204-4BF2-AC7C-7A2519F11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4132F6-160C-425E-B316-D563B3FF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AB84A5-79A2-4A06-81FA-8180FCB4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39E589-1C14-4DE7-90F9-02B6BC96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FE7C1-0F6E-430E-85FA-A248774E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E7DDB-E982-484D-8330-50601FD6A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00E299-73AD-4A6C-9FC6-E81AC285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7E0388-09FB-4F9C-ABF3-716345F6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B6FB08-25DF-424D-802E-D70636C1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F4C53F-3FBD-43D3-9917-9459256B4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2A1C6E-EF64-4535-8F26-A78A7BFD2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8670A-7771-41B9-8983-E58B0DFC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29F110-44EA-4B03-BE85-DD6F1708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84CEF7-0904-4E90-B67E-271250A3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B381A-D32F-4158-979A-BEE4F9CA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C8EDF1-5D35-48DB-9127-D1029F5AE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10A806-4661-4A13-9330-DD142CD3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F6308-7902-4BDB-B154-4601E4A2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D6F97B-7942-4769-A14E-619C4332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2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9B6D4-8FF2-451D-8C3F-16350279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F0A728-80E1-4742-A0DB-EB7BD3A8C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1E29B6-4D7D-4CBE-BD1C-30D1B799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A0239F-28F6-4732-906D-768C7ACC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D4A76D-5E95-4155-A208-9288382D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832FA-75EC-465D-A0F1-A69013DF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2401CA-E9F2-4582-973E-40310290D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6816E6-BF55-47DD-BE54-2BB8C8513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8DF199-5461-4D14-8ED0-2D995A47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A3D28D-C2C0-4BA5-8819-402107B4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CD9D36-8703-4C01-A0AB-D97A2656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40422-09E3-46F3-9398-BC222F8E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45BEFE-4105-427E-B91C-25CFB8E31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6E25BA-21BA-4493-9C64-BB5E0FB8A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0443D1-48DC-44F3-A20F-1E01E81C6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B04556-C5C7-4220-BA4A-918AB2B9F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5C3A704-1112-46DA-A058-97243D30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1508-1CE4-4EBD-BEE1-A119AE0F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BDCA74-0CCA-41AF-8ADE-5E8E460A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D277-0140-4582-AE6F-5940A3A8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89A42B-E041-4AFF-A187-2CFF8A5C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68404B-CF8F-4762-9DD0-A3F0F4A1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F5EA95-1807-49B2-B50D-8D048224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8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03B581C-0FA9-4695-BE03-3C914407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44CDBF-33D9-47CB-B0F4-DEB06958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06D79C-F537-427D-B688-41CD79F5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0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9BDF6-1D2B-4CDF-B6E8-1E486C01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A7AF7B-5289-456A-8096-B006F928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BD625D-DA90-477E-95C7-491AA8A63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99881D-2DA3-43CE-BF18-D3DC3332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12FA9D-1F4E-4EDA-ADB2-F9B57E7E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F6D79D-1E4E-4254-A986-33D69565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ACD08-546A-4192-8560-928D6BDC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C7462A-3846-4E70-99D7-BB376458D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1C7CC5-F796-49CF-8EAA-8F4B83548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75722A-90E4-4549-B2C4-D866E93E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CAA292-9FFA-43B3-B4DF-80C49888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A3E5F2-AA0F-444E-9187-87B060C0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CCACE7-F190-4AF9-9E6F-AF4D8C09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D3C30B-DCE9-4385-9C5B-531A40F60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12D1C9-D5FB-4FB2-9F73-ABA4FD5DF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E1A0-0CA7-4EDB-88A4-66A3FF2193F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BE9D77-5969-486A-9980-C88746EFC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C12132-F5B8-4B9E-8E39-66E7195C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Materials Science &amp; Engineering - Scully Scott Murphy &amp; Presser PC">
            <a:extLst>
              <a:ext uri="{FF2B5EF4-FFF2-40B4-BE49-F238E27FC236}">
                <a16:creationId xmlns:a16="http://schemas.microsoft.com/office/drawing/2014/main" id="{07ED2D2B-F01B-4808-ABD1-7ABB48852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3" r="8813"/>
          <a:stretch/>
        </p:blipFill>
        <p:spPr bwMode="auto"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00 in Materials Science">
            <a:extLst>
              <a:ext uri="{FF2B5EF4-FFF2-40B4-BE49-F238E27FC236}">
                <a16:creationId xmlns:a16="http://schemas.microsoft.com/office/drawing/2014/main" id="{D67C27DD-31C8-497B-89DA-2A4D5CC57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9" r="2985" b="-2"/>
          <a:stretch/>
        </p:blipFill>
        <p:spPr bwMode="auto"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E-MRS: supporting materials science &amp; engineering in Europe">
            <a:extLst>
              <a:ext uri="{FF2B5EF4-FFF2-40B4-BE49-F238E27FC236}">
                <a16:creationId xmlns:a16="http://schemas.microsoft.com/office/drawing/2014/main" id="{325959E2-DC75-42FC-9409-9FF930082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r="1253" b="-2"/>
          <a:stretch/>
        </p:blipFill>
        <p:spPr bwMode="auto"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00AD1E-3DDC-4D69-A4C0-4CF4BB9E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08760"/>
            <a:ext cx="3429000" cy="289864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LOM3016 In</a:t>
            </a:r>
            <a:r>
              <a:rPr lang="pt-BR" sz="4000" b="1" dirty="0"/>
              <a:t>trodução à Ciência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E0684-1A29-4F91-99DD-CFECD50D3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773168"/>
            <a:ext cx="3429000" cy="1335024"/>
          </a:xfrm>
        </p:spPr>
        <p:txBody>
          <a:bodyPr>
            <a:normAutofit/>
          </a:bodyPr>
          <a:lstStyle/>
          <a:p>
            <a:pPr algn="l"/>
            <a:r>
              <a:rPr lang="pt-BR" sz="2100"/>
              <a:t>Prof. Dr. João Paulo Pascon</a:t>
            </a:r>
          </a:p>
          <a:p>
            <a:pPr algn="l"/>
            <a:r>
              <a:rPr lang="pt-BR" sz="2100"/>
              <a:t>DEMAR / EEL / USP</a:t>
            </a:r>
            <a:endParaRPr lang="en-US" sz="21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Materials Science - Sigray - Polymers Metals In Situ Imaging">
            <a:extLst>
              <a:ext uri="{FF2B5EF4-FFF2-40B4-BE49-F238E27FC236}">
                <a16:creationId xmlns:a16="http://schemas.microsoft.com/office/drawing/2014/main" id="{C5208219-6EA1-4680-8CB4-E01A8D61C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18991"/>
          <a:stretch/>
        </p:blipFill>
        <p:spPr bwMode="auto"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3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Ementa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4. Diagrama de fases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4.1. Definição de “fase”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4.2. Regra de Gibbs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4.3. Curva de resfriamento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4.4. Diagramas de equilíbrio de sistemas binários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4.5. Equilíbrio de formação e decomposição de fases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4.6. Exemplos de diagramas de fases relacionados com a microestrutura dos materiais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BFFAE28-5649-4B75-86A0-627C8F3AF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281" y="1777589"/>
            <a:ext cx="6550891" cy="36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Ementa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Conceitos básicos sobre as propriedades mecânicas dos materiais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5.1. Conceitos de tensão 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5.2. Propriedades elásticas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5.3. Deformação plástica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5.4. Plasticidade e fluxo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5.5. Materiais não newtonianos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5.6. Relaxação e fluência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5.7. Fadiga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5.8. Exemplos e casos práticos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6A84CF2-671A-4A66-A367-87DFD5F5B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618" y="2102436"/>
            <a:ext cx="3293435" cy="35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Bibliografia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Callister</a:t>
            </a:r>
            <a:r>
              <a:rPr lang="en-US" sz="20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William D., and David G. </a:t>
            </a:r>
            <a:r>
              <a:rPr lang="en-US" sz="2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Rethwisch</a:t>
            </a:r>
            <a:r>
              <a:rPr lang="en-US" sz="20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US" sz="200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Materials science and engineering: an introduction</a:t>
            </a:r>
            <a:r>
              <a:rPr lang="en-US" sz="20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Vol. 9. New York: Wiley, 2018.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91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Orientações iniciais</a:t>
            </a:r>
          </a:p>
          <a:p>
            <a:pPr lvl="1">
              <a:lnSpc>
                <a:spcPct val="150000"/>
              </a:lnSpc>
            </a:pPr>
            <a:r>
              <a:rPr lang="en-US" sz="2200" dirty="0" err="1"/>
              <a:t>Conteúdo</a:t>
            </a:r>
            <a:r>
              <a:rPr lang="en-US" sz="2200" dirty="0"/>
              <a:t> (aulas e </a:t>
            </a:r>
            <a:r>
              <a:rPr lang="en-US" sz="2200" dirty="0" err="1"/>
              <a:t>listas</a:t>
            </a:r>
            <a:r>
              <a:rPr lang="en-US" sz="2200" dirty="0"/>
              <a:t>) </a:t>
            </a:r>
            <a:r>
              <a:rPr lang="en-US" sz="2200" dirty="0" err="1"/>
              <a:t>disponível</a:t>
            </a:r>
            <a:r>
              <a:rPr lang="en-US" sz="2200" dirty="0"/>
              <a:t> no Stoa (e-</a:t>
            </a:r>
            <a:r>
              <a:rPr lang="en-US" sz="2200" dirty="0" err="1"/>
              <a:t>disciplinas</a:t>
            </a:r>
            <a:r>
              <a:rPr lang="en-US" sz="22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200" dirty="0" err="1"/>
              <a:t>Dúvidas</a:t>
            </a:r>
            <a:r>
              <a:rPr lang="en-US" sz="2200" dirty="0"/>
              <a:t>: jppascon@usp.br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32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 Estrutura e ligação atômica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1.1. Estrutura dos átomos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1.2. Ligações covalente, iônica, metálica e forças de van der </a:t>
            </a:r>
            <a:r>
              <a:rPr lang="pt-BR" sz="2400" dirty="0" err="1"/>
              <a:t>Waals</a:t>
            </a:r>
            <a:endParaRPr lang="pt-BR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3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Classificação dos materiais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Metais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Cerâmicos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Polímeros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Compósitos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B5B3C2E-F34F-44BB-9EC7-B4CF9D134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255" y="1444007"/>
            <a:ext cx="4540930" cy="29525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D6EE907-5329-4505-8596-BE2F069C6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629" y="1930084"/>
            <a:ext cx="3943556" cy="321539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47952F3-3B3D-4AA8-A3F8-5FE8A4D7F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113" y="2376998"/>
            <a:ext cx="3299072" cy="310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Materiais avançados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Semicondutores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Biomateriais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“</a:t>
            </a:r>
            <a:r>
              <a:rPr lang="pt-BR" sz="2400" dirty="0" err="1"/>
              <a:t>Smart</a:t>
            </a:r>
            <a:r>
              <a:rPr lang="pt-BR" sz="2400" dirty="0"/>
              <a:t> </a:t>
            </a:r>
            <a:r>
              <a:rPr lang="pt-BR" sz="2400" dirty="0" err="1"/>
              <a:t>materials</a:t>
            </a:r>
            <a:r>
              <a:rPr lang="pt-BR" sz="2400" dirty="0"/>
              <a:t>”</a:t>
            </a:r>
          </a:p>
          <a:p>
            <a:pPr>
              <a:lnSpc>
                <a:spcPct val="150000"/>
              </a:lnSpc>
            </a:pPr>
            <a:r>
              <a:rPr lang="pt-BR" sz="2400" dirty="0" err="1"/>
              <a:t>Nanomateriais</a:t>
            </a:r>
            <a:endParaRPr lang="pt-BR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30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1.1. Estrutura dos átomos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Conceitos fundamentais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Número atômico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Massa atômica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Isótopos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Peso atômico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Unidade de massa atômica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Mol (6,022 x 10</a:t>
            </a:r>
            <a:r>
              <a:rPr lang="pt-BR" sz="2000" baseline="30000" dirty="0"/>
              <a:t>23</a:t>
            </a:r>
            <a:r>
              <a:rPr lang="pt-BR" sz="20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B375FB-98CF-49E3-9422-DDEADA3DC120}"/>
              </a:ext>
            </a:extLst>
          </p:cNvPr>
          <p:cNvSpPr txBox="1"/>
          <p:nvPr/>
        </p:nvSpPr>
        <p:spPr>
          <a:xfrm>
            <a:off x="5763491" y="2512291"/>
            <a:ext cx="4392562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Peso atômico do ferro: 55,85 </a:t>
            </a:r>
            <a:r>
              <a:rPr lang="pt-BR" sz="2000" dirty="0" err="1"/>
              <a:t>amu</a:t>
            </a:r>
            <a:r>
              <a:rPr lang="pt-BR" sz="2000" dirty="0"/>
              <a:t>/</a:t>
            </a:r>
            <a:r>
              <a:rPr lang="pt-BR" sz="2000" dirty="0" err="1"/>
              <a:t>atom</a:t>
            </a:r>
            <a:endParaRPr lang="en-US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408164-429A-401E-B37E-F269E2C8E9BC}"/>
              </a:ext>
            </a:extLst>
          </p:cNvPr>
          <p:cNvSpPr txBox="1"/>
          <p:nvPr/>
        </p:nvSpPr>
        <p:spPr>
          <a:xfrm>
            <a:off x="6985335" y="3381993"/>
            <a:ext cx="1948873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55,85 g/mol</a:t>
            </a:r>
            <a:endParaRPr lang="en-US" sz="2000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5B2558C8-6303-4447-93B3-8DB30F74D0B8}"/>
              </a:ext>
            </a:extLst>
          </p:cNvPr>
          <p:cNvCxnSpPr>
            <a:stCxn id="4" idx="2"/>
            <a:endCxn id="9" idx="0"/>
          </p:cNvCxnSpPr>
          <p:nvPr/>
        </p:nvCxnSpPr>
        <p:spPr>
          <a:xfrm>
            <a:off x="7959772" y="2912401"/>
            <a:ext cx="0" cy="4695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3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1.1. Estrutura dos átomos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Modelos atômicos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Mecânica quântica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Modelo atômico de Bohr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Modelo de Onda (mecânica)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Theory of Everything That Explains Away The Paradoxes of Quantum Mechanics  | Discover Magazine">
            <a:extLst>
              <a:ext uri="{FF2B5EF4-FFF2-40B4-BE49-F238E27FC236}">
                <a16:creationId xmlns:a16="http://schemas.microsoft.com/office/drawing/2014/main" id="{52B48B00-CB8D-4B1C-9872-3F7678227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91" y="1536903"/>
            <a:ext cx="3369462" cy="252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308AB4C-EAC1-45D5-B30A-4B0AD9C67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509" y="1785234"/>
            <a:ext cx="3490091" cy="353586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CD6720A-32A8-4760-9BC4-829468FB2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410" y="1336617"/>
            <a:ext cx="4592932" cy="433776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3CD9CE9-906B-4FC0-AEEB-7C29258EB3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2060" y="1336617"/>
            <a:ext cx="2983030" cy="433776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18F5E74-24A8-441F-9C42-FBAE1BBA2D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0378" y="1460355"/>
            <a:ext cx="6099531" cy="398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4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1.1. Estrutura dos átomos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Números quânticos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B7FD21C-F2C6-4452-BF51-DF8E1CEBC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087029"/>
            <a:ext cx="8487052" cy="345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A73F-950E-4798-9BDA-BDD6F17B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668" y="1396289"/>
            <a:ext cx="5217884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Prof. Dr. João Paulo Pascon</a:t>
            </a:r>
            <a:endParaRPr lang="en-US" sz="3600" b="1" dirty="0"/>
          </a:p>
        </p:txBody>
      </p:sp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Freeform: Shape 74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ML and Data Science: Empowering Materials Science | by Ashwin Shekhar |  Mettle, NIT Trichy | Medium">
            <a:extLst>
              <a:ext uri="{FF2B5EF4-FFF2-40B4-BE49-F238E27FC236}">
                <a16:creationId xmlns:a16="http://schemas.microsoft.com/office/drawing/2014/main" id="{3936F0C4-C63B-4385-9586-7C6E10601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1" y="421318"/>
            <a:ext cx="3601748" cy="184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2647A6F-65DF-4266-B873-A897D0653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4745460"/>
            <a:ext cx="2346459" cy="1748111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4AF5623F-BF5B-4B11-BF91-6B3287EC86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5" r="208" b="1"/>
          <a:stretch/>
        </p:blipFill>
        <p:spPr>
          <a:xfrm>
            <a:off x="4060390" y="3133485"/>
            <a:ext cx="1858273" cy="185825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C1B572-5E37-4727-8C32-4341979C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004" y="2871982"/>
            <a:ext cx="4238563" cy="3181684"/>
          </a:xfrm>
        </p:spPr>
        <p:txBody>
          <a:bodyPr anchor="t">
            <a:normAutofit/>
          </a:bodyPr>
          <a:lstStyle/>
          <a:p>
            <a:r>
              <a:rPr lang="pt-BR" sz="2400" b="1" dirty="0"/>
              <a:t>Departamento de Engenharia de Materiais (DEMAR)</a:t>
            </a:r>
          </a:p>
          <a:p>
            <a:r>
              <a:rPr lang="pt-BR" sz="2400" b="1" dirty="0"/>
              <a:t>Escola de Engenharia de Lorena (EEL)</a:t>
            </a:r>
          </a:p>
          <a:p>
            <a:r>
              <a:rPr lang="pt-BR" sz="2400" b="1" dirty="0"/>
              <a:t>Universidade de São Paulo (USP)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4356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1.1. Estrutura dos átomos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Configurações de elétrons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Hidrogênio (H, 1):  1s</a:t>
            </a:r>
            <a:r>
              <a:rPr lang="pt-BR" sz="2000" baseline="30000" dirty="0"/>
              <a:t>1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Hélio (He, 2): 1s</a:t>
            </a:r>
            <a:r>
              <a:rPr lang="pt-BR" sz="2000" baseline="30000" dirty="0"/>
              <a:t>2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dirty="0">
                <a:solidFill>
                  <a:prstClr val="black"/>
                </a:solidFill>
              </a:rPr>
              <a:t>Neônio (Ne, 10): 1s</a:t>
            </a:r>
            <a:r>
              <a:rPr lang="pt-BR" sz="2000" baseline="30000" dirty="0">
                <a:solidFill>
                  <a:prstClr val="black"/>
                </a:solidFill>
              </a:rPr>
              <a:t>2</a:t>
            </a:r>
            <a:r>
              <a:rPr lang="pt-BR" sz="2000" dirty="0">
                <a:solidFill>
                  <a:prstClr val="black"/>
                </a:solidFill>
              </a:rPr>
              <a:t>2s</a:t>
            </a:r>
            <a:r>
              <a:rPr lang="pt-BR" sz="2000" baseline="30000" dirty="0">
                <a:solidFill>
                  <a:prstClr val="black"/>
                </a:solidFill>
              </a:rPr>
              <a:t>2</a:t>
            </a:r>
            <a:r>
              <a:rPr lang="pt-BR" sz="2000" dirty="0">
                <a:solidFill>
                  <a:prstClr val="black"/>
                </a:solidFill>
              </a:rPr>
              <a:t>2p</a:t>
            </a:r>
            <a:r>
              <a:rPr lang="pt-BR" sz="2000" baseline="30000" dirty="0">
                <a:solidFill>
                  <a:prstClr val="black"/>
                </a:solidFill>
              </a:rPr>
              <a:t>6</a:t>
            </a:r>
            <a:endParaRPr lang="pt-BR" sz="2000" baseline="30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Sódio (Na, 11): 1s</a:t>
            </a:r>
            <a:r>
              <a:rPr lang="pt-BR" sz="2000" baseline="30000" dirty="0"/>
              <a:t>2</a:t>
            </a:r>
            <a:r>
              <a:rPr lang="pt-BR" sz="2000" dirty="0"/>
              <a:t>2s</a:t>
            </a:r>
            <a:r>
              <a:rPr lang="pt-BR" sz="2000" baseline="30000" dirty="0"/>
              <a:t>2</a:t>
            </a:r>
            <a:r>
              <a:rPr lang="pt-BR" sz="2000" dirty="0"/>
              <a:t>2p</a:t>
            </a:r>
            <a:r>
              <a:rPr lang="pt-BR" sz="2000" baseline="30000" dirty="0"/>
              <a:t>6</a:t>
            </a:r>
            <a:r>
              <a:rPr lang="pt-BR" sz="2000" dirty="0"/>
              <a:t>3s</a:t>
            </a:r>
            <a:r>
              <a:rPr lang="pt-BR" sz="2000" baseline="30000" dirty="0"/>
              <a:t>1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Magnésio (Mg, 12): 1s</a:t>
            </a:r>
            <a:r>
              <a:rPr lang="pt-BR" sz="2000" baseline="30000" dirty="0"/>
              <a:t>2</a:t>
            </a:r>
            <a:r>
              <a:rPr lang="pt-BR" sz="2000" dirty="0"/>
              <a:t>2s</a:t>
            </a:r>
            <a:r>
              <a:rPr lang="pt-BR" sz="2000" baseline="30000" dirty="0"/>
              <a:t>2</a:t>
            </a:r>
            <a:r>
              <a:rPr lang="pt-BR" sz="2000" dirty="0"/>
              <a:t>2p</a:t>
            </a:r>
            <a:r>
              <a:rPr lang="pt-BR" sz="2000" baseline="30000" dirty="0"/>
              <a:t>6</a:t>
            </a:r>
            <a:r>
              <a:rPr lang="pt-BR" sz="2000" dirty="0"/>
              <a:t>3s</a:t>
            </a:r>
            <a:r>
              <a:rPr lang="pt-BR" sz="2000" baseline="30000" dirty="0"/>
              <a:t>2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200" dirty="0"/>
              <a:t>Elétrons de valência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Configurações estáveis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142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000" b="1" dirty="0"/>
              <a:t>1.2. Ligações covalente, iônica, metálica e forças de van der </a:t>
            </a:r>
            <a:r>
              <a:rPr lang="pt-BR" sz="3000" b="1" dirty="0" err="1"/>
              <a:t>Waals</a:t>
            </a:r>
            <a:endParaRPr lang="pt-BR" sz="3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Força eletrostática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Atração x repulsão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34302D7-9D1D-4365-8C90-26807FB8B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053" y="1571625"/>
            <a:ext cx="5715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000" b="1" dirty="0"/>
              <a:t>1.2. Ligações covalente, iônica, metálica e forças de van der </a:t>
            </a:r>
            <a:r>
              <a:rPr lang="pt-BR" sz="3000" b="1" dirty="0" err="1"/>
              <a:t>Waals</a:t>
            </a:r>
            <a:endParaRPr lang="pt-BR" sz="3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Energia de ligação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Atração x repulsão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0E06F7F-E1E1-4981-97F4-B044D5E72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62" y="2858148"/>
            <a:ext cx="1209675" cy="7239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A99186E-3C4D-4537-9344-6F0FC7A7F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227" y="245708"/>
            <a:ext cx="4867050" cy="62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000" b="1" dirty="0"/>
              <a:t>1.2. Ligações covalente, iônica, metálica e forças de van der </a:t>
            </a:r>
            <a:r>
              <a:rPr lang="pt-BR" sz="3000" b="1" dirty="0" err="1"/>
              <a:t>Waals</a:t>
            </a:r>
            <a:endParaRPr lang="pt-BR" sz="3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Ligações primárias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Iônica</a:t>
            </a:r>
            <a:endParaRPr lang="pt-BR" sz="2000" baseline="30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Covalente</a:t>
            </a:r>
            <a:endParaRPr lang="pt-BR" sz="2000" baseline="30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dirty="0">
                <a:solidFill>
                  <a:prstClr val="black"/>
                </a:solidFill>
              </a:rPr>
              <a:t>Metálica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200" dirty="0"/>
              <a:t>Ligações secundárias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nl-NL" sz="2000" dirty="0"/>
              <a:t>Forças de van der Waals</a:t>
            </a:r>
            <a:endParaRPr lang="pt-BR" sz="2000" baseline="30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7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000" b="1" dirty="0"/>
              <a:t>1.2. Ligações covalente, iônica, metálica e forças de van der </a:t>
            </a:r>
            <a:r>
              <a:rPr lang="pt-BR" sz="3000" b="1" dirty="0" err="1"/>
              <a:t>Waals</a:t>
            </a:r>
            <a:endParaRPr lang="pt-BR" sz="3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Ligação iônica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Elementos metálicos e não-metálicos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Exemplo: Cloreto de sódio (</a:t>
            </a:r>
            <a:r>
              <a:rPr lang="pt-BR" sz="2000" dirty="0" err="1"/>
              <a:t>NaCl</a:t>
            </a:r>
            <a:r>
              <a:rPr lang="pt-BR" sz="20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127BED8-7ADD-42EE-8DBC-87D0D8D5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2" y="3297094"/>
            <a:ext cx="6696075" cy="20002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BA3EF06-A130-4481-812A-5A22BE5BD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547" y="1413164"/>
            <a:ext cx="46196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2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000" b="1" dirty="0"/>
              <a:t>1.2. Ligações covalente, iônica, metálica e forças de van der </a:t>
            </a:r>
            <a:r>
              <a:rPr lang="pt-BR" sz="3000" b="1" dirty="0" err="1"/>
              <a:t>Waals</a:t>
            </a:r>
            <a:endParaRPr lang="pt-BR" sz="3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Ligação covalente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Compartilhamento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Exemplo: molécula de hidrogênio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4C35A4A-6A5B-487B-BAFE-E3EA83000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987" y="3358139"/>
            <a:ext cx="55340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000" b="1" dirty="0"/>
              <a:t>1.2. Ligações covalente, iônica, metálica e forças de van der </a:t>
            </a:r>
            <a:r>
              <a:rPr lang="pt-BR" sz="3000" b="1" dirty="0" err="1"/>
              <a:t>Waals</a:t>
            </a:r>
            <a:endParaRPr lang="pt-BR" sz="3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Ligação covalente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Hibridização de carbono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 (6): </a:t>
            </a:r>
            <a:r>
              <a:rPr lang="pt-BR" sz="2000" dirty="0">
                <a:solidFill>
                  <a:prstClr val="black"/>
                </a:solidFill>
              </a:rPr>
              <a:t>1s</a:t>
            </a:r>
            <a:r>
              <a:rPr lang="pt-BR" sz="2000" baseline="30000" dirty="0">
                <a:solidFill>
                  <a:prstClr val="black"/>
                </a:solidFill>
              </a:rPr>
              <a:t>2</a:t>
            </a:r>
            <a:r>
              <a:rPr lang="pt-BR" sz="2000" dirty="0">
                <a:solidFill>
                  <a:prstClr val="black"/>
                </a:solidFill>
              </a:rPr>
              <a:t>2s</a:t>
            </a:r>
            <a:r>
              <a:rPr lang="pt-BR" sz="2000" baseline="30000" dirty="0">
                <a:solidFill>
                  <a:prstClr val="black"/>
                </a:solidFill>
              </a:rPr>
              <a:t>2</a:t>
            </a:r>
            <a:r>
              <a:rPr lang="pt-BR" sz="2000" dirty="0">
                <a:solidFill>
                  <a:prstClr val="black"/>
                </a:solidFill>
              </a:rPr>
              <a:t>2p</a:t>
            </a:r>
            <a:r>
              <a:rPr lang="pt-BR" sz="2000" baseline="30000" dirty="0">
                <a:solidFill>
                  <a:prstClr val="black"/>
                </a:solidFill>
              </a:rPr>
              <a:t>2</a:t>
            </a:r>
            <a:r>
              <a:rPr lang="pt-BR" sz="2000" dirty="0">
                <a:solidFill>
                  <a:prstClr val="black"/>
                </a:solidFill>
              </a:rPr>
              <a:t> =&gt; 1s</a:t>
            </a:r>
            <a:r>
              <a:rPr lang="pt-BR" sz="2000" baseline="30000" dirty="0">
                <a:solidFill>
                  <a:prstClr val="black"/>
                </a:solidFill>
              </a:rPr>
              <a:t>2</a:t>
            </a:r>
            <a:r>
              <a:rPr lang="pt-BR" sz="2000" dirty="0">
                <a:solidFill>
                  <a:prstClr val="black"/>
                </a:solidFill>
              </a:rPr>
              <a:t>2s</a:t>
            </a:r>
            <a:r>
              <a:rPr lang="pt-BR" sz="2000" baseline="30000" dirty="0">
                <a:solidFill>
                  <a:prstClr val="black"/>
                </a:solidFill>
              </a:rPr>
              <a:t>1</a:t>
            </a:r>
            <a:r>
              <a:rPr lang="pt-BR" sz="2000" dirty="0">
                <a:solidFill>
                  <a:prstClr val="black"/>
                </a:solidFill>
              </a:rPr>
              <a:t>2p</a:t>
            </a:r>
            <a:r>
              <a:rPr lang="pt-BR" sz="2000" baseline="30000" dirty="0">
                <a:solidFill>
                  <a:prstClr val="black"/>
                </a:solidFill>
              </a:rPr>
              <a:t>3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5798AA1-DE13-4A29-A9C7-EC3FBB9B0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621" y="1928812"/>
            <a:ext cx="29241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000" b="1" dirty="0"/>
              <a:t>1.2. Ligações covalente, iônica, metálica e forças de van der </a:t>
            </a:r>
            <a:r>
              <a:rPr lang="pt-BR" sz="3000" b="1" dirty="0" err="1"/>
              <a:t>Waals</a:t>
            </a:r>
            <a:endParaRPr lang="pt-BR" sz="3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Ligação covalente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Hibridização de carbono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Grafite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BB78359-FB4B-4BA5-9462-85D46D2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361" y="1717354"/>
            <a:ext cx="6119811" cy="34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000" b="1" dirty="0"/>
              <a:t>1.2. Ligações covalente, iônica, metálica e forças de van der </a:t>
            </a:r>
            <a:r>
              <a:rPr lang="pt-BR" sz="3000" b="1" dirty="0" err="1"/>
              <a:t>Waals</a:t>
            </a:r>
            <a:endParaRPr lang="pt-BR" sz="3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Ligação metálica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Nuvem de elétrons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77BDE4BC-3A2C-4AC1-AD3A-8DF2A9892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529" y="2657787"/>
            <a:ext cx="7204941" cy="270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000" b="1" dirty="0"/>
              <a:t>1.2. Ligações covalente, iônica, metálica e forças de van der </a:t>
            </a:r>
            <a:r>
              <a:rPr lang="pt-BR" sz="3000" b="1" dirty="0" err="1"/>
              <a:t>Waals</a:t>
            </a:r>
            <a:endParaRPr lang="pt-BR" sz="3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Forças de van der Waals</a:t>
            </a:r>
            <a:endParaRPr lang="pt-BR" sz="2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Gases inertes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Dipolo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29A4011-EFAB-498D-9E23-290D5A140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465" y="2341791"/>
            <a:ext cx="7153707" cy="27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A73F-950E-4798-9BDA-BDD6F17B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314" y="1396289"/>
            <a:ext cx="4375586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Histórico acadêmico</a:t>
            </a:r>
            <a:endParaRPr lang="en-US" sz="3600" b="1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Tela de computador com fundo azul&#10;&#10;Descrição gerada automaticamente com confiança média">
            <a:extLst>
              <a:ext uri="{FF2B5EF4-FFF2-40B4-BE49-F238E27FC236}">
                <a16:creationId xmlns:a16="http://schemas.microsoft.com/office/drawing/2014/main" id="{7C2FD108-82B1-4CE7-B99B-ABBC9B98D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" r="36600" b="2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Gráfico, Gráfico de radar&#10;&#10;Descrição gerada automaticamente">
            <a:extLst>
              <a:ext uri="{FF2B5EF4-FFF2-40B4-BE49-F238E27FC236}">
                <a16:creationId xmlns:a16="http://schemas.microsoft.com/office/drawing/2014/main" id="{2D7E16BD-A834-4A51-83B8-CEC3141FA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1" r="6" b="6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48303D1A-6651-4315-9D41-EA1BE23D9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25" r="33816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12" name="Imagem 11" descr="Gráfico, Logotipo, nome da empresa, Gráfico de superfície&#10;&#10;Descrição gerada automaticamente">
            <a:extLst>
              <a:ext uri="{FF2B5EF4-FFF2-40B4-BE49-F238E27FC236}">
                <a16:creationId xmlns:a16="http://schemas.microsoft.com/office/drawing/2014/main" id="{4D89C6E1-48AD-44DD-B899-A8316A4D9F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" r="2068" b="-3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C1B572-5E37-4727-8C32-4341979C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313" y="2473823"/>
            <a:ext cx="4375579" cy="3917452"/>
          </a:xfrm>
        </p:spPr>
        <p:txBody>
          <a:bodyPr anchor="t">
            <a:normAutofit/>
          </a:bodyPr>
          <a:lstStyle/>
          <a:p>
            <a:r>
              <a:rPr lang="en-US" sz="2200" dirty="0" err="1"/>
              <a:t>Formação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Engenharia</a:t>
            </a:r>
            <a:r>
              <a:rPr lang="en-US" sz="2200" dirty="0"/>
              <a:t> de </a:t>
            </a:r>
            <a:r>
              <a:rPr lang="en-US" sz="2200" dirty="0" err="1"/>
              <a:t>Estruturas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UFSCar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EESC/USP</a:t>
            </a:r>
          </a:p>
          <a:p>
            <a:r>
              <a:rPr lang="en-US" sz="2200" dirty="0" err="1"/>
              <a:t>Mecânica</a:t>
            </a:r>
            <a:r>
              <a:rPr lang="en-US" sz="2200" dirty="0"/>
              <a:t> </a:t>
            </a:r>
            <a:r>
              <a:rPr lang="en-US" sz="2200" dirty="0" err="1"/>
              <a:t>Computacional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Simulação</a:t>
            </a:r>
            <a:r>
              <a:rPr lang="en-US" sz="2000" dirty="0"/>
              <a:t> por </a:t>
            </a:r>
            <a:r>
              <a:rPr lang="en-US" sz="2000" dirty="0" err="1"/>
              <a:t>elementos</a:t>
            </a:r>
            <a:r>
              <a:rPr lang="en-US" sz="2000" dirty="0"/>
              <a:t> </a:t>
            </a:r>
            <a:r>
              <a:rPr lang="en-US" sz="2000" dirty="0" err="1"/>
              <a:t>finitos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Grandes </a:t>
            </a:r>
            <a:r>
              <a:rPr lang="en-US" sz="2000" dirty="0" err="1"/>
              <a:t>deformações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Dano</a:t>
            </a:r>
            <a:r>
              <a:rPr lang="en-US" sz="2000" dirty="0"/>
              <a:t> </a:t>
            </a:r>
            <a:r>
              <a:rPr lang="en-US" sz="2000" dirty="0" err="1"/>
              <a:t>dúctil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Termoviscoplasticidade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6875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000" b="1" dirty="0"/>
              <a:t>1.2. Ligações covalente, iônica, metálica e forças de van der </a:t>
            </a:r>
            <a:r>
              <a:rPr lang="pt-BR" sz="3000" b="1" dirty="0" err="1"/>
              <a:t>Waals</a:t>
            </a:r>
            <a:endParaRPr lang="pt-BR" sz="3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Interações por dipolo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Dipolo induzido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Dipolo induzido com molécula polar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Dipolo permanente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F3FFA022-121C-4B64-8B01-A04F1B765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855" y="1894112"/>
            <a:ext cx="6513946" cy="288308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F4E242D-1D3E-4B9B-B41F-913D48E4B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854" y="2981529"/>
            <a:ext cx="3756675" cy="15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Orientações iniciais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1. Estrutura e ligação atômica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Ementa </a:t>
            </a:r>
            <a:r>
              <a:rPr lang="pt-BR" sz="4000" b="1" dirty="0" err="1"/>
              <a:t>Jupiterweb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1. Estrutura e ligação atômica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2. Estrutura dos materiais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3. Imperfeições em sólidos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4. Diagrama de fases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5. Conceitos básicos sobre as propriedades mecânicas dos materiais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ve Direita 3">
            <a:extLst>
              <a:ext uri="{FF2B5EF4-FFF2-40B4-BE49-F238E27FC236}">
                <a16:creationId xmlns:a16="http://schemas.microsoft.com/office/drawing/2014/main" id="{A8086E64-6CB9-4070-9F4B-04A220C86DDF}"/>
              </a:ext>
            </a:extLst>
          </p:cNvPr>
          <p:cNvSpPr/>
          <p:nvPr/>
        </p:nvSpPr>
        <p:spPr>
          <a:xfrm>
            <a:off x="8321964" y="1665147"/>
            <a:ext cx="314037" cy="1650708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B0645007-7BB5-4B18-B3A2-194682091BE9}"/>
              </a:ext>
            </a:extLst>
          </p:cNvPr>
          <p:cNvSpPr/>
          <p:nvPr/>
        </p:nvSpPr>
        <p:spPr>
          <a:xfrm>
            <a:off x="8321964" y="3435928"/>
            <a:ext cx="314037" cy="905164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C9F98BB-D81C-4960-8EFB-ED9C417F8191}"/>
              </a:ext>
            </a:extLst>
          </p:cNvPr>
          <p:cNvSpPr txBox="1"/>
          <p:nvPr/>
        </p:nvSpPr>
        <p:spPr>
          <a:xfrm>
            <a:off x="8783353" y="2290446"/>
            <a:ext cx="137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P1 - 16/05</a:t>
            </a:r>
            <a:endParaRPr lang="en-US" sz="20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EC97C00-DCB4-4E7C-86F9-E984AB18DE2C}"/>
              </a:ext>
            </a:extLst>
          </p:cNvPr>
          <p:cNvSpPr txBox="1"/>
          <p:nvPr/>
        </p:nvSpPr>
        <p:spPr>
          <a:xfrm>
            <a:off x="8783353" y="3688455"/>
            <a:ext cx="137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P2 - 04/07</a:t>
            </a:r>
            <a:endParaRPr lang="en-US" sz="20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DE422A-EADD-404B-98A5-62FFEEE2BF9C}"/>
              </a:ext>
            </a:extLst>
          </p:cNvPr>
          <p:cNvSpPr txBox="1"/>
          <p:nvPr/>
        </p:nvSpPr>
        <p:spPr>
          <a:xfrm>
            <a:off x="9903692" y="2949479"/>
            <a:ext cx="1450108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REC – 26/07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0659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/>
      <p:bldP spid="16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 err="1"/>
              <a:t>Jupiterweb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Objetivo: Apresentar aos estudantes de engenharia os conceitos básicos de Ciência dos Materiais</a:t>
            </a:r>
          </a:p>
          <a:p>
            <a:pPr>
              <a:lnSpc>
                <a:spcPct val="150000"/>
              </a:lnSpc>
            </a:pPr>
            <a:r>
              <a:rPr lang="pt-BR" sz="2200" i="1" dirty="0" err="1"/>
              <a:t>Callister</a:t>
            </a:r>
            <a:r>
              <a:rPr lang="pt-BR" sz="2200" i="1" dirty="0"/>
              <a:t> - </a:t>
            </a:r>
            <a:r>
              <a:rPr lang="pt-BR" sz="2200" i="1" dirty="0" err="1"/>
              <a:t>Materials</a:t>
            </a:r>
            <a:r>
              <a:rPr lang="pt-BR" sz="2200" i="1" dirty="0"/>
              <a:t> Science </a:t>
            </a:r>
            <a:r>
              <a:rPr lang="pt-BR" sz="2200" i="1" dirty="0" err="1"/>
              <a:t>and</a:t>
            </a:r>
            <a:r>
              <a:rPr lang="pt-BR" sz="2200" i="1" dirty="0"/>
              <a:t> </a:t>
            </a:r>
            <a:r>
              <a:rPr lang="pt-BR" sz="2200" i="1" dirty="0" err="1"/>
              <a:t>Engineering</a:t>
            </a:r>
            <a:r>
              <a:rPr lang="pt-BR" sz="2200" i="1" dirty="0"/>
              <a:t> - </a:t>
            </a:r>
            <a:r>
              <a:rPr lang="pt-BR" sz="2200" i="1" dirty="0" err="1"/>
              <a:t>An</a:t>
            </a:r>
            <a:r>
              <a:rPr lang="pt-BR" sz="2200" i="1" dirty="0"/>
              <a:t> </a:t>
            </a:r>
            <a:r>
              <a:rPr lang="pt-BR" sz="2200" i="1" dirty="0" err="1"/>
              <a:t>Introduction</a:t>
            </a:r>
            <a:r>
              <a:rPr lang="pt-BR" sz="2200" i="1" dirty="0"/>
              <a:t> (2014)</a:t>
            </a:r>
            <a:r>
              <a:rPr lang="pt-BR" sz="2200" dirty="0"/>
              <a:t>: a Ciência dos Materiais estuda ou investiga as relações existentes entre a estrutura e as propriedades dos diversos tipos de materiais existentes, desde o âmbito atômico até a escala macroscópica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icroscopia óptica (MO): aspecto geral da microestrutura do aço na... |  Download Scientific Diagram">
            <a:extLst>
              <a:ext uri="{FF2B5EF4-FFF2-40B4-BE49-F238E27FC236}">
                <a16:creationId xmlns:a16="http://schemas.microsoft.com/office/drawing/2014/main" id="{5606DD1D-93D0-4472-89A4-C538B6048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1" y="2679899"/>
            <a:ext cx="3788644" cy="284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 que é Barra de aço? | Enciclopédia E-Civil">
            <a:extLst>
              <a:ext uri="{FF2B5EF4-FFF2-40B4-BE49-F238E27FC236}">
                <a16:creationId xmlns:a16="http://schemas.microsoft.com/office/drawing/2014/main" id="{B052AC89-F3D5-489A-BA88-20E4AB038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28" y="2679898"/>
            <a:ext cx="4262225" cy="284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Ementa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1. Estrutura e ligação atômica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1.1. Estrutura dos átomos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1.2. Ligações covalente, iônica, metálica e forças de van der </a:t>
            </a:r>
            <a:r>
              <a:rPr lang="pt-BR" sz="2000" dirty="0" err="1"/>
              <a:t>Waals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08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Ementa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t-BR" sz="2600" b="1" dirty="0"/>
              <a:t>2. Estrutura dos materiais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2.1. Sólidos cristalinos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2.2. Direções e planos cristalográficos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2.3. Células unitárias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2.4. Redes de </a:t>
            </a:r>
            <a:r>
              <a:rPr lang="pt-BR" sz="1900" dirty="0" err="1"/>
              <a:t>Bravais</a:t>
            </a:r>
            <a:endParaRPr lang="pt-BR" sz="19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2.5. Fator de empacotamento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2.6. Métodos para determinação das estruturas cristalinas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2.7. Estruturas metálicas, iônicas e moleculares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2.8. Estrutura de cerâmicas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2.9. Estrutura de polímeros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2.10. Sólidos amorfos: vidros e polímeros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2.11. Aspectos básicos de materiais compósitos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2.12. Exemplos de materiais de engenharia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Microscopia óptica (MO): aspecto geral da microestrutura do aço na... |  Download Scientific Diagram">
            <a:extLst>
              <a:ext uri="{FF2B5EF4-FFF2-40B4-BE49-F238E27FC236}">
                <a16:creationId xmlns:a16="http://schemas.microsoft.com/office/drawing/2014/main" id="{0AB8A216-B816-4F53-98F1-FD7789CDB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28" y="1848627"/>
            <a:ext cx="3788644" cy="284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4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Ementa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3. Imperfeições em sólidos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3.1. Tipos e formação de defeitos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3.2. Lacunas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3.3. Soluções sólidas (intersticial e </a:t>
            </a:r>
            <a:r>
              <a:rPr lang="pt-BR" sz="1900" dirty="0" err="1"/>
              <a:t>substitucional</a:t>
            </a:r>
            <a:r>
              <a:rPr lang="pt-BR" sz="1900" dirty="0"/>
              <a:t>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3.4. Estruturas ordenadas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3.5. Compostos intermetálicos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3.6. Discordâncias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3.7. Movimento de discordâncias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3.8. Defeitos planares (interfaces)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900" dirty="0"/>
              <a:t>3.9. Exemplos práticos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037EDAF-BFE4-4141-AB58-7E6CC7EAA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182" y="1717025"/>
            <a:ext cx="3701990" cy="35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6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1315</Words>
  <Application>Microsoft Office PowerPoint</Application>
  <PresentationFormat>Widescreen</PresentationFormat>
  <Paragraphs>191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Tema do Office</vt:lpstr>
      <vt:lpstr>LOM3016 Introdução à Ciência dos Materiais</vt:lpstr>
      <vt:lpstr>Prof. Dr. João Paulo Pascon</vt:lpstr>
      <vt:lpstr>Histórico acadêmico</vt:lpstr>
      <vt:lpstr>Aula 01. Apresentação</vt:lpstr>
      <vt:lpstr>Ementa Jupiterweb</vt:lpstr>
      <vt:lpstr>Jupiterweb</vt:lpstr>
      <vt:lpstr>Ementa</vt:lpstr>
      <vt:lpstr>Ementa</vt:lpstr>
      <vt:lpstr>Ementa</vt:lpstr>
      <vt:lpstr>Ementa</vt:lpstr>
      <vt:lpstr>Ementa</vt:lpstr>
      <vt:lpstr>Bibliografia</vt:lpstr>
      <vt:lpstr>Aula 01</vt:lpstr>
      <vt:lpstr>1. Estrutura e ligação atômica</vt:lpstr>
      <vt:lpstr>Classificação dos materiais</vt:lpstr>
      <vt:lpstr>Materiais avançados</vt:lpstr>
      <vt:lpstr>1.1. Estrutura dos átomos</vt:lpstr>
      <vt:lpstr>1.1. Estrutura dos átomos</vt:lpstr>
      <vt:lpstr>1.1. Estrutura dos átomos</vt:lpstr>
      <vt:lpstr>1.1. Estrutura dos átomos</vt:lpstr>
      <vt:lpstr>1.2. Ligações covalente, iônica, metálica e forças de van der Waals</vt:lpstr>
      <vt:lpstr>1.2. Ligações covalente, iônica, metálica e forças de van der Waals</vt:lpstr>
      <vt:lpstr>1.2. Ligações covalente, iônica, metálica e forças de van der Waals</vt:lpstr>
      <vt:lpstr>1.2. Ligações covalente, iônica, metálica e forças de van der Waals</vt:lpstr>
      <vt:lpstr>1.2. Ligações covalente, iônica, metálica e forças de van der Waals</vt:lpstr>
      <vt:lpstr>1.2. Ligações covalente, iônica, metálica e forças de van der Waals</vt:lpstr>
      <vt:lpstr>1.2. Ligações covalente, iônica, metálica e forças de van der Waals</vt:lpstr>
      <vt:lpstr>1.2. Ligações covalente, iônica, metálica e forças de van der Waals</vt:lpstr>
      <vt:lpstr>1.2. Ligações covalente, iônica, metálica e forças de van der Waals</vt:lpstr>
      <vt:lpstr>1.2. Ligações covalente, iônica, metálica e forças de van der Waals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LOM3016 Introdução à Ciência dos Materiais</dc:title>
  <dc:creator>João Paulo Pascon</dc:creator>
  <cp:lastModifiedBy>João Paulo Pascon</cp:lastModifiedBy>
  <cp:revision>51</cp:revision>
  <dcterms:created xsi:type="dcterms:W3CDTF">2022-03-20T22:13:44Z</dcterms:created>
  <dcterms:modified xsi:type="dcterms:W3CDTF">2022-03-22T00:22:44Z</dcterms:modified>
</cp:coreProperties>
</file>