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ABCBEB-4BCF-4820-90F5-E00C5893928D}" type="datetimeFigureOut">
              <a:rPr lang="pt-BR" smtClean="0"/>
              <a:t>07/04/2014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858000" cy="9906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INTERNATIONAL LAW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496" y="5301208"/>
            <a:ext cx="7128792" cy="72008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Profª Luciana </a:t>
            </a:r>
            <a:r>
              <a:rPr lang="pt-BR" sz="2400" dirty="0"/>
              <a:t>Romano Morilas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99592" y="2240686"/>
            <a:ext cx="7144345" cy="990600"/>
          </a:xfrm>
          <a:prstGeom prst="rect">
            <a:avLst/>
          </a:prstGeom>
        </p:spPr>
        <p:txBody>
          <a:bodyPr vert="horz" anchor="t" anchorCtr="0">
            <a:normAutofit fontScale="85000" lnSpcReduction="1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Subjects of Public International Law</a:t>
            </a:r>
            <a:endParaRPr lang="pt-BR" sz="4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15616" y="3789040"/>
            <a:ext cx="6998643" cy="1296144"/>
          </a:xfrm>
          <a:prstGeom prst="rect">
            <a:avLst/>
          </a:prstGeom>
        </p:spPr>
        <p:txBody>
          <a:bodyPr vert="horz" anchor="t" anchorCtr="0">
            <a:normAutofit lnSpcReduction="1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States</a:t>
            </a:r>
            <a:endParaRPr lang="pt-BR" sz="4000" dirty="0"/>
          </a:p>
          <a:p>
            <a:r>
              <a:rPr lang="en-US" sz="4000" dirty="0"/>
              <a:t>International Organizations</a:t>
            </a:r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1456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1.3 </a:t>
            </a:r>
            <a:r>
              <a:rPr lang="pt-BR" sz="3600" b="1" dirty="0" err="1" smtClean="0"/>
              <a:t>Government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Responsible for the political role of the state, is the command to </a:t>
            </a:r>
            <a:r>
              <a:rPr lang="en-US" dirty="0" smtClean="0"/>
              <a:t>be followed.</a:t>
            </a:r>
          </a:p>
          <a:p>
            <a:r>
              <a:rPr lang="en-US" dirty="0" smtClean="0"/>
              <a:t>System </a:t>
            </a:r>
            <a:r>
              <a:rPr lang="en-US" dirty="0"/>
              <a:t>of Government: relationship between the Executive </a:t>
            </a:r>
            <a:r>
              <a:rPr lang="en-US" dirty="0" smtClean="0"/>
              <a:t>and Legislative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smtClean="0"/>
              <a:t>a</a:t>
            </a:r>
            <a:r>
              <a:rPr lang="en-US" dirty="0"/>
              <a:t>) Presidentialism: </a:t>
            </a:r>
            <a:r>
              <a:rPr lang="en-US" dirty="0" smtClean="0"/>
              <a:t>greater </a:t>
            </a:r>
            <a:r>
              <a:rPr lang="en-US" dirty="0"/>
              <a:t>independence between the </a:t>
            </a:r>
            <a:r>
              <a:rPr lang="en-US" dirty="0" smtClean="0"/>
              <a:t>two powers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smtClean="0"/>
              <a:t>b</a:t>
            </a:r>
            <a:r>
              <a:rPr lang="en-US" dirty="0"/>
              <a:t>) Parliamentarism: greater interaction between the two </a:t>
            </a:r>
            <a:r>
              <a:rPr lang="en-US" dirty="0" smtClean="0"/>
              <a:t>powers.</a:t>
            </a:r>
          </a:p>
          <a:p>
            <a:r>
              <a:rPr lang="en-US" dirty="0" smtClean="0"/>
              <a:t>Form </a:t>
            </a:r>
            <a:r>
              <a:rPr lang="en-US" dirty="0"/>
              <a:t>of government: how the institution of power and the relationship between rulers and ruled</a:t>
            </a:r>
            <a:br>
              <a:rPr lang="en-US" dirty="0"/>
            </a:br>
            <a:r>
              <a:rPr lang="en-US" dirty="0" smtClean="0"/>
              <a:t>a</a:t>
            </a:r>
            <a:r>
              <a:rPr lang="en-US" dirty="0"/>
              <a:t>) Republic: </a:t>
            </a:r>
            <a:r>
              <a:rPr lang="en-US" dirty="0" smtClean="0"/>
              <a:t>electivity and</a:t>
            </a:r>
            <a:r>
              <a:rPr lang="en-US" dirty="0"/>
              <a:t> temporariness of the mandates.</a:t>
            </a:r>
            <a:br>
              <a:rPr lang="en-US" dirty="0"/>
            </a:br>
            <a:r>
              <a:rPr lang="en-US" dirty="0" smtClean="0"/>
              <a:t>b</a:t>
            </a:r>
            <a:r>
              <a:rPr lang="en-US" dirty="0"/>
              <a:t>) Monarchy: heredity and life tenure.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67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1.4 Sovereignty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9144000" cy="4495800"/>
          </a:xfrm>
        </p:spPr>
        <p:txBody>
          <a:bodyPr>
            <a:noAutofit/>
          </a:bodyPr>
          <a:lstStyle/>
          <a:p>
            <a:r>
              <a:rPr lang="en-US" sz="2750" u="sng" dirty="0"/>
              <a:t>Concept:</a:t>
            </a:r>
            <a:r>
              <a:rPr lang="en-US" sz="2750" dirty="0"/>
              <a:t> </a:t>
            </a:r>
            <a:r>
              <a:rPr lang="en-US" sz="2750" dirty="0" smtClean="0"/>
              <a:t> graduation</a:t>
            </a:r>
            <a:r>
              <a:rPr lang="en-US" sz="2750" dirty="0"/>
              <a:t> of power (imposing a will on another). An individual will exercise on behalf of the state, imposing the will of the </a:t>
            </a:r>
            <a:r>
              <a:rPr lang="en-US" sz="2750" dirty="0" smtClean="0"/>
              <a:t>state.</a:t>
            </a:r>
            <a:endParaRPr lang="en-US" sz="2750" dirty="0"/>
          </a:p>
          <a:p>
            <a:r>
              <a:rPr lang="en-US" sz="2750" dirty="0" smtClean="0"/>
              <a:t>There </a:t>
            </a:r>
            <a:r>
              <a:rPr lang="en-US" sz="2750" dirty="0"/>
              <a:t>is in </a:t>
            </a:r>
            <a:r>
              <a:rPr lang="en-US" sz="2750" dirty="0" smtClean="0"/>
              <a:t>any state. The state will always exist (sovereign).  Involves</a:t>
            </a:r>
            <a:r>
              <a:rPr lang="en-US" sz="2750" dirty="0"/>
              <a:t> the internal and external </a:t>
            </a:r>
            <a:r>
              <a:rPr lang="en-US" sz="2750" dirty="0" smtClean="0"/>
              <a:t>aspects.</a:t>
            </a:r>
            <a:endParaRPr lang="en-US" sz="2750" dirty="0"/>
          </a:p>
          <a:p>
            <a:pPr lvl="1"/>
            <a:r>
              <a:rPr lang="en-US" sz="2750" u="sng" dirty="0" smtClean="0"/>
              <a:t>Internal</a:t>
            </a:r>
            <a:r>
              <a:rPr lang="en-US" sz="2750" u="sng" dirty="0"/>
              <a:t>:</a:t>
            </a:r>
            <a:r>
              <a:rPr lang="en-US" sz="2750" dirty="0"/>
              <a:t> there is no power within the territorial limits equal to the state (all are below</a:t>
            </a:r>
            <a:r>
              <a:rPr lang="en-US" sz="2750" dirty="0" smtClean="0"/>
              <a:t>).</a:t>
            </a:r>
            <a:endParaRPr lang="en-US" sz="2750" dirty="0"/>
          </a:p>
          <a:p>
            <a:pPr lvl="1"/>
            <a:r>
              <a:rPr lang="en-US" sz="2750" u="sng" dirty="0" smtClean="0"/>
              <a:t>External</a:t>
            </a:r>
            <a:r>
              <a:rPr lang="en-US" sz="2750" u="sng" dirty="0"/>
              <a:t>:</a:t>
            </a:r>
            <a:r>
              <a:rPr lang="en-US" sz="2750" dirty="0"/>
              <a:t> The powers are the same (legal). International relations</a:t>
            </a:r>
            <a:r>
              <a:rPr lang="en-US" sz="2750" dirty="0" smtClean="0"/>
              <a:t>: amicable </a:t>
            </a:r>
            <a:r>
              <a:rPr lang="en-US" sz="2750" dirty="0"/>
              <a:t>settlement (agreement) or war. No overlap of a force </a:t>
            </a:r>
            <a:r>
              <a:rPr lang="en-US" sz="2750" dirty="0" smtClean="0"/>
              <a:t>on the </a:t>
            </a:r>
            <a:r>
              <a:rPr lang="en-US" sz="2750" dirty="0"/>
              <a:t>state</a:t>
            </a:r>
            <a:r>
              <a:rPr lang="en-US" sz="2750" dirty="0" smtClean="0"/>
              <a:t>.</a:t>
            </a:r>
            <a:r>
              <a:rPr lang="en-US" sz="2750" dirty="0"/>
              <a:t/>
            </a:r>
            <a:br>
              <a:rPr lang="en-US" sz="2750" dirty="0"/>
            </a:br>
            <a:endParaRPr lang="pt-BR" sz="2750" dirty="0"/>
          </a:p>
        </p:txBody>
      </p:sp>
    </p:spTree>
    <p:extLst>
      <p:ext uri="{BB962C8B-B14F-4D97-AF65-F5344CB8AC3E}">
        <p14:creationId xmlns:p14="http://schemas.microsoft.com/office/powerpoint/2010/main" val="22582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1.5 Purpose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PURPOSE OF THE STATE IS THE COMMON </a:t>
            </a:r>
            <a:r>
              <a:rPr lang="en-US" sz="3200" dirty="0" smtClean="0"/>
              <a:t>GOOD: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Set </a:t>
            </a:r>
            <a:r>
              <a:rPr lang="en-US" sz="3200" dirty="0"/>
              <a:t>of all social conditions that consent and support the integral development of human personality. Moves the socio-cultural </a:t>
            </a:r>
            <a:r>
              <a:rPr lang="en-US" sz="3200" dirty="0" smtClean="0"/>
              <a:t>aspect of </a:t>
            </a:r>
            <a:r>
              <a:rPr lang="en-US" sz="3200" dirty="0"/>
              <a:t>each people. Every state has to get the full </a:t>
            </a:r>
            <a:r>
              <a:rPr lang="en-US" sz="3200" dirty="0" smtClean="0"/>
              <a:t>socio-economic development</a:t>
            </a:r>
            <a:r>
              <a:rPr lang="en-US" sz="3200" dirty="0"/>
              <a:t> of the individual</a:t>
            </a:r>
            <a:r>
              <a:rPr lang="en-US" sz="3200" dirty="0" smtClean="0"/>
              <a:t>.</a:t>
            </a:r>
            <a:r>
              <a:rPr lang="en-US" sz="3200" dirty="0"/>
              <a:t/>
            </a:r>
            <a:br>
              <a:rPr lang="en-US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51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2 </a:t>
            </a:r>
            <a:r>
              <a:rPr lang="pt-BR" sz="3600" b="1" dirty="0"/>
              <a:t>H</a:t>
            </a:r>
            <a:r>
              <a:rPr lang="pt-BR" sz="3600" b="1" dirty="0" smtClean="0"/>
              <a:t>istorical </a:t>
            </a:r>
            <a:r>
              <a:rPr lang="pt-BR" sz="3600" b="1" dirty="0"/>
              <a:t>evolution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Roman State, city-states 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 power = </a:t>
            </a:r>
            <a:r>
              <a:rPr lang="en-US" dirty="0" smtClean="0"/>
              <a:t>family</a:t>
            </a:r>
            <a:br>
              <a:rPr lang="en-US" dirty="0" smtClean="0"/>
            </a:br>
            <a:r>
              <a:rPr lang="en-US" dirty="0" smtClean="0"/>
              <a:t>(King </a:t>
            </a:r>
            <a:r>
              <a:rPr lang="en-US" dirty="0"/>
              <a:t>and Emperor</a:t>
            </a:r>
            <a:r>
              <a:rPr lang="en-US" dirty="0" smtClean="0"/>
              <a:t>).</a:t>
            </a:r>
          </a:p>
          <a:p>
            <a:r>
              <a:rPr lang="en-US" dirty="0"/>
              <a:t>Medieval </a:t>
            </a:r>
            <a:r>
              <a:rPr lang="en-US" dirty="0" smtClean="0"/>
              <a:t>State</a:t>
            </a:r>
            <a:r>
              <a:rPr lang="en-US" dirty="0"/>
              <a:t> </a:t>
            </a:r>
            <a:r>
              <a:rPr lang="en-US" dirty="0" smtClean="0"/>
              <a:t>:</a:t>
            </a:r>
            <a:r>
              <a:rPr lang="en-US" dirty="0"/>
              <a:t> </a:t>
            </a:r>
            <a:r>
              <a:rPr lang="en-US" dirty="0" smtClean="0"/>
              <a:t>monarchies- </a:t>
            </a:r>
            <a:r>
              <a:rPr lang="en-US" dirty="0"/>
              <a:t>Feudal 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political </a:t>
            </a:r>
            <a:r>
              <a:rPr lang="en-US" dirty="0"/>
              <a:t>power = economic </a:t>
            </a:r>
            <a:r>
              <a:rPr lang="en-US" dirty="0" smtClean="0"/>
              <a:t>power.</a:t>
            </a:r>
          </a:p>
          <a:p>
            <a:pPr lvl="1"/>
            <a:r>
              <a:rPr lang="en-US" dirty="0" smtClean="0"/>
              <a:t>legal</a:t>
            </a:r>
            <a:r>
              <a:rPr lang="en-US" dirty="0"/>
              <a:t> rules imposed by the Lord Mayor (earth = source of wealth)-the Lord Mayor takes the power and role of the state-influence of the Catholic </a:t>
            </a:r>
            <a:r>
              <a:rPr lang="en-US" dirty="0" smtClean="0"/>
              <a:t>Church.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king does not rule ≠ </a:t>
            </a:r>
            <a:r>
              <a:rPr lang="en-US" dirty="0" smtClean="0"/>
              <a:t>power</a:t>
            </a:r>
            <a:r>
              <a:rPr lang="en-US" dirty="0"/>
              <a:t> of the feudal </a:t>
            </a:r>
            <a:r>
              <a:rPr lang="en-US" dirty="0" smtClean="0"/>
              <a:t>lord- suppressed </a:t>
            </a:r>
            <a:r>
              <a:rPr lang="en-US" dirty="0"/>
              <a:t>state by the </a:t>
            </a:r>
            <a:r>
              <a:rPr lang="en-US" dirty="0" smtClean="0"/>
              <a:t>church.</a:t>
            </a:r>
          </a:p>
          <a:p>
            <a:r>
              <a:rPr lang="en-US" dirty="0" smtClean="0"/>
              <a:t>Modern </a:t>
            </a:r>
            <a:r>
              <a:rPr lang="en-US" dirty="0"/>
              <a:t>State: the eighteenth century until the present </a:t>
            </a:r>
            <a:r>
              <a:rPr lang="en-US" dirty="0" smtClean="0"/>
              <a:t>day.</a:t>
            </a:r>
          </a:p>
          <a:p>
            <a:pPr lvl="1"/>
            <a:r>
              <a:rPr lang="en-US" dirty="0" smtClean="0"/>
              <a:t>Sovereign </a:t>
            </a:r>
            <a:r>
              <a:rPr lang="en-US" dirty="0"/>
              <a:t>state (power in the highest </a:t>
            </a:r>
            <a:r>
              <a:rPr lang="en-US" dirty="0" smtClean="0"/>
              <a:t>degree,</a:t>
            </a:r>
            <a:r>
              <a:rPr lang="en-US" dirty="0"/>
              <a:t> </a:t>
            </a:r>
            <a:r>
              <a:rPr lang="en-US" dirty="0" smtClean="0"/>
              <a:t>quality of power).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4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3 </a:t>
            </a:r>
            <a:r>
              <a:rPr lang="en-US" sz="3600" b="1" dirty="0"/>
              <a:t>Rights and duties of </a:t>
            </a:r>
            <a:r>
              <a:rPr lang="en-US" sz="3600" b="1" dirty="0" smtClean="0"/>
              <a:t>States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onservation</a:t>
            </a:r>
            <a:r>
              <a:rPr lang="en-US" sz="2800" dirty="0"/>
              <a:t> law: the right to existence of the </a:t>
            </a:r>
            <a:r>
              <a:rPr lang="en-US" sz="2800" dirty="0" smtClean="0"/>
              <a:t>State.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right to be armed and defend themselves: the lawfulness of the use and threatened use of nuclear </a:t>
            </a:r>
            <a:r>
              <a:rPr lang="en-US" sz="2400" dirty="0" smtClean="0"/>
              <a:t>weapons</a:t>
            </a:r>
          </a:p>
          <a:p>
            <a:r>
              <a:rPr lang="en-US" sz="2800" dirty="0" smtClean="0"/>
              <a:t>Law</a:t>
            </a:r>
            <a:r>
              <a:rPr lang="en-US" sz="2800" dirty="0"/>
              <a:t> of </a:t>
            </a:r>
            <a:r>
              <a:rPr lang="en-US" sz="2800" dirty="0" smtClean="0"/>
              <a:t>self-defense</a:t>
            </a:r>
          </a:p>
          <a:p>
            <a:r>
              <a:rPr lang="en-US" sz="2800" dirty="0" smtClean="0"/>
              <a:t>Right </a:t>
            </a:r>
            <a:r>
              <a:rPr lang="en-US" sz="2800" dirty="0"/>
              <a:t>to independence: </a:t>
            </a:r>
            <a:r>
              <a:rPr lang="en-US" sz="2800" dirty="0" smtClean="0"/>
              <a:t> application of the </a:t>
            </a:r>
            <a:r>
              <a:rPr lang="en-US" sz="2800" dirty="0"/>
              <a:t>principle of </a:t>
            </a:r>
            <a:r>
              <a:rPr lang="en-US" sz="2800" dirty="0" smtClean="0"/>
              <a:t>nonintervention.</a:t>
            </a:r>
          </a:p>
          <a:p>
            <a:r>
              <a:rPr lang="en-US" sz="2800" dirty="0" smtClean="0"/>
              <a:t>Right </a:t>
            </a:r>
            <a:r>
              <a:rPr lang="en-US" sz="2800" dirty="0"/>
              <a:t>to equality</a:t>
            </a:r>
            <a:r>
              <a:rPr lang="en-US" sz="2800" dirty="0" smtClean="0"/>
              <a:t>, "</a:t>
            </a:r>
            <a:r>
              <a:rPr lang="en-US" sz="2800" dirty="0"/>
              <a:t>one state, one vote</a:t>
            </a:r>
            <a:r>
              <a:rPr lang="en-US" sz="2800" dirty="0" smtClean="0"/>
              <a:t>".</a:t>
            </a:r>
          </a:p>
          <a:p>
            <a:r>
              <a:rPr lang="en-US" sz="2800" dirty="0" smtClean="0"/>
              <a:t>Right </a:t>
            </a:r>
            <a:r>
              <a:rPr lang="en-US" sz="2800" dirty="0"/>
              <a:t>to mutual </a:t>
            </a:r>
            <a:r>
              <a:rPr lang="en-US" sz="2800" dirty="0" smtClean="0"/>
              <a:t>respect: honor </a:t>
            </a:r>
            <a:r>
              <a:rPr lang="en-US" sz="2800" dirty="0"/>
              <a:t>and national </a:t>
            </a:r>
            <a:r>
              <a:rPr lang="en-US" sz="2800" dirty="0" smtClean="0"/>
              <a:t>pride.</a:t>
            </a:r>
          </a:p>
          <a:p>
            <a:r>
              <a:rPr lang="en-US" sz="2800" dirty="0" smtClean="0"/>
              <a:t>International </a:t>
            </a:r>
            <a:r>
              <a:rPr lang="en-US" sz="2800" dirty="0"/>
              <a:t>trade law: the obligation for States to open its territory to trade.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610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4 </a:t>
            </a:r>
            <a:r>
              <a:rPr lang="en-US" sz="3600" b="1" dirty="0" smtClean="0"/>
              <a:t>Emergence and recognition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8928992" cy="51411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Emergence</a:t>
            </a:r>
            <a:r>
              <a:rPr lang="en-US" sz="3200" dirty="0"/>
              <a:t>: </a:t>
            </a:r>
            <a:r>
              <a:rPr lang="en-US" sz="3200" dirty="0" smtClean="0"/>
              <a:t>gathering of </a:t>
            </a:r>
            <a:r>
              <a:rPr lang="en-US" sz="3200" dirty="0"/>
              <a:t>essential </a:t>
            </a:r>
            <a:r>
              <a:rPr lang="en-US" sz="3200" dirty="0" smtClean="0"/>
              <a:t>elements</a:t>
            </a:r>
            <a:r>
              <a:rPr lang="en-US" sz="3200" dirty="0" smtClean="0"/>
              <a:t>.</a:t>
            </a:r>
          </a:p>
          <a:p>
            <a:endParaRPr lang="en-US" sz="1000" dirty="0" smtClean="0"/>
          </a:p>
          <a:p>
            <a:r>
              <a:rPr lang="en-US" sz="3200" dirty="0" smtClean="0"/>
              <a:t>Recognition</a:t>
            </a:r>
            <a:r>
              <a:rPr lang="en-US" sz="3200" dirty="0"/>
              <a:t>: THEORY OF </a:t>
            </a:r>
            <a:r>
              <a:rPr lang="en-US" sz="3200" dirty="0" smtClean="0"/>
              <a:t>RECOGNITION</a:t>
            </a:r>
          </a:p>
          <a:p>
            <a:pPr lvl="1"/>
            <a:r>
              <a:rPr lang="en-US" sz="2800" dirty="0" smtClean="0"/>
              <a:t>Effectiveness</a:t>
            </a:r>
            <a:r>
              <a:rPr lang="en-US" sz="2800" dirty="0"/>
              <a:t> of power: in fact the exercise of sovereign </a:t>
            </a:r>
            <a:r>
              <a:rPr lang="en-US" sz="2800" dirty="0" smtClean="0"/>
              <a:t>power</a:t>
            </a:r>
          </a:p>
          <a:p>
            <a:pPr lvl="1"/>
            <a:r>
              <a:rPr lang="en-US" sz="2800" dirty="0" smtClean="0"/>
              <a:t>Continuity </a:t>
            </a:r>
            <a:r>
              <a:rPr lang="en-US" sz="2800" dirty="0"/>
              <a:t>of </a:t>
            </a:r>
            <a:r>
              <a:rPr lang="en-US" sz="2800" dirty="0" smtClean="0"/>
              <a:t>State</a:t>
            </a:r>
          </a:p>
          <a:p>
            <a:pPr marL="365760" lvl="1" indent="0">
              <a:buNone/>
            </a:pPr>
            <a:endParaRPr lang="en-US" sz="1000" dirty="0" smtClean="0"/>
          </a:p>
          <a:p>
            <a:r>
              <a:rPr lang="en-US" sz="3200" dirty="0" smtClean="0"/>
              <a:t>Role </a:t>
            </a:r>
            <a:r>
              <a:rPr lang="en-US" sz="3200" dirty="0"/>
              <a:t>of international </a:t>
            </a:r>
            <a:r>
              <a:rPr lang="en-US" sz="3200" dirty="0" smtClean="0"/>
              <a:t>organizations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recognition by a State has effect </a:t>
            </a:r>
            <a:r>
              <a:rPr lang="en-US" sz="3200" i="1" dirty="0"/>
              <a:t>ex </a:t>
            </a:r>
            <a:r>
              <a:rPr lang="en-US" sz="3200" i="1" dirty="0" err="1" smtClean="0"/>
              <a:t>tunc</a:t>
            </a:r>
            <a:r>
              <a:rPr lang="en-US" sz="3200" dirty="0"/>
              <a:t> is irrevocable.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3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4 </a:t>
            </a:r>
            <a:r>
              <a:rPr lang="en-US" sz="3600" b="1" dirty="0" smtClean="0"/>
              <a:t>Emergence and recognition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Recognition of States: request by notifying </a:t>
            </a:r>
            <a:r>
              <a:rPr lang="en-US" sz="2700" dirty="0" smtClean="0"/>
              <a:t>to the other States.</a:t>
            </a:r>
          </a:p>
          <a:p>
            <a:pPr lvl="1"/>
            <a:r>
              <a:rPr lang="en-US" sz="2700" dirty="0" smtClean="0"/>
              <a:t>Emergence</a:t>
            </a:r>
            <a:r>
              <a:rPr lang="en-US" sz="2700" dirty="0"/>
              <a:t> by establishing a population in a new </a:t>
            </a:r>
            <a:r>
              <a:rPr lang="en-US" sz="2700" dirty="0" smtClean="0"/>
              <a:t>territory</a:t>
            </a:r>
          </a:p>
          <a:p>
            <a:pPr lvl="1"/>
            <a:r>
              <a:rPr lang="en-US" sz="2700" dirty="0" smtClean="0"/>
              <a:t>Emergence</a:t>
            </a:r>
            <a:r>
              <a:rPr lang="en-US" sz="2700" dirty="0"/>
              <a:t> by the collapse of existing </a:t>
            </a:r>
            <a:r>
              <a:rPr lang="en-US" sz="2700" dirty="0" smtClean="0"/>
              <a:t>states</a:t>
            </a:r>
          </a:p>
          <a:p>
            <a:r>
              <a:rPr lang="en-US" sz="2700" dirty="0" smtClean="0"/>
              <a:t>Recognition </a:t>
            </a:r>
            <a:r>
              <a:rPr lang="en-US" sz="2700" dirty="0"/>
              <a:t>of governments: </a:t>
            </a:r>
            <a:r>
              <a:rPr lang="en-US" sz="2700" dirty="0" smtClean="0"/>
              <a:t> </a:t>
            </a:r>
            <a:r>
              <a:rPr lang="en-US" sz="2700" dirty="0"/>
              <a:t>presence of independent </a:t>
            </a:r>
            <a:r>
              <a:rPr lang="en-US" sz="2700" dirty="0" smtClean="0"/>
              <a:t>and effective </a:t>
            </a:r>
            <a:r>
              <a:rPr lang="en-US" sz="2700" dirty="0"/>
              <a:t>government that complies with international </a:t>
            </a:r>
            <a:r>
              <a:rPr lang="en-US" sz="2700" dirty="0" smtClean="0"/>
              <a:t>obligations.</a:t>
            </a:r>
          </a:p>
          <a:p>
            <a:pPr lvl="1"/>
            <a:r>
              <a:rPr lang="en-US" sz="2700" dirty="0" smtClean="0"/>
              <a:t>Diplomatic</a:t>
            </a:r>
            <a:r>
              <a:rPr lang="en-US" sz="2700" dirty="0"/>
              <a:t> </a:t>
            </a:r>
            <a:r>
              <a:rPr lang="en-US" sz="2700" dirty="0" smtClean="0"/>
              <a:t>relations,</a:t>
            </a:r>
            <a:r>
              <a:rPr lang="en-US" sz="2700" dirty="0"/>
              <a:t> </a:t>
            </a:r>
            <a:r>
              <a:rPr lang="en-US" sz="2700" dirty="0" smtClean="0"/>
              <a:t>immunity </a:t>
            </a:r>
            <a:r>
              <a:rPr lang="en-US" sz="2700" dirty="0"/>
              <a:t>from legal proceedings, </a:t>
            </a:r>
            <a:r>
              <a:rPr lang="en-US" sz="2700" dirty="0" smtClean="0"/>
              <a:t>demands in international </a:t>
            </a:r>
            <a:r>
              <a:rPr lang="en-US" sz="2700" dirty="0"/>
              <a:t>court, </a:t>
            </a:r>
            <a:r>
              <a:rPr lang="en-US" sz="2700" dirty="0" smtClean="0"/>
              <a:t>validity </a:t>
            </a:r>
            <a:r>
              <a:rPr lang="en-US" sz="2700" dirty="0"/>
              <a:t>of laws and acts of government.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0198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5 </a:t>
            </a:r>
            <a:r>
              <a:rPr lang="pt-BR" sz="3600" b="1" dirty="0"/>
              <a:t>C</a:t>
            </a:r>
            <a:r>
              <a:rPr lang="pt-BR" sz="3600" b="1" dirty="0" smtClean="0"/>
              <a:t>lassification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4495800"/>
          </a:xfrm>
        </p:spPr>
        <p:txBody>
          <a:bodyPr>
            <a:noAutofit/>
          </a:bodyPr>
          <a:lstStyle/>
          <a:p>
            <a:r>
              <a:rPr lang="en-US" sz="2550" u="sng" dirty="0" smtClean="0"/>
              <a:t>Simple States</a:t>
            </a:r>
            <a:r>
              <a:rPr lang="en-US" sz="2550" dirty="0"/>
              <a:t> </a:t>
            </a:r>
            <a:r>
              <a:rPr lang="en-US" sz="2550" dirty="0" smtClean="0"/>
              <a:t>:</a:t>
            </a:r>
            <a:r>
              <a:rPr lang="en-US" sz="2550" dirty="0"/>
              <a:t> </a:t>
            </a:r>
            <a:r>
              <a:rPr lang="en-US" sz="2550" dirty="0" smtClean="0"/>
              <a:t>single and centralized</a:t>
            </a:r>
            <a:r>
              <a:rPr lang="en-US" sz="2550" dirty="0"/>
              <a:t> </a:t>
            </a:r>
            <a:r>
              <a:rPr lang="en-US" sz="2550" dirty="0" smtClean="0"/>
              <a:t>power.</a:t>
            </a:r>
            <a:endParaRPr lang="en-US" sz="2550" dirty="0"/>
          </a:p>
          <a:p>
            <a:r>
              <a:rPr lang="en-US" sz="2550" u="sng" dirty="0"/>
              <a:t>C</a:t>
            </a:r>
            <a:r>
              <a:rPr lang="en-US" sz="2550" u="sng" dirty="0" smtClean="0"/>
              <a:t>ompounds</a:t>
            </a:r>
            <a:r>
              <a:rPr lang="en-US" sz="2550" u="sng" dirty="0"/>
              <a:t> States</a:t>
            </a:r>
            <a:r>
              <a:rPr lang="en-US" sz="2550" dirty="0"/>
              <a:t>: distribution of power among its </a:t>
            </a:r>
            <a:r>
              <a:rPr lang="en-US" sz="2550" dirty="0" smtClean="0"/>
              <a:t>members.</a:t>
            </a:r>
            <a:endParaRPr lang="en-US" sz="2550" dirty="0"/>
          </a:p>
          <a:p>
            <a:pPr lvl="1"/>
            <a:r>
              <a:rPr lang="en-US" sz="2550" dirty="0" smtClean="0"/>
              <a:t>For</a:t>
            </a:r>
            <a:r>
              <a:rPr lang="en-US" sz="2550" dirty="0"/>
              <a:t> coordination: association of sovereign </a:t>
            </a:r>
            <a:r>
              <a:rPr lang="en-US" sz="2550" dirty="0" smtClean="0"/>
              <a:t>states.</a:t>
            </a:r>
            <a:endParaRPr lang="en-US" sz="2550" dirty="0"/>
          </a:p>
          <a:p>
            <a:pPr lvl="2"/>
            <a:r>
              <a:rPr lang="en-US" sz="2550" dirty="0" smtClean="0"/>
              <a:t>Federal </a:t>
            </a:r>
            <a:r>
              <a:rPr lang="en-US" sz="2550" dirty="0"/>
              <a:t>State: USA, Switzerland, Germany, </a:t>
            </a:r>
            <a:r>
              <a:rPr lang="en-US" sz="2550" dirty="0" smtClean="0"/>
              <a:t>Brazil.</a:t>
            </a:r>
            <a:endParaRPr lang="en-US" sz="2550" dirty="0"/>
          </a:p>
          <a:p>
            <a:pPr lvl="2"/>
            <a:r>
              <a:rPr lang="en-US" sz="2550" dirty="0" smtClean="0"/>
              <a:t>Confederation</a:t>
            </a:r>
            <a:r>
              <a:rPr lang="en-US" sz="2550" dirty="0"/>
              <a:t>: </a:t>
            </a:r>
            <a:r>
              <a:rPr lang="en-US" sz="2550" dirty="0" smtClean="0"/>
              <a:t>gathering</a:t>
            </a:r>
            <a:r>
              <a:rPr lang="en-US" sz="2550" dirty="0"/>
              <a:t> of sovereign states by treaty to achieve </a:t>
            </a:r>
            <a:r>
              <a:rPr lang="en-US" sz="2550" dirty="0" smtClean="0"/>
              <a:t>a common </a:t>
            </a:r>
            <a:r>
              <a:rPr lang="en-US" sz="2550" dirty="0"/>
              <a:t>goal. </a:t>
            </a:r>
            <a:r>
              <a:rPr lang="en-US" sz="2550" dirty="0" smtClean="0"/>
              <a:t>Ex:</a:t>
            </a:r>
            <a:r>
              <a:rPr lang="en-US" sz="2550" dirty="0"/>
              <a:t> the </a:t>
            </a:r>
            <a:r>
              <a:rPr lang="en-US" sz="2550" dirty="0" smtClean="0"/>
              <a:t>Netherlands.</a:t>
            </a:r>
            <a:endParaRPr lang="en-US" sz="2550" dirty="0"/>
          </a:p>
          <a:p>
            <a:pPr lvl="2"/>
            <a:r>
              <a:rPr lang="en-US" sz="2550" dirty="0" smtClean="0"/>
              <a:t>Union </a:t>
            </a:r>
            <a:r>
              <a:rPr lang="en-US" sz="2550" dirty="0"/>
              <a:t>of States: a king </a:t>
            </a:r>
            <a:r>
              <a:rPr lang="en-US" sz="2550" dirty="0" smtClean="0"/>
              <a:t>who leads two states. Ex: Commonwealth =</a:t>
            </a:r>
            <a:r>
              <a:rPr lang="en-US" sz="2550" dirty="0"/>
              <a:t> the symbol of unity of people is covering the British </a:t>
            </a:r>
            <a:r>
              <a:rPr lang="en-US" sz="2550" dirty="0" smtClean="0"/>
              <a:t>Crown.</a:t>
            </a:r>
            <a:endParaRPr lang="en-US" sz="2550" dirty="0"/>
          </a:p>
          <a:p>
            <a:pPr lvl="1"/>
            <a:r>
              <a:rPr lang="en-US" sz="2550" dirty="0" smtClean="0"/>
              <a:t>For</a:t>
            </a:r>
            <a:r>
              <a:rPr lang="en-US" sz="2550" dirty="0"/>
              <a:t> subordination: </a:t>
            </a:r>
            <a:r>
              <a:rPr lang="en-US" sz="2550" dirty="0" smtClean="0"/>
              <a:t>had </a:t>
            </a:r>
            <a:r>
              <a:rPr lang="en-US" sz="2550" dirty="0"/>
              <a:t>hierarchy </a:t>
            </a:r>
            <a:r>
              <a:rPr lang="en-US" sz="2550" dirty="0" smtClean="0"/>
              <a:t>power.</a:t>
            </a:r>
            <a:r>
              <a:rPr lang="en-US" sz="2550" dirty="0"/>
              <a:t/>
            </a:r>
            <a:br>
              <a:rPr lang="en-US" sz="2550" dirty="0"/>
            </a:br>
            <a:endParaRPr lang="pt-BR" sz="2550" dirty="0"/>
          </a:p>
        </p:txBody>
      </p:sp>
    </p:spTree>
    <p:extLst>
      <p:ext uri="{BB962C8B-B14F-4D97-AF65-F5344CB8AC3E}">
        <p14:creationId xmlns:p14="http://schemas.microsoft.com/office/powerpoint/2010/main" val="20212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 Elements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40640" y="1412776"/>
            <a:ext cx="8279832" cy="449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Physical</a:t>
            </a:r>
          </a:p>
          <a:p>
            <a:pPr lvl="1"/>
            <a:r>
              <a:rPr lang="en-US" sz="3600" dirty="0" smtClean="0"/>
              <a:t>Territory</a:t>
            </a:r>
          </a:p>
          <a:p>
            <a:pPr lvl="1"/>
            <a:r>
              <a:rPr lang="en-US" sz="3600" dirty="0" smtClean="0"/>
              <a:t>Population</a:t>
            </a:r>
          </a:p>
          <a:p>
            <a:pPr lvl="1"/>
            <a:r>
              <a:rPr lang="en-US" sz="3600" dirty="0" smtClean="0"/>
              <a:t>Government</a:t>
            </a:r>
          </a:p>
          <a:p>
            <a:pPr marL="365760" lvl="1" indent="0">
              <a:buNone/>
            </a:pPr>
            <a:endParaRPr lang="en-US" sz="3600" dirty="0" smtClean="0"/>
          </a:p>
          <a:p>
            <a:r>
              <a:rPr lang="en-US" sz="4000" dirty="0" smtClean="0"/>
              <a:t>Abstracts</a:t>
            </a:r>
          </a:p>
          <a:p>
            <a:pPr lvl="1"/>
            <a:r>
              <a:rPr lang="en-US" sz="3600" dirty="0" smtClean="0"/>
              <a:t>Sovereignty</a:t>
            </a:r>
          </a:p>
          <a:p>
            <a:pPr lvl="1"/>
            <a:r>
              <a:rPr lang="en-US" sz="3600" dirty="0" smtClean="0"/>
              <a:t>Purpose </a:t>
            </a:r>
            <a:r>
              <a:rPr lang="en-US" sz="4000" dirty="0" smtClean="0"/>
              <a:t>(Dalmo de Abreu Dallari)</a:t>
            </a:r>
            <a:endParaRPr lang="en-US" sz="3600" dirty="0" smtClean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775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1.1 Territory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Support material where the population should be established </a:t>
            </a:r>
            <a:r>
              <a:rPr lang="en-US" sz="3600" dirty="0" smtClean="0"/>
              <a:t>in a fixed </a:t>
            </a:r>
            <a:r>
              <a:rPr lang="en-US" sz="3600" dirty="0"/>
              <a:t>and permanent</a:t>
            </a:r>
            <a:r>
              <a:rPr lang="en-US" sz="3600" dirty="0" smtClean="0"/>
              <a:t> way.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lements</a:t>
            </a:r>
            <a:r>
              <a:rPr lang="en-US" sz="3600" dirty="0"/>
              <a:t>: soil, subsoil and airspace above (atmospheric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Delimitation</a:t>
            </a:r>
            <a:r>
              <a:rPr lang="en-US" sz="3600" dirty="0"/>
              <a:t> = border line between two sovereignties, </a:t>
            </a:r>
            <a:r>
              <a:rPr lang="en-US" sz="3600" dirty="0" smtClean="0"/>
              <a:t>legal boundaries</a:t>
            </a:r>
            <a:r>
              <a:rPr lang="en-US" sz="3600" dirty="0"/>
              <a:t> between states.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88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1.1 Territory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5256584"/>
          </a:xfrm>
        </p:spPr>
        <p:txBody>
          <a:bodyPr>
            <a:noAutofit/>
          </a:bodyPr>
          <a:lstStyle/>
          <a:p>
            <a:r>
              <a:rPr lang="en-US" sz="3200" dirty="0"/>
              <a:t>Delineation of boundaries: the expression </a:t>
            </a:r>
            <a:r>
              <a:rPr lang="en-US" sz="3200" dirty="0" smtClean="0"/>
              <a:t>elements</a:t>
            </a:r>
          </a:p>
          <a:p>
            <a:pPr lvl="1"/>
            <a:r>
              <a:rPr lang="en-US" sz="2800" dirty="0" smtClean="0"/>
              <a:t>Geographical</a:t>
            </a:r>
            <a:r>
              <a:rPr lang="en-US" sz="2800" dirty="0"/>
              <a:t>: mountains, middle of the bed of a navigable </a:t>
            </a:r>
            <a:r>
              <a:rPr lang="en-US" sz="2800" dirty="0" smtClean="0"/>
              <a:t>river.</a:t>
            </a:r>
            <a:endParaRPr lang="en-US" sz="2800" dirty="0"/>
          </a:p>
          <a:p>
            <a:pPr lvl="1"/>
            <a:r>
              <a:rPr lang="en-US" sz="2800" dirty="0" smtClean="0"/>
              <a:t>Ethnic</a:t>
            </a:r>
            <a:r>
              <a:rPr lang="en-US" sz="2800" dirty="0"/>
              <a:t>: ghettos, people's living spaces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Administrative</a:t>
            </a:r>
            <a:r>
              <a:rPr lang="en-US" sz="2800" dirty="0"/>
              <a:t>: parish boundaries, the former colonial administration (</a:t>
            </a:r>
            <a:r>
              <a:rPr lang="en-US" sz="2800" i="1" dirty="0" err="1" smtClean="0"/>
              <a:t>uti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possidetis</a:t>
            </a:r>
            <a:r>
              <a:rPr lang="en-US" sz="2800" dirty="0" smtClean="0"/>
              <a:t>).</a:t>
            </a:r>
            <a:endParaRPr lang="en-US" sz="2800" dirty="0"/>
          </a:p>
          <a:p>
            <a:pPr lvl="1"/>
            <a:r>
              <a:rPr lang="en-US" sz="2800" dirty="0" smtClean="0"/>
              <a:t>Trigonometric</a:t>
            </a:r>
            <a:r>
              <a:rPr lang="en-US" sz="2800" dirty="0"/>
              <a:t> Mark: degree of longitude and </a:t>
            </a:r>
            <a:r>
              <a:rPr lang="en-US" sz="2800" dirty="0" smtClean="0"/>
              <a:t>latitude-Africa</a:t>
            </a:r>
            <a:r>
              <a:rPr lang="en-US" sz="2800" dirty="0" smtClean="0"/>
              <a:t>.</a:t>
            </a:r>
            <a:endParaRPr lang="en-US" sz="2800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/>
              <a:t>Way of demarcation: Treaties-demarcation on the map + adaptation spot</a:t>
            </a:r>
            <a:r>
              <a:rPr lang="en-US" sz="28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476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1.1.1 Sea Territory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57536"/>
            <a:ext cx="8568952" cy="4495800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1100" dirty="0" smtClean="0"/>
          </a:p>
          <a:p>
            <a:r>
              <a:rPr lang="en-US" sz="3200" dirty="0"/>
              <a:t>Maritime</a:t>
            </a:r>
            <a:r>
              <a:rPr lang="en-US" sz="3200" dirty="0"/>
              <a:t> Territory: </a:t>
            </a:r>
            <a:r>
              <a:rPr lang="en-US" sz="3200" dirty="0"/>
              <a:t>Montego Bay Convention </a:t>
            </a:r>
            <a:r>
              <a:rPr lang="en-US" sz="3200" dirty="0"/>
              <a:t>of the Law of </a:t>
            </a:r>
            <a:r>
              <a:rPr lang="en-US" sz="3200" dirty="0"/>
              <a:t>the Sea </a:t>
            </a:r>
            <a:r>
              <a:rPr lang="en-US" sz="3200" dirty="0"/>
              <a:t>(16/11/1994</a:t>
            </a:r>
            <a:r>
              <a:rPr lang="en-US" sz="3200" dirty="0" smtClean="0"/>
              <a:t>).</a:t>
            </a:r>
          </a:p>
          <a:p>
            <a:endParaRPr lang="en-US" sz="1100" dirty="0"/>
          </a:p>
          <a:p>
            <a:r>
              <a:rPr lang="en-US" sz="3200" dirty="0"/>
              <a:t>From</a:t>
            </a:r>
            <a:r>
              <a:rPr lang="en-US" sz="3200" dirty="0"/>
              <a:t> the </a:t>
            </a:r>
            <a:r>
              <a:rPr lang="en-US" sz="3200" dirty="0" smtClean="0"/>
              <a:t>coast</a:t>
            </a:r>
          </a:p>
          <a:p>
            <a:endParaRPr lang="en-US" sz="1100" dirty="0"/>
          </a:p>
          <a:p>
            <a:r>
              <a:rPr lang="en-US" sz="3200" dirty="0"/>
              <a:t>The</a:t>
            </a:r>
            <a:r>
              <a:rPr lang="en-US" sz="3200" dirty="0"/>
              <a:t> basic line = line of low tide along the </a:t>
            </a:r>
            <a:r>
              <a:rPr lang="en-US" sz="3200" dirty="0" smtClean="0"/>
              <a:t>coast</a:t>
            </a:r>
          </a:p>
          <a:p>
            <a:endParaRPr lang="en-US" sz="1100" dirty="0"/>
          </a:p>
          <a:p>
            <a:r>
              <a:rPr lang="en-US" sz="3200" dirty="0"/>
              <a:t> </a:t>
            </a:r>
            <a:r>
              <a:rPr lang="en-US" sz="3200" dirty="0"/>
              <a:t>Towards </a:t>
            </a:r>
            <a:r>
              <a:rPr lang="en-US" sz="3200" dirty="0"/>
              <a:t>the open sea</a:t>
            </a:r>
            <a:r>
              <a:rPr lang="en-US" sz="3200" dirty="0"/>
              <a:t>.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453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Territorial sea: Sovereignty + innocent </a:t>
            </a:r>
            <a:r>
              <a:rPr lang="en-US" sz="2800" dirty="0" smtClean="0"/>
              <a:t>passage</a:t>
            </a:r>
          </a:p>
          <a:p>
            <a:r>
              <a:rPr lang="en-US" sz="2800" dirty="0" smtClean="0"/>
              <a:t>Economic </a:t>
            </a:r>
            <a:r>
              <a:rPr lang="en-US" sz="2800" dirty="0"/>
              <a:t>E</a:t>
            </a:r>
            <a:r>
              <a:rPr lang="en-US" sz="2800" dirty="0" smtClean="0"/>
              <a:t>xclusive Zone:</a:t>
            </a:r>
            <a:r>
              <a:rPr lang="en-US" sz="2800" dirty="0"/>
              <a:t> sovereign rights </a:t>
            </a:r>
            <a:r>
              <a:rPr lang="en-US" sz="2800" dirty="0" smtClean="0"/>
              <a:t>of exploration, conservation and management </a:t>
            </a:r>
            <a:r>
              <a:rPr lang="en-US" sz="2800" dirty="0"/>
              <a:t>of natural resources of the seabed and its subsoil</a:t>
            </a:r>
            <a:r>
              <a:rPr lang="en-US" sz="2800" dirty="0" smtClean="0"/>
              <a:t>. There </a:t>
            </a:r>
            <a:r>
              <a:rPr lang="en-US" sz="2800" dirty="0"/>
              <a:t>is no sovereignty, but functional </a:t>
            </a:r>
            <a:r>
              <a:rPr lang="en-US" sz="2800" dirty="0" smtClean="0"/>
              <a:t>rights.</a:t>
            </a:r>
          </a:p>
          <a:p>
            <a:r>
              <a:rPr lang="en-US" sz="2800" dirty="0" smtClean="0"/>
              <a:t>Continental </a:t>
            </a:r>
            <a:r>
              <a:rPr lang="en-US" sz="2800" dirty="0"/>
              <a:t>Shelf: </a:t>
            </a:r>
            <a:r>
              <a:rPr lang="en-US" sz="2800" dirty="0" smtClean="0"/>
              <a:t>sea bed</a:t>
            </a:r>
            <a:r>
              <a:rPr lang="en-US" sz="2800" dirty="0"/>
              <a:t> and its subsoil after the territorial </a:t>
            </a:r>
            <a:r>
              <a:rPr lang="en-US" sz="2800" dirty="0" smtClean="0"/>
              <a:t>sea on </a:t>
            </a:r>
            <a:r>
              <a:rPr lang="en-US" sz="2800" dirty="0"/>
              <a:t>the natural </a:t>
            </a:r>
            <a:r>
              <a:rPr lang="en-US" sz="2800" dirty="0" smtClean="0"/>
              <a:t>prolongation of</a:t>
            </a:r>
            <a:r>
              <a:rPr lang="en-US" sz="2800" dirty="0"/>
              <a:t> land territory to the outer edge, or up to 350 nautical miles. There's sovereign rights to exploit natural resources.</a:t>
            </a:r>
            <a:endParaRPr lang="pt-BR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7088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1.1.1 Sea Territory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3651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1.2 Population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587584"/>
            <a:ext cx="9144000" cy="4937760"/>
          </a:xfrm>
        </p:spPr>
        <p:txBody>
          <a:bodyPr>
            <a:noAutofit/>
          </a:bodyPr>
          <a:lstStyle/>
          <a:p>
            <a:r>
              <a:rPr lang="en-US" sz="2400" b="1" u="sng" dirty="0"/>
              <a:t>NATION:</a:t>
            </a:r>
            <a:r>
              <a:rPr lang="en-US" sz="2400" dirty="0"/>
              <a:t> sociological concept. Community of people who </a:t>
            </a:r>
            <a:r>
              <a:rPr lang="en-US" sz="2400" dirty="0" smtClean="0"/>
              <a:t>identify themselves by an ethnic,</a:t>
            </a:r>
            <a:r>
              <a:rPr lang="en-US" sz="2400" dirty="0"/>
              <a:t> linguistic, sociocultural, have the same origin. </a:t>
            </a:r>
            <a:r>
              <a:rPr lang="en-US" sz="2400" dirty="0" smtClean="0"/>
              <a:t>Ex:</a:t>
            </a:r>
            <a:r>
              <a:rPr lang="en-US" sz="2400" dirty="0"/>
              <a:t> nation of the Basques, the Palestinian nation, </a:t>
            </a:r>
            <a:r>
              <a:rPr lang="en-US" sz="2400" dirty="0" smtClean="0"/>
              <a:t>gypsies.</a:t>
            </a:r>
          </a:p>
          <a:p>
            <a:r>
              <a:rPr lang="en-US" sz="2400" b="1" u="sng" dirty="0" smtClean="0"/>
              <a:t>STATE</a:t>
            </a:r>
            <a:r>
              <a:rPr lang="en-US" sz="2400" b="1" u="sng" dirty="0"/>
              <a:t>:</a:t>
            </a:r>
            <a:r>
              <a:rPr lang="en-US" sz="2400" b="1" dirty="0"/>
              <a:t> </a:t>
            </a:r>
            <a:r>
              <a:rPr lang="en-US" sz="2400" dirty="0" smtClean="0"/>
              <a:t>sovereign power exercised (which has the </a:t>
            </a:r>
            <a:r>
              <a:rPr lang="en-US" sz="2400" dirty="0"/>
              <a:t>nation) by the people (the ideal would be matched to a nation, but not necessarily so) that occupies a particular territory for certain </a:t>
            </a:r>
            <a:r>
              <a:rPr lang="en-US" sz="2400" dirty="0" smtClean="0"/>
              <a:t>purposes.</a:t>
            </a:r>
          </a:p>
          <a:p>
            <a:pPr lvl="1"/>
            <a:r>
              <a:rPr lang="en-US" sz="2400" dirty="0"/>
              <a:t>Personal dimension: people.</a:t>
            </a:r>
          </a:p>
          <a:p>
            <a:pPr lvl="1"/>
            <a:r>
              <a:rPr lang="en-US" sz="2400" dirty="0"/>
              <a:t>Spatial dimension: the territory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b="1" u="sng" dirty="0" smtClean="0"/>
              <a:t>COUNTRY</a:t>
            </a:r>
            <a:r>
              <a:rPr lang="en-US" sz="2400" b="1" u="sng" dirty="0"/>
              <a:t>:</a:t>
            </a:r>
            <a:r>
              <a:rPr lang="en-US" sz="2400" dirty="0"/>
              <a:t> occupation of a territory by a community (can be </a:t>
            </a:r>
            <a:r>
              <a:rPr lang="en-US" sz="2400" dirty="0" smtClean="0"/>
              <a:t>a nation </a:t>
            </a:r>
            <a:r>
              <a:rPr lang="en-US" sz="2400" dirty="0"/>
              <a:t>or not) constitute a geographical and historical reality </a:t>
            </a:r>
            <a:r>
              <a:rPr lang="en-US" sz="2400" dirty="0" smtClean="0"/>
              <a:t>with their </a:t>
            </a:r>
            <a:r>
              <a:rPr lang="en-US" sz="2400" dirty="0"/>
              <a:t>own name</a:t>
            </a:r>
            <a:r>
              <a:rPr lang="en-US" sz="24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603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Autofit/>
          </a:bodyPr>
          <a:lstStyle/>
          <a:p>
            <a:r>
              <a:rPr lang="en-US" sz="3600" b="1" u="sng" dirty="0"/>
              <a:t>CITIZEN:</a:t>
            </a:r>
            <a:r>
              <a:rPr lang="en-US" sz="3600" b="1" dirty="0"/>
              <a:t> </a:t>
            </a:r>
            <a:r>
              <a:rPr lang="en-US" sz="3600" dirty="0"/>
              <a:t>member of the people who can influence the formation of the will of the state, provided it is in full exercise of their political </a:t>
            </a:r>
            <a:r>
              <a:rPr lang="en-US" sz="3600" dirty="0" smtClean="0"/>
              <a:t>rights</a:t>
            </a:r>
            <a:r>
              <a:rPr lang="en-US" sz="3600" dirty="0" smtClean="0"/>
              <a:t>.</a:t>
            </a:r>
          </a:p>
          <a:p>
            <a:endParaRPr lang="en-US" sz="1000" dirty="0"/>
          </a:p>
          <a:p>
            <a:r>
              <a:rPr lang="en-US" sz="3600" b="1" u="sng" dirty="0" smtClean="0"/>
              <a:t>HOMELAND</a:t>
            </a:r>
            <a:r>
              <a:rPr lang="en-US" sz="3600" b="1" u="sng" dirty="0"/>
              <a:t>:</a:t>
            </a:r>
            <a:r>
              <a:rPr lang="en-US" sz="3600" b="1" dirty="0"/>
              <a:t> </a:t>
            </a:r>
            <a:r>
              <a:rPr lang="en-US" sz="3600" dirty="0" smtClean="0"/>
              <a:t> the </a:t>
            </a:r>
            <a:r>
              <a:rPr lang="en-US" sz="3600" dirty="0"/>
              <a:t>expression that identifies the land of our </a:t>
            </a:r>
            <a:r>
              <a:rPr lang="en-US" sz="3600" dirty="0" smtClean="0"/>
              <a:t>fathers.</a:t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expression is full of a sense of civic duty.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endParaRPr lang="pt-BR" sz="3600" u="sng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9619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/>
              <a:t>1.2 Population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8973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Examples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51248"/>
            <a:ext cx="9144000" cy="5090120"/>
          </a:xfrm>
        </p:spPr>
        <p:txBody>
          <a:bodyPr>
            <a:noAutofit/>
          </a:bodyPr>
          <a:lstStyle/>
          <a:p>
            <a:r>
              <a:rPr lang="en-US" sz="2550" dirty="0"/>
              <a:t>The Basque Country is a </a:t>
            </a:r>
            <a:r>
              <a:rPr lang="en-US" sz="2550" dirty="0" smtClean="0"/>
              <a:t>country.</a:t>
            </a:r>
            <a:endParaRPr lang="en-US" sz="2550" dirty="0"/>
          </a:p>
          <a:p>
            <a:r>
              <a:rPr lang="en-US" sz="2550" dirty="0" smtClean="0"/>
              <a:t>England</a:t>
            </a:r>
            <a:r>
              <a:rPr lang="en-US" sz="2550" dirty="0"/>
              <a:t> is not a state, because it exercises sovereignty, but it </a:t>
            </a:r>
            <a:r>
              <a:rPr lang="en-US" sz="2550" dirty="0" smtClean="0"/>
              <a:t>is a</a:t>
            </a:r>
            <a:r>
              <a:rPr lang="en-US" sz="2550" dirty="0"/>
              <a:t> country. The official name of the state is the United Kingdom </a:t>
            </a:r>
            <a:r>
              <a:rPr lang="en-US" sz="2550" dirty="0" smtClean="0"/>
              <a:t>of Great </a:t>
            </a:r>
            <a:r>
              <a:rPr lang="en-US" sz="2550" dirty="0"/>
              <a:t>Britain and Northern Ireland. Britain is made pro 3 countries: England, Scotland and Wales. Although there are states, </a:t>
            </a:r>
            <a:r>
              <a:rPr lang="en-US" sz="2550" dirty="0" smtClean="0"/>
              <a:t>and countries</a:t>
            </a:r>
            <a:r>
              <a:rPr lang="en-US" sz="2550" dirty="0"/>
              <a:t> are not members of the UN, but are members of </a:t>
            </a:r>
            <a:r>
              <a:rPr lang="en-US" sz="2550" dirty="0" smtClean="0"/>
              <a:t>FIFA.</a:t>
            </a:r>
            <a:endParaRPr lang="en-US" sz="2550" dirty="0"/>
          </a:p>
          <a:p>
            <a:r>
              <a:rPr lang="en-US" sz="2550" dirty="0" smtClean="0"/>
              <a:t>Often</a:t>
            </a:r>
            <a:r>
              <a:rPr lang="en-US" sz="2550" dirty="0"/>
              <a:t>, the country's name does not match the official name of the state. Ex: The Netherlands is the country's name. It is one of the provinces of the State, whose official name is the Kingdom of the </a:t>
            </a:r>
            <a:r>
              <a:rPr lang="en-US" sz="2550" dirty="0" smtClean="0"/>
              <a:t>Netherlands.</a:t>
            </a:r>
            <a:endParaRPr lang="en-US" sz="2550" dirty="0"/>
          </a:p>
          <a:p>
            <a:r>
              <a:rPr lang="en-US" sz="2550" dirty="0" smtClean="0"/>
              <a:t>The </a:t>
            </a:r>
            <a:r>
              <a:rPr lang="en-US" sz="2550" dirty="0"/>
              <a:t>official name is the Swiss Confederation Helvetica</a:t>
            </a:r>
            <a:r>
              <a:rPr lang="en-US" sz="2550" dirty="0" smtClean="0"/>
              <a:t>.</a:t>
            </a:r>
            <a:r>
              <a:rPr lang="en-US" sz="2550" dirty="0"/>
              <a:t/>
            </a:r>
            <a:br>
              <a:rPr lang="en-US" sz="2550" dirty="0"/>
            </a:br>
            <a:endParaRPr lang="pt-BR" sz="2550" dirty="0"/>
          </a:p>
        </p:txBody>
      </p:sp>
    </p:spTree>
    <p:extLst>
      <p:ext uri="{BB962C8B-B14F-4D97-AF65-F5344CB8AC3E}">
        <p14:creationId xmlns:p14="http://schemas.microsoft.com/office/powerpoint/2010/main" val="38900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320</TotalTime>
  <Words>98</Words>
  <Application>Microsoft Office PowerPoint</Application>
  <PresentationFormat>Apresentação na tela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Mediano</vt:lpstr>
      <vt:lpstr>INTERNATIONAL LAW</vt:lpstr>
      <vt:lpstr>1 Elements</vt:lpstr>
      <vt:lpstr>1.1 Territory</vt:lpstr>
      <vt:lpstr>1.1 Territory</vt:lpstr>
      <vt:lpstr>1.1.1 Sea Territory</vt:lpstr>
      <vt:lpstr>Apresentação do PowerPoint</vt:lpstr>
      <vt:lpstr>1.2 Population</vt:lpstr>
      <vt:lpstr>Apresentação do PowerPoint</vt:lpstr>
      <vt:lpstr>Examples</vt:lpstr>
      <vt:lpstr>1.3 Government</vt:lpstr>
      <vt:lpstr>1.4 Sovereignty</vt:lpstr>
      <vt:lpstr>1.5 Purpose</vt:lpstr>
      <vt:lpstr>2 Historical evolution</vt:lpstr>
      <vt:lpstr>3 Rights and duties of States</vt:lpstr>
      <vt:lpstr>4 Emergence and recognition</vt:lpstr>
      <vt:lpstr>4 Emergence and recognition</vt:lpstr>
      <vt:lpstr>5 Classification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</dc:title>
  <dc:creator>Juliana Helena</dc:creator>
  <cp:lastModifiedBy>administrator</cp:lastModifiedBy>
  <cp:revision>66</cp:revision>
  <dcterms:created xsi:type="dcterms:W3CDTF">2012-04-05T17:56:35Z</dcterms:created>
  <dcterms:modified xsi:type="dcterms:W3CDTF">2014-04-07T17:34:15Z</dcterms:modified>
</cp:coreProperties>
</file>