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33"/>
  </p:notesMasterIdLst>
  <p:sldIdLst>
    <p:sldId id="256" r:id="rId2"/>
    <p:sldId id="288" r:id="rId3"/>
    <p:sldId id="366" r:id="rId4"/>
    <p:sldId id="367" r:id="rId5"/>
    <p:sldId id="368" r:id="rId6"/>
    <p:sldId id="338" r:id="rId7"/>
    <p:sldId id="339" r:id="rId8"/>
    <p:sldId id="340" r:id="rId9"/>
    <p:sldId id="342" r:id="rId10"/>
    <p:sldId id="341" r:id="rId11"/>
    <p:sldId id="343" r:id="rId12"/>
    <p:sldId id="344" r:id="rId13"/>
    <p:sldId id="346" r:id="rId14"/>
    <p:sldId id="347" r:id="rId15"/>
    <p:sldId id="348" r:id="rId16"/>
    <p:sldId id="349" r:id="rId17"/>
    <p:sldId id="359" r:id="rId18"/>
    <p:sldId id="363" r:id="rId19"/>
    <p:sldId id="364" r:id="rId20"/>
    <p:sldId id="350" r:id="rId21"/>
    <p:sldId id="351" r:id="rId22"/>
    <p:sldId id="365" r:id="rId23"/>
    <p:sldId id="352" r:id="rId24"/>
    <p:sldId id="353" r:id="rId25"/>
    <p:sldId id="354" r:id="rId26"/>
    <p:sldId id="356" r:id="rId27"/>
    <p:sldId id="357" r:id="rId28"/>
    <p:sldId id="358" r:id="rId29"/>
    <p:sldId id="360" r:id="rId30"/>
    <p:sldId id="361" r:id="rId31"/>
    <p:sldId id="36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Brasil: Balança Comercial 1945 – 1950 </a:t>
            </a:r>
          </a:p>
          <a:p>
            <a:pPr>
              <a:defRPr sz="2800"/>
            </a:pPr>
            <a:r>
              <a:rPr lang="pt-BR" sz="2800"/>
              <a:t>(em milhões de US$)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exportações</c:v>
                </c:pt>
              </c:strCache>
            </c:strRef>
          </c:tx>
          <c:spPr>
            <a:ln w="1270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Plan1!$B$2:$B$7</c:f>
              <c:numCache>
                <c:formatCode>General</c:formatCode>
                <c:ptCount val="6"/>
                <c:pt idx="0">
                  <c:v>655</c:v>
                </c:pt>
                <c:pt idx="1">
                  <c:v>985</c:v>
                </c:pt>
                <c:pt idx="2">
                  <c:v>1152</c:v>
                </c:pt>
                <c:pt idx="3">
                  <c:v>1180</c:v>
                </c:pt>
                <c:pt idx="4">
                  <c:v>1096</c:v>
                </c:pt>
                <c:pt idx="5">
                  <c:v>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59-4D3B-8112-954537D8AEB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importações </c:v>
                </c:pt>
              </c:strCache>
            </c:strRef>
          </c:tx>
          <c:spPr>
            <a:ln w="1270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Plan1!$C$2:$C$7</c:f>
              <c:numCache>
                <c:formatCode>General</c:formatCode>
                <c:ptCount val="6"/>
                <c:pt idx="0">
                  <c:v>322</c:v>
                </c:pt>
                <c:pt idx="1">
                  <c:v>594</c:v>
                </c:pt>
                <c:pt idx="2">
                  <c:v>1056</c:v>
                </c:pt>
                <c:pt idx="3">
                  <c:v>973</c:v>
                </c:pt>
                <c:pt idx="4">
                  <c:v>957</c:v>
                </c:pt>
                <c:pt idx="5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59-4D3B-8112-954537D8AEBD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saldo comercial</c:v>
                </c:pt>
              </c:strCache>
            </c:strRef>
          </c:tx>
          <c:spPr>
            <a:ln w="1270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  <c:pt idx="0">
                  <c:v>332</c:v>
                </c:pt>
                <c:pt idx="1">
                  <c:v>391</c:v>
                </c:pt>
                <c:pt idx="2">
                  <c:v>96</c:v>
                </c:pt>
                <c:pt idx="3">
                  <c:v>207</c:v>
                </c:pt>
                <c:pt idx="4">
                  <c:v>139</c:v>
                </c:pt>
                <c:pt idx="5">
                  <c:v>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59-4D3B-8112-954537D8A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821504"/>
        <c:axId val="388826600"/>
      </c:lineChart>
      <c:catAx>
        <c:axId val="38882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826600"/>
        <c:crosses val="autoZero"/>
        <c:auto val="1"/>
        <c:lblAlgn val="ctr"/>
        <c:lblOffset val="100"/>
        <c:noMultiLvlLbl val="0"/>
      </c:catAx>
      <c:valAx>
        <c:axId val="38882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82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3564112931769"/>
          <c:y val="0.92653949614359021"/>
          <c:w val="0.68637044048489548"/>
          <c:h val="6.032775346552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Brasil: Balança Comercial 1945 – 1950 </a:t>
            </a:r>
          </a:p>
          <a:p>
            <a:pPr>
              <a:defRPr sz="2800"/>
            </a:pPr>
            <a:r>
              <a:rPr lang="pt-BR" sz="2800"/>
              <a:t>(em milhões de US$)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exportações</c:v>
                </c:pt>
              </c:strCache>
            </c:strRef>
          </c:tx>
          <c:spPr>
            <a:ln w="1270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Plan1!$B$2:$B$7</c:f>
              <c:numCache>
                <c:formatCode>General</c:formatCode>
                <c:ptCount val="6"/>
                <c:pt idx="0">
                  <c:v>655</c:v>
                </c:pt>
                <c:pt idx="1">
                  <c:v>985</c:v>
                </c:pt>
                <c:pt idx="2">
                  <c:v>1152</c:v>
                </c:pt>
                <c:pt idx="3">
                  <c:v>1180</c:v>
                </c:pt>
                <c:pt idx="4">
                  <c:v>1096</c:v>
                </c:pt>
                <c:pt idx="5">
                  <c:v>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0F-425A-B36A-05886F3541B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importações </c:v>
                </c:pt>
              </c:strCache>
            </c:strRef>
          </c:tx>
          <c:spPr>
            <a:ln w="1270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Plan1!$C$2:$C$7</c:f>
              <c:numCache>
                <c:formatCode>General</c:formatCode>
                <c:ptCount val="6"/>
                <c:pt idx="0">
                  <c:v>322</c:v>
                </c:pt>
                <c:pt idx="1">
                  <c:v>594</c:v>
                </c:pt>
                <c:pt idx="2">
                  <c:v>1056</c:v>
                </c:pt>
                <c:pt idx="3">
                  <c:v>973</c:v>
                </c:pt>
                <c:pt idx="4">
                  <c:v>957</c:v>
                </c:pt>
                <c:pt idx="5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0F-425A-B36A-05886F3541B2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saldo comercial</c:v>
                </c:pt>
              </c:strCache>
            </c:strRef>
          </c:tx>
          <c:spPr>
            <a:ln w="1270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Plan1!$A$2:$A$7</c:f>
              <c:numCache>
                <c:formatCode>General</c:formatCode>
                <c:ptCount val="6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  <c:pt idx="0">
                  <c:v>332</c:v>
                </c:pt>
                <c:pt idx="1">
                  <c:v>391</c:v>
                </c:pt>
                <c:pt idx="2">
                  <c:v>96</c:v>
                </c:pt>
                <c:pt idx="3">
                  <c:v>207</c:v>
                </c:pt>
                <c:pt idx="4">
                  <c:v>139</c:v>
                </c:pt>
                <c:pt idx="5">
                  <c:v>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0F-425A-B36A-05886F354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2689152"/>
        <c:axId val="392693072"/>
      </c:lineChart>
      <c:catAx>
        <c:axId val="3926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693072"/>
        <c:crosses val="autoZero"/>
        <c:auto val="1"/>
        <c:lblAlgn val="ctr"/>
        <c:lblOffset val="100"/>
        <c:noMultiLvlLbl val="0"/>
      </c:catAx>
      <c:valAx>
        <c:axId val="39269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68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3564112931769"/>
          <c:y val="0.92653949614359021"/>
          <c:w val="0.68637044048489548"/>
          <c:h val="6.032775346552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B8BA0-B530-46CA-9B94-1BCF93187212}" type="doc">
      <dgm:prSet loTypeId="urn:microsoft.com/office/officeart/2005/8/layout/process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E41A4D6E-2256-48EB-8200-B9B9B9EF5880}">
      <dgm:prSet/>
      <dgm:spPr>
        <a:solidFill>
          <a:srgbClr val="002060"/>
        </a:solidFill>
      </dgm:spPr>
      <dgm:t>
        <a:bodyPr/>
        <a:lstStyle/>
        <a:p>
          <a:pPr rtl="0"/>
          <a:r>
            <a:rPr lang="pt-BR" b="1" dirty="0" smtClean="0"/>
            <a:t>Política cambial</a:t>
          </a:r>
          <a:endParaRPr lang="pt-BR" b="1" dirty="0"/>
        </a:p>
      </dgm:t>
    </dgm:pt>
    <dgm:pt modelId="{B29C5D8E-737D-41FC-87D3-FD620D3AA480}" type="parTrans" cxnId="{1BFD15E0-86B5-48E9-BDE5-8162D86E390F}">
      <dgm:prSet/>
      <dgm:spPr/>
      <dgm:t>
        <a:bodyPr/>
        <a:lstStyle/>
        <a:p>
          <a:endParaRPr lang="pt-BR"/>
        </a:p>
      </dgm:t>
    </dgm:pt>
    <dgm:pt modelId="{D03784D6-3894-49A6-A8DC-7A4B45CED924}" type="sibTrans" cxnId="{1BFD15E0-86B5-48E9-BDE5-8162D86E390F}">
      <dgm:prSet/>
      <dgm:spPr/>
      <dgm:t>
        <a:bodyPr/>
        <a:lstStyle/>
        <a:p>
          <a:endParaRPr lang="pt-BR"/>
        </a:p>
      </dgm:t>
    </dgm:pt>
    <dgm:pt modelId="{86D540DD-0EB9-4560-A90B-03046C957BD8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400" b="1" dirty="0" smtClean="0"/>
            <a:t>1</a:t>
          </a:r>
          <a:r>
            <a:rPr lang="pt-BR" sz="2400" b="1" baseline="30000" dirty="0" smtClean="0"/>
            <a:t>a</a:t>
          </a:r>
          <a:r>
            <a:rPr lang="pt-BR" sz="2400" b="1" dirty="0" smtClean="0"/>
            <a:t> Fase: Liberal </a:t>
          </a:r>
          <a:endParaRPr lang="pt-BR" sz="2400" b="1" dirty="0"/>
        </a:p>
      </dgm:t>
    </dgm:pt>
    <dgm:pt modelId="{544509B8-1762-432F-9BC2-7C4B0121AD6A}" type="parTrans" cxnId="{174E8C9A-76DB-43C1-912B-0B5E155A6F2C}">
      <dgm:prSet/>
      <dgm:spPr/>
      <dgm:t>
        <a:bodyPr/>
        <a:lstStyle/>
        <a:p>
          <a:endParaRPr lang="pt-BR"/>
        </a:p>
      </dgm:t>
    </dgm:pt>
    <dgm:pt modelId="{54FF78A2-ED0E-4B6C-A082-B0F12C6596F7}" type="sibTrans" cxnId="{174E8C9A-76DB-43C1-912B-0B5E155A6F2C}">
      <dgm:prSet/>
      <dgm:spPr/>
      <dgm:t>
        <a:bodyPr/>
        <a:lstStyle/>
        <a:p>
          <a:endParaRPr lang="pt-BR"/>
        </a:p>
      </dgm:t>
    </dgm:pt>
    <dgm:pt modelId="{8ED895DE-2BD6-43D9-81CF-65369A5D1ADB}">
      <dgm:prSet custT="1"/>
      <dgm:spPr/>
      <dgm:t>
        <a:bodyPr/>
        <a:lstStyle/>
        <a:p>
          <a:pPr rtl="0"/>
          <a:r>
            <a:rPr lang="pt-BR" sz="1800" b="1" dirty="0" smtClean="0"/>
            <a:t>De 1946 até meados de 1947</a:t>
          </a:r>
          <a:endParaRPr lang="pt-BR" sz="1800" b="1" dirty="0"/>
        </a:p>
      </dgm:t>
    </dgm:pt>
    <dgm:pt modelId="{A500A601-2B8A-44D8-8267-E8388B13695E}" type="parTrans" cxnId="{010CF6D1-7A7D-47C1-8366-FAE066E38D38}">
      <dgm:prSet/>
      <dgm:spPr/>
      <dgm:t>
        <a:bodyPr/>
        <a:lstStyle/>
        <a:p>
          <a:endParaRPr lang="pt-BR"/>
        </a:p>
      </dgm:t>
    </dgm:pt>
    <dgm:pt modelId="{E9930E86-E27D-45A8-BA97-4FEB3F22D990}" type="sibTrans" cxnId="{010CF6D1-7A7D-47C1-8366-FAE066E38D38}">
      <dgm:prSet/>
      <dgm:spPr/>
      <dgm:t>
        <a:bodyPr/>
        <a:lstStyle/>
        <a:p>
          <a:endParaRPr lang="pt-BR"/>
        </a:p>
      </dgm:t>
    </dgm:pt>
    <dgm:pt modelId="{DFE0C7AD-F111-4998-AA2F-29C2E7DCBB6C}">
      <dgm:prSet custT="1"/>
      <dgm:spPr/>
      <dgm:t>
        <a:bodyPr/>
        <a:lstStyle/>
        <a:p>
          <a:pPr algn="l" rtl="0"/>
          <a:r>
            <a:rPr lang="pt-BR" sz="1800" b="1" dirty="0" smtClean="0"/>
            <a:t>Liberdade cambial</a:t>
          </a:r>
        </a:p>
        <a:p>
          <a:pPr algn="l" rtl="0"/>
          <a:r>
            <a:rPr lang="pt-BR" sz="1800" b="1" dirty="0" smtClean="0"/>
            <a:t>Não constrangimentos às importações </a:t>
          </a:r>
          <a:endParaRPr lang="pt-BR" sz="2800" b="1" dirty="0"/>
        </a:p>
      </dgm:t>
    </dgm:pt>
    <dgm:pt modelId="{1C3CD516-81AA-49F4-9ED4-CC69823D492E}" type="parTrans" cxnId="{7B33E1B3-AC81-447C-888D-2D06AADF522E}">
      <dgm:prSet/>
      <dgm:spPr/>
      <dgm:t>
        <a:bodyPr/>
        <a:lstStyle/>
        <a:p>
          <a:endParaRPr lang="pt-BR"/>
        </a:p>
      </dgm:t>
    </dgm:pt>
    <dgm:pt modelId="{5EFC67C8-C565-49D3-AFCD-78468BE3D421}" type="sibTrans" cxnId="{7B33E1B3-AC81-447C-888D-2D06AADF522E}">
      <dgm:prSet/>
      <dgm:spPr/>
      <dgm:t>
        <a:bodyPr/>
        <a:lstStyle/>
        <a:p>
          <a:endParaRPr lang="pt-BR"/>
        </a:p>
      </dgm:t>
    </dgm:pt>
    <dgm:pt modelId="{2DA53E1A-3BD1-45D5-910C-843735030BBD}">
      <dgm:prSet/>
      <dgm:spPr>
        <a:solidFill>
          <a:srgbClr val="002060"/>
        </a:solidFill>
      </dgm:spPr>
      <dgm:t>
        <a:bodyPr/>
        <a:lstStyle/>
        <a:p>
          <a:pPr rtl="0"/>
          <a:r>
            <a:rPr lang="pt-BR" b="1" dirty="0" smtClean="0"/>
            <a:t>1947/48 - crise externa</a:t>
          </a:r>
          <a:endParaRPr lang="pt-BR" b="1" dirty="0"/>
        </a:p>
      </dgm:t>
    </dgm:pt>
    <dgm:pt modelId="{B73875B5-1EA7-4FD2-B349-003B5F4CAE3B}" type="parTrans" cxnId="{F6B2D802-5F0C-48FE-B91C-4B63831DA37A}">
      <dgm:prSet/>
      <dgm:spPr/>
      <dgm:t>
        <a:bodyPr/>
        <a:lstStyle/>
        <a:p>
          <a:endParaRPr lang="pt-BR"/>
        </a:p>
      </dgm:t>
    </dgm:pt>
    <dgm:pt modelId="{23D275CB-381F-475E-84A4-BE294B40C0C2}" type="sibTrans" cxnId="{F6B2D802-5F0C-48FE-B91C-4B63831DA37A}">
      <dgm:prSet/>
      <dgm:spPr/>
      <dgm:t>
        <a:bodyPr/>
        <a:lstStyle/>
        <a:p>
          <a:endParaRPr lang="pt-BR"/>
        </a:p>
      </dgm:t>
    </dgm:pt>
    <dgm:pt modelId="{9C4FC4BA-9912-48F1-B2AA-5B454EA4BDCD}">
      <dgm:prSet/>
      <dgm:spPr>
        <a:solidFill>
          <a:srgbClr val="002060"/>
        </a:solidFill>
      </dgm:spPr>
      <dgm:t>
        <a:bodyPr/>
        <a:lstStyle/>
        <a:p>
          <a:pPr rtl="0"/>
          <a:r>
            <a:rPr lang="pt-BR" b="1" dirty="0" smtClean="0"/>
            <a:t>2ª Fase</a:t>
          </a:r>
          <a:r>
            <a:rPr lang="pt-BR" dirty="0" smtClean="0"/>
            <a:t>:</a:t>
          </a:r>
          <a:endParaRPr lang="pt-BR" dirty="0"/>
        </a:p>
      </dgm:t>
    </dgm:pt>
    <dgm:pt modelId="{4B875106-281B-440B-9AE0-ACEF9F7534EB}" type="parTrans" cxnId="{442851FF-FD5C-4FC4-B8D6-E0A94D783121}">
      <dgm:prSet/>
      <dgm:spPr/>
      <dgm:t>
        <a:bodyPr/>
        <a:lstStyle/>
        <a:p>
          <a:endParaRPr lang="pt-BR"/>
        </a:p>
      </dgm:t>
    </dgm:pt>
    <dgm:pt modelId="{35D0BAD5-CDDE-418C-B4F0-35E7A583CEE3}" type="sibTrans" cxnId="{442851FF-FD5C-4FC4-B8D6-E0A94D783121}">
      <dgm:prSet/>
      <dgm:spPr/>
      <dgm:t>
        <a:bodyPr/>
        <a:lstStyle/>
        <a:p>
          <a:endParaRPr lang="pt-BR"/>
        </a:p>
      </dgm:t>
    </dgm:pt>
    <dgm:pt modelId="{3164C8D5-A3C1-42D8-8E67-F6F3A4E98819}">
      <dgm:prSet custT="1"/>
      <dgm:spPr/>
      <dgm:t>
        <a:bodyPr/>
        <a:lstStyle/>
        <a:p>
          <a:pPr rtl="0"/>
          <a:r>
            <a:rPr lang="pt-BR" sz="1800" dirty="0" smtClean="0"/>
            <a:t>Fim 47 até 1950 </a:t>
          </a:r>
          <a:endParaRPr lang="pt-BR" sz="1800" dirty="0"/>
        </a:p>
      </dgm:t>
    </dgm:pt>
    <dgm:pt modelId="{9B22C086-3996-4F95-8DDA-9CC4D893C943}" type="parTrans" cxnId="{B375CD71-E698-446F-94E9-AA65FE2EDC60}">
      <dgm:prSet/>
      <dgm:spPr/>
      <dgm:t>
        <a:bodyPr/>
        <a:lstStyle/>
        <a:p>
          <a:endParaRPr lang="pt-BR"/>
        </a:p>
      </dgm:t>
    </dgm:pt>
    <dgm:pt modelId="{022796C0-7CEF-45EB-B0F0-3280DE4C1C5B}" type="sibTrans" cxnId="{B375CD71-E698-446F-94E9-AA65FE2EDC60}">
      <dgm:prSet/>
      <dgm:spPr/>
      <dgm:t>
        <a:bodyPr/>
        <a:lstStyle/>
        <a:p>
          <a:endParaRPr lang="pt-BR"/>
        </a:p>
      </dgm:t>
    </dgm:pt>
    <dgm:pt modelId="{1E00F385-3279-4125-A948-C924A7368A4D}">
      <dgm:prSet/>
      <dgm:spPr/>
      <dgm:t>
        <a:bodyPr/>
        <a:lstStyle/>
        <a:p>
          <a:pPr rtl="0"/>
          <a:r>
            <a:rPr lang="pt-BR" dirty="0" smtClean="0"/>
            <a:t>Contingenciamento das importações</a:t>
          </a:r>
          <a:endParaRPr lang="pt-BR" dirty="0"/>
        </a:p>
      </dgm:t>
    </dgm:pt>
    <dgm:pt modelId="{CD7748CC-01CB-4A75-AF80-88172AEB46BA}" type="parTrans" cxnId="{088C1149-C2CC-4A29-A974-5A2ACEACF5B4}">
      <dgm:prSet/>
      <dgm:spPr/>
      <dgm:t>
        <a:bodyPr/>
        <a:lstStyle/>
        <a:p>
          <a:endParaRPr lang="pt-BR"/>
        </a:p>
      </dgm:t>
    </dgm:pt>
    <dgm:pt modelId="{43515004-D829-4802-84F1-BF45E5B7F470}" type="sibTrans" cxnId="{088C1149-C2CC-4A29-A974-5A2ACEACF5B4}">
      <dgm:prSet/>
      <dgm:spPr/>
      <dgm:t>
        <a:bodyPr/>
        <a:lstStyle/>
        <a:p>
          <a:endParaRPr lang="pt-BR"/>
        </a:p>
      </dgm:t>
    </dgm:pt>
    <dgm:pt modelId="{6DAE5DCF-B701-4695-9694-C15162CA542F}" type="pres">
      <dgm:prSet presAssocID="{23CB8BA0-B530-46CA-9B94-1BCF931872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EE04919-ED6D-4853-B37F-CDC725933B27}" type="pres">
      <dgm:prSet presAssocID="{9C4FC4BA-9912-48F1-B2AA-5B454EA4BDCD}" presName="boxAndChildren" presStyleCnt="0"/>
      <dgm:spPr/>
    </dgm:pt>
    <dgm:pt modelId="{6E781BFC-9C02-4E14-96BE-6C88BE5A7EE6}" type="pres">
      <dgm:prSet presAssocID="{9C4FC4BA-9912-48F1-B2AA-5B454EA4BDCD}" presName="parentTextBox" presStyleLbl="node1" presStyleIdx="0" presStyleCnt="4"/>
      <dgm:spPr/>
      <dgm:t>
        <a:bodyPr/>
        <a:lstStyle/>
        <a:p>
          <a:endParaRPr lang="pt-BR"/>
        </a:p>
      </dgm:t>
    </dgm:pt>
    <dgm:pt modelId="{80553509-BCFF-41D4-96AD-6C8DEE50990C}" type="pres">
      <dgm:prSet presAssocID="{9C4FC4BA-9912-48F1-B2AA-5B454EA4BDCD}" presName="entireBox" presStyleLbl="node1" presStyleIdx="0" presStyleCnt="4"/>
      <dgm:spPr/>
      <dgm:t>
        <a:bodyPr/>
        <a:lstStyle/>
        <a:p>
          <a:endParaRPr lang="pt-BR"/>
        </a:p>
      </dgm:t>
    </dgm:pt>
    <dgm:pt modelId="{124107D6-3A4E-46FD-9140-96F7318E6673}" type="pres">
      <dgm:prSet presAssocID="{9C4FC4BA-9912-48F1-B2AA-5B454EA4BDCD}" presName="descendantBox" presStyleCnt="0"/>
      <dgm:spPr/>
    </dgm:pt>
    <dgm:pt modelId="{DFB83B06-9404-4366-BEA6-0D24EF22113D}" type="pres">
      <dgm:prSet presAssocID="{3164C8D5-A3C1-42D8-8E67-F6F3A4E98819}" presName="childTextBox" presStyleLbl="fgAccFollowNode1" presStyleIdx="0" presStyleCnt="4" custScaleX="415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FCF916-FB39-4E66-8461-25E475123A1C}" type="pres">
      <dgm:prSet presAssocID="{1E00F385-3279-4125-A948-C924A7368A4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064353-7243-4E8A-BB8A-D2C853E20FC3}" type="pres">
      <dgm:prSet presAssocID="{23D275CB-381F-475E-84A4-BE294B40C0C2}" presName="sp" presStyleCnt="0"/>
      <dgm:spPr/>
    </dgm:pt>
    <dgm:pt modelId="{B83DC86A-F5F2-4D32-863D-8104017013D3}" type="pres">
      <dgm:prSet presAssocID="{2DA53E1A-3BD1-45D5-910C-843735030BBD}" presName="arrowAndChildren" presStyleCnt="0"/>
      <dgm:spPr/>
    </dgm:pt>
    <dgm:pt modelId="{60D62037-6228-42F8-B471-8B0F0FE9F6DD}" type="pres">
      <dgm:prSet presAssocID="{2DA53E1A-3BD1-45D5-910C-843735030BBD}" presName="parentTextArrow" presStyleLbl="node1" presStyleIdx="1" presStyleCnt="4" custScaleY="47558"/>
      <dgm:spPr/>
      <dgm:t>
        <a:bodyPr/>
        <a:lstStyle/>
        <a:p>
          <a:endParaRPr lang="pt-BR"/>
        </a:p>
      </dgm:t>
    </dgm:pt>
    <dgm:pt modelId="{29B372E8-9989-4525-88E4-CE1462A64271}" type="pres">
      <dgm:prSet presAssocID="{54FF78A2-ED0E-4B6C-A082-B0F12C6596F7}" presName="sp" presStyleCnt="0"/>
      <dgm:spPr/>
    </dgm:pt>
    <dgm:pt modelId="{C83EBEF6-8851-4BA0-9E36-594973C5911F}" type="pres">
      <dgm:prSet presAssocID="{86D540DD-0EB9-4560-A90B-03046C957BD8}" presName="arrowAndChildren" presStyleCnt="0"/>
      <dgm:spPr/>
    </dgm:pt>
    <dgm:pt modelId="{0329E026-1C69-4BA2-A651-CE01732A2FB5}" type="pres">
      <dgm:prSet presAssocID="{86D540DD-0EB9-4560-A90B-03046C957BD8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ED625857-6AF9-47D3-BC67-B55A18EC0E3B}" type="pres">
      <dgm:prSet presAssocID="{86D540DD-0EB9-4560-A90B-03046C957BD8}" presName="arrow" presStyleLbl="node1" presStyleIdx="2" presStyleCnt="4" custScaleY="120237"/>
      <dgm:spPr/>
      <dgm:t>
        <a:bodyPr/>
        <a:lstStyle/>
        <a:p>
          <a:endParaRPr lang="pt-BR"/>
        </a:p>
      </dgm:t>
    </dgm:pt>
    <dgm:pt modelId="{3525B8A1-6B9F-427E-A141-79E569497F37}" type="pres">
      <dgm:prSet presAssocID="{86D540DD-0EB9-4560-A90B-03046C957BD8}" presName="descendantArrow" presStyleCnt="0"/>
      <dgm:spPr/>
    </dgm:pt>
    <dgm:pt modelId="{9AF83D0F-A2A3-4019-AD78-64719ED59A74}" type="pres">
      <dgm:prSet presAssocID="{8ED895DE-2BD6-43D9-81CF-65369A5D1ADB}" presName="childTextArrow" presStyleLbl="fgAccFollowNode1" presStyleIdx="2" presStyleCnt="4" custScaleY="138687" custLinFactNeighborY="-108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E76C8B-FF90-4A50-BB17-CD74E87D1129}" type="pres">
      <dgm:prSet presAssocID="{DFE0C7AD-F111-4998-AA2F-29C2E7DCBB6C}" presName="childTextArrow" presStyleLbl="fgAccFollowNode1" presStyleIdx="3" presStyleCnt="4" custScaleX="180106" custScaleY="138687" custLinFactNeighborY="-108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9E8857-C00E-44F2-9D92-E3A449B57340}" type="pres">
      <dgm:prSet presAssocID="{D03784D6-3894-49A6-A8DC-7A4B45CED924}" presName="sp" presStyleCnt="0"/>
      <dgm:spPr/>
    </dgm:pt>
    <dgm:pt modelId="{9E979003-9075-473A-B9E2-9A9CA468DDF6}" type="pres">
      <dgm:prSet presAssocID="{E41A4D6E-2256-48EB-8200-B9B9B9EF5880}" presName="arrowAndChildren" presStyleCnt="0"/>
      <dgm:spPr/>
    </dgm:pt>
    <dgm:pt modelId="{B6D4BAF8-03F0-41E5-A34D-B8891E9B934D}" type="pres">
      <dgm:prSet presAssocID="{E41A4D6E-2256-48EB-8200-B9B9B9EF5880}" presName="parentTextArrow" presStyleLbl="node1" presStyleIdx="3" presStyleCnt="4" custScaleY="39545"/>
      <dgm:spPr/>
      <dgm:t>
        <a:bodyPr/>
        <a:lstStyle/>
        <a:p>
          <a:endParaRPr lang="pt-BR"/>
        </a:p>
      </dgm:t>
    </dgm:pt>
  </dgm:ptLst>
  <dgm:cxnLst>
    <dgm:cxn modelId="{2836CB26-EEF7-4F1D-8954-DA36A73AE065}" type="presOf" srcId="{86D540DD-0EB9-4560-A90B-03046C957BD8}" destId="{ED625857-6AF9-47D3-BC67-B55A18EC0E3B}" srcOrd="1" destOrd="0" presId="urn:microsoft.com/office/officeart/2005/8/layout/process4"/>
    <dgm:cxn modelId="{174E8C9A-76DB-43C1-912B-0B5E155A6F2C}" srcId="{23CB8BA0-B530-46CA-9B94-1BCF93187212}" destId="{86D540DD-0EB9-4560-A90B-03046C957BD8}" srcOrd="1" destOrd="0" parTransId="{544509B8-1762-432F-9BC2-7C4B0121AD6A}" sibTransId="{54FF78A2-ED0E-4B6C-A082-B0F12C6596F7}"/>
    <dgm:cxn modelId="{B16C603E-14D1-43BF-AA8B-FFD740107EFB}" type="presOf" srcId="{2DA53E1A-3BD1-45D5-910C-843735030BBD}" destId="{60D62037-6228-42F8-B471-8B0F0FE9F6DD}" srcOrd="0" destOrd="0" presId="urn:microsoft.com/office/officeart/2005/8/layout/process4"/>
    <dgm:cxn modelId="{442851FF-FD5C-4FC4-B8D6-E0A94D783121}" srcId="{23CB8BA0-B530-46CA-9B94-1BCF93187212}" destId="{9C4FC4BA-9912-48F1-B2AA-5B454EA4BDCD}" srcOrd="3" destOrd="0" parTransId="{4B875106-281B-440B-9AE0-ACEF9F7534EB}" sibTransId="{35D0BAD5-CDDE-418C-B4F0-35E7A583CEE3}"/>
    <dgm:cxn modelId="{307185D0-8D1A-401F-924E-B1B558D86877}" type="presOf" srcId="{1E00F385-3279-4125-A948-C924A7368A4D}" destId="{02FCF916-FB39-4E66-8461-25E475123A1C}" srcOrd="0" destOrd="0" presId="urn:microsoft.com/office/officeart/2005/8/layout/process4"/>
    <dgm:cxn modelId="{010CF6D1-7A7D-47C1-8366-FAE066E38D38}" srcId="{86D540DD-0EB9-4560-A90B-03046C957BD8}" destId="{8ED895DE-2BD6-43D9-81CF-65369A5D1ADB}" srcOrd="0" destOrd="0" parTransId="{A500A601-2B8A-44D8-8267-E8388B13695E}" sibTransId="{E9930E86-E27D-45A8-BA97-4FEB3F22D990}"/>
    <dgm:cxn modelId="{088C1149-C2CC-4A29-A974-5A2ACEACF5B4}" srcId="{9C4FC4BA-9912-48F1-B2AA-5B454EA4BDCD}" destId="{1E00F385-3279-4125-A948-C924A7368A4D}" srcOrd="1" destOrd="0" parTransId="{CD7748CC-01CB-4A75-AF80-88172AEB46BA}" sibTransId="{43515004-D829-4802-84F1-BF45E5B7F470}"/>
    <dgm:cxn modelId="{9DC36335-91F8-456C-8531-04A45165B3DA}" type="presOf" srcId="{9C4FC4BA-9912-48F1-B2AA-5B454EA4BDCD}" destId="{6E781BFC-9C02-4E14-96BE-6C88BE5A7EE6}" srcOrd="0" destOrd="0" presId="urn:microsoft.com/office/officeart/2005/8/layout/process4"/>
    <dgm:cxn modelId="{7B33E1B3-AC81-447C-888D-2D06AADF522E}" srcId="{86D540DD-0EB9-4560-A90B-03046C957BD8}" destId="{DFE0C7AD-F111-4998-AA2F-29C2E7DCBB6C}" srcOrd="1" destOrd="0" parTransId="{1C3CD516-81AA-49F4-9ED4-CC69823D492E}" sibTransId="{5EFC67C8-C565-49D3-AFCD-78468BE3D421}"/>
    <dgm:cxn modelId="{300DB678-FEA7-4BA0-82D8-DB7DF7341829}" type="presOf" srcId="{86D540DD-0EB9-4560-A90B-03046C957BD8}" destId="{0329E026-1C69-4BA2-A651-CE01732A2FB5}" srcOrd="0" destOrd="0" presId="urn:microsoft.com/office/officeart/2005/8/layout/process4"/>
    <dgm:cxn modelId="{2313484A-5DB7-495A-A702-E77AD1AD0525}" type="presOf" srcId="{8ED895DE-2BD6-43D9-81CF-65369A5D1ADB}" destId="{9AF83D0F-A2A3-4019-AD78-64719ED59A74}" srcOrd="0" destOrd="0" presId="urn:microsoft.com/office/officeart/2005/8/layout/process4"/>
    <dgm:cxn modelId="{B375CD71-E698-446F-94E9-AA65FE2EDC60}" srcId="{9C4FC4BA-9912-48F1-B2AA-5B454EA4BDCD}" destId="{3164C8D5-A3C1-42D8-8E67-F6F3A4E98819}" srcOrd="0" destOrd="0" parTransId="{9B22C086-3996-4F95-8DDA-9CC4D893C943}" sibTransId="{022796C0-7CEF-45EB-B0F0-3280DE4C1C5B}"/>
    <dgm:cxn modelId="{1BFD15E0-86B5-48E9-BDE5-8162D86E390F}" srcId="{23CB8BA0-B530-46CA-9B94-1BCF93187212}" destId="{E41A4D6E-2256-48EB-8200-B9B9B9EF5880}" srcOrd="0" destOrd="0" parTransId="{B29C5D8E-737D-41FC-87D3-FD620D3AA480}" sibTransId="{D03784D6-3894-49A6-A8DC-7A4B45CED924}"/>
    <dgm:cxn modelId="{7DC5EFD0-6B01-4BCD-8EDB-8BF92456F726}" type="presOf" srcId="{9C4FC4BA-9912-48F1-B2AA-5B454EA4BDCD}" destId="{80553509-BCFF-41D4-96AD-6C8DEE50990C}" srcOrd="1" destOrd="0" presId="urn:microsoft.com/office/officeart/2005/8/layout/process4"/>
    <dgm:cxn modelId="{F6B2D802-5F0C-48FE-B91C-4B63831DA37A}" srcId="{23CB8BA0-B530-46CA-9B94-1BCF93187212}" destId="{2DA53E1A-3BD1-45D5-910C-843735030BBD}" srcOrd="2" destOrd="0" parTransId="{B73875B5-1EA7-4FD2-B349-003B5F4CAE3B}" sibTransId="{23D275CB-381F-475E-84A4-BE294B40C0C2}"/>
    <dgm:cxn modelId="{5C379F08-644E-4337-83AB-F4C2956E9AB5}" type="presOf" srcId="{DFE0C7AD-F111-4998-AA2F-29C2E7DCBB6C}" destId="{EBE76C8B-FF90-4A50-BB17-CD74E87D1129}" srcOrd="0" destOrd="0" presId="urn:microsoft.com/office/officeart/2005/8/layout/process4"/>
    <dgm:cxn modelId="{A257F812-9C22-4DB2-B716-BF6EE2A3DA31}" type="presOf" srcId="{23CB8BA0-B530-46CA-9B94-1BCF93187212}" destId="{6DAE5DCF-B701-4695-9694-C15162CA542F}" srcOrd="0" destOrd="0" presId="urn:microsoft.com/office/officeart/2005/8/layout/process4"/>
    <dgm:cxn modelId="{B3904125-06EF-4DD5-8ECD-6BA219526B89}" type="presOf" srcId="{E41A4D6E-2256-48EB-8200-B9B9B9EF5880}" destId="{B6D4BAF8-03F0-41E5-A34D-B8891E9B934D}" srcOrd="0" destOrd="0" presId="urn:microsoft.com/office/officeart/2005/8/layout/process4"/>
    <dgm:cxn modelId="{5858BE81-8891-4801-82DA-D9F806CF2BA1}" type="presOf" srcId="{3164C8D5-A3C1-42D8-8E67-F6F3A4E98819}" destId="{DFB83B06-9404-4366-BEA6-0D24EF22113D}" srcOrd="0" destOrd="0" presId="urn:microsoft.com/office/officeart/2005/8/layout/process4"/>
    <dgm:cxn modelId="{327143AB-0F11-4007-9B82-52E5E0B666C6}" type="presParOf" srcId="{6DAE5DCF-B701-4695-9694-C15162CA542F}" destId="{AEE04919-ED6D-4853-B37F-CDC725933B27}" srcOrd="0" destOrd="0" presId="urn:microsoft.com/office/officeart/2005/8/layout/process4"/>
    <dgm:cxn modelId="{86234894-2EC1-42F1-92F7-6CE73F401B39}" type="presParOf" srcId="{AEE04919-ED6D-4853-B37F-CDC725933B27}" destId="{6E781BFC-9C02-4E14-96BE-6C88BE5A7EE6}" srcOrd="0" destOrd="0" presId="urn:microsoft.com/office/officeart/2005/8/layout/process4"/>
    <dgm:cxn modelId="{A99A82D3-3353-4C4E-AEBB-EBB6D5DF322B}" type="presParOf" srcId="{AEE04919-ED6D-4853-B37F-CDC725933B27}" destId="{80553509-BCFF-41D4-96AD-6C8DEE50990C}" srcOrd="1" destOrd="0" presId="urn:microsoft.com/office/officeart/2005/8/layout/process4"/>
    <dgm:cxn modelId="{78D82FD7-A594-4106-849C-0750B741E9E3}" type="presParOf" srcId="{AEE04919-ED6D-4853-B37F-CDC725933B27}" destId="{124107D6-3A4E-46FD-9140-96F7318E6673}" srcOrd="2" destOrd="0" presId="urn:microsoft.com/office/officeart/2005/8/layout/process4"/>
    <dgm:cxn modelId="{48937FE9-0D85-494E-BC3E-3767492D8A9F}" type="presParOf" srcId="{124107D6-3A4E-46FD-9140-96F7318E6673}" destId="{DFB83B06-9404-4366-BEA6-0D24EF22113D}" srcOrd="0" destOrd="0" presId="urn:microsoft.com/office/officeart/2005/8/layout/process4"/>
    <dgm:cxn modelId="{42BE7FC2-5435-47BE-BF80-DE150D64CCD4}" type="presParOf" srcId="{124107D6-3A4E-46FD-9140-96F7318E6673}" destId="{02FCF916-FB39-4E66-8461-25E475123A1C}" srcOrd="1" destOrd="0" presId="urn:microsoft.com/office/officeart/2005/8/layout/process4"/>
    <dgm:cxn modelId="{6CA25122-7ECE-4802-9BEE-8447DB4F30A2}" type="presParOf" srcId="{6DAE5DCF-B701-4695-9694-C15162CA542F}" destId="{60064353-7243-4E8A-BB8A-D2C853E20FC3}" srcOrd="1" destOrd="0" presId="urn:microsoft.com/office/officeart/2005/8/layout/process4"/>
    <dgm:cxn modelId="{33D86A7E-6443-4D3B-A168-DF400C5F7914}" type="presParOf" srcId="{6DAE5DCF-B701-4695-9694-C15162CA542F}" destId="{B83DC86A-F5F2-4D32-863D-8104017013D3}" srcOrd="2" destOrd="0" presId="urn:microsoft.com/office/officeart/2005/8/layout/process4"/>
    <dgm:cxn modelId="{529029C6-3257-403A-8151-FA8385F1CAA2}" type="presParOf" srcId="{B83DC86A-F5F2-4D32-863D-8104017013D3}" destId="{60D62037-6228-42F8-B471-8B0F0FE9F6DD}" srcOrd="0" destOrd="0" presId="urn:microsoft.com/office/officeart/2005/8/layout/process4"/>
    <dgm:cxn modelId="{E4C1A847-0ABF-4D8E-A68B-677405AA0734}" type="presParOf" srcId="{6DAE5DCF-B701-4695-9694-C15162CA542F}" destId="{29B372E8-9989-4525-88E4-CE1462A64271}" srcOrd="3" destOrd="0" presId="urn:microsoft.com/office/officeart/2005/8/layout/process4"/>
    <dgm:cxn modelId="{E93A67F6-02D7-42E2-931F-EE11B12175A9}" type="presParOf" srcId="{6DAE5DCF-B701-4695-9694-C15162CA542F}" destId="{C83EBEF6-8851-4BA0-9E36-594973C5911F}" srcOrd="4" destOrd="0" presId="urn:microsoft.com/office/officeart/2005/8/layout/process4"/>
    <dgm:cxn modelId="{A4D4A1CF-7738-42FA-9280-2964113FA63C}" type="presParOf" srcId="{C83EBEF6-8851-4BA0-9E36-594973C5911F}" destId="{0329E026-1C69-4BA2-A651-CE01732A2FB5}" srcOrd="0" destOrd="0" presId="urn:microsoft.com/office/officeart/2005/8/layout/process4"/>
    <dgm:cxn modelId="{1A7B3196-3847-48AD-9993-943E9243F1A1}" type="presParOf" srcId="{C83EBEF6-8851-4BA0-9E36-594973C5911F}" destId="{ED625857-6AF9-47D3-BC67-B55A18EC0E3B}" srcOrd="1" destOrd="0" presId="urn:microsoft.com/office/officeart/2005/8/layout/process4"/>
    <dgm:cxn modelId="{25065739-1EF3-4B26-ABE4-5B90007CA2C7}" type="presParOf" srcId="{C83EBEF6-8851-4BA0-9E36-594973C5911F}" destId="{3525B8A1-6B9F-427E-A141-79E569497F37}" srcOrd="2" destOrd="0" presId="urn:microsoft.com/office/officeart/2005/8/layout/process4"/>
    <dgm:cxn modelId="{42974FAD-2C4E-469A-9A9B-13C36ED50890}" type="presParOf" srcId="{3525B8A1-6B9F-427E-A141-79E569497F37}" destId="{9AF83D0F-A2A3-4019-AD78-64719ED59A74}" srcOrd="0" destOrd="0" presId="urn:microsoft.com/office/officeart/2005/8/layout/process4"/>
    <dgm:cxn modelId="{9AECEE84-9367-4294-AC16-52B74383CB8F}" type="presParOf" srcId="{3525B8A1-6B9F-427E-A141-79E569497F37}" destId="{EBE76C8B-FF90-4A50-BB17-CD74E87D1129}" srcOrd="1" destOrd="0" presId="urn:microsoft.com/office/officeart/2005/8/layout/process4"/>
    <dgm:cxn modelId="{239D2B2C-F2A8-4FBB-AA22-F7958B73BBDB}" type="presParOf" srcId="{6DAE5DCF-B701-4695-9694-C15162CA542F}" destId="{8D9E8857-C00E-44F2-9D92-E3A449B57340}" srcOrd="5" destOrd="0" presId="urn:microsoft.com/office/officeart/2005/8/layout/process4"/>
    <dgm:cxn modelId="{B40B957A-16EB-48DD-8185-44C17C4D30C6}" type="presParOf" srcId="{6DAE5DCF-B701-4695-9694-C15162CA542F}" destId="{9E979003-9075-473A-B9E2-9A9CA468DDF6}" srcOrd="6" destOrd="0" presId="urn:microsoft.com/office/officeart/2005/8/layout/process4"/>
    <dgm:cxn modelId="{BF947391-4514-413F-AFAD-8D79216C5E71}" type="presParOf" srcId="{9E979003-9075-473A-B9E2-9A9CA468DDF6}" destId="{B6D4BAF8-03F0-41E5-A34D-B8891E9B934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47EAC-9DDD-4304-A6E9-9B0403B92B49}" type="doc">
      <dgm:prSet loTypeId="urn:microsoft.com/office/officeart/2005/8/layout/process4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pt-BR"/>
        </a:p>
      </dgm:t>
    </dgm:pt>
    <dgm:pt modelId="{D90ADB0E-1E07-4905-9A99-D736A1C9881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1800" b="1" dirty="0" smtClean="0"/>
            <a:t>Política monetária e fiscal </a:t>
          </a:r>
          <a:endParaRPr lang="pt-BR" sz="1800" b="1" dirty="0"/>
        </a:p>
      </dgm:t>
    </dgm:pt>
    <dgm:pt modelId="{20E834DE-87D5-4C8A-A39F-A0822CA2B69F}" type="parTrans" cxnId="{D1854F6D-A49D-4A66-B288-1237EC47B017}">
      <dgm:prSet/>
      <dgm:spPr/>
      <dgm:t>
        <a:bodyPr/>
        <a:lstStyle/>
        <a:p>
          <a:endParaRPr lang="pt-BR"/>
        </a:p>
      </dgm:t>
    </dgm:pt>
    <dgm:pt modelId="{DB77A4BC-B0AB-4947-9EAF-587E22C5405E}" type="sibTrans" cxnId="{D1854F6D-A49D-4A66-B288-1237EC47B017}">
      <dgm:prSet/>
      <dgm:spPr/>
      <dgm:t>
        <a:bodyPr/>
        <a:lstStyle/>
        <a:p>
          <a:endParaRPr lang="pt-BR"/>
        </a:p>
      </dgm:t>
    </dgm:pt>
    <dgm:pt modelId="{747D0712-2C38-498B-B309-C6978977FF1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400" b="1" smtClean="0"/>
            <a:t>1</a:t>
          </a:r>
          <a:r>
            <a:rPr lang="pt-BR" sz="2400" b="1" baseline="30000" smtClean="0"/>
            <a:t>a </a:t>
          </a:r>
          <a:r>
            <a:rPr lang="pt-BR" sz="2400" b="1" dirty="0" smtClean="0"/>
            <a:t>Fase: Ortodoxa</a:t>
          </a:r>
          <a:endParaRPr lang="pt-BR" sz="2400" b="1" dirty="0"/>
        </a:p>
      </dgm:t>
    </dgm:pt>
    <dgm:pt modelId="{CF0EAA98-2EAE-43E5-B95A-006D656E2FF5}" type="parTrans" cxnId="{A7893C8B-6053-4523-96DE-A075113BD4AD}">
      <dgm:prSet/>
      <dgm:spPr/>
      <dgm:t>
        <a:bodyPr/>
        <a:lstStyle/>
        <a:p>
          <a:endParaRPr lang="pt-BR"/>
        </a:p>
      </dgm:t>
    </dgm:pt>
    <dgm:pt modelId="{899A26B3-9D1F-44DC-B448-034A17DC9548}" type="sibTrans" cxnId="{A7893C8B-6053-4523-96DE-A075113BD4AD}">
      <dgm:prSet/>
      <dgm:spPr/>
      <dgm:t>
        <a:bodyPr/>
        <a:lstStyle/>
        <a:p>
          <a:endParaRPr lang="pt-BR"/>
        </a:p>
      </dgm:t>
    </dgm:pt>
    <dgm:pt modelId="{87950E6B-81D7-413F-AF65-2293B4B5E001}">
      <dgm:prSet custT="1"/>
      <dgm:spPr/>
      <dgm:t>
        <a:bodyPr/>
        <a:lstStyle/>
        <a:p>
          <a:pPr rtl="0"/>
          <a:r>
            <a:rPr lang="pt-BR" sz="2000" b="1" dirty="0" smtClean="0"/>
            <a:t>De 1946 até 1948</a:t>
          </a:r>
          <a:endParaRPr lang="pt-BR" sz="2000" b="1" dirty="0"/>
        </a:p>
      </dgm:t>
    </dgm:pt>
    <dgm:pt modelId="{713341EC-CA61-47A1-BC26-A77CB695BA44}" type="parTrans" cxnId="{5A1C2AF8-6841-4111-B889-68761830245C}">
      <dgm:prSet/>
      <dgm:spPr/>
      <dgm:t>
        <a:bodyPr/>
        <a:lstStyle/>
        <a:p>
          <a:endParaRPr lang="pt-BR"/>
        </a:p>
      </dgm:t>
    </dgm:pt>
    <dgm:pt modelId="{63B50A0A-FABC-4287-81E2-10AA3861C31A}" type="sibTrans" cxnId="{5A1C2AF8-6841-4111-B889-68761830245C}">
      <dgm:prSet/>
      <dgm:spPr/>
      <dgm:t>
        <a:bodyPr/>
        <a:lstStyle/>
        <a:p>
          <a:endParaRPr lang="pt-BR"/>
        </a:p>
      </dgm:t>
    </dgm:pt>
    <dgm:pt modelId="{2192A5A3-B89D-4E0A-B6C7-27E9D3554AB7}">
      <dgm:prSet custT="1"/>
      <dgm:spPr/>
      <dgm:t>
        <a:bodyPr/>
        <a:lstStyle/>
        <a:p>
          <a:pPr rtl="0"/>
          <a:r>
            <a:rPr lang="pt-BR" sz="2200" b="1" dirty="0" err="1" smtClean="0"/>
            <a:t>Contracionista</a:t>
          </a:r>
          <a:endParaRPr lang="pt-BR" sz="2200" b="1" dirty="0"/>
        </a:p>
      </dgm:t>
    </dgm:pt>
    <dgm:pt modelId="{90E9B9C6-A899-4C84-8437-36EDA91BA14E}" type="parTrans" cxnId="{147B535E-A9A6-4DE6-A399-E24F676DC0F6}">
      <dgm:prSet/>
      <dgm:spPr/>
      <dgm:t>
        <a:bodyPr/>
        <a:lstStyle/>
        <a:p>
          <a:endParaRPr lang="pt-BR"/>
        </a:p>
      </dgm:t>
    </dgm:pt>
    <dgm:pt modelId="{FD3B2393-4C89-411F-B15B-218FEFB157C7}" type="sibTrans" cxnId="{147B535E-A9A6-4DE6-A399-E24F676DC0F6}">
      <dgm:prSet/>
      <dgm:spPr/>
      <dgm:t>
        <a:bodyPr/>
        <a:lstStyle/>
        <a:p>
          <a:endParaRPr lang="pt-BR"/>
        </a:p>
      </dgm:t>
    </dgm:pt>
    <dgm:pt modelId="{7CCCD958-AA66-4FF6-BF8B-09664336B114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1900" b="1" dirty="0" smtClean="0"/>
            <a:t>1949 - Substituição do Ministro Correa e Castro </a:t>
          </a:r>
          <a:endParaRPr lang="pt-BR" sz="1900" b="1" dirty="0"/>
        </a:p>
      </dgm:t>
    </dgm:pt>
    <dgm:pt modelId="{CE91C612-91AA-401D-B913-04220978373F}" type="parTrans" cxnId="{28BB5879-D4DE-44AF-BF49-89D4F56431D1}">
      <dgm:prSet/>
      <dgm:spPr/>
      <dgm:t>
        <a:bodyPr/>
        <a:lstStyle/>
        <a:p>
          <a:endParaRPr lang="pt-BR"/>
        </a:p>
      </dgm:t>
    </dgm:pt>
    <dgm:pt modelId="{C45537D2-61E8-4641-96B2-51A459A14042}" type="sibTrans" cxnId="{28BB5879-D4DE-44AF-BF49-89D4F56431D1}">
      <dgm:prSet/>
      <dgm:spPr/>
      <dgm:t>
        <a:bodyPr/>
        <a:lstStyle/>
        <a:p>
          <a:endParaRPr lang="pt-BR"/>
        </a:p>
      </dgm:t>
    </dgm:pt>
    <dgm:pt modelId="{71306206-5C07-4366-8349-E64B607A85CD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pt-BR" sz="2000" b="1" dirty="0" smtClean="0"/>
            <a:t>2ª Fase</a:t>
          </a:r>
          <a:endParaRPr lang="pt-BR" sz="2000" b="1" dirty="0"/>
        </a:p>
      </dgm:t>
    </dgm:pt>
    <dgm:pt modelId="{9D0F4CAA-EBDE-4BBB-B179-438C6434F026}" type="parTrans" cxnId="{36F4C8A5-EC5D-4BE7-88CA-12C0E30D0C8A}">
      <dgm:prSet/>
      <dgm:spPr/>
      <dgm:t>
        <a:bodyPr/>
        <a:lstStyle/>
        <a:p>
          <a:endParaRPr lang="pt-BR"/>
        </a:p>
      </dgm:t>
    </dgm:pt>
    <dgm:pt modelId="{F9012D42-380C-4038-8C73-935E674CBD8F}" type="sibTrans" cxnId="{36F4C8A5-EC5D-4BE7-88CA-12C0E30D0C8A}">
      <dgm:prSet/>
      <dgm:spPr/>
      <dgm:t>
        <a:bodyPr/>
        <a:lstStyle/>
        <a:p>
          <a:endParaRPr lang="pt-BR"/>
        </a:p>
      </dgm:t>
    </dgm:pt>
    <dgm:pt modelId="{F1D1A3AC-93ED-4394-BC19-2D6139163AF7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pt-BR" sz="2000" dirty="0" smtClean="0"/>
            <a:t>Fim 49 até 1950 </a:t>
          </a:r>
          <a:endParaRPr lang="pt-BR" sz="2000" dirty="0"/>
        </a:p>
      </dgm:t>
    </dgm:pt>
    <dgm:pt modelId="{5B4DD5F3-700A-40D4-9843-80BA57423D8B}" type="parTrans" cxnId="{5D40BEEA-E635-4EF5-8A06-22CB825C0695}">
      <dgm:prSet/>
      <dgm:spPr/>
      <dgm:t>
        <a:bodyPr/>
        <a:lstStyle/>
        <a:p>
          <a:endParaRPr lang="pt-BR"/>
        </a:p>
      </dgm:t>
    </dgm:pt>
    <dgm:pt modelId="{70FF6279-1612-4FD1-BD2C-D2E144CEF506}" type="sibTrans" cxnId="{5D40BEEA-E635-4EF5-8A06-22CB825C0695}">
      <dgm:prSet/>
      <dgm:spPr/>
      <dgm:t>
        <a:bodyPr/>
        <a:lstStyle/>
        <a:p>
          <a:endParaRPr lang="pt-BR"/>
        </a:p>
      </dgm:t>
    </dgm:pt>
    <dgm:pt modelId="{8A54ED94-F15D-468F-A175-F23DAF4F7B82}">
      <dgm:prSet custT="1"/>
      <dgm:spPr/>
      <dgm:t>
        <a:bodyPr/>
        <a:lstStyle/>
        <a:p>
          <a:pPr rtl="0"/>
          <a:r>
            <a:rPr lang="pt-BR" sz="2400" dirty="0" smtClean="0"/>
            <a:t>Mais flexível  </a:t>
          </a:r>
          <a:endParaRPr lang="pt-BR" sz="2400" dirty="0"/>
        </a:p>
      </dgm:t>
    </dgm:pt>
    <dgm:pt modelId="{A60BD34E-31B2-4E0A-89B2-4834E3CB56BE}" type="parTrans" cxnId="{B9A330B2-393F-481D-91D3-57E2DBCF83CF}">
      <dgm:prSet/>
      <dgm:spPr/>
      <dgm:t>
        <a:bodyPr/>
        <a:lstStyle/>
        <a:p>
          <a:endParaRPr lang="pt-BR"/>
        </a:p>
      </dgm:t>
    </dgm:pt>
    <dgm:pt modelId="{4B2582C5-92E4-4375-949E-EFE6CAEC8C22}" type="sibTrans" cxnId="{B9A330B2-393F-481D-91D3-57E2DBCF83CF}">
      <dgm:prSet/>
      <dgm:spPr/>
      <dgm:t>
        <a:bodyPr/>
        <a:lstStyle/>
        <a:p>
          <a:endParaRPr lang="pt-BR"/>
        </a:p>
      </dgm:t>
    </dgm:pt>
    <dgm:pt modelId="{FFE4BD25-EC93-4B6A-AD5F-678E18A3A7EF}" type="pres">
      <dgm:prSet presAssocID="{56947EAC-9DDD-4304-A6E9-9B0403B92B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69B63C2-4B46-4175-AA4A-BA521E122A3C}" type="pres">
      <dgm:prSet presAssocID="{71306206-5C07-4366-8349-E64B607A85CD}" presName="boxAndChildren" presStyleCnt="0"/>
      <dgm:spPr/>
    </dgm:pt>
    <dgm:pt modelId="{62E6DF62-189E-4D1D-B16B-48DE75396DBE}" type="pres">
      <dgm:prSet presAssocID="{71306206-5C07-4366-8349-E64B607A85CD}" presName="parentTextBox" presStyleLbl="node1" presStyleIdx="0" presStyleCnt="4"/>
      <dgm:spPr/>
      <dgm:t>
        <a:bodyPr/>
        <a:lstStyle/>
        <a:p>
          <a:endParaRPr lang="pt-BR"/>
        </a:p>
      </dgm:t>
    </dgm:pt>
    <dgm:pt modelId="{2CDDF410-CD34-4B31-8FB0-676E203E7BF7}" type="pres">
      <dgm:prSet presAssocID="{71306206-5C07-4366-8349-E64B607A85CD}" presName="entireBox" presStyleLbl="node1" presStyleIdx="0" presStyleCnt="4" custScaleY="97842" custLinFactNeighborY="7902"/>
      <dgm:spPr/>
      <dgm:t>
        <a:bodyPr/>
        <a:lstStyle/>
        <a:p>
          <a:endParaRPr lang="pt-BR"/>
        </a:p>
      </dgm:t>
    </dgm:pt>
    <dgm:pt modelId="{1FE2C0D0-9F8C-4549-A016-D0B3B2810418}" type="pres">
      <dgm:prSet presAssocID="{71306206-5C07-4366-8349-E64B607A85CD}" presName="descendantBox" presStyleCnt="0"/>
      <dgm:spPr/>
    </dgm:pt>
    <dgm:pt modelId="{F4CC4AD7-9D69-4092-B36E-0D3C7D3D2801}" type="pres">
      <dgm:prSet presAssocID="{F1D1A3AC-93ED-4394-BC19-2D6139163AF7}" presName="childTextBox" presStyleLbl="fgAccFollowNode1" presStyleIdx="0" presStyleCnt="4" custScaleX="62718" custScaleY="100259" custLinFactNeighborY="11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2AA706-6BD4-432A-94E4-F1991C69E40A}" type="pres">
      <dgm:prSet presAssocID="{8A54ED94-F15D-468F-A175-F23DAF4F7B82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C5D9C6-4BCB-4BC0-81E2-BC5FDF8080EB}" type="pres">
      <dgm:prSet presAssocID="{C45537D2-61E8-4641-96B2-51A459A14042}" presName="sp" presStyleCnt="0"/>
      <dgm:spPr/>
    </dgm:pt>
    <dgm:pt modelId="{2D51EEB7-DE14-4CC3-B302-4ABFE4F75347}" type="pres">
      <dgm:prSet presAssocID="{7CCCD958-AA66-4FF6-BF8B-09664336B114}" presName="arrowAndChildren" presStyleCnt="0"/>
      <dgm:spPr/>
    </dgm:pt>
    <dgm:pt modelId="{0D9FD24C-D845-4AA3-BEA5-2EF2B06F1848}" type="pres">
      <dgm:prSet presAssocID="{7CCCD958-AA66-4FF6-BF8B-09664336B114}" presName="parentTextArrow" presStyleLbl="node1" presStyleIdx="1" presStyleCnt="4" custScaleY="44645" custLinFactNeighborY="-87"/>
      <dgm:spPr/>
      <dgm:t>
        <a:bodyPr/>
        <a:lstStyle/>
        <a:p>
          <a:endParaRPr lang="pt-BR"/>
        </a:p>
      </dgm:t>
    </dgm:pt>
    <dgm:pt modelId="{217F4D5B-1D7B-4869-BDA0-1ECFB9E8F6DD}" type="pres">
      <dgm:prSet presAssocID="{899A26B3-9D1F-44DC-B448-034A17DC9548}" presName="sp" presStyleCnt="0"/>
      <dgm:spPr/>
    </dgm:pt>
    <dgm:pt modelId="{AFA00128-5A7E-4413-A215-E2400ECB6AAD}" type="pres">
      <dgm:prSet presAssocID="{747D0712-2C38-498B-B309-C6978977FF11}" presName="arrowAndChildren" presStyleCnt="0"/>
      <dgm:spPr/>
    </dgm:pt>
    <dgm:pt modelId="{E60AD950-7263-4CA2-A36D-2B705386688E}" type="pres">
      <dgm:prSet presAssocID="{747D0712-2C38-498B-B309-C6978977FF11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B6813BCA-274E-4E88-9DA6-31A1E4277CA2}" type="pres">
      <dgm:prSet presAssocID="{747D0712-2C38-498B-B309-C6978977FF11}" presName="arrow" presStyleLbl="node1" presStyleIdx="2" presStyleCnt="4" custScaleY="120721" custLinFactNeighborY="2518"/>
      <dgm:spPr/>
      <dgm:t>
        <a:bodyPr/>
        <a:lstStyle/>
        <a:p>
          <a:endParaRPr lang="pt-BR"/>
        </a:p>
      </dgm:t>
    </dgm:pt>
    <dgm:pt modelId="{D3309276-E424-4B23-BE75-F00535DCDB7B}" type="pres">
      <dgm:prSet presAssocID="{747D0712-2C38-498B-B309-C6978977FF11}" presName="descendantArrow" presStyleCnt="0"/>
      <dgm:spPr/>
    </dgm:pt>
    <dgm:pt modelId="{21836698-C850-4427-8B57-122A3EC2D140}" type="pres">
      <dgm:prSet presAssocID="{87950E6B-81D7-413F-AF65-2293B4B5E001}" presName="childTextArrow" presStyleLbl="fgAccFollowNode1" presStyleIdx="2" presStyleCnt="4" custScaleY="133104" custLinFactNeighborY="-18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64F793-4F2B-47A3-858E-D659DDE02CA6}" type="pres">
      <dgm:prSet presAssocID="{2192A5A3-B89D-4E0A-B6C7-27E9D3554AB7}" presName="childTextArrow" presStyleLbl="fgAccFollowNode1" presStyleIdx="3" presStyleCnt="4" custScaleX="121853" custScaleY="130256" custLinFactNeighborY="-4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2D4CDB-C47E-4A0F-938D-FFE4B22C105E}" type="pres">
      <dgm:prSet presAssocID="{DB77A4BC-B0AB-4947-9EAF-587E22C5405E}" presName="sp" presStyleCnt="0"/>
      <dgm:spPr/>
    </dgm:pt>
    <dgm:pt modelId="{716F3C44-3735-4C3B-A7FC-D4BC857F6E77}" type="pres">
      <dgm:prSet presAssocID="{D90ADB0E-1E07-4905-9A99-D736A1C98811}" presName="arrowAndChildren" presStyleCnt="0"/>
      <dgm:spPr/>
    </dgm:pt>
    <dgm:pt modelId="{C21BEC01-8D49-4059-8E6F-F7AFCC93AC53}" type="pres">
      <dgm:prSet presAssocID="{D90ADB0E-1E07-4905-9A99-D736A1C98811}" presName="parentTextArrow" presStyleLbl="node1" presStyleIdx="3" presStyleCnt="4" custAng="0" custScaleY="34261" custLinFactNeighborY="-778"/>
      <dgm:spPr/>
      <dgm:t>
        <a:bodyPr/>
        <a:lstStyle/>
        <a:p>
          <a:endParaRPr lang="pt-BR"/>
        </a:p>
      </dgm:t>
    </dgm:pt>
  </dgm:ptLst>
  <dgm:cxnLst>
    <dgm:cxn modelId="{116B374C-F5EB-4345-8689-95EF5D46197B}" type="presOf" srcId="{2192A5A3-B89D-4E0A-B6C7-27E9D3554AB7}" destId="{C864F793-4F2B-47A3-858E-D659DDE02CA6}" srcOrd="0" destOrd="0" presId="urn:microsoft.com/office/officeart/2005/8/layout/process4"/>
    <dgm:cxn modelId="{A2232E03-F2EE-4883-8E8C-C64BE35D5F13}" type="presOf" srcId="{7CCCD958-AA66-4FF6-BF8B-09664336B114}" destId="{0D9FD24C-D845-4AA3-BEA5-2EF2B06F1848}" srcOrd="0" destOrd="0" presId="urn:microsoft.com/office/officeart/2005/8/layout/process4"/>
    <dgm:cxn modelId="{147B535E-A9A6-4DE6-A399-E24F676DC0F6}" srcId="{747D0712-2C38-498B-B309-C6978977FF11}" destId="{2192A5A3-B89D-4E0A-B6C7-27E9D3554AB7}" srcOrd="1" destOrd="0" parTransId="{90E9B9C6-A899-4C84-8437-36EDA91BA14E}" sibTransId="{FD3B2393-4C89-411F-B15B-218FEFB157C7}"/>
    <dgm:cxn modelId="{A7893C8B-6053-4523-96DE-A075113BD4AD}" srcId="{56947EAC-9DDD-4304-A6E9-9B0403B92B49}" destId="{747D0712-2C38-498B-B309-C6978977FF11}" srcOrd="1" destOrd="0" parTransId="{CF0EAA98-2EAE-43E5-B95A-006D656E2FF5}" sibTransId="{899A26B3-9D1F-44DC-B448-034A17DC9548}"/>
    <dgm:cxn modelId="{36F4C8A5-EC5D-4BE7-88CA-12C0E30D0C8A}" srcId="{56947EAC-9DDD-4304-A6E9-9B0403B92B49}" destId="{71306206-5C07-4366-8349-E64B607A85CD}" srcOrd="3" destOrd="0" parTransId="{9D0F4CAA-EBDE-4BBB-B179-438C6434F026}" sibTransId="{F9012D42-380C-4038-8C73-935E674CBD8F}"/>
    <dgm:cxn modelId="{7739E219-08F9-479B-9C40-1F71E3D8DBA1}" type="presOf" srcId="{D90ADB0E-1E07-4905-9A99-D736A1C98811}" destId="{C21BEC01-8D49-4059-8E6F-F7AFCC93AC53}" srcOrd="0" destOrd="0" presId="urn:microsoft.com/office/officeart/2005/8/layout/process4"/>
    <dgm:cxn modelId="{5D40BEEA-E635-4EF5-8A06-22CB825C0695}" srcId="{71306206-5C07-4366-8349-E64B607A85CD}" destId="{F1D1A3AC-93ED-4394-BC19-2D6139163AF7}" srcOrd="0" destOrd="0" parTransId="{5B4DD5F3-700A-40D4-9843-80BA57423D8B}" sibTransId="{70FF6279-1612-4FD1-BD2C-D2E144CEF506}"/>
    <dgm:cxn modelId="{47A3E72F-AFC8-4B3E-A962-FB1BEAD067FC}" type="presOf" srcId="{87950E6B-81D7-413F-AF65-2293B4B5E001}" destId="{21836698-C850-4427-8B57-122A3EC2D140}" srcOrd="0" destOrd="0" presId="urn:microsoft.com/office/officeart/2005/8/layout/process4"/>
    <dgm:cxn modelId="{D70837DD-11DE-4301-B18F-906921E010FD}" type="presOf" srcId="{747D0712-2C38-498B-B309-C6978977FF11}" destId="{E60AD950-7263-4CA2-A36D-2B705386688E}" srcOrd="0" destOrd="0" presId="urn:microsoft.com/office/officeart/2005/8/layout/process4"/>
    <dgm:cxn modelId="{7CF13DFA-7C11-418F-B014-04EED3ED49EF}" type="presOf" srcId="{747D0712-2C38-498B-B309-C6978977FF11}" destId="{B6813BCA-274E-4E88-9DA6-31A1E4277CA2}" srcOrd="1" destOrd="0" presId="urn:microsoft.com/office/officeart/2005/8/layout/process4"/>
    <dgm:cxn modelId="{D1854F6D-A49D-4A66-B288-1237EC47B017}" srcId="{56947EAC-9DDD-4304-A6E9-9B0403B92B49}" destId="{D90ADB0E-1E07-4905-9A99-D736A1C98811}" srcOrd="0" destOrd="0" parTransId="{20E834DE-87D5-4C8A-A39F-A0822CA2B69F}" sibTransId="{DB77A4BC-B0AB-4947-9EAF-587E22C5405E}"/>
    <dgm:cxn modelId="{F317F424-B427-4DDA-A5CB-22D3A8855040}" type="presOf" srcId="{71306206-5C07-4366-8349-E64B607A85CD}" destId="{2CDDF410-CD34-4B31-8FB0-676E203E7BF7}" srcOrd="1" destOrd="0" presId="urn:microsoft.com/office/officeart/2005/8/layout/process4"/>
    <dgm:cxn modelId="{EF0CC0FB-1D47-44B7-A55C-A056B054FF2B}" type="presOf" srcId="{56947EAC-9DDD-4304-A6E9-9B0403B92B49}" destId="{FFE4BD25-EC93-4B6A-AD5F-678E18A3A7EF}" srcOrd="0" destOrd="0" presId="urn:microsoft.com/office/officeart/2005/8/layout/process4"/>
    <dgm:cxn modelId="{B9A330B2-393F-481D-91D3-57E2DBCF83CF}" srcId="{71306206-5C07-4366-8349-E64B607A85CD}" destId="{8A54ED94-F15D-468F-A175-F23DAF4F7B82}" srcOrd="1" destOrd="0" parTransId="{A60BD34E-31B2-4E0A-89B2-4834E3CB56BE}" sibTransId="{4B2582C5-92E4-4375-949E-EFE6CAEC8C22}"/>
    <dgm:cxn modelId="{5A1C2AF8-6841-4111-B889-68761830245C}" srcId="{747D0712-2C38-498B-B309-C6978977FF11}" destId="{87950E6B-81D7-413F-AF65-2293B4B5E001}" srcOrd="0" destOrd="0" parTransId="{713341EC-CA61-47A1-BC26-A77CB695BA44}" sibTransId="{63B50A0A-FABC-4287-81E2-10AA3861C31A}"/>
    <dgm:cxn modelId="{28BB5879-D4DE-44AF-BF49-89D4F56431D1}" srcId="{56947EAC-9DDD-4304-A6E9-9B0403B92B49}" destId="{7CCCD958-AA66-4FF6-BF8B-09664336B114}" srcOrd="2" destOrd="0" parTransId="{CE91C612-91AA-401D-B913-04220978373F}" sibTransId="{C45537D2-61E8-4641-96B2-51A459A14042}"/>
    <dgm:cxn modelId="{D70DC478-316C-4F22-A69D-6B7563224727}" type="presOf" srcId="{F1D1A3AC-93ED-4394-BC19-2D6139163AF7}" destId="{F4CC4AD7-9D69-4092-B36E-0D3C7D3D2801}" srcOrd="0" destOrd="0" presId="urn:microsoft.com/office/officeart/2005/8/layout/process4"/>
    <dgm:cxn modelId="{C6BE7ED6-56FB-4C64-BCC7-0E7A0C6337E6}" type="presOf" srcId="{8A54ED94-F15D-468F-A175-F23DAF4F7B82}" destId="{262AA706-6BD4-432A-94E4-F1991C69E40A}" srcOrd="0" destOrd="0" presId="urn:microsoft.com/office/officeart/2005/8/layout/process4"/>
    <dgm:cxn modelId="{6A053FB2-50F0-432A-9D7C-561785CB78F1}" type="presOf" srcId="{71306206-5C07-4366-8349-E64B607A85CD}" destId="{62E6DF62-189E-4D1D-B16B-48DE75396DBE}" srcOrd="0" destOrd="0" presId="urn:microsoft.com/office/officeart/2005/8/layout/process4"/>
    <dgm:cxn modelId="{BE5F76B8-66BF-49E6-B252-6F3333897C80}" type="presParOf" srcId="{FFE4BD25-EC93-4B6A-AD5F-678E18A3A7EF}" destId="{B69B63C2-4B46-4175-AA4A-BA521E122A3C}" srcOrd="0" destOrd="0" presId="urn:microsoft.com/office/officeart/2005/8/layout/process4"/>
    <dgm:cxn modelId="{E983E613-1C9E-4BEA-A3CB-D555A001C1E8}" type="presParOf" srcId="{B69B63C2-4B46-4175-AA4A-BA521E122A3C}" destId="{62E6DF62-189E-4D1D-B16B-48DE75396DBE}" srcOrd="0" destOrd="0" presId="urn:microsoft.com/office/officeart/2005/8/layout/process4"/>
    <dgm:cxn modelId="{0644EB6E-E46F-49D4-85F6-D8D7A1945620}" type="presParOf" srcId="{B69B63C2-4B46-4175-AA4A-BA521E122A3C}" destId="{2CDDF410-CD34-4B31-8FB0-676E203E7BF7}" srcOrd="1" destOrd="0" presId="urn:microsoft.com/office/officeart/2005/8/layout/process4"/>
    <dgm:cxn modelId="{7910EAC3-352F-4D42-B766-99E5CB3A3A9F}" type="presParOf" srcId="{B69B63C2-4B46-4175-AA4A-BA521E122A3C}" destId="{1FE2C0D0-9F8C-4549-A016-D0B3B2810418}" srcOrd="2" destOrd="0" presId="urn:microsoft.com/office/officeart/2005/8/layout/process4"/>
    <dgm:cxn modelId="{10854768-0E8F-4BC7-9657-47186F90045A}" type="presParOf" srcId="{1FE2C0D0-9F8C-4549-A016-D0B3B2810418}" destId="{F4CC4AD7-9D69-4092-B36E-0D3C7D3D2801}" srcOrd="0" destOrd="0" presId="urn:microsoft.com/office/officeart/2005/8/layout/process4"/>
    <dgm:cxn modelId="{8A470FF5-09EF-4D0C-B323-7C706568197B}" type="presParOf" srcId="{1FE2C0D0-9F8C-4549-A016-D0B3B2810418}" destId="{262AA706-6BD4-432A-94E4-F1991C69E40A}" srcOrd="1" destOrd="0" presId="urn:microsoft.com/office/officeart/2005/8/layout/process4"/>
    <dgm:cxn modelId="{E1A7C45C-236A-4B7F-B1F4-F888D755E643}" type="presParOf" srcId="{FFE4BD25-EC93-4B6A-AD5F-678E18A3A7EF}" destId="{FFC5D9C6-4BCB-4BC0-81E2-BC5FDF8080EB}" srcOrd="1" destOrd="0" presId="urn:microsoft.com/office/officeart/2005/8/layout/process4"/>
    <dgm:cxn modelId="{A19A72A7-169E-4444-B5C6-05D1A1C60463}" type="presParOf" srcId="{FFE4BD25-EC93-4B6A-AD5F-678E18A3A7EF}" destId="{2D51EEB7-DE14-4CC3-B302-4ABFE4F75347}" srcOrd="2" destOrd="0" presId="urn:microsoft.com/office/officeart/2005/8/layout/process4"/>
    <dgm:cxn modelId="{AEEB81BC-AE92-453D-B48B-F7C73A8D066D}" type="presParOf" srcId="{2D51EEB7-DE14-4CC3-B302-4ABFE4F75347}" destId="{0D9FD24C-D845-4AA3-BEA5-2EF2B06F1848}" srcOrd="0" destOrd="0" presId="urn:microsoft.com/office/officeart/2005/8/layout/process4"/>
    <dgm:cxn modelId="{3EDB9813-572F-4969-9E4A-BCAF64885A59}" type="presParOf" srcId="{FFE4BD25-EC93-4B6A-AD5F-678E18A3A7EF}" destId="{217F4D5B-1D7B-4869-BDA0-1ECFB9E8F6DD}" srcOrd="3" destOrd="0" presId="urn:microsoft.com/office/officeart/2005/8/layout/process4"/>
    <dgm:cxn modelId="{9BCAA0E8-DFE0-42FC-BF45-764019E4B31D}" type="presParOf" srcId="{FFE4BD25-EC93-4B6A-AD5F-678E18A3A7EF}" destId="{AFA00128-5A7E-4413-A215-E2400ECB6AAD}" srcOrd="4" destOrd="0" presId="urn:microsoft.com/office/officeart/2005/8/layout/process4"/>
    <dgm:cxn modelId="{B8141278-216C-49AC-8B4C-61E64AB1E020}" type="presParOf" srcId="{AFA00128-5A7E-4413-A215-E2400ECB6AAD}" destId="{E60AD950-7263-4CA2-A36D-2B705386688E}" srcOrd="0" destOrd="0" presId="urn:microsoft.com/office/officeart/2005/8/layout/process4"/>
    <dgm:cxn modelId="{CC767C1E-48F5-47D5-99F2-AB69A7864AE0}" type="presParOf" srcId="{AFA00128-5A7E-4413-A215-E2400ECB6AAD}" destId="{B6813BCA-274E-4E88-9DA6-31A1E4277CA2}" srcOrd="1" destOrd="0" presId="urn:microsoft.com/office/officeart/2005/8/layout/process4"/>
    <dgm:cxn modelId="{1778515A-AAD0-4E7C-8858-289C1D24D36D}" type="presParOf" srcId="{AFA00128-5A7E-4413-A215-E2400ECB6AAD}" destId="{D3309276-E424-4B23-BE75-F00535DCDB7B}" srcOrd="2" destOrd="0" presId="urn:microsoft.com/office/officeart/2005/8/layout/process4"/>
    <dgm:cxn modelId="{F1BE0E1E-21A6-42C6-A53A-BB0A4FDB12F6}" type="presParOf" srcId="{D3309276-E424-4B23-BE75-F00535DCDB7B}" destId="{21836698-C850-4427-8B57-122A3EC2D140}" srcOrd="0" destOrd="0" presId="urn:microsoft.com/office/officeart/2005/8/layout/process4"/>
    <dgm:cxn modelId="{62F93159-D3B7-44DF-89D3-76E19AF71A98}" type="presParOf" srcId="{D3309276-E424-4B23-BE75-F00535DCDB7B}" destId="{C864F793-4F2B-47A3-858E-D659DDE02CA6}" srcOrd="1" destOrd="0" presId="urn:microsoft.com/office/officeart/2005/8/layout/process4"/>
    <dgm:cxn modelId="{B18751C7-9941-4B08-9D46-3217A969FAFF}" type="presParOf" srcId="{FFE4BD25-EC93-4B6A-AD5F-678E18A3A7EF}" destId="{EE2D4CDB-C47E-4A0F-938D-FFE4B22C105E}" srcOrd="5" destOrd="0" presId="urn:microsoft.com/office/officeart/2005/8/layout/process4"/>
    <dgm:cxn modelId="{B70EB1E6-68FC-47FB-96E7-C8551455381E}" type="presParOf" srcId="{FFE4BD25-EC93-4B6A-AD5F-678E18A3A7EF}" destId="{716F3C44-3735-4C3B-A7FC-D4BC857F6E77}" srcOrd="6" destOrd="0" presId="urn:microsoft.com/office/officeart/2005/8/layout/process4"/>
    <dgm:cxn modelId="{9D99DD90-4A13-4F41-88EC-093B921ABBDE}" type="presParOf" srcId="{716F3C44-3735-4C3B-A7FC-D4BC857F6E77}" destId="{C21BEC01-8D49-4059-8E6F-F7AFCC93AC5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53509-BCFF-41D4-96AD-6C8DEE50990C}">
      <dsp:nvSpPr>
        <dsp:cNvPr id="0" name=""/>
        <dsp:cNvSpPr/>
      </dsp:nvSpPr>
      <dsp:spPr>
        <a:xfrm>
          <a:off x="0" y="4281019"/>
          <a:ext cx="4786314" cy="1361292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2ª Fase</a:t>
          </a:r>
          <a:r>
            <a:rPr lang="pt-BR" sz="2000" kern="1200" dirty="0" smtClean="0"/>
            <a:t>:</a:t>
          </a:r>
          <a:endParaRPr lang="pt-BR" sz="2000" kern="1200" dirty="0"/>
        </a:p>
      </dsp:txBody>
      <dsp:txXfrm>
        <a:off x="0" y="4281019"/>
        <a:ext cx="4786314" cy="735098"/>
      </dsp:txXfrm>
    </dsp:sp>
    <dsp:sp modelId="{DFB83B06-9404-4366-BEA6-0D24EF22113D}">
      <dsp:nvSpPr>
        <dsp:cNvPr id="0" name=""/>
        <dsp:cNvSpPr/>
      </dsp:nvSpPr>
      <dsp:spPr>
        <a:xfrm>
          <a:off x="711" y="4988891"/>
          <a:ext cx="1405492" cy="626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Fim 47 até 1950 </a:t>
          </a:r>
          <a:endParaRPr lang="pt-BR" sz="1800" kern="1200" dirty="0"/>
        </a:p>
      </dsp:txBody>
      <dsp:txXfrm>
        <a:off x="711" y="4988891"/>
        <a:ext cx="1405492" cy="626194"/>
      </dsp:txXfrm>
    </dsp:sp>
    <dsp:sp modelId="{02FCF916-FB39-4E66-8461-25E475123A1C}">
      <dsp:nvSpPr>
        <dsp:cNvPr id="0" name=""/>
        <dsp:cNvSpPr/>
      </dsp:nvSpPr>
      <dsp:spPr>
        <a:xfrm>
          <a:off x="1406203" y="4988891"/>
          <a:ext cx="3379399" cy="626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Contingenciamento das importações</a:t>
          </a:r>
          <a:endParaRPr lang="pt-BR" sz="2200" kern="1200" dirty="0"/>
        </a:p>
      </dsp:txBody>
      <dsp:txXfrm>
        <a:off x="1406203" y="4988891"/>
        <a:ext cx="3379399" cy="626194"/>
      </dsp:txXfrm>
    </dsp:sp>
    <dsp:sp modelId="{60D62037-6228-42F8-B471-8B0F0FE9F6DD}">
      <dsp:nvSpPr>
        <dsp:cNvPr id="0" name=""/>
        <dsp:cNvSpPr/>
      </dsp:nvSpPr>
      <dsp:spPr>
        <a:xfrm rot="10800000">
          <a:off x="0" y="3305732"/>
          <a:ext cx="4786314" cy="995706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1947/48 - crise externa</a:t>
          </a:r>
          <a:endParaRPr lang="pt-BR" sz="2000" b="1" kern="1200" dirty="0"/>
        </a:p>
      </dsp:txBody>
      <dsp:txXfrm rot="10800000">
        <a:off x="0" y="3305732"/>
        <a:ext cx="4786314" cy="646980"/>
      </dsp:txXfrm>
    </dsp:sp>
    <dsp:sp modelId="{ED625857-6AF9-47D3-BC67-B55A18EC0E3B}">
      <dsp:nvSpPr>
        <dsp:cNvPr id="0" name=""/>
        <dsp:cNvSpPr/>
      </dsp:nvSpPr>
      <dsp:spPr>
        <a:xfrm rot="10800000">
          <a:off x="0" y="808787"/>
          <a:ext cx="4786314" cy="2517363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1</a:t>
          </a:r>
          <a:r>
            <a:rPr lang="pt-BR" sz="2400" b="1" kern="1200" baseline="30000" dirty="0" smtClean="0"/>
            <a:t>a</a:t>
          </a:r>
          <a:r>
            <a:rPr lang="pt-BR" sz="2400" b="1" kern="1200" dirty="0" smtClean="0"/>
            <a:t> Fase: Liberal </a:t>
          </a:r>
          <a:endParaRPr lang="pt-BR" sz="2400" b="1" kern="1200" dirty="0"/>
        </a:p>
      </dsp:txBody>
      <dsp:txXfrm rot="-10800000">
        <a:off x="0" y="808787"/>
        <a:ext cx="4786314" cy="883594"/>
      </dsp:txXfrm>
    </dsp:sp>
    <dsp:sp modelId="{9AF83D0F-A2A3-4019-AD78-64719ED59A74}">
      <dsp:nvSpPr>
        <dsp:cNvPr id="0" name=""/>
        <dsp:cNvSpPr/>
      </dsp:nvSpPr>
      <dsp:spPr>
        <a:xfrm>
          <a:off x="496" y="1566505"/>
          <a:ext cx="1708396" cy="8681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De 1946 até meados de 1947</a:t>
          </a:r>
          <a:endParaRPr lang="pt-BR" sz="1800" b="1" kern="1200" dirty="0"/>
        </a:p>
      </dsp:txBody>
      <dsp:txXfrm>
        <a:off x="496" y="1566505"/>
        <a:ext cx="1708396" cy="868190"/>
      </dsp:txXfrm>
    </dsp:sp>
    <dsp:sp modelId="{EBE76C8B-FF90-4A50-BB17-CD74E87D1129}">
      <dsp:nvSpPr>
        <dsp:cNvPr id="0" name=""/>
        <dsp:cNvSpPr/>
      </dsp:nvSpPr>
      <dsp:spPr>
        <a:xfrm>
          <a:off x="1708893" y="1566505"/>
          <a:ext cx="3076924" cy="8681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Liberdade cambial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Não constrangimentos às importações </a:t>
          </a:r>
          <a:endParaRPr lang="pt-BR" sz="2800" b="1" kern="1200" dirty="0"/>
        </a:p>
      </dsp:txBody>
      <dsp:txXfrm>
        <a:off x="1708893" y="1566505"/>
        <a:ext cx="3076924" cy="868190"/>
      </dsp:txXfrm>
    </dsp:sp>
    <dsp:sp modelId="{B6D4BAF8-03F0-41E5-A34D-B8891E9B934D}">
      <dsp:nvSpPr>
        <dsp:cNvPr id="0" name=""/>
        <dsp:cNvSpPr/>
      </dsp:nvSpPr>
      <dsp:spPr>
        <a:xfrm rot="10800000">
          <a:off x="0" y="1265"/>
          <a:ext cx="4786314" cy="827941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Política cambial</a:t>
          </a:r>
          <a:endParaRPr lang="pt-BR" sz="2000" b="1" kern="1200" dirty="0"/>
        </a:p>
      </dsp:txBody>
      <dsp:txXfrm rot="10800000">
        <a:off x="0" y="1265"/>
        <a:ext cx="4786314" cy="537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DF410-CD34-4B31-8FB0-676E203E7BF7}">
      <dsp:nvSpPr>
        <dsp:cNvPr id="0" name=""/>
        <dsp:cNvSpPr/>
      </dsp:nvSpPr>
      <dsp:spPr>
        <a:xfrm>
          <a:off x="0" y="4264478"/>
          <a:ext cx="4357687" cy="1379099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2ª Fase</a:t>
          </a:r>
          <a:endParaRPr lang="pt-BR" sz="2000" b="1" kern="1200" dirty="0"/>
        </a:p>
      </dsp:txBody>
      <dsp:txXfrm>
        <a:off x="0" y="4264478"/>
        <a:ext cx="4357687" cy="744713"/>
      </dsp:txXfrm>
    </dsp:sp>
    <dsp:sp modelId="{F4CC4AD7-9D69-4092-B36E-0D3C7D3D2801}">
      <dsp:nvSpPr>
        <dsp:cNvPr id="0" name=""/>
        <dsp:cNvSpPr/>
      </dsp:nvSpPr>
      <dsp:spPr>
        <a:xfrm>
          <a:off x="1071" y="4993521"/>
          <a:ext cx="1678799" cy="650056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Fim 49 até 1950 </a:t>
          </a:r>
          <a:endParaRPr lang="pt-BR" sz="2000" kern="1200" dirty="0"/>
        </a:p>
      </dsp:txBody>
      <dsp:txXfrm>
        <a:off x="1071" y="4993521"/>
        <a:ext cx="1678799" cy="650056"/>
      </dsp:txXfrm>
    </dsp:sp>
    <dsp:sp modelId="{262AA706-6BD4-432A-94E4-F1991C69E40A}">
      <dsp:nvSpPr>
        <dsp:cNvPr id="0" name=""/>
        <dsp:cNvSpPr/>
      </dsp:nvSpPr>
      <dsp:spPr>
        <a:xfrm>
          <a:off x="1679871" y="4982058"/>
          <a:ext cx="2676743" cy="6483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Mais flexível  </a:t>
          </a:r>
          <a:endParaRPr lang="pt-BR" sz="2400" kern="1200" dirty="0"/>
        </a:p>
      </dsp:txBody>
      <dsp:txXfrm>
        <a:off x="1679871" y="4982058"/>
        <a:ext cx="2676743" cy="648377"/>
      </dsp:txXfrm>
    </dsp:sp>
    <dsp:sp modelId="{0D9FD24C-D845-4AA3-BEA5-2EF2B06F1848}">
      <dsp:nvSpPr>
        <dsp:cNvPr id="0" name=""/>
        <dsp:cNvSpPr/>
      </dsp:nvSpPr>
      <dsp:spPr>
        <a:xfrm rot="10800000">
          <a:off x="0" y="3315744"/>
          <a:ext cx="4357687" cy="967830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1949 - Substituição do Ministro Correa e Castro </a:t>
          </a:r>
          <a:endParaRPr lang="pt-BR" sz="1900" b="1" kern="1200" dirty="0"/>
        </a:p>
      </dsp:txBody>
      <dsp:txXfrm rot="10800000">
        <a:off x="0" y="3315744"/>
        <a:ext cx="4357687" cy="628867"/>
      </dsp:txXfrm>
    </dsp:sp>
    <dsp:sp modelId="{B6813BCA-274E-4E88-9DA6-31A1E4277CA2}">
      <dsp:nvSpPr>
        <dsp:cNvPr id="0" name=""/>
        <dsp:cNvSpPr/>
      </dsp:nvSpPr>
      <dsp:spPr>
        <a:xfrm rot="10800000">
          <a:off x="0" y="776325"/>
          <a:ext cx="4357687" cy="2617034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smtClean="0"/>
            <a:t>1</a:t>
          </a:r>
          <a:r>
            <a:rPr lang="pt-BR" sz="2400" b="1" kern="1200" baseline="30000" smtClean="0"/>
            <a:t>a </a:t>
          </a:r>
          <a:r>
            <a:rPr lang="pt-BR" sz="2400" b="1" kern="1200" dirty="0" smtClean="0"/>
            <a:t>Fase: Ortodoxa</a:t>
          </a:r>
          <a:endParaRPr lang="pt-BR" sz="2400" b="1" kern="1200" dirty="0"/>
        </a:p>
      </dsp:txBody>
      <dsp:txXfrm rot="-10800000">
        <a:off x="0" y="776325"/>
        <a:ext cx="4357687" cy="918578"/>
      </dsp:txXfrm>
    </dsp:sp>
    <dsp:sp modelId="{21836698-C850-4427-8B57-122A3EC2D140}">
      <dsp:nvSpPr>
        <dsp:cNvPr id="0" name=""/>
        <dsp:cNvSpPr/>
      </dsp:nvSpPr>
      <dsp:spPr>
        <a:xfrm>
          <a:off x="315" y="1587717"/>
          <a:ext cx="1963938" cy="862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De 1946 até 1948</a:t>
          </a:r>
          <a:endParaRPr lang="pt-BR" sz="2000" b="1" kern="1200" dirty="0"/>
        </a:p>
      </dsp:txBody>
      <dsp:txXfrm>
        <a:off x="315" y="1587717"/>
        <a:ext cx="1963938" cy="862757"/>
      </dsp:txXfrm>
    </dsp:sp>
    <dsp:sp modelId="{C864F793-4F2B-47A3-858E-D659DDE02CA6}">
      <dsp:nvSpPr>
        <dsp:cNvPr id="0" name=""/>
        <dsp:cNvSpPr/>
      </dsp:nvSpPr>
      <dsp:spPr>
        <a:xfrm>
          <a:off x="1964253" y="1606177"/>
          <a:ext cx="2393117" cy="8442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err="1" smtClean="0"/>
            <a:t>Contracionista</a:t>
          </a:r>
          <a:endParaRPr lang="pt-BR" sz="2200" b="1" kern="1200" dirty="0"/>
        </a:p>
      </dsp:txBody>
      <dsp:txXfrm>
        <a:off x="1964253" y="1606177"/>
        <a:ext cx="2393117" cy="844297"/>
      </dsp:txXfrm>
    </dsp:sp>
    <dsp:sp modelId="{C21BEC01-8D49-4059-8E6F-F7AFCC93AC53}">
      <dsp:nvSpPr>
        <dsp:cNvPr id="0" name=""/>
        <dsp:cNvSpPr/>
      </dsp:nvSpPr>
      <dsp:spPr>
        <a:xfrm rot="10800000">
          <a:off x="0" y="0"/>
          <a:ext cx="4357687" cy="742722"/>
        </a:xfrm>
        <a:prstGeom prst="upArrowCallou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Política monetária e fiscal </a:t>
          </a:r>
          <a:endParaRPr lang="pt-BR" sz="1800" b="1" kern="1200" dirty="0"/>
        </a:p>
      </dsp:txBody>
      <dsp:txXfrm rot="10800000">
        <a:off x="0" y="0"/>
        <a:ext cx="4357687" cy="482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58B38-0B48-43A2-96F9-AC4054C2D5B0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F608-3D29-4793-BB85-919B8829C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15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DC65FD-2E9E-4E4E-BD97-BB7CA6F101D4}" type="slidenum">
              <a:rPr lang="pt-BR" altLang="pt-BR">
                <a:latin typeface="Calibri" panose="020F0502020204030204" pitchFamily="34" charset="0"/>
              </a:rPr>
              <a:pPr/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28919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1BC2A-DC73-4F0A-9988-E2B6831E6EC9}" type="slidenum">
              <a:rPr lang="pt-BR" altLang="pt-BR"/>
              <a:pPr>
                <a:spcBef>
                  <a:spcPct val="0"/>
                </a:spcBef>
              </a:pPr>
              <a:t>20</a:t>
            </a:fld>
            <a:endParaRPr lang="pt-BR" alt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22055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16C889-3BA1-4EE0-A42D-8DFE350C963B}" type="slidenum">
              <a:rPr lang="pt-BR" altLang="pt-BR"/>
              <a:pPr>
                <a:spcBef>
                  <a:spcPct val="0"/>
                </a:spcBef>
              </a:pPr>
              <a:t>21</a:t>
            </a:fld>
            <a:endParaRPr lang="pt-BR" altLang="pt-B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845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F18B9D-3231-4C62-8CCF-C76657D958F1}" type="slidenum">
              <a:rPr lang="pt-BR" altLang="pt-BR">
                <a:latin typeface="Calibri" panose="020F0502020204030204" pitchFamily="34" charset="0"/>
              </a:rPr>
              <a:pPr/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17089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20CA0A-EA40-4152-B6FB-5B901D647EEE}" type="slidenum">
              <a:rPr lang="pt-BR" altLang="pt-BR"/>
              <a:pPr>
                <a:spcBef>
                  <a:spcPct val="0"/>
                </a:spcBef>
              </a:pPr>
              <a:t>6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2349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C90A6C-E8FF-4CF3-AB15-0286ECC88EF9}" type="slidenum">
              <a:rPr lang="pt-BR" altLang="pt-BR"/>
              <a:pPr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39117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C50782-269D-4826-8C17-5F3E3FF5D82E}" type="slidenum">
              <a:rPr lang="pt-BR" altLang="pt-BR"/>
              <a:pPr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8513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9A4FF9-B9A6-4C1E-8A96-F41CF265B3A6}" type="slidenum">
              <a:rPr lang="pt-BR" altLang="pt-BR"/>
              <a:pPr>
                <a:spcBef>
                  <a:spcPct val="0"/>
                </a:spcBef>
              </a:pPr>
              <a:t>10</a:t>
            </a:fld>
            <a:endParaRPr lang="pt-BR" altLang="pt-B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0542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8F8564-90DB-45AA-AFA4-42063F33FD10}" type="slidenum">
              <a:rPr lang="pt-BR" altLang="pt-BR"/>
              <a:pPr>
                <a:spcBef>
                  <a:spcPct val="0"/>
                </a:spcBef>
              </a:pPr>
              <a:t>11</a:t>
            </a:fld>
            <a:endParaRPr lang="pt-BR" altLang="pt-B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79710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23834-C33F-4C9B-A130-967FCF7878BD}" type="slidenum">
              <a:rPr lang="pt-BR" altLang="pt-BR"/>
              <a:pPr>
                <a:spcBef>
                  <a:spcPct val="0"/>
                </a:spcBef>
              </a:pPr>
              <a:t>12</a:t>
            </a:fld>
            <a:endParaRPr lang="pt-BR" altLang="pt-B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48027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99ED15-FE37-4E91-ABAD-500BD8780D1E}" type="slidenum">
              <a:rPr lang="pt-BR" altLang="pt-BR"/>
              <a:pPr>
                <a:spcBef>
                  <a:spcPct val="0"/>
                </a:spcBef>
              </a:pPr>
              <a:t>14</a:t>
            </a:fld>
            <a:endParaRPr lang="pt-BR" altLang="pt-B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34077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069CB8-F204-4D06-B913-C5A26A89888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72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1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 GREMAUD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 2400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1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3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2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7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3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9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DC5B261-8843-42D1-AAFC-05E20E2D9B97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01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Econômica e Social do Brasil II (REC 2402)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Amaury Patrick Gremaud</a:t>
            </a:r>
          </a:p>
          <a:p>
            <a:pPr algn="ctr"/>
            <a:r>
              <a:rPr lang="pt-BR" sz="2400" dirty="0"/>
              <a:t>2</a:t>
            </a:r>
            <a:r>
              <a:rPr lang="pt-BR" sz="2400" dirty="0" smtClean="0"/>
              <a:t>º </a:t>
            </a:r>
            <a:r>
              <a:rPr lang="pt-BR" sz="2400" dirty="0" smtClean="0"/>
              <a:t>semestre </a:t>
            </a:r>
            <a:r>
              <a:rPr lang="pt-BR" sz="2400" dirty="0" smtClean="0"/>
              <a:t>2017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82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9283" y="323382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400" dirty="0"/>
              <a:t>Princípios iniciais do governo Dutra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3507" y="1573448"/>
            <a:ext cx="4754880" cy="35843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3500" dirty="0" smtClean="0"/>
              <a:t>Dentro do Brasil: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 smtClean="0"/>
              <a:t>Herança da Guerra;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Balanço de Pagamentos superávit e acumulo de reservas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Inflação: diagnóstico : déficit publico e política monetária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Capacidade produtiva esgotada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 smtClean="0"/>
              <a:t>Controvérsia do planejamento: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vitória de </a:t>
            </a:r>
            <a:r>
              <a:rPr lang="pt-BR" altLang="pt-BR" sz="2000" dirty="0" err="1" smtClean="0"/>
              <a:t>Gudin</a:t>
            </a:r>
            <a:r>
              <a:rPr lang="pt-BR" altLang="pt-BR" sz="2000" dirty="0" smtClean="0"/>
              <a:t> (?)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 dirty="0" smtClean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5989319" y="1459944"/>
            <a:ext cx="5885001" cy="3741314"/>
          </a:xfrm>
        </p:spPr>
        <p:txBody>
          <a:bodyPr>
            <a:normAutofit lnSpcReduction="10000"/>
          </a:bodyPr>
          <a:lstStyle/>
          <a:p>
            <a:r>
              <a:rPr lang="pt-BR" sz="3500" dirty="0" smtClean="0"/>
              <a:t>Fora do Brasil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800" dirty="0" smtClean="0"/>
              <a:t>Acordos de </a:t>
            </a:r>
            <a:r>
              <a:rPr lang="pt-BR" sz="2800" dirty="0" err="1" smtClean="0"/>
              <a:t>Bretton</a:t>
            </a:r>
            <a:r>
              <a:rPr lang="pt-BR" sz="2800" dirty="0" smtClean="0"/>
              <a:t> Woods e </a:t>
            </a:r>
            <a:r>
              <a:rPr lang="pt-BR" sz="2800" dirty="0" smtClean="0"/>
              <a:t>outros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800" dirty="0"/>
              <a:t>	</a:t>
            </a:r>
            <a:r>
              <a:rPr lang="pt-BR" sz="2800" dirty="0" smtClean="0"/>
              <a:t>(Brasil participa)</a:t>
            </a:r>
            <a:endParaRPr lang="pt-BR" sz="2800" dirty="0" smtClean="0"/>
          </a:p>
          <a:p>
            <a:pPr lvl="1"/>
            <a:r>
              <a:rPr lang="pt-BR" altLang="pt-BR" sz="2600" dirty="0"/>
              <a:t>Refazer ordem liberal e multilateral</a:t>
            </a:r>
          </a:p>
          <a:p>
            <a:pPr lvl="2">
              <a:lnSpc>
                <a:spcPct val="80000"/>
              </a:lnSpc>
            </a:pPr>
            <a:r>
              <a:rPr lang="pt-BR" altLang="pt-BR" sz="2200" dirty="0"/>
              <a:t>evitar protecionismo, política cambial competitiva</a:t>
            </a:r>
          </a:p>
          <a:p>
            <a:pPr lvl="3">
              <a:lnSpc>
                <a:spcPct val="80000"/>
              </a:lnSpc>
            </a:pPr>
            <a:r>
              <a:rPr lang="pt-BR" altLang="pt-BR" sz="1900" dirty="0"/>
              <a:t>comércio internacional base do crescimento - </a:t>
            </a:r>
            <a:r>
              <a:rPr lang="pt-BR" altLang="pt-BR" sz="1900" dirty="0">
                <a:solidFill>
                  <a:schemeClr val="tx2"/>
                </a:solidFill>
              </a:rPr>
              <a:t>OIC</a:t>
            </a:r>
            <a:endParaRPr lang="pt-BR" altLang="pt-BR" sz="1900" dirty="0"/>
          </a:p>
          <a:p>
            <a:pPr lvl="2">
              <a:lnSpc>
                <a:spcPct val="80000"/>
              </a:lnSpc>
            </a:pPr>
            <a:r>
              <a:rPr lang="pt-BR" altLang="pt-BR" sz="2200" dirty="0"/>
              <a:t>reconhece problemas do Padrão Ouro</a:t>
            </a:r>
          </a:p>
          <a:p>
            <a:pPr lvl="3">
              <a:lnSpc>
                <a:spcPct val="80000"/>
              </a:lnSpc>
            </a:pPr>
            <a:r>
              <a:rPr lang="pt-BR" altLang="pt-BR" sz="1900" dirty="0"/>
              <a:t>dificuldade dos ajustes - </a:t>
            </a:r>
            <a:r>
              <a:rPr lang="pt-BR" altLang="pt-BR" sz="1900" dirty="0">
                <a:solidFill>
                  <a:schemeClr val="tx2"/>
                </a:solidFill>
              </a:rPr>
              <a:t>FMI</a:t>
            </a:r>
            <a:endParaRPr lang="pt-BR" altLang="pt-BR" sz="1900" dirty="0"/>
          </a:p>
          <a:p>
            <a:pPr lvl="2">
              <a:lnSpc>
                <a:spcPct val="80000"/>
              </a:lnSpc>
            </a:pPr>
            <a:r>
              <a:rPr lang="pt-BR" altLang="pt-BR" sz="2200" dirty="0"/>
              <a:t>problema Guerra</a:t>
            </a:r>
          </a:p>
          <a:p>
            <a:pPr lvl="3">
              <a:lnSpc>
                <a:spcPct val="80000"/>
              </a:lnSpc>
            </a:pPr>
            <a:r>
              <a:rPr lang="pt-BR" altLang="pt-BR" sz="1900" dirty="0"/>
              <a:t>reconstrução - </a:t>
            </a:r>
            <a:r>
              <a:rPr lang="pt-BR" altLang="pt-BR" sz="1900" dirty="0">
                <a:solidFill>
                  <a:schemeClr val="tx2"/>
                </a:solidFill>
              </a:rPr>
              <a:t>Banco Mundial</a:t>
            </a:r>
            <a:r>
              <a:rPr lang="pt-BR" sz="2200" dirty="0" smtClean="0"/>
              <a:t> </a:t>
            </a: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96569" y="5111777"/>
            <a:ext cx="1004046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3200" dirty="0"/>
              <a:t>Situação favorece o par: 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 smtClean="0"/>
              <a:t>Liberalização do </a:t>
            </a:r>
            <a:r>
              <a:rPr lang="pt-BR" altLang="pt-BR" sz="2800" dirty="0"/>
              <a:t>comércio </a:t>
            </a:r>
            <a:r>
              <a:rPr lang="pt-BR" altLang="pt-BR" sz="2800" dirty="0" smtClean="0"/>
              <a:t>externo (cambio e importações)</a:t>
            </a:r>
            <a:endParaRPr lang="pt-BR" altLang="pt-BR" sz="2800" dirty="0"/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/>
              <a:t>Política </a:t>
            </a:r>
            <a:r>
              <a:rPr lang="pt-BR" altLang="pt-BR" sz="2800" dirty="0" smtClean="0"/>
              <a:t>interna (fiscal e monetária) </a:t>
            </a:r>
            <a:r>
              <a:rPr lang="pt-BR" altLang="pt-BR" sz="2800" dirty="0"/>
              <a:t>ortodoxa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86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  <p:bldP spid="2" grpId="0" uiExpand="1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"/>
            <a:ext cx="8153400" cy="1071563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Duas fases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74727922"/>
              </p:ext>
            </p:extLst>
          </p:nvPr>
        </p:nvGraphicFramePr>
        <p:xfrm>
          <a:off x="1524000" y="1214422"/>
          <a:ext cx="4786314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14203135"/>
              </p:ext>
            </p:extLst>
          </p:nvPr>
        </p:nvGraphicFramePr>
        <p:xfrm>
          <a:off x="6310314" y="1214422"/>
          <a:ext cx="4357687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tângulo 4"/>
          <p:cNvSpPr/>
          <p:nvPr/>
        </p:nvSpPr>
        <p:spPr>
          <a:xfrm>
            <a:off x="3071814" y="6021388"/>
            <a:ext cx="3095625" cy="8366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 rot="5400000">
            <a:off x="4043363" y="2817813"/>
            <a:ext cx="4537075" cy="1727200"/>
          </a:xfrm>
          <a:prstGeom prst="rightArrow">
            <a:avLst>
              <a:gd name="adj1" fmla="val 44796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024564" y="1700213"/>
            <a:ext cx="28733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Desi lusão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311901" y="3054351"/>
            <a:ext cx="2889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Li beral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98847" y="3621550"/>
            <a:ext cx="9337183" cy="323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1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9" grpId="0"/>
      <p:bldP spid="10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Princípios iniciais do governo Dutra </a:t>
            </a:r>
            <a:r>
              <a:rPr lang="pt-BR" altLang="pt-BR" sz="3600" dirty="0" smtClean="0"/>
              <a:t>(2)</a:t>
            </a:r>
            <a:endParaRPr lang="pt-BR" altLang="pt-BR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2842" y="1416882"/>
            <a:ext cx="10973170" cy="5286375"/>
          </a:xfrm>
        </p:spPr>
        <p:txBody>
          <a:bodyPr>
            <a:normAutofit/>
          </a:bodyPr>
          <a:lstStyle/>
          <a:p>
            <a:pPr marL="320040" indent="-320040">
              <a:lnSpc>
                <a:spcPct val="10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Dutra </a:t>
            </a:r>
            <a:r>
              <a:rPr lang="pt-BR" sz="3200" dirty="0" smtClean="0"/>
              <a:t>inicia </a:t>
            </a:r>
            <a:r>
              <a:rPr lang="pt-BR" sz="3200" dirty="0"/>
              <a:t>seu governo com idéias liberais </a:t>
            </a:r>
          </a:p>
          <a:p>
            <a:pPr marL="640080" lvl="1" indent="-274320">
              <a:lnSpc>
                <a:spcPct val="10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800" dirty="0"/>
              <a:t>Inspiração em princípios de </a:t>
            </a:r>
            <a:r>
              <a:rPr lang="pt-BR" sz="2800" dirty="0" err="1"/>
              <a:t>Bretton</a:t>
            </a:r>
            <a:r>
              <a:rPr lang="pt-BR" sz="2800" dirty="0"/>
              <a:t> Woods: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pt-BR" sz="2400" dirty="0"/>
              <a:t>Livre mercado, crescimento do comércio internacional, dos fluxos de capital etc.</a:t>
            </a:r>
          </a:p>
          <a:p>
            <a:pPr marL="320040" indent="-320040">
              <a:lnSpc>
                <a:spcPct val="10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Acreditava que: </a:t>
            </a:r>
          </a:p>
          <a:p>
            <a:pPr marL="640080" lvl="1" indent="-274320">
              <a:lnSpc>
                <a:spcPct val="10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800" dirty="0"/>
              <a:t>Com mundo rapidamente se readequando ao novo sistema internacional tendência era de </a:t>
            </a:r>
            <a:r>
              <a:rPr lang="pt-BR" sz="2800" dirty="0" smtClean="0"/>
              <a:t>(manutenção e) crescimento </a:t>
            </a:r>
            <a:r>
              <a:rPr lang="pt-BR" sz="2800" dirty="0"/>
              <a:t>das exportações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500" dirty="0"/>
              <a:t>Expectativa que Preços do café se elevassem</a:t>
            </a:r>
          </a:p>
          <a:p>
            <a:pPr marL="640080" lvl="1" indent="-274320">
              <a:lnSpc>
                <a:spcPct val="10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800" dirty="0"/>
              <a:t>Brasil auxiliou na Guerra – também deverá receber auxílios (BIRD) e, se adotar política liberal, poderá também atrair capital estrangeiro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500" dirty="0"/>
              <a:t>Solução duradoura para problema de déficit externos</a:t>
            </a:r>
          </a:p>
        </p:txBody>
      </p:sp>
    </p:spTree>
    <p:extLst>
      <p:ext uri="{BB962C8B-B14F-4D97-AF65-F5344CB8AC3E}">
        <p14:creationId xmlns:p14="http://schemas.microsoft.com/office/powerpoint/2010/main" val="34679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altLang="pt-BR" smtClean="0"/>
              <a:t>Objetivos</a:t>
            </a:r>
            <a:r>
              <a:rPr lang="pt-BR" altLang="pt-BR" smtClean="0"/>
              <a:t> da Política Cambial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535" y="1322363"/>
            <a:ext cx="11099409" cy="526131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altLang="pt-BR" sz="3000" dirty="0" smtClean="0"/>
              <a:t> Politica externa: Liberalização do mercado cambio </a:t>
            </a:r>
            <a:r>
              <a:rPr lang="pt-BR" altLang="pt-BR" sz="3000" dirty="0"/>
              <a:t>e </a:t>
            </a:r>
            <a:r>
              <a:rPr lang="pt-BR" altLang="pt-BR" sz="3000" dirty="0" smtClean="0"/>
              <a:t>comércio </a:t>
            </a:r>
          </a:p>
          <a:p>
            <a:pPr marL="310896" lvl="2" indent="0">
              <a:buNone/>
            </a:pPr>
            <a:r>
              <a:rPr lang="pt-BR" altLang="pt-BR" sz="2200" dirty="0" smtClean="0"/>
              <a:t>(Decreto lei 9025 de 27.02.1946)</a:t>
            </a:r>
            <a:endParaRPr lang="pt-BR" altLang="pt-BR" sz="3900" dirty="0"/>
          </a:p>
          <a:p>
            <a:pPr lvl="3"/>
            <a:r>
              <a:rPr lang="pt-PT" altLang="pt-BR" sz="2600" dirty="0"/>
              <a:t>Mercado </a:t>
            </a:r>
            <a:r>
              <a:rPr lang="pt-PT" altLang="pt-BR" sz="2600" dirty="0" smtClean="0"/>
              <a:t>cambial/comercial </a:t>
            </a:r>
            <a:r>
              <a:rPr lang="pt-PT" altLang="pt-BR" sz="2600" dirty="0"/>
              <a:t>livre - abolição das restrições </a:t>
            </a:r>
            <a:r>
              <a:rPr lang="pt-PT" altLang="pt-BR" sz="2600" dirty="0" smtClean="0"/>
              <a:t>vigentes</a:t>
            </a:r>
            <a:r>
              <a:rPr lang="pt-BR" altLang="pt-BR" sz="2600" dirty="0" smtClean="0"/>
              <a:t>até então</a:t>
            </a:r>
            <a:endParaRPr lang="pt-BR" altLang="pt-BR" sz="2600" dirty="0"/>
          </a:p>
          <a:p>
            <a:pPr lvl="3"/>
            <a:r>
              <a:rPr lang="pt-BR" altLang="pt-BR" sz="2600" dirty="0" smtClean="0"/>
              <a:t> Mantém </a:t>
            </a:r>
            <a:r>
              <a:rPr lang="pt-BR" altLang="pt-BR" sz="2600" dirty="0"/>
              <a:t>cambio fixo, </a:t>
            </a:r>
            <a:r>
              <a:rPr lang="pt-PT" altLang="pt-BR" sz="2600" dirty="0" smtClean="0"/>
              <a:t>Mesma </a:t>
            </a:r>
            <a:r>
              <a:rPr lang="pt-PT" altLang="pt-BR" sz="2600" dirty="0"/>
              <a:t>paridade de 1939 - Cr$ 18,50/US$</a:t>
            </a:r>
          </a:p>
          <a:p>
            <a:pPr lvl="4"/>
            <a:r>
              <a:rPr lang="pt-BR" altLang="pt-BR" sz="2200" dirty="0"/>
              <a:t>apesar da inflação brasileira ser o dobro da dos </a:t>
            </a:r>
            <a:r>
              <a:rPr lang="pt-BR" altLang="pt-BR" sz="2200" dirty="0" smtClean="0"/>
              <a:t>EUA</a:t>
            </a:r>
          </a:p>
          <a:p>
            <a:pPr lvl="2"/>
            <a:r>
              <a:rPr lang="pt-BR" altLang="pt-BR" sz="2600" dirty="0" smtClean="0"/>
              <a:t>Por que ?</a:t>
            </a:r>
            <a:endParaRPr lang="pt-PT" altLang="pt-BR" sz="26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pt-BR" sz="2400" dirty="0" smtClean="0"/>
              <a:t>1</a:t>
            </a:r>
            <a:r>
              <a:rPr lang="pt-PT" altLang="pt-BR" sz="2400" dirty="0"/>
              <a:t>) demanda contida de matérias primas  e bens de capital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BR" sz="2100" dirty="0"/>
              <a:t>Reequipamento da indústria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pt-BR" sz="2400" dirty="0"/>
              <a:t>2) política antiinflacionária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BR" sz="2100" dirty="0"/>
              <a:t>Preços dos bens de consumo - Importações baratas 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BR" sz="2100" dirty="0"/>
              <a:t>Reservas pressionavam política monetária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pt-BR" sz="2400" dirty="0"/>
              <a:t>3) compatibilidade com a ideologia liberal predominante e com os compromissos internacionais do país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BR" sz="2100" dirty="0"/>
              <a:t>Estímulo à entrada de capitais</a:t>
            </a:r>
            <a:r>
              <a:rPr lang="pt-BR" altLang="pt-BR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971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5704" y="98475"/>
            <a:ext cx="8229600" cy="1228725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pt-BR" sz="4400" dirty="0">
                <a:latin typeface="+mj-lt"/>
              </a:rPr>
              <a:t>Problemas: a desmontagem da ilusão liberal 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468" y="1327200"/>
            <a:ext cx="11071274" cy="5357812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3600" dirty="0"/>
              <a:t>Expectativas internacionais não se sustentam: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pt-BR" altLang="pt-BR" sz="3200" dirty="0" smtClean="0"/>
              <a:t> Mundo </a:t>
            </a:r>
            <a:r>
              <a:rPr lang="pt-BR" altLang="pt-BR" sz="3200" dirty="0"/>
              <a:t>pós </a:t>
            </a:r>
            <a:r>
              <a:rPr lang="pt-BR" altLang="pt-BR" sz="3200" dirty="0" err="1" smtClean="0"/>
              <a:t>Bretton</a:t>
            </a:r>
            <a:r>
              <a:rPr lang="pt-BR" altLang="pt-BR" sz="3200" dirty="0" smtClean="0"/>
              <a:t> Woods </a:t>
            </a:r>
            <a:r>
              <a:rPr lang="pt-BR" altLang="pt-BR" sz="3200" dirty="0"/>
              <a:t>não é como se imaginava </a:t>
            </a:r>
            <a:r>
              <a:rPr lang="pt-BR" altLang="pt-BR" sz="2400" dirty="0"/>
              <a:t>(pelo menos no curto prazo)</a:t>
            </a:r>
            <a:endParaRPr lang="pt-BR" altLang="pt-BR" sz="3200" dirty="0"/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Reversão </a:t>
            </a:r>
            <a:r>
              <a:rPr lang="pt-BR" altLang="pt-BR" sz="2800" dirty="0"/>
              <a:t>da posição dos EUA </a:t>
            </a:r>
            <a:r>
              <a:rPr lang="pt-BR" altLang="pt-BR" sz="2800" dirty="0" smtClean="0"/>
              <a:t>quanto </a:t>
            </a:r>
            <a:r>
              <a:rPr lang="pt-BR" altLang="pt-BR" sz="2800" dirty="0"/>
              <a:t>à mobilização dos recursos internacionais e não existência de recursos externos do governo dos EUA</a:t>
            </a:r>
          </a:p>
          <a:p>
            <a:pPr lvl="4"/>
            <a:r>
              <a:rPr lang="pt-BR" altLang="pt-BR" sz="2400" dirty="0"/>
              <a:t>EUA (Plano </a:t>
            </a:r>
            <a:r>
              <a:rPr lang="pt-BR" altLang="pt-BR" sz="2400" dirty="0" smtClean="0"/>
              <a:t>Marshall): fluxos </a:t>
            </a:r>
            <a:r>
              <a:rPr lang="pt-BR" altLang="pt-BR" sz="2400" dirty="0"/>
              <a:t>para Japão e Europa, </a:t>
            </a:r>
            <a:endParaRPr lang="pt-BR" altLang="pt-BR" sz="2400" dirty="0" smtClean="0"/>
          </a:p>
          <a:p>
            <a:pPr lvl="6"/>
            <a:r>
              <a:rPr lang="pt-BR" altLang="pt-BR" sz="2000" dirty="0" smtClean="0"/>
              <a:t>mudanças </a:t>
            </a:r>
            <a:r>
              <a:rPr lang="pt-BR" altLang="pt-BR" sz="2000" dirty="0"/>
              <a:t>só depois (</a:t>
            </a:r>
            <a:r>
              <a:rPr lang="pt-BR" altLang="pt-BR" sz="2000" dirty="0" smtClean="0"/>
              <a:t>1949) ajuda </a:t>
            </a:r>
            <a:r>
              <a:rPr lang="pt-BR" altLang="pt-BR" sz="2000" dirty="0"/>
              <a:t>ao países em desenvolvimento (guerra fria)</a:t>
            </a:r>
          </a:p>
          <a:p>
            <a:pPr lvl="4"/>
            <a:r>
              <a:rPr lang="pt-BR" altLang="pt-BR" sz="2400" dirty="0"/>
              <a:t>Capital privado: não grandes fluxos no período</a:t>
            </a:r>
          </a:p>
          <a:p>
            <a:pPr lvl="6"/>
            <a:r>
              <a:rPr lang="pt-BR" altLang="pt-BR" sz="2000" dirty="0"/>
              <a:t>Existe restrição de saída de capital privado nos </a:t>
            </a:r>
            <a:r>
              <a:rPr lang="pt-BR" altLang="pt-BR" sz="2000" dirty="0" smtClean="0"/>
              <a:t>EUA e expectativa </a:t>
            </a:r>
            <a:r>
              <a:rPr lang="pt-BR" altLang="pt-BR" sz="2000" dirty="0"/>
              <a:t>de desvalorização cambial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Ampliação do </a:t>
            </a:r>
            <a:r>
              <a:rPr lang="pt-BR" altLang="pt-BR" sz="2800" dirty="0"/>
              <a:t>comércio internacional – difícil </a:t>
            </a:r>
          </a:p>
          <a:p>
            <a:pPr lvl="3" eaLnBrk="1" hangingPunct="1"/>
            <a:r>
              <a:rPr lang="pt-BR" altLang="pt-BR" sz="2400" dirty="0"/>
              <a:t>Problemas na balança comercial</a:t>
            </a:r>
            <a:r>
              <a:rPr lang="pt-BR" altLang="pt-BR" sz="2400" dirty="0" smtClean="0"/>
              <a:t>: exportações secundaria caem com o tempo</a:t>
            </a:r>
            <a:endParaRPr lang="pt-BR" altLang="pt-BR" sz="2400" dirty="0"/>
          </a:p>
          <a:p>
            <a:pPr lvl="3" eaLnBrk="1" hangingPunct="1"/>
            <a:r>
              <a:rPr lang="pt-BR" altLang="pt-BR" sz="2400" dirty="0"/>
              <a:t>Preço do café – queda depois do fim do acordo</a:t>
            </a:r>
          </a:p>
          <a:p>
            <a:pPr lvl="3" eaLnBrk="1" hangingPunct="1"/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4296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332" y="142875"/>
            <a:ext cx="11000936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Em 47 situação externa se complica: reversão cambial</a:t>
            </a:r>
            <a:endParaRPr lang="pt-BR" dirty="0"/>
          </a:p>
        </p:txBody>
      </p:sp>
      <p:sp>
        <p:nvSpPr>
          <p:cNvPr id="819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00333" y="1413975"/>
            <a:ext cx="11155680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Forte queda das reservas conversíveis: problema </a:t>
            </a:r>
            <a:r>
              <a:rPr lang="pt-BR" altLang="pt-BR" sz="2800" dirty="0"/>
              <a:t>com composição das reservas 	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400" dirty="0"/>
              <a:t> Brasil vive escassez de </a:t>
            </a:r>
            <a:r>
              <a:rPr lang="pt-BR" altLang="pt-BR" sz="2400" dirty="0" smtClean="0"/>
              <a:t>moedas conversíveis (dólares)</a:t>
            </a:r>
            <a:endParaRPr lang="pt-BR" altLang="pt-BR" sz="24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6816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524000" y="404814"/>
          <a:ext cx="9144000" cy="645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9144793" imgH="6456224" progId="Excel.Chart.8">
                  <p:embed/>
                </p:oleObj>
              </mc:Choice>
              <mc:Fallback>
                <p:oleObj r:id="rId3" imgW="9144793" imgH="64562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4814"/>
                        <a:ext cx="9144000" cy="645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 explicativo retangular com cantos arredondados 2"/>
          <p:cNvSpPr/>
          <p:nvPr/>
        </p:nvSpPr>
        <p:spPr>
          <a:xfrm>
            <a:off x="2483893" y="2156346"/>
            <a:ext cx="1446662" cy="545911"/>
          </a:xfrm>
          <a:prstGeom prst="wedgeRoundRectCallout">
            <a:avLst>
              <a:gd name="adj1" fmla="val 102309"/>
              <a:gd name="adj2" fmla="val -2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92 milhões de US$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366078" y="518616"/>
            <a:ext cx="1173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1946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78673" y="3631407"/>
            <a:ext cx="2142699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Em 1947:</a:t>
            </a:r>
          </a:p>
          <a:p>
            <a:r>
              <a:rPr lang="pt-BR" sz="2000" b="1" dirty="0" smtClean="0"/>
              <a:t>Reservas conversíveis caem para US$ 33 mi  </a:t>
            </a:r>
          </a:p>
          <a:p>
            <a:r>
              <a:rPr lang="pt-BR" sz="2000" b="1" dirty="0" smtClean="0"/>
              <a:t>total de reservas: US$ 700 mi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205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095" y="423375"/>
            <a:ext cx="11000936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Em 47 situação externa se complica: reversão cambial</a:t>
            </a:r>
            <a:endParaRPr lang="pt-BR" dirty="0"/>
          </a:p>
        </p:txBody>
      </p:sp>
      <p:sp>
        <p:nvSpPr>
          <p:cNvPr id="819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51095" y="1284288"/>
            <a:ext cx="11408899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Forte queda das reservas conversíveis: problema composição </a:t>
            </a:r>
            <a:r>
              <a:rPr lang="pt-BR" altLang="pt-BR" sz="2800" dirty="0"/>
              <a:t>das </a:t>
            </a:r>
            <a:r>
              <a:rPr lang="pt-BR" altLang="pt-BR" sz="2800" dirty="0" smtClean="0"/>
              <a:t>reservas</a:t>
            </a:r>
            <a:r>
              <a:rPr lang="pt-BR" altLang="pt-BR" sz="2800" dirty="0"/>
              <a:t>	</a:t>
            </a:r>
          </a:p>
          <a:p>
            <a:pPr lvl="2" eaLnBrk="1" hangingPunct="1">
              <a:lnSpc>
                <a:spcPct val="100000"/>
              </a:lnSpc>
            </a:pPr>
            <a:r>
              <a:rPr lang="pt-BR" altLang="pt-BR" sz="2400" dirty="0"/>
              <a:t> Brasil vive escassez de </a:t>
            </a:r>
            <a:r>
              <a:rPr lang="pt-BR" altLang="pt-BR" sz="2400" dirty="0" smtClean="0"/>
              <a:t>moedas conversíveis (dólares)</a:t>
            </a:r>
            <a:endParaRPr lang="pt-BR" altLang="pt-BR" sz="2400" dirty="0"/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Exportações cresceram </a:t>
            </a:r>
            <a:r>
              <a:rPr lang="pt-BR" altLang="pt-BR" sz="2800" dirty="0"/>
              <a:t>30% e importações 90%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PT" altLang="pt-BR" sz="2400" dirty="0" smtClean="0"/>
              <a:t> Queda </a:t>
            </a:r>
            <a:r>
              <a:rPr lang="pt-PT" altLang="pt-BR" sz="2400" dirty="0"/>
              <a:t>das manufaturas nas exportações: (20% em 45 para 7,5% em 46 e 1% em 52)</a:t>
            </a:r>
          </a:p>
          <a:p>
            <a:pPr lvl="3">
              <a:lnSpc>
                <a:spcPct val="100000"/>
              </a:lnSpc>
            </a:pPr>
            <a:r>
              <a:rPr lang="pt-BR" altLang="pt-BR" sz="2000" dirty="0"/>
              <a:t>Importações crescem pois as tarifas são baixas, cambio valorizado e há demanda reprimida tanto por bens essenciais como não essenciais  (aumento nos preços 75%)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altLang="pt-BR" sz="2400" dirty="0" smtClean="0"/>
              <a:t> Déficit </a:t>
            </a:r>
            <a:r>
              <a:rPr lang="pt-BR" altLang="pt-BR" sz="2400" dirty="0"/>
              <a:t>comercial:</a:t>
            </a:r>
          </a:p>
          <a:p>
            <a:pPr lvl="3" eaLnBrk="1" hangingPunct="1">
              <a:lnSpc>
                <a:spcPct val="100000"/>
              </a:lnSpc>
            </a:pPr>
            <a:r>
              <a:rPr lang="pt-PT" altLang="pt-BR" sz="2000" dirty="0"/>
              <a:t>Superávits com a área inconversíveis e déficits crescentes com os EUA</a:t>
            </a:r>
          </a:p>
          <a:p>
            <a:pPr lvl="4">
              <a:lnSpc>
                <a:spcPct val="100000"/>
              </a:lnSpc>
            </a:pPr>
            <a:r>
              <a:rPr lang="pt-PT" altLang="pt-BR" sz="2000" dirty="0"/>
              <a:t>47: déficit de Us$ 300 milhões com EUA: (60% das importações e 40% das exportações </a:t>
            </a:r>
            <a:r>
              <a:rPr lang="pt-BR" altLang="pt-BR" sz="2000" dirty="0"/>
              <a:t>)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altLang="pt-BR" sz="3200" dirty="0"/>
              <a:t> </a:t>
            </a:r>
            <a:r>
              <a:rPr lang="pt-BR" altLang="pt-BR" sz="2800" dirty="0" smtClean="0"/>
              <a:t>Não </a:t>
            </a:r>
            <a:r>
              <a:rPr lang="pt-BR" altLang="pt-BR" sz="2400" dirty="0"/>
              <a:t>há grandes fluxos de capital em relação ao Brasil </a:t>
            </a:r>
            <a:r>
              <a:rPr lang="pt-BR" altLang="pt-BR" sz="2000" dirty="0"/>
              <a:t>(existe mas é pequeno</a:t>
            </a:r>
            <a:r>
              <a:rPr lang="pt-BR" altLang="pt-BR" sz="2000" dirty="0" smtClean="0"/>
              <a:t>)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549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315620"/>
              </p:ext>
            </p:extLst>
          </p:nvPr>
        </p:nvGraphicFramePr>
        <p:xfrm>
          <a:off x="818866" y="136478"/>
          <a:ext cx="10997996" cy="617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5732060" y="4080681"/>
            <a:ext cx="27295" cy="873456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42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095" y="423375"/>
            <a:ext cx="11000936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Em 47 situação externa se complica: reversão cambial</a:t>
            </a:r>
            <a:endParaRPr lang="pt-BR" dirty="0"/>
          </a:p>
        </p:txBody>
      </p:sp>
      <p:sp>
        <p:nvSpPr>
          <p:cNvPr id="819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51095" y="1284288"/>
            <a:ext cx="11408899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Forte queda das reservas conversíveis: problema composição </a:t>
            </a:r>
            <a:r>
              <a:rPr lang="pt-BR" altLang="pt-BR" sz="2800" dirty="0"/>
              <a:t>das </a:t>
            </a:r>
            <a:r>
              <a:rPr lang="pt-BR" altLang="pt-BR" sz="2800" dirty="0" smtClean="0"/>
              <a:t>reservas</a:t>
            </a:r>
            <a:r>
              <a:rPr lang="pt-BR" altLang="pt-BR" sz="2800" dirty="0"/>
              <a:t>	</a:t>
            </a:r>
          </a:p>
          <a:p>
            <a:pPr lvl="2" eaLnBrk="1" hangingPunct="1">
              <a:lnSpc>
                <a:spcPct val="100000"/>
              </a:lnSpc>
            </a:pPr>
            <a:r>
              <a:rPr lang="pt-BR" altLang="pt-BR" sz="2400" dirty="0"/>
              <a:t> Brasil vive escassez de </a:t>
            </a:r>
            <a:r>
              <a:rPr lang="pt-BR" altLang="pt-BR" sz="2400" dirty="0" smtClean="0"/>
              <a:t>moedas conversíveis (dólares)</a:t>
            </a:r>
            <a:endParaRPr lang="pt-BR" altLang="pt-BR" sz="2400" dirty="0"/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Exportações cresceram </a:t>
            </a:r>
            <a:r>
              <a:rPr lang="pt-BR" altLang="pt-BR" sz="2800" dirty="0"/>
              <a:t>30% e importações 90%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PT" altLang="pt-BR" sz="2400" dirty="0" smtClean="0"/>
              <a:t> Queda </a:t>
            </a:r>
            <a:r>
              <a:rPr lang="pt-PT" altLang="pt-BR" sz="2400" dirty="0"/>
              <a:t>das manufaturas nas exportações: (20% em 45 para 7,5% em 46 e 1% em 52)</a:t>
            </a:r>
          </a:p>
          <a:p>
            <a:pPr lvl="3">
              <a:lnSpc>
                <a:spcPct val="100000"/>
              </a:lnSpc>
            </a:pPr>
            <a:r>
              <a:rPr lang="pt-BR" altLang="pt-BR" sz="2000" dirty="0"/>
              <a:t>Importações crescem pois as tarifas são baixas, cambio valorizado e há demanda reprimida tanto por bens essenciais como não essenciais  (aumento nos preços 75%)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altLang="pt-BR" sz="2400" dirty="0" smtClean="0"/>
              <a:t> Déficit </a:t>
            </a:r>
            <a:r>
              <a:rPr lang="pt-BR" altLang="pt-BR" sz="2400" dirty="0"/>
              <a:t>comercial:</a:t>
            </a:r>
          </a:p>
          <a:p>
            <a:pPr lvl="3" eaLnBrk="1" hangingPunct="1">
              <a:lnSpc>
                <a:spcPct val="100000"/>
              </a:lnSpc>
            </a:pPr>
            <a:r>
              <a:rPr lang="pt-PT" altLang="pt-BR" sz="2000" dirty="0"/>
              <a:t>Superávits com a área inconversíveis e déficits crescentes com os EUA</a:t>
            </a:r>
          </a:p>
          <a:p>
            <a:pPr lvl="4">
              <a:lnSpc>
                <a:spcPct val="100000"/>
              </a:lnSpc>
            </a:pPr>
            <a:r>
              <a:rPr lang="pt-PT" altLang="pt-BR" sz="2000" dirty="0"/>
              <a:t>47: déficit de Us$ 300 milhões com EUA: (60% das importações e 40% das exportações </a:t>
            </a:r>
            <a:r>
              <a:rPr lang="pt-BR" altLang="pt-BR" sz="2000" dirty="0"/>
              <a:t>)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altLang="pt-BR" sz="3200" dirty="0"/>
              <a:t> </a:t>
            </a:r>
            <a:r>
              <a:rPr lang="pt-BR" altLang="pt-BR" sz="2800" dirty="0" smtClean="0"/>
              <a:t>Não </a:t>
            </a:r>
            <a:r>
              <a:rPr lang="pt-BR" altLang="pt-BR" sz="2400" dirty="0"/>
              <a:t>há grandes fluxos de capital em relação ao Brasil </a:t>
            </a:r>
            <a:r>
              <a:rPr lang="pt-BR" altLang="pt-BR" sz="2000" dirty="0"/>
              <a:t>(existe mas é pequeno)</a:t>
            </a:r>
            <a:endParaRPr lang="pt-BR" altLang="pt-BR" sz="2400" dirty="0"/>
          </a:p>
          <a:p>
            <a:pPr eaLnBrk="1" hangingPunct="1">
              <a:lnSpc>
                <a:spcPct val="100000"/>
              </a:lnSpc>
            </a:pPr>
            <a:r>
              <a:rPr lang="pt-BR" altLang="pt-BR" sz="2800" b="1" dirty="0">
                <a:solidFill>
                  <a:srgbClr val="FF0000"/>
                </a:solidFill>
              </a:rPr>
              <a:t>Transição </a:t>
            </a:r>
            <a:r>
              <a:rPr lang="pt-BR" altLang="pt-BR" sz="2800" b="1" dirty="0" smtClean="0">
                <a:solidFill>
                  <a:srgbClr val="FF0000"/>
                </a:solidFill>
              </a:rPr>
              <a:t>da 1ª  fase para 2ª fase: Mudança </a:t>
            </a:r>
            <a:r>
              <a:rPr lang="pt-BR" altLang="pt-BR" sz="2800" b="1" dirty="0">
                <a:solidFill>
                  <a:srgbClr val="FF0000"/>
                </a:solidFill>
              </a:rPr>
              <a:t>da política cambial</a:t>
            </a:r>
          </a:p>
          <a:p>
            <a:pPr lvl="2" eaLnBrk="1" hangingPunct="1">
              <a:lnSpc>
                <a:spcPct val="100000"/>
              </a:lnSpc>
            </a:pPr>
            <a:r>
              <a:rPr lang="pt-BR" altLang="pt-BR" sz="2400" b="1" u="sng" dirty="0">
                <a:solidFill>
                  <a:srgbClr val="FF0000"/>
                </a:solidFill>
              </a:rPr>
              <a:t>Controle seletivo </a:t>
            </a:r>
            <a:r>
              <a:rPr lang="pt-BR" altLang="pt-BR" sz="2400" b="1" dirty="0">
                <a:solidFill>
                  <a:srgbClr val="FF0000"/>
                </a:solidFill>
              </a:rPr>
              <a:t>sobre importações 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mas </a:t>
            </a:r>
            <a:r>
              <a:rPr lang="pt-BR" altLang="pt-BR" sz="2400" b="1" u="sng" dirty="0" smtClean="0">
                <a:solidFill>
                  <a:srgbClr val="FF0000"/>
                </a:solidFill>
              </a:rPr>
              <a:t>sem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>
                <a:solidFill>
                  <a:srgbClr val="FF0000"/>
                </a:solidFill>
              </a:rPr>
              <a:t>desvalorização cambial</a:t>
            </a:r>
          </a:p>
        </p:txBody>
      </p:sp>
    </p:spTree>
    <p:extLst>
      <p:ext uri="{BB962C8B-B14F-4D97-AF65-F5344CB8AC3E}">
        <p14:creationId xmlns:p14="http://schemas.microsoft.com/office/powerpoint/2010/main" val="29905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-115614" y="4960137"/>
            <a:ext cx="8345214" cy="1463040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7030A0"/>
                </a:solidFill>
              </a:rPr>
              <a:t>Aula </a:t>
            </a:r>
            <a:r>
              <a:rPr lang="pt-BR" sz="4000" b="1" dirty="0" smtClean="0">
                <a:solidFill>
                  <a:srgbClr val="7030A0"/>
                </a:solidFill>
              </a:rPr>
              <a:t>18: </a:t>
            </a:r>
            <a:r>
              <a:rPr lang="pt-BR" sz="4000" b="1" dirty="0">
                <a:solidFill>
                  <a:srgbClr val="7030A0"/>
                </a:solidFill>
              </a:rPr>
              <a:t>As oscilações na política econômica do governo Dutra</a:t>
            </a:r>
            <a:endParaRPr lang="pt-BR" sz="36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subTitle" idx="1"/>
          </p:nvPr>
        </p:nvSpPr>
        <p:spPr>
          <a:xfrm>
            <a:off x="8439807" y="4960137"/>
            <a:ext cx="3371193" cy="14630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Liberal ou desenvolvimentista ?</a:t>
            </a:r>
            <a:endParaRPr lang="pt-BR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www.brasilescola.com/upload/e/Governo%20Dutra%20-%20BRASIL%20ESCOLA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6" b="24396"/>
          <a:stretch>
            <a:fillRect/>
          </a:stretch>
        </p:blipFill>
        <p:spPr bwMode="auto">
          <a:xfrm>
            <a:off x="167427" y="335634"/>
            <a:ext cx="4882518" cy="281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d2a9xce884pp5y.cloudfront.net/PDFs_XMLs_paginas/o_globo/1946/05/02/02-edicao_final/02-segunda_secao/ge020546001SGN1-1234_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214" y="1362836"/>
            <a:ext cx="2365716" cy="289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lancenet.com.br/fotos/Evento-Teste-Maracana_LANIMA20130426_0171_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264" y="501024"/>
            <a:ext cx="3721323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6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não desvalorizar?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806" y="1600200"/>
            <a:ext cx="10691446" cy="5043488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dirty="0" smtClean="0"/>
              <a:t>Efeito inflacionário 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dirty="0" smtClean="0"/>
              <a:t>Pessimismo das elasticidades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 smtClean="0"/>
              <a:t>Impacto da desvalorização de cambio sobre café pequeno</a:t>
            </a:r>
          </a:p>
          <a:p>
            <a:pPr lvl="5"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err="1" smtClean="0"/>
              <a:t>Inelasticidade-preço</a:t>
            </a:r>
            <a:r>
              <a:rPr lang="pt-BR" sz="2000" dirty="0" smtClean="0"/>
              <a:t> da demanda de café</a:t>
            </a:r>
          </a:p>
          <a:p>
            <a:pPr lvl="5"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Possível efeito de desvalorização sobre outras exportações não tão vantajosas pois normalmente destinado à países com moedas inconversíveis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 smtClean="0"/>
              <a:t>Impacto sobre importações também pequeno </a:t>
            </a:r>
          </a:p>
          <a:p>
            <a:pPr lvl="5"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Elasticidade renda é grande, preço menor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dirty="0" smtClean="0"/>
              <a:t>Problema da seletividade 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 smtClean="0"/>
              <a:t>Necessidade e intenção de importação de determinados produtos continua 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988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O controles cambiais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671" y="1144172"/>
            <a:ext cx="10874325" cy="53578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Fases:</a:t>
            </a:r>
          </a:p>
          <a:p>
            <a:pPr marL="585216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pt-BR" altLang="pt-BR" sz="2400" dirty="0"/>
              <a:t>Julho 47 – cooperativo, não rigoroso</a:t>
            </a:r>
          </a:p>
          <a:p>
            <a:pPr lvl="2">
              <a:lnSpc>
                <a:spcPct val="80000"/>
              </a:lnSpc>
            </a:pPr>
            <a:r>
              <a:rPr lang="pt-BR" altLang="pt-BR" sz="2000" dirty="0" smtClean="0"/>
              <a:t>Instrução 25 da SUMOC: Bancos </a:t>
            </a:r>
            <a:r>
              <a:rPr lang="pt-BR" altLang="pt-BR" sz="2000" dirty="0"/>
              <a:t>autorizados vendem 30% para BB que usa lista de prioridades</a:t>
            </a:r>
          </a:p>
          <a:p>
            <a:pPr marL="585216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pt-BR" altLang="pt-BR" sz="2400" dirty="0"/>
              <a:t>Fevereiro 48 – efetividade</a:t>
            </a:r>
          </a:p>
          <a:p>
            <a:pPr lvl="2">
              <a:lnSpc>
                <a:spcPct val="80000"/>
              </a:lnSpc>
            </a:pPr>
            <a:r>
              <a:rPr lang="pt-BR" altLang="pt-BR" sz="2000" dirty="0"/>
              <a:t>Bancos autorizados – depósitos no TN</a:t>
            </a:r>
          </a:p>
          <a:p>
            <a:pPr lvl="3">
              <a:lnSpc>
                <a:spcPct val="80000"/>
              </a:lnSpc>
            </a:pPr>
            <a:r>
              <a:rPr lang="pt-BR" altLang="pt-BR" sz="2000" u="sng" dirty="0"/>
              <a:t>Licença prévia para importar de acordo com prioridades do </a:t>
            </a:r>
            <a:r>
              <a:rPr lang="pt-BR" altLang="pt-BR" sz="2000" u="sng" dirty="0" smtClean="0"/>
              <a:t>gov</a:t>
            </a:r>
            <a:r>
              <a:rPr lang="pt-BR" altLang="pt-BR" sz="2000" dirty="0" smtClean="0"/>
              <a:t>erno; procura </a:t>
            </a:r>
            <a:r>
              <a:rPr lang="pt-BR" altLang="pt-BR" sz="2000" dirty="0"/>
              <a:t>diminuir as importações e jogá-las para países com moedas fracas</a:t>
            </a:r>
          </a:p>
          <a:p>
            <a:pPr marL="585216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pt-BR" altLang="pt-BR" sz="2400" dirty="0"/>
              <a:t>1949 – regime orçamento-cambio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dirty="0"/>
              <a:t>Coordenação entre cambio disponível e emissão de licenças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2400" dirty="0" smtClean="0"/>
              <a:t> Existe </a:t>
            </a:r>
            <a:r>
              <a:rPr lang="pt-BR" altLang="pt-BR" sz="2400" dirty="0"/>
              <a:t>o aparecimento de um mercado cinzento</a:t>
            </a:r>
          </a:p>
          <a:p>
            <a:pPr lvl="3">
              <a:lnSpc>
                <a:spcPct val="80000"/>
              </a:lnSpc>
            </a:pPr>
            <a:r>
              <a:rPr lang="pt-BR" altLang="pt-BR" sz="2000" dirty="0"/>
              <a:t>Corrupção para obtenção das licenças e mercado negro de cambio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Reequilíbrio Balanço de </a:t>
            </a:r>
            <a:r>
              <a:rPr lang="pt-BR" altLang="pt-BR" sz="2400" dirty="0" smtClean="0"/>
              <a:t>Pagamentos na 2ª fase:</a:t>
            </a:r>
            <a:endParaRPr lang="pt-BR" altLang="pt-BR" sz="2400" dirty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/>
              <a:t>Também queda de preço de importações, recuperação das </a:t>
            </a:r>
            <a:r>
              <a:rPr lang="pt-BR" altLang="pt-BR" sz="2000" dirty="0" smtClean="0"/>
              <a:t>exportações depois </a:t>
            </a:r>
            <a:r>
              <a:rPr lang="pt-BR" altLang="pt-BR" sz="2000" dirty="0"/>
              <a:t>de 49 (aumento do preço do café)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dirty="0"/>
              <a:t>Perda de competitividade das exportações gravosas -  vinculação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/>
              <a:t>Mudança de posição dos EUA – Guerra Fria, AL precisa receber capitais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1600" dirty="0"/>
          </a:p>
        </p:txBody>
      </p:sp>
      <p:sp>
        <p:nvSpPr>
          <p:cNvPr id="2" name="Texto explicativo retangular com cantos arredondados 1"/>
          <p:cNvSpPr/>
          <p:nvPr/>
        </p:nvSpPr>
        <p:spPr>
          <a:xfrm>
            <a:off x="7976382" y="407964"/>
            <a:ext cx="4215618" cy="5950634"/>
          </a:xfrm>
          <a:prstGeom prst="wedgeRoundRectCallout">
            <a:avLst>
              <a:gd name="adj1" fmla="val -74700"/>
              <a:gd name="adj2" fmla="val -79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pt-BR" sz="2400" dirty="0" smtClean="0"/>
              <a:t>Bens </a:t>
            </a:r>
            <a:r>
              <a:rPr lang="pt-BR" sz="2400" dirty="0" err="1" smtClean="0"/>
              <a:t>super</a:t>
            </a:r>
            <a:r>
              <a:rPr lang="pt-BR" sz="2400" dirty="0" smtClean="0"/>
              <a:t> essenciais: combustíveis, lubrificantes, metais não disponíveis, equipamentos agrícolas, necessidades do governo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Bens essenciais: alguns farmacêuticos, maquinas, componentes, outras matérias primas e alguns outros bens ditos essenciais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Transferências de capital;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outros bens;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turismo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084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818866" y="136478"/>
          <a:ext cx="10997996" cy="617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8229600" y="3398292"/>
            <a:ext cx="27295" cy="873456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z="3600"/>
              <a:t>Efeitos positivos sobre industrialização</a:t>
            </a:r>
          </a:p>
        </p:txBody>
      </p:sp>
      <p:sp>
        <p:nvSpPr>
          <p:cNvPr id="880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72198" y="1448972"/>
            <a:ext cx="11127544" cy="520504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3200" dirty="0" smtClean="0"/>
              <a:t> Dois </a:t>
            </a:r>
            <a:r>
              <a:rPr lang="pt-BR" altLang="pt-BR" sz="3200" dirty="0"/>
              <a:t>efeitos sobre </a:t>
            </a:r>
            <a:r>
              <a:rPr lang="pt-BR" altLang="pt-BR" sz="3200" dirty="0" smtClean="0"/>
              <a:t>industrialização</a:t>
            </a:r>
            <a:endParaRPr lang="pt-BR" altLang="pt-BR" sz="3200" dirty="0"/>
          </a:p>
          <a:p>
            <a:pPr marL="585216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pt-BR" altLang="pt-BR" sz="3200" dirty="0"/>
              <a:t>Proteção e reserva de mercado</a:t>
            </a:r>
          </a:p>
          <a:p>
            <a:pPr lvl="5">
              <a:lnSpc>
                <a:spcPct val="80000"/>
              </a:lnSpc>
            </a:pPr>
            <a:r>
              <a:rPr lang="pt-BR" altLang="pt-BR" sz="2800" dirty="0"/>
              <a:t>Permite inclusive aumentos de preços domésticos e maiores lucros</a:t>
            </a:r>
          </a:p>
          <a:p>
            <a:pPr marL="585216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pt-BR" altLang="pt-BR" sz="3200" dirty="0"/>
              <a:t>“subsidio” - custo de importação barato </a:t>
            </a:r>
          </a:p>
          <a:p>
            <a:pPr lvl="5">
              <a:lnSpc>
                <a:spcPct val="80000"/>
              </a:lnSpc>
            </a:pPr>
            <a:r>
              <a:rPr lang="pt-BR" altLang="pt-BR" sz="2800" dirty="0"/>
              <a:t>Insumos e Investimentos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Aumento </a:t>
            </a:r>
            <a:r>
              <a:rPr lang="pt-BR" altLang="pt-BR" sz="2800" dirty="0"/>
              <a:t>da lucratividade da </a:t>
            </a:r>
            <a:r>
              <a:rPr lang="pt-BR" altLang="pt-BR" sz="2800" dirty="0" smtClean="0"/>
              <a:t>indústria</a:t>
            </a:r>
            <a:endParaRPr lang="pt-BR" altLang="pt-BR" sz="2800" dirty="0"/>
          </a:p>
          <a:p>
            <a:pPr lvl="3">
              <a:lnSpc>
                <a:spcPct val="80000"/>
              </a:lnSpc>
            </a:pPr>
            <a:r>
              <a:rPr lang="pt-BR" altLang="pt-BR" sz="2400" dirty="0"/>
              <a:t>Atrai capital e gera (</a:t>
            </a:r>
            <a:r>
              <a:rPr lang="pt-BR" altLang="pt-BR" sz="2400" dirty="0" err="1"/>
              <a:t>re</a:t>
            </a:r>
            <a:r>
              <a:rPr lang="pt-BR" altLang="pt-BR" sz="2400" dirty="0"/>
              <a:t>)investimentos no setor</a:t>
            </a:r>
          </a:p>
          <a:p>
            <a:pPr lvl="4">
              <a:lnSpc>
                <a:spcPct val="80000"/>
              </a:lnSpc>
            </a:pPr>
            <a:r>
              <a:rPr lang="pt-BR" altLang="pt-BR" sz="2000" dirty="0" smtClean="0"/>
              <a:t>E também pressão por mais  </a:t>
            </a:r>
            <a:r>
              <a:rPr lang="pt-BR" altLang="pt-BR" sz="2000" dirty="0"/>
              <a:t>crédito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Politicamente </a:t>
            </a:r>
            <a:r>
              <a:rPr lang="pt-BR" altLang="pt-BR" sz="2800" dirty="0"/>
              <a:t>– industriais se colocam contra </a:t>
            </a:r>
            <a:r>
              <a:rPr lang="pt-BR" altLang="pt-BR" sz="2800" dirty="0" smtClean="0"/>
              <a:t>liberalização </a:t>
            </a:r>
            <a:r>
              <a:rPr lang="pt-BR" altLang="pt-BR" sz="2800" dirty="0"/>
              <a:t>cambial</a:t>
            </a:r>
          </a:p>
          <a:p>
            <a:pPr lvl="3">
              <a:lnSpc>
                <a:spcPct val="80000"/>
              </a:lnSpc>
            </a:pPr>
            <a:r>
              <a:rPr lang="pt-BR" altLang="pt-BR" sz="2400" dirty="0"/>
              <a:t>Reação da agricultura fraca neste momento:</a:t>
            </a:r>
          </a:p>
          <a:p>
            <a:pPr lvl="5">
              <a:lnSpc>
                <a:spcPct val="80000"/>
              </a:lnSpc>
            </a:pPr>
            <a:r>
              <a:rPr lang="pt-BR" altLang="pt-BR" sz="2000" dirty="0"/>
              <a:t>Depois de 49 – retomada das exportações</a:t>
            </a:r>
          </a:p>
          <a:p>
            <a:pPr lvl="5">
              <a:lnSpc>
                <a:spcPct val="80000"/>
              </a:lnSpc>
            </a:pPr>
            <a:r>
              <a:rPr lang="pt-BR" altLang="pt-BR" sz="2000" dirty="0"/>
              <a:t>Parte da agricultura se volta para mercado doméstico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2412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/>
          <p:cNvSpPr>
            <a:spLocks noGrp="1"/>
          </p:cNvSpPr>
          <p:nvPr>
            <p:ph type="title"/>
          </p:nvPr>
        </p:nvSpPr>
        <p:spPr>
          <a:xfrm>
            <a:off x="2038301" y="609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 Política interna (1ª fase: Até 49):</a:t>
            </a:r>
          </a:p>
        </p:txBody>
      </p:sp>
      <p:sp>
        <p:nvSpPr>
          <p:cNvPr id="890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84737" y="1814733"/>
            <a:ext cx="10775853" cy="471267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3200" dirty="0" smtClean="0"/>
              <a:t> Inflação </a:t>
            </a:r>
            <a:r>
              <a:rPr lang="pt-BR" altLang="pt-BR" sz="3200" dirty="0"/>
              <a:t>– controle de </a:t>
            </a:r>
            <a:r>
              <a:rPr lang="pt-BR" altLang="pt-BR" sz="3200" dirty="0" smtClean="0"/>
              <a:t>demanda agregada</a:t>
            </a:r>
            <a:endParaRPr lang="pt-BR" altLang="pt-BR" sz="3200" dirty="0"/>
          </a:p>
          <a:p>
            <a:pPr lvl="2">
              <a:buFont typeface="Wingdings 3" panose="05040102010807070707" pitchFamily="18" charset="2"/>
              <a:buChar char=""/>
            </a:pPr>
            <a:r>
              <a:rPr lang="pt-BR" altLang="pt-BR" sz="2800" dirty="0" smtClean="0"/>
              <a:t> Diminuição </a:t>
            </a:r>
            <a:r>
              <a:rPr lang="pt-BR" altLang="pt-BR" sz="2800" dirty="0"/>
              <a:t>do déficit público </a:t>
            </a:r>
            <a:endParaRPr lang="pt-BR" altLang="pt-BR" sz="2800" dirty="0" smtClean="0"/>
          </a:p>
          <a:p>
            <a:pPr lvl="4"/>
            <a:r>
              <a:rPr lang="pt-BR" altLang="pt-BR" sz="2800" dirty="0"/>
              <a:t>Política fiscal </a:t>
            </a:r>
            <a:r>
              <a:rPr lang="pt-BR" altLang="pt-BR" sz="2800" dirty="0" smtClean="0"/>
              <a:t>com contração </a:t>
            </a:r>
            <a:r>
              <a:rPr lang="pt-BR" altLang="pt-BR" sz="2800" dirty="0"/>
              <a:t>de investimentos púbicos (federal; no início Estados e Municípios dificuldades)</a:t>
            </a:r>
          </a:p>
          <a:p>
            <a:pPr lvl="2">
              <a:buFont typeface="Wingdings 3" panose="05040102010807070707" pitchFamily="18" charset="2"/>
              <a:buChar char=""/>
            </a:pPr>
            <a:r>
              <a:rPr lang="pt-BR" altLang="pt-BR" sz="2800" dirty="0" smtClean="0"/>
              <a:t> Diminuição </a:t>
            </a:r>
            <a:r>
              <a:rPr lang="pt-BR" altLang="pt-BR" sz="2800" dirty="0"/>
              <a:t>crédito ao setor </a:t>
            </a:r>
            <a:r>
              <a:rPr lang="pt-BR" altLang="pt-BR" sz="2800" dirty="0" smtClean="0"/>
              <a:t>doméstico</a:t>
            </a:r>
          </a:p>
          <a:p>
            <a:pPr lvl="4"/>
            <a:r>
              <a:rPr lang="pt-BR" altLang="pt-BR" sz="2800" dirty="0" smtClean="0"/>
              <a:t>Contenção do </a:t>
            </a:r>
            <a:r>
              <a:rPr lang="pt-BR" altLang="pt-BR" sz="2800" dirty="0"/>
              <a:t>crédito do BB e novas emissões zeradas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 Dificuldades</a:t>
            </a:r>
            <a:r>
              <a:rPr lang="pt-BR" altLang="pt-BR" sz="2800" dirty="0"/>
              <a:t> </a:t>
            </a:r>
            <a:r>
              <a:rPr lang="pt-BR" altLang="pt-BR" sz="2800" dirty="0" smtClean="0"/>
              <a:t>no inicio em função da ampliação do salário </a:t>
            </a:r>
            <a:r>
              <a:rPr lang="pt-BR" altLang="pt-BR" sz="2800" dirty="0"/>
              <a:t>funcionalismo </a:t>
            </a:r>
            <a:r>
              <a:rPr lang="pt-BR" altLang="pt-BR" sz="2800" dirty="0" smtClean="0"/>
              <a:t>público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altLang="pt-BR" sz="2800" dirty="0" smtClean="0"/>
              <a:t>Depois </a:t>
            </a:r>
            <a:r>
              <a:rPr lang="pt-BR" altLang="pt-BR" sz="2800" dirty="0"/>
              <a:t>OK – </a:t>
            </a:r>
            <a:r>
              <a:rPr lang="pt-BR" altLang="pt-BR" sz="2800" dirty="0" smtClean="0"/>
              <a:t>politica tem efeito </a:t>
            </a:r>
            <a:r>
              <a:rPr lang="pt-BR" altLang="pt-BR" sz="2800" dirty="0"/>
              <a:t>sobre inflação </a:t>
            </a:r>
          </a:p>
        </p:txBody>
      </p:sp>
    </p:spTree>
    <p:extLst>
      <p:ext uri="{BB962C8B-B14F-4D97-AF65-F5344CB8AC3E}">
        <p14:creationId xmlns:p14="http://schemas.microsoft.com/office/powerpoint/2010/main" val="10937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92150"/>
            <a:ext cx="91440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/>
          <p:cNvCxnSpPr/>
          <p:nvPr/>
        </p:nvCxnSpPr>
        <p:spPr>
          <a:xfrm flipH="1">
            <a:off x="2927351" y="3789363"/>
            <a:ext cx="792163" cy="1223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4290646" y="1266092"/>
            <a:ext cx="42203" cy="4586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Reversão política doméstica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73724" y="1392702"/>
            <a:ext cx="11282288" cy="546529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2400" dirty="0" smtClean="0"/>
              <a:t> </a:t>
            </a:r>
            <a:r>
              <a:rPr lang="pt-BR" altLang="pt-BR" sz="2800" dirty="0" smtClean="0"/>
              <a:t>Pressões contra politica monetária e fiscal austera</a:t>
            </a:r>
            <a:endParaRPr lang="pt-BR" altLang="pt-BR" sz="2800" dirty="0"/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Reclamações industriais e assalariados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Argumentos liberais </a:t>
            </a:r>
            <a:r>
              <a:rPr lang="pt-BR" altLang="pt-BR" sz="2400" dirty="0" smtClean="0"/>
              <a:t>passam a ter dificuldades </a:t>
            </a:r>
            <a:r>
              <a:rPr lang="pt-BR" altLang="pt-BR" sz="2400" dirty="0"/>
              <a:t>com desilusão internacional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Proximidade das eleições 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 smtClean="0"/>
              <a:t>1949: </a:t>
            </a:r>
            <a:r>
              <a:rPr lang="pt-BR" sz="2400" dirty="0" smtClean="0"/>
              <a:t>Substituição de Correa e Castro por Guilherme da Silveira (Banco do Brasil)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 smtClean="0"/>
              <a:t> Crescimento dos investimentos públicos (RJ – SP, Paulo Afonso,</a:t>
            </a:r>
            <a:r>
              <a:rPr lang="pt-BR" sz="2400" dirty="0"/>
              <a:t> </a:t>
            </a:r>
            <a:r>
              <a:rPr lang="pt-BR" sz="2400" dirty="0" smtClean="0"/>
              <a:t>Maracanã)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 smtClean="0"/>
              <a:t> Ampliação do crédito do Banco do Brasil aos industriais (já iniciado antes)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 smtClean="0"/>
              <a:t>Retomada do processo inflacionário</a:t>
            </a:r>
            <a:endParaRPr lang="pt-BR" sz="3200" dirty="0"/>
          </a:p>
          <a:p>
            <a:pPr marL="699516" lvl="2" indent="-3429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 smtClean="0"/>
              <a:t>Afrouxou-se as politicas monetárias e fiscais mas também problemas com </a:t>
            </a:r>
          </a:p>
          <a:p>
            <a:pPr marL="1028700" lvl="4" indent="-342900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sz="2400" dirty="0" smtClean="0"/>
              <a:t>Falta de alimentos</a:t>
            </a:r>
            <a:endParaRPr lang="pt-BR" sz="2400" dirty="0"/>
          </a:p>
          <a:p>
            <a:pPr marL="1028700" lvl="4" indent="-342900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sz="2400" dirty="0" smtClean="0"/>
              <a:t>Outros estrangulamentos</a:t>
            </a:r>
            <a:endParaRPr lang="pt-BR" sz="2400" dirty="0"/>
          </a:p>
          <a:p>
            <a:pPr marL="1028700" lvl="4" indent="-342900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sz="2400" dirty="0" smtClean="0"/>
              <a:t>Preços dos exportados </a:t>
            </a:r>
          </a:p>
          <a:p>
            <a:pPr lvl="2">
              <a:spcAft>
                <a:spcPts val="0"/>
              </a:spcAft>
              <a:buFont typeface="Wingdings"/>
              <a:buChar char=""/>
              <a:defRPr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214669" y="5323264"/>
            <a:ext cx="5741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Argumentos estruturalistas da inflação 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Chave direita 3"/>
          <p:cNvSpPr/>
          <p:nvPr/>
        </p:nvSpPr>
        <p:spPr>
          <a:xfrm>
            <a:off x="4768948" y="5071403"/>
            <a:ext cx="347247" cy="102694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1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92150"/>
            <a:ext cx="91440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/>
          <p:cNvCxnSpPr/>
          <p:nvPr/>
        </p:nvCxnSpPr>
        <p:spPr>
          <a:xfrm>
            <a:off x="2782889" y="4005263"/>
            <a:ext cx="504825" cy="10795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4290646" y="1266092"/>
            <a:ext cx="42203" cy="4586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2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algn="ctr"/>
            <a:r>
              <a:rPr lang="pt-BR" dirty="0"/>
              <a:t>Plano SALTE</a:t>
            </a:r>
            <a:endParaRPr lang="pt-BR" alt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26941" y="1350498"/>
            <a:ext cx="10705513" cy="5507502"/>
          </a:xfrm>
        </p:spPr>
        <p:txBody>
          <a:bodyPr>
            <a:normAutofit/>
          </a:bodyPr>
          <a:lstStyle/>
          <a:p>
            <a:pPr marL="192024" indent="0">
              <a:spcAft>
                <a:spcPts val="0"/>
              </a:spcAft>
              <a:buNone/>
              <a:defRPr/>
            </a:pPr>
            <a:r>
              <a:rPr lang="pt-BR" sz="3600" dirty="0" smtClean="0"/>
              <a:t>Plano SALTE: </a:t>
            </a:r>
            <a:r>
              <a:rPr lang="pt-BR" sz="3200" u="sng" dirty="0" smtClean="0"/>
              <a:t>S</a:t>
            </a:r>
            <a:r>
              <a:rPr lang="pt-BR" sz="3200" dirty="0" smtClean="0"/>
              <a:t>aúde, </a:t>
            </a:r>
            <a:r>
              <a:rPr lang="pt-BR" sz="3200" u="sng" dirty="0"/>
              <a:t>A</a:t>
            </a:r>
            <a:r>
              <a:rPr lang="pt-BR" sz="3200" u="sng" dirty="0" smtClean="0"/>
              <a:t>l</a:t>
            </a:r>
            <a:r>
              <a:rPr lang="pt-BR" sz="3200" dirty="0" smtClean="0"/>
              <a:t>imentação, </a:t>
            </a:r>
            <a:r>
              <a:rPr lang="pt-BR" sz="3200" u="sng" dirty="0"/>
              <a:t>T</a:t>
            </a:r>
            <a:r>
              <a:rPr lang="pt-BR" sz="3200" dirty="0" smtClean="0"/>
              <a:t>ransporte e </a:t>
            </a:r>
            <a:r>
              <a:rPr lang="pt-BR" sz="3200" u="sng" dirty="0" smtClean="0"/>
              <a:t>E</a:t>
            </a:r>
            <a:r>
              <a:rPr lang="pt-BR" sz="3200" dirty="0" smtClean="0"/>
              <a:t>nergia)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3200" dirty="0" smtClean="0"/>
              <a:t> Convergência dos técnicos: necessidade de coordenação dos gastos públicos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 smtClean="0"/>
              <a:t> </a:t>
            </a:r>
            <a:r>
              <a:rPr lang="pt-BR" sz="2400" dirty="0" smtClean="0"/>
              <a:t>Foi </a:t>
            </a:r>
            <a:r>
              <a:rPr lang="pt-BR" sz="2400" dirty="0"/>
              <a:t>apresentado ao Congresso </a:t>
            </a:r>
            <a:r>
              <a:rPr lang="pt-BR" sz="2400" dirty="0" smtClean="0"/>
              <a:t>em </a:t>
            </a:r>
            <a:r>
              <a:rPr lang="pt-BR" sz="2400" dirty="0"/>
              <a:t>maio de </a:t>
            </a:r>
            <a:r>
              <a:rPr lang="pt-BR" sz="2400" dirty="0" smtClean="0"/>
              <a:t>1948 </a:t>
            </a:r>
            <a:r>
              <a:rPr lang="pt-BR" sz="2400" dirty="0"/>
              <a:t>e os recursos para sua execução vieram de </a:t>
            </a:r>
            <a:r>
              <a:rPr lang="pt-BR" sz="2400" dirty="0" smtClean="0"/>
              <a:t>orçamento (alguma expectativa de recursos externos)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dirty="0"/>
              <a:t>Acabou sendo abandonado em 1951 por não terem sido alcançados os objetivos pretendidos</a:t>
            </a:r>
            <a:r>
              <a:rPr lang="pt-BR" sz="2400" dirty="0" smtClean="0"/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400" dirty="0" smtClean="0"/>
              <a:t>Menos de 25% de execução (Plano de Metas mais de 75%), o </a:t>
            </a:r>
            <a:r>
              <a:rPr lang="pt-BR" sz="2400" dirty="0"/>
              <a:t>Plano SALTE resultou na construção das seguintes obras: </a:t>
            </a:r>
            <a:endParaRPr lang="pt-BR" sz="2400" dirty="0" smtClean="0"/>
          </a:p>
          <a:p>
            <a:pPr lvl="3">
              <a:buFont typeface="Wingdings" panose="05000000000000000000" pitchFamily="2" charset="2"/>
              <a:buChar char="ü"/>
            </a:pPr>
            <a:r>
              <a:rPr lang="pt-BR" sz="2000" dirty="0" smtClean="0"/>
              <a:t>Saúde</a:t>
            </a:r>
            <a:r>
              <a:rPr lang="pt-BR" sz="2000" dirty="0"/>
              <a:t>:</a:t>
            </a:r>
            <a:r>
              <a:rPr lang="pt-BR" sz="2000" dirty="0" smtClean="0"/>
              <a:t> </a:t>
            </a:r>
            <a:r>
              <a:rPr lang="pt-BR" sz="2000" dirty="0"/>
              <a:t>o Hospital dos Servidores do Estado (RJ</a:t>
            </a:r>
            <a:r>
              <a:rPr lang="pt-BR" sz="2000" dirty="0" smtClean="0"/>
              <a:t>) (maior </a:t>
            </a:r>
            <a:r>
              <a:rPr lang="pt-BR" sz="2000" dirty="0"/>
              <a:t>hospital da América </a:t>
            </a:r>
            <a:r>
              <a:rPr lang="pt-BR" sz="2000" dirty="0" smtClean="0"/>
              <a:t>Latina) e </a:t>
            </a:r>
            <a:r>
              <a:rPr lang="pt-BR" sz="2000" dirty="0"/>
              <a:t>o hospital do subúrbio em Salvador; </a:t>
            </a:r>
            <a:endParaRPr lang="pt-BR" sz="2000" dirty="0" smtClean="0"/>
          </a:p>
          <a:p>
            <a:pPr lvl="3">
              <a:buFont typeface="Wingdings" panose="05000000000000000000" pitchFamily="2" charset="2"/>
              <a:buChar char="ü"/>
            </a:pPr>
            <a:r>
              <a:rPr lang="pt-BR" sz="2000" dirty="0" smtClean="0"/>
              <a:t>Transportes</a:t>
            </a:r>
            <a:r>
              <a:rPr lang="pt-BR" sz="2000" dirty="0"/>
              <a:t>:</a:t>
            </a:r>
            <a:r>
              <a:rPr lang="pt-BR" sz="2000" dirty="0" smtClean="0"/>
              <a:t> a </a:t>
            </a:r>
            <a:r>
              <a:rPr lang="pt-BR" sz="2000" dirty="0"/>
              <a:t>conclusão </a:t>
            </a:r>
            <a:r>
              <a:rPr lang="pt-BR" sz="2000" dirty="0" smtClean="0"/>
              <a:t>da Rodovia </a:t>
            </a:r>
            <a:r>
              <a:rPr lang="pt-BR" sz="2000" dirty="0"/>
              <a:t>Rio – Bahia e a </a:t>
            </a:r>
            <a:r>
              <a:rPr lang="pt-BR" sz="2000" dirty="0" smtClean="0"/>
              <a:t>nova (asfaltada) </a:t>
            </a:r>
            <a:r>
              <a:rPr lang="pt-BR" sz="2000" dirty="0"/>
              <a:t>Rodovia RJ – SP (Rodovia Presidente Dutra); </a:t>
            </a:r>
            <a:endParaRPr lang="pt-BR" sz="2000" dirty="0" smtClean="0"/>
          </a:p>
          <a:p>
            <a:pPr lvl="3">
              <a:buFont typeface="Wingdings" panose="05000000000000000000" pitchFamily="2" charset="2"/>
              <a:buChar char="ü"/>
            </a:pPr>
            <a:r>
              <a:rPr lang="pt-BR" sz="2000" dirty="0" smtClean="0"/>
              <a:t>Energia</a:t>
            </a:r>
            <a:r>
              <a:rPr lang="pt-BR" sz="2000" dirty="0"/>
              <a:t>, </a:t>
            </a:r>
            <a:r>
              <a:rPr lang="pt-BR" sz="2000" dirty="0" smtClean="0"/>
              <a:t>a</a:t>
            </a:r>
            <a:r>
              <a:rPr lang="pt-BR" sz="2000" dirty="0"/>
              <a:t> Usina Hidrelétrica de Paulo </a:t>
            </a:r>
            <a:r>
              <a:rPr lang="pt-BR" sz="2000" dirty="0" smtClean="0"/>
              <a:t>Afonso </a:t>
            </a:r>
            <a:r>
              <a:rPr lang="pt-BR" sz="2000" dirty="0"/>
              <a:t>no Rio São Francisco.</a:t>
            </a:r>
          </a:p>
          <a:p>
            <a:pPr lvl="2">
              <a:spcAft>
                <a:spcPts val="0"/>
              </a:spcAft>
              <a:buFont typeface="Wingdings"/>
              <a:buChar char=""/>
              <a:defRPr/>
            </a:pPr>
            <a:endParaRPr lang="pt-BR" dirty="0" smtClean="0"/>
          </a:p>
          <a:p>
            <a:pPr lvl="2">
              <a:spcAft>
                <a:spcPts val="0"/>
              </a:spcAft>
              <a:buFont typeface="Wingdings"/>
              <a:buChar char=""/>
              <a:defRPr/>
            </a:pPr>
            <a:endParaRPr lang="pt-BR" dirty="0" smtClean="0"/>
          </a:p>
          <a:p>
            <a:pPr lvl="2">
              <a:spcAft>
                <a:spcPts val="0"/>
              </a:spcAft>
              <a:buFont typeface="Wingdings"/>
              <a:buChar char="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6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Dutra e o PSI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27274"/>
            <a:ext cx="10736463" cy="4382086"/>
          </a:xfrm>
        </p:spPr>
        <p:txBody>
          <a:bodyPr>
            <a:normAutofit/>
          </a:bodyPr>
          <a:lstStyle/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Apesar de liberal – acaba favorecendo a indústria 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 smtClean="0"/>
              <a:t>Para alguns novamente sem </a:t>
            </a:r>
            <a:r>
              <a:rPr lang="pt-BR" sz="2800" dirty="0"/>
              <a:t>intencionalidade – movido por circunstancias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9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>
          <a:xfrm>
            <a:off x="560977" y="296591"/>
            <a:ext cx="11411948" cy="1303609"/>
          </a:xfr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BR" altLang="pt-BR" sz="4600" cap="none" smtClean="0"/>
              <a:t>AINDA DURANTE VARGAS NA II</a:t>
            </a:r>
            <a:r>
              <a:rPr lang="pt-BR" altLang="pt-BR" sz="4600" cap="none" baseline="30000" smtClean="0"/>
              <a:t>a</a:t>
            </a:r>
            <a:r>
              <a:rPr lang="pt-BR" altLang="pt-BR" sz="4600" cap="none" smtClean="0"/>
              <a:t> GM</a:t>
            </a:r>
            <a:r>
              <a:rPr lang="pt-BR" altLang="pt-BR" cap="none" smtClean="0"/>
              <a:t> 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9400" y="1332411"/>
            <a:ext cx="11912600" cy="5525589"/>
          </a:xfrm>
          <a:solidFill>
            <a:schemeClr val="bg1"/>
          </a:solidFill>
        </p:spPr>
        <p:txBody>
          <a:bodyPr/>
          <a:lstStyle/>
          <a:p>
            <a:pPr marL="319088" indent="-319088" eaLnBrk="1" hangingPunct="1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pt-BR" altLang="pt-BR" sz="2400" dirty="0" smtClean="0"/>
              <a:t>Politicamente oposição explora contradição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Brasil luta por democracia e vive sob ditadura - Manifesto dos Mineiros (43): Pressão por fim do autoritarismo e retomada da democracia</a:t>
            </a:r>
          </a:p>
          <a:p>
            <a:pPr marL="319088" indent="-319088" eaLnBrk="1" hangingPunct="1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pt-BR" altLang="pt-BR" sz="2400" dirty="0" smtClean="0"/>
              <a:t>Oposição: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Liberais – derrotados de 30/32 - adversários do populismo de Vargas </a:t>
            </a:r>
            <a:r>
              <a:rPr lang="pt-BR" altLang="pt-BR" dirty="0" smtClean="0"/>
              <a:t>(até onde apoio dos EUA ?)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Elementos democráticos – traídos da revolução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Radicais – fora do controle (UNE, partidos de esquerda)</a:t>
            </a:r>
          </a:p>
          <a:p>
            <a:pPr marL="319088" indent="-319088" eaLnBrk="1" hangingPunct="1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pt-BR" altLang="pt-BR" sz="2400" dirty="0" smtClean="0"/>
              <a:t>Dentro do governo existe mudança de posição de alguns grupos 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Aceita acabar com autoritarismo de modo a se manter no poder, necessário adaptação (é possível) </a:t>
            </a:r>
          </a:p>
          <a:p>
            <a:pPr marL="319088" indent="-319088" eaLnBrk="1" hangingPunct="1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pt-BR" altLang="pt-BR" sz="2400" dirty="0" smtClean="0"/>
              <a:t>Vargas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Promessa de eleições com a Paz – efetivada (45)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Aproximação com massas populares (queremismo) </a:t>
            </a:r>
          </a:p>
          <a:p>
            <a:pPr marL="1600200" lvl="3" indent="-228600" eaLnBrk="1" hangingPunct="1">
              <a:spcAft>
                <a:spcPct val="0"/>
              </a:spcAft>
              <a:buFont typeface="Wingdings" panose="05000000000000000000" pitchFamily="2" charset="2"/>
              <a:buChar char=""/>
            </a:pPr>
            <a:r>
              <a:rPr lang="pt-BR" altLang="pt-BR" sz="1600" dirty="0" smtClean="0"/>
              <a:t>apoio PCB, lei </a:t>
            </a:r>
            <a:r>
              <a:rPr lang="pt-BR" altLang="pt-BR" sz="1600" dirty="0" err="1" smtClean="0"/>
              <a:t>anti-trust</a:t>
            </a:r>
            <a:r>
              <a:rPr lang="pt-BR" altLang="pt-BR" sz="1600" dirty="0" smtClean="0"/>
              <a:t>, desapropriação de monopólios</a:t>
            </a:r>
          </a:p>
          <a:p>
            <a:pPr marL="639763" lvl="1" indent="-273050" eaLnBrk="1" hangingPunct="1">
              <a:spcAft>
                <a:spcPct val="0"/>
              </a:spcAft>
              <a:buFont typeface="Wingdings 2" panose="05020102010507070707" pitchFamily="18" charset="2"/>
              <a:buChar char=""/>
            </a:pPr>
            <a:r>
              <a:rPr lang="pt-BR" altLang="pt-BR" sz="2000" dirty="0" smtClean="0"/>
              <a:t>Desconfiança e renuncia</a:t>
            </a:r>
          </a:p>
        </p:txBody>
      </p:sp>
      <p:pic>
        <p:nvPicPr>
          <p:cNvPr id="26628" name="Picture 2" descr="¨O Jornal¨, 30 de outubro de 1945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4810008"/>
            <a:ext cx="4840605" cy="187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1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 idx="4294967295"/>
          </p:nvPr>
        </p:nvSpPr>
        <p:spPr>
          <a:xfrm>
            <a:off x="1772529" y="439615"/>
            <a:ext cx="9699332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dirty="0" smtClean="0"/>
              <a:t>O crescimento econômico no governo Dutra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15765761"/>
              </p:ext>
            </p:extLst>
          </p:nvPr>
        </p:nvGraphicFramePr>
        <p:xfrm>
          <a:off x="1847851" y="1844675"/>
          <a:ext cx="9603254" cy="324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4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10022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Ano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1945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1946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1947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1948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1949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1950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1951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22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PIB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3,2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11,6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2,4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9,7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7,7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6,8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4,0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2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industrial</a:t>
                      </a:r>
                      <a:endParaRPr lang="pt-BR" sz="18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5,5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18,5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3.3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12,3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11,0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12,7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5,3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2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agrícola</a:t>
                      </a:r>
                      <a:endParaRPr lang="pt-BR" sz="18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-2,2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8,4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0,8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6,9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4,5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1,5</a:t>
                      </a:r>
                      <a:endParaRPr lang="pt-BR" sz="2400" b="1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0,5</a:t>
                      </a: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1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Dutra e o PSI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27274"/>
            <a:ext cx="10736463" cy="4382086"/>
          </a:xfrm>
        </p:spPr>
        <p:txBody>
          <a:bodyPr>
            <a:normAutofit fontScale="92500"/>
          </a:bodyPr>
          <a:lstStyle/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Apesar de liberal – acaba favorecendo a indústria 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 smtClean="0"/>
              <a:t>Para alguns novamente sem </a:t>
            </a:r>
            <a:r>
              <a:rPr lang="pt-BR" sz="2800" dirty="0"/>
              <a:t>intencionalidade – movido por circunstancias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Base de apoio sustentação de Dutra </a:t>
            </a:r>
            <a:r>
              <a:rPr lang="pt-BR" sz="3200" dirty="0" smtClean="0"/>
              <a:t>é </a:t>
            </a:r>
            <a:r>
              <a:rPr lang="pt-BR" sz="3200" dirty="0"/>
              <a:t>a mesma do Estado </a:t>
            </a:r>
            <a:r>
              <a:rPr lang="pt-BR" sz="3200" dirty="0" smtClean="0"/>
              <a:t>Novo</a:t>
            </a:r>
          </a:p>
          <a:p>
            <a:pPr marL="630936" lvl="1" indent="-45720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 smtClean="0"/>
              <a:t>Apesar de Dutra ser um a depor Vargas, recebeu apoio e sustentação deste</a:t>
            </a:r>
            <a:endParaRPr lang="pt-BR" sz="2800" dirty="0"/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pt-BR" sz="3200" dirty="0"/>
              <a:t>Não existe abandono (ou reversão) com preocupações relativos ao aparelhamento econômico da nação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/>
              <a:t>Existe continuidade de projetos (CSN, Chesf</a:t>
            </a:r>
            <a:r>
              <a:rPr lang="pt-BR" sz="2800" dirty="0" smtClean="0"/>
              <a:t>)</a:t>
            </a:r>
          </a:p>
          <a:p>
            <a:pPr marL="822960" lvl="1" indent="-45720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 smtClean="0"/>
              <a:t>SALTE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6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Os partidos de situação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526" y="1600200"/>
            <a:ext cx="1026740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PSD</a:t>
            </a:r>
            <a:endParaRPr lang="pt-BR" altLang="pt-BR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Partido de setores dominantes: empresariais e agrários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Alguns elementos da classe media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Inclusive de interesses estrangeiros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 PTB</a:t>
            </a:r>
            <a:endParaRPr lang="pt-BR" altLang="pt-BR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Bases populares no meio operário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Estratégia de ser alternativa ao P. Comunista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altLang="pt-BR" sz="2800" dirty="0" smtClean="0"/>
              <a:t>PSD e PTB</a:t>
            </a:r>
          </a:p>
          <a:p>
            <a:pPr marL="128588" lvl="1" indent="0" algn="ctr" eaLnBrk="1" hangingPunct="1">
              <a:lnSpc>
                <a:spcPct val="80000"/>
              </a:lnSpc>
              <a:buNone/>
            </a:pPr>
            <a:r>
              <a:rPr lang="pt-BR" altLang="pt-BR" sz="2400" dirty="0" smtClean="0"/>
              <a:t>Remanescentes do Estado Novo,</a:t>
            </a:r>
          </a:p>
          <a:p>
            <a:pPr marL="128588" lvl="1" indent="0" algn="ctr" eaLnBrk="1" hangingPunct="1">
              <a:lnSpc>
                <a:spcPct val="80000"/>
              </a:lnSpc>
              <a:buNone/>
            </a:pPr>
            <a:r>
              <a:rPr lang="pt-BR" altLang="pt-BR" sz="2400" dirty="0" smtClean="0"/>
              <a:t>Origem em proposta getulista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700" dirty="0" smtClean="0"/>
              <a:t>PSD: lança Dutra, PTB não lança candidato (Vargas </a:t>
            </a:r>
            <a:r>
              <a:rPr lang="pt-BR" altLang="pt-BR" sz="2700" dirty="0" err="1" smtClean="0"/>
              <a:t>apóia</a:t>
            </a:r>
            <a:r>
              <a:rPr lang="pt-BR" altLang="pt-BR" sz="2700" dirty="0" smtClean="0"/>
              <a:t> Dutra)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400" dirty="0" smtClean="0"/>
          </a:p>
          <a:p>
            <a:pPr lvl="1" eaLnBrk="1" hangingPunct="1">
              <a:lnSpc>
                <a:spcPct val="80000"/>
              </a:lnSpc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0095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Os outros partidos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73" y="1036319"/>
            <a:ext cx="11168743" cy="550817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UDN </a:t>
            </a:r>
            <a:endParaRPr lang="pt-BR" altLang="pt-BR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Composto por liberais conservadores que lutaram contra a ditadura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Descontentes de com composição de forças do Estado Novo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conduz processo de abertura democrática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Responsável por caráter liberal democrático da nova Constituição</a:t>
            </a:r>
          </a:p>
          <a:p>
            <a:pPr lvl="1" eaLnBrk="1" hangingPunct="1">
              <a:lnSpc>
                <a:spcPct val="80000"/>
              </a:lnSpc>
              <a:buFont typeface="Wingdings 3" panose="05040102010807070707" pitchFamily="18" charset="2"/>
              <a:buChar char="¢"/>
            </a:pP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 Lança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Eduardo Gomes (traído) – estigma de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candidato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dos ricos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Partido </a:t>
            </a:r>
            <a:r>
              <a:rPr lang="pt-BR" altLang="pt-BR" sz="2800" dirty="0" smtClean="0"/>
              <a:t>Comunista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Legalizado, mas duração legal é curta entre 46 e 47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Participa na Constituinte e assina Constituição</a:t>
            </a:r>
          </a:p>
          <a:p>
            <a:pPr lvl="1" eaLnBrk="1" hangingPunct="1">
              <a:lnSpc>
                <a:spcPct val="80000"/>
              </a:lnSpc>
              <a:buFont typeface="Wingdings 3" panose="05040102010807070707" pitchFamily="18" charset="2"/>
              <a:buChar char="â"/>
            </a:pP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 Lança </a:t>
            </a:r>
            <a:r>
              <a:rPr lang="pt-BR" altLang="pt-BR" sz="2400" dirty="0" err="1" smtClean="0">
                <a:solidFill>
                  <a:schemeClr val="bg2">
                    <a:lumMod val="50000"/>
                  </a:schemeClr>
                </a:solidFill>
              </a:rPr>
              <a:t>Iedo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 Fiuza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Outros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altLang="pt-BR" sz="2400" dirty="0"/>
              <a:t> </a:t>
            </a:r>
            <a:r>
              <a:rPr lang="pt-BR" altLang="pt-BR" sz="2400" dirty="0" smtClean="0"/>
              <a:t>Partido  </a:t>
            </a:r>
            <a:r>
              <a:rPr lang="pt-BR" altLang="pt-BR" sz="2400" dirty="0" smtClean="0"/>
              <a:t>Socialista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altLang="pt-BR" sz="2400" dirty="0" smtClean="0"/>
              <a:t> PSP</a:t>
            </a:r>
            <a:r>
              <a:rPr lang="pt-BR" altLang="pt-BR" sz="2400" dirty="0" smtClean="0"/>
              <a:t>: </a:t>
            </a:r>
            <a:r>
              <a:rPr lang="pt-BR" altLang="pt-BR" sz="2000" dirty="0" smtClean="0"/>
              <a:t>De Adhemar de Barros em </a:t>
            </a:r>
            <a:r>
              <a:rPr lang="pt-BR" altLang="pt-BR" sz="2000" dirty="0" smtClean="0"/>
              <a:t>SP (Adhemar </a:t>
            </a:r>
            <a:r>
              <a:rPr lang="pt-BR" altLang="pt-BR" sz="2000" dirty="0" smtClean="0"/>
              <a:t>foi interventor </a:t>
            </a:r>
            <a:r>
              <a:rPr lang="pt-BR" altLang="pt-BR" sz="2000" dirty="0" smtClean="0"/>
              <a:t>em </a:t>
            </a:r>
            <a:r>
              <a:rPr lang="pt-BR" altLang="pt-BR" sz="2000" dirty="0" smtClean="0"/>
              <a:t>SP, </a:t>
            </a:r>
            <a:r>
              <a:rPr lang="pt-BR" altLang="pt-BR" sz="2000" dirty="0" err="1" smtClean="0"/>
              <a:t>tb</a:t>
            </a:r>
            <a:r>
              <a:rPr lang="pt-BR" altLang="pt-BR" sz="2000" dirty="0" smtClean="0"/>
              <a:t> é oriundo do Estado Novo e próximo à GV mas cria autonomia e interesses </a:t>
            </a:r>
            <a:r>
              <a:rPr lang="pt-BR" altLang="pt-BR" sz="2000" dirty="0" smtClean="0"/>
              <a:t>próprios)</a:t>
            </a:r>
            <a:endParaRPr lang="pt-BR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36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0262" y="640724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Dutra: vence as eleições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013" y="1870657"/>
            <a:ext cx="11384923" cy="4495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pt-BR" altLang="pt-BR" sz="3200" dirty="0" smtClean="0"/>
              <a:t> Dutra (PSD) 55% dos votos</a:t>
            </a:r>
            <a:r>
              <a:rPr lang="pt-BR" altLang="pt-BR" sz="3200" dirty="0"/>
              <a:t> </a:t>
            </a:r>
            <a:r>
              <a:rPr lang="pt-BR" altLang="pt-BR" sz="3200" dirty="0" smtClean="0"/>
              <a:t>(apoio G. Vargas e PTB)</a:t>
            </a:r>
          </a:p>
          <a:p>
            <a:pPr lvl="2"/>
            <a:r>
              <a:rPr lang="pt-BR" altLang="pt-BR" sz="2400" dirty="0" smtClean="0"/>
              <a:t>Eduardo Gomes (UDN) 35%,</a:t>
            </a:r>
          </a:p>
          <a:p>
            <a:pPr lvl="2"/>
            <a:r>
              <a:rPr lang="pt-BR" altLang="pt-BR" sz="2400" dirty="0" smtClean="0"/>
              <a:t>Fiuza PCB 10</a:t>
            </a:r>
            <a:r>
              <a:rPr lang="pt-BR" altLang="pt-BR" sz="2400" dirty="0"/>
              <a:t> </a:t>
            </a:r>
            <a:r>
              <a:rPr lang="pt-BR" altLang="pt-BR" sz="2400" dirty="0" smtClean="0"/>
              <a:t>%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</a:t>
            </a:r>
            <a:r>
              <a:rPr lang="pt-BR" altLang="pt-BR" sz="2800" dirty="0" err="1" smtClean="0"/>
              <a:t>Anti</a:t>
            </a:r>
            <a:r>
              <a:rPr lang="pt-BR" altLang="pt-BR" sz="2800" dirty="0" smtClean="0"/>
              <a:t> getulismo é forte, mas maquina partidária (governo) funciona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 smtClean="0"/>
              <a:t> Revolução de 30 conseguiu mudar quadro político e estabilizá-lo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 smtClean="0"/>
              <a:t>Dutra continua processo de incorporação , mas manipulação  e controle dos trabalhadores  reforçados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 smtClean="0"/>
              <a:t>Lei de greves – atividades essenciais – só perfumaria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 smtClean="0"/>
              <a:t>Perseguição ao PCB </a:t>
            </a:r>
          </a:p>
          <a:p>
            <a:pPr lvl="5"/>
            <a:r>
              <a:rPr lang="pt-BR" altLang="pt-BR" sz="2000" dirty="0" smtClean="0"/>
              <a:t>PCB cresceu nas </a:t>
            </a:r>
            <a:r>
              <a:rPr lang="pt-BR" altLang="pt-BR" sz="2000" dirty="0" smtClean="0"/>
              <a:t>eleições:17 </a:t>
            </a:r>
            <a:r>
              <a:rPr lang="pt-BR" altLang="pt-BR" sz="2000" dirty="0" err="1" smtClean="0"/>
              <a:t>dep</a:t>
            </a:r>
            <a:r>
              <a:rPr lang="pt-BR" altLang="pt-BR" sz="2000" dirty="0" smtClean="0"/>
              <a:t> federais e 1 senador; Domínio da Câmera dos Vereadores do RJ</a:t>
            </a:r>
          </a:p>
        </p:txBody>
      </p:sp>
    </p:spTree>
    <p:extLst>
      <p:ext uri="{BB962C8B-B14F-4D97-AF65-F5344CB8AC3E}">
        <p14:creationId xmlns:p14="http://schemas.microsoft.com/office/powerpoint/2010/main" val="15976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872" y="530291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Mudanças constitucionais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5" y="1963312"/>
            <a:ext cx="11550869" cy="4595143"/>
          </a:xfrm>
        </p:spPr>
        <p:txBody>
          <a:bodyPr>
            <a:normAutofit fontScale="92500" lnSpcReduction="10000"/>
          </a:bodyPr>
          <a:lstStyle/>
          <a:p>
            <a:pPr marL="320040" indent="-320040">
              <a:lnSpc>
                <a:spcPct val="10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/>
              <a:t>1946 – Grandes debates em torno de nova constituição</a:t>
            </a:r>
          </a:p>
          <a:p>
            <a:pPr marL="708660" lvl="1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/>
              <a:t>Debate em torno do divorcio</a:t>
            </a:r>
          </a:p>
          <a:p>
            <a:pPr marL="708660" lvl="1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/>
              <a:t>Dutra: Constituição “o livrinho”</a:t>
            </a:r>
          </a:p>
          <a:p>
            <a:pPr marL="320040" indent="-320040">
              <a:lnSpc>
                <a:spcPct val="10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/>
              <a:t>Nova Constituição:</a:t>
            </a:r>
          </a:p>
          <a:p>
            <a:pPr marL="708660" lvl="1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/>
              <a:t>Figurino </a:t>
            </a:r>
            <a:r>
              <a:rPr lang="pt-BR" sz="2400" dirty="0" smtClean="0"/>
              <a:t>liberal/democrático </a:t>
            </a:r>
            <a:r>
              <a:rPr lang="pt-BR" sz="2400" dirty="0"/>
              <a:t>(diferente da constituição de 1937 não existe representação profissional)</a:t>
            </a:r>
          </a:p>
          <a:p>
            <a:pPr lvl="5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 </a:t>
            </a:r>
            <a:r>
              <a:rPr lang="pt-BR" sz="2000" dirty="0"/>
              <a:t> Democrática – garante direitos políticos, articulação de partidos, sindicatos, cidadania</a:t>
            </a:r>
          </a:p>
          <a:p>
            <a:pPr lvl="7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pt-BR" sz="1800" dirty="0"/>
              <a:t>votação  - igualdade política  entre homens e </a:t>
            </a:r>
            <a:r>
              <a:rPr lang="pt-BR" sz="1800" dirty="0" smtClean="0"/>
              <a:t>mulheres</a:t>
            </a:r>
            <a:endParaRPr lang="pt-BR" sz="1800" dirty="0"/>
          </a:p>
          <a:p>
            <a:pPr lvl="7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pt-BR" sz="1800" dirty="0"/>
              <a:t> mas: </a:t>
            </a:r>
            <a:r>
              <a:rPr lang="pt-BR" sz="1800" dirty="0" smtClean="0"/>
              <a:t>analfabetos não votam e nº </a:t>
            </a:r>
            <a:r>
              <a:rPr lang="pt-BR" sz="1800" dirty="0"/>
              <a:t>de deputados por estado </a:t>
            </a:r>
            <a:r>
              <a:rPr lang="pt-BR" sz="1800" dirty="0" smtClean="0"/>
              <a:t>favorece </a:t>
            </a:r>
            <a:r>
              <a:rPr lang="pt-BR" sz="1800" dirty="0"/>
              <a:t>relações clientelísticas</a:t>
            </a:r>
          </a:p>
          <a:p>
            <a:pPr lvl="5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Liberal </a:t>
            </a:r>
            <a:r>
              <a:rPr lang="pt-BR" sz="2000" dirty="0"/>
              <a:t>– Economicamente: defesa da empresa privada e expansão da economia de </a:t>
            </a:r>
            <a:r>
              <a:rPr lang="pt-BR" sz="2000" dirty="0" smtClean="0"/>
              <a:t>mercado</a:t>
            </a:r>
          </a:p>
          <a:p>
            <a:pPr lvl="7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pt-BR" sz="1800" dirty="0" smtClean="0"/>
              <a:t>Não previsão de reforma agraria</a:t>
            </a:r>
            <a:endParaRPr lang="pt-BR" sz="1800" dirty="0"/>
          </a:p>
          <a:p>
            <a:pPr marL="708660" lvl="1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/>
              <a:t>Existe </a:t>
            </a:r>
            <a:r>
              <a:rPr lang="pt-BR" sz="2400" dirty="0"/>
              <a:t>alguma continuidade em relação ao anterior - corporativo </a:t>
            </a:r>
          </a:p>
          <a:p>
            <a:pPr lvl="5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Benefícios </a:t>
            </a:r>
            <a:r>
              <a:rPr lang="pt-BR" sz="2000" dirty="0"/>
              <a:t>aos trabalhadores mantidos (inclui participação no lucros)</a:t>
            </a:r>
          </a:p>
          <a:p>
            <a:pPr lvl="5">
              <a:lnSpc>
                <a:spcPct val="10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/>
              <a:t>Continua corporativista na organização dos trabalhadores (</a:t>
            </a:r>
            <a:r>
              <a:rPr lang="pt-BR" sz="2000" dirty="0" err="1"/>
              <a:t>peleguismo</a:t>
            </a:r>
            <a:r>
              <a:rPr lang="pt-BR" sz="2000" dirty="0"/>
              <a:t>) </a:t>
            </a:r>
          </a:p>
        </p:txBody>
      </p:sp>
      <p:pic>
        <p:nvPicPr>
          <p:cNvPr id="35842" name="Picture 2" descr="http://www.oab.org.br/historiaoab/images/jornal_constit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648" y="87870"/>
            <a:ext cx="2167005" cy="32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9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A Politica economia no Governo Dutra</a:t>
            </a:r>
            <a:endParaRPr lang="pt-BR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7588" name="Picture 2" descr="Presidente Eurico Gaspar Dutra (1946-1950). Rio de Janeiro(DF)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0" y="276651"/>
            <a:ext cx="3262536" cy="413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http://www.bangu.net/informacao/reportagens/img/gsf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54" y="970130"/>
            <a:ext cx="25242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 PEDRO LUÍS CORREIA E CAST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69" y="276651"/>
            <a:ext cx="2485622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926169" y="3405790"/>
            <a:ext cx="2167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cap="small" dirty="0">
                <a:solidFill>
                  <a:srgbClr val="000000"/>
                </a:solidFill>
                <a:latin typeface="Verdana" panose="020B0604030504040204" pitchFamily="34" charset="0"/>
              </a:rPr>
              <a:t>PEDRO LUÍS </a:t>
            </a:r>
            <a:endParaRPr lang="pt-BR" sz="1400" b="1" cap="small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pt-BR" sz="1400" b="1" cap="small" dirty="0" smtClean="0">
                <a:solidFill>
                  <a:srgbClr val="000000"/>
                </a:solidFill>
                <a:latin typeface="Verdana" panose="020B0604030504040204" pitchFamily="34" charset="0"/>
              </a:rPr>
              <a:t>CORREIA </a:t>
            </a:r>
            <a:r>
              <a:rPr lang="pt-BR" sz="1400" b="1" cap="small" dirty="0">
                <a:solidFill>
                  <a:srgbClr val="000000"/>
                </a:solidFill>
                <a:latin typeface="Verdana" panose="020B0604030504040204" pitchFamily="34" charset="0"/>
              </a:rPr>
              <a:t>E CASTRO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8852561" y="4018131"/>
            <a:ext cx="2308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MANOEL </a:t>
            </a:r>
            <a:r>
              <a:rPr lang="pt-BR" sz="1400" b="1" cap="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GUILHERME</a:t>
            </a:r>
          </a:p>
          <a:p>
            <a:r>
              <a:rPr lang="pt-BR" sz="1400" b="1" cap="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400" b="1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SILVEIRA FILHO</a:t>
            </a:r>
            <a:endParaRPr lang="pt-BR" sz="1400" b="1" i="0" cap="all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Economicamente: controvérsia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672" y="1600200"/>
            <a:ext cx="1025158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dirty="0" smtClean="0"/>
              <a:t>Período Dutra </a:t>
            </a:r>
          </a:p>
          <a:p>
            <a:pPr lvl="1" eaLnBrk="1" hangingPunct="1"/>
            <a:r>
              <a:rPr lang="pt-BR" altLang="pt-BR" sz="3600" dirty="0" smtClean="0"/>
              <a:t>Alguns visto como período liberal / ortodoxo</a:t>
            </a:r>
          </a:p>
          <a:p>
            <a:pPr lvl="2" eaLnBrk="1" hangingPunct="1"/>
            <a:r>
              <a:rPr lang="pt-BR" altLang="pt-BR" sz="2800" dirty="0" smtClean="0"/>
              <a:t>Não </a:t>
            </a:r>
            <a:r>
              <a:rPr lang="pt-BR" altLang="pt-BR" sz="2800" dirty="0" err="1" smtClean="0"/>
              <a:t>anti-industrializante</a:t>
            </a:r>
            <a:r>
              <a:rPr lang="pt-BR" altLang="pt-BR" sz="2800" dirty="0" smtClean="0"/>
              <a:t>, mas </a:t>
            </a:r>
            <a:r>
              <a:rPr lang="pt-BR" altLang="pt-BR" sz="2800" dirty="0" err="1" smtClean="0"/>
              <a:t>anti</a:t>
            </a:r>
            <a:r>
              <a:rPr lang="pt-BR" altLang="pt-BR" sz="2800" dirty="0" smtClean="0"/>
              <a:t> intervenção </a:t>
            </a:r>
          </a:p>
          <a:p>
            <a:pPr lvl="2" eaLnBrk="1" hangingPunct="1"/>
            <a:r>
              <a:rPr lang="pt-BR" altLang="pt-BR" sz="2800" dirty="0" smtClean="0"/>
              <a:t>Contra proteção</a:t>
            </a:r>
          </a:p>
          <a:p>
            <a:pPr lvl="2" eaLnBrk="1" hangingPunct="1"/>
            <a:r>
              <a:rPr lang="pt-BR" altLang="pt-BR" sz="2800" dirty="0" smtClean="0"/>
              <a:t>Favorável pol. </a:t>
            </a:r>
            <a:r>
              <a:rPr lang="pt-BR" altLang="pt-BR" sz="2800" dirty="0" err="1" smtClean="0"/>
              <a:t>monet</a:t>
            </a:r>
            <a:r>
              <a:rPr lang="pt-BR" altLang="pt-BR" sz="2800" dirty="0" smtClean="0"/>
              <a:t> e fiscal  ortodoxa</a:t>
            </a:r>
          </a:p>
          <a:p>
            <a:pPr lvl="1" eaLnBrk="1" hangingPunct="1"/>
            <a:r>
              <a:rPr lang="pt-BR" altLang="pt-BR" sz="3600" dirty="0" smtClean="0"/>
              <a:t>Alguns: </a:t>
            </a:r>
          </a:p>
          <a:p>
            <a:pPr lvl="2" eaLnBrk="1" hangingPunct="1"/>
            <a:r>
              <a:rPr lang="pt-BR" altLang="pt-BR" sz="2800" dirty="0" smtClean="0"/>
              <a:t>Período a ser excluído do PSI</a:t>
            </a:r>
          </a:p>
          <a:p>
            <a:pPr lvl="1" eaLnBrk="1" hangingPunct="1">
              <a:buFontTx/>
              <a:buNone/>
            </a:pPr>
            <a:endParaRPr lang="pt-BR" altLang="pt-BR" dirty="0" smtClean="0"/>
          </a:p>
          <a:p>
            <a:pPr lvl="2" algn="r" eaLnBrk="1" hangingPunct="1">
              <a:buFontTx/>
              <a:buNone/>
            </a:pPr>
            <a:r>
              <a:rPr lang="pt-BR" altLang="pt-BR" sz="3200" dirty="0" smtClean="0">
                <a:solidFill>
                  <a:srgbClr val="FF0000"/>
                </a:solidFill>
              </a:rPr>
              <a:t>... Talvez não seja bem assim</a:t>
            </a:r>
          </a:p>
        </p:txBody>
      </p:sp>
    </p:spTree>
    <p:extLst>
      <p:ext uri="{BB962C8B-B14F-4D97-AF65-F5344CB8AC3E}">
        <p14:creationId xmlns:p14="http://schemas.microsoft.com/office/powerpoint/2010/main" val="30156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1318</TotalTime>
  <Words>1974</Words>
  <Application>Microsoft Office PowerPoint</Application>
  <PresentationFormat>Widescreen</PresentationFormat>
  <Paragraphs>323</Paragraphs>
  <Slides>31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Courier New</vt:lpstr>
      <vt:lpstr>Tw Cen MT</vt:lpstr>
      <vt:lpstr>Tw Cen MT Condensed</vt:lpstr>
      <vt:lpstr>Verdana</vt:lpstr>
      <vt:lpstr>Wingdings</vt:lpstr>
      <vt:lpstr>Wingdings 2</vt:lpstr>
      <vt:lpstr>Wingdings 3</vt:lpstr>
      <vt:lpstr>Integral</vt:lpstr>
      <vt:lpstr>Gráfico do Microsoft Excel</vt:lpstr>
      <vt:lpstr>Formação Econômica e Social do Brasil II (REC 2402)</vt:lpstr>
      <vt:lpstr>Aula 18: As oscilações na política econômica do governo Dutra</vt:lpstr>
      <vt:lpstr>AINDA DURANTE VARGAS NA IIa GM </vt:lpstr>
      <vt:lpstr>Os partidos de situação</vt:lpstr>
      <vt:lpstr>Os outros partidos </vt:lpstr>
      <vt:lpstr>Dutra: vence as eleições</vt:lpstr>
      <vt:lpstr>Mudanças constitucionais </vt:lpstr>
      <vt:lpstr>A Politica economia no Governo Dutra</vt:lpstr>
      <vt:lpstr>Economicamente: controvérsia</vt:lpstr>
      <vt:lpstr>Princípios iniciais do governo Dutra </vt:lpstr>
      <vt:lpstr>Duas fases</vt:lpstr>
      <vt:lpstr>Princípios iniciais do governo Dutra (2)</vt:lpstr>
      <vt:lpstr>Objetivos da Política Cambial</vt:lpstr>
      <vt:lpstr>Problemas: a desmontagem da ilusão liberal  </vt:lpstr>
      <vt:lpstr>Em 47 situação externa se complica: reversão cambial</vt:lpstr>
      <vt:lpstr>Apresentação do PowerPoint</vt:lpstr>
      <vt:lpstr>Em 47 situação externa se complica: reversão cambial</vt:lpstr>
      <vt:lpstr>Apresentação do PowerPoint</vt:lpstr>
      <vt:lpstr>Em 47 situação externa se complica: reversão cambial</vt:lpstr>
      <vt:lpstr>Por que não desvalorizar?</vt:lpstr>
      <vt:lpstr>O controles cambiais</vt:lpstr>
      <vt:lpstr>Apresentação do PowerPoint</vt:lpstr>
      <vt:lpstr>Efeitos positivos sobre industrialização</vt:lpstr>
      <vt:lpstr>A Política interna (1ª fase: Até 49):</vt:lpstr>
      <vt:lpstr>Apresentação do PowerPoint</vt:lpstr>
      <vt:lpstr>Reversão política doméstica</vt:lpstr>
      <vt:lpstr>Apresentação do PowerPoint</vt:lpstr>
      <vt:lpstr>Plano SALTE</vt:lpstr>
      <vt:lpstr>Dutra e o PSI</vt:lpstr>
      <vt:lpstr>O crescimento econômico no governo Dutra</vt:lpstr>
      <vt:lpstr>Dutra e o PSI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e Social do Brasil II</dc:title>
  <dc:creator>Amaury Gremaud</dc:creator>
  <cp:lastModifiedBy>Amaury Patrick Gremaud</cp:lastModifiedBy>
  <cp:revision>78</cp:revision>
  <dcterms:created xsi:type="dcterms:W3CDTF">2015-03-04T17:28:19Z</dcterms:created>
  <dcterms:modified xsi:type="dcterms:W3CDTF">2017-11-08T22:25:00Z</dcterms:modified>
</cp:coreProperties>
</file>