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handoutMasterIdLst>
    <p:handoutMasterId r:id="rId48"/>
  </p:handoutMasterIdLst>
  <p:sldIdLst>
    <p:sldId id="260" r:id="rId2"/>
    <p:sldId id="349" r:id="rId3"/>
    <p:sldId id="419" r:id="rId4"/>
    <p:sldId id="420" r:id="rId5"/>
    <p:sldId id="421" r:id="rId6"/>
    <p:sldId id="422" r:id="rId7"/>
    <p:sldId id="393" r:id="rId8"/>
    <p:sldId id="352" r:id="rId9"/>
    <p:sldId id="354" r:id="rId10"/>
    <p:sldId id="400" r:id="rId11"/>
    <p:sldId id="359" r:id="rId12"/>
    <p:sldId id="360" r:id="rId13"/>
    <p:sldId id="401" r:id="rId14"/>
    <p:sldId id="406" r:id="rId15"/>
    <p:sldId id="407" r:id="rId16"/>
    <p:sldId id="408" r:id="rId17"/>
    <p:sldId id="409" r:id="rId18"/>
    <p:sldId id="410" r:id="rId19"/>
    <p:sldId id="424" r:id="rId20"/>
    <p:sldId id="423" r:id="rId21"/>
    <p:sldId id="411" r:id="rId22"/>
    <p:sldId id="412" r:id="rId23"/>
    <p:sldId id="413" r:id="rId24"/>
    <p:sldId id="414" r:id="rId25"/>
    <p:sldId id="415" r:id="rId26"/>
    <p:sldId id="416" r:id="rId27"/>
    <p:sldId id="417" r:id="rId28"/>
    <p:sldId id="403" r:id="rId29"/>
    <p:sldId id="397" r:id="rId30"/>
    <p:sldId id="375" r:id="rId31"/>
    <p:sldId id="376" r:id="rId32"/>
    <p:sldId id="377" r:id="rId33"/>
    <p:sldId id="380" r:id="rId34"/>
    <p:sldId id="427" r:id="rId35"/>
    <p:sldId id="404" r:id="rId36"/>
    <p:sldId id="405" r:id="rId37"/>
    <p:sldId id="428" r:id="rId38"/>
    <p:sldId id="435" r:id="rId39"/>
    <p:sldId id="429" r:id="rId40"/>
    <p:sldId id="431" r:id="rId41"/>
    <p:sldId id="432" r:id="rId42"/>
    <p:sldId id="434" r:id="rId43"/>
    <p:sldId id="433" r:id="rId44"/>
    <p:sldId id="426" r:id="rId45"/>
    <p:sldId id="425" r:id="rId46"/>
  </p:sldIdLst>
  <p:sldSz cx="9144000" cy="6858000" type="screen4x3"/>
  <p:notesSz cx="6743700" cy="98552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2588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F86E7B4-D919-4D3A-82EE-819A4AA05881}" type="datetimeFigureOut">
              <a:rPr lang="pt-BR"/>
              <a:pPr>
                <a:defRPr/>
              </a:pPr>
              <a:t>01/10/2020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22588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19525" y="9361488"/>
            <a:ext cx="2922588" cy="492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A57354C-0742-40FC-90B6-667E3676C1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2860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2588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E69B56F-A277-4C01-9573-08CA41C2D2BE}" type="datetimeFigureOut">
              <a:rPr lang="pt-BR"/>
              <a:pPr>
                <a:defRPr/>
              </a:pPr>
              <a:t>01/10/2020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4688" y="4681538"/>
            <a:ext cx="5394325" cy="44338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61488"/>
            <a:ext cx="2922588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19525" y="9361488"/>
            <a:ext cx="2922588" cy="492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60F5CE3-86B2-40B6-9C83-D91A7EA7E29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08871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DF3802-9BE7-4AC3-886F-1E8A98964839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997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pt-BR"/>
          </a:p>
        </p:txBody>
      </p:sp>
      <p:sp>
        <p:nvSpPr>
          <p:cNvPr id="3584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5F9AEAA-CC15-40DD-9024-FEDF19651797}" type="slidenum">
              <a:rPr lang="pt-BR" altLang="pt-BR" sz="1200"/>
              <a:pPr/>
              <a:t>3</a:t>
            </a:fld>
            <a:endParaRPr lang="pt-BR" altLang="pt-BR" sz="1200"/>
          </a:p>
        </p:txBody>
      </p:sp>
    </p:spTree>
    <p:extLst>
      <p:ext uri="{BB962C8B-B14F-4D97-AF65-F5344CB8AC3E}">
        <p14:creationId xmlns:p14="http://schemas.microsoft.com/office/powerpoint/2010/main" val="3669627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0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pt-BR"/>
          </a:p>
        </p:txBody>
      </p:sp>
      <p:sp>
        <p:nvSpPr>
          <p:cNvPr id="37891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AAB6354-6CEF-4F14-BAFA-E1C28E19C409}" type="slidenum">
              <a:rPr lang="pt-BR" altLang="pt-BR" sz="1200"/>
              <a:pPr/>
              <a:t>4</a:t>
            </a:fld>
            <a:endParaRPr lang="pt-BR" altLang="pt-BR" sz="1200"/>
          </a:p>
        </p:txBody>
      </p:sp>
    </p:spTree>
    <p:extLst>
      <p:ext uri="{BB962C8B-B14F-4D97-AF65-F5344CB8AC3E}">
        <p14:creationId xmlns:p14="http://schemas.microsoft.com/office/powerpoint/2010/main" val="2236844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8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pt-BR"/>
          </a:p>
        </p:txBody>
      </p:sp>
      <p:sp>
        <p:nvSpPr>
          <p:cNvPr id="39939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041ED72-BC53-4488-B6CC-5396A306EBBE}" type="slidenum">
              <a:rPr lang="pt-BR" altLang="pt-BR" sz="1200"/>
              <a:pPr/>
              <a:t>5</a:t>
            </a:fld>
            <a:endParaRPr lang="pt-BR" altLang="pt-BR" sz="1200"/>
          </a:p>
        </p:txBody>
      </p:sp>
    </p:spTree>
    <p:extLst>
      <p:ext uri="{BB962C8B-B14F-4D97-AF65-F5344CB8AC3E}">
        <p14:creationId xmlns:p14="http://schemas.microsoft.com/office/powerpoint/2010/main" val="13265244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6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pt-BR"/>
          </a:p>
        </p:txBody>
      </p:sp>
      <p:sp>
        <p:nvSpPr>
          <p:cNvPr id="41987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EBCDCFD-5FFC-428C-A9B9-0009730E0FDB}" type="slidenum">
              <a:rPr lang="pt-BR" altLang="pt-BR" sz="1200"/>
              <a:pPr/>
              <a:t>6</a:t>
            </a:fld>
            <a:endParaRPr lang="pt-BR" altLang="pt-BR" sz="1200"/>
          </a:p>
        </p:txBody>
      </p:sp>
    </p:spTree>
    <p:extLst>
      <p:ext uri="{BB962C8B-B14F-4D97-AF65-F5344CB8AC3E}">
        <p14:creationId xmlns:p14="http://schemas.microsoft.com/office/powerpoint/2010/main" val="4145377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126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A17EA6-FED7-4799-8AB7-A9D54E4A37F7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693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51720" y="332656"/>
            <a:ext cx="6912768" cy="504056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7200" y="1196752"/>
            <a:ext cx="8147248" cy="4680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7B9EC8-5443-4997-901C-2785A835D05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937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3C1227-7C4A-4555-8A6E-A4333FA842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6362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84B671-AC65-4339-8CCE-6C82A2CA33A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7631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9B382-586C-4831-8FAD-4F0507BAE427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865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D986C8-3C33-49EF-BBA3-4C8131391A3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1782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4E22F-5DE7-483A-BC77-842B4C30F39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0271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5101B-52F8-4D20-BFF1-EB4EB163DA7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0052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372207-01F4-4203-984F-A9A4EE8B5E8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0491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8E1614-FE24-4815-BFEE-C4EB774311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903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667991-50C3-4F94-9557-E0A3B0147FE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855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42ED0-6E63-4387-839F-3767CAE2B3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3171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DDF3AA-1E7F-4A80-9B77-07209AB634C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2864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8A9B382-586C-4831-8FAD-4F0507BAE427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02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2130425"/>
            <a:ext cx="8750746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5400" b="1" dirty="0">
                <a:solidFill>
                  <a:schemeClr val="tx2"/>
                </a:solidFill>
              </a:rPr>
              <a:t>RESPOSTAS DO RÉU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971600" y="4581128"/>
            <a:ext cx="712879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3600" b="1" dirty="0">
                <a:solidFill>
                  <a:schemeClr val="accent3">
                    <a:lumMod val="50000"/>
                  </a:schemeClr>
                </a:solidFill>
              </a:rPr>
              <a:t>30.09, 01 e 07.10.2020</a:t>
            </a:r>
            <a:endParaRPr lang="pt-BR" altLang="pt-BR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5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sz="5400" b="1" dirty="0">
                <a:solidFill>
                  <a:schemeClr val="tx2"/>
                </a:solidFill>
              </a:rPr>
              <a:t>Parte III</a:t>
            </a:r>
            <a:br>
              <a:rPr lang="pt-BR" altLang="pt-BR" sz="5400" b="1" dirty="0">
                <a:solidFill>
                  <a:schemeClr val="tx2"/>
                </a:solidFill>
              </a:rPr>
            </a:br>
            <a:br>
              <a:rPr lang="pt-BR" altLang="pt-BR" sz="5400" b="1" dirty="0">
                <a:solidFill>
                  <a:schemeClr val="tx2"/>
                </a:solidFill>
              </a:rPr>
            </a:br>
            <a:r>
              <a:rPr lang="pt-BR" altLang="pt-BR" sz="5400" b="1" dirty="0">
                <a:solidFill>
                  <a:schemeClr val="tx2"/>
                </a:solidFill>
              </a:rPr>
              <a:t>Prazo das respostas do réu</a:t>
            </a:r>
          </a:p>
        </p:txBody>
      </p:sp>
    </p:spTree>
    <p:extLst>
      <p:ext uri="{BB962C8B-B14F-4D97-AF65-F5344CB8AC3E}">
        <p14:creationId xmlns:p14="http://schemas.microsoft.com/office/powerpoint/2010/main" val="1582034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9036496" cy="864096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4000" b="1" dirty="0"/>
              <a:t>Prazos</a:t>
            </a:r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229600" cy="447833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pt-BR" altLang="pt-BR" sz="3000" dirty="0"/>
              <a:t>Prazo de 15 dias pode ser deflagrado de 3 formas distintas </a:t>
            </a:r>
            <a:r>
              <a:rPr lang="pt-BR" altLang="pt-BR" sz="1800" dirty="0"/>
              <a:t>(art. 335, I a III, CPC15)</a:t>
            </a:r>
            <a:r>
              <a:rPr lang="pt-BR" altLang="pt-BR" sz="3000" dirty="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600" dirty="0">
                <a:solidFill>
                  <a:srgbClr val="0070C0"/>
                </a:solidFill>
              </a:rPr>
              <a:t>Se juiz não designou audiência de conciliação (porque inadmissível a </a:t>
            </a:r>
            <a:r>
              <a:rPr lang="pt-BR" altLang="pt-BR" sz="2600" dirty="0" err="1">
                <a:solidFill>
                  <a:srgbClr val="0070C0"/>
                </a:solidFill>
              </a:rPr>
              <a:t>autocomposição</a:t>
            </a:r>
            <a:r>
              <a:rPr lang="pt-BR" altLang="pt-BR" sz="2600" dirty="0">
                <a:solidFill>
                  <a:srgbClr val="0070C0"/>
                </a:solidFill>
              </a:rPr>
              <a:t>), o prazo conta-se a partir da comprovação da citação do(s) réu(s) nos autos;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600" dirty="0">
                <a:solidFill>
                  <a:srgbClr val="0070C0"/>
                </a:solidFill>
              </a:rPr>
              <a:t>Se o autor informou desinteresse na audiência, e o réu, citado, também se manifestou no mesmo sentido, o prazo conta-se a partir do protocolo da petição manifestando a opção do réu;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600" dirty="0">
                <a:solidFill>
                  <a:srgbClr val="0070C0"/>
                </a:solidFill>
              </a:rPr>
              <a:t>Se houve audiência, e não houve </a:t>
            </a:r>
            <a:r>
              <a:rPr lang="pt-BR" altLang="pt-BR" sz="2600" dirty="0" err="1">
                <a:solidFill>
                  <a:srgbClr val="0070C0"/>
                </a:solidFill>
              </a:rPr>
              <a:t>autocomposição</a:t>
            </a:r>
            <a:r>
              <a:rPr lang="pt-BR" altLang="pt-BR" sz="2600" dirty="0">
                <a:solidFill>
                  <a:srgbClr val="0070C0"/>
                </a:solidFill>
              </a:rPr>
              <a:t> apta a encerrar o processo, conta-se da data da audiência.</a:t>
            </a:r>
          </a:p>
          <a:p>
            <a:pPr lvl="1" eaLnBrk="1" hangingPunct="1">
              <a:lnSpc>
                <a:spcPct val="80000"/>
              </a:lnSpc>
            </a:pPr>
            <a:endParaRPr lang="pt-BR" altLang="pt-BR" sz="2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4096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4000" b="1" dirty="0"/>
              <a:t>Prazos</a:t>
            </a:r>
          </a:p>
        </p:txBody>
      </p:sp>
      <p:sp>
        <p:nvSpPr>
          <p:cNvPr id="17411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229600" cy="44783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sz="3000" dirty="0"/>
              <a:t>Situações especiais quanto à contagem do prazo de 15 dias </a:t>
            </a:r>
            <a:r>
              <a:rPr lang="pt-BR" altLang="pt-BR" sz="1800" dirty="0"/>
              <a:t>(art. 335, §1º e § 2º, CPC15)</a:t>
            </a:r>
            <a:r>
              <a:rPr lang="pt-BR" altLang="pt-BR" sz="3000" dirty="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600" dirty="0">
                <a:solidFill>
                  <a:srgbClr val="0070C0"/>
                </a:solidFill>
              </a:rPr>
              <a:t>Caso o autor tenha manifestado desinteresse na audiência, o prazo de cada litisconsorte pode ser contado a partir de sua respectiva manifestação no mesmo sentido – Quebra da concentração;  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600" dirty="0">
                <a:solidFill>
                  <a:srgbClr val="0070C0"/>
                </a:solidFill>
              </a:rPr>
              <a:t>Caso o autor desista de litisconsorte passivo facultativo não citado, o prazo para os demais (já citados) passa a ser contado da intimação da decisão que homologar a desistência.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 sz="2200" dirty="0">
                <a:solidFill>
                  <a:srgbClr val="0070C0"/>
                </a:solidFill>
              </a:rPr>
              <a:t>Caso não tenha sido designada a audiência;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 sz="2200" dirty="0">
                <a:solidFill>
                  <a:srgbClr val="0070C0"/>
                </a:solidFill>
              </a:rPr>
              <a:t>Caso ela tenha sido designada, mas tanto o autor como os réus já citados tenham informado desinteresse. </a:t>
            </a:r>
          </a:p>
          <a:p>
            <a:pPr lvl="1" eaLnBrk="1" hangingPunct="1">
              <a:lnSpc>
                <a:spcPct val="80000"/>
              </a:lnSpc>
            </a:pPr>
            <a:endParaRPr lang="pt-BR" altLang="pt-BR" sz="2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5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sz="5400" b="1" dirty="0">
                <a:solidFill>
                  <a:schemeClr val="tx2"/>
                </a:solidFill>
              </a:rPr>
              <a:t>Parte IV</a:t>
            </a:r>
            <a:br>
              <a:rPr lang="pt-BR" altLang="pt-BR" sz="5400" b="1" dirty="0">
                <a:solidFill>
                  <a:schemeClr val="tx2"/>
                </a:solidFill>
              </a:rPr>
            </a:br>
            <a:br>
              <a:rPr lang="pt-BR" altLang="pt-BR" sz="5400" b="1" dirty="0">
                <a:solidFill>
                  <a:schemeClr val="tx2"/>
                </a:solidFill>
              </a:rPr>
            </a:br>
            <a:r>
              <a:rPr lang="pt-BR" altLang="pt-BR" sz="5400" b="1" dirty="0">
                <a:solidFill>
                  <a:schemeClr val="tx2"/>
                </a:solidFill>
              </a:rPr>
              <a:t>Conteúdo da contestação</a:t>
            </a:r>
          </a:p>
        </p:txBody>
      </p:sp>
    </p:spTree>
    <p:extLst>
      <p:ext uri="{BB962C8B-B14F-4D97-AF65-F5344CB8AC3E}">
        <p14:creationId xmlns:p14="http://schemas.microsoft.com/office/powerpoint/2010/main" val="306155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785225" cy="1143000"/>
          </a:xfrm>
        </p:spPr>
        <p:txBody>
          <a:bodyPr/>
          <a:lstStyle/>
          <a:p>
            <a:pPr eaLnBrk="1" hangingPunct="1"/>
            <a:r>
              <a:rPr lang="pt-BR" altLang="pt-BR" sz="4200" b="1"/>
              <a:t>Classificação das defesas</a:t>
            </a:r>
          </a:p>
        </p:txBody>
      </p:sp>
      <p:sp>
        <p:nvSpPr>
          <p:cNvPr id="2355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229600" cy="4478337"/>
          </a:xfrm>
        </p:spPr>
        <p:txBody>
          <a:bodyPr/>
          <a:lstStyle/>
          <a:p>
            <a:pPr eaLnBrk="1" hangingPunct="1"/>
            <a:r>
              <a:rPr lang="pt-BR" altLang="pt-BR" dirty="0"/>
              <a:t>Cognição judicial recai sobre um “trinômio” de questões (</a:t>
            </a:r>
            <a:r>
              <a:rPr lang="pt-BR" altLang="pt-BR" sz="2400" dirty="0" err="1"/>
              <a:t>Kazuo</a:t>
            </a:r>
            <a:r>
              <a:rPr lang="pt-BR" altLang="pt-BR" sz="2400" dirty="0"/>
              <a:t> Watanabe</a:t>
            </a:r>
            <a:r>
              <a:rPr lang="pt-BR" altLang="pt-BR" dirty="0"/>
              <a:t>): </a:t>
            </a:r>
          </a:p>
          <a:p>
            <a:pPr lvl="1" eaLnBrk="1" hangingPunct="1"/>
            <a:r>
              <a:rPr lang="pt-BR" altLang="pt-BR" dirty="0"/>
              <a:t>Pressupostos de admissibilidade do julgamento de mérito – </a:t>
            </a:r>
            <a:r>
              <a:rPr lang="pt-BR" altLang="pt-BR" b="1" dirty="0"/>
              <a:t>defesa processual</a:t>
            </a:r>
            <a:endParaRPr lang="pt-BR" altLang="pt-BR" dirty="0"/>
          </a:p>
          <a:p>
            <a:pPr lvl="2" eaLnBrk="1" hangingPunct="1"/>
            <a:r>
              <a:rPr lang="pt-BR" altLang="pt-BR" sz="2800" dirty="0"/>
              <a:t>Condições da ação e</a:t>
            </a:r>
          </a:p>
          <a:p>
            <a:pPr lvl="2" eaLnBrk="1" hangingPunct="1"/>
            <a:r>
              <a:rPr lang="pt-BR" altLang="pt-BR" sz="2800" dirty="0"/>
              <a:t>Pressupostos processuais.</a:t>
            </a:r>
          </a:p>
          <a:p>
            <a:pPr lvl="1" eaLnBrk="1" hangingPunct="1"/>
            <a:r>
              <a:rPr lang="pt-BR" altLang="pt-BR" dirty="0"/>
              <a:t>Mérito (pedido + causa de pedir) – </a:t>
            </a:r>
            <a:r>
              <a:rPr lang="pt-BR" altLang="pt-BR" b="1" dirty="0"/>
              <a:t>defesa de mérito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2273718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4200" b="1" dirty="0"/>
              <a:t>Classificações das defesas</a:t>
            </a:r>
          </a:p>
        </p:txBody>
      </p:sp>
      <p:sp>
        <p:nvSpPr>
          <p:cNvPr id="24579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229600" cy="44783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sz="2500" b="1" dirty="0"/>
              <a:t>Defesa processual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200" dirty="0"/>
              <a:t>Peremptória – implica extinção do processo.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200" dirty="0"/>
              <a:t>Dilatória – implica alteração no curso do processo.  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500" b="1" dirty="0"/>
              <a:t>Defesa de mérito 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200" dirty="0"/>
              <a:t>Direta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200" dirty="0"/>
              <a:t>Indireta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t-BR" altLang="pt-BR" sz="2500" b="1" dirty="0"/>
          </a:p>
          <a:p>
            <a:pPr eaLnBrk="1" hangingPunct="1">
              <a:lnSpc>
                <a:spcPct val="80000"/>
              </a:lnSpc>
            </a:pPr>
            <a:r>
              <a:rPr lang="pt-BR" altLang="pt-BR" sz="2500" b="1" dirty="0"/>
              <a:t>Exceção</a:t>
            </a:r>
            <a:r>
              <a:rPr lang="pt-BR" altLang="pt-BR" sz="2500" dirty="0"/>
              <a:t> = matéria apenas cognoscível com provocação do interessado. 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500" b="1" dirty="0"/>
              <a:t>Objeção</a:t>
            </a:r>
            <a:r>
              <a:rPr lang="pt-BR" altLang="pt-BR" sz="2500" dirty="0"/>
              <a:t> = matéria cognoscível de ofício.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500" dirty="0"/>
              <a:t>≠ Exceções “rituais”, tal como nomeadas pelo CPC73 (</a:t>
            </a:r>
            <a:r>
              <a:rPr lang="pt-BR" altLang="pt-BR" sz="2200" dirty="0"/>
              <a:t>incompetência, impedimento e suspeição</a:t>
            </a:r>
            <a:r>
              <a:rPr lang="pt-BR" altLang="pt-BR" sz="2500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183489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4200" b="1"/>
              <a:t>Defesa processual</a:t>
            </a:r>
          </a:p>
        </p:txBody>
      </p:sp>
      <p:sp>
        <p:nvSpPr>
          <p:cNvPr id="512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229600" cy="4478337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pt-BR" b="1" dirty="0"/>
              <a:t>Principal referência</a:t>
            </a:r>
            <a:r>
              <a:rPr lang="pt-BR" dirty="0"/>
              <a:t> = art.337, CPC15 </a:t>
            </a:r>
          </a:p>
          <a:p>
            <a:pPr lvl="1" eaLnBrk="1" hangingPunct="1">
              <a:defRPr/>
            </a:pPr>
            <a:r>
              <a:rPr lang="pt-BR" dirty="0"/>
              <a:t>Há outras matérias não relacionadas, como p.ex. a continência (art.55 CPC15) e as causas de suspensão do processo (art.313 CPC15) etc..</a:t>
            </a:r>
          </a:p>
          <a:p>
            <a:pPr lvl="1" eaLnBrk="1" hangingPunct="1">
              <a:defRPr/>
            </a:pPr>
            <a:r>
              <a:rPr lang="pt-BR" dirty="0"/>
              <a:t>Há ainda os requisitos formais de cada ato individualmente considerado (ex.: formas dos recursos, produção da prova etc.). </a:t>
            </a:r>
          </a:p>
          <a:p>
            <a:pPr lvl="1" eaLnBrk="1" hangingPunct="1">
              <a:buFontTx/>
              <a:buNone/>
              <a:defRPr/>
            </a:pPr>
            <a:endParaRPr lang="pt-BR" dirty="0"/>
          </a:p>
          <a:p>
            <a:pPr eaLnBrk="1" hangingPunct="1">
              <a:defRPr/>
            </a:pPr>
            <a:r>
              <a:rPr lang="pt-BR" b="1" dirty="0"/>
              <a:t>Regra é o conhecimento de ofício a qualquer tempo </a:t>
            </a:r>
            <a:r>
              <a:rPr lang="pt-BR" dirty="0"/>
              <a:t>(</a:t>
            </a:r>
            <a:r>
              <a:rPr lang="pt-BR" sz="2000" dirty="0"/>
              <a:t>art.337, §5º, CPC</a:t>
            </a:r>
            <a:r>
              <a:rPr lang="pt-BR" dirty="0"/>
              <a:t>), </a:t>
            </a:r>
            <a:r>
              <a:rPr lang="pt-BR" b="1" dirty="0"/>
              <a:t>salvo</a:t>
            </a:r>
            <a:r>
              <a:rPr lang="pt-BR" dirty="0"/>
              <a:t>:</a:t>
            </a:r>
          </a:p>
          <a:p>
            <a:pPr lvl="1">
              <a:defRPr/>
            </a:pPr>
            <a:r>
              <a:rPr lang="pt-BR" dirty="0"/>
              <a:t>Incompetência relativa</a:t>
            </a:r>
          </a:p>
          <a:p>
            <a:pPr lvl="1">
              <a:defRPr/>
            </a:pPr>
            <a:r>
              <a:rPr lang="pt-BR" dirty="0"/>
              <a:t>Convenção de arbitragem</a:t>
            </a:r>
          </a:p>
          <a:p>
            <a:pPr eaLnBrk="1" hangingPunct="1">
              <a:defRPr/>
            </a:pPr>
            <a:endParaRPr lang="pt-BR" dirty="0"/>
          </a:p>
          <a:p>
            <a:pPr eaLnBrk="1" hangingPunct="1">
              <a:defRPr/>
            </a:pPr>
            <a:r>
              <a:rPr lang="pt-BR" dirty="0">
                <a:solidFill>
                  <a:srgbClr val="FF0000"/>
                </a:solidFill>
              </a:rPr>
              <a:t>Retardamento da alegação e quebra da boa-fé?</a:t>
            </a:r>
          </a:p>
          <a:p>
            <a:pPr eaLnBrk="1" hangingPunct="1">
              <a:defRPr/>
            </a:pPr>
            <a:endParaRPr lang="pt-BR" dirty="0"/>
          </a:p>
          <a:p>
            <a:pPr eaLnBrk="1" hangingPunct="1">
              <a:buFontTx/>
              <a:buNone/>
              <a:defRPr/>
            </a:pPr>
            <a:endParaRPr lang="pt-BR" dirty="0"/>
          </a:p>
          <a:p>
            <a:pPr lvl="1" eaLnBrk="1" hangingPunct="1">
              <a:defRPr/>
            </a:pPr>
            <a:endParaRPr lang="pt-BR" b="1" u="sng" dirty="0"/>
          </a:p>
        </p:txBody>
      </p:sp>
    </p:spTree>
    <p:extLst>
      <p:ext uri="{BB962C8B-B14F-4D97-AF65-F5344CB8AC3E}">
        <p14:creationId xmlns:p14="http://schemas.microsoft.com/office/powerpoint/2010/main" val="9119227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4200" b="1"/>
              <a:t>Defesa processual</a:t>
            </a:r>
          </a:p>
        </p:txBody>
      </p:sp>
      <p:sp>
        <p:nvSpPr>
          <p:cNvPr id="26627" name="Espaço Reservado para Conteúdo 2"/>
          <p:cNvSpPr>
            <a:spLocks noGrp="1"/>
          </p:cNvSpPr>
          <p:nvPr>
            <p:ph idx="1"/>
          </p:nvPr>
        </p:nvSpPr>
        <p:spPr>
          <a:xfrm>
            <a:off x="179388" y="1557338"/>
            <a:ext cx="8229600" cy="51704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sz="2800" b="1" dirty="0"/>
              <a:t>Objetivos a serem alcançados pelo réu com a defesa processual:</a:t>
            </a:r>
          </a:p>
          <a:p>
            <a:pPr marL="971550" lvl="1" indent="-514350" eaLnBrk="1" hangingPunct="1">
              <a:lnSpc>
                <a:spcPct val="80000"/>
              </a:lnSpc>
              <a:buFontTx/>
              <a:buAutoNum type="alphaLcParenR"/>
            </a:pPr>
            <a:r>
              <a:rPr lang="pt-BR" altLang="pt-BR" dirty="0"/>
              <a:t>Extinção do processo sem resolução de mérito (</a:t>
            </a:r>
            <a:r>
              <a:rPr lang="pt-BR" altLang="pt-BR" dirty="0" err="1"/>
              <a:t>ex</a:t>
            </a:r>
            <a:r>
              <a:rPr lang="pt-BR" altLang="pt-BR" dirty="0"/>
              <a:t>,: litispendência, coisa julgada, perempção etc.);</a:t>
            </a:r>
          </a:p>
          <a:p>
            <a:pPr marL="971550" lvl="1" indent="-514350" eaLnBrk="1" hangingPunct="1">
              <a:lnSpc>
                <a:spcPct val="80000"/>
              </a:lnSpc>
              <a:buFontTx/>
              <a:buAutoNum type="alphaLcParenR"/>
            </a:pPr>
            <a:r>
              <a:rPr lang="pt-BR" altLang="pt-BR" dirty="0"/>
              <a:t>Alteração do curso do processo (defesas dilatórias – ex.: incompetência, impedimento, suspeição, conexão etc.)</a:t>
            </a:r>
          </a:p>
          <a:p>
            <a:pPr marL="971550" lvl="1" indent="-514350" eaLnBrk="1" hangingPunct="1">
              <a:lnSpc>
                <a:spcPct val="80000"/>
              </a:lnSpc>
              <a:buFontTx/>
              <a:buAutoNum type="alphaLcParenR"/>
            </a:pPr>
            <a:r>
              <a:rPr lang="pt-BR" altLang="pt-BR" dirty="0"/>
              <a:t>Exclusão de um ato processual individualmente considerado (ex.: recursos, provas).</a:t>
            </a:r>
          </a:p>
        </p:txBody>
      </p:sp>
    </p:spTree>
    <p:extLst>
      <p:ext uri="{BB962C8B-B14F-4D97-AF65-F5344CB8AC3E}">
        <p14:creationId xmlns:p14="http://schemas.microsoft.com/office/powerpoint/2010/main" val="12575948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>
            <a:spLocks noGrp="1"/>
          </p:cNvSpPr>
          <p:nvPr>
            <p:ph type="title"/>
          </p:nvPr>
        </p:nvSpPr>
        <p:spPr>
          <a:xfrm>
            <a:off x="179388" y="332656"/>
            <a:ext cx="8785100" cy="1143000"/>
          </a:xfrm>
        </p:spPr>
        <p:txBody>
          <a:bodyPr/>
          <a:lstStyle/>
          <a:p>
            <a:pPr eaLnBrk="1" hangingPunct="1"/>
            <a:r>
              <a:rPr lang="pt-BR" altLang="pt-BR" sz="4200" b="1" dirty="0"/>
              <a:t>Defesa processual</a:t>
            </a:r>
          </a:p>
        </p:txBody>
      </p:sp>
      <p:sp>
        <p:nvSpPr>
          <p:cNvPr id="14339" name="Espaço Reservado para Conteúdo 2"/>
          <p:cNvSpPr>
            <a:spLocks noGrp="1"/>
          </p:cNvSpPr>
          <p:nvPr>
            <p:ph idx="1"/>
          </p:nvPr>
        </p:nvSpPr>
        <p:spPr>
          <a:xfrm>
            <a:off x="179388" y="1557338"/>
            <a:ext cx="8713092" cy="5170487"/>
          </a:xfrm>
        </p:spPr>
        <p:txBody>
          <a:bodyPr/>
          <a:lstStyle/>
          <a:p>
            <a:pPr marL="971550" lvl="1" indent="-514350" eaLnBrk="1" hangingPunct="1">
              <a:lnSpc>
                <a:spcPct val="80000"/>
              </a:lnSpc>
              <a:buFontTx/>
              <a:buNone/>
              <a:defRPr/>
            </a:pPr>
            <a:endParaRPr lang="pt-BR" b="1" dirty="0"/>
          </a:p>
          <a:p>
            <a:pPr marL="0" lvl="1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pt-BR" b="1" dirty="0"/>
              <a:t>CONCLUSÃO</a:t>
            </a:r>
            <a:r>
              <a:rPr lang="pt-BR" dirty="0"/>
              <a:t>: </a:t>
            </a:r>
          </a:p>
          <a:p>
            <a:pPr marL="0" lvl="1" indent="0" algn="ctr" eaLnBrk="1" hangingPunct="1">
              <a:lnSpc>
                <a:spcPct val="80000"/>
              </a:lnSpc>
              <a:buFontTx/>
              <a:buNone/>
              <a:defRPr/>
            </a:pPr>
            <a:endParaRPr lang="pt-BR" dirty="0"/>
          </a:p>
          <a:p>
            <a:pPr marL="0" lvl="1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pt-BR" dirty="0"/>
              <a:t>O autor também tem interesse em alegar “defesas processuais” para as finalidades “b” e “c”.</a:t>
            </a:r>
          </a:p>
          <a:p>
            <a:pPr marL="0" lvl="1" indent="0" algn="ctr" eaLnBrk="1" hangingPunct="1">
              <a:lnSpc>
                <a:spcPct val="80000"/>
              </a:lnSpc>
              <a:buFontTx/>
              <a:buNone/>
              <a:defRPr/>
            </a:pPr>
            <a:endParaRPr lang="pt-BR" dirty="0"/>
          </a:p>
          <a:p>
            <a:pPr marL="0" lvl="1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pt-BR" dirty="0"/>
              <a:t>Mas evidentemente as defesas processuais alegáveis apenas pelo réu são muito mais numerosas (ex.: incompetência relativa, convenção arbitral, coisa julgada, litispendência, perempção etc.). </a:t>
            </a:r>
          </a:p>
        </p:txBody>
      </p:sp>
    </p:spTree>
    <p:extLst>
      <p:ext uri="{BB962C8B-B14F-4D97-AF65-F5344CB8AC3E}">
        <p14:creationId xmlns:p14="http://schemas.microsoft.com/office/powerpoint/2010/main" val="1272251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4200" b="1"/>
              <a:t>Defesa processual</a:t>
            </a:r>
          </a:p>
        </p:txBody>
      </p:sp>
      <p:sp>
        <p:nvSpPr>
          <p:cNvPr id="26627" name="Espaço Reservado para Conteúdo 2"/>
          <p:cNvSpPr>
            <a:spLocks noGrp="1"/>
          </p:cNvSpPr>
          <p:nvPr>
            <p:ph idx="1"/>
          </p:nvPr>
        </p:nvSpPr>
        <p:spPr>
          <a:xfrm>
            <a:off x="179388" y="1557338"/>
            <a:ext cx="8229600" cy="51704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2800" b="1" dirty="0">
                <a:solidFill>
                  <a:srgbClr val="0070C0"/>
                </a:solidFill>
              </a:rPr>
              <a:t>Vícios passíveis de serem apontados como defesa processual são, de regra, sanáveis </a:t>
            </a:r>
            <a:r>
              <a:rPr lang="pt-BR" altLang="pt-BR" sz="2400" dirty="0">
                <a:solidFill>
                  <a:srgbClr val="0070C0"/>
                </a:solidFill>
              </a:rPr>
              <a:t>(</a:t>
            </a:r>
            <a:r>
              <a:rPr lang="pt-BR" altLang="pt-BR" sz="2400" dirty="0" err="1">
                <a:solidFill>
                  <a:srgbClr val="0070C0"/>
                </a:solidFill>
              </a:rPr>
              <a:t>arts</a:t>
            </a:r>
            <a:r>
              <a:rPr lang="pt-BR" altLang="pt-BR" sz="2400" dirty="0">
                <a:solidFill>
                  <a:srgbClr val="0070C0"/>
                </a:solidFill>
              </a:rPr>
              <a:t>. 76 e 317, CPC15). </a:t>
            </a:r>
          </a:p>
          <a:p>
            <a:pPr>
              <a:lnSpc>
                <a:spcPct val="80000"/>
              </a:lnSpc>
            </a:pPr>
            <a:r>
              <a:rPr lang="pt-BR" altLang="pt-BR" sz="2800" b="1" dirty="0">
                <a:solidFill>
                  <a:srgbClr val="0070C0"/>
                </a:solidFill>
              </a:rPr>
              <a:t>Ou seja, juiz somente poderá aplicar as consequências negativas ao demandante após lhe conceder oportunidade para correção.  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800" b="1" dirty="0">
                <a:solidFill>
                  <a:srgbClr val="0070C0"/>
                </a:solidFill>
              </a:rPr>
              <a:t>Aplicação igual no plano recursal </a:t>
            </a:r>
            <a:r>
              <a:rPr lang="pt-BR" altLang="pt-BR" sz="2400" dirty="0">
                <a:solidFill>
                  <a:srgbClr val="0070C0"/>
                </a:solidFill>
              </a:rPr>
              <a:t>(art. 932, </a:t>
            </a:r>
            <a:r>
              <a:rPr lang="pt-BR" altLang="pt-BR" sz="2400" dirty="0" err="1">
                <a:solidFill>
                  <a:srgbClr val="0070C0"/>
                </a:solidFill>
              </a:rPr>
              <a:t>par.ún</a:t>
            </a:r>
            <a:r>
              <a:rPr lang="pt-BR" altLang="pt-BR" sz="2400" dirty="0">
                <a:solidFill>
                  <a:srgbClr val="0070C0"/>
                </a:solidFill>
              </a:rPr>
              <a:t>., CPC15)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800" b="1" dirty="0"/>
              <a:t>Exceções:</a:t>
            </a:r>
          </a:p>
          <a:p>
            <a:pPr marL="971550" lvl="1" indent="-514350" eaLnBrk="1" hangingPunct="1">
              <a:lnSpc>
                <a:spcPct val="80000"/>
              </a:lnSpc>
              <a:buFontTx/>
              <a:buAutoNum type="alphaLcParenR"/>
            </a:pPr>
            <a:r>
              <a:rPr lang="pt-BR" altLang="pt-BR" dirty="0"/>
              <a:t>Litispendência </a:t>
            </a:r>
          </a:p>
          <a:p>
            <a:pPr marL="971550" lvl="1" indent="-514350" eaLnBrk="1" hangingPunct="1">
              <a:lnSpc>
                <a:spcPct val="80000"/>
              </a:lnSpc>
              <a:buFontTx/>
              <a:buAutoNum type="alphaLcParenR"/>
            </a:pPr>
            <a:r>
              <a:rPr lang="pt-BR" altLang="pt-BR" dirty="0"/>
              <a:t>Coisa julgada </a:t>
            </a:r>
          </a:p>
          <a:p>
            <a:pPr marL="971550" lvl="1" indent="-514350" eaLnBrk="1" hangingPunct="1">
              <a:lnSpc>
                <a:spcPct val="80000"/>
              </a:lnSpc>
              <a:buFontTx/>
              <a:buAutoNum type="alphaLcParenR"/>
            </a:pPr>
            <a:r>
              <a:rPr lang="pt-BR" altLang="pt-BR" dirty="0"/>
              <a:t>Perempção</a:t>
            </a:r>
          </a:p>
        </p:txBody>
      </p:sp>
    </p:spTree>
    <p:extLst>
      <p:ext uri="{BB962C8B-B14F-4D97-AF65-F5344CB8AC3E}">
        <p14:creationId xmlns:p14="http://schemas.microsoft.com/office/powerpoint/2010/main" val="1118122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5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sz="5400" b="1" dirty="0">
                <a:solidFill>
                  <a:schemeClr val="tx2"/>
                </a:solidFill>
              </a:rPr>
              <a:t>Parte I</a:t>
            </a:r>
            <a:br>
              <a:rPr lang="pt-BR" altLang="pt-BR" sz="5400" b="1" dirty="0">
                <a:solidFill>
                  <a:schemeClr val="tx2"/>
                </a:solidFill>
              </a:rPr>
            </a:br>
            <a:br>
              <a:rPr lang="pt-BR" altLang="pt-BR" sz="5400" b="1" dirty="0">
                <a:solidFill>
                  <a:schemeClr val="tx2"/>
                </a:solidFill>
              </a:rPr>
            </a:br>
            <a:r>
              <a:rPr lang="pt-BR" altLang="pt-BR" sz="5400" b="1" dirty="0">
                <a:solidFill>
                  <a:schemeClr val="tx2"/>
                </a:solidFill>
              </a:rPr>
              <a:t>Premissas constitucionais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964488" cy="864096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4200" b="1" dirty="0"/>
              <a:t>Alegação de ilegitimidade passiva</a:t>
            </a:r>
          </a:p>
        </p:txBody>
      </p:sp>
      <p:sp>
        <p:nvSpPr>
          <p:cNvPr id="17411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229600" cy="4478337"/>
          </a:xfrm>
        </p:spPr>
        <p:txBody>
          <a:bodyPr>
            <a:normAutofit fontScale="92500" lnSpcReduction="20000"/>
          </a:bodyPr>
          <a:lstStyle/>
          <a:p>
            <a:pPr marL="195263" lvl="2" indent="0"/>
            <a:r>
              <a:rPr lang="pt-BR" altLang="pt-BR" dirty="0">
                <a:ea typeface="ＭＳ Ｐゴシック" panose="020B0600070205080204" pitchFamily="34" charset="-128"/>
              </a:rPr>
              <a:t> </a:t>
            </a:r>
            <a:r>
              <a:rPr lang="pt-BR" altLang="pt-BR" sz="3000" dirty="0" err="1">
                <a:ea typeface="ＭＳ Ｐゴシック" panose="020B0600070205080204" pitchFamily="34" charset="-128"/>
              </a:rPr>
              <a:t>Arts</a:t>
            </a:r>
            <a:r>
              <a:rPr lang="pt-BR" altLang="pt-BR" sz="3000" dirty="0">
                <a:ea typeface="ＭＳ Ｐゴシック" panose="020B0600070205080204" pitchFamily="34" charset="-128"/>
              </a:rPr>
              <a:t>. 339 e 340 do CPC de 2015 - Ônus adicional do réu em alegar a ilegitimidade passiva</a:t>
            </a:r>
          </a:p>
          <a:p>
            <a:pPr lvl="3"/>
            <a:r>
              <a:rPr lang="pt-BR" altLang="pt-BR" sz="2400" dirty="0">
                <a:ea typeface="ＭＳ Ｐゴシック" panose="020B0600070205080204" pitchFamily="34" charset="-128"/>
              </a:rPr>
              <a:t>Evolução da </a:t>
            </a:r>
            <a:r>
              <a:rPr lang="pt-BR" altLang="en-US" sz="2400" dirty="0">
                <a:ea typeface="ＭＳ Ｐゴシック" panose="020B0600070205080204" pitchFamily="34" charset="-128"/>
              </a:rPr>
              <a:t>“</a:t>
            </a:r>
            <a:r>
              <a:rPr lang="pt-BR" altLang="pt-BR" sz="2400" dirty="0">
                <a:ea typeface="ＭＳ Ｐゴシック" panose="020B0600070205080204" pitchFamily="34" charset="-128"/>
              </a:rPr>
              <a:t>nomeação à autoria</a:t>
            </a:r>
            <a:r>
              <a:rPr lang="pt-BR" altLang="en-US" sz="2400" dirty="0">
                <a:ea typeface="ＭＳ Ｐゴシック" panose="020B0600070205080204" pitchFamily="34" charset="-128"/>
              </a:rPr>
              <a:t>”</a:t>
            </a:r>
            <a:r>
              <a:rPr lang="pt-BR" altLang="pt-BR" sz="2400" dirty="0">
                <a:ea typeface="ＭＳ Ｐゴシック" panose="020B0600070205080204" pitchFamily="34" charset="-128"/>
              </a:rPr>
              <a:t> (arts.62 ss. CPC73)</a:t>
            </a:r>
          </a:p>
          <a:p>
            <a:pPr marL="195263" lvl="2" indent="0"/>
            <a:r>
              <a:rPr lang="pt-BR" altLang="pt-BR" sz="3000" dirty="0">
                <a:ea typeface="ＭＳ Ｐゴシック" panose="020B0600070205080204" pitchFamily="34" charset="-128"/>
              </a:rPr>
              <a:t> Réu deve indicar na contestação quem é a parte legitimada</a:t>
            </a:r>
          </a:p>
          <a:p>
            <a:pPr marL="195263" lvl="2" indent="0"/>
            <a:r>
              <a:rPr lang="pt-BR" altLang="pt-BR" sz="3000" dirty="0">
                <a:ea typeface="ＭＳ Ｐゴシック" panose="020B0600070205080204" pitchFamily="34" charset="-128"/>
              </a:rPr>
              <a:t> Autor , em réplica, pode:</a:t>
            </a:r>
          </a:p>
          <a:p>
            <a:pPr lvl="3"/>
            <a:r>
              <a:rPr lang="pt-BR" altLang="pt-BR" sz="2400" dirty="0">
                <a:ea typeface="ＭＳ Ｐゴシック" panose="020B0600070205080204" pitchFamily="34" charset="-128"/>
              </a:rPr>
              <a:t>Rejeitar a alegação</a:t>
            </a:r>
          </a:p>
          <a:p>
            <a:pPr lvl="3"/>
            <a:r>
              <a:rPr lang="pt-BR" altLang="pt-BR" sz="2400" dirty="0">
                <a:ea typeface="ＭＳ Ｐゴシック" panose="020B0600070205080204" pitchFamily="34" charset="-128"/>
              </a:rPr>
              <a:t>Acolher a alegação e </a:t>
            </a:r>
            <a:r>
              <a:rPr lang="pt-BR" altLang="en-US" sz="2400" dirty="0">
                <a:ea typeface="ＭＳ Ｐゴシック" panose="020B0600070205080204" pitchFamily="34" charset="-128"/>
              </a:rPr>
              <a:t>“</a:t>
            </a:r>
            <a:r>
              <a:rPr lang="pt-BR" altLang="pt-BR" sz="2400" dirty="0">
                <a:ea typeface="ＭＳ Ｐゴシック" panose="020B0600070205080204" pitchFamily="34" charset="-128"/>
              </a:rPr>
              <a:t>trocar</a:t>
            </a:r>
            <a:r>
              <a:rPr lang="pt-BR" altLang="en-US" sz="2400" dirty="0">
                <a:ea typeface="ＭＳ Ｐゴシック" panose="020B0600070205080204" pitchFamily="34" charset="-128"/>
              </a:rPr>
              <a:t>”</a:t>
            </a:r>
            <a:r>
              <a:rPr lang="pt-BR" altLang="pt-BR" sz="2400" dirty="0">
                <a:ea typeface="ＭＳ Ｐゴシック" panose="020B0600070205080204" pitchFamily="34" charset="-128"/>
              </a:rPr>
              <a:t> o réu</a:t>
            </a:r>
          </a:p>
          <a:p>
            <a:pPr lvl="3"/>
            <a:r>
              <a:rPr lang="pt-BR" altLang="pt-BR" sz="2400" dirty="0">
                <a:ea typeface="ＭＳ Ｐゴシック" panose="020B0600070205080204" pitchFamily="34" charset="-128"/>
              </a:rPr>
              <a:t>Acolher em parte a alegação e incluir novo réu</a:t>
            </a:r>
            <a:endParaRPr lang="pt-BR" altLang="pt-BR" sz="2400" dirty="0"/>
          </a:p>
          <a:p>
            <a:pPr marL="195263" lvl="2" indent="0"/>
            <a:r>
              <a:rPr lang="pt-BR" altLang="pt-BR" sz="3000" dirty="0">
                <a:solidFill>
                  <a:srgbClr val="FF0000"/>
                </a:solidFill>
              </a:rPr>
              <a:t>Nova audiência?</a:t>
            </a:r>
          </a:p>
          <a:p>
            <a:pPr marL="195263" lvl="2" indent="0"/>
            <a:r>
              <a:rPr lang="pt-BR" altLang="pt-BR" sz="3000" dirty="0">
                <a:solidFill>
                  <a:srgbClr val="FF0000"/>
                </a:solidFill>
              </a:rPr>
              <a:t> Juiz pode exortar </a:t>
            </a:r>
            <a:r>
              <a:rPr lang="pt-BR" altLang="pt-BR" sz="3000" i="1" dirty="0" err="1">
                <a:solidFill>
                  <a:srgbClr val="FF0000"/>
                </a:solidFill>
              </a:rPr>
              <a:t>ex</a:t>
            </a:r>
            <a:r>
              <a:rPr lang="pt-BR" altLang="pt-BR" sz="3000" i="1" dirty="0">
                <a:solidFill>
                  <a:srgbClr val="FF0000"/>
                </a:solidFill>
              </a:rPr>
              <a:t> </a:t>
            </a:r>
            <a:r>
              <a:rPr lang="pt-BR" altLang="pt-BR" sz="3000" i="1" dirty="0" err="1">
                <a:solidFill>
                  <a:srgbClr val="FF0000"/>
                </a:solidFill>
              </a:rPr>
              <a:t>officio</a:t>
            </a:r>
            <a:r>
              <a:rPr lang="pt-BR" altLang="pt-BR" sz="3000" dirty="0">
                <a:solidFill>
                  <a:srgbClr val="FF0000"/>
                </a:solidFill>
              </a:rPr>
              <a:t>?</a:t>
            </a:r>
            <a:r>
              <a:rPr lang="pt-BR" altLang="pt-BR" sz="26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196426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4200" b="1"/>
              <a:t>Defesa de mérito</a:t>
            </a:r>
          </a:p>
        </p:txBody>
      </p:sp>
      <p:sp>
        <p:nvSpPr>
          <p:cNvPr id="512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229600" cy="4621212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  <a:defRPr/>
            </a:pPr>
            <a:endParaRPr lang="pt-BR" b="1" dirty="0"/>
          </a:p>
          <a:p>
            <a:pPr eaLnBrk="1" hangingPunct="1">
              <a:buFontTx/>
              <a:buNone/>
              <a:defRPr/>
            </a:pPr>
            <a:endParaRPr lang="pt-BR" b="1" dirty="0"/>
          </a:p>
          <a:p>
            <a:pPr marL="0" indent="0" algn="ctr" eaLnBrk="1" hangingPunct="1">
              <a:buFontTx/>
              <a:buNone/>
              <a:defRPr/>
            </a:pPr>
            <a:r>
              <a:rPr lang="pt-BR" b="1" dirty="0"/>
              <a:t>Objetivo da defesa de mérito é obter a improcedência total ou parcial do pedido, total (art.487, I, CPC15) </a:t>
            </a:r>
            <a:r>
              <a:rPr lang="pt-BR" b="1"/>
              <a:t>ou decretar prescrição </a:t>
            </a:r>
            <a:r>
              <a:rPr lang="pt-BR" b="1" dirty="0"/>
              <a:t>/ decadência (art. 487, II, CPC15). </a:t>
            </a:r>
          </a:p>
          <a:p>
            <a:pPr eaLnBrk="1" hangingPunct="1">
              <a:buFontTx/>
              <a:buNone/>
              <a:defRPr/>
            </a:pPr>
            <a:endParaRPr lang="pt-BR" dirty="0"/>
          </a:p>
          <a:p>
            <a:pPr lvl="1" eaLnBrk="1" hangingPunct="1">
              <a:buFontTx/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59005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4200" b="1"/>
              <a:t>Defesa de mérito</a:t>
            </a:r>
          </a:p>
        </p:txBody>
      </p:sp>
      <p:sp>
        <p:nvSpPr>
          <p:cNvPr id="512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229600" cy="4478337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pt-BR" b="1" dirty="0"/>
              <a:t>Defesa direta – ônus da impugnação especificada dos fatos </a:t>
            </a:r>
            <a:r>
              <a:rPr lang="pt-BR" sz="3700" dirty="0"/>
              <a:t>(art. 341 CPC15)</a:t>
            </a:r>
            <a:r>
              <a:rPr lang="pt-BR" b="1" dirty="0"/>
              <a:t>:</a:t>
            </a:r>
          </a:p>
          <a:p>
            <a:pPr lvl="1" eaLnBrk="1" hangingPunct="1">
              <a:defRPr/>
            </a:pPr>
            <a:r>
              <a:rPr lang="pt-BR" dirty="0"/>
              <a:t>Negação dos fatos constitutivos do autor;</a:t>
            </a:r>
          </a:p>
          <a:p>
            <a:pPr lvl="1" eaLnBrk="1" hangingPunct="1">
              <a:defRPr/>
            </a:pPr>
            <a:r>
              <a:rPr lang="pt-BR" dirty="0"/>
              <a:t>Negação das conseqüências jurídicas afirmadas pelo autor;</a:t>
            </a:r>
          </a:p>
          <a:p>
            <a:pPr lvl="1" eaLnBrk="1" hangingPunct="1">
              <a:defRPr/>
            </a:pPr>
            <a:r>
              <a:rPr lang="pt-BR" dirty="0" err="1"/>
              <a:t>Reenquadramento</a:t>
            </a:r>
            <a:r>
              <a:rPr lang="pt-BR" dirty="0"/>
              <a:t> jurídico dos fatos constitutivos do autor.</a:t>
            </a:r>
          </a:p>
          <a:p>
            <a:pPr eaLnBrk="1" hangingPunct="1">
              <a:defRPr/>
            </a:pPr>
            <a:r>
              <a:rPr lang="pt-BR" b="1" dirty="0"/>
              <a:t>Defesa indireta:</a:t>
            </a:r>
          </a:p>
          <a:p>
            <a:pPr lvl="1" eaLnBrk="1" hangingPunct="1">
              <a:defRPr/>
            </a:pPr>
            <a:r>
              <a:rPr lang="pt-BR" dirty="0"/>
              <a:t>Não questiona a existência dos fatos constitutivos do direito do autor, mas invoca fatos impeditivos, modificativos ou extintivos. </a:t>
            </a:r>
          </a:p>
          <a:p>
            <a:pPr lvl="1" eaLnBrk="1" hangingPunct="1">
              <a:defRPr/>
            </a:pPr>
            <a:endParaRPr lang="pt-BR" dirty="0"/>
          </a:p>
          <a:p>
            <a:pPr lvl="1" eaLnBrk="1" hangingPunct="1">
              <a:buFontTx/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54777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4200" b="1"/>
              <a:t>Defesa de mérito</a:t>
            </a:r>
          </a:p>
        </p:txBody>
      </p:sp>
      <p:sp>
        <p:nvSpPr>
          <p:cNvPr id="3072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229600" cy="4621212"/>
          </a:xfrm>
        </p:spPr>
        <p:txBody>
          <a:bodyPr/>
          <a:lstStyle/>
          <a:p>
            <a:pPr eaLnBrk="1" hangingPunct="1"/>
            <a:r>
              <a:rPr lang="pt-BR" altLang="pt-BR" b="1"/>
              <a:t>Cognoscibilidade de ofício das defesas diretas:</a:t>
            </a:r>
          </a:p>
          <a:p>
            <a:pPr lvl="1" eaLnBrk="1" hangingPunct="1"/>
            <a:r>
              <a:rPr lang="pt-BR" altLang="pt-BR"/>
              <a:t>Juiz não depende necessariamente de alegação do réu para reconhecer ausente o fato constitutivo do direito do autor ou negar as conseqüências jurídicas por ele pedidas. </a:t>
            </a:r>
          </a:p>
          <a:p>
            <a:pPr lvl="1" eaLnBrk="1" hangingPunct="1"/>
            <a:r>
              <a:rPr lang="pt-BR" altLang="pt-BR"/>
              <a:t>Possibilidade de improcedência da demanda inicial mesmo que tenham ocorrido os efeitos da revelia. </a:t>
            </a:r>
          </a:p>
          <a:p>
            <a:pPr lvl="1" eaLnBrk="1" hangingPunct="1">
              <a:buFontTx/>
              <a:buNone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988002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4200" b="1"/>
              <a:t>Defesa de mérito</a:t>
            </a:r>
          </a:p>
        </p:txBody>
      </p:sp>
      <p:sp>
        <p:nvSpPr>
          <p:cNvPr id="3174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229600" cy="4621212"/>
          </a:xfrm>
        </p:spPr>
        <p:txBody>
          <a:bodyPr/>
          <a:lstStyle/>
          <a:p>
            <a:pPr eaLnBrk="1" hangingPunct="1"/>
            <a:r>
              <a:rPr lang="pt-BR" altLang="pt-BR" b="1" dirty="0"/>
              <a:t>Cognoscibilidade de ofício das defesas indiretas:</a:t>
            </a:r>
          </a:p>
          <a:p>
            <a:pPr lvl="1" eaLnBrk="1" hangingPunct="1"/>
            <a:r>
              <a:rPr lang="pt-BR" altLang="pt-BR" sz="2600" dirty="0"/>
              <a:t>Expressa autorização legal = nulidade do negócio jurídico (</a:t>
            </a:r>
            <a:r>
              <a:rPr lang="pt-BR" altLang="pt-BR" sz="2000" dirty="0"/>
              <a:t>art.168, §Único, CC</a:t>
            </a:r>
            <a:r>
              <a:rPr lang="pt-BR" altLang="pt-BR" sz="2600" dirty="0"/>
              <a:t>); prescrição (</a:t>
            </a:r>
            <a:r>
              <a:rPr lang="pt-BR" altLang="pt-BR" sz="2000" dirty="0"/>
              <a:t>art.219, §5º, CPC</a:t>
            </a:r>
            <a:r>
              <a:rPr lang="pt-BR" altLang="pt-BR" sz="2600" dirty="0"/>
              <a:t>) e decadência legal (</a:t>
            </a:r>
            <a:r>
              <a:rPr lang="pt-BR" altLang="pt-BR" sz="2000" dirty="0"/>
              <a:t>art.210, CC</a:t>
            </a:r>
            <a:r>
              <a:rPr lang="pt-BR" altLang="pt-BR" sz="2600" dirty="0"/>
              <a:t>).</a:t>
            </a:r>
          </a:p>
          <a:p>
            <a:pPr lvl="1" eaLnBrk="1" hangingPunct="1"/>
            <a:r>
              <a:rPr lang="pt-BR" altLang="pt-BR" sz="2600" dirty="0"/>
              <a:t>Expressa vedação legal = anulabilidade do negócio jurídico (</a:t>
            </a:r>
            <a:r>
              <a:rPr lang="pt-BR" altLang="pt-BR" sz="2000" dirty="0"/>
              <a:t>art.177, CC</a:t>
            </a:r>
            <a:r>
              <a:rPr lang="pt-BR" altLang="pt-BR" sz="2600" dirty="0"/>
              <a:t>) e decadência convencional (</a:t>
            </a:r>
            <a:r>
              <a:rPr lang="pt-BR" altLang="pt-BR" sz="2000" dirty="0"/>
              <a:t>art.211, CC</a:t>
            </a:r>
            <a:r>
              <a:rPr lang="pt-BR" altLang="pt-BR" sz="2600" dirty="0"/>
              <a:t>).</a:t>
            </a:r>
          </a:p>
          <a:p>
            <a:pPr lvl="1" eaLnBrk="1" hangingPunct="1"/>
            <a:r>
              <a:rPr lang="pt-BR" altLang="pt-BR" sz="2600" b="1" dirty="0">
                <a:solidFill>
                  <a:srgbClr val="FF0000"/>
                </a:solidFill>
              </a:rPr>
              <a:t>E se não há norma expressa?</a:t>
            </a:r>
          </a:p>
          <a:p>
            <a:pPr lvl="2" eaLnBrk="1" hangingPunct="1">
              <a:buFontTx/>
              <a:buNone/>
            </a:pPr>
            <a:endParaRPr lang="pt-BR" altLang="pt-BR" b="1" dirty="0"/>
          </a:p>
        </p:txBody>
      </p:sp>
    </p:spTree>
    <p:extLst>
      <p:ext uri="{BB962C8B-B14F-4D97-AF65-F5344CB8AC3E}">
        <p14:creationId xmlns:p14="http://schemas.microsoft.com/office/powerpoint/2010/main" val="17644221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4200" b="1"/>
              <a:t>Defesa de mérito</a:t>
            </a:r>
          </a:p>
        </p:txBody>
      </p:sp>
      <p:sp>
        <p:nvSpPr>
          <p:cNvPr id="32771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229600" cy="4621212"/>
          </a:xfrm>
        </p:spPr>
        <p:txBody>
          <a:bodyPr/>
          <a:lstStyle/>
          <a:p>
            <a:pPr eaLnBrk="1" hangingPunct="1"/>
            <a:r>
              <a:rPr lang="pt-BR" altLang="pt-BR" b="1" dirty="0">
                <a:solidFill>
                  <a:srgbClr val="FF0000"/>
                </a:solidFill>
              </a:rPr>
              <a:t>Cognoscibilidade de ofício das defesas indiretas?</a:t>
            </a:r>
            <a:r>
              <a:rPr lang="pt-BR" altLang="pt-BR" b="1" dirty="0"/>
              <a:t> – </a:t>
            </a:r>
            <a:r>
              <a:rPr lang="pt-BR" altLang="pt-BR" b="1" u="sng" dirty="0"/>
              <a:t>opções</a:t>
            </a:r>
            <a:r>
              <a:rPr lang="pt-BR" altLang="pt-BR" b="1" dirty="0"/>
              <a:t>:</a:t>
            </a:r>
          </a:p>
          <a:p>
            <a:pPr lvl="1" eaLnBrk="1" hangingPunct="1"/>
            <a:r>
              <a:rPr lang="pt-BR" altLang="pt-BR" sz="2600" b="1" dirty="0"/>
              <a:t>Depende</a:t>
            </a:r>
            <a:r>
              <a:rPr lang="pt-BR" altLang="pt-BR" sz="2600" dirty="0"/>
              <a:t> da natureza da matéria – </a:t>
            </a:r>
            <a:r>
              <a:rPr lang="pt-BR" altLang="pt-BR" sz="2400" dirty="0"/>
              <a:t>exemplos: Pagamento e compensação legal são cognoscíveis de ofício, mas a exceção de contrato não cumprido, não. </a:t>
            </a:r>
          </a:p>
          <a:p>
            <a:pPr lvl="1" eaLnBrk="1" hangingPunct="1"/>
            <a:r>
              <a:rPr lang="pt-BR" altLang="pt-BR" sz="2600" b="1" dirty="0"/>
              <a:t>Nada</a:t>
            </a:r>
            <a:r>
              <a:rPr lang="pt-BR" altLang="pt-BR" sz="2600" dirty="0"/>
              <a:t> é cognoscível de ofício, salvo o que a lei dispõe expressamente.  </a:t>
            </a:r>
          </a:p>
          <a:p>
            <a:pPr lvl="1" eaLnBrk="1" hangingPunct="1"/>
            <a:r>
              <a:rPr lang="pt-BR" altLang="pt-BR" sz="2600" b="1" dirty="0"/>
              <a:t>Tudo</a:t>
            </a:r>
            <a:r>
              <a:rPr lang="pt-BR" altLang="pt-BR" sz="2600" dirty="0"/>
              <a:t> é cognoscível de ofício, salvo o que a lei o que a lei dispõe expressamente. </a:t>
            </a:r>
          </a:p>
        </p:txBody>
      </p:sp>
    </p:spTree>
    <p:extLst>
      <p:ext uri="{BB962C8B-B14F-4D97-AF65-F5344CB8AC3E}">
        <p14:creationId xmlns:p14="http://schemas.microsoft.com/office/powerpoint/2010/main" val="33020895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4200" b="1" dirty="0"/>
              <a:t>Defesa de mérito</a:t>
            </a:r>
          </a:p>
        </p:txBody>
      </p:sp>
      <p:sp>
        <p:nvSpPr>
          <p:cNvPr id="3379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229600" cy="4621212"/>
          </a:xfrm>
        </p:spPr>
        <p:txBody>
          <a:bodyPr/>
          <a:lstStyle/>
          <a:p>
            <a:pPr eaLnBrk="1" hangingPunct="1"/>
            <a:r>
              <a:rPr lang="pt-BR" altLang="pt-BR" b="1" dirty="0"/>
              <a:t>Conclusões:</a:t>
            </a:r>
          </a:p>
          <a:p>
            <a:pPr lvl="1" eaLnBrk="1" hangingPunct="1"/>
            <a:r>
              <a:rPr lang="pt-BR" altLang="pt-BR" sz="2400" dirty="0"/>
              <a:t>Solução ao problema depende de reconhecer maiores ou menores poderes ao juiz.</a:t>
            </a:r>
          </a:p>
          <a:p>
            <a:pPr lvl="1" eaLnBrk="1" hangingPunct="1"/>
            <a:r>
              <a:rPr lang="pt-BR" altLang="pt-BR" sz="2400" dirty="0"/>
              <a:t>Dar ao juiz poder de conhecer matérias de defesa de ofício não transborda os limites do processo, definidos pelo pedido e pela causa de pedir da demanda inicial (arts.141 e 492, CPC15).</a:t>
            </a:r>
          </a:p>
          <a:p>
            <a:pPr lvl="1" eaLnBrk="1" hangingPunct="1"/>
            <a:r>
              <a:rPr lang="pt-BR" altLang="pt-BR" sz="2400" dirty="0"/>
              <a:t>Apesar de ser possível reconhecer tais poderes ao juiz, nem sempre ele terá condições práticas de exercitá-los.</a:t>
            </a:r>
          </a:p>
        </p:txBody>
      </p:sp>
    </p:spTree>
    <p:extLst>
      <p:ext uri="{BB962C8B-B14F-4D97-AF65-F5344CB8AC3E}">
        <p14:creationId xmlns:p14="http://schemas.microsoft.com/office/powerpoint/2010/main" val="36627651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altLang="pt-BR" sz="4200" b="1" dirty="0"/>
              <a:t>Ordem de alegação – defesa processual e de mérito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 bwMode="auto">
          <a:xfrm>
            <a:off x="457200" y="1628800"/>
            <a:ext cx="8229600" cy="462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pt-BR" kern="0" dirty="0"/>
              <a:t>Via de regra, a alegação e apreciação de defesas processuais antecede as defesas de mérito.  </a:t>
            </a:r>
          </a:p>
          <a:p>
            <a:pPr eaLnBrk="1" hangingPunct="1">
              <a:defRPr/>
            </a:pPr>
            <a:r>
              <a:rPr lang="pt-BR" kern="0" dirty="0"/>
              <a:t>“Art. 488.  Desde que possível, o juiz resolverá o mérito sempre que a decisão for favorável à parte a quem aproveitaria eventual pronunciamento nos termos do art. 485.”</a:t>
            </a:r>
          </a:p>
          <a:p>
            <a:pPr eaLnBrk="1" hangingPunct="1">
              <a:defRPr/>
            </a:pPr>
            <a:r>
              <a:rPr lang="pt-BR" kern="0" dirty="0"/>
              <a:t>Quebra do “dogma da precedência”</a:t>
            </a:r>
          </a:p>
        </p:txBody>
      </p:sp>
    </p:spTree>
    <p:extLst>
      <p:ext uri="{BB962C8B-B14F-4D97-AF65-F5344CB8AC3E}">
        <p14:creationId xmlns:p14="http://schemas.microsoft.com/office/powerpoint/2010/main" val="33171722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9036496" cy="864096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4200" b="1" dirty="0"/>
              <a:t>Questão para discussão</a:t>
            </a:r>
          </a:p>
        </p:txBody>
      </p:sp>
      <p:sp>
        <p:nvSpPr>
          <p:cNvPr id="17411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229600" cy="4478337"/>
          </a:xfrm>
        </p:spPr>
        <p:txBody>
          <a:bodyPr>
            <a:normAutofit/>
          </a:bodyPr>
          <a:lstStyle/>
          <a:p>
            <a:pPr marL="195263" lvl="2" indent="0">
              <a:buNone/>
            </a:pPr>
            <a:r>
              <a:rPr lang="pt-BR" altLang="pt-BR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João, aos 17 anos de idade, promove demanda indenizatória contra Maria, sem representação / acompanhamento dos seus pais. Maria contesta e, com base no art. 488, apresenta primeiramente argumentos orientados a obter a improcedência da ação. Subsidiariamente, afirma que o processo deve ser extinto pelo defeito na constituição do autor em juízo. O juiz poderia julgar improcedente a demanda sem dar oportunidade ao autor de corrigir o vício em sua representação processual?</a:t>
            </a:r>
          </a:p>
          <a:p>
            <a:pPr marL="195263" lvl="2" indent="0">
              <a:buNone/>
            </a:pPr>
            <a:endParaRPr lang="pt-BR" altLang="pt-BR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195263" lvl="2" indent="0">
              <a:buNone/>
            </a:pPr>
            <a:endParaRPr lang="pt-BR" altLang="pt-BR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195263" lvl="2" indent="0">
              <a:buNone/>
            </a:pPr>
            <a:endParaRPr lang="pt-BR" altLang="pt-BR" dirty="0">
              <a:ea typeface="ＭＳ Ｐゴシック" panose="020B0600070205080204" pitchFamily="34" charset="-128"/>
            </a:endParaRPr>
          </a:p>
          <a:p>
            <a:pPr marL="195263" lvl="2" indent="0">
              <a:buNone/>
            </a:pPr>
            <a:endParaRPr lang="pt-BR" altLang="pt-BR" dirty="0">
              <a:ea typeface="ＭＳ Ｐゴシック" panose="020B0600070205080204" pitchFamily="34" charset="-128"/>
            </a:endParaRPr>
          </a:p>
          <a:p>
            <a:pPr marL="195263" lvl="2" indent="0">
              <a:buNone/>
            </a:pPr>
            <a:endParaRPr lang="pt-BR" altLang="pt-BR" sz="3000" dirty="0">
              <a:ea typeface="ＭＳ Ｐゴシック" panose="020B0600070205080204" pitchFamily="34" charset="-128"/>
            </a:endParaRPr>
          </a:p>
          <a:p>
            <a:pPr marL="195263" lvl="2" indent="0">
              <a:buNone/>
            </a:pPr>
            <a:endParaRPr lang="pt-BR" altLang="pt-BR" sz="3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82875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5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sz="5400" b="1" dirty="0">
                <a:solidFill>
                  <a:schemeClr val="tx2"/>
                </a:solidFill>
              </a:rPr>
              <a:t>Parte V</a:t>
            </a:r>
            <a:br>
              <a:rPr lang="pt-BR" altLang="pt-BR" sz="5400" b="1" dirty="0">
                <a:solidFill>
                  <a:schemeClr val="tx2"/>
                </a:solidFill>
              </a:rPr>
            </a:br>
            <a:br>
              <a:rPr lang="pt-BR" altLang="pt-BR" sz="5400" b="1" dirty="0">
                <a:solidFill>
                  <a:schemeClr val="tx2"/>
                </a:solidFill>
              </a:rPr>
            </a:br>
            <a:r>
              <a:rPr lang="pt-BR" altLang="pt-BR" sz="5400" b="1" dirty="0">
                <a:solidFill>
                  <a:schemeClr val="tx2"/>
                </a:solidFill>
              </a:rPr>
              <a:t>Contra-ataque do réu em face do autor</a:t>
            </a:r>
          </a:p>
        </p:txBody>
      </p:sp>
    </p:spTree>
    <p:extLst>
      <p:ext uri="{BB962C8B-B14F-4D97-AF65-F5344CB8AC3E}">
        <p14:creationId xmlns:p14="http://schemas.microsoft.com/office/powerpoint/2010/main" val="3593050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08720"/>
            <a:ext cx="7773987" cy="5688632"/>
          </a:xfrm>
        </p:spPr>
        <p:txBody>
          <a:bodyPr>
            <a:normAutofit fontScale="90000"/>
          </a:bodyPr>
          <a:lstStyle/>
          <a:p>
            <a:br>
              <a:rPr lang="pt-BR" altLang="pt-BR" sz="3600" dirty="0"/>
            </a:br>
            <a:r>
              <a:rPr lang="pt-BR" altLang="pt-BR" sz="3600" dirty="0"/>
              <a:t>Art. 5º, LV: “</a:t>
            </a:r>
            <a:r>
              <a:rPr lang="pt-BR" sz="3600" dirty="0"/>
              <a:t>ao</a:t>
            </a:r>
            <a:r>
              <a:rPr lang="pt-BR" sz="3600" b="1" u="sng" dirty="0"/>
              <a:t>s</a:t>
            </a:r>
            <a:r>
              <a:rPr lang="pt-BR" sz="3600" dirty="0"/>
              <a:t> litigante</a:t>
            </a:r>
            <a:r>
              <a:rPr lang="pt-BR" sz="3600" b="1" u="sng" dirty="0"/>
              <a:t>s</a:t>
            </a:r>
            <a:r>
              <a:rPr lang="pt-BR" sz="3600" dirty="0"/>
              <a:t>, em processo judicial ou administrativo, e aos acusados em geral </a:t>
            </a:r>
            <a:r>
              <a:rPr lang="pt-BR" sz="3600" b="1" u="sng" dirty="0"/>
              <a:t>são assegurados o contraditório e ampla defesa</a:t>
            </a:r>
            <a:r>
              <a:rPr lang="pt-BR" sz="3600" dirty="0"/>
              <a:t>, com os meios e recursos a ela inerentes;</a:t>
            </a:r>
            <a:br>
              <a:rPr lang="pt-BR" sz="3200" dirty="0"/>
            </a:br>
            <a:br>
              <a:rPr lang="pt-BR" altLang="pt-BR" sz="3600" dirty="0"/>
            </a:br>
            <a:r>
              <a:rPr lang="pt-BR" altLang="pt-BR" sz="3600" dirty="0"/>
              <a:t>art. 5º, XXXV: </a:t>
            </a:r>
            <a:r>
              <a:rPr lang="pt-BR" altLang="en-US" sz="3600" dirty="0"/>
              <a:t>“</a:t>
            </a:r>
            <a:r>
              <a:rPr lang="pt-BR" altLang="pt-BR" sz="3600" dirty="0"/>
              <a:t>a lei não excluirá do Poder Judiciário </a:t>
            </a:r>
            <a:r>
              <a:rPr lang="pt-BR" altLang="pt-BR" sz="3600" b="1" u="sng" dirty="0"/>
              <a:t>lesão ou ameaça a direito</a:t>
            </a:r>
            <a:r>
              <a:rPr lang="pt-BR" altLang="en-US" sz="3600" dirty="0"/>
              <a:t>”</a:t>
            </a:r>
            <a:r>
              <a:rPr lang="pt-BR" altLang="pt-BR" sz="3600" dirty="0"/>
              <a:t>. </a:t>
            </a:r>
            <a:br>
              <a:rPr lang="pt-BR" altLang="pt-BR" sz="3600" dirty="0">
                <a:solidFill>
                  <a:srgbClr val="FFC000"/>
                </a:solidFill>
              </a:rPr>
            </a:br>
            <a:br>
              <a:rPr lang="pt-BR" altLang="pt-BR" sz="3600" dirty="0">
                <a:solidFill>
                  <a:srgbClr val="FFC000"/>
                </a:solidFill>
              </a:rPr>
            </a:br>
            <a:r>
              <a:rPr lang="pt-BR" altLang="pt-BR" sz="3600" b="1" dirty="0">
                <a:solidFill>
                  <a:srgbClr val="FFC000"/>
                </a:solidFill>
              </a:rPr>
              <a:t>ENTRELAÇAMENTO ENTRE DIREITO DE AÇÃO E DIREITO DE DEFESA</a:t>
            </a:r>
          </a:p>
        </p:txBody>
      </p:sp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250825" y="296863"/>
            <a:ext cx="86423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4000" b="1" dirty="0"/>
              <a:t>Matriz normativa</a:t>
            </a:r>
            <a:endParaRPr lang="pt-BR" altLang="pt-BR" sz="4000" dirty="0"/>
          </a:p>
        </p:txBody>
      </p:sp>
    </p:spTree>
    <p:extLst>
      <p:ext uri="{BB962C8B-B14F-4D97-AF65-F5344CB8AC3E}">
        <p14:creationId xmlns:p14="http://schemas.microsoft.com/office/powerpoint/2010/main" val="550510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9036496" cy="864096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4000" b="1" dirty="0"/>
              <a:t>Introdução</a:t>
            </a:r>
          </a:p>
        </p:txBody>
      </p:sp>
      <p:sp>
        <p:nvSpPr>
          <p:cNvPr id="32771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229600" cy="4621212"/>
          </a:xfrm>
        </p:spPr>
        <p:txBody>
          <a:bodyPr/>
          <a:lstStyle/>
          <a:p>
            <a:pPr eaLnBrk="1" hangingPunct="1"/>
            <a:r>
              <a:rPr lang="pt-BR" altLang="pt-BR" b="1" dirty="0"/>
              <a:t>Figura principal = </a:t>
            </a:r>
            <a:r>
              <a:rPr lang="pt-BR" altLang="pt-BR" b="1" u="sng" dirty="0"/>
              <a:t>Reconvenção</a:t>
            </a:r>
            <a:r>
              <a:rPr lang="pt-BR" altLang="pt-BR" b="1" dirty="0"/>
              <a:t>:</a:t>
            </a:r>
          </a:p>
          <a:p>
            <a:pPr lvl="1" eaLnBrk="1" hangingPunct="1"/>
            <a:r>
              <a:rPr lang="pt-BR" altLang="pt-BR" dirty="0"/>
              <a:t>É considerada “ação do réu contra o autor”.</a:t>
            </a:r>
          </a:p>
          <a:p>
            <a:pPr lvl="1" eaLnBrk="1" hangingPunct="1"/>
            <a:r>
              <a:rPr lang="pt-BR" altLang="pt-BR" dirty="0"/>
              <a:t>Tem lugar sempre que o réu queira algo qualitativa ou quantitativamente diferente da simples improcedência do pedido do autor.</a:t>
            </a:r>
          </a:p>
          <a:p>
            <a:pPr lvl="1" eaLnBrk="1" hangingPunct="1"/>
            <a:r>
              <a:rPr lang="pt-BR" altLang="pt-BR" dirty="0"/>
              <a:t>Não cria novo processo, mas cumula uma nova demanda ao processo já instaurado, ampliando seu objeto.</a:t>
            </a:r>
          </a:p>
          <a:p>
            <a:pPr lvl="1" eaLnBrk="1" hangingPunct="1">
              <a:buFontTx/>
              <a:buNone/>
            </a:pPr>
            <a:endParaRPr lang="pt-BR" altLang="pt-BR" sz="2400" dirty="0"/>
          </a:p>
          <a:p>
            <a:pPr lvl="1" eaLnBrk="1" hangingPunct="1">
              <a:buFontTx/>
              <a:buNone/>
            </a:pPr>
            <a:endParaRPr lang="pt-BR" altLang="pt-BR" sz="2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ítulo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820472" cy="864096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4000" b="1" dirty="0"/>
              <a:t>Requisitos da reconvenção</a:t>
            </a:r>
          </a:p>
        </p:txBody>
      </p:sp>
      <p:sp>
        <p:nvSpPr>
          <p:cNvPr id="3379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229600" cy="5170487"/>
          </a:xfrm>
        </p:spPr>
        <p:txBody>
          <a:bodyPr/>
          <a:lstStyle/>
          <a:p>
            <a:pPr eaLnBrk="1" hangingPunct="1"/>
            <a:r>
              <a:rPr lang="pt-BR" altLang="pt-BR" sz="2800" dirty="0"/>
              <a:t>Conexidade com a “ação principal” ou com o fundamento de defesa.</a:t>
            </a:r>
          </a:p>
          <a:p>
            <a:pPr eaLnBrk="1" hangingPunct="1"/>
            <a:r>
              <a:rPr lang="pt-BR" altLang="pt-BR" sz="2800" dirty="0"/>
              <a:t>Competência do juízo.</a:t>
            </a:r>
          </a:p>
          <a:p>
            <a:pPr eaLnBrk="1" hangingPunct="1"/>
            <a:r>
              <a:rPr lang="pt-BR" altLang="pt-BR" sz="2800" dirty="0"/>
              <a:t>Inexistência de proibição legal para reconvir. </a:t>
            </a:r>
          </a:p>
          <a:p>
            <a:pPr eaLnBrk="1" hangingPunct="1"/>
            <a:r>
              <a:rPr lang="pt-BR" altLang="pt-BR" sz="2800" dirty="0"/>
              <a:t>Valor da causa.</a:t>
            </a:r>
          </a:p>
          <a:p>
            <a:pPr eaLnBrk="1" hangingPunct="1"/>
            <a:r>
              <a:rPr lang="pt-BR" altLang="pt-BR" sz="2800" dirty="0"/>
              <a:t>Taxa judiciária – quando exigido pela lei que rege a espécie.</a:t>
            </a:r>
          </a:p>
          <a:p>
            <a:pPr eaLnBrk="1" hangingPunct="1"/>
            <a:r>
              <a:rPr lang="pt-BR" altLang="pt-BR" sz="2800" dirty="0">
                <a:solidFill>
                  <a:srgbClr val="0070C0"/>
                </a:solidFill>
              </a:rPr>
              <a:t>Apresentação na mesma peça que a contestação – necessidade de identificar com clareza que a reconvenção foi efetivamente manejada.</a:t>
            </a:r>
          </a:p>
          <a:p>
            <a:pPr lvl="1" eaLnBrk="1" hangingPunct="1"/>
            <a:endParaRPr lang="pt-BR" altLang="pt-BR" sz="2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ítulo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9036496" cy="864096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3800" b="1" dirty="0"/>
              <a:t>Procedimento</a:t>
            </a:r>
          </a:p>
        </p:txBody>
      </p:sp>
      <p:sp>
        <p:nvSpPr>
          <p:cNvPr id="512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17048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pt-BR" sz="2700" dirty="0"/>
              <a:t>“Intimação” do reconvindo, na pessoa de seu advogado, para resposta em 15 dias</a:t>
            </a:r>
            <a:r>
              <a:rPr lang="pt-BR" sz="2400" dirty="0"/>
              <a:t> </a:t>
            </a:r>
            <a:r>
              <a:rPr lang="pt-BR" sz="1900" dirty="0"/>
              <a:t>(art.343, §1º, CPC15)</a:t>
            </a:r>
            <a:r>
              <a:rPr lang="pt-BR" sz="2700" dirty="0"/>
              <a:t>.</a:t>
            </a:r>
          </a:p>
          <a:p>
            <a:pPr>
              <a:defRPr/>
            </a:pPr>
            <a:r>
              <a:rPr lang="pt-BR" sz="2700" dirty="0"/>
              <a:t>Autonomia recíproca – extinção sem exame de mérito da demanda principal não prejudica a reconvencional e vice-versa </a:t>
            </a:r>
            <a:r>
              <a:rPr lang="pt-BR" sz="1900" dirty="0"/>
              <a:t>(art.343, §2º, CPC15). </a:t>
            </a:r>
          </a:p>
          <a:p>
            <a:pPr>
              <a:defRPr/>
            </a:pPr>
            <a:r>
              <a:rPr lang="pt-BR" sz="2700" dirty="0"/>
              <a:t>Possibilidade de ampliação subjetiva do processo, no polo ativo e no polo passivo da reconvenção (art. 343, §3º e 4º)</a:t>
            </a:r>
          </a:p>
          <a:p>
            <a:pPr lvl="1">
              <a:defRPr/>
            </a:pPr>
            <a:r>
              <a:rPr lang="pt-BR" sz="2300" dirty="0"/>
              <a:t>Réu + terceiro x autor</a:t>
            </a:r>
          </a:p>
          <a:p>
            <a:pPr lvl="1">
              <a:defRPr/>
            </a:pPr>
            <a:r>
              <a:rPr lang="pt-BR" sz="2300" dirty="0"/>
              <a:t>Réu x autor + terceiro</a:t>
            </a:r>
          </a:p>
          <a:p>
            <a:pPr eaLnBrk="1" hangingPunct="1">
              <a:defRPr/>
            </a:pPr>
            <a:r>
              <a:rPr lang="pt-BR" sz="2700" dirty="0">
                <a:solidFill>
                  <a:srgbClr val="FF0000"/>
                </a:solidFill>
              </a:rPr>
              <a:t>Indeferimento liminar da reconvenção é recorrível de imediato? </a:t>
            </a:r>
          </a:p>
          <a:p>
            <a:pPr eaLnBrk="1" hangingPunct="1">
              <a:defRPr/>
            </a:pPr>
            <a:r>
              <a:rPr lang="pt-BR" sz="2700" dirty="0">
                <a:solidFill>
                  <a:srgbClr val="FF0000"/>
                </a:solidFill>
              </a:rPr>
              <a:t>Reconvenção da reconvenção?</a:t>
            </a:r>
          </a:p>
          <a:p>
            <a:pPr eaLnBrk="1" hangingPunct="1">
              <a:defRPr/>
            </a:pPr>
            <a:r>
              <a:rPr lang="pt-BR" sz="2700" dirty="0">
                <a:solidFill>
                  <a:srgbClr val="FF0000"/>
                </a:solidFill>
              </a:rPr>
              <a:t>Cabimento em procedimentos especiais?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ítulo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964488" cy="864096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4000" b="1" dirty="0"/>
              <a:t>Pedido contraposto</a:t>
            </a:r>
          </a:p>
        </p:txBody>
      </p:sp>
      <p:sp>
        <p:nvSpPr>
          <p:cNvPr id="37891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229600" cy="4621212"/>
          </a:xfrm>
        </p:spPr>
        <p:txBody>
          <a:bodyPr/>
          <a:lstStyle/>
          <a:p>
            <a:pPr eaLnBrk="1" hangingPunct="1"/>
            <a:r>
              <a:rPr lang="pt-BR" altLang="pt-BR" sz="2700" dirty="0"/>
              <a:t>Aplicabilidade apenas aos Juizados Especiais Cíveis Estaduais) </a:t>
            </a:r>
            <a:r>
              <a:rPr lang="pt-BR" altLang="pt-BR" sz="2000" dirty="0"/>
              <a:t>–art. 31, Lei 9099/95.</a:t>
            </a:r>
          </a:p>
          <a:p>
            <a:pPr eaLnBrk="1" hangingPunct="1"/>
            <a:r>
              <a:rPr lang="pt-BR" altLang="pt-BR" sz="2700" dirty="0"/>
              <a:t>Forma simplificada da reconvenção = necessidade de se basear no mesmo “episódio da vida” retratado na petição inicial.</a:t>
            </a:r>
          </a:p>
          <a:p>
            <a:pPr eaLnBrk="1" hangingPunct="1"/>
            <a:r>
              <a:rPr lang="pt-BR" altLang="pt-BR" sz="2700" dirty="0"/>
              <a:t>Formulação na própria contestação.</a:t>
            </a:r>
          </a:p>
          <a:p>
            <a:pPr eaLnBrk="1" hangingPunct="1"/>
            <a:r>
              <a:rPr lang="pt-BR" altLang="pt-BR" sz="2700" dirty="0">
                <a:solidFill>
                  <a:srgbClr val="FF0000"/>
                </a:solidFill>
              </a:rPr>
              <a:t>Custas?</a:t>
            </a:r>
          </a:p>
          <a:p>
            <a:pPr eaLnBrk="1" hangingPunct="1"/>
            <a:r>
              <a:rPr lang="pt-BR" altLang="pt-BR" sz="2700" dirty="0">
                <a:solidFill>
                  <a:srgbClr val="FF0000"/>
                </a:solidFill>
              </a:rPr>
              <a:t>Autonomia?</a:t>
            </a:r>
          </a:p>
          <a:p>
            <a:pPr eaLnBrk="1" hangingPunct="1"/>
            <a:r>
              <a:rPr lang="pt-BR" altLang="pt-BR" sz="2700" dirty="0">
                <a:solidFill>
                  <a:srgbClr val="FF0000"/>
                </a:solidFill>
              </a:rPr>
              <a:t>Sucumbência?</a:t>
            </a:r>
          </a:p>
          <a:p>
            <a:pPr lvl="1" eaLnBrk="1" hangingPunct="1">
              <a:buFontTx/>
              <a:buNone/>
            </a:pPr>
            <a:endParaRPr lang="pt-BR" altLang="pt-BR" sz="24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altLang="pt-BR" sz="3800" b="1"/>
              <a:t>“Contestação com conteúdo reconvencional”</a:t>
            </a:r>
          </a:p>
        </p:txBody>
      </p:sp>
      <p:sp>
        <p:nvSpPr>
          <p:cNvPr id="512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229600" cy="47656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sz="2700" dirty="0"/>
              <a:t>Expressão de Luís Guilherme Aidar Bondioli (</a:t>
            </a:r>
            <a:r>
              <a:rPr lang="pt-BR" sz="2000" i="1" dirty="0"/>
              <a:t>Reconvenção no processo civil</a:t>
            </a:r>
            <a:r>
              <a:rPr lang="pt-BR" sz="2000" dirty="0"/>
              <a:t>, Saraiva, 2009</a:t>
            </a:r>
            <a:r>
              <a:rPr lang="pt-BR" sz="2700" dirty="0"/>
              <a:t>).</a:t>
            </a:r>
            <a:endParaRPr lang="pt-BR" sz="2000" dirty="0"/>
          </a:p>
          <a:p>
            <a:pPr eaLnBrk="1" hangingPunct="1">
              <a:defRPr/>
            </a:pPr>
            <a:r>
              <a:rPr lang="pt-BR" sz="2700" dirty="0"/>
              <a:t>Forma simplificada e limitada da reconvenção, mediante autorização legal, em alguns procedimentos especiais – exemplos: </a:t>
            </a:r>
          </a:p>
          <a:p>
            <a:pPr lvl="1" eaLnBrk="1" hangingPunct="1">
              <a:defRPr/>
            </a:pPr>
            <a:r>
              <a:rPr lang="pt-BR" sz="2300" dirty="0"/>
              <a:t>Possessórias (</a:t>
            </a:r>
            <a:r>
              <a:rPr lang="pt-BR" sz="2000" dirty="0"/>
              <a:t>art. 556 CPC15</a:t>
            </a:r>
            <a:r>
              <a:rPr lang="pt-BR" sz="2300" dirty="0"/>
              <a:t>).</a:t>
            </a:r>
          </a:p>
          <a:p>
            <a:pPr lvl="1" eaLnBrk="1" hangingPunct="1">
              <a:defRPr/>
            </a:pPr>
            <a:r>
              <a:rPr lang="pt-BR" sz="2300" dirty="0"/>
              <a:t>Consignatória (</a:t>
            </a:r>
            <a:r>
              <a:rPr lang="pt-BR" sz="2000" dirty="0"/>
              <a:t>art.545, §2º, CPC15</a:t>
            </a:r>
            <a:r>
              <a:rPr lang="pt-BR" sz="2300" dirty="0"/>
              <a:t>).</a:t>
            </a:r>
          </a:p>
          <a:p>
            <a:pPr eaLnBrk="1" hangingPunct="1">
              <a:defRPr/>
            </a:pPr>
            <a:r>
              <a:rPr lang="pt-BR" sz="2700" dirty="0"/>
              <a:t>Alguns autores denominam o fenômeno de “ações dúplices”. </a:t>
            </a:r>
          </a:p>
          <a:p>
            <a:pPr lvl="1" eaLnBrk="1" hangingPunct="1">
              <a:defRPr/>
            </a:pPr>
            <a:r>
              <a:rPr lang="pt-BR" sz="2300" dirty="0"/>
              <a:t>Duplicidade só existe se sentença de improcedência outorga ao réu a mesma tutela jurisdicional pedida ao autor.</a:t>
            </a:r>
          </a:p>
        </p:txBody>
      </p:sp>
    </p:spTree>
    <p:extLst>
      <p:ext uri="{BB962C8B-B14F-4D97-AF65-F5344CB8AC3E}">
        <p14:creationId xmlns:p14="http://schemas.microsoft.com/office/powerpoint/2010/main" val="42619406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5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sz="5400" b="1" dirty="0">
                <a:solidFill>
                  <a:schemeClr val="tx2"/>
                </a:solidFill>
              </a:rPr>
              <a:t>Parte VI</a:t>
            </a:r>
            <a:br>
              <a:rPr lang="pt-BR" altLang="pt-BR" sz="5400" b="1" dirty="0">
                <a:solidFill>
                  <a:schemeClr val="tx2"/>
                </a:solidFill>
              </a:rPr>
            </a:br>
            <a:br>
              <a:rPr lang="pt-BR" altLang="pt-BR" sz="5400" b="1" dirty="0">
                <a:solidFill>
                  <a:schemeClr val="tx2"/>
                </a:solidFill>
              </a:rPr>
            </a:br>
            <a:r>
              <a:rPr lang="pt-BR" altLang="pt-BR" sz="5400" b="1" dirty="0">
                <a:solidFill>
                  <a:schemeClr val="tx2"/>
                </a:solidFill>
              </a:rPr>
              <a:t>Revelia</a:t>
            </a:r>
          </a:p>
        </p:txBody>
      </p:sp>
    </p:spTree>
    <p:extLst>
      <p:ext uri="{BB962C8B-B14F-4D97-AF65-F5344CB8AC3E}">
        <p14:creationId xmlns:p14="http://schemas.microsoft.com/office/powerpoint/2010/main" val="23740484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820472" cy="864096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4000" b="1" dirty="0"/>
              <a:t>Conceito</a:t>
            </a:r>
          </a:p>
        </p:txBody>
      </p:sp>
      <p:sp>
        <p:nvSpPr>
          <p:cNvPr id="32771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229600" cy="4621212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pt-BR" dirty="0"/>
              <a:t>= falta de resposta (omissão)</a:t>
            </a:r>
            <a:endParaRPr lang="pt-BR" sz="2000" dirty="0"/>
          </a:p>
          <a:p>
            <a:pPr lvl="0"/>
            <a:r>
              <a:rPr lang="pt-BR" dirty="0"/>
              <a:t>Equivale à:</a:t>
            </a:r>
            <a:endParaRPr lang="pt-BR" sz="2000" dirty="0"/>
          </a:p>
          <a:p>
            <a:pPr lvl="1"/>
            <a:r>
              <a:rPr lang="pt-BR" dirty="0"/>
              <a:t>Contestação intempestiva.</a:t>
            </a:r>
            <a:endParaRPr lang="pt-BR" sz="1800" dirty="0"/>
          </a:p>
          <a:p>
            <a:pPr lvl="1"/>
            <a:r>
              <a:rPr lang="pt-BR" dirty="0"/>
              <a:t>Contestação desprovida de pressuposto processual não sanado, quando cabível</a:t>
            </a:r>
          </a:p>
          <a:p>
            <a:pPr lvl="1"/>
            <a:r>
              <a:rPr lang="pt-BR" dirty="0"/>
              <a:t>Contestação por “negativa geral” fora dos casos do art. 341 </a:t>
            </a:r>
            <a:endParaRPr lang="pt-BR" sz="1800" dirty="0"/>
          </a:p>
          <a:p>
            <a:pPr lvl="0"/>
            <a:r>
              <a:rPr lang="pt-BR" dirty="0"/>
              <a:t>Se contra-atacou, mas não contestou, </a:t>
            </a:r>
            <a:r>
              <a:rPr lang="pt-BR" b="1" u="sng" dirty="0"/>
              <a:t>pode</a:t>
            </a:r>
            <a:r>
              <a:rPr lang="pt-BR" dirty="0"/>
              <a:t> não haver revelia, se fatos se tornarem controvertidos </a:t>
            </a:r>
            <a:r>
              <a:rPr lang="pt-BR" sz="2600" dirty="0"/>
              <a:t>(art. 343, §6º, CPC15)</a:t>
            </a:r>
          </a:p>
          <a:p>
            <a:pPr lvl="0"/>
            <a:r>
              <a:rPr lang="pt-BR" dirty="0"/>
              <a:t>Outras formas de impugnação – recurso, manifestação quanto a pedido de tutela provisória etc.</a:t>
            </a:r>
          </a:p>
        </p:txBody>
      </p:sp>
    </p:spTree>
    <p:extLst>
      <p:ext uri="{BB962C8B-B14F-4D97-AF65-F5344CB8AC3E}">
        <p14:creationId xmlns:p14="http://schemas.microsoft.com/office/powerpoint/2010/main" val="12971465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820472" cy="864096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4000" b="1" dirty="0"/>
              <a:t>Consequências</a:t>
            </a:r>
          </a:p>
        </p:txBody>
      </p:sp>
      <p:sp>
        <p:nvSpPr>
          <p:cNvPr id="32771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229600" cy="462121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pt-BR" dirty="0"/>
              <a:t>Andamento processual não gerará intimações ao réu – salvo: </a:t>
            </a:r>
            <a:endParaRPr lang="pt-BR" sz="1800" dirty="0"/>
          </a:p>
          <a:p>
            <a:pPr lvl="1"/>
            <a:r>
              <a:rPr lang="pt-BR" dirty="0"/>
              <a:t>quando obrigatória a intimação pessoal; e</a:t>
            </a:r>
            <a:endParaRPr lang="pt-BR" sz="1200" dirty="0"/>
          </a:p>
          <a:p>
            <a:pPr lvl="1"/>
            <a:r>
              <a:rPr lang="pt-BR" dirty="0"/>
              <a:t>quando o réu, mesmo não tendo contestado, constituiu advogado  (</a:t>
            </a:r>
            <a:r>
              <a:rPr lang="pt-BR" dirty="0">
                <a:solidFill>
                  <a:srgbClr val="FF0000"/>
                </a:solidFill>
              </a:rPr>
              <a:t>contumácia x revelia</a:t>
            </a:r>
            <a:r>
              <a:rPr lang="pt-BR" dirty="0"/>
              <a:t>)</a:t>
            </a:r>
            <a:endParaRPr lang="pt-BR" sz="1200" dirty="0"/>
          </a:p>
          <a:p>
            <a:pPr lvl="0"/>
            <a:r>
              <a:rPr lang="pt-BR" dirty="0"/>
              <a:t>Fatos alegados pelo autor são presumidos verdadeiros – salvo nas hipóteses do art. 345 do CPC15</a:t>
            </a:r>
            <a:endParaRPr lang="pt-BR" sz="1800" dirty="0"/>
          </a:p>
          <a:p>
            <a:r>
              <a:rPr lang="pt-BR" dirty="0"/>
              <a:t>Preclusão do direito de se defender, salvo quanto às matérias referidas no art. 342 do CPC15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32139009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820472" cy="864096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4000" b="1" dirty="0"/>
              <a:t>Consequências</a:t>
            </a:r>
          </a:p>
        </p:txBody>
      </p:sp>
      <p:sp>
        <p:nvSpPr>
          <p:cNvPr id="32771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229600" cy="4621212"/>
          </a:xfrm>
        </p:spPr>
        <p:txBody>
          <a:bodyPr>
            <a:normAutofit/>
          </a:bodyPr>
          <a:lstStyle/>
          <a:p>
            <a:pPr lvl="0"/>
            <a:r>
              <a:rPr lang="pt-BR" b="1" dirty="0"/>
              <a:t>Presunção de veracidade dos fatos não conduz à procedência:</a:t>
            </a:r>
          </a:p>
          <a:p>
            <a:pPr lvl="1"/>
            <a:r>
              <a:rPr lang="pt-BR" dirty="0"/>
              <a:t>Juiz pode negar as consequências jurídicas pedidas pelo autor</a:t>
            </a:r>
            <a:endParaRPr lang="pt-BR" sz="1200" dirty="0"/>
          </a:p>
          <a:p>
            <a:pPr lvl="1"/>
            <a:r>
              <a:rPr lang="pt-BR" dirty="0"/>
              <a:t>Versão desmentida por provas juntadas com a inicial </a:t>
            </a:r>
            <a:r>
              <a:rPr lang="pt-BR" dirty="0">
                <a:solidFill>
                  <a:srgbClr val="FF0000"/>
                </a:solidFill>
              </a:rPr>
              <a:t>(art. 345, IV).</a:t>
            </a:r>
            <a:endParaRPr lang="pt-BR" sz="1600" dirty="0">
              <a:solidFill>
                <a:srgbClr val="FF0000"/>
              </a:solidFill>
            </a:endParaRPr>
          </a:p>
          <a:p>
            <a:pPr lvl="1"/>
            <a:r>
              <a:rPr lang="pt-BR" dirty="0"/>
              <a:t>Versão absurda ou inverossímil.</a:t>
            </a:r>
            <a:endParaRPr lang="pt-BR" sz="1600" dirty="0"/>
          </a:p>
          <a:p>
            <a:pPr lvl="1"/>
            <a:r>
              <a:rPr lang="pt-BR" dirty="0"/>
              <a:t>Versão  contraria fato notório. </a:t>
            </a:r>
            <a:endParaRPr lang="pt-BR" sz="1600" dirty="0"/>
          </a:p>
          <a:p>
            <a:pPr lvl="1"/>
            <a:endParaRPr lang="pt-BR" sz="1600" dirty="0"/>
          </a:p>
          <a:p>
            <a:pPr lvl="0"/>
            <a:endParaRPr lang="pt-BR" sz="2000" dirty="0"/>
          </a:p>
          <a:p>
            <a:pPr lvl="0"/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853497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820472" cy="864096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4000" b="1" dirty="0"/>
              <a:t>Consequências</a:t>
            </a:r>
          </a:p>
        </p:txBody>
      </p:sp>
      <p:sp>
        <p:nvSpPr>
          <p:cNvPr id="32771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229600" cy="4621212"/>
          </a:xfrm>
        </p:spPr>
        <p:txBody>
          <a:bodyPr>
            <a:normAutofit fontScale="92500"/>
          </a:bodyPr>
          <a:lstStyle/>
          <a:p>
            <a:pPr lvl="0"/>
            <a:r>
              <a:rPr lang="pt-BR" b="1" dirty="0"/>
              <a:t>Exceções à presunção de veracidade:</a:t>
            </a:r>
          </a:p>
          <a:p>
            <a:pPr lvl="1"/>
            <a:r>
              <a:rPr lang="pt-BR" dirty="0"/>
              <a:t>Litisconsorte que alega defesa </a:t>
            </a:r>
            <a:r>
              <a:rPr lang="pt-BR" b="1" u="sng" dirty="0"/>
              <a:t>comum</a:t>
            </a:r>
            <a:r>
              <a:rPr lang="pt-BR" dirty="0"/>
              <a:t>.</a:t>
            </a:r>
            <a:endParaRPr lang="pt-BR" sz="1200" dirty="0"/>
          </a:p>
          <a:p>
            <a:pPr lvl="1"/>
            <a:r>
              <a:rPr lang="pt-BR" dirty="0"/>
              <a:t>Direitos indisponíveis</a:t>
            </a:r>
            <a:endParaRPr lang="pt-BR" sz="1200" dirty="0"/>
          </a:p>
          <a:p>
            <a:pPr lvl="2"/>
            <a:r>
              <a:rPr lang="pt-BR" dirty="0"/>
              <a:t>Incapaz</a:t>
            </a:r>
            <a:endParaRPr lang="pt-BR" sz="1000" dirty="0"/>
          </a:p>
          <a:p>
            <a:pPr lvl="2"/>
            <a:r>
              <a:rPr lang="pt-BR" dirty="0"/>
              <a:t>“ações de estado”</a:t>
            </a:r>
            <a:endParaRPr lang="pt-BR" sz="1000" dirty="0"/>
          </a:p>
          <a:p>
            <a:pPr lvl="2"/>
            <a:r>
              <a:rPr lang="pt-BR" dirty="0"/>
              <a:t>Fazenda Pública? – interesse público primário x secundário</a:t>
            </a:r>
            <a:endParaRPr lang="pt-BR" sz="1000" dirty="0"/>
          </a:p>
          <a:p>
            <a:pPr lvl="1"/>
            <a:r>
              <a:rPr lang="pt-BR" dirty="0"/>
              <a:t>Falta de documento indispensável à propositura da ação – a rigor, leva à ordem para emenda e posterior extinção.</a:t>
            </a:r>
            <a:endParaRPr lang="pt-BR" sz="1600" dirty="0"/>
          </a:p>
          <a:p>
            <a:pPr lvl="1"/>
            <a:r>
              <a:rPr lang="pt-BR" dirty="0"/>
              <a:t>Outros casos – ex.: desapropriação.</a:t>
            </a:r>
            <a:endParaRPr lang="pt-BR" sz="1600" dirty="0"/>
          </a:p>
          <a:p>
            <a:pPr lvl="0"/>
            <a:endParaRPr lang="pt-BR" sz="2000" dirty="0"/>
          </a:p>
          <a:p>
            <a:pPr lvl="0"/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470609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600" b="1" dirty="0"/>
              <a:t>1ª acepção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01050" cy="4525963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lang="pt-BR" altLang="pt-BR" sz="3400" b="1" dirty="0"/>
              <a:t>Direito de ação = direito de acessar no Poder Judiciário</a:t>
            </a:r>
          </a:p>
          <a:p>
            <a:pPr lvl="1" algn="ctr" eaLnBrk="1" hangingPunct="1">
              <a:lnSpc>
                <a:spcPct val="80000"/>
              </a:lnSpc>
              <a:buFontTx/>
              <a:buNone/>
            </a:pPr>
            <a:endParaRPr lang="pt-BR" altLang="pt-BR" sz="2400" b="1" dirty="0"/>
          </a:p>
          <a:p>
            <a:pPr marL="423863" lvl="2" eaLnBrk="1" hangingPunct="1">
              <a:lnSpc>
                <a:spcPct val="80000"/>
              </a:lnSpc>
            </a:pPr>
            <a:r>
              <a:rPr lang="pt-BR" altLang="pt-BR" sz="3000" dirty="0"/>
              <a:t>Foco no “</a:t>
            </a:r>
            <a:r>
              <a:rPr lang="pt-BR" altLang="ja-JP" sz="3000" dirty="0"/>
              <a:t>meio” (sem preocupação com o fim)</a:t>
            </a:r>
          </a:p>
          <a:p>
            <a:pPr marL="423863" lvl="2" eaLnBrk="1" hangingPunct="1">
              <a:lnSpc>
                <a:spcPct val="80000"/>
              </a:lnSpc>
            </a:pPr>
            <a:r>
              <a:rPr lang="pt-BR" altLang="pt-BR" sz="3000" dirty="0"/>
              <a:t>Identificação com a teoria abstrata da ação</a:t>
            </a:r>
          </a:p>
          <a:p>
            <a:pPr marL="423863" lvl="2">
              <a:lnSpc>
                <a:spcPct val="80000"/>
              </a:lnSpc>
            </a:pPr>
            <a:r>
              <a:rPr lang="pt-BR" altLang="pt-BR" sz="3000" dirty="0"/>
              <a:t>Exclui a tipicidade do direito de ação</a:t>
            </a:r>
          </a:p>
          <a:p>
            <a:pPr marL="423863" lvl="2" eaLnBrk="1" hangingPunct="1">
              <a:lnSpc>
                <a:spcPct val="80000"/>
              </a:lnSpc>
            </a:pPr>
            <a:r>
              <a:rPr lang="pt-BR" altLang="pt-BR" sz="3000" dirty="0"/>
              <a:t>Direito de ação se esgota na petição inicial</a:t>
            </a:r>
          </a:p>
          <a:p>
            <a:pPr marL="423863" lvl="2" eaLnBrk="1" hangingPunct="1">
              <a:lnSpc>
                <a:spcPct val="80000"/>
              </a:lnSpc>
            </a:pPr>
            <a:r>
              <a:rPr lang="pt-BR" altLang="pt-BR" sz="3000" dirty="0">
                <a:solidFill>
                  <a:srgbClr val="FFC000"/>
                </a:solidFill>
              </a:rPr>
              <a:t>Direito de acesso ao Poder Judiciário por parte do réu se materializa por meio do direito de ser citado</a:t>
            </a:r>
          </a:p>
        </p:txBody>
      </p:sp>
    </p:spTree>
    <p:extLst>
      <p:ext uri="{BB962C8B-B14F-4D97-AF65-F5344CB8AC3E}">
        <p14:creationId xmlns:p14="http://schemas.microsoft.com/office/powerpoint/2010/main" val="43659741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820472" cy="864096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4000" b="1" dirty="0"/>
              <a:t>Consequências</a:t>
            </a:r>
          </a:p>
        </p:txBody>
      </p:sp>
      <p:sp>
        <p:nvSpPr>
          <p:cNvPr id="32771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229600" cy="4621212"/>
          </a:xfrm>
        </p:spPr>
        <p:txBody>
          <a:bodyPr>
            <a:normAutofit fontScale="92500"/>
          </a:bodyPr>
          <a:lstStyle/>
          <a:p>
            <a:pPr lvl="0"/>
            <a:r>
              <a:rPr lang="pt-BR" dirty="0"/>
              <a:t>Mesma lógica de presunção de veracidade aplica-se a fatos individualmente considerados:</a:t>
            </a:r>
            <a:endParaRPr lang="pt-BR" sz="1800" dirty="0"/>
          </a:p>
          <a:p>
            <a:pPr lvl="1"/>
            <a:r>
              <a:rPr lang="pt-BR" dirty="0"/>
              <a:t>Ônus da impugnação especificada (art. 341) + dispensa de prova (art. 374, II e III).</a:t>
            </a:r>
            <a:endParaRPr lang="pt-BR" sz="1200" dirty="0"/>
          </a:p>
          <a:p>
            <a:pPr lvl="1"/>
            <a:r>
              <a:rPr lang="pt-BR" dirty="0"/>
              <a:t>Apenas o defensor público, o advogado dativo e o MP podem contestar por “negativa geral”.</a:t>
            </a:r>
            <a:endParaRPr lang="pt-BR" sz="1600" dirty="0"/>
          </a:p>
          <a:p>
            <a:pPr lvl="1"/>
            <a:r>
              <a:rPr lang="pt-BR" dirty="0"/>
              <a:t>Casos do art. 345 são quase iguais aos do art. 3341</a:t>
            </a:r>
            <a:endParaRPr lang="pt-BR" sz="1600" dirty="0"/>
          </a:p>
          <a:p>
            <a:pPr lvl="1"/>
            <a:r>
              <a:rPr lang="pt-BR" dirty="0"/>
              <a:t>Vale também para o autor quanto àquilo que o réu alega. </a:t>
            </a:r>
            <a:endParaRPr lang="pt-BR" sz="1600" dirty="0"/>
          </a:p>
          <a:p>
            <a:pPr lvl="0"/>
            <a:endParaRPr lang="pt-BR" sz="2000" dirty="0"/>
          </a:p>
          <a:p>
            <a:pPr lvl="0"/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41471852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820472" cy="864096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4000" b="1" dirty="0"/>
              <a:t>Consequências</a:t>
            </a:r>
          </a:p>
        </p:txBody>
      </p:sp>
      <p:sp>
        <p:nvSpPr>
          <p:cNvPr id="32771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229600" cy="4621212"/>
          </a:xfrm>
        </p:spPr>
        <p:txBody>
          <a:bodyPr>
            <a:normAutofit fontScale="92500"/>
          </a:bodyPr>
          <a:lstStyle/>
          <a:p>
            <a:pPr lvl="0"/>
            <a:r>
              <a:rPr lang="pt-BR" b="1" dirty="0"/>
              <a:t>Preclusão:</a:t>
            </a:r>
            <a:endParaRPr lang="pt-BR" sz="2000" dirty="0"/>
          </a:p>
          <a:p>
            <a:pPr lvl="1"/>
            <a:r>
              <a:rPr lang="pt-BR" dirty="0"/>
              <a:t>Possibilidade de provocar exame de questões cognoscíveis de ofício</a:t>
            </a:r>
            <a:endParaRPr lang="pt-BR" sz="1800" dirty="0"/>
          </a:p>
          <a:p>
            <a:pPr lvl="2"/>
            <a:r>
              <a:rPr lang="pt-BR" dirty="0"/>
              <a:t>Defesa processual e de mérito cognoscível de ofício</a:t>
            </a:r>
            <a:endParaRPr lang="pt-BR" sz="1600" dirty="0"/>
          </a:p>
          <a:p>
            <a:pPr lvl="3"/>
            <a:r>
              <a:rPr lang="pt-BR" dirty="0"/>
              <a:t>Defesa de mérito exclusivamente jurídica (</a:t>
            </a:r>
            <a:r>
              <a:rPr lang="pt-BR" i="1" dirty="0"/>
              <a:t>ura </a:t>
            </a:r>
            <a:r>
              <a:rPr lang="pt-BR" i="1" dirty="0" err="1"/>
              <a:t>novit</a:t>
            </a:r>
            <a:r>
              <a:rPr lang="pt-BR" i="1" dirty="0"/>
              <a:t> cúria</a:t>
            </a:r>
            <a:r>
              <a:rPr lang="pt-BR" dirty="0"/>
              <a:t>)</a:t>
            </a:r>
            <a:endParaRPr lang="pt-BR" sz="1400" dirty="0"/>
          </a:p>
          <a:p>
            <a:pPr lvl="2"/>
            <a:r>
              <a:rPr lang="pt-BR" dirty="0"/>
              <a:t>Fatos supervenientes</a:t>
            </a:r>
            <a:endParaRPr lang="pt-BR" sz="1600" dirty="0"/>
          </a:p>
          <a:p>
            <a:pPr lvl="2"/>
            <a:r>
              <a:rPr lang="pt-BR" dirty="0">
                <a:solidFill>
                  <a:srgbClr val="FF0000"/>
                </a:solidFill>
              </a:rPr>
              <a:t>Produzir provas – art. 349 do CPC15</a:t>
            </a:r>
            <a:endParaRPr lang="pt-BR" sz="1600" dirty="0">
              <a:solidFill>
                <a:srgbClr val="FF0000"/>
              </a:solidFill>
            </a:endParaRPr>
          </a:p>
          <a:p>
            <a:pPr lvl="1"/>
            <a:r>
              <a:rPr lang="pt-BR" dirty="0">
                <a:solidFill>
                  <a:srgbClr val="FF0000"/>
                </a:solidFill>
              </a:rPr>
              <a:t>Desentranhamento?</a:t>
            </a:r>
          </a:p>
          <a:p>
            <a:pPr lvl="1"/>
            <a:r>
              <a:rPr lang="pt-BR" dirty="0">
                <a:solidFill>
                  <a:srgbClr val="FF0000"/>
                </a:solidFill>
              </a:rPr>
              <a:t>Possibilidade de ajuizamento de ação autônoma para veicular matéria que seria objeto da contestação? </a:t>
            </a:r>
          </a:p>
          <a:p>
            <a:pPr lvl="0"/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5785873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5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sz="5400" b="1" dirty="0">
                <a:solidFill>
                  <a:schemeClr val="tx2"/>
                </a:solidFill>
              </a:rPr>
              <a:t>Parte VII</a:t>
            </a:r>
            <a:br>
              <a:rPr lang="pt-BR" altLang="pt-BR" sz="5400" b="1" dirty="0">
                <a:solidFill>
                  <a:schemeClr val="tx2"/>
                </a:solidFill>
              </a:rPr>
            </a:br>
            <a:br>
              <a:rPr lang="pt-BR" altLang="pt-BR" sz="5400" b="1" dirty="0">
                <a:solidFill>
                  <a:schemeClr val="tx2"/>
                </a:solidFill>
              </a:rPr>
            </a:br>
            <a:r>
              <a:rPr lang="pt-BR" altLang="pt-BR" sz="5400" b="1" dirty="0">
                <a:solidFill>
                  <a:schemeClr val="tx2"/>
                </a:solidFill>
              </a:rPr>
              <a:t>Reconhecimento da procedência do pedido</a:t>
            </a:r>
          </a:p>
        </p:txBody>
      </p:sp>
    </p:spTree>
    <p:extLst>
      <p:ext uri="{BB962C8B-B14F-4D97-AF65-F5344CB8AC3E}">
        <p14:creationId xmlns:p14="http://schemas.microsoft.com/office/powerpoint/2010/main" val="209832755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820472" cy="864096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4000" b="1" dirty="0"/>
              <a:t>Análise geral</a:t>
            </a:r>
          </a:p>
        </p:txBody>
      </p:sp>
      <p:sp>
        <p:nvSpPr>
          <p:cNvPr id="32771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229600" cy="4621212"/>
          </a:xfrm>
        </p:spPr>
        <p:txBody>
          <a:bodyPr>
            <a:normAutofit/>
          </a:bodyPr>
          <a:lstStyle/>
          <a:p>
            <a:pPr lvl="0"/>
            <a:r>
              <a:rPr lang="pt-BR" dirty="0" err="1"/>
              <a:t>Auto-composição</a:t>
            </a:r>
            <a:r>
              <a:rPr lang="pt-BR" dirty="0"/>
              <a:t> por ato unilateral de disposição do réu (art. 487, III, ‘a’, CPC15).</a:t>
            </a:r>
          </a:p>
          <a:p>
            <a:r>
              <a:rPr lang="pt-BR" dirty="0"/>
              <a:t>Comportamento comissivo</a:t>
            </a:r>
          </a:p>
          <a:p>
            <a:pPr lvl="0"/>
            <a:r>
              <a:rPr lang="pt-BR" dirty="0"/>
              <a:t>Só cabível quanto o direito for disponível.</a:t>
            </a:r>
          </a:p>
          <a:p>
            <a:pPr lvl="0"/>
            <a:r>
              <a:rPr lang="pt-BR" dirty="0"/>
              <a:t>Pelo advogado, só com poderes expressos</a:t>
            </a:r>
          </a:p>
          <a:p>
            <a:r>
              <a:rPr lang="pt-BR" dirty="0"/>
              <a:t>Vincula o juiz e gera a vitória do autor, se os requisitos gerais estiverem presentes.</a:t>
            </a:r>
          </a:p>
          <a:p>
            <a:pPr lvl="0"/>
            <a:r>
              <a:rPr lang="pt-BR" dirty="0"/>
              <a:t>A qualquer momento</a:t>
            </a:r>
          </a:p>
        </p:txBody>
      </p:sp>
    </p:spTree>
    <p:extLst>
      <p:ext uri="{BB962C8B-B14F-4D97-AF65-F5344CB8AC3E}">
        <p14:creationId xmlns:p14="http://schemas.microsoft.com/office/powerpoint/2010/main" val="203788956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5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sz="5400" b="1" dirty="0">
                <a:solidFill>
                  <a:schemeClr val="tx2"/>
                </a:solidFill>
              </a:rPr>
              <a:t>Parte VIII</a:t>
            </a:r>
            <a:br>
              <a:rPr lang="pt-BR" altLang="pt-BR" sz="5400" b="1" dirty="0">
                <a:solidFill>
                  <a:schemeClr val="tx2"/>
                </a:solidFill>
              </a:rPr>
            </a:br>
            <a:br>
              <a:rPr lang="pt-BR" altLang="pt-BR" sz="5400" b="1" dirty="0">
                <a:solidFill>
                  <a:schemeClr val="tx2"/>
                </a:solidFill>
              </a:rPr>
            </a:br>
            <a:r>
              <a:rPr lang="pt-BR" altLang="pt-BR" sz="5400" b="1" dirty="0">
                <a:solidFill>
                  <a:schemeClr val="tx2"/>
                </a:solidFill>
              </a:rPr>
              <a:t>Alegação de impedimento e suspeição</a:t>
            </a:r>
          </a:p>
        </p:txBody>
      </p:sp>
    </p:spTree>
    <p:extLst>
      <p:ext uri="{BB962C8B-B14F-4D97-AF65-F5344CB8AC3E}">
        <p14:creationId xmlns:p14="http://schemas.microsoft.com/office/powerpoint/2010/main" val="18768963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500" b="1" dirty="0"/>
              <a:t>Alegação de impedimento e suspeição</a:t>
            </a:r>
          </a:p>
        </p:txBody>
      </p:sp>
      <p:sp>
        <p:nvSpPr>
          <p:cNvPr id="512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075613" cy="5170487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pt-BR" dirty="0"/>
              <a:t>Não se denomina mais “exceção”, por ser Instrumento manejável por autor e réu (</a:t>
            </a:r>
            <a:r>
              <a:rPr lang="pt-BR" sz="2200" dirty="0"/>
              <a:t>art.146</a:t>
            </a:r>
            <a:r>
              <a:rPr lang="pt-BR" dirty="0"/>
              <a:t>).</a:t>
            </a:r>
          </a:p>
          <a:p>
            <a:pPr eaLnBrk="1" hangingPunct="1">
              <a:defRPr/>
            </a:pPr>
            <a:r>
              <a:rPr lang="pt-BR" dirty="0"/>
              <a:t>Prazo de 15 dias do fato que ocasionou o impedimento ou suspeição – </a:t>
            </a:r>
            <a:r>
              <a:rPr lang="pt-BR" dirty="0">
                <a:solidFill>
                  <a:srgbClr val="FF0000"/>
                </a:solidFill>
              </a:rPr>
              <a:t>Dificuldades de apuração do termo </a:t>
            </a:r>
            <a:r>
              <a:rPr lang="pt-BR" i="1" dirty="0">
                <a:solidFill>
                  <a:srgbClr val="FF0000"/>
                </a:solidFill>
              </a:rPr>
              <a:t>a quo</a:t>
            </a:r>
            <a:r>
              <a:rPr lang="pt-BR" dirty="0">
                <a:solidFill>
                  <a:srgbClr val="FF0000"/>
                </a:solidFill>
              </a:rPr>
              <a:t>?</a:t>
            </a:r>
          </a:p>
          <a:p>
            <a:pPr>
              <a:defRPr/>
            </a:pPr>
            <a:r>
              <a:rPr lang="pt-BR" dirty="0"/>
              <a:t>Peça apartada, com possibilidade de prova documental e testemunhal.</a:t>
            </a:r>
          </a:p>
          <a:p>
            <a:pPr>
              <a:defRPr/>
            </a:pPr>
            <a:r>
              <a:rPr lang="pt-BR" dirty="0"/>
              <a:t>Contraditório apenas com o juiz:</a:t>
            </a:r>
          </a:p>
          <a:p>
            <a:pPr lvl="1">
              <a:defRPr/>
            </a:pPr>
            <a:r>
              <a:rPr lang="pt-BR" dirty="0"/>
              <a:t>Acolhimento – envio dos autos ao substituto.</a:t>
            </a:r>
          </a:p>
          <a:p>
            <a:pPr lvl="1">
              <a:defRPr/>
            </a:pPr>
            <a:r>
              <a:rPr lang="pt-BR" dirty="0"/>
              <a:t>Rejeição – autuação em apartado e envio para julgamento pelo tribunal, de acordo com seu regimento. </a:t>
            </a:r>
          </a:p>
          <a:p>
            <a:pPr eaLnBrk="1" hangingPunct="1"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7320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600" b="1" dirty="0"/>
              <a:t>2ª acepção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01050" cy="4709120"/>
          </a:xfrm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lang="pt-BR" altLang="pt-BR" sz="3400" b="1" dirty="0"/>
              <a:t>Direito de ação = direito de obter uma decisão</a:t>
            </a:r>
          </a:p>
          <a:p>
            <a:pPr lvl="1" algn="ctr" eaLnBrk="1" hangingPunct="1">
              <a:lnSpc>
                <a:spcPct val="80000"/>
              </a:lnSpc>
              <a:buFontTx/>
              <a:buNone/>
            </a:pPr>
            <a:endParaRPr lang="pt-BR" altLang="pt-BR" sz="2400" b="1" dirty="0"/>
          </a:p>
          <a:p>
            <a:pPr marL="423863" lvl="2" eaLnBrk="1" hangingPunct="1">
              <a:lnSpc>
                <a:spcPct val="80000"/>
              </a:lnSpc>
            </a:pPr>
            <a:r>
              <a:rPr lang="pt-BR" altLang="pt-BR" sz="3000" dirty="0"/>
              <a:t>Direito de acesso ao processo + direito a um resultado – foco no meio e no fim.</a:t>
            </a:r>
          </a:p>
          <a:p>
            <a:pPr marL="423863" lvl="2" eaLnBrk="1" hangingPunct="1">
              <a:lnSpc>
                <a:spcPct val="80000"/>
              </a:lnSpc>
            </a:pPr>
            <a:r>
              <a:rPr lang="pt-BR" altLang="en-US" sz="3000" dirty="0"/>
              <a:t>“</a:t>
            </a:r>
            <a:r>
              <a:rPr lang="pt-BR" altLang="pt-BR" sz="3000" dirty="0"/>
              <a:t>Escalada de intensidade instrumental</a:t>
            </a:r>
            <a:r>
              <a:rPr lang="pt-BR" altLang="en-US" sz="3000" dirty="0"/>
              <a:t>”</a:t>
            </a:r>
            <a:r>
              <a:rPr lang="pt-BR" altLang="pt-BR" sz="3000" dirty="0"/>
              <a:t>. </a:t>
            </a:r>
          </a:p>
          <a:p>
            <a:pPr marL="423863" lvl="2" eaLnBrk="1" hangingPunct="1">
              <a:lnSpc>
                <a:spcPct val="80000"/>
              </a:lnSpc>
            </a:pPr>
            <a:r>
              <a:rPr lang="pt-BR" altLang="pt-BR" sz="3000" dirty="0"/>
              <a:t>Ação (direito) ≠ demanda (ato) ≠ petição inicial (documento)</a:t>
            </a:r>
          </a:p>
          <a:p>
            <a:pPr marL="423863" lvl="2">
              <a:lnSpc>
                <a:spcPct val="80000"/>
              </a:lnSpc>
            </a:pPr>
            <a:r>
              <a:rPr lang="pt-BR" altLang="pt-BR" sz="3000" dirty="0">
                <a:solidFill>
                  <a:srgbClr val="FFC000"/>
                </a:solidFill>
              </a:rPr>
              <a:t>Direito de acesso ao Poder Judiciário por parte do réu se materializa por meio do direito de postular uma decisão terminativa ou de mérito</a:t>
            </a:r>
          </a:p>
          <a:p>
            <a:pPr marL="423863" lvl="2" eaLnBrk="1" hangingPunct="1">
              <a:lnSpc>
                <a:spcPct val="80000"/>
              </a:lnSpc>
              <a:buFontTx/>
              <a:buNone/>
            </a:pPr>
            <a:endParaRPr lang="pt-BR" altLang="pt-BR" b="1" u="sng" dirty="0"/>
          </a:p>
        </p:txBody>
      </p:sp>
    </p:spTree>
    <p:extLst>
      <p:ext uri="{BB962C8B-B14F-4D97-AF65-F5344CB8AC3E}">
        <p14:creationId xmlns:p14="http://schemas.microsoft.com/office/powerpoint/2010/main" val="373879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600" b="1" dirty="0"/>
              <a:t>3ª acepção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01050" cy="4525963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lang="pt-BR" altLang="pt-BR" sz="3400" b="1" dirty="0"/>
              <a:t>Direito de ação = direito de obter uma </a:t>
            </a:r>
            <a:r>
              <a:rPr lang="pt-BR" altLang="pt-BR" sz="3400" b="1" u="sng" dirty="0"/>
              <a:t>solução</a:t>
            </a:r>
            <a:r>
              <a:rPr lang="pt-BR" altLang="pt-BR" sz="3400" b="1" dirty="0"/>
              <a:t> justa por meio do devido processo legal</a:t>
            </a:r>
          </a:p>
          <a:p>
            <a:pPr lvl="1" algn="ctr" eaLnBrk="1" hangingPunct="1">
              <a:lnSpc>
                <a:spcPct val="80000"/>
              </a:lnSpc>
              <a:buFontTx/>
              <a:buNone/>
            </a:pPr>
            <a:endParaRPr lang="pt-BR" altLang="pt-BR" sz="2400" b="1" dirty="0"/>
          </a:p>
          <a:p>
            <a:pPr marL="423863" lvl="2" eaLnBrk="1" hangingPunct="1">
              <a:lnSpc>
                <a:spcPct val="80000"/>
              </a:lnSpc>
            </a:pPr>
            <a:r>
              <a:rPr lang="pt-BR" altLang="pt-BR" sz="3000" dirty="0"/>
              <a:t>Foco na </a:t>
            </a:r>
            <a:r>
              <a:rPr lang="pt-BR" altLang="pt-BR" sz="3000" b="1" u="sng" dirty="0"/>
              <a:t>qualidade</a:t>
            </a:r>
            <a:r>
              <a:rPr lang="pt-BR" altLang="pt-BR" sz="3000" dirty="0"/>
              <a:t> do meio e do fim</a:t>
            </a:r>
          </a:p>
          <a:p>
            <a:pPr marL="423863" lvl="2" eaLnBrk="1" hangingPunct="1">
              <a:lnSpc>
                <a:spcPct val="80000"/>
              </a:lnSpc>
            </a:pPr>
            <a:r>
              <a:rPr lang="pt-BR" altLang="pt-BR" sz="3000" dirty="0"/>
              <a:t>Engloba o direito à satisfação do direito (execução).</a:t>
            </a:r>
          </a:p>
          <a:p>
            <a:pPr marL="423863" lvl="2" eaLnBrk="1" hangingPunct="1">
              <a:lnSpc>
                <a:spcPct val="80000"/>
              </a:lnSpc>
            </a:pPr>
            <a:r>
              <a:rPr lang="pt-BR" altLang="pt-BR" sz="3000" dirty="0">
                <a:solidFill>
                  <a:srgbClr val="FFC000"/>
                </a:solidFill>
              </a:rPr>
              <a:t>Direito do réu em obter tutela jurisdicional </a:t>
            </a:r>
          </a:p>
          <a:p>
            <a:pPr marL="423863" lvl="2" eaLnBrk="1" hangingPunct="1">
              <a:lnSpc>
                <a:spcPct val="80000"/>
              </a:lnSpc>
              <a:buFontTx/>
              <a:buNone/>
            </a:pPr>
            <a:endParaRPr lang="pt-BR" altLang="pt-BR" sz="3000" dirty="0"/>
          </a:p>
          <a:p>
            <a:pPr marL="423863" lvl="2" eaLnBrk="1" hangingPunct="1">
              <a:lnSpc>
                <a:spcPct val="80000"/>
              </a:lnSpc>
              <a:buFontTx/>
              <a:buNone/>
            </a:pPr>
            <a:endParaRPr lang="pt-BR" altLang="pt-BR" b="1" u="sng" dirty="0"/>
          </a:p>
        </p:txBody>
      </p:sp>
    </p:spTree>
    <p:extLst>
      <p:ext uri="{BB962C8B-B14F-4D97-AF65-F5344CB8AC3E}">
        <p14:creationId xmlns:p14="http://schemas.microsoft.com/office/powerpoint/2010/main" val="2560282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5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sz="5400" b="1" dirty="0">
                <a:solidFill>
                  <a:schemeClr val="tx2"/>
                </a:solidFill>
              </a:rPr>
              <a:t>Parte II</a:t>
            </a:r>
            <a:br>
              <a:rPr lang="pt-BR" altLang="pt-BR" sz="5400" b="1" dirty="0">
                <a:solidFill>
                  <a:schemeClr val="tx2"/>
                </a:solidFill>
              </a:rPr>
            </a:br>
            <a:br>
              <a:rPr lang="pt-BR" altLang="pt-BR" sz="5400" b="1" dirty="0">
                <a:solidFill>
                  <a:schemeClr val="tx2"/>
                </a:solidFill>
              </a:rPr>
            </a:br>
            <a:r>
              <a:rPr lang="pt-BR" altLang="pt-BR" sz="5400" b="1" dirty="0">
                <a:solidFill>
                  <a:schemeClr val="tx2"/>
                </a:solidFill>
              </a:rPr>
              <a:t>Forma das respostas do réu</a:t>
            </a:r>
          </a:p>
        </p:txBody>
      </p:sp>
    </p:spTree>
    <p:extLst>
      <p:ext uri="{BB962C8B-B14F-4D97-AF65-F5344CB8AC3E}">
        <p14:creationId xmlns:p14="http://schemas.microsoft.com/office/powerpoint/2010/main" val="2448117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4096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b="1" dirty="0"/>
              <a:t>Posição do réu no processo</a:t>
            </a:r>
          </a:p>
        </p:txBody>
      </p:sp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229600" cy="4721292"/>
          </a:xfrm>
        </p:spPr>
        <p:txBody>
          <a:bodyPr>
            <a:spAutoFit/>
          </a:bodyPr>
          <a:lstStyle/>
          <a:p>
            <a:pPr eaLnBrk="1" hangingPunct="1"/>
            <a:r>
              <a:rPr lang="pt-BR" altLang="pt-BR" dirty="0"/>
              <a:t>Posturas possíveis do réu em face da petição inicial:</a:t>
            </a:r>
          </a:p>
          <a:p>
            <a:pPr lvl="1" eaLnBrk="1" hangingPunct="1">
              <a:buFontTx/>
              <a:buNone/>
            </a:pPr>
            <a:endParaRPr lang="pt-BR" altLang="pt-BR" sz="1000" dirty="0"/>
          </a:p>
          <a:p>
            <a:pPr lvl="1" eaLnBrk="1" hangingPunct="1"/>
            <a:r>
              <a:rPr lang="pt-BR" altLang="pt-BR" dirty="0"/>
              <a:t>Resposta:</a:t>
            </a:r>
          </a:p>
          <a:p>
            <a:pPr lvl="2" eaLnBrk="1" hangingPunct="1"/>
            <a:r>
              <a:rPr lang="pt-BR" altLang="pt-BR" sz="2800" dirty="0"/>
              <a:t>Defesa; </a:t>
            </a:r>
          </a:p>
          <a:p>
            <a:pPr lvl="2" eaLnBrk="1" hangingPunct="1"/>
            <a:r>
              <a:rPr lang="pt-BR" altLang="pt-BR" sz="2800" dirty="0"/>
              <a:t>Contra-ataque.</a:t>
            </a:r>
          </a:p>
          <a:p>
            <a:pPr lvl="1" eaLnBrk="1" hangingPunct="1"/>
            <a:r>
              <a:rPr lang="pt-BR" altLang="pt-BR" dirty="0"/>
              <a:t>Inércia = revelia </a:t>
            </a:r>
            <a:r>
              <a:rPr lang="pt-BR" altLang="pt-BR" sz="2000" dirty="0"/>
              <a:t>(art. 344 CPC15);</a:t>
            </a:r>
          </a:p>
          <a:p>
            <a:pPr lvl="1" eaLnBrk="1" hangingPunct="1"/>
            <a:r>
              <a:rPr lang="pt-BR" altLang="pt-BR" dirty="0"/>
              <a:t>Submissão = reconhecimento da procedência do pedido </a:t>
            </a:r>
            <a:r>
              <a:rPr lang="pt-BR" altLang="pt-BR" sz="2000" dirty="0"/>
              <a:t>(art.487, III, ’a’ CPC15)</a:t>
            </a:r>
          </a:p>
          <a:p>
            <a:pPr eaLnBrk="1" hangingPunct="1">
              <a:buFontTx/>
              <a:buNone/>
            </a:pPr>
            <a:endParaRPr lang="pt-BR" altLang="pt-BR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9036496" cy="864096"/>
          </a:xfrm>
        </p:spPr>
        <p:txBody>
          <a:bodyPr/>
          <a:lstStyle/>
          <a:p>
            <a:pPr eaLnBrk="1" hangingPunct="1"/>
            <a:r>
              <a:rPr lang="pt-BR" altLang="pt-BR" sz="4000" b="1" dirty="0"/>
              <a:t>Forma</a:t>
            </a:r>
          </a:p>
        </p:txBody>
      </p:sp>
      <p:sp>
        <p:nvSpPr>
          <p:cNvPr id="10243" name="Espaço Reservado para Conteúdo 2"/>
          <p:cNvSpPr>
            <a:spLocks noGrp="1"/>
          </p:cNvSpPr>
          <p:nvPr>
            <p:ph idx="1"/>
          </p:nvPr>
        </p:nvSpPr>
        <p:spPr>
          <a:xfrm>
            <a:off x="0" y="1700213"/>
            <a:ext cx="8964613" cy="3982629"/>
          </a:xfrm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pt-BR" altLang="pt-BR" sz="2800" b="1" u="sng" dirty="0"/>
              <a:t>Contestação</a:t>
            </a:r>
            <a:r>
              <a:rPr lang="pt-BR" altLang="pt-BR" sz="2800" dirty="0"/>
              <a:t> = Instrumento fundamental de resposta do réu e repositório de “toda a matéria de defesa” </a:t>
            </a:r>
            <a:r>
              <a:rPr lang="pt-BR" altLang="pt-BR" sz="1800" dirty="0"/>
              <a:t>(art. 336 CPC15)</a:t>
            </a:r>
            <a:r>
              <a:rPr lang="pt-BR" altLang="pt-BR" sz="2800" dirty="0"/>
              <a:t>, tanto a preliminar </a:t>
            </a:r>
            <a:r>
              <a:rPr lang="pt-BR" altLang="pt-BR" sz="1800" dirty="0"/>
              <a:t>(art.337 CPC15) </a:t>
            </a:r>
            <a:r>
              <a:rPr lang="pt-BR" altLang="pt-BR" sz="2800" dirty="0"/>
              <a:t>e de mérito;</a:t>
            </a:r>
          </a:p>
          <a:p>
            <a:pPr lvl="1" eaLnBrk="1" hangingPunct="1">
              <a:spcBef>
                <a:spcPct val="0"/>
              </a:spcBef>
            </a:pPr>
            <a:r>
              <a:rPr lang="pt-BR" altLang="pt-BR" dirty="0">
                <a:solidFill>
                  <a:srgbClr val="0070C0"/>
                </a:solidFill>
              </a:rPr>
              <a:t>Apenas o pedido de desmembramento do litisconsórcio (art. 113, §§1º e 2º, CPC) pode ser formulado antes da contestação, suspendendo o prazo para sua apresentação. </a:t>
            </a:r>
          </a:p>
          <a:p>
            <a:pPr eaLnBrk="1" hangingPunct="1">
              <a:spcBef>
                <a:spcPct val="0"/>
              </a:spcBef>
            </a:pPr>
            <a:endParaRPr lang="pt-BR" altLang="pt-BR" sz="2800" dirty="0"/>
          </a:p>
          <a:p>
            <a:pPr eaLnBrk="1" hangingPunct="1">
              <a:buFontTx/>
              <a:buNone/>
            </a:pPr>
            <a:endParaRPr lang="pt-BR" altLang="pt-BR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 padrão AASP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AAsp</Template>
  <TotalTime>1435</TotalTime>
  <Words>2601</Words>
  <Application>Microsoft Office PowerPoint</Application>
  <PresentationFormat>Apresentação na tela (4:3)</PresentationFormat>
  <Paragraphs>253</Paragraphs>
  <Slides>45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45</vt:i4>
      </vt:variant>
    </vt:vector>
  </HeadingPairs>
  <TitlesOfParts>
    <vt:vector size="48" baseType="lpstr">
      <vt:lpstr>Arial</vt:lpstr>
      <vt:lpstr>Calibri</vt:lpstr>
      <vt:lpstr>template padrão AASP</vt:lpstr>
      <vt:lpstr>RESPOSTAS DO RÉU</vt:lpstr>
      <vt:lpstr>Parte I  Premissas constitucionais</vt:lpstr>
      <vt:lpstr> Art. 5º, LV: “aos litigantes, em processo judicial ou administrativo, e aos acusados em geral são assegurados o contraditório e ampla defesa, com os meios e recursos a ela inerentes;  art. 5º, XXXV: “a lei não excluirá do Poder Judiciário lesão ou ameaça a direito”.   ENTRELAÇAMENTO ENTRE DIREITO DE AÇÃO E DIREITO DE DEFESA</vt:lpstr>
      <vt:lpstr>1ª acepção</vt:lpstr>
      <vt:lpstr>2ª acepção</vt:lpstr>
      <vt:lpstr>3ª acepção</vt:lpstr>
      <vt:lpstr>Parte II  Forma das respostas do réu</vt:lpstr>
      <vt:lpstr>Posição do réu no processo</vt:lpstr>
      <vt:lpstr>Forma</vt:lpstr>
      <vt:lpstr>Parte III  Prazo das respostas do réu</vt:lpstr>
      <vt:lpstr>Prazos</vt:lpstr>
      <vt:lpstr>Prazos</vt:lpstr>
      <vt:lpstr>Parte IV  Conteúdo da contestação</vt:lpstr>
      <vt:lpstr>Classificação das defesas</vt:lpstr>
      <vt:lpstr>Classificações das defesas</vt:lpstr>
      <vt:lpstr>Defesa processual</vt:lpstr>
      <vt:lpstr>Defesa processual</vt:lpstr>
      <vt:lpstr>Defesa processual</vt:lpstr>
      <vt:lpstr>Defesa processual</vt:lpstr>
      <vt:lpstr>Alegação de ilegitimidade passiva</vt:lpstr>
      <vt:lpstr>Defesa de mérito</vt:lpstr>
      <vt:lpstr>Defesa de mérito</vt:lpstr>
      <vt:lpstr>Defesa de mérito</vt:lpstr>
      <vt:lpstr>Defesa de mérito</vt:lpstr>
      <vt:lpstr>Defesa de mérito</vt:lpstr>
      <vt:lpstr>Defesa de mérito</vt:lpstr>
      <vt:lpstr>Ordem de alegação – defesa processual e de mérito</vt:lpstr>
      <vt:lpstr>Questão para discussão</vt:lpstr>
      <vt:lpstr>Parte V  Contra-ataque do réu em face do autor</vt:lpstr>
      <vt:lpstr>Introdução</vt:lpstr>
      <vt:lpstr>Requisitos da reconvenção</vt:lpstr>
      <vt:lpstr>Procedimento</vt:lpstr>
      <vt:lpstr>Pedido contraposto</vt:lpstr>
      <vt:lpstr>“Contestação com conteúdo reconvencional”</vt:lpstr>
      <vt:lpstr>Parte VI  Revelia</vt:lpstr>
      <vt:lpstr>Conceito</vt:lpstr>
      <vt:lpstr>Consequências</vt:lpstr>
      <vt:lpstr>Consequências</vt:lpstr>
      <vt:lpstr>Consequências</vt:lpstr>
      <vt:lpstr>Consequências</vt:lpstr>
      <vt:lpstr>Consequências</vt:lpstr>
      <vt:lpstr>Parte VII  Reconhecimento da procedência do pedido</vt:lpstr>
      <vt:lpstr>Análise geral</vt:lpstr>
      <vt:lpstr>Parte VIII  Alegação de impedimento e suspeição</vt:lpstr>
      <vt:lpstr>Alegação de impedimento e suspeição</vt:lpstr>
    </vt:vector>
  </TitlesOfParts>
  <Company>Luciano Engholm Cardoso Adv. Associados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Impactos das recentes reformas processuais na 2ª instância e nos Tribunais Superiores</dc:title>
  <dc:creator>hsica</dc:creator>
  <cp:lastModifiedBy>Heitor Sica | TUCCI ADVOGADOS ASSOCIADOS</cp:lastModifiedBy>
  <cp:revision>266</cp:revision>
  <cp:lastPrinted>2013-07-15T15:47:39Z</cp:lastPrinted>
  <dcterms:created xsi:type="dcterms:W3CDTF">2007-06-27T20:21:28Z</dcterms:created>
  <dcterms:modified xsi:type="dcterms:W3CDTF">2020-10-01T11:00:59Z</dcterms:modified>
</cp:coreProperties>
</file>