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6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92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91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94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08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1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09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04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3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83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79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23726-E625-4565-B195-E3750063B1D7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40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7-2010/2010/Lei/L12244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pdf/pci/v19nspe/1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edbr.fe.unicamp.br/navegando/glossario/verb_c_ratio_studiorum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7-2010/2010/Lei/L12244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Escola de Comunicações e Artes 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Disciplina: </a:t>
            </a:r>
            <a:r>
              <a:rPr lang="pt-BR" sz="2000" dirty="0" smtClean="0"/>
              <a:t>CBD 0299 - Biblioeducação: programas e projetos</a:t>
            </a:r>
            <a:br>
              <a:rPr lang="pt-BR" sz="2000" dirty="0" smtClean="0"/>
            </a:br>
            <a:r>
              <a:rPr lang="pt-BR" sz="2000" b="1" dirty="0" smtClean="0"/>
              <a:t>Semestre: </a:t>
            </a:r>
            <a:r>
              <a:rPr lang="pt-BR" sz="2000" dirty="0" smtClean="0"/>
              <a:t>1º Semestre </a:t>
            </a:r>
            <a:r>
              <a:rPr lang="pt-BR" sz="2000" dirty="0" smtClean="0"/>
              <a:t>2020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      </a:t>
            </a:r>
            <a:r>
              <a:rPr lang="pt-BR" sz="2000" b="1" dirty="0" smtClean="0"/>
              <a:t>Local: </a:t>
            </a:r>
            <a:r>
              <a:rPr lang="pt-BR" sz="2000" dirty="0" smtClean="0"/>
              <a:t>Sala  247 (manhã e noite)/ECA/USP</a:t>
            </a:r>
            <a:br>
              <a:rPr lang="pt-BR" sz="2000" dirty="0" smtClean="0"/>
            </a:br>
            <a:r>
              <a:rPr lang="pt-BR" sz="2000" dirty="0" smtClean="0"/>
              <a:t> </a:t>
            </a:r>
            <a:r>
              <a:rPr lang="pt-BR" sz="2000" b="1" dirty="0" smtClean="0"/>
              <a:t>Docentes responsáveis</a:t>
            </a:r>
            <a:r>
              <a:rPr lang="pt-BR" sz="2000" dirty="0" smtClean="0"/>
              <a:t>: Prof. Dr. Edmir Perrotti e Ivete Pieruccini</a:t>
            </a:r>
            <a:br>
              <a:rPr lang="pt-BR" sz="2000" dirty="0" smtClean="0"/>
            </a:br>
            <a:r>
              <a:rPr lang="pt-BR" sz="2000" dirty="0" smtClean="0"/>
              <a:t>   </a:t>
            </a:r>
            <a:r>
              <a:rPr lang="pt-BR" sz="2000" b="1" dirty="0" smtClean="0"/>
              <a:t>Colaboradora</a:t>
            </a:r>
            <a:r>
              <a:rPr lang="pt-BR" sz="2000" dirty="0" smtClean="0"/>
              <a:t>: </a:t>
            </a:r>
            <a:r>
              <a:rPr lang="pt-BR" sz="2000" dirty="0" smtClean="0"/>
              <a:t>Profa. Dra. Carmem Lúcia </a:t>
            </a:r>
            <a:r>
              <a:rPr lang="pt-BR" sz="2000" dirty="0" smtClean="0"/>
              <a:t>Batista (turma noturno)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PPT</a:t>
            </a:r>
            <a:r>
              <a:rPr lang="pt-BR" sz="2000" b="1" dirty="0" smtClean="0"/>
              <a:t>: </a:t>
            </a:r>
            <a:r>
              <a:rPr lang="pt-BR" sz="2000" dirty="0" smtClean="0"/>
              <a:t>Prof. Dr. Edmir Perrotti</a:t>
            </a:r>
            <a:endParaRPr lang="pt-BR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5900"/>
            <a:ext cx="9144000" cy="2032000"/>
          </a:xfrm>
        </p:spPr>
        <p:txBody>
          <a:bodyPr>
            <a:norm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Aula </a:t>
            </a:r>
            <a:r>
              <a:rPr lang="pt-BR" b="1" dirty="0" smtClean="0">
                <a:solidFill>
                  <a:srgbClr val="FF0000"/>
                </a:solidFill>
              </a:rPr>
              <a:t>26.03.2020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Biblioteca e Educação, no Brasil: 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a biblioteca escolar do Caetano de Campos </a:t>
            </a: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6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Aspectos essenciais da Biblioteca escolar do </a:t>
            </a:r>
            <a:br>
              <a:rPr lang="pt-BR" dirty="0" smtClean="0"/>
            </a:br>
            <a:r>
              <a:rPr lang="pt-BR" dirty="0"/>
              <a:t> </a:t>
            </a:r>
            <a:r>
              <a:rPr lang="pt-BR" dirty="0" smtClean="0"/>
              <a:t> Instituto de Educação Caetano de Campos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Materiais específicos (móveis, livros, revistas etc)</a:t>
            </a:r>
          </a:p>
          <a:p>
            <a:r>
              <a:rPr lang="pt-BR" dirty="0" smtClean="0"/>
              <a:t>Espaço próprio da biblioteca no interior do espaço escolar</a:t>
            </a:r>
          </a:p>
          <a:p>
            <a:r>
              <a:rPr lang="pt-BR" dirty="0" smtClean="0"/>
              <a:t>Relação professor-aluno aberta ao diálogo</a:t>
            </a:r>
          </a:p>
          <a:p>
            <a:r>
              <a:rPr lang="pt-BR" dirty="0" smtClean="0"/>
              <a:t>Relação pedagógica centrada na leitura e no cuidado dos livros</a:t>
            </a:r>
          </a:p>
          <a:p>
            <a:r>
              <a:rPr lang="pt-BR" dirty="0" smtClean="0"/>
              <a:t>Tempo agendado na grade curricular (“aula de biblioteca”)</a:t>
            </a:r>
          </a:p>
          <a:p>
            <a:r>
              <a:rPr lang="pt-BR" dirty="0" smtClean="0"/>
              <a:t>Autonomia de gestão e de recursos para a professora-bibliotecária e para os alunos-bibliotecários.   (P.207)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89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	</a:t>
            </a:r>
            <a:r>
              <a:rPr lang="pt-BR" dirty="0" smtClean="0"/>
              <a:t>Considerações finais do texto-base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Por que as experiências não se estenderam a todas as escolas nas décadas seguintes, posto que as regras gerais já se haviam estabelecido?</a:t>
            </a:r>
          </a:p>
          <a:p>
            <a:pPr algn="just"/>
            <a:r>
              <a:rPr lang="pt-BR" dirty="0" smtClean="0"/>
              <a:t>Escolas modelares, os Institutos de Educação de S.P. </a:t>
            </a:r>
            <a:r>
              <a:rPr lang="pt-BR" dirty="0"/>
              <a:t> </a:t>
            </a:r>
            <a:r>
              <a:rPr lang="pt-BR" dirty="0" smtClean="0"/>
              <a:t>e R.J. reuniram um </a:t>
            </a:r>
            <a:r>
              <a:rPr lang="pt-BR" b="1" dirty="0" smtClean="0"/>
              <a:t>corpo docente   docente e discente selecionado, com forte homogeneidade cultural</a:t>
            </a:r>
            <a:r>
              <a:rPr lang="pt-BR" dirty="0" smtClean="0"/>
              <a:t>; possuiam </a:t>
            </a:r>
            <a:r>
              <a:rPr lang="pt-BR" b="1" dirty="0" smtClean="0"/>
              <a:t>condições de trabalho diferenciadas </a:t>
            </a:r>
            <a:r>
              <a:rPr lang="pt-BR" dirty="0" smtClean="0"/>
              <a:t>do restante da rede pública. Face a demandas atuais de escola </a:t>
            </a:r>
            <a:r>
              <a:rPr lang="pt-BR" b="1" dirty="0" smtClean="0"/>
              <a:t>inclusiva e multicultural</a:t>
            </a:r>
            <a:r>
              <a:rPr lang="pt-BR" dirty="0" smtClean="0"/>
              <a:t>, a experiência pode ensinar, no entanto, que: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Investimentos públicos em bibliotecas escolares </a:t>
            </a:r>
            <a:r>
              <a:rPr lang="pt-BR" dirty="0" smtClean="0"/>
              <a:t>têm </a:t>
            </a:r>
            <a:r>
              <a:rPr lang="pt-BR" dirty="0" smtClean="0"/>
              <a:t>sido canalizados para a distribuição de livros e pouco para as bibliotecas e suas exigências; 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formação de professores-bibliotecários e envolvimento dos alunos na gestão das bibliotecas são temas pouco abordados.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Práticas do passado são esquecidas, como a preocupação em estimular o prazer da leitura tanto para a fruição quanto para ao estudo das disciplinas, o trabalho intelectual; 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As alterações nas práticas escolares exigem atuação simultânea nos 3 principais eixos da cultura escolar: espaço, tempo e relações intersubjetivas. </a:t>
            </a:r>
          </a:p>
        </p:txBody>
      </p:sp>
    </p:spTree>
    <p:extLst>
      <p:ext uri="{BB962C8B-B14F-4D97-AF65-F5344CB8AC3E}">
        <p14:creationId xmlns:p14="http://schemas.microsoft.com/office/powerpoint/2010/main" val="2649064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Algumas Questões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Descontinuidade educacional</a:t>
            </a:r>
          </a:p>
          <a:p>
            <a:r>
              <a:rPr lang="pt-BR" dirty="0" smtClean="0"/>
              <a:t>Biblioteca Escolar no Brasil e legislação:  a </a:t>
            </a:r>
            <a:r>
              <a:rPr lang="pt-BR" dirty="0"/>
              <a:t>lei 12244, de 24.04.2010 </a:t>
            </a:r>
            <a:r>
              <a:rPr lang="pt-BR" dirty="0" smtClean="0"/>
              <a:t>  </a:t>
            </a:r>
            <a:r>
              <a:rPr lang="pt-BR" sz="2400" dirty="0" smtClean="0">
                <a:hlinkClick r:id="rId2"/>
              </a:rPr>
              <a:t>http</a:t>
            </a:r>
            <a:r>
              <a:rPr lang="pt-BR" sz="2400" dirty="0">
                <a:hlinkClick r:id="rId2"/>
              </a:rPr>
              <a:t>://www.planalto.gov.br/ccivil_03/_Ato2007-2010/2010/Lei/L12244.htm</a:t>
            </a:r>
            <a:r>
              <a:rPr lang="pt-BR" sz="2400" dirty="0"/>
              <a:t> </a:t>
            </a:r>
            <a:r>
              <a:rPr lang="pt-BR" dirty="0" smtClean="0"/>
              <a:t>e outras que a antecederam.</a:t>
            </a:r>
          </a:p>
          <a:p>
            <a:r>
              <a:rPr lang="pt-BR" dirty="0" smtClean="0"/>
              <a:t>Formação do responsável pela Biblioteca Escolar</a:t>
            </a:r>
          </a:p>
          <a:p>
            <a:r>
              <a:rPr lang="pt-BR" dirty="0" smtClean="0"/>
              <a:t>Sala de Aula-Biblioteca; Professores-Bibliotecários</a:t>
            </a:r>
          </a:p>
        </p:txBody>
      </p:sp>
    </p:spTree>
    <p:extLst>
      <p:ext uri="{BB962C8B-B14F-4D97-AF65-F5344CB8AC3E}">
        <p14:creationId xmlns:p14="http://schemas.microsoft.com/office/powerpoint/2010/main" val="143525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         </a:t>
            </a:r>
            <a:br>
              <a:rPr lang="pt-BR" dirty="0" smtClean="0"/>
            </a:br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b="1" dirty="0" smtClean="0">
                <a:solidFill>
                  <a:srgbClr val="FF0000"/>
                </a:solidFill>
              </a:rPr>
              <a:t>Biblioteca </a:t>
            </a:r>
            <a:r>
              <a:rPr lang="pt-BR" b="1" dirty="0">
                <a:solidFill>
                  <a:srgbClr val="FF0000"/>
                </a:solidFill>
              </a:rPr>
              <a:t>e Educação, no Brasil: </a:t>
            </a:r>
            <a:br>
              <a:rPr lang="pt-BR" b="1" dirty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      a </a:t>
            </a:r>
            <a:r>
              <a:rPr lang="pt-BR" b="1" dirty="0">
                <a:solidFill>
                  <a:srgbClr val="FF0000"/>
                </a:solidFill>
              </a:rPr>
              <a:t>biblioteca escolar do Caetano de Campos 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Texto-base</a:t>
            </a:r>
            <a:r>
              <a:rPr lang="pt-BR" dirty="0"/>
              <a:t>: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VIDAL</a:t>
            </a:r>
            <a:r>
              <a:rPr lang="pt-BR" dirty="0"/>
              <a:t>, Diana Gonçalves. Experiências do passado, </a:t>
            </a:r>
            <a:r>
              <a:rPr lang="pt-BR" dirty="0" smtClean="0"/>
              <a:t>discussões </a:t>
            </a:r>
            <a:r>
              <a:rPr lang="pt-BR" dirty="0"/>
              <a:t>do presente: a Biblioteca Escolar Infantil do Instituto de Educação Caetano de Campos (1936-1966)</a:t>
            </a:r>
            <a:r>
              <a:rPr lang="pt-BR" b="1" dirty="0"/>
              <a:t>. Perspectivas em Ciência da Informação</a:t>
            </a:r>
            <a:r>
              <a:rPr lang="pt-BR" dirty="0"/>
              <a:t>, v.19, n. esp., p.195-210, out./dez. 2014. Disponível em: </a:t>
            </a:r>
            <a:r>
              <a:rPr lang="pt-BR" u="sng" dirty="0">
                <a:hlinkClick r:id="rId2"/>
              </a:rPr>
              <a:t>http://www.scielo.br/pdf/pci/v19nspe/15.pdf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Acesso </a:t>
            </a:r>
            <a:r>
              <a:rPr lang="pt-BR" dirty="0"/>
              <a:t>em: </a:t>
            </a:r>
            <a:r>
              <a:rPr lang="pt-BR" dirty="0" smtClean="0"/>
              <a:t>24.03.2020</a:t>
            </a:r>
            <a:endParaRPr lang="pt-BR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7364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6725"/>
            <a:ext cx="10566400" cy="1460499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                                                           </a:t>
            </a:r>
            <a:r>
              <a:rPr lang="pt-BR" sz="2800" b="1" u="sng" dirty="0" smtClean="0"/>
              <a:t>Plano da Aula</a:t>
            </a:r>
            <a:r>
              <a:rPr lang="pt-BR" sz="2800" b="1" dirty="0" smtClean="0">
                <a:latin typeface="+mn-lt"/>
              </a:rPr>
              <a:t/>
            </a:r>
            <a:br>
              <a:rPr lang="pt-BR" sz="2800" b="1" dirty="0" smtClean="0">
                <a:latin typeface="+mn-lt"/>
              </a:rPr>
            </a:br>
            <a:r>
              <a:rPr lang="pt-BR" sz="2800" b="1" dirty="0" smtClean="0">
                <a:latin typeface="+mn-lt"/>
              </a:rPr>
              <a:t>Objetivo: </a:t>
            </a:r>
            <a:r>
              <a:rPr lang="pt-BR" sz="2700" dirty="0" smtClean="0">
                <a:latin typeface="+mn-lt"/>
              </a:rPr>
              <a:t>Discutir </a:t>
            </a:r>
            <a:r>
              <a:rPr lang="pt-BR" sz="2700" dirty="0" smtClean="0">
                <a:latin typeface="+mn-lt"/>
              </a:rPr>
              <a:t>aspectos </a:t>
            </a:r>
            <a:r>
              <a:rPr lang="pt-BR" sz="2700" dirty="0" smtClean="0">
                <a:latin typeface="+mn-lt"/>
              </a:rPr>
              <a:t>das </a:t>
            </a:r>
            <a:r>
              <a:rPr lang="pt-BR" sz="2700" dirty="0" smtClean="0">
                <a:latin typeface="+mn-lt"/>
              </a:rPr>
              <a:t>relações  Biblioteca e </a:t>
            </a:r>
            <a:r>
              <a:rPr lang="pt-BR" sz="2700" dirty="0" smtClean="0">
                <a:latin typeface="+mn-lt"/>
              </a:rPr>
              <a:t>Escola, no Brasil, tomando como ponto </a:t>
            </a:r>
            <a:r>
              <a:rPr lang="pt-BR" sz="2700" dirty="0" smtClean="0">
                <a:latin typeface="+mn-lt"/>
              </a:rPr>
              <a:t>de </a:t>
            </a:r>
            <a:r>
              <a:rPr lang="pt-BR" sz="2700" dirty="0" smtClean="0">
                <a:latin typeface="+mn-lt"/>
              </a:rPr>
              <a:t>partida o </a:t>
            </a:r>
            <a:r>
              <a:rPr lang="pt-BR" sz="2700" dirty="0" smtClean="0">
                <a:latin typeface="+mn-lt"/>
              </a:rPr>
              <a:t>texto básico indicado: “</a:t>
            </a:r>
            <a:r>
              <a:rPr lang="pt-BR" sz="2700" i="1" dirty="0" smtClean="0">
                <a:latin typeface="+mn-lt"/>
              </a:rPr>
              <a:t>Experiências </a:t>
            </a:r>
            <a:r>
              <a:rPr lang="pt-BR" sz="2700" i="1" dirty="0">
                <a:latin typeface="+mn-lt"/>
              </a:rPr>
              <a:t>do passado, discussões do presente: a Biblioteca Escolar Infantil do Instituto de Educação Caetano de Campos (1936-1966</a:t>
            </a:r>
            <a:r>
              <a:rPr lang="pt-BR" sz="2700" i="1" dirty="0" smtClean="0">
                <a:latin typeface="+mn-lt"/>
              </a:rPr>
              <a:t>)”, </a:t>
            </a:r>
            <a:r>
              <a:rPr lang="pt-BR" sz="2700" dirty="0" smtClean="0">
                <a:latin typeface="+mn-lt"/>
              </a:rPr>
              <a:t>de Diana G. Vidal.</a:t>
            </a:r>
            <a:endParaRPr lang="pt-BR" sz="27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7224"/>
            <a:ext cx="10515600" cy="47656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Questão</a:t>
            </a:r>
            <a:r>
              <a:rPr lang="pt-BR" sz="3200" b="1" dirty="0" smtClean="0"/>
              <a:t> prévia</a:t>
            </a:r>
            <a:r>
              <a:rPr lang="pt-BR" dirty="0" smtClean="0"/>
              <a:t>: A Biblioteca Escolar no Brasil Colonial: colégios jesuitas (1549-1759) e a “ratio studiorum”:  “O </a:t>
            </a:r>
            <a:r>
              <a:rPr lang="pt-BR" dirty="0"/>
              <a:t>objetivo maior da educação jesuítica segundo a própria Companhia não era o de inovar, mas sim de cumprir as palavras de Cristo: “Docete omnes gentes, </a:t>
            </a:r>
            <a:r>
              <a:rPr lang="pt-BR" dirty="0">
                <a:solidFill>
                  <a:srgbClr val="FF0000"/>
                </a:solidFill>
              </a:rPr>
              <a:t>ensinai, instrui, mostrai a todos a verdade</a:t>
            </a:r>
            <a:r>
              <a:rPr lang="pt-BR" dirty="0" smtClean="0"/>
              <a:t>.”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www.histedbr.fe.unicamp.br/navegando/glossario/verb_c_ratio_studiorum.htm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Biblioteca Escolar do Instituto de Educação do Caetano de Campos, em São Paulo (1936-1966) e a Escola Nova.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Biblioteca </a:t>
            </a:r>
            <a:r>
              <a:rPr lang="pt-BR" dirty="0" smtClean="0"/>
              <a:t>Escolar e Biblioteca Pública: do Caetano de Campos às Bibliotecas Infantis da Prefeitura de São Paulo. (Escola e Sociedade)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Relações Biblioteca e Escola: entre “apoio” e  “colaboração” </a:t>
            </a:r>
          </a:p>
          <a:p>
            <a:pPr marL="514350" indent="-514350">
              <a:buAutoNum type="arabicPeriod" startAt="4"/>
            </a:pPr>
            <a:r>
              <a:rPr lang="pt-BR" dirty="0" smtClean="0"/>
              <a:t>Biblioteca e Educação: O papel da Universidade- A Biblioeducação (CBD/ECA/USP-FEUSP): </a:t>
            </a:r>
            <a:r>
              <a:rPr lang="pt-BR" dirty="0" smtClean="0"/>
              <a:t>O </a:t>
            </a:r>
            <a:r>
              <a:rPr lang="pt-BR" dirty="0" smtClean="0"/>
              <a:t>PROESI/ </a:t>
            </a:r>
            <a:r>
              <a:rPr lang="pt-BR" dirty="0" smtClean="0"/>
              <a:t>COLABORI/GPEC, </a:t>
            </a:r>
            <a:r>
              <a:rPr lang="pt-BR" dirty="0" smtClean="0"/>
              <a:t>do CBD/ECA/USP; O GEBE, da </a:t>
            </a:r>
            <a:r>
              <a:rPr lang="pt-BR" dirty="0" smtClean="0"/>
              <a:t>UFMG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5. </a:t>
            </a:r>
            <a:r>
              <a:rPr lang="pt-BR" b="1" dirty="0" smtClean="0"/>
              <a:t>Conclusões</a:t>
            </a:r>
            <a:r>
              <a:rPr lang="pt-BR" dirty="0" smtClean="0"/>
              <a:t>: por relações dialógicas entre biblioteca e escola.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2417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896938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“Experiências </a:t>
            </a:r>
            <a:r>
              <a:rPr lang="pt-BR" sz="2800" b="1" dirty="0"/>
              <a:t>do passado, discussões do presente: a Biblioteca Escolar Infantil do Instituto de Educação Caetano de Campos (</a:t>
            </a:r>
            <a:r>
              <a:rPr lang="pt-BR" sz="2800" b="1" dirty="0" smtClean="0"/>
              <a:t>1936-1966</a:t>
            </a:r>
            <a:r>
              <a:rPr lang="pt-BR" sz="2800" b="1" dirty="0" smtClean="0"/>
              <a:t>)”, </a:t>
            </a:r>
            <a:r>
              <a:rPr lang="pt-BR" sz="2800" b="1" dirty="0" smtClean="0"/>
              <a:t>por D.G. Vidal –tópico 1</a:t>
            </a:r>
            <a:endParaRPr lang="pt-B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do texto: tendo em vista indagações sobre o `lugar social, atuação política e estratégias de mobilização cultural das bibliotecas públicas`em particular infantis e escolares, ‘no século XXI`, </a:t>
            </a:r>
            <a:r>
              <a:rPr lang="pt-BR" dirty="0"/>
              <a:t>“</a:t>
            </a:r>
            <a:r>
              <a:rPr lang="pt-BR" b="1" dirty="0"/>
              <a:t>mostrar o presente na relação (des)contínua com o passado”, no </a:t>
            </a:r>
            <a:r>
              <a:rPr lang="pt-BR" b="1" dirty="0" smtClean="0"/>
              <a:t>Brasil”</a:t>
            </a:r>
            <a:r>
              <a:rPr lang="pt-BR" dirty="0" smtClean="0"/>
              <a:t>.(grifo nosso)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Exemplaridade</a:t>
            </a:r>
            <a:r>
              <a:rPr lang="pt-BR" dirty="0" smtClean="0"/>
              <a:t>: a biblioteca Escolar Infantil, que entre 1936-66 “coincide com a atuação da professora Iracema Marques da Silveira, como bibliotecária”, deve sua exemplaridade a </a:t>
            </a:r>
            <a:r>
              <a:rPr lang="pt-BR" b="1" dirty="0" smtClean="0"/>
              <a:t>5 aspectos</a:t>
            </a:r>
            <a:r>
              <a:rPr lang="pt-BR" dirty="0" smtClean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99248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5499"/>
          </a:xfrm>
        </p:spPr>
        <p:txBody>
          <a:bodyPr/>
          <a:lstStyle/>
          <a:p>
            <a:r>
              <a:rPr lang="pt-BR" dirty="0" smtClean="0"/>
              <a:t>          Os 5 aspectos da exemplaridade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791199"/>
          </a:xfrm>
        </p:spPr>
        <p:txBody>
          <a:bodyPr>
            <a:noAutofit/>
          </a:bodyPr>
          <a:lstStyle/>
          <a:p>
            <a:r>
              <a:rPr lang="pt-BR" sz="1800" dirty="0"/>
              <a:t>1</a:t>
            </a:r>
            <a:r>
              <a:rPr lang="pt-BR" sz="1800" b="1" dirty="0"/>
              <a:t>) surge ligada ao I.E. Caetano de Campos</a:t>
            </a:r>
            <a:r>
              <a:rPr lang="pt-BR" sz="1800" dirty="0"/>
              <a:t>, criado em 1933, no âmbito da reforma educacional escolanovista, efetuada por Fernando de Azevedo, signatário destacado do Manifesto dos Pioneiros da Educação (1932). Pretendia-se a elevação da formação do magistério para nível superior (Escola Normal Superior) antecedida pela frequência ao ensino secundário.</a:t>
            </a:r>
          </a:p>
          <a:p>
            <a:r>
              <a:rPr lang="pt-BR" sz="1800" dirty="0"/>
              <a:t>2) </a:t>
            </a:r>
            <a:r>
              <a:rPr lang="pt-BR" sz="1800" b="1" dirty="0"/>
              <a:t>O I.E.Caetano de Campos foi o primeiro a ser associado a uma Universidade</a:t>
            </a:r>
            <a:r>
              <a:rPr lang="pt-BR" sz="1800" dirty="0"/>
              <a:t>, com a criação da USP, em 1934, oferecendo não só formação superior, mas também universitária. Integração durou até 1938, quando o Instituto desliga-se da USP, “no calor da disputa entre pioneiros e católicos pelo controle do Ministério da Educação, durante o Estado Novo”.</a:t>
            </a:r>
          </a:p>
          <a:p>
            <a:r>
              <a:rPr lang="pt-BR" sz="1800" dirty="0"/>
              <a:t>3) </a:t>
            </a:r>
            <a:r>
              <a:rPr lang="pt-BR" sz="1800" b="1" dirty="0"/>
              <a:t>Anima a iniciativa </a:t>
            </a:r>
            <a:r>
              <a:rPr lang="pt-BR" sz="1800" b="1" dirty="0" smtClean="0"/>
              <a:t>um “ideário </a:t>
            </a:r>
            <a:r>
              <a:rPr lang="pt-BR" sz="1800" b="1" dirty="0"/>
              <a:t>baseado em preceitos ativos da Escola Nova</a:t>
            </a:r>
            <a:r>
              <a:rPr lang="pt-BR" sz="1800" dirty="0"/>
              <a:t>, com defesa de ações tanto na sala de aula quanto fora, na escola como no espaço </a:t>
            </a:r>
            <a:r>
              <a:rPr lang="pt-BR" sz="1800" dirty="0" smtClean="0"/>
              <a:t>social, estabelecimento de vínculos Escola-Sociedade, </a:t>
            </a:r>
            <a:r>
              <a:rPr lang="pt-BR" sz="1800" dirty="0"/>
              <a:t>“elemento de discórdia entre grupos que disputavam a orientação nacional do ensino no Brasil”. A Biblioteca Infantil não nasceu nesse ambiente. Foi criada em 28 de maio de </a:t>
            </a:r>
            <a:r>
              <a:rPr lang="pt-BR" sz="1800" dirty="0" smtClean="0"/>
              <a:t>1925, </a:t>
            </a:r>
            <a:r>
              <a:rPr lang="pt-BR" sz="1800" dirty="0"/>
              <a:t>pelo professor Carlos Alberto Gomes Cardim, diretor da Escola </a:t>
            </a:r>
            <a:r>
              <a:rPr lang="pt-BR" sz="1800" dirty="0" smtClean="0"/>
              <a:t>Normal </a:t>
            </a:r>
            <a:r>
              <a:rPr lang="pt-BR" sz="1800" dirty="0"/>
              <a:t>da capital, com auxílio dos professores </a:t>
            </a:r>
            <a:r>
              <a:rPr lang="pt-BR" sz="1800" dirty="0" smtClean="0"/>
              <a:t>João </a:t>
            </a:r>
            <a:r>
              <a:rPr lang="pt-BR" sz="1800" dirty="0"/>
              <a:t>Batista de Brito e Renato Braga, com a organização inicial da professora Dulce Bressane até 1927, depois Nísia Pereira Bueno (1929), quando foi fechada e o acervo recolhido à Biblioteca do Curso Normal. </a:t>
            </a:r>
          </a:p>
          <a:p>
            <a:r>
              <a:rPr lang="pt-BR" sz="1800" dirty="0"/>
              <a:t>4) </a:t>
            </a:r>
            <a:r>
              <a:rPr lang="pt-BR" sz="1800" b="1" dirty="0"/>
              <a:t>Em 1933, foi </a:t>
            </a:r>
            <a:r>
              <a:rPr lang="pt-BR" sz="1800" b="1" dirty="0" smtClean="0"/>
              <a:t>reaberta e </a:t>
            </a:r>
            <a:r>
              <a:rPr lang="pt-BR" sz="1800" b="1" dirty="0"/>
              <a:t>emergiu no novo cenário escolanovista</a:t>
            </a:r>
            <a:r>
              <a:rPr lang="pt-BR" sz="1800" dirty="0"/>
              <a:t>, sob direção da profa. Lenyra Fracarolli, logo substituída por Dinorah Carvalho dos Santos, até 1935. Em 1936, instalada no terceiro andar recém inaugurado do prédio da Praça da República, passa a ser cuidada por Iracema Marques da Silveira até sua aposentadoria, em </a:t>
            </a:r>
            <a:r>
              <a:rPr lang="pt-BR" sz="1800" dirty="0" smtClean="0"/>
              <a:t>1966.</a:t>
            </a:r>
            <a:endParaRPr lang="pt-BR" sz="1800" dirty="0"/>
          </a:p>
          <a:p>
            <a:r>
              <a:rPr lang="pt-BR" sz="1800" dirty="0"/>
              <a:t>5</a:t>
            </a:r>
            <a:r>
              <a:rPr lang="pt-BR" sz="1800" b="1" dirty="0"/>
              <a:t>) Dois álbuns fotográficos narram atividades realizadas </a:t>
            </a:r>
            <a:r>
              <a:rPr lang="pt-BR" sz="1800" dirty="0"/>
              <a:t>pela professora-bibliotecária e alunos-bibliotecários nesses 30 anos.</a:t>
            </a:r>
          </a:p>
          <a:p>
            <a:pPr marL="0" indent="0">
              <a:buNone/>
            </a:pPr>
            <a:r>
              <a:rPr lang="pt-BR" sz="1800" dirty="0" smtClean="0"/>
              <a:t>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98504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 bibliotecas infantis e escolares nos  anos 1930 </a:t>
            </a:r>
            <a:br>
              <a:rPr lang="pt-BR" dirty="0" smtClean="0"/>
            </a:br>
            <a:r>
              <a:rPr lang="pt-BR" dirty="0"/>
              <a:t> </a:t>
            </a:r>
            <a:r>
              <a:rPr lang="pt-BR" dirty="0" smtClean="0"/>
              <a:t>         e a formação do leitor </a:t>
            </a:r>
            <a:r>
              <a:rPr lang="pt-BR" dirty="0" smtClean="0"/>
              <a:t>mirim.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638799"/>
          </a:xfrm>
        </p:spPr>
        <p:txBody>
          <a:bodyPr>
            <a:noAutofit/>
          </a:bodyPr>
          <a:lstStyle/>
          <a:p>
            <a:r>
              <a:rPr lang="pt-BR" sz="2200" b="1" dirty="0" smtClean="0"/>
              <a:t>Biblioteconomia </a:t>
            </a:r>
            <a:r>
              <a:rPr lang="pt-BR" sz="2200" b="1" dirty="0" smtClean="0"/>
              <a:t>brasileira nos anos 1930 é um campo fértil</a:t>
            </a:r>
            <a:r>
              <a:rPr lang="pt-BR" sz="2200" dirty="0" smtClean="0"/>
              <a:t>: implantaçao do curso do Mackenzie (1929); reabertura (1931) do Curso da Biblioteca Nacional, extinto em 1922, após 7 anos de funcionamento; (1936) criação da Divisão de Bibliotecas da Prefeitura de São Paulo e da Escola de Biblioteconomia a ela vinculada; (1940), após 1 ano de inatividade, transferência dessa Escola, como escola anexa à Escola Livre de Sociologia e Política. Final dos 40, 5 cursos de Biblioteconomia além de SP e Rio: PUC Campinas, UFRGS, Recife (Depto. Municipal de Educação e Cultura); anos 1950, Minas, Paraná, Amazonas. </a:t>
            </a:r>
            <a:endParaRPr lang="pt-BR" sz="2200" dirty="0" smtClean="0"/>
          </a:p>
          <a:p>
            <a:r>
              <a:rPr lang="pt-BR" sz="2200" dirty="0" smtClean="0"/>
              <a:t>5 </a:t>
            </a:r>
            <a:r>
              <a:rPr lang="pt-BR" sz="2200" dirty="0" smtClean="0"/>
              <a:t>de janeiro de 1937, lei 2839, cria o Conselho Bibliotecário e regula-se o ingresso na carreira, mediante concurso e apresentação de diploma. Em 1938, funda-se a APB. </a:t>
            </a:r>
            <a:endParaRPr lang="pt-BR" sz="2200" dirty="0" smtClean="0"/>
          </a:p>
          <a:p>
            <a:r>
              <a:rPr lang="pt-BR" sz="2200" dirty="0" smtClean="0"/>
              <a:t>“</a:t>
            </a:r>
            <a:r>
              <a:rPr lang="pt-BR" sz="2200" dirty="0" smtClean="0"/>
              <a:t>As mudanças efetuadas no campo mais amplo da Biblioteconomia combinavam-se a iniciativas de natureza mais propriamente educacional de grande visibilidade! P.199. Em 1932, a Biblioteca Central de Educação, no Rio, a Biblioteca Infantil, dirigida por Cecília Meireles, na gestão Anísio Teixeira; Em São Paulo, em 1931, a Biblioteca Pedagógica Central, normatizada por Lourenço Filho; em 1936, a Biblioteca Infantil Municipal (a partir de 1955, denominada Biblioteca Infantil Monteiro Lobato, gerida por Lenyra Fraccaroli, até 1961, quanto se </a:t>
            </a:r>
            <a:r>
              <a:rPr lang="pt-BR" sz="2200" dirty="0" smtClean="0"/>
              <a:t>aposentau </a:t>
            </a:r>
            <a:r>
              <a:rPr lang="pt-BR" sz="2200" dirty="0" smtClean="0"/>
              <a:t>e normatizada pela administração Mário de Andrade do Departamento de Cultura, quando de sua criação. </a:t>
            </a:r>
          </a:p>
          <a:p>
            <a:pPr marL="0" indent="0">
              <a:buNone/>
            </a:pPr>
            <a:r>
              <a:rPr lang="pt-BR" sz="2200" dirty="0" smtClean="0"/>
              <a:t>   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3914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As bibliotecas infantis e </a:t>
            </a:r>
            <a:r>
              <a:rPr lang="pt-BR" sz="4000" dirty="0" smtClean="0"/>
              <a:t>escolares nos </a:t>
            </a:r>
            <a:r>
              <a:rPr lang="pt-BR" sz="4000" dirty="0"/>
              <a:t>anos 1930 </a:t>
            </a:r>
            <a:r>
              <a:rPr lang="pt-BR" sz="4000" dirty="0" smtClean="0"/>
              <a:t>e </a:t>
            </a:r>
            <a:r>
              <a:rPr lang="pt-BR" sz="4000" dirty="0"/>
              <a:t>a formação do leitor </a:t>
            </a:r>
            <a:r>
              <a:rPr lang="pt-BR" sz="4000" dirty="0" smtClean="0"/>
              <a:t>mirim.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Em 1928, no Rio de Janeiro, cada escola deveria manter duas bibliotecas escolares</a:t>
            </a:r>
            <a:r>
              <a:rPr lang="pt-BR" dirty="0"/>
              <a:t>: uma para alunos e outra para professores. Em 1929, foi regulamentado o cargo de bibliotecário, exclusivamente para gerenciar o acervo destinado à formação de professores da Escola Normal carioca, duas diretivas de Fernando de Azevedo que depois </a:t>
            </a:r>
            <a:r>
              <a:rPr lang="pt-BR" dirty="0" smtClean="0"/>
              <a:t>iria </a:t>
            </a:r>
            <a:r>
              <a:rPr lang="pt-BR" dirty="0"/>
              <a:t>implantar o Instituto de Educação em São Paulo.</a:t>
            </a:r>
          </a:p>
          <a:p>
            <a:r>
              <a:rPr lang="pt-BR" b="1" dirty="0"/>
              <a:t>Em </a:t>
            </a:r>
            <a:r>
              <a:rPr lang="pt-BR" b="1" dirty="0" smtClean="0"/>
              <a:t>1929, </a:t>
            </a:r>
            <a:r>
              <a:rPr lang="pt-BR" b="1" dirty="0"/>
              <a:t>foi regulamentada a criação de bibliotecas para alunos e professores nas escolas reunidas e grupos escolares paulistas</a:t>
            </a:r>
            <a:r>
              <a:rPr lang="pt-BR" dirty="0"/>
              <a:t>. Em </a:t>
            </a:r>
            <a:r>
              <a:rPr lang="pt-BR" dirty="0" smtClean="0"/>
              <a:t>1936, </a:t>
            </a:r>
            <a:r>
              <a:rPr lang="pt-BR" dirty="0"/>
              <a:t>chegavam a mais de 440. Padrões de tratamento técnico eram normatizados como novas práticas de acesso ao livro e à leitura. “Laboratório da Escola” X “Cemitério de livros” </a:t>
            </a:r>
          </a:p>
          <a:p>
            <a:pPr marL="0" indent="0">
              <a:buNone/>
            </a:pPr>
            <a:r>
              <a:rPr lang="pt-BR" dirty="0" smtClean="0"/>
              <a:t>   [Que semelhanças com a lei 12244, de 24.04.2010 ?]</a:t>
            </a: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http://www.planalto.gov.br/ccivil_03/_Ato2007-2010/2010/Lei/L12244.htm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3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Biblioteca Infantil Caetano de Campos 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Reorganizada em 1936, a Biblioteca Infantil trazia como novidades a elaboração de estatutos próprios, sua manutenção pela Associação Auxiliar da Escola e, a partir de julho, a publicação do </a:t>
            </a:r>
            <a:r>
              <a:rPr lang="pt-BR" dirty="0" smtClean="0"/>
              <a:t>jornal </a:t>
            </a:r>
            <a:r>
              <a:rPr lang="pt-BR" dirty="0" smtClean="0"/>
              <a:t>escolar </a:t>
            </a:r>
            <a:r>
              <a:rPr lang="pt-BR" i="1" dirty="0" smtClean="0"/>
              <a:t>Nosso Esforço</a:t>
            </a:r>
            <a:r>
              <a:rPr lang="pt-BR" dirty="0" smtClean="0"/>
              <a:t>, “feito e dirigido pelos alunos do curso primário sob a orientação da professora-bibliotecária Iracema Silveira”. P.200 O Regulamento de 1943 dizia que a Biblioteca “é organisação extra-curricular que visa dar aos alunos do Curso Primário oportunidade de: a) praticas a leitura como atividade, adquirir o amor dos livros e da leitura; c) alargar o conhecimento escolar com conhecimento suplementar adquirido em leitura indicada como parte de atividade de classe; d) adquirir critérios fundamentais de crítica que os habilitem a fazer a escolha dos livros que </a:t>
            </a:r>
            <a:r>
              <a:rPr lang="pt-BR" dirty="0" smtClean="0"/>
              <a:t>hão </a:t>
            </a:r>
            <a:r>
              <a:rPr lang="pt-BR" dirty="0" smtClean="0"/>
              <a:t>de ler, dentro e fora da escola; e) habilitar e ler em voz alta para bons </a:t>
            </a:r>
            <a:r>
              <a:rPr lang="pt-BR" dirty="0" smtClean="0"/>
              <a:t>hábitos </a:t>
            </a:r>
            <a:r>
              <a:rPr lang="pt-BR" dirty="0" smtClean="0"/>
              <a:t>de califasia e a ouvir a narração feita com fins recreativos e artísiticos; f) incentivar aquelas atividades que, além de dar-lhes o gosto da leitura, lhes desenvolvam correlatamente a capacidade de organisar, cooperar, criar”(...) é franqueada diariamente, dentro e fora do período escolar, também como parte de atividade de classe, segundo horário estabelecido pela Direção da Escola Primária (art.4).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278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Biblioteca Infantil Caetano de </a:t>
            </a:r>
            <a:r>
              <a:rPr lang="pt-BR" dirty="0" smtClean="0"/>
              <a:t>Campos - II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1228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Em 1937, foram entregues móveis novos, “adequados à estatura dos leitores mirins, mandados fazer especialmente no Liceu de Artes e Ofícios”. A celebração contou com a presença de Fernando de Azevedo, então Diretor do Instituto de Educação (1934-1938),</a:t>
            </a:r>
          </a:p>
          <a:p>
            <a:r>
              <a:rPr lang="pt-BR" dirty="0"/>
              <a:t>“Compondo este mosaico de ensino e da escola ativa, estava o trabalho dos alunos-bibliotecários”.p.203</a:t>
            </a:r>
          </a:p>
          <a:p>
            <a:pPr marL="0" indent="0">
              <a:buNone/>
            </a:pPr>
            <a:r>
              <a:rPr lang="pt-BR" dirty="0"/>
              <a:t>     “...o adulto é o mero coordenador das atividades infantis. Nunca é o instrutor </a:t>
            </a:r>
            <a:r>
              <a:rPr lang="pt-BR" dirty="0" smtClean="0"/>
              <a:t>frio</a:t>
            </a:r>
            <a:r>
              <a:rPr lang="pt-BR" dirty="0"/>
              <a:t>. O dogmatizador rígido; o </a:t>
            </a:r>
            <a:r>
              <a:rPr lang="pt-BR" dirty="0" smtClean="0"/>
              <a:t> fiscal </a:t>
            </a:r>
            <a:r>
              <a:rPr lang="pt-BR" dirty="0"/>
              <a:t>impertinente”, segundo a </a:t>
            </a:r>
            <a:r>
              <a:rPr lang="pt-BR" dirty="0" smtClean="0"/>
              <a:t>       professora-bibliotecária </a:t>
            </a:r>
            <a:r>
              <a:rPr lang="pt-BR" dirty="0"/>
              <a:t>Iracema Silveira p.203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</a:t>
            </a:r>
            <a:r>
              <a:rPr lang="pt-BR" dirty="0"/>
              <a:t>Biblioteca Infantil acolhia ainda o museu escolar e, a partir de 1943, discoteca e filmoteca. Com isso ampliava sua”função de emuladora de práticas escolares; Constituia-se no que só em 1970 emergiu na França, como  BCD- Bibliothèque Centre De Documentation).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724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1697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Escola de Comunicações e Artes   Disciplina: CBD 0299 - Biblioeducação: programas e projetos Semestre: 1º Semestre 2020       Local: Sala  247 (manhã e noite)/ECA/USP  Docentes responsáveis: Prof. Dr. Edmir Perrotti e Ivete Pieruccini    Colaboradora: Profa. Dra. Carmem Lúcia Batista (turma noturno) PPT: Prof. Dr. Edmir Perrotti</vt:lpstr>
      <vt:lpstr>             Biblioteca e Educação, no Brasil:        a biblioteca escolar do Caetano de Campos  </vt:lpstr>
      <vt:lpstr>                                                           Plano da Aula Objetivo: Discutir aspectos das relações  Biblioteca e Escola, no Brasil, tomando como ponto de partida o texto básico indicado: “Experiências do passado, discussões do presente: a Biblioteca Escolar Infantil do Instituto de Educação Caetano de Campos (1936-1966)”, de Diana G. Vidal.</vt:lpstr>
      <vt:lpstr>“Experiências do passado, discussões do presente: a Biblioteca Escolar Infantil do Instituto de Educação Caetano de Campos (1936-1966)”, por D.G. Vidal –tópico 1</vt:lpstr>
      <vt:lpstr>          Os 5 aspectos da exemplaridade</vt:lpstr>
      <vt:lpstr>As bibliotecas infantis e escolares nos  anos 1930            e a formação do leitor mirim.</vt:lpstr>
      <vt:lpstr>As bibliotecas infantis e escolares nos anos 1930 e a formação do leitor mirim.</vt:lpstr>
      <vt:lpstr>A Biblioteca Infantil Caetano de Campos I</vt:lpstr>
      <vt:lpstr>A Biblioteca Infantil Caetano de Campos - II</vt:lpstr>
      <vt:lpstr> Aspectos essenciais da Biblioteca escolar do    Instituto de Educação Caetano de Campos</vt:lpstr>
      <vt:lpstr> Considerações finais do texto-base</vt:lpstr>
      <vt:lpstr>                Algumas Questões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de Comunicações e Artes   Disciplina: CBD 0299 - Biblioeducação: programas e projetos Semestre: 1º Semestre 2019       Local: Sala  247 (manhã e noite)/ECA/USP  Docentes responsáveis: Prof. Dr. Edmir Perrotti e Ivete Pieruccini    Colaboradores: Profa. Dra. Carmem Lúcia Batista              Doutoranda Lilian Vian       PPT: Prof. Dr. Edmir Perrotti</dc:title>
  <dc:creator>edmir perrotti</dc:creator>
  <cp:lastModifiedBy>edmir perrotti</cp:lastModifiedBy>
  <cp:revision>58</cp:revision>
  <dcterms:created xsi:type="dcterms:W3CDTF">2019-03-27T14:55:36Z</dcterms:created>
  <dcterms:modified xsi:type="dcterms:W3CDTF">2020-04-06T06:58:33Z</dcterms:modified>
</cp:coreProperties>
</file>