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4" r:id="rId4"/>
    <p:sldId id="266" r:id="rId5"/>
    <p:sldId id="267" r:id="rId6"/>
    <p:sldId id="271" r:id="rId7"/>
    <p:sldId id="273" r:id="rId8"/>
    <p:sldId id="272" r:id="rId9"/>
    <p:sldId id="265" r:id="rId10"/>
    <p:sldId id="268" r:id="rId11"/>
    <p:sldId id="261" r:id="rId12"/>
    <p:sldId id="262" r:id="rId13"/>
    <p:sldId id="269" r:id="rId14"/>
    <p:sldId id="274" r:id="rId15"/>
    <p:sldId id="270" r:id="rId16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8E5BEB-E214-4C8E-8300-B50110C6EBF0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11CA33-F0CE-4C87-95F2-6611E4D8DF95}" type="datetime1">
              <a:rPr lang="pt-PT" smtClean="0"/>
              <a:t>29/08/2023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Clique para editar os Estilos de texto do modelo global</a:t>
            </a:r>
            <a:endParaRPr lang="en-US"/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AE1485-7141-4956-8ECA-9E6207DC33B6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ADB8E0-E8A1-4819-B455-4F8984A63885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pt-pt" dirty="0"/>
              <a:t>Clique para editar o estilo do título do Modelo Global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D6E590-5F78-4058-9B5B-8D957ECE990C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t-pt" dirty="0"/>
              <a:t>Clique para editar o estilo do título do Modelo Global</a:t>
            </a:r>
            <a:endParaRPr lang="en-US" dirty="0"/>
          </a:p>
        </p:txBody>
      </p:sp>
      <p:sp>
        <p:nvSpPr>
          <p:cNvPr id="12" name="Marcador de Posição do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D3D174-4FC9-4B77-B030-E688D5FB71D3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pt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pt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6C0A7-3F6A-43EB-90B2-C8BF0456F22B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3795" y="492126"/>
            <a:ext cx="10353762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8" name="Marcador de Posição do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9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10" name="Marcador de Posição do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11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12" name="Marcador de Posição do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B2BC6E-B21E-470A-B707-5A453198C765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com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m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m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19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 texto do Modelo Global</a:t>
            </a:r>
          </a:p>
        </p:txBody>
      </p:sp>
      <p:sp>
        <p:nvSpPr>
          <p:cNvPr id="20" name="Marcador de Posição da Imagem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Marcador de Posição do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título do modelo global</a:t>
            </a:r>
          </a:p>
        </p:txBody>
      </p:sp>
      <p:sp>
        <p:nvSpPr>
          <p:cNvPr id="22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 título do modelo global</a:t>
            </a:r>
          </a:p>
        </p:txBody>
      </p:sp>
      <p:sp>
        <p:nvSpPr>
          <p:cNvPr id="23" name="Marcador de Posição da Imagem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Marcador de Posição do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25" name="Marcador de Posição do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 título do modelo global</a:t>
            </a:r>
          </a:p>
        </p:txBody>
      </p:sp>
      <p:sp>
        <p:nvSpPr>
          <p:cNvPr id="26" name="Marcador de Posição da Imagem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Marcador de Posição do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95313-50ED-4160-9F87-EFE7CC1218A4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44CBD-3DED-473F-B030-70C2187F4F1D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6D099-CD39-44BD-A587-9954218A5339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186BD4-F419-4F48-B40A-452A73064155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pt-pt" dirty="0"/>
              <a:t>Clique para editar o estilo do título do Modelo 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94D40F-91AC-4F71-8C48-AE0B57A001DD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55A50-8CBD-4AED-AC98-C9466D54A900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m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3795" y="492126"/>
            <a:ext cx="10353762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 título do 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C5328-2C25-408A-99F4-B30E877DB319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776E10-BDC7-4093-8484-28467D3CB1DB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B51456-72F2-4DC6-8A7B-D29103EECEE7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 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4B48C0-0456-4F3A-904C-C038EFDF6813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pt" dirty="0"/>
              <a:t>Clique no ícone para adicionar uma imagem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 Modelo 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3B84C2-77FB-420B-93A7-8A6302C8A156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t-pt"/>
              <a:t>Clique para 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8DEEAAF7-956A-4FD3-9D62-8BC10BE35995}" type="datetime1">
              <a:rPr lang="pt-PT" smtClean="0"/>
              <a:t>29/08/2023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HjVna5q9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tor.p.vicoso?__cft__%5b0%5d=AZXoSaPS8idgEBBEjtetyn6_jl9EFMmcGiSSRQ6zxw5x8xIBrpIhWhQQO3p5CqAKidUnA3tWXvAdXm_GBW_LKsqnoKzOidD5b-U8S9oADtli6Q&amp;__tn__=-%5dK-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uma caneca, café, comida e bebida&#10;&#10;Descrição gerada automaticamente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7200" dirty="0"/>
              <a:t>Modernidade sem Modernismo: a obra de Raul Brandão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pt-PT" sz="2800" dirty="0"/>
              <a:t>D</a:t>
            </a:r>
            <a:r>
              <a:rPr lang="pt-pt" sz="2800" dirty="0"/>
              <a:t>uarte </a:t>
            </a:r>
            <a:r>
              <a:rPr lang="pt-pt" sz="2800" dirty="0" err="1"/>
              <a:t>Drumond</a:t>
            </a:r>
            <a:r>
              <a:rPr lang="pt-pt" sz="2800" dirty="0"/>
              <a:t> Braga (</a:t>
            </a:r>
            <a:r>
              <a:rPr lang="pt-pt" sz="2800" dirty="0" err="1"/>
              <a:t>CEComp</a:t>
            </a:r>
            <a:r>
              <a:rPr lang="pt-pt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0D53F-F4A5-36D3-8FB6-99D8B5E4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7593ADD-2B46-72E9-2441-CA738A17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pt-PT" b="0" i="0" dirty="0">
                <a:solidFill>
                  <a:srgbClr val="E4E6EB"/>
                </a:solidFill>
                <a:effectLst/>
                <a:latin typeface="inherit"/>
              </a:rPr>
              <a:t>RAUL BRANDÃO</a:t>
            </a:r>
          </a:p>
          <a:p>
            <a:pPr marL="36900" indent="0" algn="l">
              <a:buNone/>
            </a:pPr>
            <a:r>
              <a:rPr lang="pt-PT" b="0" i="0" dirty="0">
                <a:solidFill>
                  <a:srgbClr val="E4E6EB"/>
                </a:solidFill>
                <a:effectLst/>
                <a:latin typeface="inherit"/>
              </a:rPr>
              <a:t>Foste o fio que ligou a minha vida desordenada. Há em mim um ser desconhecido que me leva, se não estou de sobreaviso, a </a:t>
            </a:r>
            <a:r>
              <a:rPr lang="pt-PT" b="0" i="0" dirty="0" err="1">
                <a:solidFill>
                  <a:srgbClr val="E4E6EB"/>
                </a:solidFill>
                <a:effectLst/>
                <a:latin typeface="inherit"/>
              </a:rPr>
              <a:t>acções</a:t>
            </a:r>
            <a:r>
              <a:rPr lang="pt-PT" b="0" i="0" dirty="0">
                <a:solidFill>
                  <a:srgbClr val="E4E6EB"/>
                </a:solidFill>
                <a:effectLst/>
                <a:latin typeface="inherit"/>
              </a:rPr>
              <a:t> que detesto. Uma palavra tua me detém. Tenho passado o tempo a comentar-me e poucas almas me interessam como a minha. O que eu amo sobretudo é o diálogo com esse ser esfarrapado. Dêem-me um buraco e papéis e condenem-me à solidão perpétua. É-me indiferente… Isto é um erro — e tu fizeste-mo sentir. Sem mo dizeres — compreendi que a nossa vida é, principalmente, a vida dos outros… Melhor: compreendi que a ternura era o melhor da vida. O resto não vale nada. Não é por a esmola da velha do Evangelho ser dada com sacrifício que é mais aceita no céu que o oiro do rico — é por ser dada com ternura. O importante é a comunicação de alma para alma. A mão que aperta a nossa mão, o olhar húmido que procura o nosso olhar, o sorriso que nos acolhe, desvendam-nos o mundo.</a:t>
            </a:r>
          </a:p>
          <a:p>
            <a:pPr algn="l"/>
            <a:r>
              <a:rPr lang="pt-PT" b="0" i="0" dirty="0">
                <a:solidFill>
                  <a:srgbClr val="E4E6EB"/>
                </a:solidFill>
                <a:effectLst/>
                <a:latin typeface="inherit"/>
              </a:rPr>
              <a:t>Raul Brandão, excerto de «O Silêncio e o Lume», prefácio a 'Memórias — Volume II', Lisboa-Paris, Livrarias </a:t>
            </a:r>
            <a:r>
              <a:rPr lang="pt-PT" b="0" i="0" dirty="0" err="1">
                <a:solidFill>
                  <a:srgbClr val="E4E6EB"/>
                </a:solidFill>
                <a:effectLst/>
                <a:latin typeface="inherit"/>
              </a:rPr>
              <a:t>Aillaud</a:t>
            </a:r>
            <a:r>
              <a:rPr lang="pt-PT" b="0" i="0" dirty="0">
                <a:solidFill>
                  <a:srgbClr val="E4E6EB"/>
                </a:solidFill>
                <a:effectLst/>
                <a:latin typeface="inherit"/>
              </a:rPr>
              <a:t> &amp; Bertrand, 1925.</a:t>
            </a:r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83C6185-1276-7E96-E94E-130C14CF4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Do Gabiru ao “outro”: a comunicação entre as almas, um </a:t>
            </a:r>
            <a:r>
              <a:rPr lang="pt-PT" dirty="0" err="1"/>
              <a:t>franciscanismo</a:t>
            </a:r>
            <a:r>
              <a:rPr lang="pt-PT" dirty="0"/>
              <a:t> social e anarquizante e a importância da ternura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F3B6AE3-2F11-CAA7-0559-A213CD85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B48C0-0456-4F3A-904C-C038EFDF6813}" type="datetime1">
              <a:rPr lang="pt-PT" smtClean="0"/>
              <a:t>29/08/2023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3D5C-DD07-5C77-2E98-2AF36CDC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B3A6CC46-FAF4-FA39-D722-96E7C97D4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702" y="2076450"/>
            <a:ext cx="6613071" cy="3714750"/>
          </a:xfrm>
        </p:spPr>
      </p:pic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F35EDDC-7E84-E561-924E-D30F5D4A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186BD4-F419-4F48-B40A-452A73064155}" type="datetime1">
              <a:rPr lang="pt-PT" smtClean="0"/>
              <a:t>29/08/2023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7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88CA8-9395-716B-8684-1232D4C8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Para ler Raul Brandão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DA36DF-6865-F57F-ABF0-A336D8A43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782148"/>
            <a:ext cx="10549100" cy="4009052"/>
          </a:xfrm>
        </p:spPr>
        <p:txBody>
          <a:bodyPr>
            <a:normAutofit fontScale="70000" lnSpcReduction="20000"/>
          </a:bodyPr>
          <a:lstStyle/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literatura que funciona por ciclos, repetições – contínua reescrita. 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Húmus como ponto cimeiro de um movimento contínuo de escrita, cujo sentido se vai tornando cada vez mais claro a partir dessa data.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 Brand</a:t>
            </a:r>
            <a:r>
              <a:rPr lang="pt-PT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um encontro de poéticas epocais, como o Simbolismo, o Saudosismo, o Expressionismo, não é suficiente para compreender a sua originalidade, embora seja importante para a inteligência das matérias com as quais constitui a sua diferença formal. </a:t>
            </a: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Entendê-lo como uma combinação de poéticas não explica a sua força, uma vez que sempre excederá esse somatório. 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mesmo se pode dizer para as posteriores, como o Existencialismo e o Pós-modernismo, cujas linguagens consegue já claramente prenunciar e fazer uso, o primeiro na obsessão pela dialética via autêntica/inautêntica, o segundo no estilhaçamento da narrativa clássica. 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se trata, assim, de um pré-modernista, se quiséssemos usar um termo familiar à crítica brasileira, mas de um </a:t>
            </a:r>
            <a:r>
              <a:rPr lang="pt-B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outro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moderno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Outras também foram as modernidades de Camilo Pessanha ou de Teixeira de Pascoaes, completamente modernos ainda que declaradamente fora do Modernismo.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B69D4E6-4F2B-0547-7C5C-FA85709F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186BD4-F419-4F48-B40A-452A73064155}" type="datetime1">
              <a:rPr lang="pt-PT" smtClean="0"/>
              <a:t>29/08/2023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5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9AB3A-3EFF-D36E-69AB-90962E23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Sobre a edição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CEDD5B-8895-C32D-285D-145A564A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60850"/>
            <a:ext cx="10353762" cy="4130350"/>
          </a:xfrm>
        </p:spPr>
        <p:txBody>
          <a:bodyPr>
            <a:normAutofit fontScale="32500" lnSpcReduction="20000"/>
          </a:bodyPr>
          <a:lstStyle/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Húmus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teve, como se sabe, várias edições em vida do autor, na verdade verdadeiras refundições. A primeira (</a:t>
            </a:r>
            <a:r>
              <a:rPr lang="pt-BR" sz="4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Humus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saíu dos prelos da Tipografia da Renascença Portuguesa, na cidade do Porto, a 22 de dezembro de 1917; a segunda, de 1921 (</a:t>
            </a:r>
            <a:r>
              <a:rPr lang="pt-BR" sz="4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Humus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teve a particularidade de ter sido publicada simultaneamente em Portugal e no Brasil pela Renascença Portuguesa e pelo Annuario do Brasil do Rio de Janeiro. Finalmente, a de 1926 (</a:t>
            </a:r>
            <a:r>
              <a:rPr lang="pt-BR" sz="4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Húmus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saíu pelas Livrarias Aillaud &amp; Bertrand, em Paris/Lisboa.  </a:t>
            </a:r>
            <a:endParaRPr lang="pt-PT" sz="4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boas regras dos estudos de crítica textual ditam o trabalho com base na última edição revista pelo autor. Todavia, e por conta do Centenário do </a:t>
            </a:r>
            <a:r>
              <a:rPr lang="pt-BR" sz="4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Húmus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Raul Brandão, que se celebrou em 2017, resolvemos pegar na primeira edição, pois quis mostrar-se a gênese de uma obra em sua primeira aparição textual, bastante diferente das demais. Na verdade, todo o potencial e força de uma obra que a crítica tendeu a privilegiar apenas em sua terceira versão já se encontram inteiramente presentes na primeira, que possui ainda o interesse adicional de </a:t>
            </a:r>
            <a:r>
              <a:rPr lang="pt-BR" sz="4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aproximar mais das correntes estéticas finisseculares e a certas preocupações temáticas do autor que acabarão por ganhar outras formas. Veja-se, por exemplo, o último e alucinante capítulo que o autor cortou nas edições seguintes, um verdadeiro apocalipse que se abate sobre o mundo, e que desapareceu por completo das</a:t>
            </a:r>
            <a:r>
              <a:rPr lang="pt-BR" sz="4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edições seguintes. Este é um bom exemplo de como é importante compreendermos e estudarmos, por si mesma, esta primeira versão do </a:t>
            </a:r>
            <a:r>
              <a:rPr lang="pt-BR" sz="4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Húmus</a:t>
            </a:r>
            <a:r>
              <a:rPr lang="pt-BR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PT" sz="4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14FD3F-64BC-2635-2AED-99575FDB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186BD4-F419-4F48-B40A-452A73064155}" type="datetime1">
              <a:rPr lang="pt-PT" smtClean="0"/>
              <a:t>29/08/2023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9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55B2C-EDD9-DFB7-A861-1AA4D76D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Critérios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7C52A9-E4C6-67E4-80B5-354A0ED4C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termos de critérios adotados, atualizou-se a ortografia para a que está vigente desde 1990, com opções visando a maior legibilidade no Brasil. Esta pretende ainda ser não só uma fixação de texto, mas uma edição anotada. Procurámos aproximar-nos o mais possível da primeira edição, respeitando suas opções gráficas e formais. Foram feitas algumas intervenções, apenas quando se considerou serem gralhas, erros tipográficos, alterações indevidas de editores ou revisores, o que se encontra devidamente assinalado nas notas. Estas pretendem sobretudo esclarecer o leitor brasileiro acerca de termos portugueses que serão menos familiares.</a:t>
            </a:r>
            <a:endParaRPr lang="pt-P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Apenas em alguns poucos casos se corrigiu a pontuação, sobretudo em alguns momentos nos quais havia vírgula entre sujeito e predicado e mantiveram-se os constantes erros de concordância em género e número, próprios do estilo atribulado do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Húmus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que é indicado em nota para os casos mais notórios. Em termos lexicais – apenas para vermos alguns exemplos – também se optou por preservar o mais possível as escolhas autorais. Por essa razão, não se alteraram expressões como “mais pequeno” para “menor” ou “oiro” e “baloiçar” para formas com o ditongo “ou”, padrão no Brasil, embora aqui se encontre a variação “doirado/dourado” (mais insistente a primeira, habitual no norte de Portugal, de onde é originário o autor). Palavras como “rasto” foram normalizadas para “rastro”, já que o autor usa ambas as versões, mas “trasbordar” não mudou para “transbordar”, uma vez que apenas a primeira foi por ele usada.</a:t>
            </a:r>
            <a:endParaRPr lang="pt-P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BE9701-BF21-4ACD-2409-F53643BC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186BD4-F419-4F48-B40A-452A73064155}" type="datetime1">
              <a:rPr lang="pt-PT" smtClean="0"/>
              <a:t>29/08/2023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251BB-1D6C-B786-F796-CA9A87E3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Documentário sobre centenário do autor (150 anos)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74B61C0-EFC7-283E-8DBB-017713C1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https://www.youtube.com/watch?v=ptHjVna5q90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E0239A-B5D4-B985-053D-77807996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186BD4-F419-4F48-B40A-452A73064155}" type="datetime1">
              <a:rPr lang="pt-PT" smtClean="0"/>
              <a:t>29/08/2023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8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89547-3AD8-6201-D6BE-9C4BEF41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Biografia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FCA738-49B0-1533-4552-20502C7B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3" y="2015412"/>
            <a:ext cx="10353761" cy="4232988"/>
          </a:xfrm>
        </p:spPr>
        <p:txBody>
          <a:bodyPr>
            <a:normAutofit fontScale="47500" lnSpcReduction="20000"/>
          </a:bodyPr>
          <a:lstStyle/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Raul Brandão nasceu em 1867, no mesmo ano de Camilo Pessanha e de António Nobre, na cidade do Porto, em Portugal, numa família de pescadores e de pequenos proprietários. Foi militar e jornalista e, depois de aposentado, dedicou-se sobretudo à escrita. </a:t>
            </a: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de 1903 mudou-se para a Casa do Alto, nos arredores de Guimarães. Alternaria entre a sua “Casa do Alto”, na Nespereira (Guimarães), e Lisboa, onde passava parte do inverno. Nessa cidade Faleceu em Lisboa, em 1930. </a:t>
            </a:r>
            <a:r>
              <a:rPr lang="pt-B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estranheza e originalidade da obra de Raul Brandão nem sempre foi bem acolhida, embora sempre cultuado por círculos restritos que se estabeleceram em torno do seu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magnum opus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Húmus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1917, uma obra genologicamente difícil de classificar. </a:t>
            </a: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Possui, de resto, vários romances ou narrativas poéticas como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Farsa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(1903),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Pobres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(1906) e o póstumo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Pobre de Pedir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(1931). </a:t>
            </a: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notáveis suas obras historiográficas como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El-Rei Junot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(1912) ou A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Conspiração de 1817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(1914), bem como o seu teatro, publicado entre 1923 e 1929, com títulos como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Gebo e a Sombra, O Doido e a Morte, O Rei Imaginário, Eu Sou um Homem de Bem 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Avejão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mas do qual se destaca a farsa trágica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Doido e a Morte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(1923). </a:t>
            </a:r>
          </a:p>
          <a:p>
            <a:pPr marL="0" marR="0"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Outra vertente da sua escrita são as mais solares narrativas de viagens: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Pescadores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(1923) e 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Ilhas Desconhecidas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(1926).</a:t>
            </a:r>
            <a:endParaRPr lang="pt-P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PT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89A8C63-0467-2CC2-2BC7-E9219F8C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186BD4-F419-4F48-B40A-452A73064155}" type="datetime1">
              <a:rPr lang="pt-PT" smtClean="0"/>
              <a:t>29/08/2023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8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1C7B8-D1E1-53CE-11B5-DB5C6A7D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/>
          <a:p>
            <a:r>
              <a:rPr lang="pt-PT" dirty="0"/>
              <a:t>O Brandão solar: luz, cor e imaterialidade</a:t>
            </a:r>
          </a:p>
        </p:txBody>
      </p:sp>
      <p:pic>
        <p:nvPicPr>
          <p:cNvPr id="1026" name="Picture 2" descr="Nenhuma descrição de foto disponível.">
            <a:extLst>
              <a:ext uri="{FF2B5EF4-FFF2-40B4-BE49-F238E27FC236}">
                <a16:creationId xmlns:a16="http://schemas.microsoft.com/office/drawing/2014/main" id="{34E4A38E-A195-4258-4529-9CAE193645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645" y="609600"/>
            <a:ext cx="3263900" cy="5080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8F5073B0-E3A0-8C25-15AF-B037616E2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E69E5B7-5336-B3BA-2F7A-0221854F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0186BD4-F419-4F48-B40A-452A73064155}" type="datetime1">
              <a:rPr lang="pt-PT" smtClean="0"/>
              <a:pPr rtl="0">
                <a:spcAft>
                  <a:spcPts val="600"/>
                </a:spcAft>
              </a:pPr>
              <a:t>29/08/2023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52F71307-5900-05E0-B0C5-24C90FEB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/>
          <a:lstStyle/>
          <a:p>
            <a:r>
              <a:rPr lang="en-US" sz="2000" dirty="0"/>
              <a:t>Em </a:t>
            </a:r>
            <a:r>
              <a:rPr lang="en-US" sz="2000" i="1" dirty="0" err="1"/>
              <a:t>Os</a:t>
            </a:r>
            <a:r>
              <a:rPr lang="en-US" sz="2000" i="1" dirty="0"/>
              <a:t> Pescadores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duas </a:t>
            </a:r>
            <a:r>
              <a:rPr lang="en-US" sz="2000" dirty="0" err="1"/>
              <a:t>tendências</a:t>
            </a:r>
            <a:r>
              <a:rPr lang="en-US" sz="2000" dirty="0"/>
              <a:t> da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obra</a:t>
            </a:r>
            <a:r>
              <a:rPr lang="en-US" sz="2000" dirty="0"/>
              <a:t>: o </a:t>
            </a:r>
            <a:r>
              <a:rPr lang="en-US" sz="2000" dirty="0" err="1"/>
              <a:t>impressionismo</a:t>
            </a:r>
            <a:r>
              <a:rPr lang="en-US" sz="2000" dirty="0"/>
              <a:t> e o </a:t>
            </a:r>
            <a:r>
              <a:rPr lang="en-US" sz="2000" dirty="0" err="1"/>
              <a:t>sentido</a:t>
            </a:r>
            <a:r>
              <a:rPr lang="en-US" sz="2000" dirty="0"/>
              <a:t> social, que converge no neo-</a:t>
            </a:r>
            <a:r>
              <a:rPr lang="en-US" sz="2000" dirty="0" err="1"/>
              <a:t>realismo</a:t>
            </a:r>
            <a:endParaRPr lang="en-US" sz="2000" dirty="0"/>
          </a:p>
        </p:txBody>
      </p:sp>
      <p:pic>
        <p:nvPicPr>
          <p:cNvPr id="3074" name="Picture 2" descr="Pode ser uma imagem de texto">
            <a:extLst>
              <a:ext uri="{FF2B5EF4-FFF2-40B4-BE49-F238E27FC236}">
                <a16:creationId xmlns:a16="http://schemas.microsoft.com/office/drawing/2014/main" id="{A4BE0EF6-2160-2D63-B63F-34BCB28EB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35400"/>
          <a:stretch/>
        </p:blipFill>
        <p:spPr bwMode="auto">
          <a:xfrm>
            <a:off x="7306519" y="94818"/>
            <a:ext cx="4306042" cy="6458006"/>
          </a:xfrm>
          <a:prstGeom prst="rect">
            <a:avLst/>
          </a:prstGeom>
          <a:solidFill>
            <a:srgbClr val="FFFFFF"/>
          </a:solidFill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364D18-0796-C2F6-99E0-8A678041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50" y="2914650"/>
            <a:ext cx="6031144" cy="290074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t-PT" sz="1300" b="0" i="0" dirty="0">
                <a:effectLst/>
              </a:rPr>
              <a:t>Perto de Âncora fica a povoação de </a:t>
            </a:r>
            <a:r>
              <a:rPr lang="pt-PT" sz="1300" b="0" i="0" dirty="0" err="1">
                <a:effectLst/>
              </a:rPr>
              <a:t>Gontinhães</a:t>
            </a:r>
            <a:r>
              <a:rPr lang="pt-PT" sz="1300" b="0" i="0" dirty="0">
                <a:effectLst/>
              </a:rPr>
              <a:t>, de pescadores e de pedreiros, os pescadores ao pé do mar, os outros lá em cima no Calvário, unidos pelo caminho da Lagarteira, torto e lajeado. É uma aldeia pobre e humilde, pobre e doirada. Do escadório descobre‑se o panorama, a amplidão do vale, o morro compacto que entra pelo mar e o fio manso do rio… Aqui o sonho não é azul, o sonho é verde. É ao mesmo tempo esquecido e verde, doirado e verde. Também a vida é baixinha: são as mulheres que lavram e as vacas que puxam os carros. Os homens foram por esse mundo rachar o lajedo e afeiçoar a pedra. À direita, encostado ao forte de </a:t>
            </a:r>
            <a:r>
              <a:rPr lang="pt-PT" sz="1300" b="0" i="0" dirty="0" err="1">
                <a:effectLst/>
              </a:rPr>
              <a:t>Lippe</a:t>
            </a:r>
            <a:r>
              <a:rPr lang="pt-PT" sz="1300" b="0" i="0" dirty="0">
                <a:effectLst/>
              </a:rPr>
              <a:t>, que forma o outro lado da bacia, com o portinho e o varadouro, ficam as casas dos pescadores. Mais um momento… A custo me arranco deste sonho verde, primeiro escuro nos montes, depois pacífico no vale, e que tão bem se liga com a humildade da terra e o azul do mar infinito… Falem mais baixo: em cada paisagem há sempre um deus escondido…</a:t>
            </a:r>
          </a:p>
          <a:p>
            <a:pPr>
              <a:lnSpc>
                <a:spcPct val="100000"/>
              </a:lnSpc>
            </a:pPr>
            <a:r>
              <a:rPr lang="pt-PT" sz="1300" b="0" i="0" dirty="0">
                <a:effectLst/>
              </a:rPr>
              <a:t>Raul Brandão, 'Os Pescadores' [1923], edição de Vítor Viçoso e </a:t>
            </a:r>
            <a:r>
              <a:rPr lang="pt-PT" sz="1300" b="0" i="0" dirty="0" err="1">
                <a:effectLst/>
              </a:rPr>
              <a:t>Luis</a:t>
            </a:r>
            <a:r>
              <a:rPr lang="pt-PT" sz="1300" b="0" i="0" dirty="0">
                <a:effectLst/>
              </a:rPr>
              <a:t> Manuel Gaspar, prefácio de </a:t>
            </a:r>
            <a:r>
              <a:rPr lang="pt-PT" sz="1300" b="0" i="0" u="none" strike="noStrike" dirty="0">
                <a:effectLst/>
                <a:hlinkClick r:id="rId3"/>
              </a:rPr>
              <a:t>Vítor Viçoso</a:t>
            </a:r>
            <a:r>
              <a:rPr lang="pt-PT" sz="1300" b="0" i="0" dirty="0">
                <a:effectLst/>
              </a:rPr>
              <a:t>, Lisboa, Relógio D'Água, Setembro de 2014.</a:t>
            </a:r>
          </a:p>
          <a:p>
            <a:pPr>
              <a:lnSpc>
                <a:spcPct val="100000"/>
              </a:lnSpc>
            </a:pPr>
            <a:endParaRPr lang="pt-PT" sz="11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A72618-02C7-C6DD-CBA4-24BD4B93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0186BD4-F419-4F48-B40A-452A73064155}" type="datetime1">
              <a:rPr lang="pt-PT" smtClean="0"/>
              <a:pPr rtl="0">
                <a:spcAft>
                  <a:spcPts val="600"/>
                </a:spcAft>
              </a:pPr>
              <a:t>29/08/2023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5559-C340-7DB7-147D-A9E79DA4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763702"/>
            <a:ext cx="5356376" cy="598568"/>
          </a:xfrm>
        </p:spPr>
        <p:txBody>
          <a:bodyPr anchor="b">
            <a:normAutofit/>
          </a:bodyPr>
          <a:lstStyle/>
          <a:p>
            <a:r>
              <a:rPr lang="pt-PT" dirty="0"/>
              <a:t>Os livros de viagens</a:t>
            </a:r>
          </a:p>
        </p:txBody>
      </p:sp>
      <p:pic>
        <p:nvPicPr>
          <p:cNvPr id="4098" name="Picture 2" descr="Nenhuma descrição de foto disponível.">
            <a:extLst>
              <a:ext uri="{FF2B5EF4-FFF2-40B4-BE49-F238E27FC236}">
                <a16:creationId xmlns:a16="http://schemas.microsoft.com/office/drawing/2014/main" id="{7665A511-E5B4-59C3-6778-C1C7A50733C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514464" y="763702"/>
            <a:ext cx="3131924" cy="49128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3" name="Text Placeholder 3">
            <a:extLst>
              <a:ext uri="{FF2B5EF4-FFF2-40B4-BE49-F238E27FC236}">
                <a16:creationId xmlns:a16="http://schemas.microsoft.com/office/drawing/2014/main" id="{E04845BE-89B8-0569-93FA-0D4277EDD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7" y="1492897"/>
            <a:ext cx="6727370" cy="437605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PT" sz="1700" b="0" i="0" dirty="0">
                <a:solidFill>
                  <a:srgbClr val="E4E6EB"/>
                </a:solidFill>
                <a:effectLst/>
                <a:latin typeface="inherit"/>
              </a:rPr>
              <a:t>As nuvens nos Açores têm uma vida extraordinária, uma vida que não percebo bem! Hoje uma sobre o Corvo lembra uma auréola magnética. Amontoam-se no horizonte, surgem outras em bando, esguias nas extremidades, a que chamam baleotes e que indicam mudança de tempo. Há-as escuras com claridades extraordinárias pelo lado de trás; há-as que viajam no céu com importância de deuses... Tenho a impressão de que há nas Flores a luz mais delicada dos Açores, a luz vaporizada que se sensibiliza a todos os momentos. É talvez da cor, que é única, do pó roxo, do verde dos pastos sempre tenro e uniforme — é talvez da mistura dos nervos do mar, da chuva de Verão, do sol que se desfaz em oiro sobre tudo isto, e destas nuvens mágicas que </a:t>
            </a:r>
            <a:r>
              <a:rPr lang="pt-PT" sz="1700" b="0" i="0" dirty="0" err="1">
                <a:solidFill>
                  <a:srgbClr val="E4E6EB"/>
                </a:solidFill>
                <a:effectLst/>
                <a:latin typeface="inherit"/>
              </a:rPr>
              <a:t>interceptam</a:t>
            </a:r>
            <a:r>
              <a:rPr lang="pt-PT" sz="1700" b="0" i="0" dirty="0">
                <a:solidFill>
                  <a:srgbClr val="E4E6EB"/>
                </a:solidFill>
                <a:effectLst/>
                <a:latin typeface="inherit"/>
              </a:rPr>
              <a:t> a luz ruborizando-se como grandes velários de cor — para logo se desfazerem diante de meus olhos em arabescos, em fios ténues, em farrapos... Todas as cores se fundem e acabam por se apagar em cinzento, deixando só resquícios na atmosfera húmida. Nunca assim vi ambiente tão rico em prestígio, sempre diverso e sempre em movimento. (….). Outras vezes tudo desaparece ou toma proporções fantasmagóricas e a água goteja doirada. Água, ar e bruma intimamente se casam para produzirem esta impressão casta e cinzenta ou toda violeta como a obra de arte de uma individualidade estranha.</a:t>
            </a:r>
          </a:p>
          <a:p>
            <a:pPr algn="l"/>
            <a:r>
              <a:rPr lang="pt-PT" sz="1700" b="0" i="0" dirty="0">
                <a:solidFill>
                  <a:srgbClr val="E4E6EB"/>
                </a:solidFill>
                <a:effectLst/>
                <a:latin typeface="inherit"/>
              </a:rPr>
              <a:t>Raul Brandão, 'As Ilhas Desconhecidas — Notas e Paisagens', Rio de Janeiro/Lisboa, Livraria Francisco Alves/Livraria </a:t>
            </a:r>
            <a:r>
              <a:rPr lang="pt-PT" sz="1700" b="0" i="0" dirty="0" err="1">
                <a:solidFill>
                  <a:srgbClr val="E4E6EB"/>
                </a:solidFill>
                <a:effectLst/>
                <a:latin typeface="inherit"/>
              </a:rPr>
              <a:t>Aillaud</a:t>
            </a:r>
            <a:r>
              <a:rPr lang="pt-PT" sz="1700" b="0" i="0" dirty="0">
                <a:solidFill>
                  <a:srgbClr val="E4E6EB"/>
                </a:solidFill>
                <a:effectLst/>
                <a:latin typeface="inherit"/>
              </a:rPr>
              <a:t> e Bertrand, 1927.</a:t>
            </a:r>
          </a:p>
          <a:p>
            <a:endParaRPr lang="en-US" dirty="0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4A92144-F2D4-EBB8-77BA-4E95EE29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54B48C0-0456-4F3A-904C-C038EFDF6813}" type="datetime1">
              <a:rPr lang="pt-PT" smtClean="0"/>
              <a:pPr rtl="0">
                <a:spcAft>
                  <a:spcPts val="600"/>
                </a:spcAft>
              </a:pPr>
              <a:t>29/08/2023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1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8EED0-9235-2E71-C808-00236838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As obras “historiográficas”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1DF783F-B2C7-B9BD-0A70-BAF93D311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1800" dirty="0">
                <a:latin typeface="Abadi" panose="020B0604020104020204" pitchFamily="34" charset="0"/>
              </a:rPr>
              <a:t>☼ “A verdadeira história é a dos gritos”</a:t>
            </a:r>
          </a:p>
          <a:p>
            <a:endParaRPr lang="pt-PT" sz="1800" dirty="0">
              <a:latin typeface="Abadi" panose="020B0604020104020204" pitchFamily="34" charset="0"/>
            </a:endParaRPr>
          </a:p>
          <a:p>
            <a:r>
              <a:rPr lang="pt-PT" sz="1800" dirty="0">
                <a:latin typeface="Abadi" panose="020B0604020104020204" pitchFamily="34" charset="0"/>
              </a:rPr>
              <a:t>☼  </a:t>
            </a:r>
            <a:r>
              <a:rPr lang="pt-PT" sz="1800" dirty="0">
                <a:effectLst/>
                <a:latin typeface="Abadi" panose="020B0604020104020204" pitchFamily="34" charset="0"/>
              </a:rPr>
              <a:t>D</a:t>
            </a:r>
            <a:r>
              <a:rPr lang="pt-PT" sz="1800" b="0" i="0" dirty="0">
                <a:effectLst/>
                <a:latin typeface="Abadi" panose="020B0604020104020204" pitchFamily="34" charset="0"/>
              </a:rPr>
              <a:t>istanciamento das </a:t>
            </a:r>
            <a:r>
              <a:rPr lang="pt-PT" sz="1800" b="0" i="0" dirty="0" err="1">
                <a:effectLst/>
                <a:latin typeface="Abadi" panose="020B0604020104020204" pitchFamily="34" charset="0"/>
              </a:rPr>
              <a:t>concepções</a:t>
            </a:r>
            <a:r>
              <a:rPr lang="pt-PT" sz="1800" b="0" i="0" dirty="0">
                <a:effectLst/>
                <a:latin typeface="Abadi" panose="020B0604020104020204" pitchFamily="34" charset="0"/>
              </a:rPr>
              <a:t> positivistas </a:t>
            </a:r>
          </a:p>
          <a:p>
            <a:endParaRPr lang="pt-PT" sz="1800" b="0" i="0" dirty="0">
              <a:effectLst/>
              <a:latin typeface="Abadi" panose="020B0604020104020204" pitchFamily="34" charset="0"/>
            </a:endParaRPr>
          </a:p>
          <a:p>
            <a:r>
              <a:rPr lang="pt-PT" sz="1800" dirty="0">
                <a:latin typeface="Abadi" panose="020B0604020104020204" pitchFamily="34" charset="0"/>
              </a:rPr>
              <a:t>☼ </a:t>
            </a:r>
            <a:r>
              <a:rPr lang="pt-PT" sz="1800" dirty="0">
                <a:effectLst/>
                <a:latin typeface="Abadi" panose="020B0604020104020204" pitchFamily="34" charset="0"/>
              </a:rPr>
              <a:t>Aproximação </a:t>
            </a:r>
            <a:r>
              <a:rPr lang="pt-PT" sz="1800" b="0" i="0" dirty="0">
                <a:effectLst/>
                <a:latin typeface="Abadi" panose="020B0604020104020204" pitchFamily="34" charset="0"/>
              </a:rPr>
              <a:t>de uma história que tem por desejo narrar os vencidos</a:t>
            </a:r>
            <a:r>
              <a:rPr lang="pt-PT" b="0" i="0" dirty="0">
                <a:effectLst/>
                <a:latin typeface="Noto Serif" panose="02020600060500020200" pitchFamily="18" charset="0"/>
              </a:rPr>
              <a:t>.</a:t>
            </a:r>
            <a:endParaRPr lang="pt-PT" dirty="0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09D2BD7-FC33-9398-821D-7FD2376F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3B84C2-77FB-420B-93A7-8A6302C8A156}" type="datetime1">
              <a:rPr lang="pt-PT" smtClean="0"/>
              <a:t>29/08/2023</a:t>
            </a:fld>
            <a:endParaRPr lang="en-US" dirty="0"/>
          </a:p>
        </p:txBody>
      </p:sp>
      <p:pic>
        <p:nvPicPr>
          <p:cNvPr id="5122" name="Picture 2" descr="CLIO &amp; MARTE: Leituras: El-rei Junot (Raul Brandão, 1919)">
            <a:extLst>
              <a:ext uri="{FF2B5EF4-FFF2-40B4-BE49-F238E27FC236}">
                <a16:creationId xmlns:a16="http://schemas.microsoft.com/office/drawing/2014/main" id="{2DBE7C63-55B6-4499-BAAE-E7234C6711A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b="54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1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9AD78-4390-5F9E-1ADF-232E4780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pt-PT" dirty="0"/>
              <a:t>A Farsa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FA0FA53-040D-2A54-9901-6F201BFF4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 fontScale="77500" lnSpcReduction="20000"/>
          </a:bodyPr>
          <a:lstStyle/>
          <a:p>
            <a:r>
              <a:rPr lang="pt-PT" dirty="0"/>
              <a:t>A farsa, o mais próximo de um romance canónico segundo o modelo do realismo burguês oitocentista</a:t>
            </a:r>
          </a:p>
          <a:p>
            <a:r>
              <a:rPr lang="pt-PT" dirty="0"/>
              <a:t>Uma obra teatral, expressionista, cinematográfica, centrada no ódio recalcado de Candidinha, uma mulher seca, triste e desesperada. </a:t>
            </a:r>
          </a:p>
          <a:p>
            <a:r>
              <a:rPr lang="pt-PT" dirty="0"/>
              <a:t>A conceção do mundo como um "teatro universal” atravessa a obra de Brandão e, joguete nas mãos do destino, o homem é ator, não fautor, do seu destino. Em A Farsa, o triunfo do fraco é conseguido através da exploração implacável da fraqueza do poderoso</a:t>
            </a:r>
          </a:p>
        </p:txBody>
      </p:sp>
      <p:pic>
        <p:nvPicPr>
          <p:cNvPr id="7170" name="Picture 2" descr="Livro: A Farsa - Raul Brandão | Estante Virtual">
            <a:extLst>
              <a:ext uri="{FF2B5EF4-FFF2-40B4-BE49-F238E27FC236}">
                <a16:creationId xmlns:a16="http://schemas.microsoft.com/office/drawing/2014/main" id="{0F3E9695-7827-CF19-460D-D872F7B214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6702" y="2076451"/>
            <a:ext cx="2244868" cy="36226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132C0ED-AB05-8A2E-75FE-76D36DB6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13B84C2-77FB-420B-93A7-8A6302C8A156}" type="datetime1">
              <a:rPr lang="pt-PT" smtClean="0"/>
              <a:pPr rtl="0">
                <a:spcAft>
                  <a:spcPts val="600"/>
                </a:spcAft>
              </a:pPr>
              <a:t>29/08/2023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D1421-A8B6-E02E-9F11-2F2F017A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rmAutofit/>
          </a:bodyPr>
          <a:lstStyle/>
          <a:p>
            <a:r>
              <a:rPr lang="pt-PT" dirty="0"/>
              <a:t>Um livro central : Húmus</a:t>
            </a:r>
          </a:p>
        </p:txBody>
      </p:sp>
      <p:pic>
        <p:nvPicPr>
          <p:cNvPr id="6146" name="Picture 2" descr="Húmus - livro de Raul Brandão - Leia Livro">
            <a:extLst>
              <a:ext uri="{FF2B5EF4-FFF2-40B4-BE49-F238E27FC236}">
                <a16:creationId xmlns:a16="http://schemas.microsoft.com/office/drawing/2014/main" id="{A777AD4A-DF9A-4CDF-E26C-C8954EFED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 bwMode="auto">
          <a:xfrm>
            <a:off x="7442551" y="763702"/>
            <a:ext cx="3275751" cy="4912822"/>
          </a:xfrm>
          <a:prstGeom prst="rect">
            <a:avLst/>
          </a:prstGeom>
          <a:solidFill>
            <a:srgbClr val="FFFFFF"/>
          </a:solidFill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7A1371-6B02-8BC4-85EF-E29F36D44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/>
          <a:p>
            <a:r>
              <a:rPr lang="pt-PT" dirty="0">
                <a:latin typeface="Consolas" panose="020B0609020204030204" pitchFamily="49" charset="0"/>
              </a:rPr>
              <a:t>☼  </a:t>
            </a:r>
            <a:r>
              <a:rPr lang="pt-PT" dirty="0"/>
              <a:t>Da </a:t>
            </a:r>
            <a:r>
              <a:rPr lang="pt-PT" i="1" dirty="0"/>
              <a:t>Farsa</a:t>
            </a:r>
            <a:r>
              <a:rPr lang="pt-PT" dirty="0"/>
              <a:t> ao </a:t>
            </a:r>
            <a:r>
              <a:rPr lang="pt-PT" i="1" dirty="0"/>
              <a:t>Húmus</a:t>
            </a:r>
          </a:p>
          <a:p>
            <a:r>
              <a:rPr lang="pt-PT" dirty="0">
                <a:latin typeface="Consolas" panose="020B0609020204030204" pitchFamily="49" charset="0"/>
              </a:rPr>
              <a:t>☼ </a:t>
            </a:r>
            <a:r>
              <a:rPr lang="pt-PT" dirty="0"/>
              <a:t>D’</a:t>
            </a:r>
            <a:r>
              <a:rPr lang="pt-PT" i="1" dirty="0"/>
              <a:t>Os Pobres</a:t>
            </a:r>
            <a:r>
              <a:rPr lang="pt-PT" dirty="0"/>
              <a:t> ao </a:t>
            </a:r>
            <a:r>
              <a:rPr lang="pt-PT" i="1" dirty="0"/>
              <a:t>Húmus</a:t>
            </a:r>
          </a:p>
          <a:p>
            <a:r>
              <a:rPr lang="pt-PT" dirty="0">
                <a:latin typeface="Consolas" panose="020B0609020204030204" pitchFamily="49" charset="0"/>
              </a:rPr>
              <a:t>☼  </a:t>
            </a:r>
            <a:r>
              <a:rPr lang="pt-PT" dirty="0"/>
              <a:t>O Húmus como o livro que RB está sempre procurando escrever</a:t>
            </a:r>
          </a:p>
          <a:p>
            <a:r>
              <a:rPr lang="pt-PT" dirty="0">
                <a:latin typeface="Consolas" panose="020B0609020204030204" pitchFamily="49" charset="0"/>
              </a:rPr>
              <a:t>☼  </a:t>
            </a:r>
            <a:r>
              <a:rPr lang="pt-PT" dirty="0"/>
              <a:t>Uma vila alegórica, a dor e o sonho, os vivos e os mortos, a falsa vida e a verdadeira vida, os pobres e o Gabiru</a:t>
            </a:r>
          </a:p>
          <a:p>
            <a:r>
              <a:rPr lang="pt-PT" dirty="0">
                <a:latin typeface="Consolas" panose="020B0609020204030204" pitchFamily="49" charset="0"/>
              </a:rPr>
              <a:t>☼  </a:t>
            </a:r>
            <a:r>
              <a:rPr lang="pt-PT" dirty="0"/>
              <a:t>Porquê o </a:t>
            </a:r>
            <a:r>
              <a:rPr lang="pt-PT" i="1" dirty="0"/>
              <a:t>Húmus</a:t>
            </a:r>
            <a:r>
              <a:rPr lang="pt-PT" dirty="0"/>
              <a:t>? O que simboliza: vida e morte, podridão, regeneração?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7805D34-AD5A-BDC9-B0BB-2F8EC5EB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13B84C2-77FB-420B-93A7-8A6302C8A156}" type="datetime1">
              <a:rPr lang="pt-PT" smtClean="0"/>
              <a:pPr rtl="0">
                <a:spcAft>
                  <a:spcPts val="600"/>
                </a:spcAft>
              </a:pPr>
              <a:t>29/08/2023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4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B9670-AFEB-95F6-773E-5AD626CD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/>
          <a:p>
            <a:r>
              <a:rPr lang="pt-PT" dirty="0"/>
              <a:t>As Memórias</a:t>
            </a:r>
          </a:p>
        </p:txBody>
      </p:sp>
      <p:pic>
        <p:nvPicPr>
          <p:cNvPr id="2050" name="Picture 2" descr="Nenhuma descrição de foto disponível.">
            <a:extLst>
              <a:ext uri="{FF2B5EF4-FFF2-40B4-BE49-F238E27FC236}">
                <a16:creationId xmlns:a16="http://schemas.microsoft.com/office/drawing/2014/main" id="{0F3892C6-72A9-9DE4-7CA3-782C1D473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2" b="45253"/>
          <a:stretch/>
        </p:blipFill>
        <p:spPr bwMode="auto">
          <a:xfrm>
            <a:off x="4855633" y="609600"/>
            <a:ext cx="6411924" cy="5080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048FDFFE-8705-9D35-C4E0-C092BFD67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/>
          <a:lstStyle/>
          <a:p>
            <a:r>
              <a:rPr lang="en-US" dirty="0"/>
              <a:t>Entre o </a:t>
            </a:r>
            <a:r>
              <a:rPr lang="en-US" dirty="0" err="1"/>
              <a:t>Gabiru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, e a </a:t>
            </a:r>
            <a:r>
              <a:rPr lang="en-US" dirty="0" err="1"/>
              <a:t>ternura</a:t>
            </a:r>
            <a:endParaRPr lang="en-US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449870D-87DD-12EB-76DE-7394875E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0186BD4-F419-4F48-B40A-452A73064155}" type="datetime1">
              <a:rPr lang="pt-PT" smtClean="0"/>
              <a:pPr rtl="0">
                <a:spcAft>
                  <a:spcPts val="600"/>
                </a:spcAft>
              </a:pPr>
              <a:t>29/08/2023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71_TF12214701" id="{5638498D-AE45-465C-8E5B-4E648259785D}" vid="{DCB88B14-339B-4906-984E-CEDB088211A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{2F9D2263-BB4F-4564-BD23-CD69365EA6CC}tf12214701_win32</Template>
  <TotalTime>11198</TotalTime>
  <Words>2128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Abadi</vt:lpstr>
      <vt:lpstr>Calibri</vt:lpstr>
      <vt:lpstr>Consolas</vt:lpstr>
      <vt:lpstr>Goudy Old Style</vt:lpstr>
      <vt:lpstr>inherit</vt:lpstr>
      <vt:lpstr>Noto Serif</vt:lpstr>
      <vt:lpstr>Times New Roman</vt:lpstr>
      <vt:lpstr>Wingdings 2</vt:lpstr>
      <vt:lpstr>SlateVTI</vt:lpstr>
      <vt:lpstr>Modernidade sem Modernismo: a obra de Raul Brandão </vt:lpstr>
      <vt:lpstr>Biografia</vt:lpstr>
      <vt:lpstr>O Brandão solar: luz, cor e imaterialidade</vt:lpstr>
      <vt:lpstr>Em Os Pescadores une duas tendências da sua obra: o impressionismo e o sentido social, que converge no neo-realismo</vt:lpstr>
      <vt:lpstr>Os livros de viagens</vt:lpstr>
      <vt:lpstr>As obras “historiográficas”</vt:lpstr>
      <vt:lpstr>A Farsa</vt:lpstr>
      <vt:lpstr>Um livro central : Húmus</vt:lpstr>
      <vt:lpstr>As Memórias</vt:lpstr>
      <vt:lpstr>Apresentação do PowerPoint</vt:lpstr>
      <vt:lpstr>Apresentação do PowerPoint</vt:lpstr>
      <vt:lpstr>Para ler Raul Brandão</vt:lpstr>
      <vt:lpstr>Sobre a edição</vt:lpstr>
      <vt:lpstr>Critérios</vt:lpstr>
      <vt:lpstr>Documentário sobre centenário do autor (150 anos)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Modernidade sem Modernismo: a obra de Raul Brandão?</dc:title>
  <dc:creator>Duarte Braga</dc:creator>
  <cp:lastModifiedBy>Flavia</cp:lastModifiedBy>
  <cp:revision>5</cp:revision>
  <dcterms:created xsi:type="dcterms:W3CDTF">2023-08-14T17:43:55Z</dcterms:created>
  <dcterms:modified xsi:type="dcterms:W3CDTF">2023-08-29T17:48:34Z</dcterms:modified>
</cp:coreProperties>
</file>