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sldIdLst>
    <p:sldId id="285" r:id="rId2"/>
    <p:sldId id="256" r:id="rId3"/>
    <p:sldId id="397" r:id="rId4"/>
    <p:sldId id="257" r:id="rId5"/>
    <p:sldId id="408" r:id="rId6"/>
    <p:sldId id="259" r:id="rId7"/>
    <p:sldId id="258" r:id="rId8"/>
    <p:sldId id="260" r:id="rId9"/>
    <p:sldId id="261" r:id="rId10"/>
    <p:sldId id="362" r:id="rId11"/>
    <p:sldId id="396" r:id="rId12"/>
    <p:sldId id="383" r:id="rId13"/>
    <p:sldId id="265" r:id="rId14"/>
    <p:sldId id="264" r:id="rId15"/>
    <p:sldId id="266" r:id="rId16"/>
    <p:sldId id="369" r:id="rId17"/>
    <p:sldId id="403" r:id="rId18"/>
    <p:sldId id="404" r:id="rId19"/>
    <p:sldId id="405" r:id="rId20"/>
    <p:sldId id="406" r:id="rId21"/>
    <p:sldId id="407" r:id="rId22"/>
    <p:sldId id="402" r:id="rId23"/>
    <p:sldId id="300" r:id="rId24"/>
    <p:sldId id="304" r:id="rId25"/>
    <p:sldId id="305" r:id="rId26"/>
    <p:sldId id="306" r:id="rId27"/>
    <p:sldId id="310" r:id="rId28"/>
    <p:sldId id="314" r:id="rId29"/>
    <p:sldId id="315" r:id="rId30"/>
    <p:sldId id="316" r:id="rId31"/>
    <p:sldId id="390" r:id="rId32"/>
    <p:sldId id="318" r:id="rId33"/>
    <p:sldId id="319" r:id="rId34"/>
    <p:sldId id="320" r:id="rId35"/>
    <p:sldId id="322" r:id="rId36"/>
    <p:sldId id="321" r:id="rId37"/>
    <p:sldId id="323" r:id="rId38"/>
    <p:sldId id="377" r:id="rId39"/>
    <p:sldId id="324" r:id="rId40"/>
    <p:sldId id="325" r:id="rId41"/>
    <p:sldId id="378" r:id="rId42"/>
    <p:sldId id="376" r:id="rId43"/>
    <p:sldId id="327" r:id="rId44"/>
    <p:sldId id="331" r:id="rId45"/>
    <p:sldId id="341" r:id="rId46"/>
    <p:sldId id="342" r:id="rId47"/>
    <p:sldId id="343" r:id="rId48"/>
    <p:sldId id="346" r:id="rId49"/>
    <p:sldId id="350" r:id="rId50"/>
    <p:sldId id="351" r:id="rId51"/>
    <p:sldId id="352" r:id="rId52"/>
    <p:sldId id="353" r:id="rId53"/>
    <p:sldId id="354" r:id="rId54"/>
    <p:sldId id="393" r:id="rId55"/>
    <p:sldId id="392" r:id="rId56"/>
    <p:sldId id="355" r:id="rId57"/>
  </p:sldIdLst>
  <p:sldSz cx="9144000" cy="6858000" type="screen4x3"/>
  <p:notesSz cx="6954838" cy="9240838"/>
  <p:defaultTextStyle>
    <a:defPPr>
      <a:defRPr lang="pt-BR"/>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336600"/>
    <a:srgbClr val="00CC66"/>
    <a:srgbClr val="339933"/>
    <a:srgbClr val="CC9900"/>
    <a:srgbClr val="996600"/>
    <a:srgbClr val="FFCC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01" autoAdjust="0"/>
    <p:restoredTop sz="94749" autoAdjust="0"/>
  </p:normalViewPr>
  <p:slideViewPr>
    <p:cSldViewPr>
      <p:cViewPr varScale="1">
        <p:scale>
          <a:sx n="70" d="100"/>
          <a:sy n="70" d="100"/>
        </p:scale>
        <p:origin x="-1410" y="-90"/>
      </p:cViewPr>
      <p:guideLst>
        <p:guide orient="horz" pos="912"/>
        <p:guide orient="horz" pos="1920"/>
        <p:guide orient="horz" pos="2640"/>
        <p:guide orient="horz" pos="3360"/>
        <p:guide pos="1392"/>
        <p:guide pos="2160"/>
        <p:guide pos="3120"/>
        <p:guide pos="40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defTabSz="925513">
              <a:defRPr sz="1200" smtClean="0"/>
            </a:lvl1pPr>
          </a:lstStyle>
          <a:p>
            <a:pPr>
              <a:defRPr/>
            </a:pPr>
            <a:endParaRPr lang="pt-BR"/>
          </a:p>
        </p:txBody>
      </p:sp>
      <p:sp>
        <p:nvSpPr>
          <p:cNvPr id="92163" name="Rectangle 3"/>
          <p:cNvSpPr>
            <a:spLocks noGrp="1" noChangeArrowheads="1"/>
          </p:cNvSpPr>
          <p:nvPr>
            <p:ph type="dt" idx="1"/>
          </p:nvPr>
        </p:nvSpPr>
        <p:spPr bwMode="auto">
          <a:xfrm>
            <a:off x="3941763"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algn="r" defTabSz="925513">
              <a:defRPr sz="1200" smtClean="0"/>
            </a:lvl1pPr>
          </a:lstStyle>
          <a:p>
            <a:pPr>
              <a:defRPr/>
            </a:pPr>
            <a:endParaRPr lang="pt-BR"/>
          </a:p>
        </p:txBody>
      </p:sp>
      <p:sp>
        <p:nvSpPr>
          <p:cNvPr id="69636" name="Rectangle 4"/>
          <p:cNvSpPr>
            <a:spLocks noGrp="1" noRot="1" noChangeAspect="1" noChangeArrowheads="1" noTextEdit="1"/>
          </p:cNvSpPr>
          <p:nvPr>
            <p:ph type="sldImg" idx="2"/>
          </p:nvPr>
        </p:nvSpPr>
        <p:spPr bwMode="auto">
          <a:xfrm>
            <a:off x="1168400" y="693738"/>
            <a:ext cx="4618038" cy="3463925"/>
          </a:xfrm>
          <a:prstGeom prst="rect">
            <a:avLst/>
          </a:prstGeom>
          <a:noFill/>
          <a:ln w="9525">
            <a:solidFill>
              <a:srgbClr val="000000"/>
            </a:solidFill>
            <a:miter lim="800000"/>
            <a:headEnd/>
            <a:tailEnd/>
          </a:ln>
        </p:spPr>
      </p:sp>
      <p:sp>
        <p:nvSpPr>
          <p:cNvPr id="92165" name="Rectangle 5"/>
          <p:cNvSpPr>
            <a:spLocks noGrp="1" noChangeArrowheads="1"/>
          </p:cNvSpPr>
          <p:nvPr>
            <p:ph type="body" sz="quarter" idx="3"/>
          </p:nvPr>
        </p:nvSpPr>
        <p:spPr bwMode="auto">
          <a:xfrm>
            <a:off x="927100" y="4389438"/>
            <a:ext cx="5100638" cy="4157662"/>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92166" name="Rectangle 6"/>
          <p:cNvSpPr>
            <a:spLocks noGrp="1" noChangeArrowheads="1"/>
          </p:cNvSpPr>
          <p:nvPr>
            <p:ph type="ftr" sz="quarter" idx="4"/>
          </p:nvPr>
        </p:nvSpPr>
        <p:spPr bwMode="auto">
          <a:xfrm>
            <a:off x="0" y="8778875"/>
            <a:ext cx="3013075" cy="461963"/>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defTabSz="925513">
              <a:defRPr sz="1200" smtClean="0"/>
            </a:lvl1pPr>
          </a:lstStyle>
          <a:p>
            <a:pPr>
              <a:defRPr/>
            </a:pPr>
            <a:endParaRPr lang="pt-BR"/>
          </a:p>
        </p:txBody>
      </p:sp>
      <p:sp>
        <p:nvSpPr>
          <p:cNvPr id="92167" name="Rectangle 7"/>
          <p:cNvSpPr>
            <a:spLocks noGrp="1" noChangeArrowheads="1"/>
          </p:cNvSpPr>
          <p:nvPr>
            <p:ph type="sldNum" sz="quarter" idx="5"/>
          </p:nvPr>
        </p:nvSpPr>
        <p:spPr bwMode="auto">
          <a:xfrm>
            <a:off x="3941763" y="8778875"/>
            <a:ext cx="3013075" cy="461963"/>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algn="r" defTabSz="925513">
              <a:defRPr sz="1200" smtClean="0"/>
            </a:lvl1pPr>
          </a:lstStyle>
          <a:p>
            <a:pPr>
              <a:defRPr/>
            </a:pPr>
            <a:fld id="{6E28BF55-3AA6-4460-832C-0BEB8E1471CC}" type="slidenum">
              <a:rPr lang="pt-BR"/>
              <a:pPr>
                <a:defRPr/>
              </a:pPr>
              <a:t>‹nº›</a:t>
            </a:fld>
            <a:endParaRPr lang="pt-BR"/>
          </a:p>
        </p:txBody>
      </p:sp>
    </p:spTree>
    <p:extLst>
      <p:ext uri="{BB962C8B-B14F-4D97-AF65-F5344CB8AC3E}">
        <p14:creationId xmlns:p14="http://schemas.microsoft.com/office/powerpoint/2010/main" val="1000326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6E28BF55-3AA6-4460-832C-0BEB8E1471CC}" type="slidenum">
              <a:rPr lang="pt-BR" smtClean="0"/>
              <a:pPr>
                <a:defRPr/>
              </a:pPr>
              <a:t>2</a:t>
            </a:fld>
            <a:endParaRPr lang="pt-BR"/>
          </a:p>
        </p:txBody>
      </p:sp>
    </p:spTree>
    <p:extLst>
      <p:ext uri="{BB962C8B-B14F-4D97-AF65-F5344CB8AC3E}">
        <p14:creationId xmlns:p14="http://schemas.microsoft.com/office/powerpoint/2010/main" val="2828644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pPr>
              <a:defRPr/>
            </a:pPr>
            <a:fld id="{6E28BF55-3AA6-4460-832C-0BEB8E1471CC}" type="slidenum">
              <a:rPr lang="pt-BR" smtClean="0"/>
              <a:pPr>
                <a:defRPr/>
              </a:pPr>
              <a:t>13</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DA1079D1-CD4B-48CC-9EC5-93CB69B85B5A}"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C2843FC5-9719-4F18-A7EC-111EC28153FE}"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E27E74C-3858-4B5D-A76F-C9A08F67495E}"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685800" y="609600"/>
            <a:ext cx="7772400" cy="1143000"/>
          </a:xfrm>
        </p:spPr>
        <p:txBody>
          <a:bodyPr/>
          <a:lstStyle/>
          <a:p>
            <a:r>
              <a:rPr lang="pt-BR" smtClean="0"/>
              <a:t>Clique para editar o estilo do título mestre</a:t>
            </a:r>
            <a:endParaRPr lang="pt-BR"/>
          </a:p>
        </p:txBody>
      </p:sp>
      <p:sp>
        <p:nvSpPr>
          <p:cNvPr id="3" name="Espaço Reservado para Tabela 2"/>
          <p:cNvSpPr>
            <a:spLocks noGrp="1"/>
          </p:cNvSpPr>
          <p:nvPr>
            <p:ph type="tbl" idx="1"/>
          </p:nvPr>
        </p:nvSpPr>
        <p:spPr>
          <a:xfrm>
            <a:off x="685800" y="1981200"/>
            <a:ext cx="7772400" cy="4114800"/>
          </a:xfrm>
        </p:spPr>
        <p:txBody>
          <a:bodyPr/>
          <a:lstStyle/>
          <a:p>
            <a:pPr lvl="0"/>
            <a:endParaRPr lang="pt-B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B570F86-5E82-4B2C-9457-2328C1FE51B7}"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39D45477-9A0D-40D1-B6FB-4C1A3CE5DC4F}"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D7DF50D2-3BF7-4A75-9D79-32C1AE1C2A22}"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129912BD-936D-4C09-8697-48DBF6989CDD}"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47ADFBF1-E086-4201-8A07-982D826739FB}"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9AEC5D7D-C9AE-4E7C-BB5A-450824ED0F01}"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E43E1156-82FA-4B68-96A8-7F9615C998F4}"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17182D7B-325B-45B3-BD7D-8F3EC89CCBCB}"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4E69D120-E8AF-42F0-9357-E13321F6A24B}"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100000">
              <a:schemeClr val="bg1"/>
            </a:gs>
            <a:gs pos="100000">
              <a:srgbClr val="FF9933"/>
            </a:gs>
          </a:gsLst>
          <a:lin ang="18900000" scaled="1"/>
          <a:tileRect/>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717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40344E0-396B-480F-8535-21D523DE361C}"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ctrTitle"/>
          </p:nvPr>
        </p:nvSpPr>
        <p:spPr>
          <a:xfrm>
            <a:off x="683568" y="1700808"/>
            <a:ext cx="7772400" cy="1470025"/>
          </a:xfrm>
        </p:spPr>
        <p:txBody>
          <a:bodyPr/>
          <a:lstStyle/>
          <a:p>
            <a:r>
              <a:rPr lang="pt-BR" dirty="0" smtClean="0"/>
              <a:t>Jogos</a:t>
            </a:r>
            <a:endParaRPr lang="pt-PT" dirty="0" smtClean="0"/>
          </a:p>
        </p:txBody>
      </p:sp>
      <p:sp>
        <p:nvSpPr>
          <p:cNvPr id="8195" name="Rectangle 1027"/>
          <p:cNvSpPr>
            <a:spLocks noGrp="1" noChangeArrowheads="1"/>
          </p:cNvSpPr>
          <p:nvPr>
            <p:ph type="subTitle" idx="1"/>
          </p:nvPr>
        </p:nvSpPr>
        <p:spPr>
          <a:xfrm>
            <a:off x="1403648" y="2924944"/>
            <a:ext cx="6400800" cy="1752600"/>
          </a:xfrm>
        </p:spPr>
        <p:txBody>
          <a:bodyPr/>
          <a:lstStyle/>
          <a:p>
            <a:r>
              <a:rPr lang="pt-PT" dirty="0" smtClean="0"/>
              <a:t>A teoria dos jogos lida com as interações estratégicas que ocorrem entre os agentes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188640"/>
            <a:ext cx="7772400" cy="1143000"/>
          </a:xfrm>
        </p:spPr>
        <p:txBody>
          <a:bodyPr/>
          <a:lstStyle/>
          <a:p>
            <a:r>
              <a:rPr lang="pt-BR" dirty="0" smtClean="0"/>
              <a:t>Dominante e Fracamente dominante</a:t>
            </a:r>
          </a:p>
        </p:txBody>
      </p:sp>
      <p:graphicFrame>
        <p:nvGraphicFramePr>
          <p:cNvPr id="1026" name="Object 4"/>
          <p:cNvGraphicFramePr>
            <a:graphicFrameLocks noGrp="1" noChangeAspect="1"/>
          </p:cNvGraphicFramePr>
          <p:nvPr>
            <p:ph idx="1"/>
            <p:extLst>
              <p:ext uri="{D42A27DB-BD31-4B8C-83A1-F6EECF244321}">
                <p14:modId xmlns:p14="http://schemas.microsoft.com/office/powerpoint/2010/main" val="3264717341"/>
              </p:ext>
            </p:extLst>
          </p:nvPr>
        </p:nvGraphicFramePr>
        <p:xfrm>
          <a:off x="611560" y="1772816"/>
          <a:ext cx="6610350" cy="3873500"/>
        </p:xfrm>
        <a:graphic>
          <a:graphicData uri="http://schemas.openxmlformats.org/presentationml/2006/ole">
            <mc:AlternateContent xmlns:mc="http://schemas.openxmlformats.org/markup-compatibility/2006">
              <mc:Choice xmlns:v="urn:schemas-microsoft-com:vml" Requires="v">
                <p:oleObj spid="_x0000_s1044" name="Equação" r:id="rId3" imgW="2514600" imgH="1473120" progId="Equation.3">
                  <p:embed/>
                </p:oleObj>
              </mc:Choice>
              <mc:Fallback>
                <p:oleObj name="Equação" r:id="rId3" imgW="2514600" imgH="1473120" progId="Equation.3">
                  <p:embed/>
                  <p:pic>
                    <p:nvPicPr>
                      <p:cNvPr id="0" name="Picture 7"/>
                      <p:cNvPicPr>
                        <a:picLocks noGrp="1" noChangeAspect="1" noChangeArrowheads="1"/>
                      </p:cNvPicPr>
                      <p:nvPr/>
                    </p:nvPicPr>
                    <p:blipFill>
                      <a:blip r:embed="rId4"/>
                      <a:srcRect/>
                      <a:stretch>
                        <a:fillRect/>
                      </a:stretch>
                    </p:blipFill>
                    <p:spPr bwMode="auto">
                      <a:xfrm>
                        <a:off x="611560" y="1772816"/>
                        <a:ext cx="6610350" cy="3873500"/>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9"/>
          <p:cNvSpPr>
            <a:spLocks noChangeArrowheads="1"/>
          </p:cNvSpPr>
          <p:nvPr/>
        </p:nvSpPr>
        <p:spPr bwMode="auto">
          <a:xfrm>
            <a:off x="1116013" y="4246563"/>
            <a:ext cx="935037" cy="576262"/>
          </a:xfrm>
          <a:prstGeom prst="rect">
            <a:avLst/>
          </a:prstGeom>
          <a:solidFill>
            <a:schemeClr val="accent1"/>
          </a:solidFill>
          <a:ln w="9525">
            <a:solidFill>
              <a:schemeClr val="tx1"/>
            </a:solidFill>
            <a:miter lim="800000"/>
            <a:headEnd/>
            <a:tailEnd/>
          </a:ln>
        </p:spPr>
        <p:txBody>
          <a:bodyPr wrap="none" anchor="ctr"/>
          <a:lstStyle/>
          <a:p>
            <a:pPr algn="ctr"/>
            <a:endParaRPr lang="pt-BR"/>
          </a:p>
        </p:txBody>
      </p:sp>
      <p:sp>
        <p:nvSpPr>
          <p:cNvPr id="16387" name="Rectangle 2"/>
          <p:cNvSpPr>
            <a:spLocks noGrp="1" noChangeArrowheads="1"/>
          </p:cNvSpPr>
          <p:nvPr>
            <p:ph type="title"/>
          </p:nvPr>
        </p:nvSpPr>
        <p:spPr>
          <a:xfrm>
            <a:off x="703262" y="44624"/>
            <a:ext cx="7772400" cy="792088"/>
          </a:xfrm>
        </p:spPr>
        <p:txBody>
          <a:bodyPr/>
          <a:lstStyle/>
          <a:p>
            <a:r>
              <a:rPr lang="pt-BR" dirty="0" smtClean="0"/>
              <a:t>Exemplo</a:t>
            </a:r>
          </a:p>
        </p:txBody>
      </p:sp>
      <p:sp>
        <p:nvSpPr>
          <p:cNvPr id="16388" name="Rectangle 3"/>
          <p:cNvSpPr>
            <a:spLocks noGrp="1" noChangeArrowheads="1"/>
          </p:cNvSpPr>
          <p:nvPr>
            <p:ph type="body" idx="1"/>
          </p:nvPr>
        </p:nvSpPr>
        <p:spPr>
          <a:xfrm>
            <a:off x="142875" y="908720"/>
            <a:ext cx="8893175" cy="5790530"/>
          </a:xfrm>
        </p:spPr>
        <p:txBody>
          <a:bodyPr/>
          <a:lstStyle/>
          <a:p>
            <a:r>
              <a:rPr lang="pt-BR" dirty="0" smtClean="0"/>
              <a:t> empresa de sabão em pó Limpo </a:t>
            </a:r>
            <a:r>
              <a:rPr lang="pt-BR" dirty="0" smtClean="0">
                <a:sym typeface="Wingdings" pitchFamily="2" charset="2"/>
              </a:rPr>
              <a:t></a:t>
            </a:r>
            <a:r>
              <a:rPr lang="pt-BR" dirty="0" smtClean="0"/>
              <a:t> decidir se lança, ou não, uma marca biodegradável</a:t>
            </a:r>
          </a:p>
          <a:p>
            <a:r>
              <a:rPr lang="pt-BR" dirty="0" smtClean="0"/>
              <a:t>empresa Brilhante </a:t>
            </a:r>
            <a:r>
              <a:rPr lang="pt-BR" dirty="0" smtClean="0">
                <a:sym typeface="Wingdings" pitchFamily="2" charset="2"/>
              </a:rPr>
              <a:t> decidir se aumenta, ou não, seus gastos com propaganda</a:t>
            </a:r>
            <a:endParaRPr lang="pt-BR" dirty="0" smtClean="0"/>
          </a:p>
        </p:txBody>
      </p:sp>
      <p:sp>
        <p:nvSpPr>
          <p:cNvPr id="16389" name="Rectangle 6"/>
          <p:cNvSpPr>
            <a:spLocks noChangeArrowheads="1"/>
          </p:cNvSpPr>
          <p:nvPr/>
        </p:nvSpPr>
        <p:spPr bwMode="auto">
          <a:xfrm>
            <a:off x="2124075" y="4060825"/>
            <a:ext cx="2663825" cy="1600200"/>
          </a:xfrm>
          <a:prstGeom prst="rect">
            <a:avLst/>
          </a:prstGeom>
          <a:noFill/>
          <a:ln w="9525">
            <a:solidFill>
              <a:schemeClr val="tx1"/>
            </a:solidFill>
            <a:miter lim="800000"/>
            <a:headEnd/>
            <a:tailEnd/>
          </a:ln>
        </p:spPr>
        <p:txBody>
          <a:bodyPr wrap="none" anchor="ctr"/>
          <a:lstStyle/>
          <a:p>
            <a:endParaRPr lang="pt-BR"/>
          </a:p>
        </p:txBody>
      </p:sp>
      <p:sp>
        <p:nvSpPr>
          <p:cNvPr id="16390" name="Text Box 9"/>
          <p:cNvSpPr txBox="1">
            <a:spLocks noChangeArrowheads="1"/>
          </p:cNvSpPr>
          <p:nvPr/>
        </p:nvSpPr>
        <p:spPr bwMode="auto">
          <a:xfrm>
            <a:off x="2500313" y="4221163"/>
            <a:ext cx="565150" cy="457200"/>
          </a:xfrm>
          <a:prstGeom prst="rect">
            <a:avLst/>
          </a:prstGeom>
          <a:noFill/>
          <a:ln w="9525">
            <a:noFill/>
            <a:miter lim="800000"/>
            <a:headEnd/>
            <a:tailEnd/>
          </a:ln>
        </p:spPr>
        <p:txBody>
          <a:bodyPr wrap="none">
            <a:spAutoFit/>
          </a:bodyPr>
          <a:lstStyle/>
          <a:p>
            <a:r>
              <a:rPr lang="pt-BR"/>
              <a:t>5,5</a:t>
            </a:r>
          </a:p>
        </p:txBody>
      </p:sp>
      <p:sp>
        <p:nvSpPr>
          <p:cNvPr id="16391" name="Text Box 10"/>
          <p:cNvSpPr txBox="1">
            <a:spLocks noChangeArrowheads="1"/>
          </p:cNvSpPr>
          <p:nvPr/>
        </p:nvSpPr>
        <p:spPr bwMode="auto">
          <a:xfrm>
            <a:off x="3924300" y="4221163"/>
            <a:ext cx="565150" cy="457200"/>
          </a:xfrm>
          <a:prstGeom prst="rect">
            <a:avLst/>
          </a:prstGeom>
          <a:noFill/>
          <a:ln w="9525">
            <a:noFill/>
            <a:miter lim="800000"/>
            <a:headEnd/>
            <a:tailEnd/>
          </a:ln>
        </p:spPr>
        <p:txBody>
          <a:bodyPr wrap="none">
            <a:spAutoFit/>
          </a:bodyPr>
          <a:lstStyle/>
          <a:p>
            <a:r>
              <a:rPr lang="pt-BR"/>
              <a:t>7,3</a:t>
            </a:r>
          </a:p>
        </p:txBody>
      </p:sp>
      <p:sp>
        <p:nvSpPr>
          <p:cNvPr id="16392" name="Text Box 11"/>
          <p:cNvSpPr txBox="1">
            <a:spLocks noChangeArrowheads="1"/>
          </p:cNvSpPr>
          <p:nvPr/>
        </p:nvSpPr>
        <p:spPr bwMode="auto">
          <a:xfrm>
            <a:off x="2422525" y="5013325"/>
            <a:ext cx="565150" cy="457200"/>
          </a:xfrm>
          <a:prstGeom prst="rect">
            <a:avLst/>
          </a:prstGeom>
          <a:noFill/>
          <a:ln w="9525">
            <a:noFill/>
            <a:miter lim="800000"/>
            <a:headEnd/>
            <a:tailEnd/>
          </a:ln>
        </p:spPr>
        <p:txBody>
          <a:bodyPr wrap="none">
            <a:spAutoFit/>
          </a:bodyPr>
          <a:lstStyle/>
          <a:p>
            <a:r>
              <a:rPr lang="pt-BR"/>
              <a:t>2,4</a:t>
            </a:r>
          </a:p>
        </p:txBody>
      </p:sp>
      <p:sp>
        <p:nvSpPr>
          <p:cNvPr id="16393" name="Text Box 12"/>
          <p:cNvSpPr txBox="1">
            <a:spLocks noChangeArrowheads="1"/>
          </p:cNvSpPr>
          <p:nvPr/>
        </p:nvSpPr>
        <p:spPr bwMode="auto">
          <a:xfrm>
            <a:off x="3935413" y="5013325"/>
            <a:ext cx="565150" cy="457200"/>
          </a:xfrm>
          <a:prstGeom prst="rect">
            <a:avLst/>
          </a:prstGeom>
          <a:noFill/>
          <a:ln w="9525">
            <a:noFill/>
            <a:miter lim="800000"/>
            <a:headEnd/>
            <a:tailEnd/>
          </a:ln>
        </p:spPr>
        <p:txBody>
          <a:bodyPr wrap="none">
            <a:spAutoFit/>
          </a:bodyPr>
          <a:lstStyle/>
          <a:p>
            <a:r>
              <a:rPr lang="pt-BR"/>
              <a:t>2,7</a:t>
            </a:r>
          </a:p>
        </p:txBody>
      </p:sp>
      <p:sp>
        <p:nvSpPr>
          <p:cNvPr id="16394" name="Text Box 13"/>
          <p:cNvSpPr txBox="1">
            <a:spLocks noChangeArrowheads="1"/>
          </p:cNvSpPr>
          <p:nvPr/>
        </p:nvSpPr>
        <p:spPr bwMode="auto">
          <a:xfrm>
            <a:off x="2484438" y="3068638"/>
            <a:ext cx="2016125" cy="457200"/>
          </a:xfrm>
          <a:prstGeom prst="rect">
            <a:avLst/>
          </a:prstGeom>
          <a:noFill/>
          <a:ln w="9525">
            <a:noFill/>
            <a:miter lim="800000"/>
            <a:headEnd/>
            <a:tailEnd/>
          </a:ln>
        </p:spPr>
        <p:txBody>
          <a:bodyPr>
            <a:spAutoFit/>
          </a:bodyPr>
          <a:lstStyle/>
          <a:p>
            <a:pPr>
              <a:spcBef>
                <a:spcPct val="50000"/>
              </a:spcBef>
            </a:pPr>
            <a:r>
              <a:rPr lang="pt-BR"/>
              <a:t>BRILHANTE</a:t>
            </a:r>
          </a:p>
        </p:txBody>
      </p:sp>
      <p:sp>
        <p:nvSpPr>
          <p:cNvPr id="16395" name="Text Box 15"/>
          <p:cNvSpPr txBox="1">
            <a:spLocks noChangeArrowheads="1"/>
          </p:cNvSpPr>
          <p:nvPr/>
        </p:nvSpPr>
        <p:spPr bwMode="auto">
          <a:xfrm>
            <a:off x="1116013" y="4318000"/>
            <a:ext cx="935037" cy="457200"/>
          </a:xfrm>
          <a:prstGeom prst="rect">
            <a:avLst/>
          </a:prstGeom>
          <a:noFill/>
          <a:ln w="9525">
            <a:noFill/>
            <a:miter lim="800000"/>
            <a:headEnd/>
            <a:tailEnd/>
          </a:ln>
        </p:spPr>
        <p:txBody>
          <a:bodyPr>
            <a:spAutoFit/>
          </a:bodyPr>
          <a:lstStyle/>
          <a:p>
            <a:pPr>
              <a:spcBef>
                <a:spcPct val="50000"/>
              </a:spcBef>
            </a:pPr>
            <a:r>
              <a:rPr lang="pt-BR" b="1">
                <a:solidFill>
                  <a:srgbClr val="FF3300"/>
                </a:solidFill>
              </a:rPr>
              <a:t>lança</a:t>
            </a:r>
          </a:p>
        </p:txBody>
      </p:sp>
      <p:sp>
        <p:nvSpPr>
          <p:cNvPr id="16396" name="Text Box 16"/>
          <p:cNvSpPr txBox="1">
            <a:spLocks noChangeArrowheads="1"/>
          </p:cNvSpPr>
          <p:nvPr/>
        </p:nvSpPr>
        <p:spPr bwMode="auto">
          <a:xfrm>
            <a:off x="827088" y="5084763"/>
            <a:ext cx="1368425" cy="457200"/>
          </a:xfrm>
          <a:prstGeom prst="rect">
            <a:avLst/>
          </a:prstGeom>
          <a:noFill/>
          <a:ln w="9525">
            <a:noFill/>
            <a:miter lim="800000"/>
            <a:headEnd/>
            <a:tailEnd/>
          </a:ln>
        </p:spPr>
        <p:txBody>
          <a:bodyPr>
            <a:spAutoFit/>
          </a:bodyPr>
          <a:lstStyle/>
          <a:p>
            <a:pPr>
              <a:spcBef>
                <a:spcPct val="50000"/>
              </a:spcBef>
            </a:pPr>
            <a:r>
              <a:rPr lang="pt-BR"/>
              <a:t>não lança</a:t>
            </a:r>
          </a:p>
        </p:txBody>
      </p:sp>
      <p:sp>
        <p:nvSpPr>
          <p:cNvPr id="16397" name="Text Box 17"/>
          <p:cNvSpPr txBox="1">
            <a:spLocks noChangeArrowheads="1"/>
          </p:cNvSpPr>
          <p:nvPr/>
        </p:nvSpPr>
        <p:spPr bwMode="auto">
          <a:xfrm>
            <a:off x="2700338" y="3598863"/>
            <a:ext cx="1008062"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a:t>
            </a:r>
          </a:p>
        </p:txBody>
      </p:sp>
      <p:sp>
        <p:nvSpPr>
          <p:cNvPr id="16398" name="Text Box 18"/>
          <p:cNvSpPr txBox="1">
            <a:spLocks noChangeArrowheads="1"/>
          </p:cNvSpPr>
          <p:nvPr/>
        </p:nvSpPr>
        <p:spPr bwMode="auto">
          <a:xfrm>
            <a:off x="3636963" y="3573463"/>
            <a:ext cx="1295400"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NÃO </a:t>
            </a:r>
          </a:p>
        </p:txBody>
      </p:sp>
      <p:sp>
        <p:nvSpPr>
          <p:cNvPr id="16399" name="Text Box 27"/>
          <p:cNvSpPr txBox="1">
            <a:spLocks noChangeArrowheads="1"/>
          </p:cNvSpPr>
          <p:nvPr/>
        </p:nvSpPr>
        <p:spPr bwMode="auto">
          <a:xfrm>
            <a:off x="6732588" y="3551238"/>
            <a:ext cx="1008062"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a:t>
            </a:r>
          </a:p>
        </p:txBody>
      </p:sp>
      <p:sp>
        <p:nvSpPr>
          <p:cNvPr id="16400" name="Text Box 28"/>
          <p:cNvSpPr txBox="1">
            <a:spLocks noChangeArrowheads="1"/>
          </p:cNvSpPr>
          <p:nvPr/>
        </p:nvSpPr>
        <p:spPr bwMode="auto">
          <a:xfrm>
            <a:off x="7885113" y="3525838"/>
            <a:ext cx="1295400" cy="457200"/>
          </a:xfrm>
          <a:prstGeom prst="rect">
            <a:avLst/>
          </a:prstGeom>
          <a:noFill/>
          <a:ln w="9525">
            <a:noFill/>
            <a:miter lim="800000"/>
            <a:headEnd/>
            <a:tailEnd/>
          </a:ln>
        </p:spPr>
        <p:txBody>
          <a:bodyPr>
            <a:spAutoFit/>
          </a:bodyPr>
          <a:lstStyle/>
          <a:p>
            <a:pPr>
              <a:spcBef>
                <a:spcPct val="50000"/>
              </a:spcBef>
            </a:pPr>
            <a:r>
              <a:rPr lang="pt-BR">
                <a:sym typeface="Symbol" pitchFamily="18" charset="2"/>
              </a:rPr>
              <a:t>NÃO </a:t>
            </a:r>
          </a:p>
        </p:txBody>
      </p:sp>
      <p:sp>
        <p:nvSpPr>
          <p:cNvPr id="16401" name="Text Box 30"/>
          <p:cNvSpPr txBox="1">
            <a:spLocks noChangeArrowheads="1"/>
          </p:cNvSpPr>
          <p:nvPr/>
        </p:nvSpPr>
        <p:spPr bwMode="auto">
          <a:xfrm>
            <a:off x="323850" y="3381375"/>
            <a:ext cx="1511300" cy="457200"/>
          </a:xfrm>
          <a:prstGeom prst="rect">
            <a:avLst/>
          </a:prstGeom>
          <a:noFill/>
          <a:ln w="9525">
            <a:noFill/>
            <a:miter lim="800000"/>
            <a:headEnd/>
            <a:tailEnd/>
          </a:ln>
        </p:spPr>
        <p:txBody>
          <a:bodyPr>
            <a:spAutoFit/>
          </a:bodyPr>
          <a:lstStyle/>
          <a:p>
            <a:pPr>
              <a:spcBef>
                <a:spcPct val="50000"/>
              </a:spcBef>
            </a:pPr>
            <a:r>
              <a:rPr lang="pt-BR"/>
              <a:t>Cenário 1</a:t>
            </a:r>
          </a:p>
        </p:txBody>
      </p:sp>
      <p:sp>
        <p:nvSpPr>
          <p:cNvPr id="16402" name="Text Box 31"/>
          <p:cNvSpPr txBox="1">
            <a:spLocks noChangeArrowheads="1"/>
          </p:cNvSpPr>
          <p:nvPr/>
        </p:nvSpPr>
        <p:spPr bwMode="auto">
          <a:xfrm>
            <a:off x="6877050" y="2997200"/>
            <a:ext cx="1511300" cy="457200"/>
          </a:xfrm>
          <a:prstGeom prst="rect">
            <a:avLst/>
          </a:prstGeom>
          <a:noFill/>
          <a:ln w="9525">
            <a:noFill/>
            <a:miter lim="800000"/>
            <a:headEnd/>
            <a:tailEnd/>
          </a:ln>
        </p:spPr>
        <p:txBody>
          <a:bodyPr>
            <a:spAutoFit/>
          </a:bodyPr>
          <a:lstStyle/>
          <a:p>
            <a:pPr>
              <a:spcBef>
                <a:spcPct val="50000"/>
              </a:spcBef>
            </a:pPr>
            <a:r>
              <a:rPr lang="pt-BR"/>
              <a:t>Cenário 2</a:t>
            </a:r>
          </a:p>
        </p:txBody>
      </p:sp>
      <p:sp>
        <p:nvSpPr>
          <p:cNvPr id="16403" name="Text Box 32"/>
          <p:cNvSpPr txBox="1">
            <a:spLocks noChangeArrowheads="1"/>
          </p:cNvSpPr>
          <p:nvPr/>
        </p:nvSpPr>
        <p:spPr bwMode="auto">
          <a:xfrm>
            <a:off x="142875" y="5876925"/>
            <a:ext cx="8893175" cy="822325"/>
          </a:xfrm>
          <a:prstGeom prst="rect">
            <a:avLst/>
          </a:prstGeom>
          <a:noFill/>
          <a:ln w="9525">
            <a:noFill/>
            <a:miter lim="800000"/>
            <a:headEnd/>
            <a:tailEnd/>
          </a:ln>
        </p:spPr>
        <p:txBody>
          <a:bodyPr>
            <a:spAutoFit/>
          </a:bodyPr>
          <a:lstStyle/>
          <a:p>
            <a:pPr>
              <a:spcBef>
                <a:spcPct val="50000"/>
              </a:spcBef>
            </a:pPr>
            <a:r>
              <a:rPr lang="pt-BR"/>
              <a:t>“LANÇAR” é uma estratégia </a:t>
            </a:r>
            <a:r>
              <a:rPr lang="pt-BR" b="1"/>
              <a:t>estritamente dominante</a:t>
            </a:r>
            <a:r>
              <a:rPr lang="pt-BR"/>
              <a:t> para a empresa LIMPO no </a:t>
            </a:r>
            <a:r>
              <a:rPr lang="pt-BR" b="1"/>
              <a:t>cenário 1</a:t>
            </a:r>
            <a:r>
              <a:rPr lang="pt-BR"/>
              <a:t> e </a:t>
            </a:r>
            <a:r>
              <a:rPr lang="pt-BR" b="1"/>
              <a:t>fracamente dominante</a:t>
            </a:r>
            <a:r>
              <a:rPr lang="pt-BR"/>
              <a:t> no </a:t>
            </a:r>
            <a:r>
              <a:rPr lang="pt-BR" b="1"/>
              <a:t>cenário 2</a:t>
            </a:r>
            <a:r>
              <a:rPr lang="pt-BR"/>
              <a:t>.</a:t>
            </a:r>
          </a:p>
        </p:txBody>
      </p:sp>
      <p:sp>
        <p:nvSpPr>
          <p:cNvPr id="16404" name="Line 33"/>
          <p:cNvSpPr>
            <a:spLocks noChangeShapeType="1"/>
          </p:cNvSpPr>
          <p:nvPr/>
        </p:nvSpPr>
        <p:spPr bwMode="auto">
          <a:xfrm>
            <a:off x="3492500" y="4076700"/>
            <a:ext cx="0" cy="1584325"/>
          </a:xfrm>
          <a:prstGeom prst="line">
            <a:avLst/>
          </a:prstGeom>
          <a:noFill/>
          <a:ln w="9525">
            <a:solidFill>
              <a:schemeClr val="tx1"/>
            </a:solidFill>
            <a:round/>
            <a:headEnd/>
            <a:tailEnd/>
          </a:ln>
        </p:spPr>
        <p:txBody>
          <a:bodyPr wrap="none"/>
          <a:lstStyle/>
          <a:p>
            <a:endParaRPr lang="pt-BR"/>
          </a:p>
        </p:txBody>
      </p:sp>
      <p:sp>
        <p:nvSpPr>
          <p:cNvPr id="16405" name="Line 34"/>
          <p:cNvSpPr>
            <a:spLocks noChangeShapeType="1"/>
          </p:cNvSpPr>
          <p:nvPr/>
        </p:nvSpPr>
        <p:spPr bwMode="auto">
          <a:xfrm>
            <a:off x="2124075" y="4868863"/>
            <a:ext cx="2663825" cy="0"/>
          </a:xfrm>
          <a:prstGeom prst="line">
            <a:avLst/>
          </a:prstGeom>
          <a:noFill/>
          <a:ln w="9525">
            <a:solidFill>
              <a:schemeClr val="tx1"/>
            </a:solidFill>
            <a:round/>
            <a:headEnd/>
            <a:tailEnd/>
          </a:ln>
        </p:spPr>
        <p:txBody>
          <a:bodyPr wrap="none"/>
          <a:lstStyle/>
          <a:p>
            <a:endParaRPr lang="pt-BR"/>
          </a:p>
        </p:txBody>
      </p:sp>
      <p:sp>
        <p:nvSpPr>
          <p:cNvPr id="16406" name="Text Box 35"/>
          <p:cNvSpPr txBox="1">
            <a:spLocks noChangeArrowheads="1"/>
          </p:cNvSpPr>
          <p:nvPr/>
        </p:nvSpPr>
        <p:spPr bwMode="auto">
          <a:xfrm>
            <a:off x="0" y="4724400"/>
            <a:ext cx="1187450" cy="457200"/>
          </a:xfrm>
          <a:prstGeom prst="rect">
            <a:avLst/>
          </a:prstGeom>
          <a:noFill/>
          <a:ln w="9525">
            <a:noFill/>
            <a:miter lim="800000"/>
            <a:headEnd/>
            <a:tailEnd/>
          </a:ln>
        </p:spPr>
        <p:txBody>
          <a:bodyPr>
            <a:spAutoFit/>
          </a:bodyPr>
          <a:lstStyle/>
          <a:p>
            <a:pPr>
              <a:spcBef>
                <a:spcPct val="50000"/>
              </a:spcBef>
            </a:pPr>
            <a:r>
              <a:rPr lang="pt-BR"/>
              <a:t>LIMPO</a:t>
            </a:r>
          </a:p>
        </p:txBody>
      </p:sp>
      <p:sp>
        <p:nvSpPr>
          <p:cNvPr id="16407" name="Rectangle 36"/>
          <p:cNvSpPr>
            <a:spLocks noChangeArrowheads="1"/>
          </p:cNvSpPr>
          <p:nvPr/>
        </p:nvSpPr>
        <p:spPr bwMode="auto">
          <a:xfrm>
            <a:off x="6229350" y="4005263"/>
            <a:ext cx="2663825" cy="1600200"/>
          </a:xfrm>
          <a:prstGeom prst="rect">
            <a:avLst/>
          </a:prstGeom>
          <a:noFill/>
          <a:ln w="9525">
            <a:solidFill>
              <a:schemeClr val="tx1"/>
            </a:solidFill>
            <a:miter lim="800000"/>
            <a:headEnd/>
            <a:tailEnd/>
          </a:ln>
        </p:spPr>
        <p:txBody>
          <a:bodyPr wrap="none" anchor="ctr"/>
          <a:lstStyle/>
          <a:p>
            <a:endParaRPr lang="pt-BR"/>
          </a:p>
        </p:txBody>
      </p:sp>
      <p:sp>
        <p:nvSpPr>
          <p:cNvPr id="16408" name="Text Box 37"/>
          <p:cNvSpPr txBox="1">
            <a:spLocks noChangeArrowheads="1"/>
          </p:cNvSpPr>
          <p:nvPr/>
        </p:nvSpPr>
        <p:spPr bwMode="auto">
          <a:xfrm>
            <a:off x="6605588" y="4165600"/>
            <a:ext cx="565150" cy="457200"/>
          </a:xfrm>
          <a:prstGeom prst="rect">
            <a:avLst/>
          </a:prstGeom>
          <a:noFill/>
          <a:ln w="9525">
            <a:noFill/>
            <a:miter lim="800000"/>
            <a:headEnd/>
            <a:tailEnd/>
          </a:ln>
        </p:spPr>
        <p:txBody>
          <a:bodyPr wrap="none">
            <a:spAutoFit/>
          </a:bodyPr>
          <a:lstStyle/>
          <a:p>
            <a:r>
              <a:rPr lang="pt-BR"/>
              <a:t>2,5</a:t>
            </a:r>
          </a:p>
        </p:txBody>
      </p:sp>
      <p:sp>
        <p:nvSpPr>
          <p:cNvPr id="16409" name="Text Box 38"/>
          <p:cNvSpPr txBox="1">
            <a:spLocks noChangeArrowheads="1"/>
          </p:cNvSpPr>
          <p:nvPr/>
        </p:nvSpPr>
        <p:spPr bwMode="auto">
          <a:xfrm>
            <a:off x="8029575" y="4165600"/>
            <a:ext cx="565150" cy="457200"/>
          </a:xfrm>
          <a:prstGeom prst="rect">
            <a:avLst/>
          </a:prstGeom>
          <a:noFill/>
          <a:ln w="9525">
            <a:noFill/>
            <a:miter lim="800000"/>
            <a:headEnd/>
            <a:tailEnd/>
          </a:ln>
        </p:spPr>
        <p:txBody>
          <a:bodyPr wrap="none">
            <a:spAutoFit/>
          </a:bodyPr>
          <a:lstStyle/>
          <a:p>
            <a:r>
              <a:rPr lang="pt-BR"/>
              <a:t>7,3</a:t>
            </a:r>
          </a:p>
        </p:txBody>
      </p:sp>
      <p:sp>
        <p:nvSpPr>
          <p:cNvPr id="16410" name="Text Box 39"/>
          <p:cNvSpPr txBox="1">
            <a:spLocks noChangeArrowheads="1"/>
          </p:cNvSpPr>
          <p:nvPr/>
        </p:nvSpPr>
        <p:spPr bwMode="auto">
          <a:xfrm>
            <a:off x="6599238" y="4957763"/>
            <a:ext cx="565150" cy="457200"/>
          </a:xfrm>
          <a:prstGeom prst="rect">
            <a:avLst/>
          </a:prstGeom>
          <a:noFill/>
          <a:ln w="9525">
            <a:noFill/>
            <a:miter lim="800000"/>
            <a:headEnd/>
            <a:tailEnd/>
          </a:ln>
        </p:spPr>
        <p:txBody>
          <a:bodyPr wrap="none">
            <a:spAutoFit/>
          </a:bodyPr>
          <a:lstStyle/>
          <a:p>
            <a:r>
              <a:rPr lang="pt-BR"/>
              <a:t>2,4</a:t>
            </a:r>
          </a:p>
        </p:txBody>
      </p:sp>
      <p:sp>
        <p:nvSpPr>
          <p:cNvPr id="16411" name="Text Box 40"/>
          <p:cNvSpPr txBox="1">
            <a:spLocks noChangeArrowheads="1"/>
          </p:cNvSpPr>
          <p:nvPr/>
        </p:nvSpPr>
        <p:spPr bwMode="auto">
          <a:xfrm>
            <a:off x="8040688" y="4957763"/>
            <a:ext cx="565150" cy="457200"/>
          </a:xfrm>
          <a:prstGeom prst="rect">
            <a:avLst/>
          </a:prstGeom>
          <a:noFill/>
          <a:ln w="9525">
            <a:noFill/>
            <a:miter lim="800000"/>
            <a:headEnd/>
            <a:tailEnd/>
          </a:ln>
        </p:spPr>
        <p:txBody>
          <a:bodyPr wrap="none">
            <a:spAutoFit/>
          </a:bodyPr>
          <a:lstStyle/>
          <a:p>
            <a:r>
              <a:rPr lang="pt-BR"/>
              <a:t>2,7</a:t>
            </a:r>
          </a:p>
        </p:txBody>
      </p:sp>
      <p:sp>
        <p:nvSpPr>
          <p:cNvPr id="16412" name="Line 41"/>
          <p:cNvSpPr>
            <a:spLocks noChangeShapeType="1"/>
          </p:cNvSpPr>
          <p:nvPr/>
        </p:nvSpPr>
        <p:spPr bwMode="auto">
          <a:xfrm>
            <a:off x="7597775" y="4021138"/>
            <a:ext cx="0" cy="1584325"/>
          </a:xfrm>
          <a:prstGeom prst="line">
            <a:avLst/>
          </a:prstGeom>
          <a:noFill/>
          <a:ln w="9525">
            <a:solidFill>
              <a:schemeClr val="tx1"/>
            </a:solidFill>
            <a:round/>
            <a:headEnd/>
            <a:tailEnd/>
          </a:ln>
        </p:spPr>
        <p:txBody>
          <a:bodyPr wrap="none"/>
          <a:lstStyle/>
          <a:p>
            <a:endParaRPr lang="pt-BR"/>
          </a:p>
        </p:txBody>
      </p:sp>
      <p:sp>
        <p:nvSpPr>
          <p:cNvPr id="16413" name="Line 42"/>
          <p:cNvSpPr>
            <a:spLocks noChangeShapeType="1"/>
          </p:cNvSpPr>
          <p:nvPr/>
        </p:nvSpPr>
        <p:spPr bwMode="auto">
          <a:xfrm>
            <a:off x="6229350" y="4813300"/>
            <a:ext cx="2663825" cy="0"/>
          </a:xfrm>
          <a:prstGeom prst="line">
            <a:avLst/>
          </a:prstGeom>
          <a:noFill/>
          <a:ln w="9525">
            <a:solidFill>
              <a:schemeClr val="tx1"/>
            </a:solidFill>
            <a:round/>
            <a:headEnd/>
            <a:tailEnd/>
          </a:ln>
        </p:spPr>
        <p:txBody>
          <a:bodyPr wrap="none"/>
          <a:lstStyle/>
          <a:p>
            <a:endParaRPr lang="pt-BR"/>
          </a:p>
        </p:txBody>
      </p:sp>
      <p:sp>
        <p:nvSpPr>
          <p:cNvPr id="16414" name="Text Box 43"/>
          <p:cNvSpPr txBox="1">
            <a:spLocks noChangeArrowheads="1"/>
          </p:cNvSpPr>
          <p:nvPr/>
        </p:nvSpPr>
        <p:spPr bwMode="auto">
          <a:xfrm>
            <a:off x="5435600" y="4221163"/>
            <a:ext cx="1008063" cy="457200"/>
          </a:xfrm>
          <a:prstGeom prst="rect">
            <a:avLst/>
          </a:prstGeom>
          <a:noFill/>
          <a:ln w="9525">
            <a:noFill/>
            <a:miter lim="800000"/>
            <a:headEnd/>
            <a:tailEnd/>
          </a:ln>
        </p:spPr>
        <p:txBody>
          <a:bodyPr>
            <a:spAutoFit/>
          </a:bodyPr>
          <a:lstStyle/>
          <a:p>
            <a:pPr>
              <a:spcBef>
                <a:spcPct val="50000"/>
              </a:spcBef>
            </a:pPr>
            <a:r>
              <a:rPr lang="pt-BR"/>
              <a:t>lança</a:t>
            </a:r>
          </a:p>
        </p:txBody>
      </p:sp>
      <p:sp>
        <p:nvSpPr>
          <p:cNvPr id="16415" name="Text Box 44"/>
          <p:cNvSpPr txBox="1">
            <a:spLocks noChangeArrowheads="1"/>
          </p:cNvSpPr>
          <p:nvPr/>
        </p:nvSpPr>
        <p:spPr bwMode="auto">
          <a:xfrm>
            <a:off x="4932363" y="4941888"/>
            <a:ext cx="1368425" cy="457200"/>
          </a:xfrm>
          <a:prstGeom prst="rect">
            <a:avLst/>
          </a:prstGeom>
          <a:noFill/>
          <a:ln w="9525">
            <a:noFill/>
            <a:miter lim="800000"/>
            <a:headEnd/>
            <a:tailEnd/>
          </a:ln>
        </p:spPr>
        <p:txBody>
          <a:bodyPr>
            <a:spAutoFit/>
          </a:bodyPr>
          <a:lstStyle/>
          <a:p>
            <a:pPr>
              <a:spcBef>
                <a:spcPct val="50000"/>
              </a:spcBef>
            </a:pPr>
            <a:r>
              <a:rPr lang="pt-BR"/>
              <a:t>não lança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9388" y="116632"/>
            <a:ext cx="8857108" cy="648072"/>
          </a:xfrm>
        </p:spPr>
        <p:txBody>
          <a:bodyPr/>
          <a:lstStyle/>
          <a:p>
            <a:r>
              <a:rPr lang="pt-BR" sz="3600" dirty="0" smtClean="0"/>
              <a:t>Eliminação recursiva de estratégias dominadas</a:t>
            </a:r>
          </a:p>
        </p:txBody>
      </p:sp>
      <p:sp>
        <p:nvSpPr>
          <p:cNvPr id="17411" name="Rectangle 3"/>
          <p:cNvSpPr>
            <a:spLocks noGrp="1" noChangeArrowheads="1"/>
          </p:cNvSpPr>
          <p:nvPr>
            <p:ph type="body" idx="1"/>
          </p:nvPr>
        </p:nvSpPr>
        <p:spPr>
          <a:xfrm>
            <a:off x="359817" y="980728"/>
            <a:ext cx="8352928" cy="4320480"/>
          </a:xfrm>
        </p:spPr>
        <p:txBody>
          <a:bodyPr/>
          <a:lstStyle/>
          <a:p>
            <a:r>
              <a:rPr lang="pt-BR" dirty="0" smtClean="0"/>
              <a:t>Definições:</a:t>
            </a:r>
          </a:p>
          <a:p>
            <a:r>
              <a:rPr lang="pt-BR" sz="2800" dirty="0" smtClean="0"/>
              <a:t>Uma estratégia é dita </a:t>
            </a:r>
            <a:r>
              <a:rPr lang="pt-BR" sz="2800" u="sng" dirty="0" smtClean="0"/>
              <a:t>estritamente dominada </a:t>
            </a:r>
            <a:r>
              <a:rPr lang="pt-BR" sz="2800" dirty="0" smtClean="0"/>
              <a:t>quando há uma outra estratégia que gera sempre um melhor resultado independentemente da estratégia escolhida pelo outro jogador.</a:t>
            </a:r>
          </a:p>
          <a:p>
            <a:r>
              <a:rPr lang="pt-BR" sz="2800" dirty="0" smtClean="0"/>
              <a:t>Uma estratégia é dita </a:t>
            </a:r>
            <a:r>
              <a:rPr lang="pt-BR" sz="2800" u="sng" dirty="0" smtClean="0"/>
              <a:t>fracamente dominada</a:t>
            </a:r>
            <a:r>
              <a:rPr lang="pt-BR" sz="2800" dirty="0" smtClean="0"/>
              <a:t> quando há uma outra estratégia que gera sempre um resultado melhor ou igual independentemente da estratégia escolhida pelo outro jogador.</a:t>
            </a:r>
          </a:p>
        </p:txBody>
      </p:sp>
      <p:sp>
        <p:nvSpPr>
          <p:cNvPr id="17412" name="Text Box 4"/>
          <p:cNvSpPr txBox="1">
            <a:spLocks noChangeArrowheads="1"/>
          </p:cNvSpPr>
          <p:nvPr/>
        </p:nvSpPr>
        <p:spPr bwMode="auto">
          <a:xfrm>
            <a:off x="179388" y="5301208"/>
            <a:ext cx="8713787" cy="1187450"/>
          </a:xfrm>
          <a:prstGeom prst="rect">
            <a:avLst/>
          </a:prstGeom>
          <a:noFill/>
          <a:ln w="9525">
            <a:noFill/>
            <a:miter lim="800000"/>
            <a:headEnd/>
            <a:tailEnd/>
          </a:ln>
        </p:spPr>
        <p:txBody>
          <a:bodyPr>
            <a:spAutoFit/>
          </a:bodyPr>
          <a:lstStyle/>
          <a:p>
            <a:pPr algn="ctr">
              <a:spcBef>
                <a:spcPct val="50000"/>
              </a:spcBef>
            </a:pPr>
            <a:r>
              <a:rPr lang="pt-BR" dirty="0"/>
              <a:t>Hipótese de Racionalidade: cada jogador procura maximizar suas recompensas </a:t>
            </a:r>
            <a:r>
              <a:rPr lang="pt-BR" dirty="0">
                <a:sym typeface="Wingdings" pitchFamily="2" charset="2"/>
              </a:rPr>
              <a:t> isso garante que o jogador não vai jogar uma estratégia estritamente dominada.</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a:grpSpLocks/>
          </p:cNvGrpSpPr>
          <p:nvPr/>
        </p:nvGrpSpPr>
        <p:grpSpPr bwMode="auto">
          <a:xfrm>
            <a:off x="1143000" y="457200"/>
            <a:ext cx="5029200" cy="5943600"/>
            <a:chOff x="720" y="288"/>
            <a:chExt cx="3168" cy="3744"/>
          </a:xfrm>
        </p:grpSpPr>
        <p:sp>
          <p:nvSpPr>
            <p:cNvPr id="18457" name="Rectangle 40"/>
            <p:cNvSpPr>
              <a:spLocks noChangeArrowheads="1"/>
            </p:cNvSpPr>
            <p:nvPr/>
          </p:nvSpPr>
          <p:spPr bwMode="auto">
            <a:xfrm>
              <a:off x="2928" y="2592"/>
              <a:ext cx="960" cy="1440"/>
            </a:xfrm>
            <a:prstGeom prst="rect">
              <a:avLst/>
            </a:prstGeom>
            <a:solidFill>
              <a:srgbClr val="00CC66"/>
            </a:solidFill>
            <a:ln w="9525">
              <a:noFill/>
              <a:miter lim="800000"/>
              <a:headEnd/>
              <a:tailEnd/>
            </a:ln>
          </p:spPr>
          <p:txBody>
            <a:bodyPr wrap="none" anchor="ctr"/>
            <a:lstStyle/>
            <a:p>
              <a:endParaRPr lang="pt-BR"/>
            </a:p>
          </p:txBody>
        </p:sp>
        <p:sp>
          <p:nvSpPr>
            <p:cNvPr id="18458" name="AutoShape 42"/>
            <p:cNvSpPr>
              <a:spLocks/>
            </p:cNvSpPr>
            <p:nvPr/>
          </p:nvSpPr>
          <p:spPr bwMode="auto">
            <a:xfrm>
              <a:off x="720" y="288"/>
              <a:ext cx="1026" cy="1674"/>
            </a:xfrm>
            <a:prstGeom prst="borderCallout3">
              <a:avLst>
                <a:gd name="adj1" fmla="val 4301"/>
                <a:gd name="adj2" fmla="val -4681"/>
                <a:gd name="adj3" fmla="val 4301"/>
                <a:gd name="adj4" fmla="val -4972"/>
                <a:gd name="adj5" fmla="val 99162"/>
                <a:gd name="adj6" fmla="val -4972"/>
                <a:gd name="adj7" fmla="val 194088"/>
                <a:gd name="adj8" fmla="val 222222"/>
              </a:avLst>
            </a:prstGeom>
            <a:solidFill>
              <a:srgbClr val="00CC66"/>
            </a:solidFill>
            <a:ln w="9525">
              <a:solidFill>
                <a:schemeClr val="tx1"/>
              </a:solidFill>
              <a:miter lim="800000"/>
              <a:headEnd/>
              <a:tailEnd/>
            </a:ln>
          </p:spPr>
          <p:txBody>
            <a:bodyPr>
              <a:spAutoFit/>
            </a:bodyPr>
            <a:lstStyle/>
            <a:p>
              <a:r>
                <a:rPr lang="pt-BR"/>
                <a:t>Estratégia dominante para B quando é excluída a estratégia 1 para A</a:t>
              </a:r>
            </a:p>
          </p:txBody>
        </p:sp>
      </p:grpSp>
      <p:sp>
        <p:nvSpPr>
          <p:cNvPr id="11299" name="Rectangle 35"/>
          <p:cNvSpPr>
            <a:spLocks noChangeArrowheads="1"/>
          </p:cNvSpPr>
          <p:nvPr/>
        </p:nvSpPr>
        <p:spPr bwMode="auto">
          <a:xfrm>
            <a:off x="4648200" y="4114800"/>
            <a:ext cx="1524000" cy="1143000"/>
          </a:xfrm>
          <a:prstGeom prst="rect">
            <a:avLst/>
          </a:prstGeom>
          <a:solidFill>
            <a:srgbClr val="FFFF00"/>
          </a:solidFill>
          <a:ln w="9525">
            <a:noFill/>
            <a:miter lim="800000"/>
            <a:headEnd/>
            <a:tailEnd/>
          </a:ln>
        </p:spPr>
        <p:txBody>
          <a:bodyPr wrap="none" anchor="ctr"/>
          <a:lstStyle/>
          <a:p>
            <a:endParaRPr lang="pt-BR"/>
          </a:p>
        </p:txBody>
      </p:sp>
      <p:sp>
        <p:nvSpPr>
          <p:cNvPr id="18436" name="Rectangle 2"/>
          <p:cNvSpPr>
            <a:spLocks noGrp="1" noChangeArrowheads="1"/>
          </p:cNvSpPr>
          <p:nvPr>
            <p:ph type="title"/>
          </p:nvPr>
        </p:nvSpPr>
        <p:spPr/>
        <p:txBody>
          <a:bodyPr/>
          <a:lstStyle/>
          <a:p>
            <a:r>
              <a:rPr lang="pt-BR" smtClean="0"/>
              <a:t>Exemplo:</a:t>
            </a:r>
          </a:p>
        </p:txBody>
      </p:sp>
      <p:grpSp>
        <p:nvGrpSpPr>
          <p:cNvPr id="3" name="Group 43"/>
          <p:cNvGrpSpPr>
            <a:grpSpLocks/>
          </p:cNvGrpSpPr>
          <p:nvPr/>
        </p:nvGrpSpPr>
        <p:grpSpPr bwMode="auto">
          <a:xfrm>
            <a:off x="3131840" y="1196752"/>
            <a:ext cx="5624513" cy="2952753"/>
            <a:chOff x="1968" y="1200"/>
            <a:chExt cx="3543" cy="1860"/>
          </a:xfrm>
        </p:grpSpPr>
        <p:sp>
          <p:nvSpPr>
            <p:cNvPr id="18455" name="Rectangle 36"/>
            <p:cNvSpPr>
              <a:spLocks noChangeArrowheads="1"/>
            </p:cNvSpPr>
            <p:nvPr/>
          </p:nvSpPr>
          <p:spPr bwMode="auto">
            <a:xfrm>
              <a:off x="1968" y="2340"/>
              <a:ext cx="2880" cy="720"/>
            </a:xfrm>
            <a:prstGeom prst="rect">
              <a:avLst/>
            </a:prstGeom>
            <a:solidFill>
              <a:srgbClr val="FFCC99"/>
            </a:solidFill>
            <a:ln w="9525">
              <a:noFill/>
              <a:miter lim="800000"/>
              <a:headEnd/>
              <a:tailEnd/>
            </a:ln>
          </p:spPr>
          <p:txBody>
            <a:bodyPr wrap="none" anchor="ctr"/>
            <a:lstStyle/>
            <a:p>
              <a:endParaRPr lang="pt-BR"/>
            </a:p>
          </p:txBody>
        </p:sp>
        <p:sp>
          <p:nvSpPr>
            <p:cNvPr id="18456" name="AutoShape 38"/>
            <p:cNvSpPr>
              <a:spLocks/>
            </p:cNvSpPr>
            <p:nvPr/>
          </p:nvSpPr>
          <p:spPr bwMode="auto">
            <a:xfrm>
              <a:off x="3984" y="1200"/>
              <a:ext cx="1527" cy="524"/>
            </a:xfrm>
            <a:prstGeom prst="borderCallout2">
              <a:avLst>
                <a:gd name="adj1" fmla="val 13741"/>
                <a:gd name="adj2" fmla="val -3144"/>
                <a:gd name="adj3" fmla="val 13741"/>
                <a:gd name="adj4" fmla="val -16046"/>
                <a:gd name="adj5" fmla="val 235765"/>
                <a:gd name="adj6" fmla="val -41724"/>
              </a:avLst>
            </a:prstGeom>
            <a:solidFill>
              <a:srgbClr val="FFCC99"/>
            </a:solidFill>
            <a:ln w="9525">
              <a:solidFill>
                <a:schemeClr val="tx1"/>
              </a:solidFill>
              <a:miter lim="800000"/>
              <a:headEnd/>
              <a:tailEnd/>
            </a:ln>
          </p:spPr>
          <p:txBody>
            <a:bodyPr>
              <a:spAutoFit/>
            </a:bodyPr>
            <a:lstStyle/>
            <a:p>
              <a:r>
                <a:rPr lang="pt-BR"/>
                <a:t>Estratégia dominada para A</a:t>
              </a:r>
            </a:p>
          </p:txBody>
        </p:sp>
      </p:grpSp>
      <p:sp>
        <p:nvSpPr>
          <p:cNvPr id="18438" name="Rectangle 5"/>
          <p:cNvSpPr>
            <a:spLocks noChangeArrowheads="1"/>
          </p:cNvSpPr>
          <p:nvPr/>
        </p:nvSpPr>
        <p:spPr bwMode="auto">
          <a:xfrm>
            <a:off x="3124200" y="2971800"/>
            <a:ext cx="1524000" cy="1143000"/>
          </a:xfrm>
          <a:prstGeom prst="rect">
            <a:avLst/>
          </a:prstGeom>
          <a:noFill/>
          <a:ln w="9525">
            <a:solidFill>
              <a:schemeClr val="tx1"/>
            </a:solidFill>
            <a:miter lim="800000"/>
            <a:headEnd/>
            <a:tailEnd/>
          </a:ln>
        </p:spPr>
        <p:txBody>
          <a:bodyPr wrap="none" anchor="ctr"/>
          <a:lstStyle/>
          <a:p>
            <a:pPr algn="ctr"/>
            <a:r>
              <a:rPr lang="pt-BR"/>
              <a:t>20,20</a:t>
            </a:r>
          </a:p>
        </p:txBody>
      </p:sp>
      <p:sp>
        <p:nvSpPr>
          <p:cNvPr id="18439" name="Rectangle 6"/>
          <p:cNvSpPr>
            <a:spLocks noChangeArrowheads="1"/>
          </p:cNvSpPr>
          <p:nvPr/>
        </p:nvSpPr>
        <p:spPr bwMode="auto">
          <a:xfrm>
            <a:off x="4648200" y="2971800"/>
            <a:ext cx="1524000" cy="1143000"/>
          </a:xfrm>
          <a:prstGeom prst="rect">
            <a:avLst/>
          </a:prstGeom>
          <a:noFill/>
          <a:ln w="9525">
            <a:solidFill>
              <a:schemeClr val="tx1"/>
            </a:solidFill>
            <a:miter lim="800000"/>
            <a:headEnd/>
            <a:tailEnd/>
          </a:ln>
        </p:spPr>
        <p:txBody>
          <a:bodyPr wrap="none" anchor="ctr"/>
          <a:lstStyle/>
          <a:p>
            <a:pPr algn="ctr"/>
            <a:r>
              <a:rPr lang="pt-BR"/>
              <a:t>20,40</a:t>
            </a:r>
          </a:p>
        </p:txBody>
      </p:sp>
      <p:sp>
        <p:nvSpPr>
          <p:cNvPr id="18440" name="Rectangle 7"/>
          <p:cNvSpPr>
            <a:spLocks noChangeArrowheads="1"/>
          </p:cNvSpPr>
          <p:nvPr/>
        </p:nvSpPr>
        <p:spPr bwMode="auto">
          <a:xfrm>
            <a:off x="6172200" y="2971800"/>
            <a:ext cx="1524000" cy="1143000"/>
          </a:xfrm>
          <a:prstGeom prst="rect">
            <a:avLst/>
          </a:prstGeom>
          <a:noFill/>
          <a:ln w="9525">
            <a:solidFill>
              <a:schemeClr val="tx1"/>
            </a:solidFill>
            <a:miter lim="800000"/>
            <a:headEnd/>
            <a:tailEnd/>
          </a:ln>
        </p:spPr>
        <p:txBody>
          <a:bodyPr wrap="none" anchor="ctr"/>
          <a:lstStyle/>
          <a:p>
            <a:pPr algn="ctr"/>
            <a:r>
              <a:rPr lang="pt-BR"/>
              <a:t>15,45</a:t>
            </a:r>
          </a:p>
        </p:txBody>
      </p:sp>
      <p:sp>
        <p:nvSpPr>
          <p:cNvPr id="18441" name="Rectangle 8"/>
          <p:cNvSpPr>
            <a:spLocks noChangeArrowheads="1"/>
          </p:cNvSpPr>
          <p:nvPr/>
        </p:nvSpPr>
        <p:spPr bwMode="auto">
          <a:xfrm>
            <a:off x="3124200" y="4114800"/>
            <a:ext cx="1524000" cy="1143000"/>
          </a:xfrm>
          <a:prstGeom prst="rect">
            <a:avLst/>
          </a:prstGeom>
          <a:noFill/>
          <a:ln w="9525">
            <a:solidFill>
              <a:schemeClr val="tx1"/>
            </a:solidFill>
            <a:miter lim="800000"/>
            <a:headEnd/>
            <a:tailEnd/>
          </a:ln>
        </p:spPr>
        <p:txBody>
          <a:bodyPr wrap="none" anchor="ctr"/>
          <a:lstStyle/>
          <a:p>
            <a:pPr algn="ctr"/>
            <a:r>
              <a:rPr lang="pt-BR"/>
              <a:t>40,20</a:t>
            </a:r>
          </a:p>
        </p:txBody>
      </p:sp>
      <p:sp>
        <p:nvSpPr>
          <p:cNvPr id="18442" name="Rectangle 9"/>
          <p:cNvSpPr>
            <a:spLocks noChangeArrowheads="1"/>
          </p:cNvSpPr>
          <p:nvPr/>
        </p:nvSpPr>
        <p:spPr bwMode="auto">
          <a:xfrm>
            <a:off x="4648200" y="4114800"/>
            <a:ext cx="1524000" cy="1143000"/>
          </a:xfrm>
          <a:prstGeom prst="rect">
            <a:avLst/>
          </a:prstGeom>
          <a:noFill/>
          <a:ln w="9525">
            <a:solidFill>
              <a:schemeClr val="tx1"/>
            </a:solidFill>
            <a:miter lim="800000"/>
            <a:headEnd/>
            <a:tailEnd/>
          </a:ln>
        </p:spPr>
        <p:txBody>
          <a:bodyPr wrap="none" anchor="ctr"/>
          <a:lstStyle/>
          <a:p>
            <a:pPr algn="ctr"/>
            <a:r>
              <a:rPr lang="pt-BR" dirty="0"/>
              <a:t>30,30</a:t>
            </a:r>
          </a:p>
        </p:txBody>
      </p:sp>
      <p:sp>
        <p:nvSpPr>
          <p:cNvPr id="18443" name="Rectangle 10"/>
          <p:cNvSpPr>
            <a:spLocks noChangeArrowheads="1"/>
          </p:cNvSpPr>
          <p:nvPr/>
        </p:nvSpPr>
        <p:spPr bwMode="auto">
          <a:xfrm>
            <a:off x="6172200" y="4114800"/>
            <a:ext cx="1524000" cy="1143000"/>
          </a:xfrm>
          <a:prstGeom prst="rect">
            <a:avLst/>
          </a:prstGeom>
          <a:noFill/>
          <a:ln w="9525">
            <a:solidFill>
              <a:schemeClr val="tx1"/>
            </a:solidFill>
            <a:miter lim="800000"/>
            <a:headEnd/>
            <a:tailEnd/>
          </a:ln>
        </p:spPr>
        <p:txBody>
          <a:bodyPr wrap="none" anchor="ctr"/>
          <a:lstStyle/>
          <a:p>
            <a:pPr algn="ctr"/>
            <a:r>
              <a:rPr lang="pt-BR"/>
              <a:t>16,24</a:t>
            </a:r>
          </a:p>
        </p:txBody>
      </p:sp>
      <p:sp>
        <p:nvSpPr>
          <p:cNvPr id="18444" name="Rectangle 11"/>
          <p:cNvSpPr>
            <a:spLocks noChangeArrowheads="1"/>
          </p:cNvSpPr>
          <p:nvPr/>
        </p:nvSpPr>
        <p:spPr bwMode="auto">
          <a:xfrm>
            <a:off x="6172200" y="5257800"/>
            <a:ext cx="1524000" cy="1143000"/>
          </a:xfrm>
          <a:prstGeom prst="rect">
            <a:avLst/>
          </a:prstGeom>
          <a:noFill/>
          <a:ln w="9525">
            <a:solidFill>
              <a:schemeClr val="tx1"/>
            </a:solidFill>
            <a:miter lim="800000"/>
            <a:headEnd/>
            <a:tailEnd/>
          </a:ln>
        </p:spPr>
        <p:txBody>
          <a:bodyPr wrap="none" anchor="ctr"/>
          <a:lstStyle/>
          <a:p>
            <a:pPr algn="ctr"/>
            <a:r>
              <a:rPr lang="pt-BR"/>
              <a:t>10,10</a:t>
            </a:r>
          </a:p>
        </p:txBody>
      </p:sp>
      <p:sp>
        <p:nvSpPr>
          <p:cNvPr id="18445" name="Rectangle 12"/>
          <p:cNvSpPr>
            <a:spLocks noChangeArrowheads="1"/>
          </p:cNvSpPr>
          <p:nvPr/>
        </p:nvSpPr>
        <p:spPr bwMode="auto">
          <a:xfrm>
            <a:off x="4648200" y="5257800"/>
            <a:ext cx="1524000" cy="1143000"/>
          </a:xfrm>
          <a:prstGeom prst="rect">
            <a:avLst/>
          </a:prstGeom>
          <a:noFill/>
          <a:ln w="9525">
            <a:solidFill>
              <a:schemeClr val="tx1"/>
            </a:solidFill>
            <a:miter lim="800000"/>
            <a:headEnd/>
            <a:tailEnd/>
          </a:ln>
        </p:spPr>
        <p:txBody>
          <a:bodyPr wrap="none" anchor="ctr"/>
          <a:lstStyle/>
          <a:p>
            <a:pPr algn="ctr"/>
            <a:r>
              <a:rPr lang="pt-BR"/>
              <a:t>24,16</a:t>
            </a:r>
          </a:p>
        </p:txBody>
      </p:sp>
      <p:sp>
        <p:nvSpPr>
          <p:cNvPr id="18446" name="Rectangle 13"/>
          <p:cNvSpPr>
            <a:spLocks noChangeArrowheads="1"/>
          </p:cNvSpPr>
          <p:nvPr/>
        </p:nvSpPr>
        <p:spPr bwMode="auto">
          <a:xfrm>
            <a:off x="3124200" y="5257800"/>
            <a:ext cx="1524000" cy="1143000"/>
          </a:xfrm>
          <a:prstGeom prst="rect">
            <a:avLst/>
          </a:prstGeom>
          <a:noFill/>
          <a:ln w="9525">
            <a:solidFill>
              <a:schemeClr val="tx1"/>
            </a:solidFill>
            <a:miter lim="800000"/>
            <a:headEnd/>
            <a:tailEnd/>
          </a:ln>
        </p:spPr>
        <p:txBody>
          <a:bodyPr wrap="none" anchor="ctr"/>
          <a:lstStyle/>
          <a:p>
            <a:pPr algn="ctr"/>
            <a:r>
              <a:rPr lang="pt-BR"/>
              <a:t>45,15</a:t>
            </a:r>
          </a:p>
        </p:txBody>
      </p:sp>
      <p:sp>
        <p:nvSpPr>
          <p:cNvPr id="18447" name="Text Box 15"/>
          <p:cNvSpPr txBox="1">
            <a:spLocks noChangeArrowheads="1"/>
          </p:cNvSpPr>
          <p:nvPr/>
        </p:nvSpPr>
        <p:spPr bwMode="auto">
          <a:xfrm>
            <a:off x="2559050" y="3403600"/>
            <a:ext cx="336550" cy="457200"/>
          </a:xfrm>
          <a:prstGeom prst="rect">
            <a:avLst/>
          </a:prstGeom>
          <a:noFill/>
          <a:ln w="9525">
            <a:noFill/>
            <a:miter lim="800000"/>
            <a:headEnd/>
            <a:tailEnd/>
          </a:ln>
        </p:spPr>
        <p:txBody>
          <a:bodyPr wrap="none">
            <a:spAutoFit/>
          </a:bodyPr>
          <a:lstStyle/>
          <a:p>
            <a:r>
              <a:rPr lang="pt-BR"/>
              <a:t>1</a:t>
            </a:r>
          </a:p>
        </p:txBody>
      </p:sp>
      <p:sp>
        <p:nvSpPr>
          <p:cNvPr id="18448" name="Text Box 16"/>
          <p:cNvSpPr txBox="1">
            <a:spLocks noChangeArrowheads="1"/>
          </p:cNvSpPr>
          <p:nvPr/>
        </p:nvSpPr>
        <p:spPr bwMode="auto">
          <a:xfrm>
            <a:off x="2559050" y="5638800"/>
            <a:ext cx="336550" cy="457200"/>
          </a:xfrm>
          <a:prstGeom prst="rect">
            <a:avLst/>
          </a:prstGeom>
          <a:noFill/>
          <a:ln w="9525">
            <a:noFill/>
            <a:miter lim="800000"/>
            <a:headEnd/>
            <a:tailEnd/>
          </a:ln>
        </p:spPr>
        <p:txBody>
          <a:bodyPr wrap="none">
            <a:spAutoFit/>
          </a:bodyPr>
          <a:lstStyle/>
          <a:p>
            <a:r>
              <a:rPr lang="pt-BR"/>
              <a:t>3</a:t>
            </a:r>
          </a:p>
        </p:txBody>
      </p:sp>
      <p:sp>
        <p:nvSpPr>
          <p:cNvPr id="18449" name="Text Box 17"/>
          <p:cNvSpPr txBox="1">
            <a:spLocks noChangeArrowheads="1"/>
          </p:cNvSpPr>
          <p:nvPr/>
        </p:nvSpPr>
        <p:spPr bwMode="auto">
          <a:xfrm>
            <a:off x="2559050" y="4495800"/>
            <a:ext cx="336550" cy="457200"/>
          </a:xfrm>
          <a:prstGeom prst="rect">
            <a:avLst/>
          </a:prstGeom>
          <a:noFill/>
          <a:ln w="9525">
            <a:noFill/>
            <a:miter lim="800000"/>
            <a:headEnd/>
            <a:tailEnd/>
          </a:ln>
        </p:spPr>
        <p:txBody>
          <a:bodyPr wrap="none">
            <a:spAutoFit/>
          </a:bodyPr>
          <a:lstStyle/>
          <a:p>
            <a:r>
              <a:rPr lang="pt-BR"/>
              <a:t>2</a:t>
            </a:r>
          </a:p>
        </p:txBody>
      </p:sp>
      <p:sp>
        <p:nvSpPr>
          <p:cNvPr id="18450" name="Text Box 18"/>
          <p:cNvSpPr txBox="1">
            <a:spLocks noChangeArrowheads="1"/>
          </p:cNvSpPr>
          <p:nvPr/>
        </p:nvSpPr>
        <p:spPr bwMode="auto">
          <a:xfrm>
            <a:off x="3581400" y="2362200"/>
            <a:ext cx="319088" cy="457200"/>
          </a:xfrm>
          <a:prstGeom prst="rect">
            <a:avLst/>
          </a:prstGeom>
          <a:noFill/>
          <a:ln w="9525">
            <a:noFill/>
            <a:miter lim="800000"/>
            <a:headEnd/>
            <a:tailEnd/>
          </a:ln>
        </p:spPr>
        <p:txBody>
          <a:bodyPr wrap="none">
            <a:spAutoFit/>
          </a:bodyPr>
          <a:lstStyle/>
          <a:p>
            <a:r>
              <a:rPr lang="pt-BR"/>
              <a:t>a</a:t>
            </a:r>
          </a:p>
        </p:txBody>
      </p:sp>
      <p:sp>
        <p:nvSpPr>
          <p:cNvPr id="18451" name="Text Box 19"/>
          <p:cNvSpPr txBox="1">
            <a:spLocks noChangeArrowheads="1"/>
          </p:cNvSpPr>
          <p:nvPr/>
        </p:nvSpPr>
        <p:spPr bwMode="auto">
          <a:xfrm>
            <a:off x="5105400" y="2362200"/>
            <a:ext cx="336550" cy="457200"/>
          </a:xfrm>
          <a:prstGeom prst="rect">
            <a:avLst/>
          </a:prstGeom>
          <a:noFill/>
          <a:ln w="9525">
            <a:noFill/>
            <a:miter lim="800000"/>
            <a:headEnd/>
            <a:tailEnd/>
          </a:ln>
        </p:spPr>
        <p:txBody>
          <a:bodyPr wrap="none">
            <a:spAutoFit/>
          </a:bodyPr>
          <a:lstStyle/>
          <a:p>
            <a:r>
              <a:rPr lang="pt-BR"/>
              <a:t>b</a:t>
            </a:r>
          </a:p>
        </p:txBody>
      </p:sp>
      <p:sp>
        <p:nvSpPr>
          <p:cNvPr id="18452" name="Text Box 20"/>
          <p:cNvSpPr txBox="1">
            <a:spLocks noChangeArrowheads="1"/>
          </p:cNvSpPr>
          <p:nvPr/>
        </p:nvSpPr>
        <p:spPr bwMode="auto">
          <a:xfrm>
            <a:off x="6781800" y="2362200"/>
            <a:ext cx="319088" cy="457200"/>
          </a:xfrm>
          <a:prstGeom prst="rect">
            <a:avLst/>
          </a:prstGeom>
          <a:noFill/>
          <a:ln w="9525">
            <a:noFill/>
            <a:miter lim="800000"/>
            <a:headEnd/>
            <a:tailEnd/>
          </a:ln>
        </p:spPr>
        <p:txBody>
          <a:bodyPr wrap="none">
            <a:spAutoFit/>
          </a:bodyPr>
          <a:lstStyle/>
          <a:p>
            <a:r>
              <a:rPr lang="pt-BR"/>
              <a:t>c</a:t>
            </a:r>
          </a:p>
        </p:txBody>
      </p:sp>
      <p:sp>
        <p:nvSpPr>
          <p:cNvPr id="18453" name="Text Box 21"/>
          <p:cNvSpPr txBox="1">
            <a:spLocks noChangeArrowheads="1"/>
          </p:cNvSpPr>
          <p:nvPr/>
        </p:nvSpPr>
        <p:spPr bwMode="auto">
          <a:xfrm>
            <a:off x="441325" y="4003675"/>
            <a:ext cx="1547813" cy="457200"/>
          </a:xfrm>
          <a:prstGeom prst="rect">
            <a:avLst/>
          </a:prstGeom>
          <a:noFill/>
          <a:ln w="9525">
            <a:noFill/>
            <a:miter lim="800000"/>
            <a:headEnd/>
            <a:tailEnd/>
          </a:ln>
        </p:spPr>
        <p:txBody>
          <a:bodyPr wrap="none">
            <a:spAutoFit/>
          </a:bodyPr>
          <a:lstStyle/>
          <a:p>
            <a:r>
              <a:rPr lang="pt-BR" b="1"/>
              <a:t>Jogador A</a:t>
            </a:r>
          </a:p>
        </p:txBody>
      </p:sp>
      <p:sp>
        <p:nvSpPr>
          <p:cNvPr id="18454" name="Text Box 22"/>
          <p:cNvSpPr txBox="1">
            <a:spLocks noChangeArrowheads="1"/>
          </p:cNvSpPr>
          <p:nvPr/>
        </p:nvSpPr>
        <p:spPr bwMode="auto">
          <a:xfrm>
            <a:off x="4572000" y="1752600"/>
            <a:ext cx="1530350" cy="457200"/>
          </a:xfrm>
          <a:prstGeom prst="rect">
            <a:avLst/>
          </a:prstGeom>
          <a:noFill/>
          <a:ln w="9525">
            <a:noFill/>
            <a:miter lim="800000"/>
            <a:headEnd/>
            <a:tailEnd/>
          </a:ln>
        </p:spPr>
        <p:txBody>
          <a:bodyPr wrap="none">
            <a:spAutoFit/>
          </a:bodyPr>
          <a:lstStyle/>
          <a:p>
            <a:r>
              <a:rPr lang="pt-BR" b="1" dirty="0"/>
              <a:t>Jogador 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1299"/>
                                        </p:tgtEl>
                                        <p:attrNameLst>
                                          <p:attrName>style.visibility</p:attrName>
                                        </p:attrNameLst>
                                      </p:cBhvr>
                                      <p:to>
                                        <p:strVal val="visible"/>
                                      </p:to>
                                    </p:set>
                                    <p:animEffect transition="in" filter="box(in)">
                                      <p:cBhvr>
                                        <p:cTn id="15" dur="500"/>
                                        <p:tgtEl>
                                          <p:spTgt spid="11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9"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116632"/>
            <a:ext cx="7772400" cy="864096"/>
          </a:xfrm>
        </p:spPr>
        <p:txBody>
          <a:bodyPr/>
          <a:lstStyle/>
          <a:p>
            <a:r>
              <a:rPr lang="pt-BR" dirty="0" smtClean="0"/>
              <a:t>d) Equilíbrio de Nash</a:t>
            </a:r>
          </a:p>
        </p:txBody>
      </p:sp>
      <p:sp>
        <p:nvSpPr>
          <p:cNvPr id="10243" name="Rectangle 3"/>
          <p:cNvSpPr>
            <a:spLocks noGrp="1" noChangeArrowheads="1"/>
          </p:cNvSpPr>
          <p:nvPr>
            <p:ph type="body" idx="1"/>
          </p:nvPr>
        </p:nvSpPr>
        <p:spPr>
          <a:xfrm>
            <a:off x="323528" y="1052736"/>
            <a:ext cx="8424936" cy="5616624"/>
          </a:xfrm>
        </p:spPr>
        <p:txBody>
          <a:bodyPr/>
          <a:lstStyle/>
          <a:p>
            <a:r>
              <a:rPr lang="pt-BR" dirty="0" smtClean="0"/>
              <a:t>O conjunto das estratégias escolhidas pelos jogadores de um jogo constitui um equilíbrio de Nash se, para cada jogador, a sua estratégia é ótima dadas as estratégias adotadas pelos outros jogadores.</a:t>
            </a:r>
          </a:p>
          <a:p>
            <a:r>
              <a:rPr lang="pt-BR" dirty="0" smtClean="0"/>
              <a:t>Todo equilíbrio com estratégias dominantes é um equilíbrio de Nash mas nem todo equilíbrio de Nash é um equilíbrio com estratégias dominantes.</a:t>
            </a:r>
          </a:p>
          <a:p>
            <a:r>
              <a:rPr lang="pt-BR" dirty="0" smtClean="0"/>
              <a:t>Não necessariamente um equilíbrio de Nash é eficiente no sentido de Pareto.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44513" y="332656"/>
            <a:ext cx="7772400" cy="1143000"/>
          </a:xfrm>
        </p:spPr>
        <p:txBody>
          <a:bodyPr/>
          <a:lstStyle/>
          <a:p>
            <a:r>
              <a:rPr lang="pt-BR" dirty="0" smtClean="0"/>
              <a:t>Exemplo: Batalha dos sexos</a:t>
            </a:r>
          </a:p>
        </p:txBody>
      </p:sp>
      <p:sp>
        <p:nvSpPr>
          <p:cNvPr id="20483" name="Rectangle 3"/>
          <p:cNvSpPr>
            <a:spLocks noChangeArrowheads="1"/>
          </p:cNvSpPr>
          <p:nvPr/>
        </p:nvSpPr>
        <p:spPr bwMode="auto">
          <a:xfrm>
            <a:off x="3429000" y="2663651"/>
            <a:ext cx="1524000" cy="1143000"/>
          </a:xfrm>
          <a:prstGeom prst="rect">
            <a:avLst/>
          </a:prstGeom>
          <a:solidFill>
            <a:schemeClr val="accent1"/>
          </a:solidFill>
          <a:ln w="9525">
            <a:solidFill>
              <a:schemeClr val="tx1"/>
            </a:solidFill>
            <a:miter lim="800000"/>
            <a:headEnd/>
            <a:tailEnd/>
          </a:ln>
        </p:spPr>
        <p:txBody>
          <a:bodyPr wrap="none" anchor="ctr"/>
          <a:lstStyle/>
          <a:p>
            <a:pPr algn="ctr"/>
            <a:r>
              <a:rPr lang="pt-BR"/>
              <a:t>2,1</a:t>
            </a:r>
          </a:p>
        </p:txBody>
      </p:sp>
      <p:sp>
        <p:nvSpPr>
          <p:cNvPr id="20484" name="Rectangle 4"/>
          <p:cNvSpPr>
            <a:spLocks noChangeArrowheads="1"/>
          </p:cNvSpPr>
          <p:nvPr/>
        </p:nvSpPr>
        <p:spPr bwMode="auto">
          <a:xfrm>
            <a:off x="4953000" y="2663651"/>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20485" name="Rectangle 6"/>
          <p:cNvSpPr>
            <a:spLocks noChangeArrowheads="1"/>
          </p:cNvSpPr>
          <p:nvPr/>
        </p:nvSpPr>
        <p:spPr bwMode="auto">
          <a:xfrm>
            <a:off x="4953000" y="3806651"/>
            <a:ext cx="1524000" cy="1143000"/>
          </a:xfrm>
          <a:prstGeom prst="rect">
            <a:avLst/>
          </a:prstGeom>
          <a:solidFill>
            <a:schemeClr val="accent1"/>
          </a:solidFill>
          <a:ln w="9525">
            <a:solidFill>
              <a:schemeClr val="tx1"/>
            </a:solidFill>
            <a:miter lim="800000"/>
            <a:headEnd/>
            <a:tailEnd/>
          </a:ln>
        </p:spPr>
        <p:txBody>
          <a:bodyPr wrap="none" anchor="ctr"/>
          <a:lstStyle/>
          <a:p>
            <a:pPr algn="ctr"/>
            <a:r>
              <a:rPr lang="pt-BR"/>
              <a:t>1,2</a:t>
            </a:r>
          </a:p>
        </p:txBody>
      </p:sp>
      <p:sp>
        <p:nvSpPr>
          <p:cNvPr id="20486" name="Rectangle 7"/>
          <p:cNvSpPr>
            <a:spLocks noChangeArrowheads="1"/>
          </p:cNvSpPr>
          <p:nvPr/>
        </p:nvSpPr>
        <p:spPr bwMode="auto">
          <a:xfrm>
            <a:off x="3429000" y="3806651"/>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20487" name="Text Box 13"/>
          <p:cNvSpPr txBox="1">
            <a:spLocks noChangeArrowheads="1"/>
          </p:cNvSpPr>
          <p:nvPr/>
        </p:nvSpPr>
        <p:spPr bwMode="auto">
          <a:xfrm>
            <a:off x="3578225" y="2206451"/>
            <a:ext cx="1374775" cy="457200"/>
          </a:xfrm>
          <a:prstGeom prst="rect">
            <a:avLst/>
          </a:prstGeom>
          <a:noFill/>
          <a:ln w="9525">
            <a:noFill/>
            <a:miter lim="800000"/>
            <a:headEnd/>
            <a:tailEnd/>
          </a:ln>
        </p:spPr>
        <p:txBody>
          <a:bodyPr wrap="none">
            <a:spAutoFit/>
          </a:bodyPr>
          <a:lstStyle/>
          <a:p>
            <a:r>
              <a:rPr lang="pt-BR"/>
              <a:t>Luta livre</a:t>
            </a:r>
          </a:p>
        </p:txBody>
      </p:sp>
      <p:sp>
        <p:nvSpPr>
          <p:cNvPr id="20488" name="Text Box 14"/>
          <p:cNvSpPr txBox="1">
            <a:spLocks noChangeArrowheads="1"/>
          </p:cNvSpPr>
          <p:nvPr/>
        </p:nvSpPr>
        <p:spPr bwMode="auto">
          <a:xfrm>
            <a:off x="5303838" y="2204864"/>
            <a:ext cx="928687" cy="457200"/>
          </a:xfrm>
          <a:prstGeom prst="rect">
            <a:avLst/>
          </a:prstGeom>
          <a:noFill/>
          <a:ln w="9525">
            <a:noFill/>
            <a:miter lim="800000"/>
            <a:headEnd/>
            <a:tailEnd/>
          </a:ln>
        </p:spPr>
        <p:txBody>
          <a:bodyPr wrap="none">
            <a:spAutoFit/>
          </a:bodyPr>
          <a:lstStyle/>
          <a:p>
            <a:r>
              <a:rPr lang="pt-BR"/>
              <a:t>Ópera</a:t>
            </a:r>
          </a:p>
        </p:txBody>
      </p:sp>
      <p:sp>
        <p:nvSpPr>
          <p:cNvPr id="20489" name="Text Box 15"/>
          <p:cNvSpPr txBox="1">
            <a:spLocks noChangeArrowheads="1"/>
          </p:cNvSpPr>
          <p:nvPr/>
        </p:nvSpPr>
        <p:spPr bwMode="auto">
          <a:xfrm>
            <a:off x="2054225" y="3044651"/>
            <a:ext cx="1374775" cy="457200"/>
          </a:xfrm>
          <a:prstGeom prst="rect">
            <a:avLst/>
          </a:prstGeom>
          <a:noFill/>
          <a:ln w="9525">
            <a:noFill/>
            <a:miter lim="800000"/>
            <a:headEnd/>
            <a:tailEnd/>
          </a:ln>
        </p:spPr>
        <p:txBody>
          <a:bodyPr wrap="none">
            <a:spAutoFit/>
          </a:bodyPr>
          <a:lstStyle/>
          <a:p>
            <a:r>
              <a:rPr lang="pt-BR"/>
              <a:t>Luta livre</a:t>
            </a:r>
          </a:p>
        </p:txBody>
      </p:sp>
      <p:sp>
        <p:nvSpPr>
          <p:cNvPr id="20490" name="Text Box 16"/>
          <p:cNvSpPr txBox="1">
            <a:spLocks noChangeArrowheads="1"/>
          </p:cNvSpPr>
          <p:nvPr/>
        </p:nvSpPr>
        <p:spPr bwMode="auto">
          <a:xfrm>
            <a:off x="2209800" y="4187651"/>
            <a:ext cx="928688" cy="457200"/>
          </a:xfrm>
          <a:prstGeom prst="rect">
            <a:avLst/>
          </a:prstGeom>
          <a:noFill/>
          <a:ln w="9525">
            <a:noFill/>
            <a:miter lim="800000"/>
            <a:headEnd/>
            <a:tailEnd/>
          </a:ln>
        </p:spPr>
        <p:txBody>
          <a:bodyPr wrap="none">
            <a:spAutoFit/>
          </a:bodyPr>
          <a:lstStyle/>
          <a:p>
            <a:r>
              <a:rPr lang="pt-BR"/>
              <a:t>Ópera</a:t>
            </a:r>
          </a:p>
        </p:txBody>
      </p:sp>
      <p:sp>
        <p:nvSpPr>
          <p:cNvPr id="20491" name="Text Box 17"/>
          <p:cNvSpPr txBox="1">
            <a:spLocks noChangeArrowheads="1"/>
          </p:cNvSpPr>
          <p:nvPr/>
        </p:nvSpPr>
        <p:spPr bwMode="auto">
          <a:xfrm>
            <a:off x="4556125" y="1700808"/>
            <a:ext cx="811213" cy="457200"/>
          </a:xfrm>
          <a:prstGeom prst="rect">
            <a:avLst/>
          </a:prstGeom>
          <a:noFill/>
          <a:ln w="9525">
            <a:noFill/>
            <a:miter lim="800000"/>
            <a:headEnd/>
            <a:tailEnd/>
          </a:ln>
        </p:spPr>
        <p:txBody>
          <a:bodyPr wrap="none">
            <a:spAutoFit/>
          </a:bodyPr>
          <a:lstStyle/>
          <a:p>
            <a:r>
              <a:rPr lang="pt-BR" b="1" dirty="0"/>
              <a:t>ELA</a:t>
            </a:r>
            <a:endParaRPr lang="pt-BR" dirty="0"/>
          </a:p>
        </p:txBody>
      </p:sp>
      <p:sp>
        <p:nvSpPr>
          <p:cNvPr id="20492" name="Text Box 18"/>
          <p:cNvSpPr txBox="1">
            <a:spLocks noChangeArrowheads="1"/>
          </p:cNvSpPr>
          <p:nvPr/>
        </p:nvSpPr>
        <p:spPr bwMode="auto">
          <a:xfrm>
            <a:off x="1257970" y="3619872"/>
            <a:ext cx="793750" cy="457200"/>
          </a:xfrm>
          <a:prstGeom prst="rect">
            <a:avLst/>
          </a:prstGeom>
          <a:noFill/>
          <a:ln w="9525">
            <a:noFill/>
            <a:miter lim="800000"/>
            <a:headEnd/>
            <a:tailEnd/>
          </a:ln>
        </p:spPr>
        <p:txBody>
          <a:bodyPr wrap="none">
            <a:spAutoFit/>
          </a:bodyPr>
          <a:lstStyle/>
          <a:p>
            <a:r>
              <a:rPr lang="pt-BR" b="1" dirty="0"/>
              <a:t>ELE</a:t>
            </a:r>
            <a:endParaRPr lang="pt-BR" dirty="0"/>
          </a:p>
        </p:txBody>
      </p:sp>
      <p:sp>
        <p:nvSpPr>
          <p:cNvPr id="20493" name="Text Box 1055"/>
          <p:cNvSpPr txBox="1">
            <a:spLocks noChangeArrowheads="1"/>
          </p:cNvSpPr>
          <p:nvPr/>
        </p:nvSpPr>
        <p:spPr bwMode="auto">
          <a:xfrm>
            <a:off x="539750" y="5805488"/>
            <a:ext cx="7777163" cy="523220"/>
          </a:xfrm>
          <a:prstGeom prst="rect">
            <a:avLst/>
          </a:prstGeom>
          <a:noFill/>
          <a:ln w="9525">
            <a:noFill/>
            <a:miter lim="800000"/>
            <a:headEnd/>
            <a:tailEnd/>
          </a:ln>
        </p:spPr>
        <p:txBody>
          <a:bodyPr>
            <a:spAutoFit/>
          </a:bodyPr>
          <a:lstStyle/>
          <a:p>
            <a:pPr>
              <a:spcBef>
                <a:spcPct val="50000"/>
              </a:spcBef>
            </a:pPr>
            <a:r>
              <a:rPr lang="pt-BR" sz="2800" dirty="0"/>
              <a:t>Dois equilíbrios de Nash.</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29665" y="188640"/>
            <a:ext cx="7772400" cy="720080"/>
          </a:xfrm>
        </p:spPr>
        <p:txBody>
          <a:bodyPr/>
          <a:lstStyle/>
          <a:p>
            <a:r>
              <a:rPr lang="pt-BR" dirty="0" smtClean="0"/>
              <a:t>Questão 11/ 2003</a:t>
            </a:r>
          </a:p>
        </p:txBody>
      </p:sp>
      <p:graphicFrame>
        <p:nvGraphicFramePr>
          <p:cNvPr id="132436" name="Group 340"/>
          <p:cNvGraphicFramePr>
            <a:graphicFrameLocks noGrp="1"/>
          </p:cNvGraphicFramePr>
          <p:nvPr>
            <p:ph idx="1"/>
            <p:extLst>
              <p:ext uri="{D42A27DB-BD31-4B8C-83A1-F6EECF244321}">
                <p14:modId xmlns:p14="http://schemas.microsoft.com/office/powerpoint/2010/main" val="2664991295"/>
              </p:ext>
            </p:extLst>
          </p:nvPr>
        </p:nvGraphicFramePr>
        <p:xfrm>
          <a:off x="1405881" y="1650112"/>
          <a:ext cx="5974431" cy="1706880"/>
        </p:xfrm>
        <a:graphic>
          <a:graphicData uri="http://schemas.openxmlformats.org/drawingml/2006/table">
            <a:tbl>
              <a:tblPr/>
              <a:tblGrid>
                <a:gridCol w="2323187"/>
                <a:gridCol w="665858"/>
                <a:gridCol w="1492693"/>
                <a:gridCol w="1492693"/>
              </a:tblGrid>
              <a:tr h="3979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dirty="0" smtClean="0">
                        <a:ln>
                          <a:noFill/>
                        </a:ln>
                        <a:solidFill>
                          <a:schemeClr val="tx1"/>
                        </a:solidFill>
                        <a:effectLst/>
                        <a:latin typeface="Times New Roman" pitchFamily="18"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1" i="0" u="none" strike="noStrike" cap="none" normalizeH="0" baseline="0" smtClean="0">
                          <a:ln>
                            <a:noFill/>
                          </a:ln>
                          <a:solidFill>
                            <a:schemeClr val="tx1"/>
                          </a:solidFill>
                          <a:effectLst/>
                          <a:latin typeface="Times New Roman" pitchFamily="18" charset="0"/>
                        </a:rPr>
                        <a:t>Jogador 2</a:t>
                      </a:r>
                    </a:p>
                  </a:txBody>
                  <a:tcPr horzOverflow="overflow">
                    <a:lnL>
                      <a:noFill/>
                    </a:lnL>
                    <a:lnR cap="flat">
                      <a:noFill/>
                    </a:lnR>
                    <a:lnT cap="flat">
                      <a:noFill/>
                    </a:lnT>
                    <a:lnB>
                      <a:noFill/>
                    </a:lnB>
                    <a:lnTlToBr>
                      <a:noFill/>
                    </a:lnTlToBr>
                    <a:lnBlToTr>
                      <a:noFill/>
                    </a:lnBlToTr>
                    <a:noFill/>
                  </a:tcPr>
                </a:tc>
                <a:tc hMerge="1">
                  <a:txBody>
                    <a:bodyPr/>
                    <a:lstStyle/>
                    <a:p>
                      <a:endParaRPr lang="pt-BR"/>
                    </a:p>
                  </a:txBody>
                  <a:tcPr/>
                </a:tc>
              </a:tr>
              <a:tr h="3979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rPr>
                        <a:t>L</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rPr>
                        <a:t>R</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7954">
                <a:tc rowSpan="2">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pt-BR" sz="2200" b="1" i="0" u="none" strike="noStrike" cap="none" normalizeH="0" baseline="0" smtClean="0">
                          <a:ln>
                            <a:noFill/>
                          </a:ln>
                          <a:solidFill>
                            <a:schemeClr val="tx1"/>
                          </a:solidFill>
                          <a:effectLst/>
                          <a:latin typeface="Times New Roman" pitchFamily="18" charset="0"/>
                        </a:rPr>
                        <a:t>Jogador 1</a:t>
                      </a:r>
                    </a:p>
                  </a:txBody>
                  <a:tcPr marL="90000" marR="90000" marT="46800" marB="46800" anchor="ctr"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rPr>
                        <a:t>U</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rPr>
                        <a:t>3,1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sym typeface="Symbol" pitchFamily="18" charset="2"/>
                        </a:rPr>
                        <a:t></a:t>
                      </a:r>
                      <a:r>
                        <a:rPr kumimoji="0" lang="pt-BR" sz="2200" b="0" i="0" u="none" strike="noStrike" cap="none" normalizeH="0" baseline="0" smtClean="0">
                          <a:ln>
                            <a:noFill/>
                          </a:ln>
                          <a:solidFill>
                            <a:schemeClr val="tx1"/>
                          </a:solidFill>
                          <a:effectLst/>
                          <a:latin typeface="Times New Roman" pitchFamily="18" charset="0"/>
                        </a:rPr>
                        <a:t>,0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7954">
                <a:tc vMerge="1">
                  <a:txBody>
                    <a:bodyPr/>
                    <a:lstStyle/>
                    <a:p>
                      <a:endParaRPr lang="pt-BR"/>
                    </a:p>
                  </a:txBody>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smtClean="0">
                          <a:ln>
                            <a:noFill/>
                          </a:ln>
                          <a:solidFill>
                            <a:schemeClr val="tx1"/>
                          </a:solidFill>
                          <a:effectLst/>
                          <a:latin typeface="Times New Roman" pitchFamily="18" charset="0"/>
                        </a:rPr>
                        <a:t>D</a:t>
                      </a:r>
                    </a:p>
                  </a:txBody>
                  <a:tcP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rPr>
                        <a:t>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200" b="0" i="0" u="none" strike="noStrike" cap="none" normalizeH="0" baseline="0" dirty="0" smtClean="0">
                          <a:ln>
                            <a:noFill/>
                          </a:ln>
                          <a:solidFill>
                            <a:schemeClr val="tx1"/>
                          </a:solidFill>
                          <a:effectLst/>
                          <a:latin typeface="Times New Roman" pitchFamily="18" charset="0"/>
                          <a:sym typeface="Symbol" pitchFamily="18" charset="2"/>
                        </a:rPr>
                        <a:t></a:t>
                      </a:r>
                      <a:r>
                        <a:rPr kumimoji="0" lang="pt-BR" sz="2200" b="0" i="0" u="none" strike="noStrike" cap="none" normalizeH="0" baseline="0" dirty="0" smtClean="0">
                          <a:ln>
                            <a:noFill/>
                          </a:ln>
                          <a:solidFill>
                            <a:schemeClr val="tx1"/>
                          </a:solidFill>
                          <a:effectLst/>
                          <a:latin typeface="Times New Roman" pitchFamily="18" charset="0"/>
                        </a:rPr>
                        <a:t>,</a:t>
                      </a:r>
                      <a:r>
                        <a:rPr kumimoji="0" lang="pt-BR" sz="2200" b="0" i="0" u="none" strike="noStrike" cap="none" normalizeH="0" baseline="0" dirty="0" smtClean="0">
                          <a:ln>
                            <a:noFill/>
                          </a:ln>
                          <a:solidFill>
                            <a:schemeClr val="tx1"/>
                          </a:solidFill>
                          <a:effectLst/>
                          <a:latin typeface="Times New Roman" pitchFamily="18" charset="0"/>
                          <a:sym typeface="Symbol" pitchFamily="18" charset="2"/>
                        </a:rPr>
                        <a:t></a:t>
                      </a:r>
                      <a:r>
                        <a:rPr kumimoji="0" lang="pt-BR" sz="2200" b="0" i="0" u="none" strike="noStrike" cap="none" normalizeH="0" baseline="0" dirty="0" smtClean="0">
                          <a:ln>
                            <a:noFill/>
                          </a:ln>
                          <a:solidFill>
                            <a:schemeClr val="tx1"/>
                          </a:solidFill>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07" name="Rectangle 11"/>
          <p:cNvSpPr>
            <a:spLocks noChangeArrowheads="1"/>
          </p:cNvSpPr>
          <p:nvPr/>
        </p:nvSpPr>
        <p:spPr bwMode="auto">
          <a:xfrm>
            <a:off x="323528" y="1052736"/>
            <a:ext cx="8569200" cy="892552"/>
          </a:xfrm>
          <a:prstGeom prst="rect">
            <a:avLst/>
          </a:prstGeom>
          <a:noFill/>
          <a:ln w="9525">
            <a:noFill/>
            <a:miter lim="800000"/>
            <a:headEnd/>
            <a:tailEnd/>
          </a:ln>
        </p:spPr>
        <p:txBody>
          <a:bodyPr wrap="square">
            <a:spAutoFit/>
          </a:bodyPr>
          <a:lstStyle/>
          <a:p>
            <a:r>
              <a:rPr lang="pt-BR" sz="2600" dirty="0"/>
              <a:t>Considere um jogo na forma normal resumido em termos da seguinte matriz de ganhos</a:t>
            </a:r>
          </a:p>
        </p:txBody>
      </p:sp>
      <p:sp>
        <p:nvSpPr>
          <p:cNvPr id="21529" name="Rectangle 342"/>
          <p:cNvSpPr>
            <a:spLocks noChangeArrowheads="1"/>
          </p:cNvSpPr>
          <p:nvPr/>
        </p:nvSpPr>
        <p:spPr bwMode="auto">
          <a:xfrm>
            <a:off x="395288" y="3716338"/>
            <a:ext cx="7848600" cy="2462213"/>
          </a:xfrm>
          <a:prstGeom prst="rect">
            <a:avLst/>
          </a:prstGeom>
          <a:noFill/>
          <a:ln w="9525">
            <a:noFill/>
            <a:miter lim="800000"/>
            <a:headEnd/>
            <a:tailEnd/>
          </a:ln>
        </p:spPr>
        <p:txBody>
          <a:bodyPr>
            <a:spAutoFit/>
          </a:bodyPr>
          <a:lstStyle/>
          <a:p>
            <a:pPr marL="265113" indent="-265113">
              <a:spcAft>
                <a:spcPts val="600"/>
              </a:spcAft>
            </a:pPr>
            <a:r>
              <a:rPr lang="pt-BR" dirty="0" smtClean="0">
                <a:latin typeface="Arial Unicode MS" pitchFamily="34" charset="-128"/>
              </a:rPr>
              <a:t>Ⓞ </a:t>
            </a:r>
            <a:r>
              <a:rPr lang="pt-BR" dirty="0" smtClean="0"/>
              <a:t>Para </a:t>
            </a:r>
            <a:r>
              <a:rPr lang="pt-BR" dirty="0">
                <a:sym typeface="Symbol" pitchFamily="18" charset="2"/>
              </a:rPr>
              <a:t></a:t>
            </a:r>
            <a:r>
              <a:rPr lang="pt-BR" dirty="0"/>
              <a:t> = 1, U é uma estratégia dominante para o jogador 1 desde que </a:t>
            </a:r>
            <a:r>
              <a:rPr lang="pt-BR" dirty="0">
                <a:sym typeface="Symbol" pitchFamily="18" charset="2"/>
              </a:rPr>
              <a:t></a:t>
            </a:r>
            <a:r>
              <a:rPr lang="pt-BR" dirty="0"/>
              <a:t> &gt; 1.</a:t>
            </a:r>
          </a:p>
          <a:p>
            <a:pPr marL="265113" indent="-265113">
              <a:spcAft>
                <a:spcPts val="600"/>
              </a:spcAft>
            </a:pPr>
            <a:r>
              <a:rPr lang="pt-BR" dirty="0" smtClean="0">
                <a:latin typeface="Arial Unicode MS" pitchFamily="34" charset="-128"/>
              </a:rPr>
              <a:t>① </a:t>
            </a:r>
            <a:r>
              <a:rPr lang="pt-BR" dirty="0" smtClean="0"/>
              <a:t>Para </a:t>
            </a:r>
            <a:r>
              <a:rPr lang="pt-BR" dirty="0">
                <a:sym typeface="Symbol" pitchFamily="18" charset="2"/>
              </a:rPr>
              <a:t></a:t>
            </a:r>
            <a:r>
              <a:rPr lang="pt-BR" dirty="0"/>
              <a:t> = 2 e </a:t>
            </a:r>
            <a:r>
              <a:rPr lang="pt-BR" dirty="0">
                <a:sym typeface="Symbol" pitchFamily="18" charset="2"/>
              </a:rPr>
              <a:t></a:t>
            </a:r>
            <a:r>
              <a:rPr lang="pt-BR" dirty="0"/>
              <a:t> = 1, existe um único equilíbrio de Nash em estratégias puras.</a:t>
            </a:r>
          </a:p>
          <a:p>
            <a:pPr marL="265113" indent="-265113">
              <a:spcAft>
                <a:spcPts val="600"/>
              </a:spcAft>
            </a:pPr>
            <a:r>
              <a:rPr lang="en-US" dirty="0" smtClean="0">
                <a:latin typeface="Arial Unicode MS" pitchFamily="34" charset="-128"/>
              </a:rPr>
              <a:t>② </a:t>
            </a:r>
            <a:r>
              <a:rPr lang="en-US" dirty="0" smtClean="0"/>
              <a:t>Para </a:t>
            </a:r>
            <a:r>
              <a:rPr lang="en-US" dirty="0">
                <a:sym typeface="Symbol" pitchFamily="18" charset="2"/>
              </a:rPr>
              <a:t></a:t>
            </a:r>
            <a:r>
              <a:rPr lang="en-US" dirty="0"/>
              <a:t> = 7 e </a:t>
            </a:r>
            <a:r>
              <a:rPr lang="en-US" dirty="0">
                <a:sym typeface="Symbol" pitchFamily="18" charset="2"/>
              </a:rPr>
              <a:t></a:t>
            </a:r>
            <a:r>
              <a:rPr lang="en-US" dirty="0"/>
              <a:t> = 6, o </a:t>
            </a:r>
            <a:r>
              <a:rPr lang="en-US" dirty="0" err="1"/>
              <a:t>equilíbrio</a:t>
            </a:r>
            <a:r>
              <a:rPr lang="en-US" dirty="0"/>
              <a:t> de Nash </a:t>
            </a:r>
            <a:r>
              <a:rPr lang="en-US" dirty="0" err="1"/>
              <a:t>em</a:t>
            </a:r>
            <a:r>
              <a:rPr lang="en-US" dirty="0"/>
              <a:t> </a:t>
            </a:r>
            <a:r>
              <a:rPr lang="en-US" dirty="0" err="1"/>
              <a:t>estratégias</a:t>
            </a:r>
            <a:r>
              <a:rPr lang="en-US" dirty="0"/>
              <a:t> </a:t>
            </a:r>
            <a:r>
              <a:rPr lang="en-US" dirty="0" err="1"/>
              <a:t>puras</a:t>
            </a:r>
            <a:r>
              <a:rPr lang="en-US" dirty="0"/>
              <a:t> é Pareto </a:t>
            </a:r>
            <a:r>
              <a:rPr lang="en-US" dirty="0" err="1"/>
              <a:t>eficiente</a:t>
            </a:r>
            <a:r>
              <a:rPr lang="en-US" dirty="0"/>
              <a:t>.</a:t>
            </a:r>
          </a:p>
        </p:txBody>
      </p:sp>
      <p:sp>
        <p:nvSpPr>
          <p:cNvPr id="132439" name="Text Box 343"/>
          <p:cNvSpPr txBox="1">
            <a:spLocks noChangeArrowheads="1"/>
          </p:cNvSpPr>
          <p:nvPr/>
        </p:nvSpPr>
        <p:spPr bwMode="auto">
          <a:xfrm>
            <a:off x="8343652" y="3716338"/>
            <a:ext cx="404812" cy="457200"/>
          </a:xfrm>
          <a:prstGeom prst="rect">
            <a:avLst/>
          </a:prstGeom>
          <a:noFill/>
          <a:ln w="9525">
            <a:noFill/>
            <a:miter lim="800000"/>
            <a:headEnd/>
            <a:tailEnd/>
          </a:ln>
        </p:spPr>
        <p:txBody>
          <a:bodyPr wrap="none">
            <a:spAutoFit/>
          </a:bodyPr>
          <a:lstStyle/>
          <a:p>
            <a:r>
              <a:rPr lang="pt-BR"/>
              <a:t>V</a:t>
            </a:r>
          </a:p>
        </p:txBody>
      </p:sp>
      <p:sp>
        <p:nvSpPr>
          <p:cNvPr id="132440" name="Text Box 344"/>
          <p:cNvSpPr txBox="1">
            <a:spLocks noChangeArrowheads="1"/>
          </p:cNvSpPr>
          <p:nvPr/>
        </p:nvSpPr>
        <p:spPr bwMode="auto">
          <a:xfrm>
            <a:off x="8343651" y="4581525"/>
            <a:ext cx="404813" cy="457200"/>
          </a:xfrm>
          <a:prstGeom prst="rect">
            <a:avLst/>
          </a:prstGeom>
          <a:noFill/>
          <a:ln w="9525">
            <a:noFill/>
            <a:miter lim="800000"/>
            <a:headEnd/>
            <a:tailEnd/>
          </a:ln>
        </p:spPr>
        <p:txBody>
          <a:bodyPr wrap="none">
            <a:spAutoFit/>
          </a:bodyPr>
          <a:lstStyle/>
          <a:p>
            <a:r>
              <a:rPr lang="pt-BR" dirty="0"/>
              <a:t>V</a:t>
            </a:r>
          </a:p>
        </p:txBody>
      </p:sp>
      <p:sp>
        <p:nvSpPr>
          <p:cNvPr id="132442" name="Text Box 346"/>
          <p:cNvSpPr txBox="1">
            <a:spLocks noChangeArrowheads="1"/>
          </p:cNvSpPr>
          <p:nvPr/>
        </p:nvSpPr>
        <p:spPr bwMode="auto">
          <a:xfrm>
            <a:off x="8394452" y="5589588"/>
            <a:ext cx="354012" cy="457200"/>
          </a:xfrm>
          <a:prstGeom prst="rect">
            <a:avLst/>
          </a:prstGeom>
          <a:noFill/>
          <a:ln w="9525">
            <a:noFill/>
            <a:miter lim="800000"/>
            <a:headEnd/>
            <a:tailEnd/>
          </a:ln>
        </p:spPr>
        <p:txBody>
          <a:bodyPr wrap="none">
            <a:spAutoFit/>
          </a:bodyPr>
          <a:lstStyle/>
          <a:p>
            <a:r>
              <a:rPr lang="pt-BR" dirty="0">
                <a:solidFill>
                  <a:srgbClr val="FF3300"/>
                </a:solidFill>
              </a:rPr>
              <a:t>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4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4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2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439" grpId="0"/>
      <p:bldP spid="132440" grpId="0"/>
      <p:bldP spid="13244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pt-BR" smtClean="0"/>
              <a:t>Equilíbrio de Nash com estratégias mistas</a:t>
            </a:r>
          </a:p>
        </p:txBody>
      </p:sp>
      <p:sp>
        <p:nvSpPr>
          <p:cNvPr id="94211" name="Rectangle 3"/>
          <p:cNvSpPr>
            <a:spLocks noGrp="1" noChangeArrowheads="1"/>
          </p:cNvSpPr>
          <p:nvPr>
            <p:ph type="body" idx="1"/>
          </p:nvPr>
        </p:nvSpPr>
        <p:spPr/>
        <p:txBody>
          <a:bodyPr/>
          <a:lstStyle/>
          <a:p>
            <a:r>
              <a:rPr lang="pt-BR" smtClean="0"/>
              <a:t>Dizemos que um jogador escolhe uma estratégia mista quando ele atribui probabilidades à escolha de cada estratégia.</a:t>
            </a:r>
          </a:p>
          <a:p>
            <a:r>
              <a:rPr lang="pt-BR" smtClean="0"/>
              <a:t>Um equilíbrio de Nash com estratégias mistas se dá quando cada jogador escolheu uma estratégia mista que maximiza seu payoff esperado dada a estratégia mista escolhida pelo outro jogador.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2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pt-BR" smtClean="0"/>
              <a:t>Exemplo: Batalha dos sexos</a:t>
            </a:r>
          </a:p>
        </p:txBody>
      </p:sp>
      <p:sp>
        <p:nvSpPr>
          <p:cNvPr id="62467" name="Rectangle 3"/>
          <p:cNvSpPr>
            <a:spLocks noChangeArrowheads="1"/>
          </p:cNvSpPr>
          <p:nvPr/>
        </p:nvSpPr>
        <p:spPr bwMode="auto">
          <a:xfrm>
            <a:off x="3429000" y="3048000"/>
            <a:ext cx="1524000" cy="1143000"/>
          </a:xfrm>
          <a:prstGeom prst="rect">
            <a:avLst/>
          </a:prstGeom>
          <a:noFill/>
          <a:ln w="9525">
            <a:solidFill>
              <a:schemeClr val="tx1"/>
            </a:solidFill>
            <a:miter lim="800000"/>
            <a:headEnd/>
            <a:tailEnd/>
          </a:ln>
        </p:spPr>
        <p:txBody>
          <a:bodyPr wrap="none" anchor="ctr"/>
          <a:lstStyle/>
          <a:p>
            <a:pPr algn="ctr"/>
            <a:r>
              <a:rPr lang="pt-BR"/>
              <a:t>2,1</a:t>
            </a:r>
          </a:p>
        </p:txBody>
      </p:sp>
      <p:sp>
        <p:nvSpPr>
          <p:cNvPr id="62468" name="Rectangle 4"/>
          <p:cNvSpPr>
            <a:spLocks noChangeArrowheads="1"/>
          </p:cNvSpPr>
          <p:nvPr/>
        </p:nvSpPr>
        <p:spPr bwMode="auto">
          <a:xfrm>
            <a:off x="4953000" y="3048000"/>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62469" name="Rectangle 5"/>
          <p:cNvSpPr>
            <a:spLocks noChangeArrowheads="1"/>
          </p:cNvSpPr>
          <p:nvPr/>
        </p:nvSpPr>
        <p:spPr bwMode="auto">
          <a:xfrm>
            <a:off x="4953000" y="4191000"/>
            <a:ext cx="1524000" cy="1143000"/>
          </a:xfrm>
          <a:prstGeom prst="rect">
            <a:avLst/>
          </a:prstGeom>
          <a:noFill/>
          <a:ln w="9525">
            <a:solidFill>
              <a:schemeClr val="tx1"/>
            </a:solidFill>
            <a:miter lim="800000"/>
            <a:headEnd/>
            <a:tailEnd/>
          </a:ln>
        </p:spPr>
        <p:txBody>
          <a:bodyPr wrap="none" anchor="ctr"/>
          <a:lstStyle/>
          <a:p>
            <a:pPr algn="ctr"/>
            <a:r>
              <a:rPr lang="pt-BR"/>
              <a:t>1,2</a:t>
            </a:r>
          </a:p>
        </p:txBody>
      </p:sp>
      <p:sp>
        <p:nvSpPr>
          <p:cNvPr id="62470" name="Rectangle 6"/>
          <p:cNvSpPr>
            <a:spLocks noChangeArrowheads="1"/>
          </p:cNvSpPr>
          <p:nvPr/>
        </p:nvSpPr>
        <p:spPr bwMode="auto">
          <a:xfrm>
            <a:off x="3429000" y="4191000"/>
            <a:ext cx="1524000" cy="1143000"/>
          </a:xfrm>
          <a:prstGeom prst="rect">
            <a:avLst/>
          </a:prstGeom>
          <a:noFill/>
          <a:ln w="9525">
            <a:solidFill>
              <a:schemeClr val="tx1"/>
            </a:solidFill>
            <a:miter lim="800000"/>
            <a:headEnd/>
            <a:tailEnd/>
          </a:ln>
        </p:spPr>
        <p:txBody>
          <a:bodyPr wrap="none" anchor="ctr"/>
          <a:lstStyle/>
          <a:p>
            <a:pPr algn="ctr"/>
            <a:r>
              <a:rPr lang="pt-BR"/>
              <a:t>0,0</a:t>
            </a:r>
          </a:p>
        </p:txBody>
      </p:sp>
      <p:sp>
        <p:nvSpPr>
          <p:cNvPr id="62471" name="Text Box 7"/>
          <p:cNvSpPr txBox="1">
            <a:spLocks noChangeArrowheads="1"/>
          </p:cNvSpPr>
          <p:nvPr/>
        </p:nvSpPr>
        <p:spPr bwMode="auto">
          <a:xfrm>
            <a:off x="3578225" y="2590800"/>
            <a:ext cx="1374775" cy="457200"/>
          </a:xfrm>
          <a:prstGeom prst="rect">
            <a:avLst/>
          </a:prstGeom>
          <a:noFill/>
          <a:ln w="9525">
            <a:noFill/>
            <a:miter lim="800000"/>
            <a:headEnd/>
            <a:tailEnd/>
          </a:ln>
        </p:spPr>
        <p:txBody>
          <a:bodyPr wrap="none">
            <a:spAutoFit/>
          </a:bodyPr>
          <a:lstStyle/>
          <a:p>
            <a:r>
              <a:rPr lang="pt-BR"/>
              <a:t>Luta livre</a:t>
            </a:r>
          </a:p>
        </p:txBody>
      </p:sp>
      <p:sp>
        <p:nvSpPr>
          <p:cNvPr id="62472" name="Text Box 8"/>
          <p:cNvSpPr txBox="1">
            <a:spLocks noChangeArrowheads="1"/>
          </p:cNvSpPr>
          <p:nvPr/>
        </p:nvSpPr>
        <p:spPr bwMode="auto">
          <a:xfrm>
            <a:off x="5303838" y="2589213"/>
            <a:ext cx="928687" cy="457200"/>
          </a:xfrm>
          <a:prstGeom prst="rect">
            <a:avLst/>
          </a:prstGeom>
          <a:noFill/>
          <a:ln w="9525">
            <a:noFill/>
            <a:miter lim="800000"/>
            <a:headEnd/>
            <a:tailEnd/>
          </a:ln>
        </p:spPr>
        <p:txBody>
          <a:bodyPr wrap="none">
            <a:spAutoFit/>
          </a:bodyPr>
          <a:lstStyle/>
          <a:p>
            <a:r>
              <a:rPr lang="pt-BR"/>
              <a:t>Ópera</a:t>
            </a:r>
          </a:p>
        </p:txBody>
      </p:sp>
      <p:sp>
        <p:nvSpPr>
          <p:cNvPr id="62473" name="Text Box 9"/>
          <p:cNvSpPr txBox="1">
            <a:spLocks noChangeArrowheads="1"/>
          </p:cNvSpPr>
          <p:nvPr/>
        </p:nvSpPr>
        <p:spPr bwMode="auto">
          <a:xfrm>
            <a:off x="2054225" y="3429000"/>
            <a:ext cx="1374775" cy="457200"/>
          </a:xfrm>
          <a:prstGeom prst="rect">
            <a:avLst/>
          </a:prstGeom>
          <a:noFill/>
          <a:ln w="9525">
            <a:noFill/>
            <a:miter lim="800000"/>
            <a:headEnd/>
            <a:tailEnd/>
          </a:ln>
        </p:spPr>
        <p:txBody>
          <a:bodyPr wrap="none">
            <a:spAutoFit/>
          </a:bodyPr>
          <a:lstStyle/>
          <a:p>
            <a:r>
              <a:rPr lang="pt-BR"/>
              <a:t>Luta livre</a:t>
            </a:r>
          </a:p>
        </p:txBody>
      </p:sp>
      <p:sp>
        <p:nvSpPr>
          <p:cNvPr id="62474" name="Text Box 10"/>
          <p:cNvSpPr txBox="1">
            <a:spLocks noChangeArrowheads="1"/>
          </p:cNvSpPr>
          <p:nvPr/>
        </p:nvSpPr>
        <p:spPr bwMode="auto">
          <a:xfrm>
            <a:off x="2209800" y="4572000"/>
            <a:ext cx="928688" cy="457200"/>
          </a:xfrm>
          <a:prstGeom prst="rect">
            <a:avLst/>
          </a:prstGeom>
          <a:noFill/>
          <a:ln w="9525">
            <a:noFill/>
            <a:miter lim="800000"/>
            <a:headEnd/>
            <a:tailEnd/>
          </a:ln>
        </p:spPr>
        <p:txBody>
          <a:bodyPr wrap="none">
            <a:spAutoFit/>
          </a:bodyPr>
          <a:lstStyle/>
          <a:p>
            <a:r>
              <a:rPr lang="pt-BR"/>
              <a:t>Ópera</a:t>
            </a:r>
          </a:p>
        </p:txBody>
      </p:sp>
      <p:sp>
        <p:nvSpPr>
          <p:cNvPr id="62475" name="Text Box 11"/>
          <p:cNvSpPr txBox="1">
            <a:spLocks noChangeArrowheads="1"/>
          </p:cNvSpPr>
          <p:nvPr/>
        </p:nvSpPr>
        <p:spPr bwMode="auto">
          <a:xfrm>
            <a:off x="4556125" y="1946275"/>
            <a:ext cx="811213" cy="457200"/>
          </a:xfrm>
          <a:prstGeom prst="rect">
            <a:avLst/>
          </a:prstGeom>
          <a:noFill/>
          <a:ln w="9525">
            <a:noFill/>
            <a:miter lim="800000"/>
            <a:headEnd/>
            <a:tailEnd/>
          </a:ln>
        </p:spPr>
        <p:txBody>
          <a:bodyPr wrap="none">
            <a:spAutoFit/>
          </a:bodyPr>
          <a:lstStyle/>
          <a:p>
            <a:r>
              <a:rPr lang="pt-BR" b="1"/>
              <a:t>ELA</a:t>
            </a:r>
            <a:endParaRPr lang="pt-BR"/>
          </a:p>
        </p:txBody>
      </p:sp>
      <p:sp>
        <p:nvSpPr>
          <p:cNvPr id="62476" name="Text Box 12"/>
          <p:cNvSpPr txBox="1">
            <a:spLocks noChangeArrowheads="1"/>
          </p:cNvSpPr>
          <p:nvPr/>
        </p:nvSpPr>
        <p:spPr bwMode="auto">
          <a:xfrm>
            <a:off x="838200" y="3876675"/>
            <a:ext cx="793750" cy="457200"/>
          </a:xfrm>
          <a:prstGeom prst="rect">
            <a:avLst/>
          </a:prstGeom>
          <a:noFill/>
          <a:ln w="9525">
            <a:noFill/>
            <a:miter lim="800000"/>
            <a:headEnd/>
            <a:tailEnd/>
          </a:ln>
        </p:spPr>
        <p:txBody>
          <a:bodyPr wrap="none">
            <a:spAutoFit/>
          </a:bodyPr>
          <a:lstStyle/>
          <a:p>
            <a:r>
              <a:rPr lang="pt-BR" b="1"/>
              <a:t>ELE</a:t>
            </a:r>
            <a:endParaRPr lang="pt-B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188640"/>
            <a:ext cx="7772400" cy="1143000"/>
          </a:xfrm>
        </p:spPr>
        <p:txBody>
          <a:bodyPr/>
          <a:lstStyle/>
          <a:p>
            <a:r>
              <a:rPr lang="pt-BR" dirty="0" smtClean="0"/>
              <a:t>Continuação</a:t>
            </a:r>
          </a:p>
        </p:txBody>
      </p:sp>
      <p:sp>
        <p:nvSpPr>
          <p:cNvPr id="96259" name="Rectangle 3"/>
          <p:cNvSpPr>
            <a:spLocks noGrp="1" noChangeArrowheads="1"/>
          </p:cNvSpPr>
          <p:nvPr>
            <p:ph type="body" idx="1"/>
          </p:nvPr>
        </p:nvSpPr>
        <p:spPr>
          <a:xfrm>
            <a:off x="685800" y="1340768"/>
            <a:ext cx="7772400" cy="4114800"/>
          </a:xfrm>
        </p:spPr>
        <p:txBody>
          <a:bodyPr/>
          <a:lstStyle/>
          <a:p>
            <a:r>
              <a:rPr lang="pt-BR" dirty="0" smtClean="0"/>
              <a:t>Sejam p1 e p2 as probabilidades com que ele e ela, respectivamente escolhem luta livre.</a:t>
            </a:r>
          </a:p>
          <a:p>
            <a:r>
              <a:rPr lang="pt-BR" dirty="0" smtClean="0"/>
              <a:t>O </a:t>
            </a:r>
            <a:r>
              <a:rPr lang="pt-BR" dirty="0" err="1" smtClean="0"/>
              <a:t>payoff</a:t>
            </a:r>
            <a:r>
              <a:rPr lang="pt-BR" dirty="0" smtClean="0"/>
              <a:t> esperado dele será dado por 2p1p2+(1-p1) (1-p2)=p1(3p2-1) +1-p2</a:t>
            </a:r>
          </a:p>
          <a:p>
            <a:r>
              <a:rPr lang="pt-BR" dirty="0" smtClean="0"/>
              <a:t>O </a:t>
            </a:r>
            <a:r>
              <a:rPr lang="pt-BR" dirty="0" err="1" smtClean="0"/>
              <a:t>payoff</a:t>
            </a:r>
            <a:r>
              <a:rPr lang="pt-BR" dirty="0" smtClean="0"/>
              <a:t> esperado dela será dado por p1p2+2(1-p1) (1-p2)= p2(3p1-2) +2-2p1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6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62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62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3568" y="188640"/>
            <a:ext cx="7772400" cy="864096"/>
          </a:xfrm>
        </p:spPr>
        <p:txBody>
          <a:bodyPr/>
          <a:lstStyle/>
          <a:p>
            <a:r>
              <a:rPr lang="pt-BR" dirty="0" smtClean="0"/>
              <a:t>Teoria dos Jogos</a:t>
            </a:r>
          </a:p>
        </p:txBody>
      </p:sp>
      <p:sp>
        <p:nvSpPr>
          <p:cNvPr id="2051" name="Rectangle 3"/>
          <p:cNvSpPr>
            <a:spLocks noGrp="1" noChangeArrowheads="1"/>
          </p:cNvSpPr>
          <p:nvPr>
            <p:ph type="body" idx="1"/>
          </p:nvPr>
        </p:nvSpPr>
        <p:spPr>
          <a:xfrm>
            <a:off x="395536" y="1268760"/>
            <a:ext cx="8496944" cy="5184576"/>
          </a:xfrm>
        </p:spPr>
        <p:txBody>
          <a:bodyPr/>
          <a:lstStyle/>
          <a:p>
            <a:pPr marL="0" indent="0">
              <a:buNone/>
            </a:pPr>
            <a:r>
              <a:rPr lang="pt-BR" dirty="0" smtClean="0"/>
              <a:t>a) Descrição de um jogo</a:t>
            </a:r>
          </a:p>
          <a:p>
            <a:r>
              <a:rPr lang="pt-BR" dirty="0" smtClean="0"/>
              <a:t>Jogadores: quem está envolvido</a:t>
            </a:r>
          </a:p>
          <a:p>
            <a:r>
              <a:rPr lang="pt-BR" dirty="0" smtClean="0"/>
              <a:t>Regras: quem joga e quando? (jogos simultâneos ou sequenciais?) O que ele sabe quando joga? (conjunto de informação) O que ele pode fazer? (ações disponíveis)</a:t>
            </a:r>
          </a:p>
          <a:p>
            <a:r>
              <a:rPr lang="pt-BR" dirty="0" err="1" smtClean="0"/>
              <a:t>Payoffs</a:t>
            </a:r>
            <a:r>
              <a:rPr lang="pt-BR" dirty="0" smtClean="0"/>
              <a:t>/Recompensas: é aquilo que o jogador obtém depois de terminado o jogo, de acordo com as suas próprias escolhas e as dos demais jogadores.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755576" y="116632"/>
            <a:ext cx="7772400" cy="864096"/>
          </a:xfrm>
        </p:spPr>
        <p:txBody>
          <a:bodyPr/>
          <a:lstStyle/>
          <a:p>
            <a:r>
              <a:rPr lang="pt-BR" dirty="0" smtClean="0"/>
              <a:t>Continuação</a:t>
            </a:r>
          </a:p>
        </p:txBody>
      </p:sp>
      <p:sp>
        <p:nvSpPr>
          <p:cNvPr id="97283" name="Rectangle 3"/>
          <p:cNvSpPr>
            <a:spLocks noGrp="1" noChangeArrowheads="1"/>
          </p:cNvSpPr>
          <p:nvPr>
            <p:ph type="body" idx="1"/>
          </p:nvPr>
        </p:nvSpPr>
        <p:spPr>
          <a:xfrm>
            <a:off x="395536" y="1052736"/>
            <a:ext cx="7772400" cy="4114800"/>
          </a:xfrm>
        </p:spPr>
        <p:txBody>
          <a:bodyPr/>
          <a:lstStyle/>
          <a:p>
            <a:r>
              <a:rPr lang="pt-BR" dirty="0" smtClean="0"/>
              <a:t>Funções de reação:</a:t>
            </a:r>
          </a:p>
        </p:txBody>
      </p:sp>
      <p:graphicFrame>
        <p:nvGraphicFramePr>
          <p:cNvPr id="97284" name="Object 4"/>
          <p:cNvGraphicFramePr>
            <a:graphicFrameLocks noChangeAspect="1"/>
          </p:cNvGraphicFramePr>
          <p:nvPr>
            <p:extLst>
              <p:ext uri="{D42A27DB-BD31-4B8C-83A1-F6EECF244321}">
                <p14:modId xmlns:p14="http://schemas.microsoft.com/office/powerpoint/2010/main" val="3687201028"/>
              </p:ext>
            </p:extLst>
          </p:nvPr>
        </p:nvGraphicFramePr>
        <p:xfrm>
          <a:off x="973732" y="1844824"/>
          <a:ext cx="6478588" cy="2133600"/>
        </p:xfrm>
        <a:graphic>
          <a:graphicData uri="http://schemas.openxmlformats.org/presentationml/2006/ole">
            <mc:AlternateContent xmlns:mc="http://schemas.openxmlformats.org/markup-compatibility/2006">
              <mc:Choice xmlns:v="urn:schemas-microsoft-com:vml" Requires="v">
                <p:oleObj spid="_x0000_s82980" name="Equation" r:id="rId3" imgW="207296640" imgH="68279400" progId="">
                  <p:embed/>
                </p:oleObj>
              </mc:Choice>
              <mc:Fallback>
                <p:oleObj name="Equation" r:id="rId3" imgW="207296640" imgH="68279400" progId="">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3732" y="1844824"/>
                        <a:ext cx="6478588"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7287" name="Object 7"/>
          <p:cNvGraphicFramePr>
            <a:graphicFrameLocks noChangeAspect="1"/>
          </p:cNvGraphicFramePr>
          <p:nvPr>
            <p:extLst>
              <p:ext uri="{D42A27DB-BD31-4B8C-83A1-F6EECF244321}">
                <p14:modId xmlns:p14="http://schemas.microsoft.com/office/powerpoint/2010/main" val="2129801822"/>
              </p:ext>
            </p:extLst>
          </p:nvPr>
        </p:nvGraphicFramePr>
        <p:xfrm>
          <a:off x="971550" y="4319736"/>
          <a:ext cx="6478588" cy="2133600"/>
        </p:xfrm>
        <a:graphic>
          <a:graphicData uri="http://schemas.openxmlformats.org/presentationml/2006/ole">
            <mc:AlternateContent xmlns:mc="http://schemas.openxmlformats.org/markup-compatibility/2006">
              <mc:Choice xmlns:v="urn:schemas-microsoft-com:vml" Requires="v">
                <p:oleObj spid="_x0000_s82981" name="Equation" r:id="rId5" imgW="207296640" imgH="68279400" progId="">
                  <p:embed/>
                </p:oleObj>
              </mc:Choice>
              <mc:Fallback>
                <p:oleObj name="Equation" r:id="rId5" imgW="207296640" imgH="68279400" progId="">
                  <p:embed/>
                  <p:pic>
                    <p:nvPicPr>
                      <p:cNvPr id="0"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50" y="4319736"/>
                        <a:ext cx="6478588"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7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972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972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pt-BR" smtClean="0"/>
              <a:t>Equilíbrio de Nash</a:t>
            </a:r>
          </a:p>
        </p:txBody>
      </p:sp>
      <p:sp>
        <p:nvSpPr>
          <p:cNvPr id="64515" name="Line 3"/>
          <p:cNvSpPr>
            <a:spLocks noChangeShapeType="1"/>
          </p:cNvSpPr>
          <p:nvPr/>
        </p:nvSpPr>
        <p:spPr bwMode="auto">
          <a:xfrm>
            <a:off x="2209800" y="5562600"/>
            <a:ext cx="4038600" cy="0"/>
          </a:xfrm>
          <a:prstGeom prst="line">
            <a:avLst/>
          </a:prstGeom>
          <a:noFill/>
          <a:ln w="9525">
            <a:solidFill>
              <a:schemeClr val="tx1"/>
            </a:solidFill>
            <a:round/>
            <a:headEnd/>
            <a:tailEnd/>
          </a:ln>
        </p:spPr>
        <p:txBody>
          <a:bodyPr wrap="none"/>
          <a:lstStyle/>
          <a:p>
            <a:endParaRPr lang="pt-BR"/>
          </a:p>
        </p:txBody>
      </p:sp>
      <p:sp>
        <p:nvSpPr>
          <p:cNvPr id="64516" name="Line 4"/>
          <p:cNvSpPr>
            <a:spLocks noChangeShapeType="1"/>
          </p:cNvSpPr>
          <p:nvPr/>
        </p:nvSpPr>
        <p:spPr bwMode="auto">
          <a:xfrm flipV="1">
            <a:off x="2209800" y="2057400"/>
            <a:ext cx="0" cy="3505200"/>
          </a:xfrm>
          <a:prstGeom prst="line">
            <a:avLst/>
          </a:prstGeom>
          <a:noFill/>
          <a:ln w="9525">
            <a:solidFill>
              <a:schemeClr val="tx1"/>
            </a:solidFill>
            <a:round/>
            <a:headEnd/>
            <a:tailEnd/>
          </a:ln>
        </p:spPr>
        <p:txBody>
          <a:bodyPr wrap="none"/>
          <a:lstStyle/>
          <a:p>
            <a:endParaRPr lang="pt-BR"/>
          </a:p>
        </p:txBody>
      </p:sp>
      <p:sp>
        <p:nvSpPr>
          <p:cNvPr id="64517" name="Line 7"/>
          <p:cNvSpPr>
            <a:spLocks noChangeShapeType="1"/>
          </p:cNvSpPr>
          <p:nvPr/>
        </p:nvSpPr>
        <p:spPr bwMode="auto">
          <a:xfrm>
            <a:off x="5084763" y="5486400"/>
            <a:ext cx="0" cy="228600"/>
          </a:xfrm>
          <a:prstGeom prst="line">
            <a:avLst/>
          </a:prstGeom>
          <a:noFill/>
          <a:ln w="9525">
            <a:solidFill>
              <a:schemeClr val="tx1"/>
            </a:solidFill>
            <a:round/>
            <a:headEnd/>
            <a:tailEnd/>
          </a:ln>
        </p:spPr>
        <p:txBody>
          <a:bodyPr wrap="none"/>
          <a:lstStyle/>
          <a:p>
            <a:endParaRPr lang="pt-BR"/>
          </a:p>
        </p:txBody>
      </p:sp>
      <p:sp>
        <p:nvSpPr>
          <p:cNvPr id="64518" name="Line 8"/>
          <p:cNvSpPr>
            <a:spLocks noChangeShapeType="1"/>
          </p:cNvSpPr>
          <p:nvPr/>
        </p:nvSpPr>
        <p:spPr bwMode="auto">
          <a:xfrm>
            <a:off x="2133600" y="2667000"/>
            <a:ext cx="152400" cy="0"/>
          </a:xfrm>
          <a:prstGeom prst="line">
            <a:avLst/>
          </a:prstGeom>
          <a:noFill/>
          <a:ln w="9525">
            <a:solidFill>
              <a:schemeClr val="tx1"/>
            </a:solidFill>
            <a:round/>
            <a:headEnd/>
            <a:tailEnd/>
          </a:ln>
        </p:spPr>
        <p:txBody>
          <a:bodyPr wrap="none"/>
          <a:lstStyle/>
          <a:p>
            <a:endParaRPr lang="pt-BR"/>
          </a:p>
        </p:txBody>
      </p:sp>
      <p:sp>
        <p:nvSpPr>
          <p:cNvPr id="64519" name="Line 9"/>
          <p:cNvSpPr>
            <a:spLocks noChangeShapeType="1"/>
          </p:cNvSpPr>
          <p:nvPr/>
        </p:nvSpPr>
        <p:spPr bwMode="auto">
          <a:xfrm>
            <a:off x="4140200" y="5465763"/>
            <a:ext cx="0" cy="228600"/>
          </a:xfrm>
          <a:prstGeom prst="line">
            <a:avLst/>
          </a:prstGeom>
          <a:noFill/>
          <a:ln w="9525">
            <a:solidFill>
              <a:schemeClr val="tx1"/>
            </a:solidFill>
            <a:round/>
            <a:headEnd/>
            <a:tailEnd/>
          </a:ln>
        </p:spPr>
        <p:txBody>
          <a:bodyPr wrap="none"/>
          <a:lstStyle/>
          <a:p>
            <a:endParaRPr lang="pt-BR"/>
          </a:p>
        </p:txBody>
      </p:sp>
      <p:sp>
        <p:nvSpPr>
          <p:cNvPr id="64520" name="Line 10"/>
          <p:cNvSpPr>
            <a:spLocks noChangeShapeType="1"/>
          </p:cNvSpPr>
          <p:nvPr/>
        </p:nvSpPr>
        <p:spPr bwMode="auto">
          <a:xfrm>
            <a:off x="2133600" y="4581525"/>
            <a:ext cx="152400" cy="0"/>
          </a:xfrm>
          <a:prstGeom prst="line">
            <a:avLst/>
          </a:prstGeom>
          <a:noFill/>
          <a:ln w="9525">
            <a:solidFill>
              <a:schemeClr val="tx1"/>
            </a:solidFill>
            <a:round/>
            <a:headEnd/>
            <a:tailEnd/>
          </a:ln>
        </p:spPr>
        <p:txBody>
          <a:bodyPr wrap="none"/>
          <a:lstStyle/>
          <a:p>
            <a:endParaRPr lang="pt-BR"/>
          </a:p>
        </p:txBody>
      </p:sp>
      <p:sp>
        <p:nvSpPr>
          <p:cNvPr id="64521" name="Text Box 11"/>
          <p:cNvSpPr txBox="1">
            <a:spLocks noChangeArrowheads="1"/>
          </p:cNvSpPr>
          <p:nvPr/>
        </p:nvSpPr>
        <p:spPr bwMode="auto">
          <a:xfrm>
            <a:off x="4937125" y="5756275"/>
            <a:ext cx="336550" cy="457200"/>
          </a:xfrm>
          <a:prstGeom prst="rect">
            <a:avLst/>
          </a:prstGeom>
          <a:noFill/>
          <a:ln w="9525">
            <a:noFill/>
            <a:miter lim="800000"/>
            <a:headEnd/>
            <a:tailEnd/>
          </a:ln>
        </p:spPr>
        <p:txBody>
          <a:bodyPr wrap="none">
            <a:spAutoFit/>
          </a:bodyPr>
          <a:lstStyle/>
          <a:p>
            <a:r>
              <a:rPr lang="pt-BR"/>
              <a:t>1</a:t>
            </a:r>
          </a:p>
        </p:txBody>
      </p:sp>
      <p:sp>
        <p:nvSpPr>
          <p:cNvPr id="64522" name="Text Box 12"/>
          <p:cNvSpPr txBox="1">
            <a:spLocks noChangeArrowheads="1"/>
          </p:cNvSpPr>
          <p:nvPr/>
        </p:nvSpPr>
        <p:spPr bwMode="auto">
          <a:xfrm>
            <a:off x="3862388" y="5680075"/>
            <a:ext cx="573087" cy="457200"/>
          </a:xfrm>
          <a:prstGeom prst="rect">
            <a:avLst/>
          </a:prstGeom>
          <a:noFill/>
          <a:ln w="9525">
            <a:noFill/>
            <a:miter lim="800000"/>
            <a:headEnd/>
            <a:tailEnd/>
          </a:ln>
        </p:spPr>
        <p:txBody>
          <a:bodyPr wrap="none">
            <a:spAutoFit/>
          </a:bodyPr>
          <a:lstStyle/>
          <a:p>
            <a:r>
              <a:rPr lang="pt-BR"/>
              <a:t>2/3</a:t>
            </a:r>
          </a:p>
        </p:txBody>
      </p:sp>
      <p:sp>
        <p:nvSpPr>
          <p:cNvPr id="64523" name="Text Box 13"/>
          <p:cNvSpPr txBox="1">
            <a:spLocks noChangeArrowheads="1"/>
          </p:cNvSpPr>
          <p:nvPr/>
        </p:nvSpPr>
        <p:spPr bwMode="auto">
          <a:xfrm>
            <a:off x="1736725" y="2403475"/>
            <a:ext cx="336550" cy="457200"/>
          </a:xfrm>
          <a:prstGeom prst="rect">
            <a:avLst/>
          </a:prstGeom>
          <a:noFill/>
          <a:ln w="9525">
            <a:noFill/>
            <a:miter lim="800000"/>
            <a:headEnd/>
            <a:tailEnd/>
          </a:ln>
        </p:spPr>
        <p:txBody>
          <a:bodyPr wrap="none">
            <a:spAutoFit/>
          </a:bodyPr>
          <a:lstStyle/>
          <a:p>
            <a:r>
              <a:rPr lang="pt-BR"/>
              <a:t>1</a:t>
            </a:r>
          </a:p>
        </p:txBody>
      </p:sp>
      <p:sp>
        <p:nvSpPr>
          <p:cNvPr id="64524" name="Text Box 14"/>
          <p:cNvSpPr txBox="1">
            <a:spLocks noChangeArrowheads="1"/>
          </p:cNvSpPr>
          <p:nvPr/>
        </p:nvSpPr>
        <p:spPr bwMode="auto">
          <a:xfrm>
            <a:off x="1644650" y="4340225"/>
            <a:ext cx="573088" cy="457200"/>
          </a:xfrm>
          <a:prstGeom prst="rect">
            <a:avLst/>
          </a:prstGeom>
          <a:noFill/>
          <a:ln w="9525">
            <a:noFill/>
            <a:miter lim="800000"/>
            <a:headEnd/>
            <a:tailEnd/>
          </a:ln>
        </p:spPr>
        <p:txBody>
          <a:bodyPr wrap="none">
            <a:spAutoFit/>
          </a:bodyPr>
          <a:lstStyle/>
          <a:p>
            <a:r>
              <a:rPr lang="pt-BR"/>
              <a:t>1/3</a:t>
            </a:r>
          </a:p>
        </p:txBody>
      </p:sp>
      <p:sp>
        <p:nvSpPr>
          <p:cNvPr id="64525" name="Freeform 18"/>
          <p:cNvSpPr>
            <a:spLocks/>
          </p:cNvSpPr>
          <p:nvPr/>
        </p:nvSpPr>
        <p:spPr bwMode="auto">
          <a:xfrm>
            <a:off x="5089525" y="2636838"/>
            <a:ext cx="15875" cy="31750"/>
          </a:xfrm>
          <a:custGeom>
            <a:avLst/>
            <a:gdLst>
              <a:gd name="T0" fmla="*/ 0 w 10"/>
              <a:gd name="T1" fmla="*/ 0 h 20"/>
              <a:gd name="T2" fmla="*/ 10 w 10"/>
              <a:gd name="T3" fmla="*/ 20 h 20"/>
              <a:gd name="T4" fmla="*/ 0 60000 65536"/>
              <a:gd name="T5" fmla="*/ 0 60000 65536"/>
              <a:gd name="T6" fmla="*/ 0 w 10"/>
              <a:gd name="T7" fmla="*/ 0 h 20"/>
              <a:gd name="T8" fmla="*/ 10 w 10"/>
              <a:gd name="T9" fmla="*/ 20 h 20"/>
            </a:gdLst>
            <a:ahLst/>
            <a:cxnLst>
              <a:cxn ang="T4">
                <a:pos x="T0" y="T1"/>
              </a:cxn>
              <a:cxn ang="T5">
                <a:pos x="T2" y="T3"/>
              </a:cxn>
            </a:cxnLst>
            <a:rect l="T6" t="T7" r="T8" b="T9"/>
            <a:pathLst>
              <a:path w="10" h="20">
                <a:moveTo>
                  <a:pt x="0" y="0"/>
                </a:moveTo>
                <a:lnTo>
                  <a:pt x="10" y="20"/>
                </a:lnTo>
              </a:path>
            </a:pathLst>
          </a:custGeom>
          <a:noFill/>
          <a:ln w="9525">
            <a:solidFill>
              <a:schemeClr val="tx1"/>
            </a:solidFill>
            <a:prstDash val="sysDot"/>
            <a:round/>
            <a:headEnd/>
            <a:tailEnd/>
          </a:ln>
        </p:spPr>
        <p:txBody>
          <a:bodyPr wrap="none"/>
          <a:lstStyle/>
          <a:p>
            <a:endParaRPr lang="pt-BR"/>
          </a:p>
        </p:txBody>
      </p:sp>
      <p:sp>
        <p:nvSpPr>
          <p:cNvPr id="64526" name="Line 20"/>
          <p:cNvSpPr>
            <a:spLocks noChangeShapeType="1"/>
          </p:cNvSpPr>
          <p:nvPr/>
        </p:nvSpPr>
        <p:spPr bwMode="auto">
          <a:xfrm flipV="1">
            <a:off x="5084763" y="2667000"/>
            <a:ext cx="0" cy="2895600"/>
          </a:xfrm>
          <a:prstGeom prst="line">
            <a:avLst/>
          </a:prstGeom>
          <a:noFill/>
          <a:ln w="9525">
            <a:solidFill>
              <a:schemeClr val="tx1"/>
            </a:solidFill>
            <a:prstDash val="sysDot"/>
            <a:round/>
            <a:headEnd/>
            <a:tailEnd/>
          </a:ln>
        </p:spPr>
        <p:txBody>
          <a:bodyPr wrap="none"/>
          <a:lstStyle/>
          <a:p>
            <a:endParaRPr lang="pt-BR"/>
          </a:p>
        </p:txBody>
      </p:sp>
      <p:sp>
        <p:nvSpPr>
          <p:cNvPr id="99351" name="Freeform 23"/>
          <p:cNvSpPr>
            <a:spLocks/>
          </p:cNvSpPr>
          <p:nvPr/>
        </p:nvSpPr>
        <p:spPr bwMode="auto">
          <a:xfrm>
            <a:off x="5084763" y="2667000"/>
            <a:ext cx="4762" cy="1917700"/>
          </a:xfrm>
          <a:custGeom>
            <a:avLst/>
            <a:gdLst>
              <a:gd name="T0" fmla="*/ 0 w 3"/>
              <a:gd name="T1" fmla="*/ 0 h 1208"/>
              <a:gd name="T2" fmla="*/ 3 w 3"/>
              <a:gd name="T3" fmla="*/ 1208 h 1208"/>
              <a:gd name="T4" fmla="*/ 0 60000 65536"/>
              <a:gd name="T5" fmla="*/ 0 60000 65536"/>
              <a:gd name="T6" fmla="*/ 0 w 3"/>
              <a:gd name="T7" fmla="*/ 0 h 1208"/>
              <a:gd name="T8" fmla="*/ 3 w 3"/>
              <a:gd name="T9" fmla="*/ 1208 h 1208"/>
            </a:gdLst>
            <a:ahLst/>
            <a:cxnLst>
              <a:cxn ang="T4">
                <a:pos x="T0" y="T1"/>
              </a:cxn>
              <a:cxn ang="T5">
                <a:pos x="T2" y="T3"/>
              </a:cxn>
            </a:cxnLst>
            <a:rect l="T6" t="T7" r="T8" b="T9"/>
            <a:pathLst>
              <a:path w="3" h="1208">
                <a:moveTo>
                  <a:pt x="0" y="0"/>
                </a:moveTo>
                <a:lnTo>
                  <a:pt x="3" y="1208"/>
                </a:lnTo>
              </a:path>
            </a:pathLst>
          </a:custGeom>
          <a:noFill/>
          <a:ln w="28575">
            <a:solidFill>
              <a:srgbClr val="FF3300"/>
            </a:solidFill>
            <a:round/>
            <a:headEnd/>
            <a:tailEnd/>
          </a:ln>
        </p:spPr>
        <p:txBody>
          <a:bodyPr wrap="none"/>
          <a:lstStyle/>
          <a:p>
            <a:endParaRPr lang="pt-BR"/>
          </a:p>
        </p:txBody>
      </p:sp>
      <p:sp>
        <p:nvSpPr>
          <p:cNvPr id="99352" name="Freeform 24"/>
          <p:cNvSpPr>
            <a:spLocks/>
          </p:cNvSpPr>
          <p:nvPr/>
        </p:nvSpPr>
        <p:spPr bwMode="auto">
          <a:xfrm>
            <a:off x="2195513" y="4575175"/>
            <a:ext cx="2879725" cy="6350"/>
          </a:xfrm>
          <a:custGeom>
            <a:avLst/>
            <a:gdLst>
              <a:gd name="T0" fmla="*/ 1814 w 1814"/>
              <a:gd name="T1" fmla="*/ 0 h 4"/>
              <a:gd name="T2" fmla="*/ 0 w 1814"/>
              <a:gd name="T3" fmla="*/ 4 h 4"/>
              <a:gd name="T4" fmla="*/ 0 60000 65536"/>
              <a:gd name="T5" fmla="*/ 0 60000 65536"/>
              <a:gd name="T6" fmla="*/ 0 w 1814"/>
              <a:gd name="T7" fmla="*/ 0 h 4"/>
              <a:gd name="T8" fmla="*/ 1814 w 1814"/>
              <a:gd name="T9" fmla="*/ 4 h 4"/>
            </a:gdLst>
            <a:ahLst/>
            <a:cxnLst>
              <a:cxn ang="T4">
                <a:pos x="T0" y="T1"/>
              </a:cxn>
              <a:cxn ang="T5">
                <a:pos x="T2" y="T3"/>
              </a:cxn>
            </a:cxnLst>
            <a:rect l="T6" t="T7" r="T8" b="T9"/>
            <a:pathLst>
              <a:path w="1814" h="4">
                <a:moveTo>
                  <a:pt x="1814" y="0"/>
                </a:moveTo>
                <a:lnTo>
                  <a:pt x="0" y="4"/>
                </a:lnTo>
              </a:path>
            </a:pathLst>
          </a:custGeom>
          <a:noFill/>
          <a:ln w="28575">
            <a:solidFill>
              <a:srgbClr val="FF3300"/>
            </a:solidFill>
            <a:round/>
            <a:headEnd/>
            <a:tailEnd/>
          </a:ln>
        </p:spPr>
        <p:txBody>
          <a:bodyPr wrap="none"/>
          <a:lstStyle/>
          <a:p>
            <a:endParaRPr lang="pt-BR"/>
          </a:p>
        </p:txBody>
      </p:sp>
      <p:sp>
        <p:nvSpPr>
          <p:cNvPr id="99353" name="Freeform 25"/>
          <p:cNvSpPr>
            <a:spLocks/>
          </p:cNvSpPr>
          <p:nvPr/>
        </p:nvSpPr>
        <p:spPr bwMode="auto">
          <a:xfrm>
            <a:off x="2211388" y="4598988"/>
            <a:ext cx="1587" cy="963612"/>
          </a:xfrm>
          <a:custGeom>
            <a:avLst/>
            <a:gdLst>
              <a:gd name="T0" fmla="*/ 1 w 1"/>
              <a:gd name="T1" fmla="*/ 0 h 607"/>
              <a:gd name="T2" fmla="*/ 0 w 1"/>
              <a:gd name="T3" fmla="*/ 607 h 607"/>
              <a:gd name="T4" fmla="*/ 0 60000 65536"/>
              <a:gd name="T5" fmla="*/ 0 60000 65536"/>
              <a:gd name="T6" fmla="*/ 0 w 1"/>
              <a:gd name="T7" fmla="*/ 0 h 607"/>
              <a:gd name="T8" fmla="*/ 1 w 1"/>
              <a:gd name="T9" fmla="*/ 607 h 607"/>
            </a:gdLst>
            <a:ahLst/>
            <a:cxnLst>
              <a:cxn ang="T4">
                <a:pos x="T0" y="T1"/>
              </a:cxn>
              <a:cxn ang="T5">
                <a:pos x="T2" y="T3"/>
              </a:cxn>
            </a:cxnLst>
            <a:rect l="T6" t="T7" r="T8" b="T9"/>
            <a:pathLst>
              <a:path w="1" h="607">
                <a:moveTo>
                  <a:pt x="1" y="0"/>
                </a:moveTo>
                <a:lnTo>
                  <a:pt x="0" y="607"/>
                </a:lnTo>
              </a:path>
            </a:pathLst>
          </a:custGeom>
          <a:noFill/>
          <a:ln w="28575">
            <a:solidFill>
              <a:srgbClr val="FF3300"/>
            </a:solidFill>
            <a:round/>
            <a:headEnd/>
            <a:tailEnd/>
          </a:ln>
        </p:spPr>
        <p:txBody>
          <a:bodyPr wrap="none"/>
          <a:lstStyle/>
          <a:p>
            <a:endParaRPr lang="pt-BR"/>
          </a:p>
        </p:txBody>
      </p:sp>
      <p:sp>
        <p:nvSpPr>
          <p:cNvPr id="99354" name="Freeform 26"/>
          <p:cNvSpPr>
            <a:spLocks/>
          </p:cNvSpPr>
          <p:nvPr/>
        </p:nvSpPr>
        <p:spPr bwMode="auto">
          <a:xfrm>
            <a:off x="4135438" y="2657475"/>
            <a:ext cx="939800" cy="6350"/>
          </a:xfrm>
          <a:custGeom>
            <a:avLst/>
            <a:gdLst>
              <a:gd name="T0" fmla="*/ 592 w 592"/>
              <a:gd name="T1" fmla="*/ 0 h 4"/>
              <a:gd name="T2" fmla="*/ 0 w 592"/>
              <a:gd name="T3" fmla="*/ 4 h 4"/>
              <a:gd name="T4" fmla="*/ 0 60000 65536"/>
              <a:gd name="T5" fmla="*/ 0 60000 65536"/>
              <a:gd name="T6" fmla="*/ 0 w 592"/>
              <a:gd name="T7" fmla="*/ 0 h 4"/>
              <a:gd name="T8" fmla="*/ 592 w 592"/>
              <a:gd name="T9" fmla="*/ 4 h 4"/>
            </a:gdLst>
            <a:ahLst/>
            <a:cxnLst>
              <a:cxn ang="T4">
                <a:pos x="T0" y="T1"/>
              </a:cxn>
              <a:cxn ang="T5">
                <a:pos x="T2" y="T3"/>
              </a:cxn>
            </a:cxnLst>
            <a:rect l="T6" t="T7" r="T8" b="T9"/>
            <a:pathLst>
              <a:path w="592" h="4">
                <a:moveTo>
                  <a:pt x="592" y="0"/>
                </a:moveTo>
                <a:lnTo>
                  <a:pt x="0" y="4"/>
                </a:lnTo>
              </a:path>
            </a:pathLst>
          </a:custGeom>
          <a:noFill/>
          <a:ln w="28575">
            <a:solidFill>
              <a:srgbClr val="339933"/>
            </a:solidFill>
            <a:round/>
            <a:headEnd/>
            <a:tailEnd/>
          </a:ln>
        </p:spPr>
        <p:txBody>
          <a:bodyPr wrap="none"/>
          <a:lstStyle/>
          <a:p>
            <a:endParaRPr lang="pt-BR"/>
          </a:p>
        </p:txBody>
      </p:sp>
      <p:sp>
        <p:nvSpPr>
          <p:cNvPr id="99355" name="Line 27"/>
          <p:cNvSpPr>
            <a:spLocks noChangeShapeType="1"/>
          </p:cNvSpPr>
          <p:nvPr/>
        </p:nvSpPr>
        <p:spPr bwMode="auto">
          <a:xfrm>
            <a:off x="4140200" y="2667000"/>
            <a:ext cx="0" cy="2895600"/>
          </a:xfrm>
          <a:prstGeom prst="line">
            <a:avLst/>
          </a:prstGeom>
          <a:noFill/>
          <a:ln w="28575">
            <a:solidFill>
              <a:srgbClr val="339933"/>
            </a:solidFill>
            <a:round/>
            <a:headEnd/>
            <a:tailEnd/>
          </a:ln>
        </p:spPr>
        <p:txBody>
          <a:bodyPr wrap="none"/>
          <a:lstStyle/>
          <a:p>
            <a:endParaRPr lang="pt-BR"/>
          </a:p>
        </p:txBody>
      </p:sp>
      <p:sp>
        <p:nvSpPr>
          <p:cNvPr id="99356" name="Freeform 28"/>
          <p:cNvSpPr>
            <a:spLocks/>
          </p:cNvSpPr>
          <p:nvPr/>
        </p:nvSpPr>
        <p:spPr bwMode="auto">
          <a:xfrm>
            <a:off x="2185988" y="5553075"/>
            <a:ext cx="1949450" cy="4763"/>
          </a:xfrm>
          <a:custGeom>
            <a:avLst/>
            <a:gdLst>
              <a:gd name="T0" fmla="*/ 1228 w 1228"/>
              <a:gd name="T1" fmla="*/ 3 h 3"/>
              <a:gd name="T2" fmla="*/ 0 w 1228"/>
              <a:gd name="T3" fmla="*/ 0 h 3"/>
              <a:gd name="T4" fmla="*/ 0 60000 65536"/>
              <a:gd name="T5" fmla="*/ 0 60000 65536"/>
              <a:gd name="T6" fmla="*/ 0 w 1228"/>
              <a:gd name="T7" fmla="*/ 0 h 3"/>
              <a:gd name="T8" fmla="*/ 1228 w 1228"/>
              <a:gd name="T9" fmla="*/ 3 h 3"/>
            </a:gdLst>
            <a:ahLst/>
            <a:cxnLst>
              <a:cxn ang="T4">
                <a:pos x="T0" y="T1"/>
              </a:cxn>
              <a:cxn ang="T5">
                <a:pos x="T2" y="T3"/>
              </a:cxn>
            </a:cxnLst>
            <a:rect l="T6" t="T7" r="T8" b="T9"/>
            <a:pathLst>
              <a:path w="1228" h="3">
                <a:moveTo>
                  <a:pt x="1228" y="3"/>
                </a:moveTo>
                <a:lnTo>
                  <a:pt x="0" y="0"/>
                </a:lnTo>
              </a:path>
            </a:pathLst>
          </a:custGeom>
          <a:noFill/>
          <a:ln w="28575">
            <a:solidFill>
              <a:srgbClr val="339933"/>
            </a:solidFill>
            <a:round/>
            <a:headEnd/>
            <a:tailEnd/>
          </a:ln>
        </p:spPr>
        <p:txBody>
          <a:bodyPr wrap="none"/>
          <a:lstStyle/>
          <a:p>
            <a:endParaRPr lang="pt-BR"/>
          </a:p>
        </p:txBody>
      </p:sp>
      <p:sp>
        <p:nvSpPr>
          <p:cNvPr id="99357" name="Oval 29"/>
          <p:cNvSpPr>
            <a:spLocks noChangeArrowheads="1"/>
          </p:cNvSpPr>
          <p:nvPr/>
        </p:nvSpPr>
        <p:spPr bwMode="auto">
          <a:xfrm>
            <a:off x="4105275" y="45339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64534" name="Text Box 31"/>
          <p:cNvSpPr txBox="1">
            <a:spLocks noChangeArrowheads="1"/>
          </p:cNvSpPr>
          <p:nvPr/>
        </p:nvSpPr>
        <p:spPr bwMode="auto">
          <a:xfrm>
            <a:off x="6232525" y="5368925"/>
            <a:ext cx="452438" cy="457200"/>
          </a:xfrm>
          <a:prstGeom prst="rect">
            <a:avLst/>
          </a:prstGeom>
          <a:noFill/>
          <a:ln w="9525">
            <a:noFill/>
            <a:miter lim="800000"/>
            <a:headEnd/>
            <a:tailEnd/>
          </a:ln>
        </p:spPr>
        <p:txBody>
          <a:bodyPr wrap="none">
            <a:spAutoFit/>
          </a:bodyPr>
          <a:lstStyle/>
          <a:p>
            <a:r>
              <a:rPr lang="pt-BR">
                <a:latin typeface="Symbol" pitchFamily="18" charset="2"/>
              </a:rPr>
              <a:t>p</a:t>
            </a:r>
            <a:r>
              <a:rPr lang="pt-BR" baseline="-25000">
                <a:latin typeface="Symbol" pitchFamily="18" charset="2"/>
              </a:rPr>
              <a:t>1</a:t>
            </a:r>
            <a:endParaRPr lang="pt-BR">
              <a:latin typeface="Symbol" pitchFamily="18" charset="2"/>
            </a:endParaRPr>
          </a:p>
        </p:txBody>
      </p:sp>
      <p:sp>
        <p:nvSpPr>
          <p:cNvPr id="64535" name="Text Box 32"/>
          <p:cNvSpPr txBox="1">
            <a:spLocks noChangeArrowheads="1"/>
          </p:cNvSpPr>
          <p:nvPr/>
        </p:nvSpPr>
        <p:spPr bwMode="auto">
          <a:xfrm>
            <a:off x="1752600" y="1600200"/>
            <a:ext cx="452438" cy="457200"/>
          </a:xfrm>
          <a:prstGeom prst="rect">
            <a:avLst/>
          </a:prstGeom>
          <a:noFill/>
          <a:ln w="9525">
            <a:noFill/>
            <a:miter lim="800000"/>
            <a:headEnd/>
            <a:tailEnd/>
          </a:ln>
        </p:spPr>
        <p:txBody>
          <a:bodyPr wrap="none">
            <a:spAutoFit/>
          </a:bodyPr>
          <a:lstStyle/>
          <a:p>
            <a:r>
              <a:rPr lang="pt-BR">
                <a:latin typeface="Symbol" pitchFamily="18" charset="2"/>
              </a:rPr>
              <a:t>p</a:t>
            </a:r>
            <a:r>
              <a:rPr lang="pt-BR" baseline="-25000">
                <a:latin typeface="Symbol" pitchFamily="18" charset="2"/>
              </a:rPr>
              <a:t>2</a:t>
            </a:r>
            <a:endParaRPr lang="pt-BR">
              <a:latin typeface="Symbol" pitchFamily="18" charset="2"/>
            </a:endParaRPr>
          </a:p>
        </p:txBody>
      </p:sp>
      <p:sp>
        <p:nvSpPr>
          <p:cNvPr id="99361" name="Text Box 33"/>
          <p:cNvSpPr txBox="1">
            <a:spLocks noChangeArrowheads="1"/>
          </p:cNvSpPr>
          <p:nvPr/>
        </p:nvSpPr>
        <p:spPr bwMode="auto">
          <a:xfrm>
            <a:off x="5867400" y="4365625"/>
            <a:ext cx="2682875" cy="1200329"/>
          </a:xfrm>
          <a:prstGeom prst="rect">
            <a:avLst/>
          </a:prstGeom>
          <a:noFill/>
          <a:ln w="9525">
            <a:noFill/>
            <a:miter lim="800000"/>
            <a:headEnd/>
            <a:tailEnd/>
          </a:ln>
        </p:spPr>
        <p:txBody>
          <a:bodyPr>
            <a:spAutoFit/>
          </a:bodyPr>
          <a:lstStyle/>
          <a:p>
            <a:r>
              <a:rPr lang="pt-BR" dirty="0"/>
              <a:t>Equilíbrio de Nash </a:t>
            </a:r>
            <a:r>
              <a:rPr lang="pt-BR" dirty="0" smtClean="0"/>
              <a:t>em </a:t>
            </a:r>
            <a:r>
              <a:rPr lang="pt-BR" dirty="0"/>
              <a:t>estratégias mistas.</a:t>
            </a:r>
          </a:p>
        </p:txBody>
      </p:sp>
      <p:sp>
        <p:nvSpPr>
          <p:cNvPr id="99362" name="Freeform 34"/>
          <p:cNvSpPr>
            <a:spLocks/>
          </p:cNvSpPr>
          <p:nvPr/>
        </p:nvSpPr>
        <p:spPr bwMode="auto">
          <a:xfrm>
            <a:off x="4227513" y="4664075"/>
            <a:ext cx="1722437" cy="781050"/>
          </a:xfrm>
          <a:custGeom>
            <a:avLst/>
            <a:gdLst>
              <a:gd name="T0" fmla="*/ 1085 w 1085"/>
              <a:gd name="T1" fmla="*/ 201 h 492"/>
              <a:gd name="T2" fmla="*/ 0 w 1085"/>
              <a:gd name="T3" fmla="*/ 0 h 492"/>
              <a:gd name="T4" fmla="*/ 0 60000 65536"/>
              <a:gd name="T5" fmla="*/ 0 60000 65536"/>
              <a:gd name="T6" fmla="*/ 0 w 1085"/>
              <a:gd name="T7" fmla="*/ 0 h 492"/>
              <a:gd name="T8" fmla="*/ 1085 w 1085"/>
              <a:gd name="T9" fmla="*/ 492 h 492"/>
            </a:gdLst>
            <a:ahLst/>
            <a:cxnLst>
              <a:cxn ang="T4">
                <a:pos x="T0" y="T1"/>
              </a:cxn>
              <a:cxn ang="T5">
                <a:pos x="T2" y="T3"/>
              </a:cxn>
            </a:cxnLst>
            <a:rect l="T6" t="T7" r="T8" b="T9"/>
            <a:pathLst>
              <a:path w="1085" h="492">
                <a:moveTo>
                  <a:pt x="1085" y="201"/>
                </a:moveTo>
                <a:cubicBezTo>
                  <a:pt x="835" y="176"/>
                  <a:pt x="417" y="492"/>
                  <a:pt x="0" y="0"/>
                </a:cubicBezTo>
              </a:path>
            </a:pathLst>
          </a:custGeom>
          <a:noFill/>
          <a:ln w="9525">
            <a:solidFill>
              <a:schemeClr val="tx1"/>
            </a:solidFill>
            <a:round/>
            <a:headEnd/>
            <a:tailEnd type="triangle" w="med" len="med"/>
          </a:ln>
        </p:spPr>
        <p:txBody>
          <a:bodyPr wrap="none"/>
          <a:lstStyle/>
          <a:p>
            <a:endParaRPr lang="pt-BR"/>
          </a:p>
        </p:txBody>
      </p:sp>
      <p:sp>
        <p:nvSpPr>
          <p:cNvPr id="99363" name="Text Box 35"/>
          <p:cNvSpPr txBox="1">
            <a:spLocks noChangeArrowheads="1"/>
          </p:cNvSpPr>
          <p:nvPr/>
        </p:nvSpPr>
        <p:spPr bwMode="auto">
          <a:xfrm>
            <a:off x="5165725" y="3470275"/>
            <a:ext cx="2744788" cy="457200"/>
          </a:xfrm>
          <a:prstGeom prst="rect">
            <a:avLst/>
          </a:prstGeom>
          <a:noFill/>
          <a:ln w="9525">
            <a:noFill/>
            <a:miter lim="800000"/>
            <a:headEnd/>
            <a:tailEnd/>
          </a:ln>
        </p:spPr>
        <p:txBody>
          <a:bodyPr wrap="none">
            <a:spAutoFit/>
          </a:bodyPr>
          <a:lstStyle/>
          <a:p>
            <a:r>
              <a:rPr lang="pt-BR"/>
              <a:t>Curva de reação dele</a:t>
            </a:r>
          </a:p>
        </p:txBody>
      </p:sp>
      <p:sp>
        <p:nvSpPr>
          <p:cNvPr id="99364" name="Text Box 36"/>
          <p:cNvSpPr txBox="1">
            <a:spLocks noChangeArrowheads="1"/>
          </p:cNvSpPr>
          <p:nvPr/>
        </p:nvSpPr>
        <p:spPr bwMode="auto">
          <a:xfrm>
            <a:off x="2286000" y="1981200"/>
            <a:ext cx="2744788" cy="457200"/>
          </a:xfrm>
          <a:prstGeom prst="rect">
            <a:avLst/>
          </a:prstGeom>
          <a:noFill/>
          <a:ln w="9525">
            <a:noFill/>
            <a:miter lim="800000"/>
            <a:headEnd/>
            <a:tailEnd/>
          </a:ln>
        </p:spPr>
        <p:txBody>
          <a:bodyPr wrap="none">
            <a:spAutoFit/>
          </a:bodyPr>
          <a:lstStyle/>
          <a:p>
            <a:r>
              <a:rPr lang="pt-BR"/>
              <a:t>Curva de reação dela</a:t>
            </a:r>
          </a:p>
        </p:txBody>
      </p:sp>
      <p:sp>
        <p:nvSpPr>
          <p:cNvPr id="99365" name="Freeform 37"/>
          <p:cNvSpPr>
            <a:spLocks/>
          </p:cNvSpPr>
          <p:nvPr/>
        </p:nvSpPr>
        <p:spPr bwMode="auto">
          <a:xfrm>
            <a:off x="5105400" y="3886200"/>
            <a:ext cx="1447800" cy="944563"/>
          </a:xfrm>
          <a:custGeom>
            <a:avLst/>
            <a:gdLst>
              <a:gd name="T0" fmla="*/ 912 w 912"/>
              <a:gd name="T1" fmla="*/ 0 h 595"/>
              <a:gd name="T2" fmla="*/ 0 w 912"/>
              <a:gd name="T3" fmla="*/ 96 h 595"/>
              <a:gd name="T4" fmla="*/ 0 60000 65536"/>
              <a:gd name="T5" fmla="*/ 0 60000 65536"/>
              <a:gd name="T6" fmla="*/ 0 w 912"/>
              <a:gd name="T7" fmla="*/ 0 h 595"/>
              <a:gd name="T8" fmla="*/ 912 w 912"/>
              <a:gd name="T9" fmla="*/ 595 h 595"/>
            </a:gdLst>
            <a:ahLst/>
            <a:cxnLst>
              <a:cxn ang="T4">
                <a:pos x="T0" y="T1"/>
              </a:cxn>
              <a:cxn ang="T5">
                <a:pos x="T2" y="T3"/>
              </a:cxn>
            </a:cxnLst>
            <a:rect l="T6" t="T7" r="T8" b="T9"/>
            <a:pathLst>
              <a:path w="912" h="595">
                <a:moveTo>
                  <a:pt x="912" y="0"/>
                </a:moveTo>
                <a:cubicBezTo>
                  <a:pt x="904" y="595"/>
                  <a:pt x="541" y="56"/>
                  <a:pt x="0" y="96"/>
                </a:cubicBezTo>
              </a:path>
            </a:pathLst>
          </a:custGeom>
          <a:noFill/>
          <a:ln w="9525">
            <a:solidFill>
              <a:schemeClr val="tx1"/>
            </a:solidFill>
            <a:round/>
            <a:headEnd/>
            <a:tailEnd type="triangle" w="med" len="med"/>
          </a:ln>
        </p:spPr>
        <p:txBody>
          <a:bodyPr wrap="none"/>
          <a:lstStyle/>
          <a:p>
            <a:endParaRPr lang="pt-BR"/>
          </a:p>
        </p:txBody>
      </p:sp>
      <p:sp>
        <p:nvSpPr>
          <p:cNvPr id="99366" name="Freeform 38"/>
          <p:cNvSpPr>
            <a:spLocks/>
          </p:cNvSpPr>
          <p:nvPr/>
        </p:nvSpPr>
        <p:spPr bwMode="auto">
          <a:xfrm>
            <a:off x="3886200" y="2335213"/>
            <a:ext cx="606425" cy="301625"/>
          </a:xfrm>
          <a:custGeom>
            <a:avLst/>
            <a:gdLst>
              <a:gd name="T0" fmla="*/ 0 w 382"/>
              <a:gd name="T1" fmla="*/ 17 h 190"/>
              <a:gd name="T2" fmla="*/ 382 w 382"/>
              <a:gd name="T3" fmla="*/ 190 h 190"/>
              <a:gd name="T4" fmla="*/ 0 60000 65536"/>
              <a:gd name="T5" fmla="*/ 0 60000 65536"/>
              <a:gd name="T6" fmla="*/ 0 w 382"/>
              <a:gd name="T7" fmla="*/ 0 h 190"/>
              <a:gd name="T8" fmla="*/ 382 w 382"/>
              <a:gd name="T9" fmla="*/ 190 h 190"/>
            </a:gdLst>
            <a:ahLst/>
            <a:cxnLst>
              <a:cxn ang="T4">
                <a:pos x="T0" y="T1"/>
              </a:cxn>
              <a:cxn ang="T5">
                <a:pos x="T2" y="T3"/>
              </a:cxn>
            </a:cxnLst>
            <a:rect l="T6" t="T7" r="T8" b="T9"/>
            <a:pathLst>
              <a:path w="382" h="190">
                <a:moveTo>
                  <a:pt x="0" y="17"/>
                </a:moveTo>
                <a:cubicBezTo>
                  <a:pt x="31" y="119"/>
                  <a:pt x="365" y="0"/>
                  <a:pt x="382" y="190"/>
                </a:cubicBezTo>
              </a:path>
            </a:pathLst>
          </a:custGeom>
          <a:noFill/>
          <a:ln w="9525">
            <a:solidFill>
              <a:schemeClr val="tx1"/>
            </a:solidFill>
            <a:round/>
            <a:headEnd/>
            <a:tailEnd type="triangle" w="med" len="med"/>
          </a:ln>
        </p:spPr>
        <p:txBody>
          <a:bodyPr wrap="none"/>
          <a:lstStyle/>
          <a:p>
            <a:endParaRPr lang="pt-BR"/>
          </a:p>
        </p:txBody>
      </p:sp>
      <p:sp>
        <p:nvSpPr>
          <p:cNvPr id="99367" name="Oval 39"/>
          <p:cNvSpPr>
            <a:spLocks noChangeArrowheads="1"/>
          </p:cNvSpPr>
          <p:nvPr/>
        </p:nvSpPr>
        <p:spPr bwMode="auto">
          <a:xfrm>
            <a:off x="5051425" y="2624138"/>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99368" name="Oval 40"/>
          <p:cNvSpPr>
            <a:spLocks noChangeArrowheads="1"/>
          </p:cNvSpPr>
          <p:nvPr/>
        </p:nvSpPr>
        <p:spPr bwMode="auto">
          <a:xfrm>
            <a:off x="2195513" y="55165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99369" name="Text Box 41"/>
          <p:cNvSpPr txBox="1">
            <a:spLocks noChangeArrowheads="1"/>
          </p:cNvSpPr>
          <p:nvPr/>
        </p:nvSpPr>
        <p:spPr bwMode="auto">
          <a:xfrm>
            <a:off x="231775" y="2801938"/>
            <a:ext cx="1892300" cy="1569660"/>
          </a:xfrm>
          <a:prstGeom prst="rect">
            <a:avLst/>
          </a:prstGeom>
          <a:noFill/>
          <a:ln w="9525">
            <a:noFill/>
            <a:miter lim="800000"/>
            <a:headEnd/>
            <a:tailEnd/>
          </a:ln>
        </p:spPr>
        <p:txBody>
          <a:bodyPr>
            <a:spAutoFit/>
          </a:bodyPr>
          <a:lstStyle/>
          <a:p>
            <a:r>
              <a:rPr lang="pt-BR" dirty="0"/>
              <a:t>Equilíbrios de Nash </a:t>
            </a:r>
            <a:r>
              <a:rPr lang="pt-BR" dirty="0" smtClean="0"/>
              <a:t>em </a:t>
            </a:r>
            <a:r>
              <a:rPr lang="pt-BR" dirty="0"/>
              <a:t>estratégias </a:t>
            </a:r>
            <a:r>
              <a:rPr lang="pt-BR" dirty="0" smtClean="0"/>
              <a:t>puras</a:t>
            </a:r>
            <a:endParaRPr lang="pt-BR" dirty="0"/>
          </a:p>
        </p:txBody>
      </p:sp>
      <p:sp>
        <p:nvSpPr>
          <p:cNvPr id="99370" name="Freeform 42"/>
          <p:cNvSpPr>
            <a:spLocks/>
          </p:cNvSpPr>
          <p:nvPr/>
        </p:nvSpPr>
        <p:spPr bwMode="auto">
          <a:xfrm>
            <a:off x="2051050" y="2690813"/>
            <a:ext cx="2957513" cy="884237"/>
          </a:xfrm>
          <a:custGeom>
            <a:avLst/>
            <a:gdLst>
              <a:gd name="T0" fmla="*/ 0 w 1863"/>
              <a:gd name="T1" fmla="*/ 557 h 557"/>
              <a:gd name="T2" fmla="*/ 1863 w 1863"/>
              <a:gd name="T3" fmla="*/ 0 h 557"/>
              <a:gd name="T4" fmla="*/ 0 60000 65536"/>
              <a:gd name="T5" fmla="*/ 0 60000 65536"/>
              <a:gd name="T6" fmla="*/ 0 w 1863"/>
              <a:gd name="T7" fmla="*/ 0 h 557"/>
              <a:gd name="T8" fmla="*/ 1863 w 1863"/>
              <a:gd name="T9" fmla="*/ 557 h 557"/>
            </a:gdLst>
            <a:ahLst/>
            <a:cxnLst>
              <a:cxn ang="T4">
                <a:pos x="T0" y="T1"/>
              </a:cxn>
              <a:cxn ang="T5">
                <a:pos x="T2" y="T3"/>
              </a:cxn>
            </a:cxnLst>
            <a:rect l="T6" t="T7" r="T8" b="T9"/>
            <a:pathLst>
              <a:path w="1863" h="557">
                <a:moveTo>
                  <a:pt x="0" y="557"/>
                </a:moveTo>
                <a:cubicBezTo>
                  <a:pt x="419" y="217"/>
                  <a:pt x="1747" y="150"/>
                  <a:pt x="1863" y="0"/>
                </a:cubicBezTo>
              </a:path>
            </a:pathLst>
          </a:custGeom>
          <a:noFill/>
          <a:ln w="9525">
            <a:solidFill>
              <a:schemeClr val="tx1"/>
            </a:solidFill>
            <a:round/>
            <a:headEnd/>
            <a:tailEnd type="triangle" w="med" len="med"/>
          </a:ln>
        </p:spPr>
        <p:txBody>
          <a:bodyPr wrap="none"/>
          <a:lstStyle/>
          <a:p>
            <a:endParaRPr lang="pt-BR"/>
          </a:p>
        </p:txBody>
      </p:sp>
      <p:sp>
        <p:nvSpPr>
          <p:cNvPr id="99371" name="Freeform 43"/>
          <p:cNvSpPr>
            <a:spLocks/>
          </p:cNvSpPr>
          <p:nvPr/>
        </p:nvSpPr>
        <p:spPr bwMode="auto">
          <a:xfrm>
            <a:off x="2051050" y="3573463"/>
            <a:ext cx="996950" cy="1912937"/>
          </a:xfrm>
          <a:custGeom>
            <a:avLst/>
            <a:gdLst>
              <a:gd name="T0" fmla="*/ 0 w 628"/>
              <a:gd name="T1" fmla="*/ 0 h 1205"/>
              <a:gd name="T2" fmla="*/ 127 w 628"/>
              <a:gd name="T3" fmla="*/ 1205 h 1205"/>
              <a:gd name="T4" fmla="*/ 0 60000 65536"/>
              <a:gd name="T5" fmla="*/ 0 60000 65536"/>
              <a:gd name="T6" fmla="*/ 0 w 628"/>
              <a:gd name="T7" fmla="*/ 0 h 1205"/>
              <a:gd name="T8" fmla="*/ 628 w 628"/>
              <a:gd name="T9" fmla="*/ 1205 h 1205"/>
            </a:gdLst>
            <a:ahLst/>
            <a:cxnLst>
              <a:cxn ang="T4">
                <a:pos x="T0" y="T1"/>
              </a:cxn>
              <a:cxn ang="T5">
                <a:pos x="T2" y="T3"/>
              </a:cxn>
            </a:cxnLst>
            <a:rect l="T6" t="T7" r="T8" b="T9"/>
            <a:pathLst>
              <a:path w="628" h="1205">
                <a:moveTo>
                  <a:pt x="0" y="0"/>
                </a:moveTo>
                <a:cubicBezTo>
                  <a:pt x="628" y="45"/>
                  <a:pt x="161" y="788"/>
                  <a:pt x="127" y="1205"/>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99351"/>
                                        </p:tgtEl>
                                        <p:attrNameLst>
                                          <p:attrName>style.visibility</p:attrName>
                                        </p:attrNameLst>
                                      </p:cBhvr>
                                      <p:to>
                                        <p:strVal val="visible"/>
                                      </p:to>
                                    </p:set>
                                    <p:animEffect transition="in" filter="barn(outVertical)">
                                      <p:cBhvr>
                                        <p:cTn id="7" dur="500"/>
                                        <p:tgtEl>
                                          <p:spTgt spid="9935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99352"/>
                                        </p:tgtEl>
                                        <p:attrNameLst>
                                          <p:attrName>style.visibility</p:attrName>
                                        </p:attrNameLst>
                                      </p:cBhvr>
                                      <p:to>
                                        <p:strVal val="visible"/>
                                      </p:to>
                                    </p:set>
                                    <p:animEffect transition="in" filter="barn(outHorizontal)">
                                      <p:cBhvr>
                                        <p:cTn id="12" dur="500"/>
                                        <p:tgtEl>
                                          <p:spTgt spid="9935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99353"/>
                                        </p:tgtEl>
                                        <p:attrNameLst>
                                          <p:attrName>style.visibility</p:attrName>
                                        </p:attrNameLst>
                                      </p:cBhvr>
                                      <p:to>
                                        <p:strVal val="visible"/>
                                      </p:to>
                                    </p:set>
                                    <p:animEffect transition="in" filter="barn(outVertical)">
                                      <p:cBhvr>
                                        <p:cTn id="17" dur="500"/>
                                        <p:tgtEl>
                                          <p:spTgt spid="9935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99363"/>
                                        </p:tgtEl>
                                        <p:attrNameLst>
                                          <p:attrName>style.visibility</p:attrName>
                                        </p:attrNameLst>
                                      </p:cBhvr>
                                      <p:to>
                                        <p:strVal val="visible"/>
                                      </p:to>
                                    </p:set>
                                  </p:childTnLst>
                                </p:cTn>
                              </p:par>
                            </p:childTnLst>
                          </p:cTn>
                        </p:par>
                        <p:par>
                          <p:cTn id="22" fill="hold">
                            <p:stCondLst>
                              <p:cond delay="500"/>
                            </p:stCondLst>
                            <p:childTnLst>
                              <p:par>
                                <p:cTn id="23" presetID="16" presetClass="entr" presetSubtype="42" fill="hold" grpId="0" nodeType="afterEffect">
                                  <p:stCondLst>
                                    <p:cond delay="0"/>
                                  </p:stCondLst>
                                  <p:childTnLst>
                                    <p:set>
                                      <p:cBhvr>
                                        <p:cTn id="24" dur="1" fill="hold">
                                          <p:stCondLst>
                                            <p:cond delay="0"/>
                                          </p:stCondLst>
                                        </p:cTn>
                                        <p:tgtEl>
                                          <p:spTgt spid="99365"/>
                                        </p:tgtEl>
                                        <p:attrNameLst>
                                          <p:attrName>style.visibility</p:attrName>
                                        </p:attrNameLst>
                                      </p:cBhvr>
                                      <p:to>
                                        <p:strVal val="visible"/>
                                      </p:to>
                                    </p:set>
                                    <p:animEffect transition="in" filter="barn(outHorizontal)">
                                      <p:cBhvr>
                                        <p:cTn id="25" dur="500"/>
                                        <p:tgtEl>
                                          <p:spTgt spid="99365"/>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42" fill="hold" grpId="0" nodeType="clickEffect">
                                  <p:stCondLst>
                                    <p:cond delay="0"/>
                                  </p:stCondLst>
                                  <p:childTnLst>
                                    <p:set>
                                      <p:cBhvr>
                                        <p:cTn id="29" dur="1" fill="hold">
                                          <p:stCondLst>
                                            <p:cond delay="0"/>
                                          </p:stCondLst>
                                        </p:cTn>
                                        <p:tgtEl>
                                          <p:spTgt spid="99354"/>
                                        </p:tgtEl>
                                        <p:attrNameLst>
                                          <p:attrName>style.visibility</p:attrName>
                                        </p:attrNameLst>
                                      </p:cBhvr>
                                      <p:to>
                                        <p:strVal val="visible"/>
                                      </p:to>
                                    </p:set>
                                    <p:animEffect transition="in" filter="barn(outHorizontal)">
                                      <p:cBhvr>
                                        <p:cTn id="30" dur="500"/>
                                        <p:tgtEl>
                                          <p:spTgt spid="99354"/>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99355"/>
                                        </p:tgtEl>
                                        <p:attrNameLst>
                                          <p:attrName>style.visibility</p:attrName>
                                        </p:attrNameLst>
                                      </p:cBhvr>
                                      <p:to>
                                        <p:strVal val="visible"/>
                                      </p:to>
                                    </p:set>
                                    <p:animEffect transition="in" filter="barn(outVertical)">
                                      <p:cBhvr>
                                        <p:cTn id="35" dur="500"/>
                                        <p:tgtEl>
                                          <p:spTgt spid="99355"/>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42" fill="hold" grpId="0" nodeType="clickEffect">
                                  <p:stCondLst>
                                    <p:cond delay="0"/>
                                  </p:stCondLst>
                                  <p:childTnLst>
                                    <p:set>
                                      <p:cBhvr>
                                        <p:cTn id="39" dur="1" fill="hold">
                                          <p:stCondLst>
                                            <p:cond delay="0"/>
                                          </p:stCondLst>
                                        </p:cTn>
                                        <p:tgtEl>
                                          <p:spTgt spid="99356"/>
                                        </p:tgtEl>
                                        <p:attrNameLst>
                                          <p:attrName>style.visibility</p:attrName>
                                        </p:attrNameLst>
                                      </p:cBhvr>
                                      <p:to>
                                        <p:strVal val="visible"/>
                                      </p:to>
                                    </p:set>
                                    <p:animEffect transition="in" filter="barn(outHorizontal)">
                                      <p:cBhvr>
                                        <p:cTn id="40" dur="500"/>
                                        <p:tgtEl>
                                          <p:spTgt spid="99356"/>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99364"/>
                                        </p:tgtEl>
                                        <p:attrNameLst>
                                          <p:attrName>style.visibility</p:attrName>
                                        </p:attrNameLst>
                                      </p:cBhvr>
                                      <p:to>
                                        <p:strVal val="visible"/>
                                      </p:to>
                                    </p:set>
                                  </p:childTnLst>
                                </p:cTn>
                              </p:par>
                            </p:childTnLst>
                          </p:cTn>
                        </p:par>
                        <p:par>
                          <p:cTn id="45" fill="hold">
                            <p:stCondLst>
                              <p:cond delay="500"/>
                            </p:stCondLst>
                            <p:childTnLst>
                              <p:par>
                                <p:cTn id="46" presetID="16" presetClass="entr" presetSubtype="42" fill="hold" grpId="0" nodeType="afterEffect">
                                  <p:stCondLst>
                                    <p:cond delay="0"/>
                                  </p:stCondLst>
                                  <p:childTnLst>
                                    <p:set>
                                      <p:cBhvr>
                                        <p:cTn id="47" dur="1" fill="hold">
                                          <p:stCondLst>
                                            <p:cond delay="0"/>
                                          </p:stCondLst>
                                        </p:cTn>
                                        <p:tgtEl>
                                          <p:spTgt spid="99366"/>
                                        </p:tgtEl>
                                        <p:attrNameLst>
                                          <p:attrName>style.visibility</p:attrName>
                                        </p:attrNameLst>
                                      </p:cBhvr>
                                      <p:to>
                                        <p:strVal val="visible"/>
                                      </p:to>
                                    </p:set>
                                    <p:animEffect transition="in" filter="barn(outHorizontal)">
                                      <p:cBhvr>
                                        <p:cTn id="48" dur="500"/>
                                        <p:tgtEl>
                                          <p:spTgt spid="99366"/>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99357"/>
                                        </p:tgtEl>
                                        <p:attrNameLst>
                                          <p:attrName>style.visibility</p:attrName>
                                        </p:attrNameLst>
                                      </p:cBhvr>
                                      <p:to>
                                        <p:strVal val="visible"/>
                                      </p:to>
                                    </p:set>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499"/>
                                          </p:stCondLst>
                                        </p:cTn>
                                        <p:tgtEl>
                                          <p:spTgt spid="99361"/>
                                        </p:tgtEl>
                                        <p:attrNameLst>
                                          <p:attrName>style.visibility</p:attrName>
                                        </p:attrNameLst>
                                      </p:cBhvr>
                                      <p:to>
                                        <p:strVal val="visible"/>
                                      </p:to>
                                    </p:set>
                                  </p:childTnLst>
                                </p:cTn>
                              </p:par>
                            </p:childTnLst>
                          </p:cTn>
                        </p:par>
                        <p:par>
                          <p:cTn id="56" fill="hold">
                            <p:stCondLst>
                              <p:cond delay="1000"/>
                            </p:stCondLst>
                            <p:childTnLst>
                              <p:par>
                                <p:cTn id="57" presetID="16" presetClass="entr" presetSubtype="42" fill="hold" grpId="0" nodeType="afterEffect">
                                  <p:stCondLst>
                                    <p:cond delay="0"/>
                                  </p:stCondLst>
                                  <p:childTnLst>
                                    <p:set>
                                      <p:cBhvr>
                                        <p:cTn id="58" dur="1" fill="hold">
                                          <p:stCondLst>
                                            <p:cond delay="0"/>
                                          </p:stCondLst>
                                        </p:cTn>
                                        <p:tgtEl>
                                          <p:spTgt spid="99362"/>
                                        </p:tgtEl>
                                        <p:attrNameLst>
                                          <p:attrName>style.visibility</p:attrName>
                                        </p:attrNameLst>
                                      </p:cBhvr>
                                      <p:to>
                                        <p:strVal val="visible"/>
                                      </p:to>
                                    </p:set>
                                    <p:animEffect transition="in" filter="barn(outHorizontal)">
                                      <p:cBhvr>
                                        <p:cTn id="59" dur="500"/>
                                        <p:tgtEl>
                                          <p:spTgt spid="99362"/>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499"/>
                                          </p:stCondLst>
                                        </p:cTn>
                                        <p:tgtEl>
                                          <p:spTgt spid="99367"/>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9936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99369"/>
                                        </p:tgtEl>
                                        <p:attrNameLst>
                                          <p:attrName>style.visibility</p:attrName>
                                        </p:attrNameLst>
                                      </p:cBhvr>
                                      <p:to>
                                        <p:strVal val="visible"/>
                                      </p:to>
                                    </p:set>
                                  </p:childTnLst>
                                </p:cTn>
                              </p:par>
                            </p:childTnLst>
                          </p:cTn>
                        </p:par>
                        <p:par>
                          <p:cTn id="72" fill="hold">
                            <p:stCondLst>
                              <p:cond delay="0"/>
                            </p:stCondLst>
                            <p:childTnLst>
                              <p:par>
                                <p:cTn id="73" presetID="18" presetClass="entr" presetSubtype="12" fill="hold" grpId="0" nodeType="afterEffect">
                                  <p:stCondLst>
                                    <p:cond delay="0"/>
                                  </p:stCondLst>
                                  <p:childTnLst>
                                    <p:set>
                                      <p:cBhvr>
                                        <p:cTn id="74" dur="1" fill="hold">
                                          <p:stCondLst>
                                            <p:cond delay="0"/>
                                          </p:stCondLst>
                                        </p:cTn>
                                        <p:tgtEl>
                                          <p:spTgt spid="99371"/>
                                        </p:tgtEl>
                                        <p:attrNameLst>
                                          <p:attrName>style.visibility</p:attrName>
                                        </p:attrNameLst>
                                      </p:cBhvr>
                                      <p:to>
                                        <p:strVal val="visible"/>
                                      </p:to>
                                    </p:set>
                                    <p:animEffect transition="in" filter="strips(downLeft)">
                                      <p:cBhvr>
                                        <p:cTn id="75" dur="500"/>
                                        <p:tgtEl>
                                          <p:spTgt spid="99371"/>
                                        </p:tgtEl>
                                      </p:cBhvr>
                                    </p:animEffect>
                                  </p:childTnLst>
                                </p:cTn>
                              </p:par>
                            </p:childTnLst>
                          </p:cTn>
                        </p:par>
                        <p:par>
                          <p:cTn id="76" fill="hold">
                            <p:stCondLst>
                              <p:cond delay="500"/>
                            </p:stCondLst>
                            <p:childTnLst>
                              <p:par>
                                <p:cTn id="77" presetID="18" presetClass="entr" presetSubtype="6" fill="hold" grpId="0" nodeType="afterEffect">
                                  <p:stCondLst>
                                    <p:cond delay="0"/>
                                  </p:stCondLst>
                                  <p:childTnLst>
                                    <p:set>
                                      <p:cBhvr>
                                        <p:cTn id="78" dur="1" fill="hold">
                                          <p:stCondLst>
                                            <p:cond delay="0"/>
                                          </p:stCondLst>
                                        </p:cTn>
                                        <p:tgtEl>
                                          <p:spTgt spid="99370"/>
                                        </p:tgtEl>
                                        <p:attrNameLst>
                                          <p:attrName>style.visibility</p:attrName>
                                        </p:attrNameLst>
                                      </p:cBhvr>
                                      <p:to>
                                        <p:strVal val="visible"/>
                                      </p:to>
                                    </p:set>
                                    <p:animEffect transition="in" filter="strips(downRight)">
                                      <p:cBhvr>
                                        <p:cTn id="79" dur="500"/>
                                        <p:tgtEl>
                                          <p:spTgt spid="99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51" grpId="0" animBg="1"/>
      <p:bldP spid="99352" grpId="0" animBg="1"/>
      <p:bldP spid="99353" grpId="0" animBg="1"/>
      <p:bldP spid="99354" grpId="0" animBg="1"/>
      <p:bldP spid="99355" grpId="0" animBg="1"/>
      <p:bldP spid="99356" grpId="0" animBg="1"/>
      <p:bldP spid="99357" grpId="0" animBg="1"/>
      <p:bldP spid="99361" grpId="0" autoUpdateAnimBg="0"/>
      <p:bldP spid="99362" grpId="0" animBg="1"/>
      <p:bldP spid="99363" grpId="0" autoUpdateAnimBg="0"/>
      <p:bldP spid="99364" grpId="0" autoUpdateAnimBg="0"/>
      <p:bldP spid="99365" grpId="0" animBg="1"/>
      <p:bldP spid="99366" grpId="0" animBg="1"/>
      <p:bldP spid="99367" grpId="0" animBg="1"/>
      <p:bldP spid="99368" grpId="0" animBg="1"/>
      <p:bldP spid="99369" grpId="0"/>
      <p:bldP spid="99370" grpId="0" animBg="1"/>
      <p:bldP spid="9937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ctrTitle"/>
          </p:nvPr>
        </p:nvSpPr>
        <p:spPr/>
        <p:txBody>
          <a:bodyPr/>
          <a:lstStyle/>
          <a:p>
            <a:r>
              <a:rPr lang="pt-BR" smtClean="0"/>
              <a:t>JOGOS SEQUENCIAIS</a:t>
            </a:r>
          </a:p>
        </p:txBody>
      </p:sp>
      <p:sp>
        <p:nvSpPr>
          <p:cNvPr id="23555" name="Rectangle 5"/>
          <p:cNvSpPr>
            <a:spLocks noGrp="1" noChangeArrowheads="1"/>
          </p:cNvSpPr>
          <p:nvPr>
            <p:ph type="subTitle" idx="1"/>
          </p:nvPr>
        </p:nvSpPr>
        <p:spPr/>
        <p:txBody>
          <a:bodyPr/>
          <a:lstStyle/>
          <a:p>
            <a:r>
              <a:rPr lang="pt-BR" smtClean="0"/>
              <a:t>Um jogador joga depois do outro!</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16632"/>
            <a:ext cx="7772400" cy="1143000"/>
          </a:xfrm>
        </p:spPr>
        <p:txBody>
          <a:bodyPr/>
          <a:lstStyle/>
          <a:p>
            <a:r>
              <a:rPr lang="pt-BR" dirty="0" smtClean="0"/>
              <a:t>Jogos sequenciais</a:t>
            </a:r>
          </a:p>
        </p:txBody>
      </p:sp>
      <p:sp>
        <p:nvSpPr>
          <p:cNvPr id="55299" name="Rectangle 3"/>
          <p:cNvSpPr>
            <a:spLocks noGrp="1" noChangeArrowheads="1"/>
          </p:cNvSpPr>
          <p:nvPr>
            <p:ph type="body" idx="1"/>
          </p:nvPr>
        </p:nvSpPr>
        <p:spPr>
          <a:xfrm>
            <a:off x="685800" y="1330424"/>
            <a:ext cx="7772400" cy="4114800"/>
          </a:xfrm>
        </p:spPr>
        <p:txBody>
          <a:bodyPr/>
          <a:lstStyle/>
          <a:p>
            <a:r>
              <a:rPr lang="pt-BR" dirty="0" smtClean="0"/>
              <a:t>Jogos sequenciais são aqueles nos quais os jogadores não fazem os movimentos simultaneamente, mas sequencialmente.</a:t>
            </a:r>
          </a:p>
          <a:p>
            <a:r>
              <a:rPr lang="pt-BR" dirty="0" smtClean="0"/>
              <a:t>Isto é, os agentes tomam suas decisões estratégicas em uma sequência definida anteriormente (conhecida pelos jogadores).</a:t>
            </a:r>
          </a:p>
          <a:p>
            <a:r>
              <a:rPr lang="pt-BR" dirty="0" smtClean="0"/>
              <a:t>Jogos repetitivos são um caso específico de jogos sequenciais.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up)">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wipe(up)">
                                      <p:cBhvr>
                                        <p:cTn id="12" dur="500"/>
                                        <p:tgtEl>
                                          <p:spTgt spid="55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wipe(up)">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60648"/>
            <a:ext cx="7772400" cy="576064"/>
          </a:xfrm>
        </p:spPr>
        <p:txBody>
          <a:bodyPr/>
          <a:lstStyle/>
          <a:p>
            <a:r>
              <a:rPr lang="pt-BR" dirty="0" smtClean="0"/>
              <a:t>Exemplo</a:t>
            </a:r>
          </a:p>
        </p:txBody>
      </p:sp>
      <p:sp>
        <p:nvSpPr>
          <p:cNvPr id="25603" name="Rectangle 3"/>
          <p:cNvSpPr>
            <a:spLocks noGrp="1" noChangeArrowheads="1"/>
          </p:cNvSpPr>
          <p:nvPr>
            <p:ph type="body" idx="1"/>
          </p:nvPr>
        </p:nvSpPr>
        <p:spPr>
          <a:xfrm>
            <a:off x="107504" y="970384"/>
            <a:ext cx="9001000" cy="4114800"/>
          </a:xfrm>
        </p:spPr>
        <p:txBody>
          <a:bodyPr/>
          <a:lstStyle/>
          <a:p>
            <a:r>
              <a:rPr lang="pt-BR" dirty="0" smtClean="0"/>
              <a:t>Duas empresas estão prestes a lançar produtos com uma tecnologia revolucionária para gravação de dados em discos. Elas devem optar por um tamanho de disco associado ao seu produto. </a:t>
            </a:r>
          </a:p>
          <a:p>
            <a:r>
              <a:rPr lang="pt-BR" dirty="0" smtClean="0"/>
              <a:t>Se as duas empresas empregarem o mesmo tamanho de disco, as vendas conjuntas de seus produtos terão melhor desempenho. </a:t>
            </a:r>
          </a:p>
          <a:p>
            <a:r>
              <a:rPr lang="pt-BR" dirty="0" smtClean="0"/>
              <a:t>A empresa 1 consegue produzir equipamentos para disco pequenos a custos mais baixos. A empresa 2 produz equipamentos para discos grandes a custos mais baixos.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Group 2"/>
          <p:cNvGraphicFramePr>
            <a:graphicFrameLocks noGrp="1"/>
          </p:cNvGraphicFramePr>
          <p:nvPr/>
        </p:nvGraphicFramePr>
        <p:xfrm>
          <a:off x="2590800" y="2667000"/>
          <a:ext cx="4648200" cy="3048000"/>
        </p:xfrm>
        <a:graphic>
          <a:graphicData uri="http://schemas.openxmlformats.org/drawingml/2006/table">
            <a:tbl>
              <a:tblPr/>
              <a:tblGrid>
                <a:gridCol w="1447800"/>
                <a:gridCol w="1600200"/>
                <a:gridCol w="1600200"/>
              </a:tblGrid>
              <a:tr h="1016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Times New Roman" pitchFamily="18"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grande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pequeno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grande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(1;1)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Disco pequeno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(1,5;1,5)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(3;2)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44" name="Text Box 22"/>
          <p:cNvSpPr txBox="1">
            <a:spLocks noChangeArrowheads="1"/>
          </p:cNvSpPr>
          <p:nvPr/>
        </p:nvSpPr>
        <p:spPr bwMode="auto">
          <a:xfrm rot="-5400000">
            <a:off x="1116807" y="4469606"/>
            <a:ext cx="1911350" cy="579437"/>
          </a:xfrm>
          <a:prstGeom prst="rect">
            <a:avLst/>
          </a:prstGeom>
          <a:noFill/>
          <a:ln w="9525">
            <a:noFill/>
            <a:miter lim="800000"/>
            <a:headEnd/>
            <a:tailEnd/>
          </a:ln>
        </p:spPr>
        <p:txBody>
          <a:bodyPr wrap="none">
            <a:spAutoFit/>
          </a:bodyPr>
          <a:lstStyle/>
          <a:p>
            <a:r>
              <a:rPr lang="pt-BR" sz="3200"/>
              <a:t>Empresa 1</a:t>
            </a:r>
          </a:p>
        </p:txBody>
      </p:sp>
      <p:sp>
        <p:nvSpPr>
          <p:cNvPr id="26645" name="Text Box 23"/>
          <p:cNvSpPr txBox="1">
            <a:spLocks noChangeArrowheads="1"/>
          </p:cNvSpPr>
          <p:nvPr/>
        </p:nvSpPr>
        <p:spPr bwMode="auto">
          <a:xfrm>
            <a:off x="4718050" y="1935163"/>
            <a:ext cx="1911350" cy="579437"/>
          </a:xfrm>
          <a:prstGeom prst="rect">
            <a:avLst/>
          </a:prstGeom>
          <a:noFill/>
          <a:ln w="9525">
            <a:noFill/>
            <a:miter lim="800000"/>
            <a:headEnd/>
            <a:tailEnd/>
          </a:ln>
        </p:spPr>
        <p:txBody>
          <a:bodyPr wrap="none">
            <a:spAutoFit/>
          </a:bodyPr>
          <a:lstStyle/>
          <a:p>
            <a:r>
              <a:rPr lang="pt-BR" sz="3200"/>
              <a:t>Empresa 2</a:t>
            </a:r>
          </a:p>
        </p:txBody>
      </p:sp>
      <p:sp>
        <p:nvSpPr>
          <p:cNvPr id="26646" name="Rectangle 24"/>
          <p:cNvSpPr>
            <a:spLocks noGrp="1" noChangeArrowheads="1"/>
          </p:cNvSpPr>
          <p:nvPr>
            <p:ph type="title"/>
          </p:nvPr>
        </p:nvSpPr>
        <p:spPr>
          <a:xfrm>
            <a:off x="760040" y="332656"/>
            <a:ext cx="7772400" cy="1143000"/>
          </a:xfrm>
        </p:spPr>
        <p:txBody>
          <a:bodyPr/>
          <a:lstStyle/>
          <a:p>
            <a:r>
              <a:rPr lang="pt-BR" dirty="0" err="1" smtClean="0"/>
              <a:t>Payoffs</a:t>
            </a:r>
            <a:r>
              <a:rPr lang="pt-BR" dirty="0" smtClean="0"/>
              <a:t> do jogo</a:t>
            </a:r>
          </a:p>
        </p:txBody>
      </p:sp>
      <p:sp>
        <p:nvSpPr>
          <p:cNvPr id="26647" name="Text Box 25"/>
          <p:cNvSpPr txBox="1">
            <a:spLocks noChangeArrowheads="1"/>
          </p:cNvSpPr>
          <p:nvPr/>
        </p:nvSpPr>
        <p:spPr bwMode="auto">
          <a:xfrm>
            <a:off x="179388" y="1477963"/>
            <a:ext cx="2232025" cy="1735137"/>
          </a:xfrm>
          <a:prstGeom prst="rect">
            <a:avLst/>
          </a:prstGeom>
          <a:noFill/>
          <a:ln w="9525">
            <a:noFill/>
            <a:miter lim="800000"/>
            <a:headEnd/>
            <a:tailEnd/>
          </a:ln>
        </p:spPr>
        <p:txBody>
          <a:bodyPr>
            <a:spAutoFit/>
          </a:bodyPr>
          <a:lstStyle/>
          <a:p>
            <a:pPr>
              <a:spcBef>
                <a:spcPct val="50000"/>
              </a:spcBef>
            </a:pPr>
            <a:r>
              <a:rPr lang="pt-BR"/>
              <a:t>empresa 1: discos pequenos</a:t>
            </a:r>
          </a:p>
          <a:p>
            <a:pPr>
              <a:spcBef>
                <a:spcPct val="50000"/>
              </a:spcBef>
            </a:pPr>
            <a:r>
              <a:rPr lang="pt-BR"/>
              <a:t>empresa 2: discos grandes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pt-BR" smtClean="0"/>
              <a:t>Jogo caso a empresa 1 comece a produzir antes da empresa 2</a:t>
            </a:r>
          </a:p>
        </p:txBody>
      </p:sp>
      <p:sp>
        <p:nvSpPr>
          <p:cNvPr id="27651" name="Oval 3"/>
          <p:cNvSpPr>
            <a:spLocks noChangeArrowheads="1"/>
          </p:cNvSpPr>
          <p:nvPr/>
        </p:nvSpPr>
        <p:spPr bwMode="auto">
          <a:xfrm>
            <a:off x="4321175" y="25146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7652" name="Text Box 4"/>
          <p:cNvSpPr txBox="1">
            <a:spLocks noChangeArrowheads="1"/>
          </p:cNvSpPr>
          <p:nvPr/>
        </p:nvSpPr>
        <p:spPr bwMode="auto">
          <a:xfrm>
            <a:off x="3635375" y="2057400"/>
            <a:ext cx="1477963" cy="457200"/>
          </a:xfrm>
          <a:prstGeom prst="rect">
            <a:avLst/>
          </a:prstGeom>
          <a:noFill/>
          <a:ln w="9525">
            <a:noFill/>
            <a:miter lim="800000"/>
            <a:headEnd/>
            <a:tailEnd/>
          </a:ln>
        </p:spPr>
        <p:txBody>
          <a:bodyPr wrap="none">
            <a:spAutoFit/>
          </a:bodyPr>
          <a:lstStyle/>
          <a:p>
            <a:r>
              <a:rPr lang="pt-BR"/>
              <a:t>Empresa 1</a:t>
            </a:r>
          </a:p>
        </p:txBody>
      </p:sp>
      <p:sp>
        <p:nvSpPr>
          <p:cNvPr id="27653" name="Line 5"/>
          <p:cNvSpPr>
            <a:spLocks noChangeShapeType="1"/>
          </p:cNvSpPr>
          <p:nvPr/>
        </p:nvSpPr>
        <p:spPr bwMode="auto">
          <a:xfrm flipH="1">
            <a:off x="2111375" y="2570163"/>
            <a:ext cx="2265363" cy="1087437"/>
          </a:xfrm>
          <a:prstGeom prst="line">
            <a:avLst/>
          </a:prstGeom>
          <a:noFill/>
          <a:ln w="9525">
            <a:solidFill>
              <a:schemeClr val="tx1"/>
            </a:solidFill>
            <a:round/>
            <a:headEnd/>
            <a:tailEnd/>
          </a:ln>
        </p:spPr>
        <p:txBody>
          <a:bodyPr wrap="none"/>
          <a:lstStyle/>
          <a:p>
            <a:endParaRPr lang="pt-BR"/>
          </a:p>
        </p:txBody>
      </p:sp>
      <p:sp>
        <p:nvSpPr>
          <p:cNvPr id="27654" name="Line 6"/>
          <p:cNvSpPr>
            <a:spLocks noChangeShapeType="1"/>
          </p:cNvSpPr>
          <p:nvPr/>
        </p:nvSpPr>
        <p:spPr bwMode="auto">
          <a:xfrm>
            <a:off x="4376738" y="2570163"/>
            <a:ext cx="1925637" cy="1011237"/>
          </a:xfrm>
          <a:prstGeom prst="line">
            <a:avLst/>
          </a:prstGeom>
          <a:noFill/>
          <a:ln w="9525">
            <a:solidFill>
              <a:schemeClr val="tx1"/>
            </a:solidFill>
            <a:round/>
            <a:headEnd/>
            <a:tailEnd/>
          </a:ln>
        </p:spPr>
        <p:txBody>
          <a:bodyPr wrap="none"/>
          <a:lstStyle/>
          <a:p>
            <a:endParaRPr lang="pt-BR"/>
          </a:p>
        </p:txBody>
      </p:sp>
      <p:sp>
        <p:nvSpPr>
          <p:cNvPr id="27655" name="Text Box 7"/>
          <p:cNvSpPr txBox="1">
            <a:spLocks noChangeArrowheads="1"/>
          </p:cNvSpPr>
          <p:nvPr/>
        </p:nvSpPr>
        <p:spPr bwMode="auto">
          <a:xfrm>
            <a:off x="1028700" y="3241675"/>
            <a:ext cx="1477963" cy="457200"/>
          </a:xfrm>
          <a:prstGeom prst="rect">
            <a:avLst/>
          </a:prstGeom>
          <a:noFill/>
          <a:ln w="9525">
            <a:noFill/>
            <a:miter lim="800000"/>
            <a:headEnd/>
            <a:tailEnd/>
          </a:ln>
        </p:spPr>
        <p:txBody>
          <a:bodyPr wrap="none">
            <a:spAutoFit/>
          </a:bodyPr>
          <a:lstStyle/>
          <a:p>
            <a:r>
              <a:rPr lang="pt-BR"/>
              <a:t>Empresa 2</a:t>
            </a:r>
          </a:p>
        </p:txBody>
      </p:sp>
      <p:sp>
        <p:nvSpPr>
          <p:cNvPr id="27656" name="Text Box 8"/>
          <p:cNvSpPr txBox="1">
            <a:spLocks noChangeArrowheads="1"/>
          </p:cNvSpPr>
          <p:nvPr/>
        </p:nvSpPr>
        <p:spPr bwMode="auto">
          <a:xfrm>
            <a:off x="6119813" y="3200400"/>
            <a:ext cx="1477962" cy="457200"/>
          </a:xfrm>
          <a:prstGeom prst="rect">
            <a:avLst/>
          </a:prstGeom>
          <a:noFill/>
          <a:ln w="9525">
            <a:noFill/>
            <a:miter lim="800000"/>
            <a:headEnd/>
            <a:tailEnd/>
          </a:ln>
        </p:spPr>
        <p:txBody>
          <a:bodyPr wrap="none">
            <a:spAutoFit/>
          </a:bodyPr>
          <a:lstStyle/>
          <a:p>
            <a:r>
              <a:rPr lang="pt-BR"/>
              <a:t>Empresa 2</a:t>
            </a:r>
          </a:p>
        </p:txBody>
      </p:sp>
      <p:sp>
        <p:nvSpPr>
          <p:cNvPr id="27657" name="Oval 9"/>
          <p:cNvSpPr>
            <a:spLocks noChangeArrowheads="1"/>
          </p:cNvSpPr>
          <p:nvPr/>
        </p:nvSpPr>
        <p:spPr bwMode="auto">
          <a:xfrm>
            <a:off x="2090738" y="36369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61450" name="Line 10"/>
          <p:cNvSpPr>
            <a:spLocks noChangeShapeType="1"/>
          </p:cNvSpPr>
          <p:nvPr/>
        </p:nvSpPr>
        <p:spPr bwMode="auto">
          <a:xfrm flipH="1">
            <a:off x="1120775" y="3657600"/>
            <a:ext cx="990600" cy="1600200"/>
          </a:xfrm>
          <a:prstGeom prst="line">
            <a:avLst/>
          </a:prstGeom>
          <a:noFill/>
          <a:ln w="9525">
            <a:solidFill>
              <a:schemeClr val="tx1"/>
            </a:solidFill>
            <a:round/>
            <a:headEnd/>
            <a:tailEnd/>
          </a:ln>
        </p:spPr>
        <p:txBody>
          <a:bodyPr wrap="none"/>
          <a:lstStyle/>
          <a:p>
            <a:endParaRPr lang="pt-BR"/>
          </a:p>
        </p:txBody>
      </p:sp>
      <p:sp>
        <p:nvSpPr>
          <p:cNvPr id="61451" name="Line 11"/>
          <p:cNvSpPr>
            <a:spLocks noChangeShapeType="1"/>
          </p:cNvSpPr>
          <p:nvPr/>
        </p:nvSpPr>
        <p:spPr bwMode="auto">
          <a:xfrm>
            <a:off x="2111375" y="3657600"/>
            <a:ext cx="1295400" cy="1524000"/>
          </a:xfrm>
          <a:prstGeom prst="line">
            <a:avLst/>
          </a:prstGeom>
          <a:noFill/>
          <a:ln w="9525">
            <a:solidFill>
              <a:schemeClr val="tx1"/>
            </a:solidFill>
            <a:round/>
            <a:headEnd/>
            <a:tailEnd/>
          </a:ln>
        </p:spPr>
        <p:txBody>
          <a:bodyPr wrap="none"/>
          <a:lstStyle/>
          <a:p>
            <a:endParaRPr lang="pt-BR"/>
          </a:p>
        </p:txBody>
      </p:sp>
      <p:sp>
        <p:nvSpPr>
          <p:cNvPr id="27660" name="Oval 12"/>
          <p:cNvSpPr>
            <a:spLocks noChangeArrowheads="1"/>
          </p:cNvSpPr>
          <p:nvPr/>
        </p:nvSpPr>
        <p:spPr bwMode="auto">
          <a:xfrm>
            <a:off x="6184900" y="35052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61453" name="Line 13"/>
          <p:cNvSpPr>
            <a:spLocks noChangeShapeType="1"/>
          </p:cNvSpPr>
          <p:nvPr/>
        </p:nvSpPr>
        <p:spPr bwMode="auto">
          <a:xfrm flipH="1">
            <a:off x="5214938" y="3525838"/>
            <a:ext cx="990600" cy="1600200"/>
          </a:xfrm>
          <a:prstGeom prst="line">
            <a:avLst/>
          </a:prstGeom>
          <a:noFill/>
          <a:ln w="9525">
            <a:solidFill>
              <a:schemeClr val="tx1"/>
            </a:solidFill>
            <a:round/>
            <a:headEnd/>
            <a:tailEnd/>
          </a:ln>
        </p:spPr>
        <p:txBody>
          <a:bodyPr wrap="none"/>
          <a:lstStyle/>
          <a:p>
            <a:endParaRPr lang="pt-BR"/>
          </a:p>
        </p:txBody>
      </p:sp>
      <p:sp>
        <p:nvSpPr>
          <p:cNvPr id="61454" name="Line 14"/>
          <p:cNvSpPr>
            <a:spLocks noChangeShapeType="1"/>
          </p:cNvSpPr>
          <p:nvPr/>
        </p:nvSpPr>
        <p:spPr bwMode="auto">
          <a:xfrm>
            <a:off x="6205538" y="3525838"/>
            <a:ext cx="1295400" cy="1524000"/>
          </a:xfrm>
          <a:prstGeom prst="line">
            <a:avLst/>
          </a:prstGeom>
          <a:noFill/>
          <a:ln w="9525">
            <a:solidFill>
              <a:schemeClr val="tx1"/>
            </a:solidFill>
            <a:round/>
            <a:headEnd/>
            <a:tailEnd/>
          </a:ln>
        </p:spPr>
        <p:txBody>
          <a:bodyPr wrap="none"/>
          <a:lstStyle/>
          <a:p>
            <a:endParaRPr lang="pt-BR"/>
          </a:p>
        </p:txBody>
      </p:sp>
      <p:sp>
        <p:nvSpPr>
          <p:cNvPr id="27663" name="Text Box 15"/>
          <p:cNvSpPr txBox="1">
            <a:spLocks noChangeArrowheads="1"/>
          </p:cNvSpPr>
          <p:nvPr/>
        </p:nvSpPr>
        <p:spPr bwMode="auto">
          <a:xfrm>
            <a:off x="2368550" y="26670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61456" name="Text Box 16"/>
          <p:cNvSpPr txBox="1">
            <a:spLocks noChangeArrowheads="1"/>
          </p:cNvSpPr>
          <p:nvPr/>
        </p:nvSpPr>
        <p:spPr bwMode="auto">
          <a:xfrm>
            <a:off x="387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61457" name="Text Box 17"/>
          <p:cNvSpPr txBox="1">
            <a:spLocks noChangeArrowheads="1"/>
          </p:cNvSpPr>
          <p:nvPr/>
        </p:nvSpPr>
        <p:spPr bwMode="auto">
          <a:xfrm>
            <a:off x="4578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27666" name="Text Box 18"/>
          <p:cNvSpPr txBox="1">
            <a:spLocks noChangeArrowheads="1"/>
          </p:cNvSpPr>
          <p:nvPr/>
        </p:nvSpPr>
        <p:spPr bwMode="auto">
          <a:xfrm>
            <a:off x="4806950" y="26670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61459" name="Text Box 19"/>
          <p:cNvSpPr txBox="1">
            <a:spLocks noChangeArrowheads="1"/>
          </p:cNvSpPr>
          <p:nvPr/>
        </p:nvSpPr>
        <p:spPr bwMode="auto">
          <a:xfrm>
            <a:off x="6454775"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61460" name="Text Box 20"/>
          <p:cNvSpPr txBox="1">
            <a:spLocks noChangeArrowheads="1"/>
          </p:cNvSpPr>
          <p:nvPr/>
        </p:nvSpPr>
        <p:spPr bwMode="auto">
          <a:xfrm>
            <a:off x="2317750"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61461" name="Text Box 21"/>
          <p:cNvSpPr txBox="1">
            <a:spLocks noChangeArrowheads="1"/>
          </p:cNvSpPr>
          <p:nvPr/>
        </p:nvSpPr>
        <p:spPr bwMode="auto">
          <a:xfrm>
            <a:off x="647700" y="5334000"/>
            <a:ext cx="776288" cy="457200"/>
          </a:xfrm>
          <a:prstGeom prst="rect">
            <a:avLst/>
          </a:prstGeom>
          <a:noFill/>
          <a:ln w="9525">
            <a:noFill/>
            <a:miter lim="800000"/>
            <a:headEnd/>
            <a:tailEnd/>
          </a:ln>
        </p:spPr>
        <p:txBody>
          <a:bodyPr wrap="none">
            <a:spAutoFit/>
          </a:bodyPr>
          <a:lstStyle/>
          <a:p>
            <a:r>
              <a:rPr lang="pt-BR"/>
              <a:t>(2;3)</a:t>
            </a:r>
          </a:p>
        </p:txBody>
      </p:sp>
      <p:sp>
        <p:nvSpPr>
          <p:cNvPr id="61462" name="Text Box 22"/>
          <p:cNvSpPr txBox="1">
            <a:spLocks noChangeArrowheads="1"/>
          </p:cNvSpPr>
          <p:nvPr/>
        </p:nvSpPr>
        <p:spPr bwMode="auto">
          <a:xfrm>
            <a:off x="3025775" y="5257800"/>
            <a:ext cx="776288" cy="457200"/>
          </a:xfrm>
          <a:prstGeom prst="rect">
            <a:avLst/>
          </a:prstGeom>
          <a:noFill/>
          <a:ln w="9525">
            <a:noFill/>
            <a:miter lim="800000"/>
            <a:headEnd/>
            <a:tailEnd/>
          </a:ln>
        </p:spPr>
        <p:txBody>
          <a:bodyPr wrap="none">
            <a:spAutoFit/>
          </a:bodyPr>
          <a:lstStyle/>
          <a:p>
            <a:r>
              <a:rPr lang="pt-BR"/>
              <a:t>(1;1)</a:t>
            </a:r>
          </a:p>
        </p:txBody>
      </p:sp>
      <p:sp>
        <p:nvSpPr>
          <p:cNvPr id="61463" name="Text Box 23"/>
          <p:cNvSpPr txBox="1">
            <a:spLocks noChangeArrowheads="1"/>
          </p:cNvSpPr>
          <p:nvPr/>
        </p:nvSpPr>
        <p:spPr bwMode="auto">
          <a:xfrm>
            <a:off x="7124700" y="5181600"/>
            <a:ext cx="776288" cy="457200"/>
          </a:xfrm>
          <a:prstGeom prst="rect">
            <a:avLst/>
          </a:prstGeom>
          <a:noFill/>
          <a:ln w="9525">
            <a:noFill/>
            <a:miter lim="800000"/>
            <a:headEnd/>
            <a:tailEnd/>
          </a:ln>
        </p:spPr>
        <p:txBody>
          <a:bodyPr wrap="none">
            <a:spAutoFit/>
          </a:bodyPr>
          <a:lstStyle/>
          <a:p>
            <a:r>
              <a:rPr lang="pt-BR"/>
              <a:t>(3;2)</a:t>
            </a:r>
          </a:p>
        </p:txBody>
      </p:sp>
      <p:sp>
        <p:nvSpPr>
          <p:cNvPr id="61464" name="Text Box 24"/>
          <p:cNvSpPr txBox="1">
            <a:spLocks noChangeArrowheads="1"/>
          </p:cNvSpPr>
          <p:nvPr/>
        </p:nvSpPr>
        <p:spPr bwMode="auto">
          <a:xfrm>
            <a:off x="4702175" y="5181600"/>
            <a:ext cx="1233488" cy="457200"/>
          </a:xfrm>
          <a:prstGeom prst="rect">
            <a:avLst/>
          </a:prstGeom>
          <a:noFill/>
          <a:ln w="9525">
            <a:noFill/>
            <a:miter lim="800000"/>
            <a:headEnd/>
            <a:tailEnd/>
          </a:ln>
        </p:spPr>
        <p:txBody>
          <a:bodyPr wrap="none">
            <a:spAutoFit/>
          </a:bodyPr>
          <a:lstStyle/>
          <a:p>
            <a:r>
              <a:rPr lang="pt-BR"/>
              <a:t>(1,5;1,5)</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188640"/>
            <a:ext cx="7772400" cy="1143000"/>
          </a:xfrm>
        </p:spPr>
        <p:txBody>
          <a:bodyPr/>
          <a:lstStyle/>
          <a:p>
            <a:r>
              <a:rPr lang="pt-BR" dirty="0" smtClean="0"/>
              <a:t>Conjunto de informação</a:t>
            </a:r>
          </a:p>
        </p:txBody>
      </p:sp>
      <p:sp>
        <p:nvSpPr>
          <p:cNvPr id="65539" name="Rectangle 3"/>
          <p:cNvSpPr>
            <a:spLocks noGrp="1" noChangeArrowheads="1"/>
          </p:cNvSpPr>
          <p:nvPr>
            <p:ph type="body" idx="1"/>
          </p:nvPr>
        </p:nvSpPr>
        <p:spPr>
          <a:xfrm>
            <a:off x="685800" y="1484784"/>
            <a:ext cx="7772400" cy="4114800"/>
          </a:xfrm>
        </p:spPr>
        <p:txBody>
          <a:bodyPr/>
          <a:lstStyle/>
          <a:p>
            <a:r>
              <a:rPr lang="pt-BR" dirty="0" smtClean="0"/>
              <a:t>Suponha que, no momento em que tem que decidir uma ação, um jogador não sabe exatamente como ele se posiciona no jogo.</a:t>
            </a:r>
          </a:p>
          <a:p>
            <a:r>
              <a:rPr lang="pt-BR" dirty="0" smtClean="0"/>
              <a:t>Chamamos de </a:t>
            </a:r>
            <a:r>
              <a:rPr lang="pt-BR" u="sng" dirty="0" smtClean="0"/>
              <a:t>conjunto de informação o conjunto de todas as posições possíveis desse jogador nesse momento de decisão</a:t>
            </a:r>
            <a:r>
              <a:rPr lang="pt-BR" dirty="0" smtClean="0"/>
              <a:t>.</a:t>
            </a:r>
          </a:p>
          <a:p>
            <a:r>
              <a:rPr lang="pt-BR" dirty="0" smtClean="0"/>
              <a:t>Quando o conjunto de informação consiste de mais de um nó ele será indicado por uma curva que circunscreve todos os seus nós.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55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pt-BR" smtClean="0"/>
              <a:t>Exemplo: par ou ímpar</a:t>
            </a:r>
          </a:p>
        </p:txBody>
      </p:sp>
      <p:sp>
        <p:nvSpPr>
          <p:cNvPr id="29699" name="Line 4"/>
          <p:cNvSpPr>
            <a:spLocks noChangeShapeType="1"/>
          </p:cNvSpPr>
          <p:nvPr/>
        </p:nvSpPr>
        <p:spPr bwMode="auto">
          <a:xfrm flipH="1">
            <a:off x="2438400" y="2209800"/>
            <a:ext cx="1905000" cy="1371600"/>
          </a:xfrm>
          <a:prstGeom prst="line">
            <a:avLst/>
          </a:prstGeom>
          <a:noFill/>
          <a:ln w="9525">
            <a:solidFill>
              <a:schemeClr val="tx1"/>
            </a:solidFill>
            <a:round/>
            <a:headEnd/>
            <a:tailEnd/>
          </a:ln>
        </p:spPr>
        <p:txBody>
          <a:bodyPr wrap="none"/>
          <a:lstStyle/>
          <a:p>
            <a:endParaRPr lang="pt-BR"/>
          </a:p>
        </p:txBody>
      </p:sp>
      <p:sp>
        <p:nvSpPr>
          <p:cNvPr id="29700" name="Line 5"/>
          <p:cNvSpPr>
            <a:spLocks noChangeShapeType="1"/>
          </p:cNvSpPr>
          <p:nvPr/>
        </p:nvSpPr>
        <p:spPr bwMode="auto">
          <a:xfrm>
            <a:off x="4343400" y="2209800"/>
            <a:ext cx="1752600" cy="1371600"/>
          </a:xfrm>
          <a:prstGeom prst="line">
            <a:avLst/>
          </a:prstGeom>
          <a:noFill/>
          <a:ln w="9525">
            <a:solidFill>
              <a:schemeClr val="tx1"/>
            </a:solidFill>
            <a:round/>
            <a:headEnd/>
            <a:tailEnd/>
          </a:ln>
        </p:spPr>
        <p:txBody>
          <a:bodyPr wrap="none"/>
          <a:lstStyle/>
          <a:p>
            <a:endParaRPr lang="pt-BR"/>
          </a:p>
        </p:txBody>
      </p:sp>
      <p:sp>
        <p:nvSpPr>
          <p:cNvPr id="29701" name="Line 6"/>
          <p:cNvSpPr>
            <a:spLocks noChangeShapeType="1"/>
          </p:cNvSpPr>
          <p:nvPr/>
        </p:nvSpPr>
        <p:spPr bwMode="auto">
          <a:xfrm flipH="1">
            <a:off x="1295400" y="3581400"/>
            <a:ext cx="1143000" cy="1752600"/>
          </a:xfrm>
          <a:prstGeom prst="line">
            <a:avLst/>
          </a:prstGeom>
          <a:noFill/>
          <a:ln w="9525">
            <a:solidFill>
              <a:schemeClr val="tx1"/>
            </a:solidFill>
            <a:round/>
            <a:headEnd/>
            <a:tailEnd/>
          </a:ln>
        </p:spPr>
        <p:txBody>
          <a:bodyPr wrap="none"/>
          <a:lstStyle/>
          <a:p>
            <a:endParaRPr lang="pt-BR"/>
          </a:p>
        </p:txBody>
      </p:sp>
      <p:sp>
        <p:nvSpPr>
          <p:cNvPr id="29702" name="Line 7"/>
          <p:cNvSpPr>
            <a:spLocks noChangeShapeType="1"/>
          </p:cNvSpPr>
          <p:nvPr/>
        </p:nvSpPr>
        <p:spPr bwMode="auto">
          <a:xfrm>
            <a:off x="2438400" y="3581400"/>
            <a:ext cx="990600" cy="1676400"/>
          </a:xfrm>
          <a:prstGeom prst="line">
            <a:avLst/>
          </a:prstGeom>
          <a:noFill/>
          <a:ln w="9525">
            <a:solidFill>
              <a:schemeClr val="tx1"/>
            </a:solidFill>
            <a:round/>
            <a:headEnd/>
            <a:tailEnd/>
          </a:ln>
        </p:spPr>
        <p:txBody>
          <a:bodyPr wrap="none"/>
          <a:lstStyle/>
          <a:p>
            <a:endParaRPr lang="pt-BR"/>
          </a:p>
        </p:txBody>
      </p:sp>
      <p:sp>
        <p:nvSpPr>
          <p:cNvPr id="29703" name="Line 8"/>
          <p:cNvSpPr>
            <a:spLocks noChangeShapeType="1"/>
          </p:cNvSpPr>
          <p:nvPr/>
        </p:nvSpPr>
        <p:spPr bwMode="auto">
          <a:xfrm flipH="1">
            <a:off x="4953000" y="3581400"/>
            <a:ext cx="1143000" cy="1752600"/>
          </a:xfrm>
          <a:prstGeom prst="line">
            <a:avLst/>
          </a:prstGeom>
          <a:noFill/>
          <a:ln w="9525">
            <a:solidFill>
              <a:schemeClr val="tx1"/>
            </a:solidFill>
            <a:round/>
            <a:headEnd/>
            <a:tailEnd/>
          </a:ln>
        </p:spPr>
        <p:txBody>
          <a:bodyPr wrap="none"/>
          <a:lstStyle/>
          <a:p>
            <a:endParaRPr lang="pt-BR"/>
          </a:p>
        </p:txBody>
      </p:sp>
      <p:sp>
        <p:nvSpPr>
          <p:cNvPr id="29704" name="Line 9"/>
          <p:cNvSpPr>
            <a:spLocks noChangeShapeType="1"/>
          </p:cNvSpPr>
          <p:nvPr/>
        </p:nvSpPr>
        <p:spPr bwMode="auto">
          <a:xfrm>
            <a:off x="6096000" y="3581400"/>
            <a:ext cx="990600" cy="1676400"/>
          </a:xfrm>
          <a:prstGeom prst="line">
            <a:avLst/>
          </a:prstGeom>
          <a:noFill/>
          <a:ln w="9525">
            <a:solidFill>
              <a:schemeClr val="tx1"/>
            </a:solidFill>
            <a:round/>
            <a:headEnd/>
            <a:tailEnd/>
          </a:ln>
        </p:spPr>
        <p:txBody>
          <a:bodyPr wrap="none"/>
          <a:lstStyle/>
          <a:p>
            <a:endParaRPr lang="pt-BR"/>
          </a:p>
        </p:txBody>
      </p:sp>
      <p:sp>
        <p:nvSpPr>
          <p:cNvPr id="29705" name="Text Box 10"/>
          <p:cNvSpPr txBox="1">
            <a:spLocks noChangeArrowheads="1"/>
          </p:cNvSpPr>
          <p:nvPr/>
        </p:nvSpPr>
        <p:spPr bwMode="auto">
          <a:xfrm>
            <a:off x="2940050" y="2514600"/>
            <a:ext cx="336550" cy="457200"/>
          </a:xfrm>
          <a:prstGeom prst="rect">
            <a:avLst/>
          </a:prstGeom>
          <a:noFill/>
          <a:ln w="9525">
            <a:noFill/>
            <a:miter lim="800000"/>
            <a:headEnd/>
            <a:tailEnd/>
          </a:ln>
        </p:spPr>
        <p:txBody>
          <a:bodyPr wrap="none">
            <a:spAutoFit/>
          </a:bodyPr>
          <a:lstStyle/>
          <a:p>
            <a:r>
              <a:rPr lang="pt-BR"/>
              <a:t>0</a:t>
            </a:r>
          </a:p>
        </p:txBody>
      </p:sp>
      <p:sp>
        <p:nvSpPr>
          <p:cNvPr id="29706" name="Text Box 11"/>
          <p:cNvSpPr txBox="1">
            <a:spLocks noChangeArrowheads="1"/>
          </p:cNvSpPr>
          <p:nvPr/>
        </p:nvSpPr>
        <p:spPr bwMode="auto">
          <a:xfrm>
            <a:off x="5378450" y="2479675"/>
            <a:ext cx="336550" cy="457200"/>
          </a:xfrm>
          <a:prstGeom prst="rect">
            <a:avLst/>
          </a:prstGeom>
          <a:noFill/>
          <a:ln w="9525">
            <a:noFill/>
            <a:miter lim="800000"/>
            <a:headEnd/>
            <a:tailEnd/>
          </a:ln>
        </p:spPr>
        <p:txBody>
          <a:bodyPr wrap="none">
            <a:spAutoFit/>
          </a:bodyPr>
          <a:lstStyle/>
          <a:p>
            <a:r>
              <a:rPr lang="pt-BR"/>
              <a:t>1</a:t>
            </a:r>
          </a:p>
        </p:txBody>
      </p:sp>
      <p:sp>
        <p:nvSpPr>
          <p:cNvPr id="29707" name="Text Box 12"/>
          <p:cNvSpPr txBox="1">
            <a:spLocks noChangeArrowheads="1"/>
          </p:cNvSpPr>
          <p:nvPr/>
        </p:nvSpPr>
        <p:spPr bwMode="auto">
          <a:xfrm>
            <a:off x="1339850" y="4232275"/>
            <a:ext cx="336550" cy="457200"/>
          </a:xfrm>
          <a:prstGeom prst="rect">
            <a:avLst/>
          </a:prstGeom>
          <a:noFill/>
          <a:ln w="9525">
            <a:noFill/>
            <a:miter lim="800000"/>
            <a:headEnd/>
            <a:tailEnd/>
          </a:ln>
        </p:spPr>
        <p:txBody>
          <a:bodyPr wrap="none">
            <a:spAutoFit/>
          </a:bodyPr>
          <a:lstStyle/>
          <a:p>
            <a:r>
              <a:rPr lang="pt-BR"/>
              <a:t>0</a:t>
            </a:r>
          </a:p>
        </p:txBody>
      </p:sp>
      <p:sp>
        <p:nvSpPr>
          <p:cNvPr id="29708" name="Text Box 13"/>
          <p:cNvSpPr txBox="1">
            <a:spLocks noChangeArrowheads="1"/>
          </p:cNvSpPr>
          <p:nvPr/>
        </p:nvSpPr>
        <p:spPr bwMode="auto">
          <a:xfrm>
            <a:off x="3092450" y="4191000"/>
            <a:ext cx="336550" cy="457200"/>
          </a:xfrm>
          <a:prstGeom prst="rect">
            <a:avLst/>
          </a:prstGeom>
          <a:noFill/>
          <a:ln w="9525">
            <a:noFill/>
            <a:miter lim="800000"/>
            <a:headEnd/>
            <a:tailEnd/>
          </a:ln>
        </p:spPr>
        <p:txBody>
          <a:bodyPr wrap="none">
            <a:spAutoFit/>
          </a:bodyPr>
          <a:lstStyle/>
          <a:p>
            <a:r>
              <a:rPr lang="pt-BR"/>
              <a:t>1</a:t>
            </a:r>
          </a:p>
        </p:txBody>
      </p:sp>
      <p:sp>
        <p:nvSpPr>
          <p:cNvPr id="29709" name="Text Box 14"/>
          <p:cNvSpPr txBox="1">
            <a:spLocks noChangeArrowheads="1"/>
          </p:cNvSpPr>
          <p:nvPr/>
        </p:nvSpPr>
        <p:spPr bwMode="auto">
          <a:xfrm>
            <a:off x="4953000" y="4232275"/>
            <a:ext cx="336550" cy="457200"/>
          </a:xfrm>
          <a:prstGeom prst="rect">
            <a:avLst/>
          </a:prstGeom>
          <a:noFill/>
          <a:ln w="9525">
            <a:noFill/>
            <a:miter lim="800000"/>
            <a:headEnd/>
            <a:tailEnd/>
          </a:ln>
        </p:spPr>
        <p:txBody>
          <a:bodyPr wrap="none">
            <a:spAutoFit/>
          </a:bodyPr>
          <a:lstStyle/>
          <a:p>
            <a:r>
              <a:rPr lang="pt-BR"/>
              <a:t>0</a:t>
            </a:r>
          </a:p>
        </p:txBody>
      </p:sp>
      <p:sp>
        <p:nvSpPr>
          <p:cNvPr id="29710" name="Text Box 15"/>
          <p:cNvSpPr txBox="1">
            <a:spLocks noChangeArrowheads="1"/>
          </p:cNvSpPr>
          <p:nvPr/>
        </p:nvSpPr>
        <p:spPr bwMode="auto">
          <a:xfrm>
            <a:off x="6705600" y="4191000"/>
            <a:ext cx="336550" cy="457200"/>
          </a:xfrm>
          <a:prstGeom prst="rect">
            <a:avLst/>
          </a:prstGeom>
          <a:noFill/>
          <a:ln w="9525">
            <a:noFill/>
            <a:miter lim="800000"/>
            <a:headEnd/>
            <a:tailEnd/>
          </a:ln>
        </p:spPr>
        <p:txBody>
          <a:bodyPr wrap="none">
            <a:spAutoFit/>
          </a:bodyPr>
          <a:lstStyle/>
          <a:p>
            <a:r>
              <a:rPr lang="pt-BR"/>
              <a:t>1</a:t>
            </a:r>
          </a:p>
        </p:txBody>
      </p:sp>
      <p:sp>
        <p:nvSpPr>
          <p:cNvPr id="29711" name="Oval 16"/>
          <p:cNvSpPr>
            <a:spLocks noChangeArrowheads="1"/>
          </p:cNvSpPr>
          <p:nvPr/>
        </p:nvSpPr>
        <p:spPr bwMode="auto">
          <a:xfrm>
            <a:off x="4287838" y="216852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9712" name="Oval 17"/>
          <p:cNvSpPr>
            <a:spLocks noChangeArrowheads="1"/>
          </p:cNvSpPr>
          <p:nvPr/>
        </p:nvSpPr>
        <p:spPr bwMode="auto">
          <a:xfrm>
            <a:off x="2409825" y="3560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9713" name="Oval 18"/>
          <p:cNvSpPr>
            <a:spLocks noChangeArrowheads="1"/>
          </p:cNvSpPr>
          <p:nvPr/>
        </p:nvSpPr>
        <p:spPr bwMode="auto">
          <a:xfrm>
            <a:off x="6061075" y="3546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29714" name="Text Box 19"/>
          <p:cNvSpPr txBox="1">
            <a:spLocks noChangeArrowheads="1"/>
          </p:cNvSpPr>
          <p:nvPr/>
        </p:nvSpPr>
        <p:spPr bwMode="auto">
          <a:xfrm>
            <a:off x="898525" y="5451475"/>
            <a:ext cx="565150" cy="457200"/>
          </a:xfrm>
          <a:prstGeom prst="rect">
            <a:avLst/>
          </a:prstGeom>
          <a:noFill/>
          <a:ln w="9525">
            <a:noFill/>
            <a:miter lim="800000"/>
            <a:headEnd/>
            <a:tailEnd/>
          </a:ln>
        </p:spPr>
        <p:txBody>
          <a:bodyPr wrap="none">
            <a:spAutoFit/>
          </a:bodyPr>
          <a:lstStyle/>
          <a:p>
            <a:r>
              <a:rPr lang="pt-BR"/>
              <a:t>1,0</a:t>
            </a:r>
          </a:p>
        </p:txBody>
      </p:sp>
      <p:sp>
        <p:nvSpPr>
          <p:cNvPr id="29715" name="Text Box 20"/>
          <p:cNvSpPr txBox="1">
            <a:spLocks noChangeArrowheads="1"/>
          </p:cNvSpPr>
          <p:nvPr/>
        </p:nvSpPr>
        <p:spPr bwMode="auto">
          <a:xfrm>
            <a:off x="3200400" y="5410200"/>
            <a:ext cx="565150" cy="457200"/>
          </a:xfrm>
          <a:prstGeom prst="rect">
            <a:avLst/>
          </a:prstGeom>
          <a:noFill/>
          <a:ln w="9525">
            <a:noFill/>
            <a:miter lim="800000"/>
            <a:headEnd/>
            <a:tailEnd/>
          </a:ln>
        </p:spPr>
        <p:txBody>
          <a:bodyPr wrap="none">
            <a:spAutoFit/>
          </a:bodyPr>
          <a:lstStyle/>
          <a:p>
            <a:r>
              <a:rPr lang="pt-BR"/>
              <a:t>0,1</a:t>
            </a:r>
          </a:p>
        </p:txBody>
      </p:sp>
      <p:sp>
        <p:nvSpPr>
          <p:cNvPr id="29716" name="Text Box 21"/>
          <p:cNvSpPr txBox="1">
            <a:spLocks noChangeArrowheads="1"/>
          </p:cNvSpPr>
          <p:nvPr/>
        </p:nvSpPr>
        <p:spPr bwMode="auto">
          <a:xfrm>
            <a:off x="4648200" y="5410200"/>
            <a:ext cx="565150" cy="457200"/>
          </a:xfrm>
          <a:prstGeom prst="rect">
            <a:avLst/>
          </a:prstGeom>
          <a:noFill/>
          <a:ln w="9525">
            <a:noFill/>
            <a:miter lim="800000"/>
            <a:headEnd/>
            <a:tailEnd/>
          </a:ln>
        </p:spPr>
        <p:txBody>
          <a:bodyPr wrap="none">
            <a:spAutoFit/>
          </a:bodyPr>
          <a:lstStyle/>
          <a:p>
            <a:r>
              <a:rPr lang="pt-BR"/>
              <a:t>0,1</a:t>
            </a:r>
          </a:p>
        </p:txBody>
      </p:sp>
      <p:sp>
        <p:nvSpPr>
          <p:cNvPr id="29717" name="Text Box 22"/>
          <p:cNvSpPr txBox="1">
            <a:spLocks noChangeArrowheads="1"/>
          </p:cNvSpPr>
          <p:nvPr/>
        </p:nvSpPr>
        <p:spPr bwMode="auto">
          <a:xfrm>
            <a:off x="6781800" y="5451475"/>
            <a:ext cx="565150" cy="457200"/>
          </a:xfrm>
          <a:prstGeom prst="rect">
            <a:avLst/>
          </a:prstGeom>
          <a:noFill/>
          <a:ln w="9525">
            <a:noFill/>
            <a:miter lim="800000"/>
            <a:headEnd/>
            <a:tailEnd/>
          </a:ln>
        </p:spPr>
        <p:txBody>
          <a:bodyPr wrap="none">
            <a:spAutoFit/>
          </a:bodyPr>
          <a:lstStyle/>
          <a:p>
            <a:r>
              <a:rPr lang="pt-BR"/>
              <a:t>1,0</a:t>
            </a:r>
          </a:p>
        </p:txBody>
      </p:sp>
      <p:sp>
        <p:nvSpPr>
          <p:cNvPr id="70679" name="AutoShape 23"/>
          <p:cNvSpPr>
            <a:spLocks noChangeArrowheads="1"/>
          </p:cNvSpPr>
          <p:nvPr/>
        </p:nvSpPr>
        <p:spPr bwMode="auto">
          <a:xfrm>
            <a:off x="2209800" y="3352800"/>
            <a:ext cx="4114800" cy="457200"/>
          </a:xfrm>
          <a:prstGeom prst="roundRect">
            <a:avLst>
              <a:gd name="adj" fmla="val 16667"/>
            </a:avLst>
          </a:prstGeom>
          <a:noFill/>
          <a:ln w="9525">
            <a:solidFill>
              <a:srgbClr val="FF3300"/>
            </a:solidFill>
            <a:round/>
            <a:headEnd/>
            <a:tailEnd/>
          </a:ln>
        </p:spPr>
        <p:txBody>
          <a:bodyPr wrap="none" anchor="ctr"/>
          <a:lstStyle/>
          <a:p>
            <a:pPr algn="ctr"/>
            <a:endParaRPr lang="pt-BR"/>
          </a:p>
        </p:txBody>
      </p:sp>
      <p:sp>
        <p:nvSpPr>
          <p:cNvPr id="29719" name="Text Box 24"/>
          <p:cNvSpPr txBox="1">
            <a:spLocks noChangeArrowheads="1"/>
          </p:cNvSpPr>
          <p:nvPr/>
        </p:nvSpPr>
        <p:spPr bwMode="auto">
          <a:xfrm>
            <a:off x="3733800" y="1752600"/>
            <a:ext cx="1377950" cy="457200"/>
          </a:xfrm>
          <a:prstGeom prst="rect">
            <a:avLst/>
          </a:prstGeom>
          <a:noFill/>
          <a:ln w="9525">
            <a:noFill/>
            <a:miter lim="800000"/>
            <a:headEnd/>
            <a:tailEnd/>
          </a:ln>
        </p:spPr>
        <p:txBody>
          <a:bodyPr wrap="none">
            <a:spAutoFit/>
          </a:bodyPr>
          <a:lstStyle/>
          <a:p>
            <a:r>
              <a:rPr lang="pt-BR"/>
              <a:t>Jogador 1</a:t>
            </a:r>
          </a:p>
        </p:txBody>
      </p:sp>
      <p:sp>
        <p:nvSpPr>
          <p:cNvPr id="29720" name="Text Box 25"/>
          <p:cNvSpPr txBox="1">
            <a:spLocks noChangeArrowheads="1"/>
          </p:cNvSpPr>
          <p:nvPr/>
        </p:nvSpPr>
        <p:spPr bwMode="auto">
          <a:xfrm>
            <a:off x="5638800" y="3048000"/>
            <a:ext cx="1377950" cy="457200"/>
          </a:xfrm>
          <a:prstGeom prst="rect">
            <a:avLst/>
          </a:prstGeom>
          <a:noFill/>
          <a:ln w="9525">
            <a:noFill/>
            <a:miter lim="800000"/>
            <a:headEnd/>
            <a:tailEnd/>
          </a:ln>
        </p:spPr>
        <p:txBody>
          <a:bodyPr wrap="none">
            <a:spAutoFit/>
          </a:bodyPr>
          <a:lstStyle/>
          <a:p>
            <a:r>
              <a:rPr lang="pt-BR"/>
              <a:t>Jogador 2</a:t>
            </a:r>
          </a:p>
        </p:txBody>
      </p:sp>
      <p:sp>
        <p:nvSpPr>
          <p:cNvPr id="29721" name="Text Box 26"/>
          <p:cNvSpPr txBox="1">
            <a:spLocks noChangeArrowheads="1"/>
          </p:cNvSpPr>
          <p:nvPr/>
        </p:nvSpPr>
        <p:spPr bwMode="auto">
          <a:xfrm>
            <a:off x="1828800" y="3048000"/>
            <a:ext cx="1377950" cy="457200"/>
          </a:xfrm>
          <a:prstGeom prst="rect">
            <a:avLst/>
          </a:prstGeom>
          <a:noFill/>
          <a:ln w="9525">
            <a:noFill/>
            <a:miter lim="800000"/>
            <a:headEnd/>
            <a:tailEnd/>
          </a:ln>
        </p:spPr>
        <p:txBody>
          <a:bodyPr wrap="none">
            <a:spAutoFit/>
          </a:bodyPr>
          <a:lstStyle/>
          <a:p>
            <a:r>
              <a:rPr lang="pt-BR"/>
              <a:t>Jogador 2</a:t>
            </a:r>
          </a:p>
        </p:txBody>
      </p:sp>
      <p:sp>
        <p:nvSpPr>
          <p:cNvPr id="70683" name="Text Box 27"/>
          <p:cNvSpPr txBox="1">
            <a:spLocks noChangeArrowheads="1"/>
          </p:cNvSpPr>
          <p:nvPr/>
        </p:nvSpPr>
        <p:spPr bwMode="auto">
          <a:xfrm>
            <a:off x="6918325" y="3581400"/>
            <a:ext cx="1768475" cy="822325"/>
          </a:xfrm>
          <a:prstGeom prst="rect">
            <a:avLst/>
          </a:prstGeom>
          <a:noFill/>
          <a:ln w="9525">
            <a:noFill/>
            <a:miter lim="800000"/>
            <a:headEnd/>
            <a:tailEnd/>
          </a:ln>
        </p:spPr>
        <p:txBody>
          <a:bodyPr>
            <a:spAutoFit/>
          </a:bodyPr>
          <a:lstStyle/>
          <a:p>
            <a:r>
              <a:rPr lang="pt-BR">
                <a:solidFill>
                  <a:srgbClr val="FF3300"/>
                </a:solidFill>
              </a:rPr>
              <a:t>Conjunto de informação</a:t>
            </a:r>
          </a:p>
        </p:txBody>
      </p:sp>
      <p:sp>
        <p:nvSpPr>
          <p:cNvPr id="70684" name="Line 28"/>
          <p:cNvSpPr>
            <a:spLocks noChangeShapeType="1"/>
          </p:cNvSpPr>
          <p:nvPr/>
        </p:nvSpPr>
        <p:spPr bwMode="auto">
          <a:xfrm flipH="1" flipV="1">
            <a:off x="6324600" y="3657600"/>
            <a:ext cx="533400" cy="304800"/>
          </a:xfrm>
          <a:prstGeom prst="line">
            <a:avLst/>
          </a:prstGeom>
          <a:noFill/>
          <a:ln w="9525">
            <a:solidFill>
              <a:srgbClr val="FF3300"/>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683"/>
                                        </p:tgtEl>
                                        <p:attrNameLst>
                                          <p:attrName>style.visibility</p:attrName>
                                        </p:attrNameLst>
                                      </p:cBhvr>
                                      <p:to>
                                        <p:strVal val="visible"/>
                                      </p:to>
                                    </p:set>
                                  </p:childTnLst>
                                </p:cTn>
                              </p:par>
                            </p:childTnLst>
                          </p:cTn>
                        </p:par>
                        <p:par>
                          <p:cTn id="11" fill="hold">
                            <p:stCondLst>
                              <p:cond delay="500"/>
                            </p:stCondLst>
                            <p:childTnLst>
                              <p:par>
                                <p:cTn id="12" presetID="16" presetClass="entr" presetSubtype="42" fill="hold" grpId="0" nodeType="afterEffect">
                                  <p:stCondLst>
                                    <p:cond delay="0"/>
                                  </p:stCondLst>
                                  <p:childTnLst>
                                    <p:set>
                                      <p:cBhvr>
                                        <p:cTn id="13" dur="1" fill="hold">
                                          <p:stCondLst>
                                            <p:cond delay="0"/>
                                          </p:stCondLst>
                                        </p:cTn>
                                        <p:tgtEl>
                                          <p:spTgt spid="70684"/>
                                        </p:tgtEl>
                                        <p:attrNameLst>
                                          <p:attrName>style.visibility</p:attrName>
                                        </p:attrNameLst>
                                      </p:cBhvr>
                                      <p:to>
                                        <p:strVal val="visible"/>
                                      </p:to>
                                    </p:set>
                                    <p:animEffect transition="in" filter="barn(outHorizontal)">
                                      <p:cBhvr>
                                        <p:cTn id="14" dur="500"/>
                                        <p:tgtEl>
                                          <p:spTgt spid="70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79" grpId="0" animBg="1" autoUpdateAnimBg="0"/>
      <p:bldP spid="70683" grpId="0" autoUpdateAnimBg="0"/>
      <p:bldP spid="70684"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60648"/>
            <a:ext cx="7772400" cy="1143000"/>
          </a:xfrm>
        </p:spPr>
        <p:txBody>
          <a:bodyPr/>
          <a:lstStyle/>
          <a:p>
            <a:r>
              <a:rPr lang="pt-BR" dirty="0" smtClean="0"/>
              <a:t>Exemplo: entrada</a:t>
            </a:r>
          </a:p>
        </p:txBody>
      </p:sp>
      <p:sp>
        <p:nvSpPr>
          <p:cNvPr id="71683" name="Rectangle 3"/>
          <p:cNvSpPr>
            <a:spLocks noGrp="1" noChangeArrowheads="1"/>
          </p:cNvSpPr>
          <p:nvPr>
            <p:ph type="body" idx="1"/>
          </p:nvPr>
        </p:nvSpPr>
        <p:spPr>
          <a:xfrm>
            <a:off x="685800" y="1628800"/>
            <a:ext cx="7772400" cy="4114800"/>
          </a:xfrm>
        </p:spPr>
        <p:txBody>
          <a:bodyPr/>
          <a:lstStyle/>
          <a:p>
            <a:r>
              <a:rPr lang="pt-BR" dirty="0" smtClean="0"/>
              <a:t>A empresa E deve decidir se entra ou não em um mercado que é monopólio da empresa I.</a:t>
            </a:r>
          </a:p>
          <a:p>
            <a:r>
              <a:rPr lang="pt-BR" dirty="0" smtClean="0"/>
              <a:t>Se ela permanece fora desse mercado, o lucro da empresa I é igual a $2.</a:t>
            </a:r>
          </a:p>
          <a:p>
            <a:r>
              <a:rPr lang="pt-BR" dirty="0" smtClean="0"/>
              <a:t>Se ela entra no mercado, as duas empresas devem decidir simultaneamente se lutam ou se acomodam.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6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ctrTitle"/>
          </p:nvPr>
        </p:nvSpPr>
        <p:spPr>
          <a:xfrm>
            <a:off x="683568" y="1916832"/>
            <a:ext cx="7772400" cy="1470025"/>
          </a:xfrm>
        </p:spPr>
        <p:txBody>
          <a:bodyPr/>
          <a:lstStyle/>
          <a:p>
            <a:r>
              <a:rPr lang="pt-BR" dirty="0" smtClean="0"/>
              <a:t>JOGOS SIMULTÂNEOS</a:t>
            </a:r>
          </a:p>
        </p:txBody>
      </p:sp>
      <p:sp>
        <p:nvSpPr>
          <p:cNvPr id="10243" name="Rectangle 5"/>
          <p:cNvSpPr>
            <a:spLocks noGrp="1" noChangeArrowheads="1"/>
          </p:cNvSpPr>
          <p:nvPr>
            <p:ph type="subTitle" idx="1"/>
          </p:nvPr>
        </p:nvSpPr>
        <p:spPr>
          <a:xfrm>
            <a:off x="1331640" y="3717032"/>
            <a:ext cx="6400800" cy="1752600"/>
          </a:xfrm>
        </p:spPr>
        <p:txBody>
          <a:bodyPr/>
          <a:lstStyle/>
          <a:p>
            <a:r>
              <a:rPr lang="pt-BR" dirty="0" smtClean="0"/>
              <a:t>OS DOIS JOGAM AO MESMO TEMPO!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2"/>
          <p:cNvSpPr>
            <a:spLocks noChangeShapeType="1"/>
          </p:cNvSpPr>
          <p:nvPr/>
        </p:nvSpPr>
        <p:spPr bwMode="auto">
          <a:xfrm flipH="1">
            <a:off x="1905000" y="1295400"/>
            <a:ext cx="1524000" cy="1371600"/>
          </a:xfrm>
          <a:prstGeom prst="line">
            <a:avLst/>
          </a:prstGeom>
          <a:noFill/>
          <a:ln w="9525">
            <a:solidFill>
              <a:schemeClr val="tx1"/>
            </a:solidFill>
            <a:round/>
            <a:headEnd/>
            <a:tailEnd/>
          </a:ln>
        </p:spPr>
        <p:txBody>
          <a:bodyPr wrap="none"/>
          <a:lstStyle/>
          <a:p>
            <a:endParaRPr lang="pt-BR"/>
          </a:p>
        </p:txBody>
      </p:sp>
      <p:sp>
        <p:nvSpPr>
          <p:cNvPr id="31747" name="Line 3"/>
          <p:cNvSpPr>
            <a:spLocks noChangeShapeType="1"/>
          </p:cNvSpPr>
          <p:nvPr/>
        </p:nvSpPr>
        <p:spPr bwMode="auto">
          <a:xfrm>
            <a:off x="3429000" y="1295400"/>
            <a:ext cx="1524000" cy="1295400"/>
          </a:xfrm>
          <a:prstGeom prst="line">
            <a:avLst/>
          </a:prstGeom>
          <a:noFill/>
          <a:ln w="9525">
            <a:solidFill>
              <a:schemeClr val="tx1"/>
            </a:solidFill>
            <a:round/>
            <a:headEnd/>
            <a:tailEnd/>
          </a:ln>
        </p:spPr>
        <p:txBody>
          <a:bodyPr wrap="none"/>
          <a:lstStyle/>
          <a:p>
            <a:endParaRPr lang="pt-BR"/>
          </a:p>
        </p:txBody>
      </p:sp>
      <p:sp>
        <p:nvSpPr>
          <p:cNvPr id="31748" name="Line 4"/>
          <p:cNvSpPr>
            <a:spLocks noChangeShapeType="1"/>
          </p:cNvSpPr>
          <p:nvPr/>
        </p:nvSpPr>
        <p:spPr bwMode="auto">
          <a:xfrm flipH="1">
            <a:off x="3429000" y="2590800"/>
            <a:ext cx="1524000" cy="1219200"/>
          </a:xfrm>
          <a:prstGeom prst="line">
            <a:avLst/>
          </a:prstGeom>
          <a:noFill/>
          <a:ln w="9525">
            <a:solidFill>
              <a:schemeClr val="tx1"/>
            </a:solidFill>
            <a:round/>
            <a:headEnd/>
            <a:tailEnd/>
          </a:ln>
        </p:spPr>
        <p:txBody>
          <a:bodyPr wrap="none"/>
          <a:lstStyle/>
          <a:p>
            <a:endParaRPr lang="pt-BR"/>
          </a:p>
        </p:txBody>
      </p:sp>
      <p:sp>
        <p:nvSpPr>
          <p:cNvPr id="31749" name="Line 5"/>
          <p:cNvSpPr>
            <a:spLocks noChangeShapeType="1"/>
          </p:cNvSpPr>
          <p:nvPr/>
        </p:nvSpPr>
        <p:spPr bwMode="auto">
          <a:xfrm>
            <a:off x="4953000" y="2590800"/>
            <a:ext cx="1447800" cy="1219200"/>
          </a:xfrm>
          <a:prstGeom prst="line">
            <a:avLst/>
          </a:prstGeom>
          <a:noFill/>
          <a:ln w="9525">
            <a:solidFill>
              <a:schemeClr val="tx1"/>
            </a:solidFill>
            <a:round/>
            <a:headEnd/>
            <a:tailEnd/>
          </a:ln>
        </p:spPr>
        <p:txBody>
          <a:bodyPr wrap="none"/>
          <a:lstStyle/>
          <a:p>
            <a:endParaRPr lang="pt-BR"/>
          </a:p>
        </p:txBody>
      </p:sp>
      <p:sp>
        <p:nvSpPr>
          <p:cNvPr id="31750" name="Line 6"/>
          <p:cNvSpPr>
            <a:spLocks noChangeShapeType="1"/>
          </p:cNvSpPr>
          <p:nvPr/>
        </p:nvSpPr>
        <p:spPr bwMode="auto">
          <a:xfrm flipH="1">
            <a:off x="2438400" y="3810000"/>
            <a:ext cx="990600" cy="1524000"/>
          </a:xfrm>
          <a:prstGeom prst="line">
            <a:avLst/>
          </a:prstGeom>
          <a:noFill/>
          <a:ln w="9525">
            <a:solidFill>
              <a:schemeClr val="tx1"/>
            </a:solidFill>
            <a:round/>
            <a:headEnd/>
            <a:tailEnd/>
          </a:ln>
        </p:spPr>
        <p:txBody>
          <a:bodyPr wrap="none"/>
          <a:lstStyle/>
          <a:p>
            <a:endParaRPr lang="pt-BR"/>
          </a:p>
        </p:txBody>
      </p:sp>
      <p:sp>
        <p:nvSpPr>
          <p:cNvPr id="31751" name="Line 7"/>
          <p:cNvSpPr>
            <a:spLocks noChangeShapeType="1"/>
          </p:cNvSpPr>
          <p:nvPr/>
        </p:nvSpPr>
        <p:spPr bwMode="auto">
          <a:xfrm>
            <a:off x="3429000" y="3810000"/>
            <a:ext cx="914400" cy="1524000"/>
          </a:xfrm>
          <a:prstGeom prst="line">
            <a:avLst/>
          </a:prstGeom>
          <a:noFill/>
          <a:ln w="9525">
            <a:solidFill>
              <a:schemeClr val="tx1"/>
            </a:solidFill>
            <a:round/>
            <a:headEnd/>
            <a:tailEnd/>
          </a:ln>
        </p:spPr>
        <p:txBody>
          <a:bodyPr wrap="none"/>
          <a:lstStyle/>
          <a:p>
            <a:endParaRPr lang="pt-BR"/>
          </a:p>
        </p:txBody>
      </p:sp>
      <p:sp>
        <p:nvSpPr>
          <p:cNvPr id="31752" name="Line 8"/>
          <p:cNvSpPr>
            <a:spLocks noChangeShapeType="1"/>
          </p:cNvSpPr>
          <p:nvPr/>
        </p:nvSpPr>
        <p:spPr bwMode="auto">
          <a:xfrm flipH="1">
            <a:off x="5410200" y="3810000"/>
            <a:ext cx="990600" cy="1524000"/>
          </a:xfrm>
          <a:prstGeom prst="line">
            <a:avLst/>
          </a:prstGeom>
          <a:noFill/>
          <a:ln w="9525">
            <a:solidFill>
              <a:schemeClr val="tx1"/>
            </a:solidFill>
            <a:round/>
            <a:headEnd/>
            <a:tailEnd/>
          </a:ln>
        </p:spPr>
        <p:txBody>
          <a:bodyPr wrap="none"/>
          <a:lstStyle/>
          <a:p>
            <a:endParaRPr lang="pt-BR"/>
          </a:p>
        </p:txBody>
      </p:sp>
      <p:sp>
        <p:nvSpPr>
          <p:cNvPr id="31753" name="Line 9"/>
          <p:cNvSpPr>
            <a:spLocks noChangeShapeType="1"/>
          </p:cNvSpPr>
          <p:nvPr/>
        </p:nvSpPr>
        <p:spPr bwMode="auto">
          <a:xfrm>
            <a:off x="6400800" y="3810000"/>
            <a:ext cx="914400" cy="1524000"/>
          </a:xfrm>
          <a:prstGeom prst="line">
            <a:avLst/>
          </a:prstGeom>
          <a:noFill/>
          <a:ln w="9525">
            <a:solidFill>
              <a:schemeClr val="tx1"/>
            </a:solidFill>
            <a:round/>
            <a:headEnd/>
            <a:tailEnd/>
          </a:ln>
        </p:spPr>
        <p:txBody>
          <a:bodyPr wrap="none"/>
          <a:lstStyle/>
          <a:p>
            <a:endParaRPr lang="pt-BR"/>
          </a:p>
        </p:txBody>
      </p:sp>
      <p:sp>
        <p:nvSpPr>
          <p:cNvPr id="31754" name="Text Box 10"/>
          <p:cNvSpPr txBox="1">
            <a:spLocks noChangeArrowheads="1"/>
          </p:cNvSpPr>
          <p:nvPr/>
        </p:nvSpPr>
        <p:spPr bwMode="auto">
          <a:xfrm>
            <a:off x="2667000" y="685800"/>
            <a:ext cx="1511300" cy="457200"/>
          </a:xfrm>
          <a:prstGeom prst="rect">
            <a:avLst/>
          </a:prstGeom>
          <a:noFill/>
          <a:ln w="9525">
            <a:noFill/>
            <a:miter lim="800000"/>
            <a:headEnd/>
            <a:tailEnd/>
          </a:ln>
        </p:spPr>
        <p:txBody>
          <a:bodyPr wrap="none">
            <a:spAutoFit/>
          </a:bodyPr>
          <a:lstStyle/>
          <a:p>
            <a:r>
              <a:rPr lang="pt-BR"/>
              <a:t>Empresa E</a:t>
            </a:r>
          </a:p>
        </p:txBody>
      </p:sp>
      <p:sp>
        <p:nvSpPr>
          <p:cNvPr id="31755" name="Text Box 11"/>
          <p:cNvSpPr txBox="1">
            <a:spLocks noChangeArrowheads="1"/>
          </p:cNvSpPr>
          <p:nvPr/>
        </p:nvSpPr>
        <p:spPr bwMode="auto">
          <a:xfrm>
            <a:off x="4356100" y="2133600"/>
            <a:ext cx="1511300" cy="457200"/>
          </a:xfrm>
          <a:prstGeom prst="rect">
            <a:avLst/>
          </a:prstGeom>
          <a:noFill/>
          <a:ln w="9525">
            <a:noFill/>
            <a:miter lim="800000"/>
            <a:headEnd/>
            <a:tailEnd/>
          </a:ln>
        </p:spPr>
        <p:txBody>
          <a:bodyPr wrap="none">
            <a:spAutoFit/>
          </a:bodyPr>
          <a:lstStyle/>
          <a:p>
            <a:r>
              <a:rPr lang="pt-BR"/>
              <a:t>Empresa E</a:t>
            </a:r>
          </a:p>
        </p:txBody>
      </p:sp>
      <p:sp>
        <p:nvSpPr>
          <p:cNvPr id="31756" name="Text Box 12"/>
          <p:cNvSpPr txBox="1">
            <a:spLocks noChangeArrowheads="1"/>
          </p:cNvSpPr>
          <p:nvPr/>
        </p:nvSpPr>
        <p:spPr bwMode="auto">
          <a:xfrm>
            <a:off x="2603500" y="3429000"/>
            <a:ext cx="1427163" cy="457200"/>
          </a:xfrm>
          <a:prstGeom prst="rect">
            <a:avLst/>
          </a:prstGeom>
          <a:noFill/>
          <a:ln w="9525">
            <a:noFill/>
            <a:miter lim="800000"/>
            <a:headEnd/>
            <a:tailEnd/>
          </a:ln>
        </p:spPr>
        <p:txBody>
          <a:bodyPr wrap="none">
            <a:spAutoFit/>
          </a:bodyPr>
          <a:lstStyle/>
          <a:p>
            <a:r>
              <a:rPr lang="pt-BR"/>
              <a:t>Empresa I</a:t>
            </a:r>
          </a:p>
        </p:txBody>
      </p:sp>
      <p:sp>
        <p:nvSpPr>
          <p:cNvPr id="31757" name="Text Box 13"/>
          <p:cNvSpPr txBox="1">
            <a:spLocks noChangeArrowheads="1"/>
          </p:cNvSpPr>
          <p:nvPr/>
        </p:nvSpPr>
        <p:spPr bwMode="auto">
          <a:xfrm>
            <a:off x="5964238" y="3429000"/>
            <a:ext cx="1427162" cy="457200"/>
          </a:xfrm>
          <a:prstGeom prst="rect">
            <a:avLst/>
          </a:prstGeom>
          <a:noFill/>
          <a:ln w="9525">
            <a:noFill/>
            <a:miter lim="800000"/>
            <a:headEnd/>
            <a:tailEnd/>
          </a:ln>
        </p:spPr>
        <p:txBody>
          <a:bodyPr wrap="none">
            <a:spAutoFit/>
          </a:bodyPr>
          <a:lstStyle/>
          <a:p>
            <a:r>
              <a:rPr lang="pt-BR"/>
              <a:t>Empresa I</a:t>
            </a:r>
          </a:p>
        </p:txBody>
      </p:sp>
      <p:sp>
        <p:nvSpPr>
          <p:cNvPr id="31758" name="Text Box 14"/>
          <p:cNvSpPr txBox="1">
            <a:spLocks noChangeArrowheads="1"/>
          </p:cNvSpPr>
          <p:nvPr/>
        </p:nvSpPr>
        <p:spPr bwMode="auto">
          <a:xfrm>
            <a:off x="1443038" y="1565275"/>
            <a:ext cx="1376362" cy="457200"/>
          </a:xfrm>
          <a:prstGeom prst="rect">
            <a:avLst/>
          </a:prstGeom>
          <a:noFill/>
          <a:ln w="9525">
            <a:noFill/>
            <a:miter lim="800000"/>
            <a:headEnd/>
            <a:tailEnd/>
          </a:ln>
        </p:spPr>
        <p:txBody>
          <a:bodyPr wrap="none">
            <a:spAutoFit/>
          </a:bodyPr>
          <a:lstStyle/>
          <a:p>
            <a:r>
              <a:rPr lang="pt-BR"/>
              <a:t>Não entra</a:t>
            </a:r>
          </a:p>
        </p:txBody>
      </p:sp>
      <p:sp>
        <p:nvSpPr>
          <p:cNvPr id="31759" name="Text Box 15"/>
          <p:cNvSpPr txBox="1">
            <a:spLocks noChangeArrowheads="1"/>
          </p:cNvSpPr>
          <p:nvPr/>
        </p:nvSpPr>
        <p:spPr bwMode="auto">
          <a:xfrm>
            <a:off x="4159250" y="1447800"/>
            <a:ext cx="842963" cy="457200"/>
          </a:xfrm>
          <a:prstGeom prst="rect">
            <a:avLst/>
          </a:prstGeom>
          <a:noFill/>
          <a:ln w="9525">
            <a:noFill/>
            <a:miter lim="800000"/>
            <a:headEnd/>
            <a:tailEnd/>
          </a:ln>
        </p:spPr>
        <p:txBody>
          <a:bodyPr wrap="none">
            <a:spAutoFit/>
          </a:bodyPr>
          <a:lstStyle/>
          <a:p>
            <a:r>
              <a:rPr lang="pt-BR"/>
              <a:t>Entra</a:t>
            </a:r>
          </a:p>
        </p:txBody>
      </p:sp>
      <p:sp>
        <p:nvSpPr>
          <p:cNvPr id="31760" name="Text Box 16"/>
          <p:cNvSpPr txBox="1">
            <a:spLocks noChangeArrowheads="1"/>
          </p:cNvSpPr>
          <p:nvPr/>
        </p:nvSpPr>
        <p:spPr bwMode="auto">
          <a:xfrm>
            <a:off x="3525838" y="2784475"/>
            <a:ext cx="741362" cy="457200"/>
          </a:xfrm>
          <a:prstGeom prst="rect">
            <a:avLst/>
          </a:prstGeom>
          <a:noFill/>
          <a:ln w="9525">
            <a:noFill/>
            <a:miter lim="800000"/>
            <a:headEnd/>
            <a:tailEnd/>
          </a:ln>
        </p:spPr>
        <p:txBody>
          <a:bodyPr wrap="none">
            <a:spAutoFit/>
          </a:bodyPr>
          <a:lstStyle/>
          <a:p>
            <a:r>
              <a:rPr lang="pt-BR"/>
              <a:t>Luta</a:t>
            </a:r>
          </a:p>
        </p:txBody>
      </p:sp>
      <p:sp>
        <p:nvSpPr>
          <p:cNvPr id="31761" name="Text Box 17"/>
          <p:cNvSpPr txBox="1">
            <a:spLocks noChangeArrowheads="1"/>
          </p:cNvSpPr>
          <p:nvPr/>
        </p:nvSpPr>
        <p:spPr bwMode="auto">
          <a:xfrm>
            <a:off x="2209800" y="4267200"/>
            <a:ext cx="741363" cy="457200"/>
          </a:xfrm>
          <a:prstGeom prst="rect">
            <a:avLst/>
          </a:prstGeom>
          <a:noFill/>
          <a:ln w="9525">
            <a:noFill/>
            <a:miter lim="800000"/>
            <a:headEnd/>
            <a:tailEnd/>
          </a:ln>
        </p:spPr>
        <p:txBody>
          <a:bodyPr wrap="none">
            <a:spAutoFit/>
          </a:bodyPr>
          <a:lstStyle/>
          <a:p>
            <a:r>
              <a:rPr lang="pt-BR"/>
              <a:t>Luta</a:t>
            </a:r>
          </a:p>
        </p:txBody>
      </p:sp>
      <p:sp>
        <p:nvSpPr>
          <p:cNvPr id="31762" name="Text Box 18"/>
          <p:cNvSpPr txBox="1">
            <a:spLocks noChangeArrowheads="1"/>
          </p:cNvSpPr>
          <p:nvPr/>
        </p:nvSpPr>
        <p:spPr bwMode="auto">
          <a:xfrm>
            <a:off x="5641975" y="2819400"/>
            <a:ext cx="1368425" cy="457200"/>
          </a:xfrm>
          <a:prstGeom prst="rect">
            <a:avLst/>
          </a:prstGeom>
          <a:noFill/>
          <a:ln w="9525">
            <a:noFill/>
            <a:miter lim="800000"/>
            <a:headEnd/>
            <a:tailEnd/>
          </a:ln>
        </p:spPr>
        <p:txBody>
          <a:bodyPr wrap="none">
            <a:spAutoFit/>
          </a:bodyPr>
          <a:lstStyle/>
          <a:p>
            <a:r>
              <a:rPr lang="pt-BR"/>
              <a:t>Acomoda</a:t>
            </a:r>
          </a:p>
        </p:txBody>
      </p:sp>
      <p:sp>
        <p:nvSpPr>
          <p:cNvPr id="31763" name="Text Box 19"/>
          <p:cNvSpPr txBox="1">
            <a:spLocks noChangeArrowheads="1"/>
          </p:cNvSpPr>
          <p:nvPr/>
        </p:nvSpPr>
        <p:spPr bwMode="auto">
          <a:xfrm>
            <a:off x="3810000" y="4267200"/>
            <a:ext cx="1368425" cy="457200"/>
          </a:xfrm>
          <a:prstGeom prst="rect">
            <a:avLst/>
          </a:prstGeom>
          <a:noFill/>
          <a:ln w="9525">
            <a:noFill/>
            <a:miter lim="800000"/>
            <a:headEnd/>
            <a:tailEnd/>
          </a:ln>
        </p:spPr>
        <p:txBody>
          <a:bodyPr wrap="none">
            <a:spAutoFit/>
          </a:bodyPr>
          <a:lstStyle/>
          <a:p>
            <a:r>
              <a:rPr lang="pt-BR"/>
              <a:t>Acomoda</a:t>
            </a:r>
          </a:p>
        </p:txBody>
      </p:sp>
      <p:sp>
        <p:nvSpPr>
          <p:cNvPr id="31764" name="Text Box 20"/>
          <p:cNvSpPr txBox="1">
            <a:spLocks noChangeArrowheads="1"/>
          </p:cNvSpPr>
          <p:nvPr/>
        </p:nvSpPr>
        <p:spPr bwMode="auto">
          <a:xfrm>
            <a:off x="5257800" y="4267200"/>
            <a:ext cx="741363" cy="457200"/>
          </a:xfrm>
          <a:prstGeom prst="rect">
            <a:avLst/>
          </a:prstGeom>
          <a:noFill/>
          <a:ln w="9525">
            <a:noFill/>
            <a:miter lim="800000"/>
            <a:headEnd/>
            <a:tailEnd/>
          </a:ln>
        </p:spPr>
        <p:txBody>
          <a:bodyPr wrap="none">
            <a:spAutoFit/>
          </a:bodyPr>
          <a:lstStyle/>
          <a:p>
            <a:r>
              <a:rPr lang="pt-BR"/>
              <a:t>Luta</a:t>
            </a:r>
          </a:p>
        </p:txBody>
      </p:sp>
      <p:sp>
        <p:nvSpPr>
          <p:cNvPr id="31765" name="Text Box 21"/>
          <p:cNvSpPr txBox="1">
            <a:spLocks noChangeArrowheads="1"/>
          </p:cNvSpPr>
          <p:nvPr/>
        </p:nvSpPr>
        <p:spPr bwMode="auto">
          <a:xfrm>
            <a:off x="6858000" y="4267200"/>
            <a:ext cx="1368425" cy="457200"/>
          </a:xfrm>
          <a:prstGeom prst="rect">
            <a:avLst/>
          </a:prstGeom>
          <a:noFill/>
          <a:ln w="9525">
            <a:noFill/>
            <a:miter lim="800000"/>
            <a:headEnd/>
            <a:tailEnd/>
          </a:ln>
        </p:spPr>
        <p:txBody>
          <a:bodyPr wrap="none">
            <a:spAutoFit/>
          </a:bodyPr>
          <a:lstStyle/>
          <a:p>
            <a:r>
              <a:rPr lang="pt-BR"/>
              <a:t>Acomoda</a:t>
            </a:r>
          </a:p>
        </p:txBody>
      </p:sp>
      <p:sp>
        <p:nvSpPr>
          <p:cNvPr id="31766" name="Text Box 22"/>
          <p:cNvSpPr txBox="1">
            <a:spLocks noChangeArrowheads="1"/>
          </p:cNvSpPr>
          <p:nvPr/>
        </p:nvSpPr>
        <p:spPr bwMode="auto">
          <a:xfrm>
            <a:off x="1644650" y="2590800"/>
            <a:ext cx="565150" cy="457200"/>
          </a:xfrm>
          <a:prstGeom prst="rect">
            <a:avLst/>
          </a:prstGeom>
          <a:noFill/>
          <a:ln w="9525">
            <a:noFill/>
            <a:miter lim="800000"/>
            <a:headEnd/>
            <a:tailEnd/>
          </a:ln>
        </p:spPr>
        <p:txBody>
          <a:bodyPr wrap="none">
            <a:spAutoFit/>
          </a:bodyPr>
          <a:lstStyle/>
          <a:p>
            <a:r>
              <a:rPr lang="pt-BR"/>
              <a:t>0,2</a:t>
            </a:r>
          </a:p>
        </p:txBody>
      </p:sp>
      <p:sp>
        <p:nvSpPr>
          <p:cNvPr id="31767" name="Text Box 23"/>
          <p:cNvSpPr txBox="1">
            <a:spLocks noChangeArrowheads="1"/>
          </p:cNvSpPr>
          <p:nvPr/>
        </p:nvSpPr>
        <p:spPr bwMode="auto">
          <a:xfrm>
            <a:off x="2041525" y="5292725"/>
            <a:ext cx="898525" cy="457200"/>
          </a:xfrm>
          <a:prstGeom prst="rect">
            <a:avLst/>
          </a:prstGeom>
          <a:noFill/>
          <a:ln w="9525">
            <a:noFill/>
            <a:miter lim="800000"/>
            <a:headEnd/>
            <a:tailEnd/>
          </a:ln>
        </p:spPr>
        <p:txBody>
          <a:bodyPr wrap="none">
            <a:spAutoFit/>
          </a:bodyPr>
          <a:lstStyle/>
          <a:p>
            <a:r>
              <a:rPr lang="pt-BR">
                <a:latin typeface="Symbol" pitchFamily="18" charset="2"/>
              </a:rPr>
              <a:t>-</a:t>
            </a:r>
            <a:r>
              <a:rPr lang="pt-BR"/>
              <a:t>3,</a:t>
            </a:r>
            <a:r>
              <a:rPr lang="pt-BR">
                <a:latin typeface="Symbol" pitchFamily="18" charset="2"/>
              </a:rPr>
              <a:t>-</a:t>
            </a:r>
            <a:r>
              <a:rPr lang="pt-BR"/>
              <a:t>1</a:t>
            </a:r>
          </a:p>
        </p:txBody>
      </p:sp>
      <p:sp>
        <p:nvSpPr>
          <p:cNvPr id="31768" name="Text Box 24"/>
          <p:cNvSpPr txBox="1">
            <a:spLocks noChangeArrowheads="1"/>
          </p:cNvSpPr>
          <p:nvPr/>
        </p:nvSpPr>
        <p:spPr bwMode="auto">
          <a:xfrm>
            <a:off x="3886200" y="5334000"/>
            <a:ext cx="731838" cy="457200"/>
          </a:xfrm>
          <a:prstGeom prst="rect">
            <a:avLst/>
          </a:prstGeom>
          <a:noFill/>
          <a:ln w="9525">
            <a:noFill/>
            <a:miter lim="800000"/>
            <a:headEnd/>
            <a:tailEnd/>
          </a:ln>
        </p:spPr>
        <p:txBody>
          <a:bodyPr wrap="none">
            <a:spAutoFit/>
          </a:bodyPr>
          <a:lstStyle/>
          <a:p>
            <a:r>
              <a:rPr lang="pt-BR">
                <a:latin typeface="Symbol" pitchFamily="18" charset="2"/>
              </a:rPr>
              <a:t>1</a:t>
            </a:r>
            <a:r>
              <a:rPr lang="pt-BR"/>
              <a:t>,</a:t>
            </a:r>
            <a:r>
              <a:rPr lang="pt-BR">
                <a:latin typeface="Symbol" pitchFamily="18" charset="2"/>
              </a:rPr>
              <a:t>-</a:t>
            </a:r>
            <a:r>
              <a:rPr lang="pt-BR"/>
              <a:t>2</a:t>
            </a:r>
          </a:p>
        </p:txBody>
      </p:sp>
      <p:sp>
        <p:nvSpPr>
          <p:cNvPr id="31769" name="Text Box 25"/>
          <p:cNvSpPr txBox="1">
            <a:spLocks noChangeArrowheads="1"/>
          </p:cNvSpPr>
          <p:nvPr/>
        </p:nvSpPr>
        <p:spPr bwMode="auto">
          <a:xfrm>
            <a:off x="4962525" y="5299075"/>
            <a:ext cx="898525" cy="457200"/>
          </a:xfrm>
          <a:prstGeom prst="rect">
            <a:avLst/>
          </a:prstGeom>
          <a:noFill/>
          <a:ln w="9525">
            <a:noFill/>
            <a:miter lim="800000"/>
            <a:headEnd/>
            <a:tailEnd/>
          </a:ln>
        </p:spPr>
        <p:txBody>
          <a:bodyPr wrap="none">
            <a:spAutoFit/>
          </a:bodyPr>
          <a:lstStyle/>
          <a:p>
            <a:r>
              <a:rPr lang="pt-BR">
                <a:latin typeface="Symbol" pitchFamily="18" charset="2"/>
              </a:rPr>
              <a:t>-</a:t>
            </a:r>
            <a:r>
              <a:rPr lang="pt-BR"/>
              <a:t>2,</a:t>
            </a:r>
            <a:r>
              <a:rPr lang="pt-BR">
                <a:latin typeface="Symbol" pitchFamily="18" charset="2"/>
              </a:rPr>
              <a:t>-</a:t>
            </a:r>
            <a:r>
              <a:rPr lang="pt-BR"/>
              <a:t>1</a:t>
            </a:r>
          </a:p>
        </p:txBody>
      </p:sp>
      <p:sp>
        <p:nvSpPr>
          <p:cNvPr id="31770" name="Text Box 26"/>
          <p:cNvSpPr txBox="1">
            <a:spLocks noChangeArrowheads="1"/>
          </p:cNvSpPr>
          <p:nvPr/>
        </p:nvSpPr>
        <p:spPr bwMode="auto">
          <a:xfrm>
            <a:off x="6994525" y="5299075"/>
            <a:ext cx="565150" cy="457200"/>
          </a:xfrm>
          <a:prstGeom prst="rect">
            <a:avLst/>
          </a:prstGeom>
          <a:noFill/>
          <a:ln w="9525">
            <a:noFill/>
            <a:miter lim="800000"/>
            <a:headEnd/>
            <a:tailEnd/>
          </a:ln>
        </p:spPr>
        <p:txBody>
          <a:bodyPr wrap="none">
            <a:spAutoFit/>
          </a:bodyPr>
          <a:lstStyle/>
          <a:p>
            <a:r>
              <a:rPr lang="pt-BR"/>
              <a:t>3,1</a:t>
            </a:r>
          </a:p>
        </p:txBody>
      </p:sp>
      <p:sp>
        <p:nvSpPr>
          <p:cNvPr id="31771" name="AutoShape 27"/>
          <p:cNvSpPr>
            <a:spLocks noChangeArrowheads="1"/>
          </p:cNvSpPr>
          <p:nvPr/>
        </p:nvSpPr>
        <p:spPr bwMode="auto">
          <a:xfrm>
            <a:off x="3124200" y="35814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1772" name="Oval 28"/>
          <p:cNvSpPr>
            <a:spLocks noChangeArrowheads="1"/>
          </p:cNvSpPr>
          <p:nvPr/>
        </p:nvSpPr>
        <p:spPr bwMode="auto">
          <a:xfrm>
            <a:off x="3387725" y="1260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1773" name="Oval 29"/>
          <p:cNvSpPr>
            <a:spLocks noChangeArrowheads="1"/>
          </p:cNvSpPr>
          <p:nvPr/>
        </p:nvSpPr>
        <p:spPr bwMode="auto">
          <a:xfrm>
            <a:off x="4924425" y="2555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1774" name="Oval 30"/>
          <p:cNvSpPr>
            <a:spLocks noChangeArrowheads="1"/>
          </p:cNvSpPr>
          <p:nvPr/>
        </p:nvSpPr>
        <p:spPr bwMode="auto">
          <a:xfrm>
            <a:off x="3373438" y="37750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1775" name="Oval 31"/>
          <p:cNvSpPr>
            <a:spLocks noChangeArrowheads="1"/>
          </p:cNvSpPr>
          <p:nvPr/>
        </p:nvSpPr>
        <p:spPr bwMode="auto">
          <a:xfrm>
            <a:off x="6359525" y="37893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332656"/>
            <a:ext cx="7772400" cy="1143000"/>
          </a:xfrm>
        </p:spPr>
        <p:txBody>
          <a:bodyPr/>
          <a:lstStyle/>
          <a:p>
            <a:r>
              <a:rPr lang="pt-BR" dirty="0" smtClean="0"/>
              <a:t>Jogo caso a empresa 1 comece a produzir antes da empresa 2</a:t>
            </a:r>
          </a:p>
        </p:txBody>
      </p:sp>
      <p:sp>
        <p:nvSpPr>
          <p:cNvPr id="33795" name="Oval 3"/>
          <p:cNvSpPr>
            <a:spLocks noChangeArrowheads="1"/>
          </p:cNvSpPr>
          <p:nvPr/>
        </p:nvSpPr>
        <p:spPr bwMode="auto">
          <a:xfrm>
            <a:off x="4321175" y="25146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3796" name="Text Box 4"/>
          <p:cNvSpPr txBox="1">
            <a:spLocks noChangeArrowheads="1"/>
          </p:cNvSpPr>
          <p:nvPr/>
        </p:nvSpPr>
        <p:spPr bwMode="auto">
          <a:xfrm>
            <a:off x="3635375" y="2057400"/>
            <a:ext cx="1477963" cy="457200"/>
          </a:xfrm>
          <a:prstGeom prst="rect">
            <a:avLst/>
          </a:prstGeom>
          <a:noFill/>
          <a:ln w="9525">
            <a:noFill/>
            <a:miter lim="800000"/>
            <a:headEnd/>
            <a:tailEnd/>
          </a:ln>
        </p:spPr>
        <p:txBody>
          <a:bodyPr wrap="none">
            <a:spAutoFit/>
          </a:bodyPr>
          <a:lstStyle/>
          <a:p>
            <a:r>
              <a:rPr lang="pt-BR"/>
              <a:t>Empresa 1</a:t>
            </a:r>
          </a:p>
        </p:txBody>
      </p:sp>
      <p:sp>
        <p:nvSpPr>
          <p:cNvPr id="33797" name="Line 5"/>
          <p:cNvSpPr>
            <a:spLocks noChangeShapeType="1"/>
          </p:cNvSpPr>
          <p:nvPr/>
        </p:nvSpPr>
        <p:spPr bwMode="auto">
          <a:xfrm flipH="1">
            <a:off x="2111375" y="2570163"/>
            <a:ext cx="2265363" cy="1087437"/>
          </a:xfrm>
          <a:prstGeom prst="line">
            <a:avLst/>
          </a:prstGeom>
          <a:noFill/>
          <a:ln w="9525">
            <a:solidFill>
              <a:schemeClr val="tx1"/>
            </a:solidFill>
            <a:round/>
            <a:headEnd/>
            <a:tailEnd/>
          </a:ln>
        </p:spPr>
        <p:txBody>
          <a:bodyPr wrap="none"/>
          <a:lstStyle/>
          <a:p>
            <a:endParaRPr lang="pt-BR"/>
          </a:p>
        </p:txBody>
      </p:sp>
      <p:sp>
        <p:nvSpPr>
          <p:cNvPr id="33798" name="Line 6"/>
          <p:cNvSpPr>
            <a:spLocks noChangeShapeType="1"/>
          </p:cNvSpPr>
          <p:nvPr/>
        </p:nvSpPr>
        <p:spPr bwMode="auto">
          <a:xfrm>
            <a:off x="4376738" y="2570163"/>
            <a:ext cx="1925637" cy="1011237"/>
          </a:xfrm>
          <a:prstGeom prst="line">
            <a:avLst/>
          </a:prstGeom>
          <a:noFill/>
          <a:ln w="9525">
            <a:solidFill>
              <a:schemeClr val="tx1"/>
            </a:solidFill>
            <a:round/>
            <a:headEnd/>
            <a:tailEnd/>
          </a:ln>
        </p:spPr>
        <p:txBody>
          <a:bodyPr wrap="none"/>
          <a:lstStyle/>
          <a:p>
            <a:endParaRPr lang="pt-BR"/>
          </a:p>
        </p:txBody>
      </p:sp>
      <p:sp>
        <p:nvSpPr>
          <p:cNvPr id="33799" name="Text Box 7"/>
          <p:cNvSpPr txBox="1">
            <a:spLocks noChangeArrowheads="1"/>
          </p:cNvSpPr>
          <p:nvPr/>
        </p:nvSpPr>
        <p:spPr bwMode="auto">
          <a:xfrm>
            <a:off x="1028700" y="3241675"/>
            <a:ext cx="1477963" cy="457200"/>
          </a:xfrm>
          <a:prstGeom prst="rect">
            <a:avLst/>
          </a:prstGeom>
          <a:noFill/>
          <a:ln w="9525">
            <a:noFill/>
            <a:miter lim="800000"/>
            <a:headEnd/>
            <a:tailEnd/>
          </a:ln>
        </p:spPr>
        <p:txBody>
          <a:bodyPr wrap="none">
            <a:spAutoFit/>
          </a:bodyPr>
          <a:lstStyle/>
          <a:p>
            <a:r>
              <a:rPr lang="pt-BR"/>
              <a:t>Empresa 2</a:t>
            </a:r>
          </a:p>
        </p:txBody>
      </p:sp>
      <p:sp>
        <p:nvSpPr>
          <p:cNvPr id="33800" name="Text Box 8"/>
          <p:cNvSpPr txBox="1">
            <a:spLocks noChangeArrowheads="1"/>
          </p:cNvSpPr>
          <p:nvPr/>
        </p:nvSpPr>
        <p:spPr bwMode="auto">
          <a:xfrm>
            <a:off x="6119813" y="3200400"/>
            <a:ext cx="1477962" cy="457200"/>
          </a:xfrm>
          <a:prstGeom prst="rect">
            <a:avLst/>
          </a:prstGeom>
          <a:noFill/>
          <a:ln w="9525">
            <a:noFill/>
            <a:miter lim="800000"/>
            <a:headEnd/>
            <a:tailEnd/>
          </a:ln>
        </p:spPr>
        <p:txBody>
          <a:bodyPr wrap="none">
            <a:spAutoFit/>
          </a:bodyPr>
          <a:lstStyle/>
          <a:p>
            <a:r>
              <a:rPr lang="pt-BR"/>
              <a:t>Empresa 2</a:t>
            </a:r>
          </a:p>
        </p:txBody>
      </p:sp>
      <p:sp>
        <p:nvSpPr>
          <p:cNvPr id="33801" name="Oval 9"/>
          <p:cNvSpPr>
            <a:spLocks noChangeArrowheads="1"/>
          </p:cNvSpPr>
          <p:nvPr/>
        </p:nvSpPr>
        <p:spPr bwMode="auto">
          <a:xfrm>
            <a:off x="2090738" y="36369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3802" name="Line 10"/>
          <p:cNvSpPr>
            <a:spLocks noChangeShapeType="1"/>
          </p:cNvSpPr>
          <p:nvPr/>
        </p:nvSpPr>
        <p:spPr bwMode="auto">
          <a:xfrm flipH="1">
            <a:off x="1120775" y="3657600"/>
            <a:ext cx="990600" cy="1600200"/>
          </a:xfrm>
          <a:prstGeom prst="line">
            <a:avLst/>
          </a:prstGeom>
          <a:noFill/>
          <a:ln w="9525">
            <a:solidFill>
              <a:schemeClr val="tx1"/>
            </a:solidFill>
            <a:round/>
            <a:headEnd/>
            <a:tailEnd/>
          </a:ln>
        </p:spPr>
        <p:txBody>
          <a:bodyPr wrap="none"/>
          <a:lstStyle/>
          <a:p>
            <a:endParaRPr lang="pt-BR"/>
          </a:p>
        </p:txBody>
      </p:sp>
      <p:sp>
        <p:nvSpPr>
          <p:cNvPr id="33803" name="Line 11"/>
          <p:cNvSpPr>
            <a:spLocks noChangeShapeType="1"/>
          </p:cNvSpPr>
          <p:nvPr/>
        </p:nvSpPr>
        <p:spPr bwMode="auto">
          <a:xfrm>
            <a:off x="2111375" y="3657600"/>
            <a:ext cx="1295400" cy="1524000"/>
          </a:xfrm>
          <a:prstGeom prst="line">
            <a:avLst/>
          </a:prstGeom>
          <a:noFill/>
          <a:ln w="9525">
            <a:solidFill>
              <a:schemeClr val="tx1"/>
            </a:solidFill>
            <a:round/>
            <a:headEnd/>
            <a:tailEnd/>
          </a:ln>
        </p:spPr>
        <p:txBody>
          <a:bodyPr wrap="none"/>
          <a:lstStyle/>
          <a:p>
            <a:endParaRPr lang="pt-BR"/>
          </a:p>
        </p:txBody>
      </p:sp>
      <p:sp>
        <p:nvSpPr>
          <p:cNvPr id="33804" name="Oval 12"/>
          <p:cNvSpPr>
            <a:spLocks noChangeArrowheads="1"/>
          </p:cNvSpPr>
          <p:nvPr/>
        </p:nvSpPr>
        <p:spPr bwMode="auto">
          <a:xfrm>
            <a:off x="6184900" y="3505200"/>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3805" name="Line 13"/>
          <p:cNvSpPr>
            <a:spLocks noChangeShapeType="1"/>
          </p:cNvSpPr>
          <p:nvPr/>
        </p:nvSpPr>
        <p:spPr bwMode="auto">
          <a:xfrm flipH="1">
            <a:off x="5214938" y="3525838"/>
            <a:ext cx="990600" cy="1600200"/>
          </a:xfrm>
          <a:prstGeom prst="line">
            <a:avLst/>
          </a:prstGeom>
          <a:noFill/>
          <a:ln w="9525">
            <a:solidFill>
              <a:schemeClr val="tx1"/>
            </a:solidFill>
            <a:round/>
            <a:headEnd/>
            <a:tailEnd/>
          </a:ln>
        </p:spPr>
        <p:txBody>
          <a:bodyPr wrap="none"/>
          <a:lstStyle/>
          <a:p>
            <a:endParaRPr lang="pt-BR"/>
          </a:p>
        </p:txBody>
      </p:sp>
      <p:sp>
        <p:nvSpPr>
          <p:cNvPr id="33806" name="Line 14"/>
          <p:cNvSpPr>
            <a:spLocks noChangeShapeType="1"/>
          </p:cNvSpPr>
          <p:nvPr/>
        </p:nvSpPr>
        <p:spPr bwMode="auto">
          <a:xfrm>
            <a:off x="6205538" y="3525838"/>
            <a:ext cx="1295400" cy="1524000"/>
          </a:xfrm>
          <a:prstGeom prst="line">
            <a:avLst/>
          </a:prstGeom>
          <a:noFill/>
          <a:ln w="9525">
            <a:solidFill>
              <a:schemeClr val="tx1"/>
            </a:solidFill>
            <a:round/>
            <a:headEnd/>
            <a:tailEnd/>
          </a:ln>
        </p:spPr>
        <p:txBody>
          <a:bodyPr wrap="none"/>
          <a:lstStyle/>
          <a:p>
            <a:endParaRPr lang="pt-BR"/>
          </a:p>
        </p:txBody>
      </p:sp>
      <p:sp>
        <p:nvSpPr>
          <p:cNvPr id="33807" name="Text Box 15"/>
          <p:cNvSpPr txBox="1">
            <a:spLocks noChangeArrowheads="1"/>
          </p:cNvSpPr>
          <p:nvPr/>
        </p:nvSpPr>
        <p:spPr bwMode="auto">
          <a:xfrm>
            <a:off x="2368550" y="26670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33808" name="Text Box 16"/>
          <p:cNvSpPr txBox="1">
            <a:spLocks noChangeArrowheads="1"/>
          </p:cNvSpPr>
          <p:nvPr/>
        </p:nvSpPr>
        <p:spPr bwMode="auto">
          <a:xfrm>
            <a:off x="387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33809" name="Text Box 17"/>
          <p:cNvSpPr txBox="1">
            <a:spLocks noChangeArrowheads="1"/>
          </p:cNvSpPr>
          <p:nvPr/>
        </p:nvSpPr>
        <p:spPr bwMode="auto">
          <a:xfrm>
            <a:off x="4578350" y="4114800"/>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33810" name="Text Box 18"/>
          <p:cNvSpPr txBox="1">
            <a:spLocks noChangeArrowheads="1"/>
          </p:cNvSpPr>
          <p:nvPr/>
        </p:nvSpPr>
        <p:spPr bwMode="auto">
          <a:xfrm>
            <a:off x="4806950" y="26670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33811" name="Text Box 19"/>
          <p:cNvSpPr txBox="1">
            <a:spLocks noChangeArrowheads="1"/>
          </p:cNvSpPr>
          <p:nvPr/>
        </p:nvSpPr>
        <p:spPr bwMode="auto">
          <a:xfrm>
            <a:off x="6454775"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33812" name="Text Box 20"/>
          <p:cNvSpPr txBox="1">
            <a:spLocks noChangeArrowheads="1"/>
          </p:cNvSpPr>
          <p:nvPr/>
        </p:nvSpPr>
        <p:spPr bwMode="auto">
          <a:xfrm>
            <a:off x="2317750" y="4114800"/>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33813" name="Text Box 21"/>
          <p:cNvSpPr txBox="1">
            <a:spLocks noChangeArrowheads="1"/>
          </p:cNvSpPr>
          <p:nvPr/>
        </p:nvSpPr>
        <p:spPr bwMode="auto">
          <a:xfrm>
            <a:off x="647700" y="5334000"/>
            <a:ext cx="776288" cy="457200"/>
          </a:xfrm>
          <a:prstGeom prst="rect">
            <a:avLst/>
          </a:prstGeom>
          <a:noFill/>
          <a:ln w="9525">
            <a:noFill/>
            <a:miter lim="800000"/>
            <a:headEnd/>
            <a:tailEnd/>
          </a:ln>
        </p:spPr>
        <p:txBody>
          <a:bodyPr wrap="none">
            <a:spAutoFit/>
          </a:bodyPr>
          <a:lstStyle/>
          <a:p>
            <a:r>
              <a:rPr lang="pt-BR"/>
              <a:t>(2;3)</a:t>
            </a:r>
          </a:p>
        </p:txBody>
      </p:sp>
      <p:sp>
        <p:nvSpPr>
          <p:cNvPr id="33814" name="Text Box 22"/>
          <p:cNvSpPr txBox="1">
            <a:spLocks noChangeArrowheads="1"/>
          </p:cNvSpPr>
          <p:nvPr/>
        </p:nvSpPr>
        <p:spPr bwMode="auto">
          <a:xfrm>
            <a:off x="3025775" y="5257800"/>
            <a:ext cx="776288" cy="457200"/>
          </a:xfrm>
          <a:prstGeom prst="rect">
            <a:avLst/>
          </a:prstGeom>
          <a:noFill/>
          <a:ln w="9525">
            <a:noFill/>
            <a:miter lim="800000"/>
            <a:headEnd/>
            <a:tailEnd/>
          </a:ln>
        </p:spPr>
        <p:txBody>
          <a:bodyPr wrap="none">
            <a:spAutoFit/>
          </a:bodyPr>
          <a:lstStyle/>
          <a:p>
            <a:r>
              <a:rPr lang="pt-BR"/>
              <a:t>(1;1)</a:t>
            </a:r>
          </a:p>
        </p:txBody>
      </p:sp>
      <p:sp>
        <p:nvSpPr>
          <p:cNvPr id="33815" name="Text Box 23"/>
          <p:cNvSpPr txBox="1">
            <a:spLocks noChangeArrowheads="1"/>
          </p:cNvSpPr>
          <p:nvPr/>
        </p:nvSpPr>
        <p:spPr bwMode="auto">
          <a:xfrm>
            <a:off x="7124700" y="5181600"/>
            <a:ext cx="776288" cy="457200"/>
          </a:xfrm>
          <a:prstGeom prst="rect">
            <a:avLst/>
          </a:prstGeom>
          <a:noFill/>
          <a:ln w="9525">
            <a:noFill/>
            <a:miter lim="800000"/>
            <a:headEnd/>
            <a:tailEnd/>
          </a:ln>
        </p:spPr>
        <p:txBody>
          <a:bodyPr wrap="none">
            <a:spAutoFit/>
          </a:bodyPr>
          <a:lstStyle/>
          <a:p>
            <a:r>
              <a:rPr lang="pt-BR"/>
              <a:t>(3;2)</a:t>
            </a:r>
          </a:p>
        </p:txBody>
      </p:sp>
      <p:sp>
        <p:nvSpPr>
          <p:cNvPr id="33816" name="Text Box 24"/>
          <p:cNvSpPr txBox="1">
            <a:spLocks noChangeArrowheads="1"/>
          </p:cNvSpPr>
          <p:nvPr/>
        </p:nvSpPr>
        <p:spPr bwMode="auto">
          <a:xfrm>
            <a:off x="4702175" y="5181600"/>
            <a:ext cx="1233488" cy="457200"/>
          </a:xfrm>
          <a:prstGeom prst="rect">
            <a:avLst/>
          </a:prstGeom>
          <a:noFill/>
          <a:ln w="9525">
            <a:noFill/>
            <a:miter lim="800000"/>
            <a:headEnd/>
            <a:tailEnd/>
          </a:ln>
        </p:spPr>
        <p:txBody>
          <a:bodyPr wrap="none">
            <a:spAutoFit/>
          </a:bodyPr>
          <a:lstStyle/>
          <a:p>
            <a:r>
              <a:rPr lang="pt-BR"/>
              <a:t>(1,5;1,5)</a:t>
            </a:r>
          </a:p>
        </p:txBody>
      </p:sp>
      <p:sp>
        <p:nvSpPr>
          <p:cNvPr id="33817" name="Text Box 27"/>
          <p:cNvSpPr txBox="1">
            <a:spLocks noChangeArrowheads="1"/>
          </p:cNvSpPr>
          <p:nvPr/>
        </p:nvSpPr>
        <p:spPr bwMode="auto">
          <a:xfrm>
            <a:off x="395288" y="5876925"/>
            <a:ext cx="8280400" cy="830997"/>
          </a:xfrm>
          <a:prstGeom prst="rect">
            <a:avLst/>
          </a:prstGeom>
          <a:noFill/>
          <a:ln w="9525">
            <a:noFill/>
            <a:miter lim="800000"/>
            <a:headEnd/>
            <a:tailEnd/>
          </a:ln>
        </p:spPr>
        <p:txBody>
          <a:bodyPr>
            <a:spAutoFit/>
          </a:bodyPr>
          <a:lstStyle/>
          <a:p>
            <a:pPr>
              <a:spcBef>
                <a:spcPct val="50000"/>
              </a:spcBef>
            </a:pPr>
            <a:r>
              <a:rPr lang="pt-BR" dirty="0"/>
              <a:t>Os nós unitários para a empresa 2 </a:t>
            </a:r>
            <a:r>
              <a:rPr lang="pt-BR" dirty="0" smtClean="0"/>
              <a:t>indicam </a:t>
            </a:r>
            <a:r>
              <a:rPr lang="pt-BR" dirty="0"/>
              <a:t>que a empresa 2 sabe exatamente onde está naquele momento do jogo.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3568" y="476672"/>
            <a:ext cx="7772400" cy="720080"/>
          </a:xfrm>
        </p:spPr>
        <p:txBody>
          <a:bodyPr/>
          <a:lstStyle/>
          <a:p>
            <a:r>
              <a:rPr lang="pt-BR" dirty="0" smtClean="0"/>
              <a:t>Definição: </a:t>
            </a:r>
            <a:r>
              <a:rPr lang="pt-BR" dirty="0" err="1" smtClean="0"/>
              <a:t>Subjogo</a:t>
            </a:r>
            <a:endParaRPr lang="pt-BR" dirty="0" smtClean="0"/>
          </a:p>
        </p:txBody>
      </p:sp>
      <p:sp>
        <p:nvSpPr>
          <p:cNvPr id="74755" name="Rectangle 3"/>
          <p:cNvSpPr>
            <a:spLocks noGrp="1" noChangeArrowheads="1"/>
          </p:cNvSpPr>
          <p:nvPr>
            <p:ph type="body" idx="1"/>
          </p:nvPr>
        </p:nvSpPr>
        <p:spPr>
          <a:xfrm>
            <a:off x="539552" y="1484784"/>
            <a:ext cx="8136904" cy="4896544"/>
          </a:xfrm>
        </p:spPr>
        <p:txBody>
          <a:bodyPr/>
          <a:lstStyle/>
          <a:p>
            <a:r>
              <a:rPr lang="pt-BR" dirty="0" smtClean="0"/>
              <a:t>Um </a:t>
            </a:r>
            <a:r>
              <a:rPr lang="pt-BR" dirty="0" err="1" smtClean="0"/>
              <a:t>subjogo</a:t>
            </a:r>
            <a:r>
              <a:rPr lang="pt-BR" dirty="0" smtClean="0"/>
              <a:t> é um subconjunto de um jogo em forma extensiva com as seguintes propriedades:</a:t>
            </a:r>
          </a:p>
          <a:p>
            <a:r>
              <a:rPr lang="pt-BR" dirty="0" smtClean="0"/>
              <a:t>Começa sempre em um único nó de decisão;</a:t>
            </a:r>
          </a:p>
          <a:p>
            <a:r>
              <a:rPr lang="pt-BR" dirty="0" smtClean="0"/>
              <a:t>Contém sempre todos os nós que se seguem ao nó no qual ele se iniciou;</a:t>
            </a:r>
          </a:p>
          <a:p>
            <a:r>
              <a:rPr lang="pt-BR" dirty="0" smtClean="0"/>
              <a:t>Se um </a:t>
            </a:r>
            <a:r>
              <a:rPr lang="pt-BR" dirty="0" err="1" smtClean="0"/>
              <a:t>subjogo</a:t>
            </a:r>
            <a:r>
              <a:rPr lang="pt-BR" dirty="0" smtClean="0"/>
              <a:t> contém qualquer parte de um conjunto de informação, ele conterá todos os nós do conjunto de informação.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4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47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7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47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pt-BR" smtClean="0"/>
              <a:t>Exemplo</a:t>
            </a:r>
          </a:p>
        </p:txBody>
      </p:sp>
      <p:sp>
        <p:nvSpPr>
          <p:cNvPr id="35843"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5844"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5845"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5846"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5847"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5848"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5849"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5850"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5851"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5852"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5853"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5854"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5855" name="AutoShape 28"/>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5856" name="Oval 29"/>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5857" name="Oval 30"/>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5858" name="Oval 31"/>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5859" name="Oval 32"/>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5809" name="AutoShape 33"/>
          <p:cNvSpPr>
            <a:spLocks noChangeArrowheads="1"/>
          </p:cNvSpPr>
          <p:nvPr/>
        </p:nvSpPr>
        <p:spPr bwMode="auto">
          <a:xfrm>
            <a:off x="381000" y="1295400"/>
            <a:ext cx="6172200" cy="5334000"/>
          </a:xfrm>
          <a:prstGeom prst="roundRect">
            <a:avLst>
              <a:gd name="adj" fmla="val 16667"/>
            </a:avLst>
          </a:prstGeom>
          <a:noFill/>
          <a:ln w="9525">
            <a:solidFill>
              <a:schemeClr val="tx1"/>
            </a:solidFill>
            <a:prstDash val="sysDot"/>
            <a:round/>
            <a:headEnd/>
            <a:tailEnd/>
          </a:ln>
        </p:spPr>
        <p:txBody>
          <a:bodyPr wrap="none" anchor="ctr"/>
          <a:lstStyle/>
          <a:p>
            <a:pPr algn="ctr"/>
            <a:endParaRPr lang="pt-BR"/>
          </a:p>
        </p:txBody>
      </p:sp>
      <p:sp>
        <p:nvSpPr>
          <p:cNvPr id="75810" name="Text Box 34"/>
          <p:cNvSpPr txBox="1">
            <a:spLocks noChangeArrowheads="1"/>
          </p:cNvSpPr>
          <p:nvPr/>
        </p:nvSpPr>
        <p:spPr bwMode="auto">
          <a:xfrm>
            <a:off x="6689725" y="2555875"/>
            <a:ext cx="2454275" cy="822325"/>
          </a:xfrm>
          <a:prstGeom prst="rect">
            <a:avLst/>
          </a:prstGeom>
          <a:noFill/>
          <a:ln w="9525">
            <a:noFill/>
            <a:miter lim="800000"/>
            <a:headEnd/>
            <a:tailEnd/>
          </a:ln>
        </p:spPr>
        <p:txBody>
          <a:bodyPr>
            <a:spAutoFit/>
          </a:bodyPr>
          <a:lstStyle/>
          <a:p>
            <a:r>
              <a:rPr lang="pt-BR"/>
              <a:t>O Jogo todo é um subjogo</a:t>
            </a:r>
          </a:p>
        </p:txBody>
      </p:sp>
      <p:sp>
        <p:nvSpPr>
          <p:cNvPr id="75811" name="Freeform 35"/>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80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5810"/>
                                        </p:tgtEl>
                                        <p:attrNameLst>
                                          <p:attrName>style.visibility</p:attrName>
                                        </p:attrNameLst>
                                      </p:cBhvr>
                                      <p:to>
                                        <p:strVal val="visible"/>
                                      </p:to>
                                    </p:set>
                                  </p:childTnLst>
                                </p:cTn>
                              </p:par>
                            </p:childTnLst>
                          </p:cTn>
                        </p:par>
                        <p:par>
                          <p:cTn id="10" fill="hold">
                            <p:stCondLst>
                              <p:cond delay="1000"/>
                            </p:stCondLst>
                            <p:childTnLst>
                              <p:par>
                                <p:cTn id="11" presetID="16" presetClass="entr" presetSubtype="42" fill="hold" grpId="0" nodeType="afterEffect">
                                  <p:stCondLst>
                                    <p:cond delay="0"/>
                                  </p:stCondLst>
                                  <p:childTnLst>
                                    <p:set>
                                      <p:cBhvr>
                                        <p:cTn id="12" dur="1" fill="hold">
                                          <p:stCondLst>
                                            <p:cond delay="0"/>
                                          </p:stCondLst>
                                        </p:cTn>
                                        <p:tgtEl>
                                          <p:spTgt spid="75811"/>
                                        </p:tgtEl>
                                        <p:attrNameLst>
                                          <p:attrName>style.visibility</p:attrName>
                                        </p:attrNameLst>
                                      </p:cBhvr>
                                      <p:to>
                                        <p:strVal val="visible"/>
                                      </p:to>
                                    </p:set>
                                    <p:animEffect transition="in" filter="barn(outHorizontal)">
                                      <p:cBhvr>
                                        <p:cTn id="13" dur="500"/>
                                        <p:tgtEl>
                                          <p:spTgt spid="75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09" grpId="0" animBg="1" autoUpdateAnimBg="0"/>
      <p:bldP spid="75810" grpId="0" autoUpdateAnimBg="0"/>
      <p:bldP spid="7581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pt-BR" smtClean="0"/>
              <a:t>Exemplo</a:t>
            </a:r>
          </a:p>
        </p:txBody>
      </p:sp>
      <p:sp>
        <p:nvSpPr>
          <p:cNvPr id="36867"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6868"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6869"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6870"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6871"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6872"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6873"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6874"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6875"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6876"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6877"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6878"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6879"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6880"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6881"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6882"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6883"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6820" name="AutoShape 20"/>
          <p:cNvSpPr>
            <a:spLocks noChangeArrowheads="1"/>
          </p:cNvSpPr>
          <p:nvPr/>
        </p:nvSpPr>
        <p:spPr bwMode="auto">
          <a:xfrm>
            <a:off x="1295400" y="2743200"/>
            <a:ext cx="5257800" cy="3886200"/>
          </a:xfrm>
          <a:prstGeom prst="roundRect">
            <a:avLst>
              <a:gd name="adj" fmla="val 16667"/>
            </a:avLst>
          </a:prstGeom>
          <a:noFill/>
          <a:ln w="9525">
            <a:solidFill>
              <a:schemeClr val="tx1"/>
            </a:solidFill>
            <a:prstDash val="sysDot"/>
            <a:round/>
            <a:headEnd/>
            <a:tailEnd/>
          </a:ln>
        </p:spPr>
        <p:txBody>
          <a:bodyPr wrap="none" anchor="ctr"/>
          <a:lstStyle/>
          <a:p>
            <a:endParaRPr lang="pt-BR"/>
          </a:p>
        </p:txBody>
      </p:sp>
      <p:sp>
        <p:nvSpPr>
          <p:cNvPr id="76821" name="Text Box 21"/>
          <p:cNvSpPr txBox="1">
            <a:spLocks noChangeArrowheads="1"/>
          </p:cNvSpPr>
          <p:nvPr/>
        </p:nvSpPr>
        <p:spPr bwMode="auto">
          <a:xfrm>
            <a:off x="6689725" y="2819400"/>
            <a:ext cx="2149475" cy="457200"/>
          </a:xfrm>
          <a:prstGeom prst="rect">
            <a:avLst/>
          </a:prstGeom>
          <a:noFill/>
          <a:ln w="9525">
            <a:noFill/>
            <a:miter lim="800000"/>
            <a:headEnd/>
            <a:tailEnd/>
          </a:ln>
        </p:spPr>
        <p:txBody>
          <a:bodyPr>
            <a:spAutoFit/>
          </a:bodyPr>
          <a:lstStyle/>
          <a:p>
            <a:r>
              <a:rPr lang="pt-BR"/>
              <a:t>Outro subjogo</a:t>
            </a:r>
          </a:p>
        </p:txBody>
      </p:sp>
      <p:sp>
        <p:nvSpPr>
          <p:cNvPr id="76822" name="Freeform 22"/>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6820"/>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6821"/>
                                        </p:tgtEl>
                                        <p:attrNameLst>
                                          <p:attrName>style.visibility</p:attrName>
                                        </p:attrNameLst>
                                      </p:cBhvr>
                                      <p:to>
                                        <p:strVal val="visible"/>
                                      </p:to>
                                    </p:set>
                                  </p:childTnLst>
                                </p:cTn>
                              </p:par>
                            </p:childTnLst>
                          </p:cTn>
                        </p:par>
                        <p:par>
                          <p:cTn id="10" fill="hold">
                            <p:stCondLst>
                              <p:cond delay="1000"/>
                            </p:stCondLst>
                            <p:childTnLst>
                              <p:par>
                                <p:cTn id="11" presetID="16" presetClass="entr" presetSubtype="42" fill="hold" grpId="0" nodeType="afterEffect">
                                  <p:stCondLst>
                                    <p:cond delay="0"/>
                                  </p:stCondLst>
                                  <p:childTnLst>
                                    <p:set>
                                      <p:cBhvr>
                                        <p:cTn id="12" dur="1" fill="hold">
                                          <p:stCondLst>
                                            <p:cond delay="0"/>
                                          </p:stCondLst>
                                        </p:cTn>
                                        <p:tgtEl>
                                          <p:spTgt spid="76822"/>
                                        </p:tgtEl>
                                        <p:attrNameLst>
                                          <p:attrName>style.visibility</p:attrName>
                                        </p:attrNameLst>
                                      </p:cBhvr>
                                      <p:to>
                                        <p:strVal val="visible"/>
                                      </p:to>
                                    </p:set>
                                    <p:animEffect transition="in" filter="barn(outHorizontal)">
                                      <p:cBhvr>
                                        <p:cTn id="13" dur="500"/>
                                        <p:tgtEl>
                                          <p:spTgt spid="76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20" grpId="0" animBg="1"/>
      <p:bldP spid="76821" grpId="0" autoUpdateAnimBg="0"/>
      <p:bldP spid="7682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pt-BR" smtClean="0"/>
              <a:t>Exemplo</a:t>
            </a:r>
          </a:p>
        </p:txBody>
      </p:sp>
      <p:sp>
        <p:nvSpPr>
          <p:cNvPr id="37891"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7892"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7893"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7894"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7895"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7896"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7897"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7898"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7899"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7900"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7901"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7902"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7903"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7904"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7905"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7906"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7907"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8868" name="AutoShape 20"/>
          <p:cNvSpPr>
            <a:spLocks noChangeArrowheads="1"/>
          </p:cNvSpPr>
          <p:nvPr/>
        </p:nvSpPr>
        <p:spPr bwMode="auto">
          <a:xfrm>
            <a:off x="1295400" y="3581400"/>
            <a:ext cx="5257800" cy="3048000"/>
          </a:xfrm>
          <a:prstGeom prst="roundRect">
            <a:avLst>
              <a:gd name="adj" fmla="val 16667"/>
            </a:avLst>
          </a:prstGeom>
          <a:noFill/>
          <a:ln w="9525">
            <a:solidFill>
              <a:schemeClr val="tx1"/>
            </a:solidFill>
            <a:prstDash val="sysDot"/>
            <a:round/>
            <a:headEnd/>
            <a:tailEnd/>
          </a:ln>
        </p:spPr>
        <p:txBody>
          <a:bodyPr wrap="none" anchor="ctr"/>
          <a:lstStyle/>
          <a:p>
            <a:endParaRPr lang="pt-BR"/>
          </a:p>
        </p:txBody>
      </p:sp>
      <p:sp>
        <p:nvSpPr>
          <p:cNvPr id="78869" name="Text Box 21"/>
          <p:cNvSpPr txBox="1">
            <a:spLocks noChangeArrowheads="1"/>
          </p:cNvSpPr>
          <p:nvPr/>
        </p:nvSpPr>
        <p:spPr bwMode="auto">
          <a:xfrm>
            <a:off x="6689725" y="2514600"/>
            <a:ext cx="2149475" cy="822325"/>
          </a:xfrm>
          <a:prstGeom prst="rect">
            <a:avLst/>
          </a:prstGeom>
          <a:noFill/>
          <a:ln w="9525">
            <a:noFill/>
            <a:miter lim="800000"/>
            <a:headEnd/>
            <a:tailEnd/>
          </a:ln>
        </p:spPr>
        <p:txBody>
          <a:bodyPr>
            <a:spAutoFit/>
          </a:bodyPr>
          <a:lstStyle/>
          <a:p>
            <a:r>
              <a:rPr lang="pt-BR" b="1"/>
              <a:t>Não</a:t>
            </a:r>
            <a:r>
              <a:rPr lang="pt-BR"/>
              <a:t> é um subjogo</a:t>
            </a:r>
          </a:p>
        </p:txBody>
      </p:sp>
      <p:sp>
        <p:nvSpPr>
          <p:cNvPr id="78870" name="Freeform 22"/>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8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78870"/>
                                        </p:tgtEl>
                                        <p:attrNameLst>
                                          <p:attrName>style.visibility</p:attrName>
                                        </p:attrNameLst>
                                      </p:cBhvr>
                                      <p:to>
                                        <p:strVal val="visible"/>
                                      </p:to>
                                    </p:set>
                                    <p:animEffect transition="in" filter="barn(outHorizontal)">
                                      <p:cBhvr>
                                        <p:cTn id="15" dur="500"/>
                                        <p:tgtEl>
                                          <p:spTgt spid="78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8" grpId="0" animBg="1"/>
      <p:bldP spid="78869" grpId="0" autoUpdateAnimBg="0"/>
      <p:bldP spid="7887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pt-BR" smtClean="0"/>
              <a:t>Exemplo</a:t>
            </a:r>
          </a:p>
        </p:txBody>
      </p:sp>
      <p:sp>
        <p:nvSpPr>
          <p:cNvPr id="38915"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8916"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8917"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8918"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8919"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8920"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8921"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8922"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8923"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8924"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8925"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8926"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8927"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8928"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8929"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8930"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8931"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7848" name="Freeform 24"/>
          <p:cNvSpPr>
            <a:spLocks/>
          </p:cNvSpPr>
          <p:nvPr/>
        </p:nvSpPr>
        <p:spPr bwMode="auto">
          <a:xfrm>
            <a:off x="855663" y="2260600"/>
            <a:ext cx="4432300" cy="3981450"/>
          </a:xfrm>
          <a:custGeom>
            <a:avLst/>
            <a:gdLst>
              <a:gd name="T0" fmla="*/ 75 w 2792"/>
              <a:gd name="T1" fmla="*/ 2383 h 2508"/>
              <a:gd name="T2" fmla="*/ 1076 w 2792"/>
              <a:gd name="T3" fmla="*/ 154 h 2508"/>
              <a:gd name="T4" fmla="*/ 2654 w 2792"/>
              <a:gd name="T5" fmla="*/ 141 h 2508"/>
              <a:gd name="T6" fmla="*/ 1715 w 2792"/>
              <a:gd name="T7" fmla="*/ 2395 h 2508"/>
              <a:gd name="T8" fmla="*/ 75 w 2792"/>
              <a:gd name="T9" fmla="*/ 2383 h 2508"/>
              <a:gd name="T10" fmla="*/ 0 60000 65536"/>
              <a:gd name="T11" fmla="*/ 0 60000 65536"/>
              <a:gd name="T12" fmla="*/ 0 60000 65536"/>
              <a:gd name="T13" fmla="*/ 0 60000 65536"/>
              <a:gd name="T14" fmla="*/ 0 60000 65536"/>
              <a:gd name="T15" fmla="*/ 0 w 2792"/>
              <a:gd name="T16" fmla="*/ 0 h 2508"/>
              <a:gd name="T17" fmla="*/ 2792 w 2792"/>
              <a:gd name="T18" fmla="*/ 2508 h 2508"/>
            </a:gdLst>
            <a:ahLst/>
            <a:cxnLst>
              <a:cxn ang="T10">
                <a:pos x="T0" y="T1"/>
              </a:cxn>
              <a:cxn ang="T11">
                <a:pos x="T2" y="T3"/>
              </a:cxn>
              <a:cxn ang="T12">
                <a:pos x="T4" y="T5"/>
              </a:cxn>
              <a:cxn ang="T13">
                <a:pos x="T6" y="T7"/>
              </a:cxn>
              <a:cxn ang="T14">
                <a:pos x="T8" y="T9"/>
              </a:cxn>
            </a:cxnLst>
            <a:rect l="T15" t="T16" r="T17" b="T18"/>
            <a:pathLst>
              <a:path w="2792" h="2508">
                <a:moveTo>
                  <a:pt x="75" y="2383"/>
                </a:moveTo>
                <a:cubicBezTo>
                  <a:pt x="0" y="2258"/>
                  <a:pt x="867" y="308"/>
                  <a:pt x="1076" y="154"/>
                </a:cubicBezTo>
                <a:cubicBezTo>
                  <a:pt x="1285" y="0"/>
                  <a:pt x="2516" y="16"/>
                  <a:pt x="2654" y="141"/>
                </a:cubicBezTo>
                <a:cubicBezTo>
                  <a:pt x="2792" y="266"/>
                  <a:pt x="1878" y="2295"/>
                  <a:pt x="1715" y="2395"/>
                </a:cubicBezTo>
                <a:cubicBezTo>
                  <a:pt x="1552" y="2495"/>
                  <a:pt x="150" y="2508"/>
                  <a:pt x="75" y="2383"/>
                </a:cubicBezTo>
                <a:close/>
              </a:path>
            </a:pathLst>
          </a:custGeom>
          <a:noFill/>
          <a:ln w="9525">
            <a:solidFill>
              <a:schemeClr val="tx1"/>
            </a:solidFill>
            <a:prstDash val="sysDot"/>
            <a:round/>
            <a:headEnd/>
            <a:tailEnd/>
          </a:ln>
        </p:spPr>
        <p:txBody>
          <a:bodyPr wrap="none"/>
          <a:lstStyle/>
          <a:p>
            <a:endParaRPr lang="pt-BR"/>
          </a:p>
        </p:txBody>
      </p:sp>
      <p:sp>
        <p:nvSpPr>
          <p:cNvPr id="77849" name="Text Box 25"/>
          <p:cNvSpPr txBox="1">
            <a:spLocks noChangeArrowheads="1"/>
          </p:cNvSpPr>
          <p:nvPr/>
        </p:nvSpPr>
        <p:spPr bwMode="auto">
          <a:xfrm>
            <a:off x="5165725" y="1946275"/>
            <a:ext cx="2427288" cy="457200"/>
          </a:xfrm>
          <a:prstGeom prst="rect">
            <a:avLst/>
          </a:prstGeom>
          <a:noFill/>
          <a:ln w="9525">
            <a:noFill/>
            <a:miter lim="800000"/>
            <a:headEnd/>
            <a:tailEnd/>
          </a:ln>
        </p:spPr>
        <p:txBody>
          <a:bodyPr wrap="none">
            <a:spAutoFit/>
          </a:bodyPr>
          <a:lstStyle/>
          <a:p>
            <a:r>
              <a:rPr lang="pt-BR" b="1"/>
              <a:t>Não</a:t>
            </a:r>
            <a:r>
              <a:rPr lang="pt-BR"/>
              <a:t> é um subjogo</a:t>
            </a:r>
            <a:endParaRPr lang="pt-BR" b="1"/>
          </a:p>
        </p:txBody>
      </p:sp>
      <p:sp>
        <p:nvSpPr>
          <p:cNvPr id="77850" name="Freeform 26"/>
          <p:cNvSpPr>
            <a:spLocks/>
          </p:cNvSpPr>
          <p:nvPr/>
        </p:nvSpPr>
        <p:spPr bwMode="auto">
          <a:xfrm>
            <a:off x="5029200" y="2405063"/>
            <a:ext cx="1411288" cy="1252537"/>
          </a:xfrm>
          <a:custGeom>
            <a:avLst/>
            <a:gdLst>
              <a:gd name="T0" fmla="*/ 889 w 889"/>
              <a:gd name="T1" fmla="*/ 0 h 789"/>
              <a:gd name="T2" fmla="*/ 0 w 889"/>
              <a:gd name="T3" fmla="*/ 426 h 789"/>
              <a:gd name="T4" fmla="*/ 0 60000 65536"/>
              <a:gd name="T5" fmla="*/ 0 60000 65536"/>
              <a:gd name="T6" fmla="*/ 0 w 889"/>
              <a:gd name="T7" fmla="*/ 0 h 789"/>
              <a:gd name="T8" fmla="*/ 889 w 889"/>
              <a:gd name="T9" fmla="*/ 789 h 789"/>
            </a:gdLst>
            <a:ahLst/>
            <a:cxnLst>
              <a:cxn ang="T4">
                <a:pos x="T0" y="T1"/>
              </a:cxn>
              <a:cxn ang="T5">
                <a:pos x="T2" y="T3"/>
              </a:cxn>
            </a:cxnLst>
            <a:rect l="T6" t="T7" r="T8" b="T9"/>
            <a:pathLst>
              <a:path w="889" h="789">
                <a:moveTo>
                  <a:pt x="889" y="0"/>
                </a:moveTo>
                <a:cubicBezTo>
                  <a:pt x="739" y="789"/>
                  <a:pt x="451" y="426"/>
                  <a:pt x="0" y="426"/>
                </a:cubicBezTo>
              </a:path>
            </a:pathLst>
          </a:cu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7849"/>
                                        </p:tgtEl>
                                        <p:attrNameLst>
                                          <p:attrName>style.visibility</p:attrName>
                                        </p:attrNameLst>
                                      </p:cBhvr>
                                      <p:to>
                                        <p:strVal val="visible"/>
                                      </p:to>
                                    </p:set>
                                  </p:childTnLst>
                                </p:cTn>
                              </p:par>
                            </p:childTnLst>
                          </p:cTn>
                        </p:par>
                        <p:par>
                          <p:cTn id="11" fill="hold">
                            <p:stCondLst>
                              <p:cond delay="500"/>
                            </p:stCondLst>
                            <p:childTnLst>
                              <p:par>
                                <p:cTn id="12" presetID="16" presetClass="entr" presetSubtype="42" fill="hold" grpId="0" nodeType="afterEffect">
                                  <p:stCondLst>
                                    <p:cond delay="0"/>
                                  </p:stCondLst>
                                  <p:childTnLst>
                                    <p:set>
                                      <p:cBhvr>
                                        <p:cTn id="13" dur="1" fill="hold">
                                          <p:stCondLst>
                                            <p:cond delay="0"/>
                                          </p:stCondLst>
                                        </p:cTn>
                                        <p:tgtEl>
                                          <p:spTgt spid="77850"/>
                                        </p:tgtEl>
                                        <p:attrNameLst>
                                          <p:attrName>style.visibility</p:attrName>
                                        </p:attrNameLst>
                                      </p:cBhvr>
                                      <p:to>
                                        <p:strVal val="visible"/>
                                      </p:to>
                                    </p:set>
                                    <p:animEffect transition="in" filter="barn(outHorizontal)">
                                      <p:cBhvr>
                                        <p:cTn id="14" dur="500"/>
                                        <p:tgtEl>
                                          <p:spTgt spid="77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8" grpId="0" animBg="1"/>
      <p:bldP spid="77849" grpId="0" autoUpdateAnimBg="0"/>
      <p:bldP spid="7785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pt-BR" smtClean="0"/>
              <a:t>Exemplo</a:t>
            </a:r>
          </a:p>
        </p:txBody>
      </p:sp>
      <p:sp>
        <p:nvSpPr>
          <p:cNvPr id="39939" name="Line 3"/>
          <p:cNvSpPr>
            <a:spLocks noChangeShapeType="1"/>
          </p:cNvSpPr>
          <p:nvPr/>
        </p:nvSpPr>
        <p:spPr bwMode="auto">
          <a:xfrm flipH="1">
            <a:off x="919163" y="1828800"/>
            <a:ext cx="1524000" cy="1371600"/>
          </a:xfrm>
          <a:prstGeom prst="line">
            <a:avLst/>
          </a:prstGeom>
          <a:noFill/>
          <a:ln w="9525">
            <a:solidFill>
              <a:schemeClr val="tx1"/>
            </a:solidFill>
            <a:round/>
            <a:headEnd/>
            <a:tailEnd/>
          </a:ln>
        </p:spPr>
        <p:txBody>
          <a:bodyPr wrap="none"/>
          <a:lstStyle/>
          <a:p>
            <a:endParaRPr lang="pt-BR"/>
          </a:p>
        </p:txBody>
      </p:sp>
      <p:sp>
        <p:nvSpPr>
          <p:cNvPr id="39940" name="Line 4"/>
          <p:cNvSpPr>
            <a:spLocks noChangeShapeType="1"/>
          </p:cNvSpPr>
          <p:nvPr/>
        </p:nvSpPr>
        <p:spPr bwMode="auto">
          <a:xfrm>
            <a:off x="2443163" y="1828800"/>
            <a:ext cx="1524000" cy="1295400"/>
          </a:xfrm>
          <a:prstGeom prst="line">
            <a:avLst/>
          </a:prstGeom>
          <a:noFill/>
          <a:ln w="9525">
            <a:solidFill>
              <a:schemeClr val="tx1"/>
            </a:solidFill>
            <a:round/>
            <a:headEnd/>
            <a:tailEnd/>
          </a:ln>
        </p:spPr>
        <p:txBody>
          <a:bodyPr wrap="none"/>
          <a:lstStyle/>
          <a:p>
            <a:endParaRPr lang="pt-BR"/>
          </a:p>
        </p:txBody>
      </p:sp>
      <p:sp>
        <p:nvSpPr>
          <p:cNvPr id="39941" name="Line 5"/>
          <p:cNvSpPr>
            <a:spLocks noChangeShapeType="1"/>
          </p:cNvSpPr>
          <p:nvPr/>
        </p:nvSpPr>
        <p:spPr bwMode="auto">
          <a:xfrm flipH="1">
            <a:off x="2443163" y="3124200"/>
            <a:ext cx="1524000" cy="1219200"/>
          </a:xfrm>
          <a:prstGeom prst="line">
            <a:avLst/>
          </a:prstGeom>
          <a:noFill/>
          <a:ln w="9525">
            <a:solidFill>
              <a:schemeClr val="tx1"/>
            </a:solidFill>
            <a:round/>
            <a:headEnd/>
            <a:tailEnd/>
          </a:ln>
        </p:spPr>
        <p:txBody>
          <a:bodyPr wrap="none"/>
          <a:lstStyle/>
          <a:p>
            <a:endParaRPr lang="pt-BR"/>
          </a:p>
        </p:txBody>
      </p:sp>
      <p:sp>
        <p:nvSpPr>
          <p:cNvPr id="39942" name="Line 6"/>
          <p:cNvSpPr>
            <a:spLocks noChangeShapeType="1"/>
          </p:cNvSpPr>
          <p:nvPr/>
        </p:nvSpPr>
        <p:spPr bwMode="auto">
          <a:xfrm>
            <a:off x="3967163" y="3124200"/>
            <a:ext cx="1447800" cy="1219200"/>
          </a:xfrm>
          <a:prstGeom prst="line">
            <a:avLst/>
          </a:prstGeom>
          <a:noFill/>
          <a:ln w="9525">
            <a:solidFill>
              <a:schemeClr val="tx1"/>
            </a:solidFill>
            <a:round/>
            <a:headEnd/>
            <a:tailEnd/>
          </a:ln>
        </p:spPr>
        <p:txBody>
          <a:bodyPr wrap="none"/>
          <a:lstStyle/>
          <a:p>
            <a:endParaRPr lang="pt-BR"/>
          </a:p>
        </p:txBody>
      </p:sp>
      <p:sp>
        <p:nvSpPr>
          <p:cNvPr id="39943" name="Line 7"/>
          <p:cNvSpPr>
            <a:spLocks noChangeShapeType="1"/>
          </p:cNvSpPr>
          <p:nvPr/>
        </p:nvSpPr>
        <p:spPr bwMode="auto">
          <a:xfrm flipH="1">
            <a:off x="1452563" y="4343400"/>
            <a:ext cx="990600" cy="1524000"/>
          </a:xfrm>
          <a:prstGeom prst="line">
            <a:avLst/>
          </a:prstGeom>
          <a:noFill/>
          <a:ln w="9525">
            <a:solidFill>
              <a:schemeClr val="tx1"/>
            </a:solidFill>
            <a:round/>
            <a:headEnd/>
            <a:tailEnd/>
          </a:ln>
        </p:spPr>
        <p:txBody>
          <a:bodyPr wrap="none"/>
          <a:lstStyle/>
          <a:p>
            <a:endParaRPr lang="pt-BR"/>
          </a:p>
        </p:txBody>
      </p:sp>
      <p:sp>
        <p:nvSpPr>
          <p:cNvPr id="39944" name="Line 8"/>
          <p:cNvSpPr>
            <a:spLocks noChangeShapeType="1"/>
          </p:cNvSpPr>
          <p:nvPr/>
        </p:nvSpPr>
        <p:spPr bwMode="auto">
          <a:xfrm>
            <a:off x="2443163" y="4343400"/>
            <a:ext cx="914400" cy="1524000"/>
          </a:xfrm>
          <a:prstGeom prst="line">
            <a:avLst/>
          </a:prstGeom>
          <a:noFill/>
          <a:ln w="9525">
            <a:solidFill>
              <a:schemeClr val="tx1"/>
            </a:solidFill>
            <a:round/>
            <a:headEnd/>
            <a:tailEnd/>
          </a:ln>
        </p:spPr>
        <p:txBody>
          <a:bodyPr wrap="none"/>
          <a:lstStyle/>
          <a:p>
            <a:endParaRPr lang="pt-BR"/>
          </a:p>
        </p:txBody>
      </p:sp>
      <p:sp>
        <p:nvSpPr>
          <p:cNvPr id="39945" name="Line 9"/>
          <p:cNvSpPr>
            <a:spLocks noChangeShapeType="1"/>
          </p:cNvSpPr>
          <p:nvPr/>
        </p:nvSpPr>
        <p:spPr bwMode="auto">
          <a:xfrm flipH="1">
            <a:off x="4424363" y="4343400"/>
            <a:ext cx="990600" cy="1524000"/>
          </a:xfrm>
          <a:prstGeom prst="line">
            <a:avLst/>
          </a:prstGeom>
          <a:noFill/>
          <a:ln w="9525">
            <a:solidFill>
              <a:schemeClr val="tx1"/>
            </a:solidFill>
            <a:round/>
            <a:headEnd/>
            <a:tailEnd/>
          </a:ln>
        </p:spPr>
        <p:txBody>
          <a:bodyPr wrap="none"/>
          <a:lstStyle/>
          <a:p>
            <a:endParaRPr lang="pt-BR"/>
          </a:p>
        </p:txBody>
      </p:sp>
      <p:sp>
        <p:nvSpPr>
          <p:cNvPr id="39946" name="Line 10"/>
          <p:cNvSpPr>
            <a:spLocks noChangeShapeType="1"/>
          </p:cNvSpPr>
          <p:nvPr/>
        </p:nvSpPr>
        <p:spPr bwMode="auto">
          <a:xfrm>
            <a:off x="5414963" y="4343400"/>
            <a:ext cx="914400" cy="1524000"/>
          </a:xfrm>
          <a:prstGeom prst="line">
            <a:avLst/>
          </a:prstGeom>
          <a:noFill/>
          <a:ln w="9525">
            <a:solidFill>
              <a:schemeClr val="tx1"/>
            </a:solidFill>
            <a:round/>
            <a:headEnd/>
            <a:tailEnd/>
          </a:ln>
        </p:spPr>
        <p:txBody>
          <a:bodyPr wrap="none"/>
          <a:lstStyle/>
          <a:p>
            <a:endParaRPr lang="pt-BR"/>
          </a:p>
        </p:txBody>
      </p:sp>
      <p:sp>
        <p:nvSpPr>
          <p:cNvPr id="39947" name="Text Box 11"/>
          <p:cNvSpPr txBox="1">
            <a:spLocks noChangeArrowheads="1"/>
          </p:cNvSpPr>
          <p:nvPr/>
        </p:nvSpPr>
        <p:spPr bwMode="auto">
          <a:xfrm>
            <a:off x="1681163" y="1219200"/>
            <a:ext cx="1511300" cy="457200"/>
          </a:xfrm>
          <a:prstGeom prst="rect">
            <a:avLst/>
          </a:prstGeom>
          <a:noFill/>
          <a:ln w="9525">
            <a:noFill/>
            <a:miter lim="800000"/>
            <a:headEnd/>
            <a:tailEnd/>
          </a:ln>
        </p:spPr>
        <p:txBody>
          <a:bodyPr wrap="none">
            <a:spAutoFit/>
          </a:bodyPr>
          <a:lstStyle/>
          <a:p>
            <a:r>
              <a:rPr lang="pt-BR"/>
              <a:t>Empresa E</a:t>
            </a:r>
          </a:p>
        </p:txBody>
      </p:sp>
      <p:sp>
        <p:nvSpPr>
          <p:cNvPr id="39948" name="Text Box 12"/>
          <p:cNvSpPr txBox="1">
            <a:spLocks noChangeArrowheads="1"/>
          </p:cNvSpPr>
          <p:nvPr/>
        </p:nvSpPr>
        <p:spPr bwMode="auto">
          <a:xfrm>
            <a:off x="3370263" y="2667000"/>
            <a:ext cx="1511300" cy="457200"/>
          </a:xfrm>
          <a:prstGeom prst="rect">
            <a:avLst/>
          </a:prstGeom>
          <a:noFill/>
          <a:ln w="9525">
            <a:noFill/>
            <a:miter lim="800000"/>
            <a:headEnd/>
            <a:tailEnd/>
          </a:ln>
        </p:spPr>
        <p:txBody>
          <a:bodyPr wrap="none">
            <a:spAutoFit/>
          </a:bodyPr>
          <a:lstStyle/>
          <a:p>
            <a:r>
              <a:rPr lang="pt-BR"/>
              <a:t>Empresa E</a:t>
            </a:r>
          </a:p>
        </p:txBody>
      </p:sp>
      <p:sp>
        <p:nvSpPr>
          <p:cNvPr id="39949" name="Text Box 13"/>
          <p:cNvSpPr txBox="1">
            <a:spLocks noChangeArrowheads="1"/>
          </p:cNvSpPr>
          <p:nvPr/>
        </p:nvSpPr>
        <p:spPr bwMode="auto">
          <a:xfrm>
            <a:off x="1689100" y="3733800"/>
            <a:ext cx="1427163" cy="457200"/>
          </a:xfrm>
          <a:prstGeom prst="rect">
            <a:avLst/>
          </a:prstGeom>
          <a:noFill/>
          <a:ln w="9525">
            <a:noFill/>
            <a:miter lim="800000"/>
            <a:headEnd/>
            <a:tailEnd/>
          </a:ln>
        </p:spPr>
        <p:txBody>
          <a:bodyPr wrap="none">
            <a:spAutoFit/>
          </a:bodyPr>
          <a:lstStyle/>
          <a:p>
            <a:r>
              <a:rPr lang="pt-BR"/>
              <a:t>Empresa I</a:t>
            </a:r>
          </a:p>
        </p:txBody>
      </p:sp>
      <p:sp>
        <p:nvSpPr>
          <p:cNvPr id="39950" name="Text Box 14"/>
          <p:cNvSpPr txBox="1">
            <a:spLocks noChangeArrowheads="1"/>
          </p:cNvSpPr>
          <p:nvPr/>
        </p:nvSpPr>
        <p:spPr bwMode="auto">
          <a:xfrm>
            <a:off x="5049838" y="3733800"/>
            <a:ext cx="1427162" cy="457200"/>
          </a:xfrm>
          <a:prstGeom prst="rect">
            <a:avLst/>
          </a:prstGeom>
          <a:noFill/>
          <a:ln w="9525">
            <a:noFill/>
            <a:miter lim="800000"/>
            <a:headEnd/>
            <a:tailEnd/>
          </a:ln>
        </p:spPr>
        <p:txBody>
          <a:bodyPr wrap="none">
            <a:spAutoFit/>
          </a:bodyPr>
          <a:lstStyle/>
          <a:p>
            <a:r>
              <a:rPr lang="pt-BR"/>
              <a:t>Empresa I</a:t>
            </a:r>
          </a:p>
        </p:txBody>
      </p:sp>
      <p:sp>
        <p:nvSpPr>
          <p:cNvPr id="39951" name="AutoShape 15"/>
          <p:cNvSpPr>
            <a:spLocks noChangeArrowheads="1"/>
          </p:cNvSpPr>
          <p:nvPr/>
        </p:nvSpPr>
        <p:spPr bwMode="auto">
          <a:xfrm>
            <a:off x="2138363" y="4114800"/>
            <a:ext cx="3581400" cy="457200"/>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39952" name="Oval 16"/>
          <p:cNvSpPr>
            <a:spLocks noChangeArrowheads="1"/>
          </p:cNvSpPr>
          <p:nvPr/>
        </p:nvSpPr>
        <p:spPr bwMode="auto">
          <a:xfrm>
            <a:off x="2401888" y="17938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9953" name="Oval 17"/>
          <p:cNvSpPr>
            <a:spLocks noChangeArrowheads="1"/>
          </p:cNvSpPr>
          <p:nvPr/>
        </p:nvSpPr>
        <p:spPr bwMode="auto">
          <a:xfrm>
            <a:off x="3938588" y="30892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9954" name="Oval 18"/>
          <p:cNvSpPr>
            <a:spLocks noChangeArrowheads="1"/>
          </p:cNvSpPr>
          <p:nvPr/>
        </p:nvSpPr>
        <p:spPr bwMode="auto">
          <a:xfrm>
            <a:off x="2387600" y="4308475"/>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39955" name="Oval 19"/>
          <p:cNvSpPr>
            <a:spLocks noChangeArrowheads="1"/>
          </p:cNvSpPr>
          <p:nvPr/>
        </p:nvSpPr>
        <p:spPr bwMode="auto">
          <a:xfrm>
            <a:off x="5373688" y="4322763"/>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79892" name="AutoShape 20"/>
          <p:cNvSpPr>
            <a:spLocks noChangeArrowheads="1"/>
          </p:cNvSpPr>
          <p:nvPr/>
        </p:nvSpPr>
        <p:spPr bwMode="auto">
          <a:xfrm>
            <a:off x="4191000" y="3429000"/>
            <a:ext cx="2362200" cy="3200400"/>
          </a:xfrm>
          <a:prstGeom prst="roundRect">
            <a:avLst>
              <a:gd name="adj" fmla="val 16667"/>
            </a:avLst>
          </a:prstGeom>
          <a:noFill/>
          <a:ln w="9525">
            <a:solidFill>
              <a:schemeClr val="tx1"/>
            </a:solidFill>
            <a:prstDash val="sysDot"/>
            <a:round/>
            <a:headEnd/>
            <a:tailEnd/>
          </a:ln>
        </p:spPr>
        <p:txBody>
          <a:bodyPr wrap="none" anchor="ctr"/>
          <a:lstStyle/>
          <a:p>
            <a:endParaRPr lang="pt-BR"/>
          </a:p>
        </p:txBody>
      </p:sp>
      <p:sp>
        <p:nvSpPr>
          <p:cNvPr id="79894" name="Freeform 22"/>
          <p:cNvSpPr>
            <a:spLocks/>
          </p:cNvSpPr>
          <p:nvPr/>
        </p:nvSpPr>
        <p:spPr bwMode="auto">
          <a:xfrm>
            <a:off x="6629400" y="3276600"/>
            <a:ext cx="585788" cy="1036638"/>
          </a:xfrm>
          <a:custGeom>
            <a:avLst/>
            <a:gdLst>
              <a:gd name="T0" fmla="*/ 240 w 369"/>
              <a:gd name="T1" fmla="*/ 0 h 653"/>
              <a:gd name="T2" fmla="*/ 0 w 369"/>
              <a:gd name="T3" fmla="*/ 288 h 653"/>
              <a:gd name="T4" fmla="*/ 0 60000 65536"/>
              <a:gd name="T5" fmla="*/ 0 60000 65536"/>
              <a:gd name="T6" fmla="*/ 0 w 369"/>
              <a:gd name="T7" fmla="*/ 0 h 653"/>
              <a:gd name="T8" fmla="*/ 369 w 369"/>
              <a:gd name="T9" fmla="*/ 653 h 653"/>
            </a:gdLst>
            <a:ahLst/>
            <a:cxnLst>
              <a:cxn ang="T4">
                <a:pos x="T0" y="T1"/>
              </a:cxn>
              <a:cxn ang="T5">
                <a:pos x="T2" y="T3"/>
              </a:cxn>
            </a:cxnLst>
            <a:rect l="T6" t="T7" r="T8" b="T9"/>
            <a:pathLst>
              <a:path w="369" h="653">
                <a:moveTo>
                  <a:pt x="240" y="0"/>
                </a:moveTo>
                <a:cubicBezTo>
                  <a:pt x="357" y="653"/>
                  <a:pt x="369" y="215"/>
                  <a:pt x="0" y="288"/>
                </a:cubicBezTo>
              </a:path>
            </a:pathLst>
          </a:custGeom>
          <a:noFill/>
          <a:ln w="9525">
            <a:solidFill>
              <a:schemeClr val="tx1"/>
            </a:solidFill>
            <a:round/>
            <a:headEnd/>
            <a:tailEnd type="triangle" w="med" len="med"/>
          </a:ln>
        </p:spPr>
        <p:txBody>
          <a:bodyPr wrap="none"/>
          <a:lstStyle/>
          <a:p>
            <a:endParaRPr lang="pt-BR"/>
          </a:p>
        </p:txBody>
      </p:sp>
      <p:sp>
        <p:nvSpPr>
          <p:cNvPr id="79895" name="Text Box 23"/>
          <p:cNvSpPr txBox="1">
            <a:spLocks noChangeArrowheads="1"/>
          </p:cNvSpPr>
          <p:nvPr/>
        </p:nvSpPr>
        <p:spPr bwMode="auto">
          <a:xfrm>
            <a:off x="5715000" y="2819400"/>
            <a:ext cx="2427288" cy="457200"/>
          </a:xfrm>
          <a:prstGeom prst="rect">
            <a:avLst/>
          </a:prstGeom>
          <a:noFill/>
          <a:ln w="9525">
            <a:noFill/>
            <a:miter lim="800000"/>
            <a:headEnd/>
            <a:tailEnd/>
          </a:ln>
        </p:spPr>
        <p:txBody>
          <a:bodyPr wrap="none">
            <a:spAutoFit/>
          </a:bodyPr>
          <a:lstStyle/>
          <a:p>
            <a:r>
              <a:rPr lang="pt-BR" b="1"/>
              <a:t>Não</a:t>
            </a:r>
            <a:r>
              <a:rPr lang="pt-BR"/>
              <a:t> é um subjogo</a:t>
            </a:r>
            <a:endParaRPr lang="pt-B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8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9895"/>
                                        </p:tgtEl>
                                        <p:attrNameLst>
                                          <p:attrName>style.visibility</p:attrName>
                                        </p:attrNameLst>
                                      </p:cBhvr>
                                      <p:to>
                                        <p:strVal val="visible"/>
                                      </p:to>
                                    </p:set>
                                  </p:childTnLst>
                                </p:cTn>
                              </p:par>
                            </p:childTnLst>
                          </p:cTn>
                        </p:par>
                        <p:par>
                          <p:cTn id="11" fill="hold">
                            <p:stCondLst>
                              <p:cond delay="500"/>
                            </p:stCondLst>
                            <p:childTnLst>
                              <p:par>
                                <p:cTn id="12" presetID="16" presetClass="entr" presetSubtype="42" fill="hold" grpId="0" nodeType="afterEffect">
                                  <p:stCondLst>
                                    <p:cond delay="0"/>
                                  </p:stCondLst>
                                  <p:childTnLst>
                                    <p:set>
                                      <p:cBhvr>
                                        <p:cTn id="13" dur="1" fill="hold">
                                          <p:stCondLst>
                                            <p:cond delay="0"/>
                                          </p:stCondLst>
                                        </p:cTn>
                                        <p:tgtEl>
                                          <p:spTgt spid="79894"/>
                                        </p:tgtEl>
                                        <p:attrNameLst>
                                          <p:attrName>style.visibility</p:attrName>
                                        </p:attrNameLst>
                                      </p:cBhvr>
                                      <p:to>
                                        <p:strVal val="visible"/>
                                      </p:to>
                                    </p:set>
                                    <p:animEffect transition="in" filter="barn(outHorizontal)">
                                      <p:cBhvr>
                                        <p:cTn id="14" dur="500"/>
                                        <p:tgtEl>
                                          <p:spTgt spid="79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92" grpId="0" animBg="1"/>
      <p:bldP spid="79894" grpId="0" animBg="1"/>
      <p:bldP spid="79895"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pt-BR" smtClean="0"/>
              <a:t>Definição: Estratégia</a:t>
            </a:r>
          </a:p>
        </p:txBody>
      </p:sp>
      <p:sp>
        <p:nvSpPr>
          <p:cNvPr id="40963" name="Rectangle 3"/>
          <p:cNvSpPr>
            <a:spLocks noGrp="1" noChangeArrowheads="1"/>
          </p:cNvSpPr>
          <p:nvPr>
            <p:ph type="body" idx="1"/>
          </p:nvPr>
        </p:nvSpPr>
        <p:spPr/>
        <p:txBody>
          <a:bodyPr/>
          <a:lstStyle/>
          <a:p>
            <a:r>
              <a:rPr lang="pt-BR" smtClean="0"/>
              <a:t>Uma estratégia é um plano de ações que especifica, para um determinado jogador, que ação tomar em todos os momentos em que ele tiver que tomar uma decisão. Ou seja, especifica quais são as ações que serão adotadas pelo jogador , em todos os momentos em que tiver que jogar. </a:t>
            </a:r>
            <a:endParaRPr lang="pt-BR"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pt-BR" smtClean="0"/>
              <a:t>Definição</a:t>
            </a:r>
          </a:p>
        </p:txBody>
      </p:sp>
      <p:sp>
        <p:nvSpPr>
          <p:cNvPr id="41987" name="Rectangle 3"/>
          <p:cNvSpPr>
            <a:spLocks noGrp="1" noChangeArrowheads="1"/>
          </p:cNvSpPr>
          <p:nvPr>
            <p:ph type="body" idx="1"/>
          </p:nvPr>
        </p:nvSpPr>
        <p:spPr/>
        <p:txBody>
          <a:bodyPr/>
          <a:lstStyle/>
          <a:p>
            <a:r>
              <a:rPr lang="pt-BR" smtClean="0"/>
              <a:t>Uma combinação de estratégias é um equilíbrio de Nash perfeito de subjogos caso preencha duas condições:</a:t>
            </a:r>
          </a:p>
          <a:p>
            <a:pPr lvl="1"/>
            <a:r>
              <a:rPr lang="pt-BR" smtClean="0"/>
              <a:t>a) é um equilíbrio de Nash para o jogo em sua totalidade;</a:t>
            </a:r>
          </a:p>
          <a:p>
            <a:pPr lvl="1"/>
            <a:r>
              <a:rPr lang="pt-BR" smtClean="0"/>
              <a:t>b) é um equilíbrio de Nash em cada subjogo.</a:t>
            </a:r>
            <a:endParaRPr lang="pt-B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pt-BR" smtClean="0"/>
              <a:t>b) Representação matricial ou estratégica de um jogo</a:t>
            </a:r>
          </a:p>
        </p:txBody>
      </p:sp>
      <p:sp>
        <p:nvSpPr>
          <p:cNvPr id="11267" name="Rectangle 3"/>
          <p:cNvSpPr>
            <a:spLocks noGrp="1" noChangeArrowheads="1"/>
          </p:cNvSpPr>
          <p:nvPr>
            <p:ph type="body" idx="1"/>
          </p:nvPr>
        </p:nvSpPr>
        <p:spPr/>
        <p:txBody>
          <a:bodyPr/>
          <a:lstStyle/>
          <a:p>
            <a:r>
              <a:rPr lang="pt-BR" smtClean="0"/>
              <a:t>Exemplo: jogo do par ou ímpar valendo um real</a:t>
            </a:r>
          </a:p>
        </p:txBody>
      </p:sp>
      <p:sp>
        <p:nvSpPr>
          <p:cNvPr id="11268" name="Rectangle 4"/>
          <p:cNvSpPr>
            <a:spLocks noChangeArrowheads="1"/>
          </p:cNvSpPr>
          <p:nvPr/>
        </p:nvSpPr>
        <p:spPr bwMode="auto">
          <a:xfrm>
            <a:off x="3124200" y="3886200"/>
            <a:ext cx="3124200" cy="1981200"/>
          </a:xfrm>
          <a:prstGeom prst="rect">
            <a:avLst/>
          </a:prstGeom>
          <a:noFill/>
          <a:ln w="9525">
            <a:solidFill>
              <a:schemeClr val="tx1"/>
            </a:solidFill>
            <a:miter lim="800000"/>
            <a:headEnd/>
            <a:tailEnd/>
          </a:ln>
        </p:spPr>
        <p:txBody>
          <a:bodyPr wrap="none" anchor="ctr"/>
          <a:lstStyle/>
          <a:p>
            <a:endParaRPr lang="pt-BR"/>
          </a:p>
        </p:txBody>
      </p:sp>
      <p:sp>
        <p:nvSpPr>
          <p:cNvPr id="11269" name="Line 5"/>
          <p:cNvSpPr>
            <a:spLocks noChangeShapeType="1"/>
          </p:cNvSpPr>
          <p:nvPr/>
        </p:nvSpPr>
        <p:spPr bwMode="auto">
          <a:xfrm>
            <a:off x="4689475" y="3886200"/>
            <a:ext cx="0" cy="1981200"/>
          </a:xfrm>
          <a:prstGeom prst="line">
            <a:avLst/>
          </a:prstGeom>
          <a:noFill/>
          <a:ln w="9525">
            <a:solidFill>
              <a:schemeClr val="tx1"/>
            </a:solidFill>
            <a:round/>
            <a:headEnd/>
            <a:tailEnd/>
          </a:ln>
        </p:spPr>
        <p:txBody>
          <a:bodyPr wrap="none" anchor="ctr"/>
          <a:lstStyle/>
          <a:p>
            <a:endParaRPr lang="pt-BR"/>
          </a:p>
        </p:txBody>
      </p:sp>
      <p:sp>
        <p:nvSpPr>
          <p:cNvPr id="11270" name="Line 6"/>
          <p:cNvSpPr>
            <a:spLocks noChangeShapeType="1"/>
          </p:cNvSpPr>
          <p:nvPr/>
        </p:nvSpPr>
        <p:spPr bwMode="auto">
          <a:xfrm>
            <a:off x="3124200" y="4876800"/>
            <a:ext cx="3124200" cy="0"/>
          </a:xfrm>
          <a:prstGeom prst="line">
            <a:avLst/>
          </a:prstGeom>
          <a:noFill/>
          <a:ln w="9525">
            <a:solidFill>
              <a:schemeClr val="tx1"/>
            </a:solidFill>
            <a:round/>
            <a:headEnd/>
            <a:tailEnd/>
          </a:ln>
        </p:spPr>
        <p:txBody>
          <a:bodyPr wrap="none" anchor="ctr"/>
          <a:lstStyle/>
          <a:p>
            <a:endParaRPr lang="pt-BR"/>
          </a:p>
        </p:txBody>
      </p:sp>
      <p:sp>
        <p:nvSpPr>
          <p:cNvPr id="11271" name="Text Box 7"/>
          <p:cNvSpPr txBox="1">
            <a:spLocks noChangeArrowheads="1"/>
          </p:cNvSpPr>
          <p:nvPr/>
        </p:nvSpPr>
        <p:spPr bwMode="auto">
          <a:xfrm>
            <a:off x="746125" y="4460875"/>
            <a:ext cx="1377950" cy="822325"/>
          </a:xfrm>
          <a:prstGeom prst="rect">
            <a:avLst/>
          </a:prstGeom>
          <a:noFill/>
          <a:ln w="9525">
            <a:noFill/>
            <a:miter lim="800000"/>
            <a:headEnd/>
            <a:tailEnd/>
          </a:ln>
        </p:spPr>
        <p:txBody>
          <a:bodyPr wrap="none">
            <a:spAutoFit/>
          </a:bodyPr>
          <a:lstStyle/>
          <a:p>
            <a:r>
              <a:rPr lang="pt-BR"/>
              <a:t>Jogador 1</a:t>
            </a:r>
          </a:p>
          <a:p>
            <a:r>
              <a:rPr lang="pt-BR"/>
              <a:t>    (par)</a:t>
            </a:r>
          </a:p>
        </p:txBody>
      </p:sp>
      <p:sp>
        <p:nvSpPr>
          <p:cNvPr id="11272" name="Text Box 8"/>
          <p:cNvSpPr txBox="1">
            <a:spLocks noChangeArrowheads="1"/>
          </p:cNvSpPr>
          <p:nvPr/>
        </p:nvSpPr>
        <p:spPr bwMode="auto">
          <a:xfrm>
            <a:off x="3962400" y="2743200"/>
            <a:ext cx="1377950" cy="822325"/>
          </a:xfrm>
          <a:prstGeom prst="rect">
            <a:avLst/>
          </a:prstGeom>
          <a:noFill/>
          <a:ln w="9525">
            <a:noFill/>
            <a:miter lim="800000"/>
            <a:headEnd/>
            <a:tailEnd/>
          </a:ln>
        </p:spPr>
        <p:txBody>
          <a:bodyPr wrap="none">
            <a:spAutoFit/>
          </a:bodyPr>
          <a:lstStyle/>
          <a:p>
            <a:r>
              <a:rPr lang="pt-BR"/>
              <a:t>Jogador 2</a:t>
            </a:r>
          </a:p>
          <a:p>
            <a:r>
              <a:rPr lang="pt-BR"/>
              <a:t>   (ímpar)</a:t>
            </a:r>
          </a:p>
        </p:txBody>
      </p:sp>
      <p:sp>
        <p:nvSpPr>
          <p:cNvPr id="11273" name="Text Box 10"/>
          <p:cNvSpPr txBox="1">
            <a:spLocks noChangeArrowheads="1"/>
          </p:cNvSpPr>
          <p:nvPr/>
        </p:nvSpPr>
        <p:spPr bwMode="auto">
          <a:xfrm>
            <a:off x="2346325" y="4232275"/>
            <a:ext cx="573088" cy="457200"/>
          </a:xfrm>
          <a:prstGeom prst="rect">
            <a:avLst/>
          </a:prstGeom>
          <a:noFill/>
          <a:ln w="9525">
            <a:noFill/>
            <a:miter lim="800000"/>
            <a:headEnd/>
            <a:tailEnd/>
          </a:ln>
        </p:spPr>
        <p:txBody>
          <a:bodyPr wrap="none">
            <a:spAutoFit/>
          </a:bodyPr>
          <a:lstStyle/>
          <a:p>
            <a:r>
              <a:rPr lang="pt-BR"/>
              <a:t>par</a:t>
            </a:r>
          </a:p>
        </p:txBody>
      </p:sp>
      <p:sp>
        <p:nvSpPr>
          <p:cNvPr id="11274" name="Text Box 11"/>
          <p:cNvSpPr txBox="1">
            <a:spLocks noChangeArrowheads="1"/>
          </p:cNvSpPr>
          <p:nvPr/>
        </p:nvSpPr>
        <p:spPr bwMode="auto">
          <a:xfrm>
            <a:off x="3505200" y="3352800"/>
            <a:ext cx="573088" cy="457200"/>
          </a:xfrm>
          <a:prstGeom prst="rect">
            <a:avLst/>
          </a:prstGeom>
          <a:noFill/>
          <a:ln w="9525">
            <a:noFill/>
            <a:miter lim="800000"/>
            <a:headEnd/>
            <a:tailEnd/>
          </a:ln>
        </p:spPr>
        <p:txBody>
          <a:bodyPr wrap="none">
            <a:spAutoFit/>
          </a:bodyPr>
          <a:lstStyle/>
          <a:p>
            <a:r>
              <a:rPr lang="pt-BR"/>
              <a:t>par</a:t>
            </a:r>
          </a:p>
        </p:txBody>
      </p:sp>
      <p:sp>
        <p:nvSpPr>
          <p:cNvPr id="11275" name="Text Box 12"/>
          <p:cNvSpPr txBox="1">
            <a:spLocks noChangeArrowheads="1"/>
          </p:cNvSpPr>
          <p:nvPr/>
        </p:nvSpPr>
        <p:spPr bwMode="auto">
          <a:xfrm>
            <a:off x="2041525" y="5146675"/>
            <a:ext cx="893763" cy="457200"/>
          </a:xfrm>
          <a:prstGeom prst="rect">
            <a:avLst/>
          </a:prstGeom>
          <a:noFill/>
          <a:ln w="9525">
            <a:noFill/>
            <a:miter lim="800000"/>
            <a:headEnd/>
            <a:tailEnd/>
          </a:ln>
        </p:spPr>
        <p:txBody>
          <a:bodyPr wrap="none">
            <a:spAutoFit/>
          </a:bodyPr>
          <a:lstStyle/>
          <a:p>
            <a:r>
              <a:rPr lang="pt-BR"/>
              <a:t>ímpar</a:t>
            </a:r>
          </a:p>
        </p:txBody>
      </p:sp>
      <p:sp>
        <p:nvSpPr>
          <p:cNvPr id="11276" name="Text Box 13"/>
          <p:cNvSpPr txBox="1">
            <a:spLocks noChangeArrowheads="1"/>
          </p:cNvSpPr>
          <p:nvPr/>
        </p:nvSpPr>
        <p:spPr bwMode="auto">
          <a:xfrm>
            <a:off x="5105400" y="3352800"/>
            <a:ext cx="893763" cy="457200"/>
          </a:xfrm>
          <a:prstGeom prst="rect">
            <a:avLst/>
          </a:prstGeom>
          <a:noFill/>
          <a:ln w="9525">
            <a:noFill/>
            <a:miter lim="800000"/>
            <a:headEnd/>
            <a:tailEnd/>
          </a:ln>
        </p:spPr>
        <p:txBody>
          <a:bodyPr wrap="none">
            <a:spAutoFit/>
          </a:bodyPr>
          <a:lstStyle/>
          <a:p>
            <a:r>
              <a:rPr lang="pt-BR"/>
              <a:t>ímpar</a:t>
            </a:r>
          </a:p>
        </p:txBody>
      </p:sp>
      <p:sp>
        <p:nvSpPr>
          <p:cNvPr id="11277" name="Text Box 14"/>
          <p:cNvSpPr txBox="1">
            <a:spLocks noChangeArrowheads="1"/>
          </p:cNvSpPr>
          <p:nvPr/>
        </p:nvSpPr>
        <p:spPr bwMode="auto">
          <a:xfrm>
            <a:off x="3657600" y="4114800"/>
            <a:ext cx="565150" cy="457200"/>
          </a:xfrm>
          <a:prstGeom prst="rect">
            <a:avLst/>
          </a:prstGeom>
          <a:noFill/>
          <a:ln w="9525">
            <a:noFill/>
            <a:miter lim="800000"/>
            <a:headEnd/>
            <a:tailEnd/>
          </a:ln>
        </p:spPr>
        <p:txBody>
          <a:bodyPr wrap="none">
            <a:spAutoFit/>
          </a:bodyPr>
          <a:lstStyle/>
          <a:p>
            <a:r>
              <a:rPr lang="pt-BR"/>
              <a:t>1,0</a:t>
            </a:r>
          </a:p>
        </p:txBody>
      </p:sp>
      <p:sp>
        <p:nvSpPr>
          <p:cNvPr id="11278" name="Text Box 15"/>
          <p:cNvSpPr txBox="1">
            <a:spLocks noChangeArrowheads="1"/>
          </p:cNvSpPr>
          <p:nvPr/>
        </p:nvSpPr>
        <p:spPr bwMode="auto">
          <a:xfrm>
            <a:off x="5089525" y="4079875"/>
            <a:ext cx="565150" cy="457200"/>
          </a:xfrm>
          <a:prstGeom prst="rect">
            <a:avLst/>
          </a:prstGeom>
          <a:noFill/>
          <a:ln w="9525">
            <a:noFill/>
            <a:miter lim="800000"/>
            <a:headEnd/>
            <a:tailEnd/>
          </a:ln>
        </p:spPr>
        <p:txBody>
          <a:bodyPr wrap="none">
            <a:spAutoFit/>
          </a:bodyPr>
          <a:lstStyle/>
          <a:p>
            <a:r>
              <a:rPr lang="pt-BR"/>
              <a:t>0,1</a:t>
            </a:r>
          </a:p>
        </p:txBody>
      </p:sp>
      <p:sp>
        <p:nvSpPr>
          <p:cNvPr id="11279" name="Text Box 16"/>
          <p:cNvSpPr txBox="1">
            <a:spLocks noChangeArrowheads="1"/>
          </p:cNvSpPr>
          <p:nvPr/>
        </p:nvSpPr>
        <p:spPr bwMode="auto">
          <a:xfrm>
            <a:off x="3581400" y="5105400"/>
            <a:ext cx="565150" cy="457200"/>
          </a:xfrm>
          <a:prstGeom prst="rect">
            <a:avLst/>
          </a:prstGeom>
          <a:noFill/>
          <a:ln w="9525">
            <a:noFill/>
            <a:miter lim="800000"/>
            <a:headEnd/>
            <a:tailEnd/>
          </a:ln>
        </p:spPr>
        <p:txBody>
          <a:bodyPr wrap="none">
            <a:spAutoFit/>
          </a:bodyPr>
          <a:lstStyle/>
          <a:p>
            <a:r>
              <a:rPr lang="pt-BR"/>
              <a:t>0,1</a:t>
            </a:r>
          </a:p>
        </p:txBody>
      </p:sp>
      <p:sp>
        <p:nvSpPr>
          <p:cNvPr id="11280" name="Text Box 17"/>
          <p:cNvSpPr txBox="1">
            <a:spLocks noChangeArrowheads="1"/>
          </p:cNvSpPr>
          <p:nvPr/>
        </p:nvSpPr>
        <p:spPr bwMode="auto">
          <a:xfrm>
            <a:off x="5181600" y="5105400"/>
            <a:ext cx="565150" cy="457200"/>
          </a:xfrm>
          <a:prstGeom prst="rect">
            <a:avLst/>
          </a:prstGeom>
          <a:noFill/>
          <a:ln w="9525">
            <a:noFill/>
            <a:miter lim="800000"/>
            <a:headEnd/>
            <a:tailEnd/>
          </a:ln>
        </p:spPr>
        <p:txBody>
          <a:bodyPr wrap="none">
            <a:spAutoFit/>
          </a:bodyPr>
          <a:lstStyle/>
          <a:p>
            <a:r>
              <a:rPr lang="pt-BR"/>
              <a:t>1,0</a:t>
            </a:r>
          </a:p>
        </p:txBody>
      </p:sp>
      <p:grpSp>
        <p:nvGrpSpPr>
          <p:cNvPr id="2" name="Group 21"/>
          <p:cNvGrpSpPr>
            <a:grpSpLocks/>
          </p:cNvGrpSpPr>
          <p:nvPr/>
        </p:nvGrpSpPr>
        <p:grpSpPr bwMode="auto">
          <a:xfrm>
            <a:off x="1584325" y="2936875"/>
            <a:ext cx="1630363" cy="2397125"/>
            <a:chOff x="998" y="1850"/>
            <a:chExt cx="1027" cy="1510"/>
          </a:xfrm>
        </p:grpSpPr>
        <p:sp>
          <p:nvSpPr>
            <p:cNvPr id="11293" name="Line 18"/>
            <p:cNvSpPr>
              <a:spLocks noChangeShapeType="1"/>
            </p:cNvSpPr>
            <p:nvPr/>
          </p:nvSpPr>
          <p:spPr bwMode="auto">
            <a:xfrm flipH="1" flipV="1">
              <a:off x="1392" y="2352"/>
              <a:ext cx="144" cy="432"/>
            </a:xfrm>
            <a:prstGeom prst="line">
              <a:avLst/>
            </a:prstGeom>
            <a:noFill/>
            <a:ln w="9525">
              <a:solidFill>
                <a:schemeClr val="tx1"/>
              </a:solidFill>
              <a:round/>
              <a:headEnd type="triangle" w="med" len="med"/>
              <a:tailEnd/>
            </a:ln>
          </p:spPr>
          <p:txBody>
            <a:bodyPr wrap="none" anchor="ctr"/>
            <a:lstStyle/>
            <a:p>
              <a:endParaRPr lang="pt-BR"/>
            </a:p>
          </p:txBody>
        </p:sp>
        <p:sp>
          <p:nvSpPr>
            <p:cNvPr id="11294" name="Line 19"/>
            <p:cNvSpPr>
              <a:spLocks noChangeShapeType="1"/>
            </p:cNvSpPr>
            <p:nvPr/>
          </p:nvSpPr>
          <p:spPr bwMode="auto">
            <a:xfrm>
              <a:off x="1392" y="2352"/>
              <a:ext cx="96" cy="1008"/>
            </a:xfrm>
            <a:prstGeom prst="line">
              <a:avLst/>
            </a:prstGeom>
            <a:noFill/>
            <a:ln w="9525">
              <a:solidFill>
                <a:schemeClr val="tx1"/>
              </a:solidFill>
              <a:round/>
              <a:headEnd/>
              <a:tailEnd type="triangle" w="med" len="med"/>
            </a:ln>
          </p:spPr>
          <p:txBody>
            <a:bodyPr wrap="none" anchor="ctr"/>
            <a:lstStyle/>
            <a:p>
              <a:endParaRPr lang="pt-BR"/>
            </a:p>
          </p:txBody>
        </p:sp>
        <p:sp>
          <p:nvSpPr>
            <p:cNvPr id="11295" name="Text Box 20"/>
            <p:cNvSpPr txBox="1">
              <a:spLocks noChangeArrowheads="1"/>
            </p:cNvSpPr>
            <p:nvPr/>
          </p:nvSpPr>
          <p:spPr bwMode="auto">
            <a:xfrm>
              <a:off x="998" y="1850"/>
              <a:ext cx="1027" cy="518"/>
            </a:xfrm>
            <a:prstGeom prst="rect">
              <a:avLst/>
            </a:prstGeom>
            <a:noFill/>
            <a:ln w="9525">
              <a:noFill/>
              <a:miter lim="800000"/>
              <a:headEnd/>
              <a:tailEnd/>
            </a:ln>
          </p:spPr>
          <p:txBody>
            <a:bodyPr wrap="none">
              <a:spAutoFit/>
            </a:bodyPr>
            <a:lstStyle/>
            <a:p>
              <a:r>
                <a:rPr lang="pt-BR"/>
                <a:t>Estratégias</a:t>
              </a:r>
            </a:p>
            <a:p>
              <a:r>
                <a:rPr lang="pt-BR"/>
                <a:t>para o jog.1</a:t>
              </a:r>
            </a:p>
          </p:txBody>
        </p:sp>
      </p:grpSp>
      <p:grpSp>
        <p:nvGrpSpPr>
          <p:cNvPr id="3" name="Group 25"/>
          <p:cNvGrpSpPr>
            <a:grpSpLocks/>
          </p:cNvGrpSpPr>
          <p:nvPr/>
        </p:nvGrpSpPr>
        <p:grpSpPr bwMode="auto">
          <a:xfrm>
            <a:off x="3962400" y="2479675"/>
            <a:ext cx="4160838" cy="1101725"/>
            <a:chOff x="2496" y="1562"/>
            <a:chExt cx="2621" cy="694"/>
          </a:xfrm>
        </p:grpSpPr>
        <p:sp>
          <p:nvSpPr>
            <p:cNvPr id="11290" name="Text Box 22"/>
            <p:cNvSpPr txBox="1">
              <a:spLocks noChangeArrowheads="1"/>
            </p:cNvSpPr>
            <p:nvPr/>
          </p:nvSpPr>
          <p:spPr bwMode="auto">
            <a:xfrm>
              <a:off x="3782" y="1562"/>
              <a:ext cx="1335" cy="518"/>
            </a:xfrm>
            <a:prstGeom prst="rect">
              <a:avLst/>
            </a:prstGeom>
            <a:noFill/>
            <a:ln w="9525">
              <a:noFill/>
              <a:miter lim="800000"/>
              <a:headEnd/>
              <a:tailEnd/>
            </a:ln>
          </p:spPr>
          <p:txBody>
            <a:bodyPr wrap="none">
              <a:spAutoFit/>
            </a:bodyPr>
            <a:lstStyle/>
            <a:p>
              <a:r>
                <a:rPr lang="pt-BR"/>
                <a:t>Estratégias para</a:t>
              </a:r>
            </a:p>
            <a:p>
              <a:r>
                <a:rPr lang="pt-BR"/>
                <a:t>o jogador 2</a:t>
              </a:r>
            </a:p>
          </p:txBody>
        </p:sp>
        <p:sp>
          <p:nvSpPr>
            <p:cNvPr id="11291" name="Line 23"/>
            <p:cNvSpPr>
              <a:spLocks noChangeShapeType="1"/>
            </p:cNvSpPr>
            <p:nvPr/>
          </p:nvSpPr>
          <p:spPr bwMode="auto">
            <a:xfrm flipH="1">
              <a:off x="2496" y="1872"/>
              <a:ext cx="1344" cy="384"/>
            </a:xfrm>
            <a:prstGeom prst="line">
              <a:avLst/>
            </a:prstGeom>
            <a:noFill/>
            <a:ln w="9525">
              <a:solidFill>
                <a:schemeClr val="tx1"/>
              </a:solidFill>
              <a:round/>
              <a:headEnd/>
              <a:tailEnd type="triangle" w="med" len="med"/>
            </a:ln>
          </p:spPr>
          <p:txBody>
            <a:bodyPr wrap="none" anchor="ctr"/>
            <a:lstStyle/>
            <a:p>
              <a:endParaRPr lang="pt-BR"/>
            </a:p>
          </p:txBody>
        </p:sp>
        <p:sp>
          <p:nvSpPr>
            <p:cNvPr id="11292" name="Line 24"/>
            <p:cNvSpPr>
              <a:spLocks noChangeShapeType="1"/>
            </p:cNvSpPr>
            <p:nvPr/>
          </p:nvSpPr>
          <p:spPr bwMode="auto">
            <a:xfrm flipH="1">
              <a:off x="3600" y="1872"/>
              <a:ext cx="240" cy="336"/>
            </a:xfrm>
            <a:prstGeom prst="line">
              <a:avLst/>
            </a:prstGeom>
            <a:noFill/>
            <a:ln w="9525">
              <a:solidFill>
                <a:schemeClr val="tx1"/>
              </a:solidFill>
              <a:round/>
              <a:headEnd/>
              <a:tailEnd type="triangle" w="med" len="med"/>
            </a:ln>
          </p:spPr>
          <p:txBody>
            <a:bodyPr wrap="none" anchor="ctr"/>
            <a:lstStyle/>
            <a:p>
              <a:endParaRPr lang="pt-BR"/>
            </a:p>
          </p:txBody>
        </p:sp>
      </p:grpSp>
      <p:grpSp>
        <p:nvGrpSpPr>
          <p:cNvPr id="4" name="Group 31"/>
          <p:cNvGrpSpPr>
            <a:grpSpLocks/>
          </p:cNvGrpSpPr>
          <p:nvPr/>
        </p:nvGrpSpPr>
        <p:grpSpPr bwMode="auto">
          <a:xfrm>
            <a:off x="3946525" y="5410200"/>
            <a:ext cx="2147888" cy="1108075"/>
            <a:chOff x="2486" y="3408"/>
            <a:chExt cx="1353" cy="698"/>
          </a:xfrm>
        </p:grpSpPr>
        <p:sp>
          <p:nvSpPr>
            <p:cNvPr id="11288" name="Line 29"/>
            <p:cNvSpPr>
              <a:spLocks noChangeShapeType="1"/>
            </p:cNvSpPr>
            <p:nvPr/>
          </p:nvSpPr>
          <p:spPr bwMode="auto">
            <a:xfrm flipV="1">
              <a:off x="3072" y="3408"/>
              <a:ext cx="288" cy="384"/>
            </a:xfrm>
            <a:prstGeom prst="line">
              <a:avLst/>
            </a:prstGeom>
            <a:noFill/>
            <a:ln w="9525">
              <a:solidFill>
                <a:schemeClr val="tx1"/>
              </a:solidFill>
              <a:round/>
              <a:headEnd/>
              <a:tailEnd type="triangle" w="med" len="med"/>
            </a:ln>
          </p:spPr>
          <p:txBody>
            <a:bodyPr wrap="none" anchor="ctr"/>
            <a:lstStyle/>
            <a:p>
              <a:endParaRPr lang="pt-BR"/>
            </a:p>
          </p:txBody>
        </p:sp>
        <p:sp>
          <p:nvSpPr>
            <p:cNvPr id="11289" name="Text Box 30"/>
            <p:cNvSpPr txBox="1">
              <a:spLocks noChangeArrowheads="1"/>
            </p:cNvSpPr>
            <p:nvPr/>
          </p:nvSpPr>
          <p:spPr bwMode="auto">
            <a:xfrm>
              <a:off x="2486" y="3818"/>
              <a:ext cx="1353" cy="288"/>
            </a:xfrm>
            <a:prstGeom prst="rect">
              <a:avLst/>
            </a:prstGeom>
            <a:noFill/>
            <a:ln w="9525">
              <a:noFill/>
              <a:miter lim="800000"/>
              <a:headEnd/>
              <a:tailEnd/>
            </a:ln>
          </p:spPr>
          <p:txBody>
            <a:bodyPr wrap="none">
              <a:spAutoFit/>
            </a:bodyPr>
            <a:lstStyle/>
            <a:p>
              <a:r>
                <a:rPr lang="pt-BR"/>
                <a:t>Payoff do jog. 1</a:t>
              </a:r>
            </a:p>
          </p:txBody>
        </p:sp>
      </p:grpSp>
      <p:grpSp>
        <p:nvGrpSpPr>
          <p:cNvPr id="5" name="Group 34"/>
          <p:cNvGrpSpPr>
            <a:grpSpLocks/>
          </p:cNvGrpSpPr>
          <p:nvPr/>
        </p:nvGrpSpPr>
        <p:grpSpPr bwMode="auto">
          <a:xfrm>
            <a:off x="5638800" y="5410200"/>
            <a:ext cx="2970213" cy="1031875"/>
            <a:chOff x="3552" y="3408"/>
            <a:chExt cx="1871" cy="650"/>
          </a:xfrm>
        </p:grpSpPr>
        <p:sp>
          <p:nvSpPr>
            <p:cNvPr id="11286" name="Line 32"/>
            <p:cNvSpPr>
              <a:spLocks noChangeShapeType="1"/>
            </p:cNvSpPr>
            <p:nvPr/>
          </p:nvSpPr>
          <p:spPr bwMode="auto">
            <a:xfrm flipH="1" flipV="1">
              <a:off x="3552" y="3408"/>
              <a:ext cx="528" cy="528"/>
            </a:xfrm>
            <a:prstGeom prst="line">
              <a:avLst/>
            </a:prstGeom>
            <a:noFill/>
            <a:ln w="9525">
              <a:solidFill>
                <a:schemeClr val="tx1"/>
              </a:solidFill>
              <a:round/>
              <a:headEnd/>
              <a:tailEnd type="triangle" w="med" len="med"/>
            </a:ln>
          </p:spPr>
          <p:txBody>
            <a:bodyPr wrap="none" anchor="ctr"/>
            <a:lstStyle/>
            <a:p>
              <a:endParaRPr lang="pt-BR"/>
            </a:p>
          </p:txBody>
        </p:sp>
        <p:sp>
          <p:nvSpPr>
            <p:cNvPr id="11287" name="Text Box 33"/>
            <p:cNvSpPr txBox="1">
              <a:spLocks noChangeArrowheads="1"/>
            </p:cNvSpPr>
            <p:nvPr/>
          </p:nvSpPr>
          <p:spPr bwMode="auto">
            <a:xfrm>
              <a:off x="4070" y="3770"/>
              <a:ext cx="1353" cy="288"/>
            </a:xfrm>
            <a:prstGeom prst="rect">
              <a:avLst/>
            </a:prstGeom>
            <a:noFill/>
            <a:ln w="9525">
              <a:noFill/>
              <a:miter lim="800000"/>
              <a:headEnd/>
              <a:tailEnd/>
            </a:ln>
          </p:spPr>
          <p:txBody>
            <a:bodyPr wrap="none">
              <a:spAutoFit/>
            </a:bodyPr>
            <a:lstStyle/>
            <a:p>
              <a:r>
                <a:rPr lang="pt-BR"/>
                <a:t>Payoff do jog. 2</a:t>
              </a:r>
            </a:p>
          </p:txBody>
        </p:sp>
      </p:grpSp>
      <p:sp>
        <p:nvSpPr>
          <p:cNvPr id="11285" name="Text Box 36"/>
          <p:cNvSpPr txBox="1">
            <a:spLocks noChangeArrowheads="1"/>
          </p:cNvSpPr>
          <p:nvPr/>
        </p:nvSpPr>
        <p:spPr bwMode="auto">
          <a:xfrm>
            <a:off x="6877050" y="3860800"/>
            <a:ext cx="1727200" cy="822325"/>
          </a:xfrm>
          <a:prstGeom prst="rect">
            <a:avLst/>
          </a:prstGeom>
          <a:noFill/>
          <a:ln w="9525">
            <a:noFill/>
            <a:miter lim="800000"/>
            <a:headEnd/>
            <a:tailEnd/>
          </a:ln>
        </p:spPr>
        <p:txBody>
          <a:bodyPr>
            <a:spAutoFit/>
          </a:bodyPr>
          <a:lstStyle/>
          <a:p>
            <a:pPr>
              <a:spcBef>
                <a:spcPct val="50000"/>
              </a:spcBef>
            </a:pPr>
            <a:r>
              <a:rPr lang="pt-BR"/>
              <a:t>Jogo simultâneo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341784"/>
            <a:ext cx="7772400" cy="350912"/>
          </a:xfrm>
        </p:spPr>
        <p:txBody>
          <a:bodyPr/>
          <a:lstStyle/>
          <a:p>
            <a:r>
              <a:rPr lang="pt-BR" dirty="0" smtClean="0"/>
              <a:t>Exemplo</a:t>
            </a:r>
          </a:p>
        </p:txBody>
      </p:sp>
      <p:sp>
        <p:nvSpPr>
          <p:cNvPr id="43011" name="Oval 5"/>
          <p:cNvSpPr>
            <a:spLocks noChangeArrowheads="1"/>
          </p:cNvSpPr>
          <p:nvPr/>
        </p:nvSpPr>
        <p:spPr bwMode="auto">
          <a:xfrm>
            <a:off x="4321175" y="1867247"/>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43012" name="Text Box 6"/>
          <p:cNvSpPr txBox="1">
            <a:spLocks noChangeArrowheads="1"/>
          </p:cNvSpPr>
          <p:nvPr/>
        </p:nvSpPr>
        <p:spPr bwMode="auto">
          <a:xfrm>
            <a:off x="3635375" y="1410047"/>
            <a:ext cx="1477963" cy="457200"/>
          </a:xfrm>
          <a:prstGeom prst="rect">
            <a:avLst/>
          </a:prstGeom>
          <a:noFill/>
          <a:ln w="9525">
            <a:noFill/>
            <a:miter lim="800000"/>
            <a:headEnd/>
            <a:tailEnd/>
          </a:ln>
        </p:spPr>
        <p:txBody>
          <a:bodyPr wrap="none">
            <a:spAutoFit/>
          </a:bodyPr>
          <a:lstStyle/>
          <a:p>
            <a:r>
              <a:rPr lang="pt-BR" dirty="0"/>
              <a:t>Empresa 1</a:t>
            </a:r>
          </a:p>
        </p:txBody>
      </p:sp>
      <p:sp>
        <p:nvSpPr>
          <p:cNvPr id="43013" name="Line 7"/>
          <p:cNvSpPr>
            <a:spLocks noChangeShapeType="1"/>
          </p:cNvSpPr>
          <p:nvPr/>
        </p:nvSpPr>
        <p:spPr bwMode="auto">
          <a:xfrm flipH="1">
            <a:off x="2111375" y="1922809"/>
            <a:ext cx="2265363" cy="1087438"/>
          </a:xfrm>
          <a:prstGeom prst="line">
            <a:avLst/>
          </a:prstGeom>
          <a:noFill/>
          <a:ln w="9525">
            <a:solidFill>
              <a:schemeClr val="tx1"/>
            </a:solidFill>
            <a:round/>
            <a:headEnd/>
            <a:tailEnd/>
          </a:ln>
        </p:spPr>
        <p:txBody>
          <a:bodyPr wrap="none"/>
          <a:lstStyle/>
          <a:p>
            <a:endParaRPr lang="pt-BR"/>
          </a:p>
        </p:txBody>
      </p:sp>
      <p:sp>
        <p:nvSpPr>
          <p:cNvPr id="43014" name="Line 8"/>
          <p:cNvSpPr>
            <a:spLocks noChangeShapeType="1"/>
          </p:cNvSpPr>
          <p:nvPr/>
        </p:nvSpPr>
        <p:spPr bwMode="auto">
          <a:xfrm>
            <a:off x="4376738" y="1922809"/>
            <a:ext cx="1925637" cy="1011238"/>
          </a:xfrm>
          <a:prstGeom prst="line">
            <a:avLst/>
          </a:prstGeom>
          <a:noFill/>
          <a:ln w="9525">
            <a:solidFill>
              <a:schemeClr val="tx1"/>
            </a:solidFill>
            <a:round/>
            <a:headEnd/>
            <a:tailEnd/>
          </a:ln>
        </p:spPr>
        <p:txBody>
          <a:bodyPr wrap="none"/>
          <a:lstStyle/>
          <a:p>
            <a:endParaRPr lang="pt-BR"/>
          </a:p>
        </p:txBody>
      </p:sp>
      <p:sp>
        <p:nvSpPr>
          <p:cNvPr id="43015" name="Text Box 9"/>
          <p:cNvSpPr txBox="1">
            <a:spLocks noChangeArrowheads="1"/>
          </p:cNvSpPr>
          <p:nvPr/>
        </p:nvSpPr>
        <p:spPr bwMode="auto">
          <a:xfrm>
            <a:off x="1028700" y="2594322"/>
            <a:ext cx="1477963" cy="457200"/>
          </a:xfrm>
          <a:prstGeom prst="rect">
            <a:avLst/>
          </a:prstGeom>
          <a:noFill/>
          <a:ln w="9525">
            <a:noFill/>
            <a:miter lim="800000"/>
            <a:headEnd/>
            <a:tailEnd/>
          </a:ln>
        </p:spPr>
        <p:txBody>
          <a:bodyPr wrap="none">
            <a:spAutoFit/>
          </a:bodyPr>
          <a:lstStyle/>
          <a:p>
            <a:r>
              <a:rPr lang="pt-BR"/>
              <a:t>Empresa 2</a:t>
            </a:r>
          </a:p>
        </p:txBody>
      </p:sp>
      <p:sp>
        <p:nvSpPr>
          <p:cNvPr id="43016" name="Text Box 10"/>
          <p:cNvSpPr txBox="1">
            <a:spLocks noChangeArrowheads="1"/>
          </p:cNvSpPr>
          <p:nvPr/>
        </p:nvSpPr>
        <p:spPr bwMode="auto">
          <a:xfrm>
            <a:off x="6119813" y="2553047"/>
            <a:ext cx="1477962" cy="457200"/>
          </a:xfrm>
          <a:prstGeom prst="rect">
            <a:avLst/>
          </a:prstGeom>
          <a:noFill/>
          <a:ln w="9525">
            <a:noFill/>
            <a:miter lim="800000"/>
            <a:headEnd/>
            <a:tailEnd/>
          </a:ln>
        </p:spPr>
        <p:txBody>
          <a:bodyPr wrap="none">
            <a:spAutoFit/>
          </a:bodyPr>
          <a:lstStyle/>
          <a:p>
            <a:r>
              <a:rPr lang="pt-BR"/>
              <a:t>Empresa 2</a:t>
            </a:r>
          </a:p>
        </p:txBody>
      </p:sp>
      <p:sp>
        <p:nvSpPr>
          <p:cNvPr id="43017" name="Oval 11"/>
          <p:cNvSpPr>
            <a:spLocks noChangeArrowheads="1"/>
          </p:cNvSpPr>
          <p:nvPr/>
        </p:nvSpPr>
        <p:spPr bwMode="auto">
          <a:xfrm>
            <a:off x="2090738" y="2989609"/>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43018" name="Line 12"/>
          <p:cNvSpPr>
            <a:spLocks noChangeShapeType="1"/>
          </p:cNvSpPr>
          <p:nvPr/>
        </p:nvSpPr>
        <p:spPr bwMode="auto">
          <a:xfrm flipH="1">
            <a:off x="1120775" y="3010247"/>
            <a:ext cx="990600" cy="1600200"/>
          </a:xfrm>
          <a:prstGeom prst="line">
            <a:avLst/>
          </a:prstGeom>
          <a:noFill/>
          <a:ln w="9525">
            <a:solidFill>
              <a:schemeClr val="tx1"/>
            </a:solidFill>
            <a:round/>
            <a:headEnd/>
            <a:tailEnd/>
          </a:ln>
        </p:spPr>
        <p:txBody>
          <a:bodyPr wrap="none"/>
          <a:lstStyle/>
          <a:p>
            <a:endParaRPr lang="pt-BR"/>
          </a:p>
        </p:txBody>
      </p:sp>
      <p:sp>
        <p:nvSpPr>
          <p:cNvPr id="43019" name="Line 13"/>
          <p:cNvSpPr>
            <a:spLocks noChangeShapeType="1"/>
          </p:cNvSpPr>
          <p:nvPr/>
        </p:nvSpPr>
        <p:spPr bwMode="auto">
          <a:xfrm>
            <a:off x="2111375" y="3010247"/>
            <a:ext cx="1295400" cy="1524000"/>
          </a:xfrm>
          <a:prstGeom prst="line">
            <a:avLst/>
          </a:prstGeom>
          <a:noFill/>
          <a:ln w="9525">
            <a:solidFill>
              <a:schemeClr val="tx1"/>
            </a:solidFill>
            <a:round/>
            <a:headEnd/>
            <a:tailEnd/>
          </a:ln>
        </p:spPr>
        <p:txBody>
          <a:bodyPr wrap="none"/>
          <a:lstStyle/>
          <a:p>
            <a:endParaRPr lang="pt-BR"/>
          </a:p>
        </p:txBody>
      </p:sp>
      <p:sp>
        <p:nvSpPr>
          <p:cNvPr id="43020" name="Oval 14"/>
          <p:cNvSpPr>
            <a:spLocks noChangeArrowheads="1"/>
          </p:cNvSpPr>
          <p:nvPr/>
        </p:nvSpPr>
        <p:spPr bwMode="auto">
          <a:xfrm>
            <a:off x="6184900" y="2857847"/>
            <a:ext cx="76200" cy="76200"/>
          </a:xfrm>
          <a:prstGeom prst="ellipse">
            <a:avLst/>
          </a:prstGeom>
          <a:solidFill>
            <a:schemeClr val="tx1"/>
          </a:solidFill>
          <a:ln w="9525">
            <a:solidFill>
              <a:schemeClr val="tx1"/>
            </a:solidFill>
            <a:round/>
            <a:headEnd/>
            <a:tailEnd/>
          </a:ln>
        </p:spPr>
        <p:txBody>
          <a:bodyPr wrap="none" anchor="ctr"/>
          <a:lstStyle/>
          <a:p>
            <a:endParaRPr lang="pt-BR"/>
          </a:p>
        </p:txBody>
      </p:sp>
      <p:sp>
        <p:nvSpPr>
          <p:cNvPr id="43021" name="Line 15"/>
          <p:cNvSpPr>
            <a:spLocks noChangeShapeType="1"/>
          </p:cNvSpPr>
          <p:nvPr/>
        </p:nvSpPr>
        <p:spPr bwMode="auto">
          <a:xfrm flipH="1">
            <a:off x="5214938" y="2878484"/>
            <a:ext cx="990600" cy="1600200"/>
          </a:xfrm>
          <a:prstGeom prst="line">
            <a:avLst/>
          </a:prstGeom>
          <a:noFill/>
          <a:ln w="9525">
            <a:solidFill>
              <a:schemeClr val="tx1"/>
            </a:solidFill>
            <a:round/>
            <a:headEnd/>
            <a:tailEnd/>
          </a:ln>
        </p:spPr>
        <p:txBody>
          <a:bodyPr wrap="none"/>
          <a:lstStyle/>
          <a:p>
            <a:endParaRPr lang="pt-BR"/>
          </a:p>
        </p:txBody>
      </p:sp>
      <p:sp>
        <p:nvSpPr>
          <p:cNvPr id="43022" name="Line 16"/>
          <p:cNvSpPr>
            <a:spLocks noChangeShapeType="1"/>
          </p:cNvSpPr>
          <p:nvPr/>
        </p:nvSpPr>
        <p:spPr bwMode="auto">
          <a:xfrm>
            <a:off x="6205538" y="2878484"/>
            <a:ext cx="1295400" cy="1524000"/>
          </a:xfrm>
          <a:prstGeom prst="line">
            <a:avLst/>
          </a:prstGeom>
          <a:noFill/>
          <a:ln w="9525">
            <a:solidFill>
              <a:schemeClr val="tx1"/>
            </a:solidFill>
            <a:round/>
            <a:headEnd/>
            <a:tailEnd/>
          </a:ln>
        </p:spPr>
        <p:txBody>
          <a:bodyPr wrap="none"/>
          <a:lstStyle/>
          <a:p>
            <a:endParaRPr lang="pt-BR"/>
          </a:p>
        </p:txBody>
      </p:sp>
      <p:sp>
        <p:nvSpPr>
          <p:cNvPr id="43023" name="Text Box 17"/>
          <p:cNvSpPr txBox="1">
            <a:spLocks noChangeArrowheads="1"/>
          </p:cNvSpPr>
          <p:nvPr/>
        </p:nvSpPr>
        <p:spPr bwMode="auto">
          <a:xfrm>
            <a:off x="2368550" y="2019647"/>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3024" name="Text Box 18"/>
          <p:cNvSpPr txBox="1">
            <a:spLocks noChangeArrowheads="1"/>
          </p:cNvSpPr>
          <p:nvPr/>
        </p:nvSpPr>
        <p:spPr bwMode="auto">
          <a:xfrm>
            <a:off x="387350" y="3467447"/>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3025" name="Text Box 19"/>
          <p:cNvSpPr txBox="1">
            <a:spLocks noChangeArrowheads="1"/>
          </p:cNvSpPr>
          <p:nvPr/>
        </p:nvSpPr>
        <p:spPr bwMode="auto">
          <a:xfrm>
            <a:off x="4578350" y="3467447"/>
            <a:ext cx="1800225" cy="457200"/>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3026" name="Text Box 20"/>
          <p:cNvSpPr txBox="1">
            <a:spLocks noChangeArrowheads="1"/>
          </p:cNvSpPr>
          <p:nvPr/>
        </p:nvSpPr>
        <p:spPr bwMode="auto">
          <a:xfrm>
            <a:off x="4806950" y="2019647"/>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3027" name="Text Box 21"/>
          <p:cNvSpPr txBox="1">
            <a:spLocks noChangeArrowheads="1"/>
          </p:cNvSpPr>
          <p:nvPr/>
        </p:nvSpPr>
        <p:spPr bwMode="auto">
          <a:xfrm>
            <a:off x="6454775" y="3467447"/>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3028" name="Text Box 22"/>
          <p:cNvSpPr txBox="1">
            <a:spLocks noChangeArrowheads="1"/>
          </p:cNvSpPr>
          <p:nvPr/>
        </p:nvSpPr>
        <p:spPr bwMode="auto">
          <a:xfrm>
            <a:off x="2317750" y="3467447"/>
            <a:ext cx="2003425" cy="457200"/>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3029" name="Text Box 23"/>
          <p:cNvSpPr txBox="1">
            <a:spLocks noChangeArrowheads="1"/>
          </p:cNvSpPr>
          <p:nvPr/>
        </p:nvSpPr>
        <p:spPr bwMode="auto">
          <a:xfrm>
            <a:off x="647700" y="4686647"/>
            <a:ext cx="776288" cy="457200"/>
          </a:xfrm>
          <a:prstGeom prst="rect">
            <a:avLst/>
          </a:prstGeom>
          <a:noFill/>
          <a:ln w="9525">
            <a:noFill/>
            <a:miter lim="800000"/>
            <a:headEnd/>
            <a:tailEnd/>
          </a:ln>
        </p:spPr>
        <p:txBody>
          <a:bodyPr wrap="none">
            <a:spAutoFit/>
          </a:bodyPr>
          <a:lstStyle/>
          <a:p>
            <a:r>
              <a:rPr lang="pt-BR"/>
              <a:t>(2;3)</a:t>
            </a:r>
          </a:p>
        </p:txBody>
      </p:sp>
      <p:sp>
        <p:nvSpPr>
          <p:cNvPr id="43030" name="Text Box 24"/>
          <p:cNvSpPr txBox="1">
            <a:spLocks noChangeArrowheads="1"/>
          </p:cNvSpPr>
          <p:nvPr/>
        </p:nvSpPr>
        <p:spPr bwMode="auto">
          <a:xfrm>
            <a:off x="3025775" y="4610447"/>
            <a:ext cx="776288" cy="457200"/>
          </a:xfrm>
          <a:prstGeom prst="rect">
            <a:avLst/>
          </a:prstGeom>
          <a:noFill/>
          <a:ln w="9525">
            <a:noFill/>
            <a:miter lim="800000"/>
            <a:headEnd/>
            <a:tailEnd/>
          </a:ln>
        </p:spPr>
        <p:txBody>
          <a:bodyPr wrap="none">
            <a:spAutoFit/>
          </a:bodyPr>
          <a:lstStyle/>
          <a:p>
            <a:r>
              <a:rPr lang="pt-BR"/>
              <a:t>(1;1)</a:t>
            </a:r>
          </a:p>
        </p:txBody>
      </p:sp>
      <p:sp>
        <p:nvSpPr>
          <p:cNvPr id="43031" name="Text Box 25"/>
          <p:cNvSpPr txBox="1">
            <a:spLocks noChangeArrowheads="1"/>
          </p:cNvSpPr>
          <p:nvPr/>
        </p:nvSpPr>
        <p:spPr bwMode="auto">
          <a:xfrm>
            <a:off x="7124700" y="4534247"/>
            <a:ext cx="776288" cy="457200"/>
          </a:xfrm>
          <a:prstGeom prst="rect">
            <a:avLst/>
          </a:prstGeom>
          <a:noFill/>
          <a:ln w="9525">
            <a:noFill/>
            <a:miter lim="800000"/>
            <a:headEnd/>
            <a:tailEnd/>
          </a:ln>
        </p:spPr>
        <p:txBody>
          <a:bodyPr wrap="none">
            <a:spAutoFit/>
          </a:bodyPr>
          <a:lstStyle/>
          <a:p>
            <a:r>
              <a:rPr lang="pt-BR"/>
              <a:t>(3;2)</a:t>
            </a:r>
          </a:p>
        </p:txBody>
      </p:sp>
      <p:sp>
        <p:nvSpPr>
          <p:cNvPr id="43032" name="Text Box 26"/>
          <p:cNvSpPr txBox="1">
            <a:spLocks noChangeArrowheads="1"/>
          </p:cNvSpPr>
          <p:nvPr/>
        </p:nvSpPr>
        <p:spPr bwMode="auto">
          <a:xfrm>
            <a:off x="4702175" y="4534247"/>
            <a:ext cx="1233488" cy="457200"/>
          </a:xfrm>
          <a:prstGeom prst="rect">
            <a:avLst/>
          </a:prstGeom>
          <a:noFill/>
          <a:ln w="9525">
            <a:noFill/>
            <a:miter lim="800000"/>
            <a:headEnd/>
            <a:tailEnd/>
          </a:ln>
        </p:spPr>
        <p:txBody>
          <a:bodyPr wrap="none">
            <a:spAutoFit/>
          </a:bodyPr>
          <a:lstStyle/>
          <a:p>
            <a:r>
              <a:rPr lang="pt-BR"/>
              <a:t>(1,5;1,5)</a:t>
            </a:r>
          </a:p>
        </p:txBody>
      </p:sp>
      <p:sp>
        <p:nvSpPr>
          <p:cNvPr id="82975" name="Rectangle 31"/>
          <p:cNvSpPr>
            <a:spLocks noChangeArrowheads="1"/>
          </p:cNvSpPr>
          <p:nvPr/>
        </p:nvSpPr>
        <p:spPr bwMode="auto">
          <a:xfrm>
            <a:off x="4572000" y="2060922"/>
            <a:ext cx="3960813" cy="3384550"/>
          </a:xfrm>
          <a:prstGeom prst="rect">
            <a:avLst/>
          </a:prstGeom>
          <a:noFill/>
          <a:ln w="9525">
            <a:solidFill>
              <a:schemeClr val="tx1"/>
            </a:solidFill>
            <a:prstDash val="dash"/>
            <a:miter lim="800000"/>
            <a:headEnd/>
            <a:tailEnd/>
          </a:ln>
        </p:spPr>
        <p:txBody>
          <a:bodyPr wrap="none" anchor="ctr"/>
          <a:lstStyle/>
          <a:p>
            <a:endParaRPr lang="pt-BR"/>
          </a:p>
        </p:txBody>
      </p:sp>
      <p:sp>
        <p:nvSpPr>
          <p:cNvPr id="82976" name="Rectangle 32"/>
          <p:cNvSpPr>
            <a:spLocks noChangeArrowheads="1"/>
          </p:cNvSpPr>
          <p:nvPr/>
        </p:nvSpPr>
        <p:spPr bwMode="auto">
          <a:xfrm>
            <a:off x="250825" y="2060922"/>
            <a:ext cx="4033838" cy="3384550"/>
          </a:xfrm>
          <a:prstGeom prst="rect">
            <a:avLst/>
          </a:prstGeom>
          <a:noFill/>
          <a:ln w="9525">
            <a:solidFill>
              <a:schemeClr val="tx1"/>
            </a:solidFill>
            <a:prstDash val="dash"/>
            <a:miter lim="800000"/>
            <a:headEnd/>
            <a:tailEnd/>
          </a:ln>
        </p:spPr>
        <p:txBody>
          <a:bodyPr wrap="none" anchor="ctr"/>
          <a:lstStyle/>
          <a:p>
            <a:endParaRPr lang="pt-BR"/>
          </a:p>
        </p:txBody>
      </p:sp>
      <p:sp>
        <p:nvSpPr>
          <p:cNvPr id="82984" name="Rectangle 40"/>
          <p:cNvSpPr>
            <a:spLocks noChangeArrowheads="1"/>
          </p:cNvSpPr>
          <p:nvPr/>
        </p:nvSpPr>
        <p:spPr bwMode="auto">
          <a:xfrm>
            <a:off x="144463" y="1195734"/>
            <a:ext cx="8820150" cy="4681538"/>
          </a:xfrm>
          <a:prstGeom prst="rect">
            <a:avLst/>
          </a:prstGeom>
          <a:noFill/>
          <a:ln w="38100">
            <a:solidFill>
              <a:schemeClr val="tx1"/>
            </a:solidFill>
            <a:prstDash val="dashDot"/>
            <a:miter lim="800000"/>
            <a:headEnd/>
            <a:tailEnd/>
          </a:ln>
        </p:spPr>
        <p:txBody>
          <a:bodyPr wrap="none" anchor="ctr"/>
          <a:lstStyle/>
          <a:p>
            <a:pPr algn="ctr"/>
            <a:endParaRPr lang="pt-BR" b="1"/>
          </a:p>
        </p:txBody>
      </p:sp>
      <p:sp>
        <p:nvSpPr>
          <p:cNvPr id="82985" name="Text Box 41"/>
          <p:cNvSpPr txBox="1">
            <a:spLocks noChangeArrowheads="1"/>
          </p:cNvSpPr>
          <p:nvPr/>
        </p:nvSpPr>
        <p:spPr bwMode="auto">
          <a:xfrm>
            <a:off x="1331913" y="6092825"/>
            <a:ext cx="5976937" cy="523220"/>
          </a:xfrm>
          <a:prstGeom prst="rect">
            <a:avLst/>
          </a:prstGeom>
          <a:noFill/>
          <a:ln w="9525">
            <a:noFill/>
            <a:miter lim="800000"/>
            <a:headEnd/>
            <a:tailEnd/>
          </a:ln>
        </p:spPr>
        <p:txBody>
          <a:bodyPr>
            <a:spAutoFit/>
          </a:bodyPr>
          <a:lstStyle/>
          <a:p>
            <a:pPr>
              <a:spcBef>
                <a:spcPct val="50000"/>
              </a:spcBef>
            </a:pPr>
            <a:r>
              <a:rPr lang="pt-BR" sz="2800" dirty="0"/>
              <a:t>Temos 3 </a:t>
            </a:r>
            <a:r>
              <a:rPr lang="pt-BR" sz="2800" dirty="0" err="1"/>
              <a:t>subjogos</a:t>
            </a:r>
            <a:r>
              <a:rPr lang="pt-BR" sz="28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2984"/>
                                        </p:tgtEl>
                                        <p:attrNameLst>
                                          <p:attrName>style.visibility</p:attrName>
                                        </p:attrNameLst>
                                      </p:cBhvr>
                                      <p:to>
                                        <p:strVal val="visible"/>
                                      </p:to>
                                    </p:set>
                                    <p:animEffect transition="in" filter="diamond(in)">
                                      <p:cBhvr>
                                        <p:cTn id="7" dur="2000"/>
                                        <p:tgtEl>
                                          <p:spTgt spid="8298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2976"/>
                                        </p:tgtEl>
                                        <p:attrNameLst>
                                          <p:attrName>style.visibility</p:attrName>
                                        </p:attrNameLst>
                                      </p:cBhvr>
                                      <p:to>
                                        <p:strVal val="visible"/>
                                      </p:to>
                                    </p:set>
                                    <p:animEffect transition="in" filter="diamond(in)">
                                      <p:cBhvr>
                                        <p:cTn id="12" dur="2000"/>
                                        <p:tgtEl>
                                          <p:spTgt spid="8297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2975"/>
                                        </p:tgtEl>
                                        <p:attrNameLst>
                                          <p:attrName>style.visibility</p:attrName>
                                        </p:attrNameLst>
                                      </p:cBhvr>
                                      <p:to>
                                        <p:strVal val="visible"/>
                                      </p:to>
                                    </p:set>
                                    <p:animEffect transition="in" filter="diamond(in)">
                                      <p:cBhvr>
                                        <p:cTn id="17" dur="2000"/>
                                        <p:tgtEl>
                                          <p:spTgt spid="8297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2985"/>
                                        </p:tgtEl>
                                        <p:attrNameLst>
                                          <p:attrName>style.visibility</p:attrName>
                                        </p:attrNameLst>
                                      </p:cBhvr>
                                      <p:to>
                                        <p:strVal val="visible"/>
                                      </p:to>
                                    </p:set>
                                    <p:animEffect transition="in" filter="diamond(in)">
                                      <p:cBhvr>
                                        <p:cTn id="22" dur="500"/>
                                        <p:tgtEl>
                                          <p:spTgt spid="82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75" grpId="0" animBg="1"/>
      <p:bldP spid="82976" grpId="0" animBg="1"/>
      <p:bldP spid="82984" grpId="0" animBg="1"/>
      <p:bldP spid="8298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188640"/>
            <a:ext cx="7772400" cy="576064"/>
          </a:xfrm>
        </p:spPr>
        <p:txBody>
          <a:bodyPr/>
          <a:lstStyle/>
          <a:p>
            <a:r>
              <a:rPr lang="pt-BR" dirty="0" smtClean="0"/>
              <a:t>Possíveis estratégias</a:t>
            </a:r>
          </a:p>
        </p:txBody>
      </p:sp>
      <p:sp>
        <p:nvSpPr>
          <p:cNvPr id="44035" name="Rectangle 3"/>
          <p:cNvSpPr>
            <a:spLocks noGrp="1" noChangeArrowheads="1"/>
          </p:cNvSpPr>
          <p:nvPr>
            <p:ph type="body" idx="1"/>
          </p:nvPr>
        </p:nvSpPr>
        <p:spPr>
          <a:xfrm>
            <a:off x="251520" y="908720"/>
            <a:ext cx="8568952" cy="5832648"/>
          </a:xfrm>
        </p:spPr>
        <p:txBody>
          <a:bodyPr/>
          <a:lstStyle/>
          <a:p>
            <a:r>
              <a:rPr lang="pt-BR" dirty="0" smtClean="0"/>
              <a:t>Empresa 1</a:t>
            </a:r>
          </a:p>
          <a:p>
            <a:pPr lvl="1"/>
            <a:r>
              <a:rPr lang="pt-BR" dirty="0" smtClean="0"/>
              <a:t>Lançar disco pequeno (P)</a:t>
            </a:r>
          </a:p>
          <a:p>
            <a:pPr lvl="1"/>
            <a:r>
              <a:rPr lang="pt-BR" dirty="0" smtClean="0"/>
              <a:t>Lançar disco grande (G)</a:t>
            </a:r>
          </a:p>
          <a:p>
            <a:r>
              <a:rPr lang="pt-BR" dirty="0" smtClean="0"/>
              <a:t>Empresa 2</a:t>
            </a:r>
          </a:p>
          <a:p>
            <a:pPr lvl="1"/>
            <a:r>
              <a:rPr lang="pt-BR" dirty="0" smtClean="0"/>
              <a:t>Lançar disco pequeno independentemente da escolha da empresa 1 (P/P; P/G)</a:t>
            </a:r>
          </a:p>
          <a:p>
            <a:pPr lvl="1"/>
            <a:r>
              <a:rPr lang="pt-BR" dirty="0" smtClean="0"/>
              <a:t>Lançar disco grande independentemente da escolha da empresa 1 (G/P; G/G)</a:t>
            </a:r>
          </a:p>
          <a:p>
            <a:pPr lvl="1"/>
            <a:r>
              <a:rPr lang="pt-BR" dirty="0" smtClean="0"/>
              <a:t>Lançar o mesmo produto que a empresa 1 (P/P; G/G)</a:t>
            </a:r>
          </a:p>
          <a:p>
            <a:pPr lvl="1"/>
            <a:r>
              <a:rPr lang="pt-BR" dirty="0" smtClean="0"/>
              <a:t>Lançar produto diferente da empresa 1 (G/P; G/G)</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ChangeArrowheads="1"/>
          </p:cNvSpPr>
          <p:nvPr/>
        </p:nvSpPr>
        <p:spPr bwMode="auto">
          <a:xfrm>
            <a:off x="5019675" y="3236938"/>
            <a:ext cx="1296988" cy="1008062"/>
          </a:xfrm>
          <a:prstGeom prst="rect">
            <a:avLst/>
          </a:prstGeom>
          <a:solidFill>
            <a:srgbClr val="FFFF00"/>
          </a:solidFill>
          <a:ln w="9525">
            <a:noFill/>
            <a:miter lim="800000"/>
            <a:headEnd/>
            <a:tailEnd/>
          </a:ln>
        </p:spPr>
        <p:txBody>
          <a:bodyPr wrap="none" anchor="ctr"/>
          <a:lstStyle/>
          <a:p>
            <a:endParaRPr lang="pt-BR"/>
          </a:p>
        </p:txBody>
      </p:sp>
      <p:sp>
        <p:nvSpPr>
          <p:cNvPr id="162819" name="Rectangle 3"/>
          <p:cNvSpPr>
            <a:spLocks noChangeArrowheads="1"/>
          </p:cNvSpPr>
          <p:nvPr/>
        </p:nvSpPr>
        <p:spPr bwMode="auto">
          <a:xfrm>
            <a:off x="3706813" y="4260875"/>
            <a:ext cx="1296987" cy="1008063"/>
          </a:xfrm>
          <a:prstGeom prst="rect">
            <a:avLst/>
          </a:prstGeom>
          <a:solidFill>
            <a:srgbClr val="FFFF00"/>
          </a:solidFill>
          <a:ln w="9525">
            <a:noFill/>
            <a:miter lim="800000"/>
            <a:headEnd/>
            <a:tailEnd/>
          </a:ln>
        </p:spPr>
        <p:txBody>
          <a:bodyPr wrap="none" anchor="ctr"/>
          <a:lstStyle/>
          <a:p>
            <a:endParaRPr lang="pt-BR"/>
          </a:p>
        </p:txBody>
      </p:sp>
      <p:sp>
        <p:nvSpPr>
          <p:cNvPr id="162820" name="Rectangle 4"/>
          <p:cNvSpPr>
            <a:spLocks noChangeArrowheads="1"/>
          </p:cNvSpPr>
          <p:nvPr/>
        </p:nvSpPr>
        <p:spPr bwMode="auto">
          <a:xfrm>
            <a:off x="2424113" y="3246463"/>
            <a:ext cx="1296987" cy="1008062"/>
          </a:xfrm>
          <a:prstGeom prst="rect">
            <a:avLst/>
          </a:prstGeom>
          <a:solidFill>
            <a:srgbClr val="FFFF00"/>
          </a:solidFill>
          <a:ln w="9525">
            <a:noFill/>
            <a:miter lim="800000"/>
            <a:headEnd/>
            <a:tailEnd/>
          </a:ln>
        </p:spPr>
        <p:txBody>
          <a:bodyPr wrap="none" anchor="ctr"/>
          <a:lstStyle/>
          <a:p>
            <a:endParaRPr lang="pt-BR"/>
          </a:p>
        </p:txBody>
      </p:sp>
      <p:sp>
        <p:nvSpPr>
          <p:cNvPr id="45061" name="Rectangle 5"/>
          <p:cNvSpPr>
            <a:spLocks noGrp="1" noChangeArrowheads="1"/>
          </p:cNvSpPr>
          <p:nvPr>
            <p:ph type="title"/>
          </p:nvPr>
        </p:nvSpPr>
        <p:spPr>
          <a:xfrm>
            <a:off x="685800" y="260648"/>
            <a:ext cx="7772400" cy="803176"/>
          </a:xfrm>
        </p:spPr>
        <p:txBody>
          <a:bodyPr/>
          <a:lstStyle/>
          <a:p>
            <a:r>
              <a:rPr lang="pt-BR" dirty="0" smtClean="0"/>
              <a:t>Representação estratégica</a:t>
            </a:r>
          </a:p>
        </p:txBody>
      </p:sp>
      <p:graphicFrame>
        <p:nvGraphicFramePr>
          <p:cNvPr id="162822" name="Group 6"/>
          <p:cNvGraphicFramePr>
            <a:graphicFrameLocks noGrp="1"/>
          </p:cNvGraphicFramePr>
          <p:nvPr>
            <p:ph type="tbl" idx="1"/>
            <p:extLst>
              <p:ext uri="{D42A27DB-BD31-4B8C-83A1-F6EECF244321}">
                <p14:modId xmlns:p14="http://schemas.microsoft.com/office/powerpoint/2010/main" val="3444022551"/>
              </p:ext>
            </p:extLst>
          </p:nvPr>
        </p:nvGraphicFramePr>
        <p:xfrm>
          <a:off x="1043608" y="1628800"/>
          <a:ext cx="6550025" cy="3649663"/>
        </p:xfrm>
        <a:graphic>
          <a:graphicData uri="http://schemas.openxmlformats.org/drawingml/2006/table">
            <a:tbl>
              <a:tblPr/>
              <a:tblGrid>
                <a:gridCol w="719137"/>
                <a:gridCol w="649288"/>
                <a:gridCol w="1295400"/>
                <a:gridCol w="1295400"/>
                <a:gridCol w="1295400"/>
                <a:gridCol w="1295400"/>
              </a:tblGrid>
              <a:tr h="1028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dirty="0" smtClean="0">
                        <a:ln>
                          <a:noFill/>
                        </a:ln>
                        <a:solidFill>
                          <a:schemeClr val="tx1"/>
                        </a:solidFill>
                        <a:effectLst/>
                        <a:latin typeface="Times New Roman" pitchFamily="18" charset="0"/>
                      </a:endParaRPr>
                    </a:p>
                  </a:txBody>
                  <a:tcPr marL="0" marR="0" marT="0" marB="0" anchor="b"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Times New Roman" pitchFamily="18" charset="0"/>
                      </a:endParaRPr>
                    </a:p>
                  </a:txBody>
                  <a:tcPr marL="0" marR="0" marT="0" marB="0" anchor="b" horzOverflow="overflow">
                    <a:lnL>
                      <a:noFill/>
                    </a:lnL>
                    <a:lnR>
                      <a:noFill/>
                    </a:lnR>
                    <a:lnT cap="flat">
                      <a:noFill/>
                    </a:lnT>
                    <a:lnB>
                      <a:noFill/>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Empresa 2</a:t>
                      </a:r>
                    </a:p>
                  </a:txBody>
                  <a:tcPr marL="0" marR="0" marT="0" marB="0" anchor="b" horzOverflow="overflow">
                    <a:lnL>
                      <a:noFill/>
                    </a:lnL>
                    <a:lnR cap="flat">
                      <a:noFill/>
                    </a:lnR>
                    <a:lnT cap="flat">
                      <a:noFill/>
                    </a:lnT>
                    <a:lnB>
                      <a:noFill/>
                    </a:lnB>
                    <a:lnTlToBr>
                      <a:noFill/>
                    </a:lnTlToBr>
                    <a:lnBlToTr>
                      <a:noFill/>
                    </a:lnBlToTr>
                    <a:noFill/>
                  </a:tcPr>
                </a:tc>
                <a:tc hMerge="1">
                  <a:txBody>
                    <a:bodyPr/>
                    <a:lstStyle/>
                    <a:p>
                      <a:endParaRPr lang="pt-BR"/>
                    </a:p>
                  </a:txBody>
                  <a:tcPr/>
                </a:tc>
                <a:tc hMerge="1">
                  <a:txBody>
                    <a:bodyPr/>
                    <a:lstStyle/>
                    <a:p>
                      <a:endParaRPr lang="pt-BR"/>
                    </a:p>
                  </a:txBody>
                  <a:tcPr/>
                </a:tc>
                <a:tc hMerge="1">
                  <a:txBody>
                    <a:bodyPr/>
                    <a:lstStyle/>
                    <a:p>
                      <a:endParaRPr lang="pt-BR"/>
                    </a:p>
                  </a:txBody>
                  <a:tcPr/>
                </a:tc>
              </a:tr>
              <a:tr h="563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Times New Roman" pitchFamily="18" charset="0"/>
                      </a:endParaRPr>
                    </a:p>
                  </a:txBody>
                  <a:tcPr marL="0" marR="0" marT="0" marB="0"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P/P; P/G</a:t>
                      </a:r>
                    </a:p>
                  </a:txBody>
                  <a:tcPr marL="0" marR="0" marT="0" marB="0"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G/P; G/G</a:t>
                      </a:r>
                    </a:p>
                  </a:txBody>
                  <a:tcPr marL="0" marR="0" marT="0" marB="0"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P/P; G/G</a:t>
                      </a:r>
                    </a:p>
                  </a:txBody>
                  <a:tcPr marL="0" marR="0" marT="0" marB="0"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300" b="0" i="0" u="none" strike="noStrike" cap="none" normalizeH="0" baseline="0" smtClean="0">
                          <a:ln>
                            <a:noFill/>
                          </a:ln>
                          <a:solidFill>
                            <a:schemeClr val="tx1"/>
                          </a:solidFill>
                          <a:effectLst/>
                          <a:latin typeface="Times New Roman" pitchFamily="18" charset="0"/>
                        </a:rPr>
                        <a:t>G/P; P/G</a:t>
                      </a:r>
                    </a:p>
                  </a:txBody>
                  <a:tcPr marL="0" marR="0" marT="0" marB="0" anchor="b"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tr>
              <a:tr h="1028700">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Empresa 1</a:t>
                      </a:r>
                    </a:p>
                  </a:txBody>
                  <a:tcPr marL="0" marR="0" marT="0" marB="0" vert="eaVert" anchor="ctr" anchorCtr="1"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P</a:t>
                      </a:r>
                    </a:p>
                  </a:txBody>
                  <a:tcPr marL="0" marR="0" marT="0" marB="0"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3 ; 2</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1,5;1,5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3;2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1,5;1,5</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vMerge="1">
                  <a:txBody>
                    <a:bodyPr/>
                    <a:lstStyle/>
                    <a:p>
                      <a:endParaRPr lang="pt-B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rPr>
                        <a:t>G</a:t>
                      </a:r>
                    </a:p>
                  </a:txBody>
                  <a:tcPr marL="0" marR="0" marT="0" marB="0" anchor="ctr" anchorCtr="1" horzOverflow="overflow">
                    <a:lnL>
                      <a:noFill/>
                    </a:lnL>
                    <a:lnR w="28575"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1;1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2;3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2;3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2800" b="0" i="0" u="none" strike="noStrike" cap="none" normalizeH="0" baseline="0" dirty="0" smtClean="0">
                          <a:ln>
                            <a:noFill/>
                          </a:ln>
                          <a:solidFill>
                            <a:schemeClr val="tx1"/>
                          </a:solidFill>
                          <a:effectLst/>
                          <a:latin typeface="Times New Roman" pitchFamily="18" charset="0"/>
                        </a:rPr>
                        <a:t>1;1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2861" name="Line 45"/>
          <p:cNvSpPr>
            <a:spLocks noChangeShapeType="1"/>
          </p:cNvSpPr>
          <p:nvPr/>
        </p:nvSpPr>
        <p:spPr bwMode="auto">
          <a:xfrm flipH="1" flipV="1">
            <a:off x="2555875" y="2355875"/>
            <a:ext cx="431800" cy="649288"/>
          </a:xfrm>
          <a:prstGeom prst="line">
            <a:avLst/>
          </a:prstGeom>
          <a:noFill/>
          <a:ln w="9525">
            <a:solidFill>
              <a:schemeClr val="tx1"/>
            </a:solidFill>
            <a:round/>
            <a:headEnd/>
            <a:tailEnd type="triangle" w="med" len="med"/>
          </a:ln>
        </p:spPr>
        <p:txBody>
          <a:bodyPr wrap="none"/>
          <a:lstStyle/>
          <a:p>
            <a:endParaRPr lang="pt-BR"/>
          </a:p>
        </p:txBody>
      </p:sp>
      <p:sp>
        <p:nvSpPr>
          <p:cNvPr id="162862" name="Text Box 46"/>
          <p:cNvSpPr txBox="1">
            <a:spLocks noChangeArrowheads="1"/>
          </p:cNvSpPr>
          <p:nvPr/>
        </p:nvSpPr>
        <p:spPr bwMode="auto">
          <a:xfrm>
            <a:off x="827088" y="1997100"/>
            <a:ext cx="3024187" cy="457200"/>
          </a:xfrm>
          <a:prstGeom prst="rect">
            <a:avLst/>
          </a:prstGeom>
          <a:noFill/>
          <a:ln w="9525">
            <a:noFill/>
            <a:miter lim="800000"/>
            <a:headEnd/>
            <a:tailEnd/>
          </a:ln>
        </p:spPr>
        <p:txBody>
          <a:bodyPr>
            <a:spAutoFit/>
          </a:bodyPr>
          <a:lstStyle/>
          <a:p>
            <a:pPr>
              <a:spcBef>
                <a:spcPct val="50000"/>
              </a:spcBef>
            </a:pPr>
            <a:r>
              <a:rPr lang="pt-BR"/>
              <a:t>1ª ação é da empresa 2</a:t>
            </a:r>
          </a:p>
        </p:txBody>
      </p:sp>
      <p:sp>
        <p:nvSpPr>
          <p:cNvPr id="162863" name="Rectangle 47"/>
          <p:cNvSpPr>
            <a:spLocks noChangeArrowheads="1"/>
          </p:cNvSpPr>
          <p:nvPr/>
        </p:nvSpPr>
        <p:spPr bwMode="auto">
          <a:xfrm>
            <a:off x="2698899" y="3581425"/>
            <a:ext cx="288925" cy="431800"/>
          </a:xfrm>
          <a:prstGeom prst="rect">
            <a:avLst/>
          </a:prstGeom>
          <a:noFill/>
          <a:ln w="9525">
            <a:solidFill>
              <a:schemeClr val="tx1"/>
            </a:solidFill>
            <a:miter lim="800000"/>
            <a:headEnd/>
            <a:tailEnd/>
          </a:ln>
        </p:spPr>
        <p:txBody>
          <a:bodyPr wrap="none" anchor="ctr"/>
          <a:lstStyle/>
          <a:p>
            <a:endParaRPr lang="pt-BR"/>
          </a:p>
        </p:txBody>
      </p:sp>
      <p:sp>
        <p:nvSpPr>
          <p:cNvPr id="162864" name="Rectangle 48"/>
          <p:cNvSpPr>
            <a:spLocks noChangeArrowheads="1"/>
          </p:cNvSpPr>
          <p:nvPr/>
        </p:nvSpPr>
        <p:spPr bwMode="auto">
          <a:xfrm>
            <a:off x="3132138" y="3581425"/>
            <a:ext cx="287337" cy="431800"/>
          </a:xfrm>
          <a:prstGeom prst="rect">
            <a:avLst/>
          </a:prstGeom>
          <a:noFill/>
          <a:ln w="9525">
            <a:solidFill>
              <a:schemeClr val="tx1"/>
            </a:solidFill>
            <a:miter lim="800000"/>
            <a:headEnd/>
            <a:tailEnd/>
          </a:ln>
        </p:spPr>
        <p:txBody>
          <a:bodyPr wrap="none" anchor="ctr"/>
          <a:lstStyle/>
          <a:p>
            <a:endParaRPr lang="pt-BR"/>
          </a:p>
        </p:txBody>
      </p:sp>
      <p:sp>
        <p:nvSpPr>
          <p:cNvPr id="162865" name="Line 49"/>
          <p:cNvSpPr>
            <a:spLocks noChangeShapeType="1"/>
          </p:cNvSpPr>
          <p:nvPr/>
        </p:nvSpPr>
        <p:spPr bwMode="auto">
          <a:xfrm flipH="1">
            <a:off x="2195513" y="3868763"/>
            <a:ext cx="647700" cy="1800225"/>
          </a:xfrm>
          <a:prstGeom prst="line">
            <a:avLst/>
          </a:prstGeom>
          <a:noFill/>
          <a:ln w="9525">
            <a:solidFill>
              <a:schemeClr val="tx1"/>
            </a:solidFill>
            <a:round/>
            <a:headEnd/>
            <a:tailEnd type="triangle" w="med" len="med"/>
          </a:ln>
        </p:spPr>
        <p:txBody>
          <a:bodyPr wrap="none"/>
          <a:lstStyle/>
          <a:p>
            <a:endParaRPr lang="pt-BR"/>
          </a:p>
        </p:txBody>
      </p:sp>
      <p:sp>
        <p:nvSpPr>
          <p:cNvPr id="162866" name="Line 50"/>
          <p:cNvSpPr>
            <a:spLocks noChangeShapeType="1"/>
          </p:cNvSpPr>
          <p:nvPr/>
        </p:nvSpPr>
        <p:spPr bwMode="auto">
          <a:xfrm>
            <a:off x="3276600" y="3868763"/>
            <a:ext cx="503238" cy="1800225"/>
          </a:xfrm>
          <a:prstGeom prst="line">
            <a:avLst/>
          </a:prstGeom>
          <a:noFill/>
          <a:ln w="9525">
            <a:solidFill>
              <a:schemeClr val="tx1"/>
            </a:solidFill>
            <a:round/>
            <a:headEnd/>
            <a:tailEnd type="triangle" w="med" len="med"/>
          </a:ln>
        </p:spPr>
        <p:txBody>
          <a:bodyPr wrap="none"/>
          <a:lstStyle/>
          <a:p>
            <a:endParaRPr lang="pt-BR"/>
          </a:p>
        </p:txBody>
      </p:sp>
      <p:sp>
        <p:nvSpPr>
          <p:cNvPr id="162867" name="Text Box 51"/>
          <p:cNvSpPr txBox="1">
            <a:spLocks noChangeArrowheads="1"/>
          </p:cNvSpPr>
          <p:nvPr/>
        </p:nvSpPr>
        <p:spPr bwMode="auto">
          <a:xfrm>
            <a:off x="1763713" y="5524525"/>
            <a:ext cx="1512887" cy="822325"/>
          </a:xfrm>
          <a:prstGeom prst="rect">
            <a:avLst/>
          </a:prstGeom>
          <a:noFill/>
          <a:ln w="9525">
            <a:noFill/>
            <a:miter lim="800000"/>
            <a:headEnd/>
            <a:tailEnd/>
          </a:ln>
        </p:spPr>
        <p:txBody>
          <a:bodyPr>
            <a:spAutoFit/>
          </a:bodyPr>
          <a:lstStyle/>
          <a:p>
            <a:pPr>
              <a:spcBef>
                <a:spcPct val="50000"/>
              </a:spcBef>
            </a:pPr>
            <a:r>
              <a:rPr lang="pt-BR"/>
              <a:t>Payoff da empresa 1</a:t>
            </a:r>
          </a:p>
        </p:txBody>
      </p:sp>
      <p:sp>
        <p:nvSpPr>
          <p:cNvPr id="162868" name="Text Box 52"/>
          <p:cNvSpPr txBox="1">
            <a:spLocks noChangeArrowheads="1"/>
          </p:cNvSpPr>
          <p:nvPr/>
        </p:nvSpPr>
        <p:spPr bwMode="auto">
          <a:xfrm>
            <a:off x="3346450" y="5524525"/>
            <a:ext cx="1512888" cy="822325"/>
          </a:xfrm>
          <a:prstGeom prst="rect">
            <a:avLst/>
          </a:prstGeom>
          <a:noFill/>
          <a:ln w="9525">
            <a:noFill/>
            <a:miter lim="800000"/>
            <a:headEnd/>
            <a:tailEnd/>
          </a:ln>
        </p:spPr>
        <p:txBody>
          <a:bodyPr>
            <a:spAutoFit/>
          </a:bodyPr>
          <a:lstStyle/>
          <a:p>
            <a:pPr>
              <a:spcBef>
                <a:spcPct val="50000"/>
              </a:spcBef>
            </a:pPr>
            <a:r>
              <a:rPr lang="pt-BR"/>
              <a:t>Payoff da empresa 2</a:t>
            </a:r>
          </a:p>
        </p:txBody>
      </p:sp>
      <p:sp>
        <p:nvSpPr>
          <p:cNvPr id="162869" name="Line 53"/>
          <p:cNvSpPr>
            <a:spLocks noChangeShapeType="1"/>
          </p:cNvSpPr>
          <p:nvPr/>
        </p:nvSpPr>
        <p:spPr bwMode="auto">
          <a:xfrm>
            <a:off x="2700338" y="3940200"/>
            <a:ext cx="215900" cy="0"/>
          </a:xfrm>
          <a:prstGeom prst="line">
            <a:avLst/>
          </a:prstGeom>
          <a:noFill/>
          <a:ln w="9525">
            <a:solidFill>
              <a:schemeClr val="tx1"/>
            </a:solidFill>
            <a:round/>
            <a:headEnd/>
            <a:tailEnd/>
          </a:ln>
        </p:spPr>
        <p:txBody>
          <a:bodyPr wrap="none"/>
          <a:lstStyle/>
          <a:p>
            <a:endParaRPr lang="pt-BR"/>
          </a:p>
        </p:txBody>
      </p:sp>
      <p:sp>
        <p:nvSpPr>
          <p:cNvPr id="162870" name="Line 54"/>
          <p:cNvSpPr>
            <a:spLocks noChangeShapeType="1"/>
          </p:cNvSpPr>
          <p:nvPr/>
        </p:nvSpPr>
        <p:spPr bwMode="auto">
          <a:xfrm>
            <a:off x="4140200" y="4948263"/>
            <a:ext cx="144463" cy="0"/>
          </a:xfrm>
          <a:prstGeom prst="line">
            <a:avLst/>
          </a:prstGeom>
          <a:noFill/>
          <a:ln w="9525">
            <a:solidFill>
              <a:schemeClr val="tx1"/>
            </a:solidFill>
            <a:round/>
            <a:headEnd/>
            <a:tailEnd/>
          </a:ln>
        </p:spPr>
        <p:txBody>
          <a:bodyPr wrap="none"/>
          <a:lstStyle/>
          <a:p>
            <a:endParaRPr lang="pt-BR"/>
          </a:p>
        </p:txBody>
      </p:sp>
      <p:sp>
        <p:nvSpPr>
          <p:cNvPr id="162871" name="Line 55"/>
          <p:cNvSpPr>
            <a:spLocks noChangeShapeType="1"/>
          </p:cNvSpPr>
          <p:nvPr/>
        </p:nvSpPr>
        <p:spPr bwMode="auto">
          <a:xfrm>
            <a:off x="5435600" y="3940200"/>
            <a:ext cx="144463" cy="0"/>
          </a:xfrm>
          <a:prstGeom prst="line">
            <a:avLst/>
          </a:prstGeom>
          <a:noFill/>
          <a:ln w="9525">
            <a:solidFill>
              <a:schemeClr val="tx1"/>
            </a:solidFill>
            <a:round/>
            <a:headEnd/>
            <a:tailEnd/>
          </a:ln>
        </p:spPr>
        <p:txBody>
          <a:bodyPr wrap="none"/>
          <a:lstStyle/>
          <a:p>
            <a:endParaRPr lang="pt-BR"/>
          </a:p>
        </p:txBody>
      </p:sp>
      <p:sp>
        <p:nvSpPr>
          <p:cNvPr id="162872" name="Line 56"/>
          <p:cNvSpPr>
            <a:spLocks noChangeShapeType="1"/>
          </p:cNvSpPr>
          <p:nvPr/>
        </p:nvSpPr>
        <p:spPr bwMode="auto">
          <a:xfrm>
            <a:off x="6443663" y="3940200"/>
            <a:ext cx="504825" cy="0"/>
          </a:xfrm>
          <a:prstGeom prst="line">
            <a:avLst/>
          </a:prstGeom>
          <a:noFill/>
          <a:ln w="9525">
            <a:solidFill>
              <a:schemeClr val="tx1"/>
            </a:solidFill>
            <a:round/>
            <a:headEnd/>
            <a:tailEnd/>
          </a:ln>
        </p:spPr>
        <p:txBody>
          <a:bodyPr wrap="none"/>
          <a:lstStyle/>
          <a:p>
            <a:endParaRPr lang="pt-BR"/>
          </a:p>
        </p:txBody>
      </p:sp>
      <p:sp>
        <p:nvSpPr>
          <p:cNvPr id="162873" name="Line 57"/>
          <p:cNvSpPr>
            <a:spLocks noChangeShapeType="1"/>
          </p:cNvSpPr>
          <p:nvPr/>
        </p:nvSpPr>
        <p:spPr bwMode="auto">
          <a:xfrm>
            <a:off x="3132138" y="3940200"/>
            <a:ext cx="288925" cy="0"/>
          </a:xfrm>
          <a:prstGeom prst="line">
            <a:avLst/>
          </a:prstGeom>
          <a:noFill/>
          <a:ln w="9525">
            <a:solidFill>
              <a:schemeClr val="tx1"/>
            </a:solidFill>
            <a:round/>
            <a:headEnd/>
            <a:tailEnd/>
          </a:ln>
        </p:spPr>
        <p:txBody>
          <a:bodyPr wrap="none"/>
          <a:lstStyle/>
          <a:p>
            <a:endParaRPr lang="pt-BR"/>
          </a:p>
        </p:txBody>
      </p:sp>
      <p:sp>
        <p:nvSpPr>
          <p:cNvPr id="162877" name="Line 61"/>
          <p:cNvSpPr>
            <a:spLocks noChangeShapeType="1"/>
          </p:cNvSpPr>
          <p:nvPr/>
        </p:nvSpPr>
        <p:spPr bwMode="auto">
          <a:xfrm>
            <a:off x="5724525" y="3940200"/>
            <a:ext cx="142875" cy="0"/>
          </a:xfrm>
          <a:prstGeom prst="line">
            <a:avLst/>
          </a:prstGeom>
          <a:noFill/>
          <a:ln w="9525">
            <a:solidFill>
              <a:schemeClr val="tx1"/>
            </a:solidFill>
            <a:round/>
            <a:headEnd/>
            <a:tailEnd/>
          </a:ln>
        </p:spPr>
        <p:txBody>
          <a:bodyPr wrap="none"/>
          <a:lstStyle/>
          <a:p>
            <a:endParaRPr lang="pt-BR"/>
          </a:p>
        </p:txBody>
      </p:sp>
      <p:sp>
        <p:nvSpPr>
          <p:cNvPr id="162878" name="Line 62"/>
          <p:cNvSpPr>
            <a:spLocks noChangeShapeType="1"/>
          </p:cNvSpPr>
          <p:nvPr/>
        </p:nvSpPr>
        <p:spPr bwMode="auto">
          <a:xfrm>
            <a:off x="4427538" y="4948263"/>
            <a:ext cx="215900" cy="0"/>
          </a:xfrm>
          <a:prstGeom prst="line">
            <a:avLst/>
          </a:prstGeom>
          <a:noFill/>
          <a:ln w="9525">
            <a:solidFill>
              <a:schemeClr val="tx1"/>
            </a:solidFill>
            <a:round/>
            <a:headEnd/>
            <a:tailEnd/>
          </a:ln>
        </p:spPr>
        <p:txBody>
          <a:bodyPr wrap="none"/>
          <a:lstStyle/>
          <a:p>
            <a:endParaRPr lang="pt-BR"/>
          </a:p>
        </p:txBody>
      </p:sp>
      <p:sp>
        <p:nvSpPr>
          <p:cNvPr id="162879" name="Line 63"/>
          <p:cNvSpPr>
            <a:spLocks noChangeShapeType="1"/>
          </p:cNvSpPr>
          <p:nvPr/>
        </p:nvSpPr>
        <p:spPr bwMode="auto">
          <a:xfrm>
            <a:off x="5651500" y="4948263"/>
            <a:ext cx="215900" cy="0"/>
          </a:xfrm>
          <a:prstGeom prst="line">
            <a:avLst/>
          </a:prstGeom>
          <a:noFill/>
          <a:ln w="9525">
            <a:solidFill>
              <a:schemeClr val="tx1"/>
            </a:solidFill>
            <a:round/>
            <a:headEnd/>
            <a:tailEnd/>
          </a:ln>
        </p:spPr>
        <p:txBody>
          <a:bodyPr wrap="none"/>
          <a:lstStyle/>
          <a:p>
            <a:endParaRPr lang="pt-BR"/>
          </a:p>
        </p:txBody>
      </p:sp>
      <p:sp>
        <p:nvSpPr>
          <p:cNvPr id="162881" name="Text Box 65"/>
          <p:cNvSpPr txBox="1">
            <a:spLocks noChangeArrowheads="1"/>
          </p:cNvSpPr>
          <p:nvPr/>
        </p:nvSpPr>
        <p:spPr bwMode="auto">
          <a:xfrm>
            <a:off x="5148263" y="5524525"/>
            <a:ext cx="3671887" cy="822325"/>
          </a:xfrm>
          <a:prstGeom prst="rect">
            <a:avLst/>
          </a:prstGeom>
          <a:noFill/>
          <a:ln w="9525">
            <a:noFill/>
            <a:miter lim="800000"/>
            <a:headEnd/>
            <a:tailEnd/>
          </a:ln>
        </p:spPr>
        <p:txBody>
          <a:bodyPr>
            <a:spAutoFit/>
          </a:bodyPr>
          <a:lstStyle/>
          <a:p>
            <a:pPr>
              <a:spcBef>
                <a:spcPct val="50000"/>
              </a:spcBef>
            </a:pPr>
            <a:r>
              <a:rPr lang="pt-BR"/>
              <a:t>Três estratégias que geram equilibrios de Nash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162863"/>
                                        </p:tgtEl>
                                      </p:cBhvr>
                                    </p:animEffect>
                                    <p:set>
                                      <p:cBhvr>
                                        <p:cTn id="7" dur="1" fill="hold">
                                          <p:stCondLst>
                                            <p:cond delay="499"/>
                                          </p:stCondLst>
                                        </p:cTn>
                                        <p:tgtEl>
                                          <p:spTgt spid="162863"/>
                                        </p:tgtEl>
                                        <p:attrNameLst>
                                          <p:attrName>style.visibility</p:attrName>
                                        </p:attrNameLst>
                                      </p:cBhvr>
                                      <p:to>
                                        <p:strVal val="hidden"/>
                                      </p:to>
                                    </p:set>
                                  </p:childTnLst>
                                </p:cTn>
                              </p:par>
                              <p:par>
                                <p:cTn id="8" presetID="4" presetClass="exit" presetSubtype="16" fill="hold" grpId="0" nodeType="withEffect">
                                  <p:stCondLst>
                                    <p:cond delay="0"/>
                                  </p:stCondLst>
                                  <p:childTnLst>
                                    <p:animEffect transition="out" filter="box(in)">
                                      <p:cBhvr>
                                        <p:cTn id="9" dur="500"/>
                                        <p:tgtEl>
                                          <p:spTgt spid="162864"/>
                                        </p:tgtEl>
                                      </p:cBhvr>
                                    </p:animEffect>
                                    <p:set>
                                      <p:cBhvr>
                                        <p:cTn id="10" dur="1" fill="hold">
                                          <p:stCondLst>
                                            <p:cond delay="499"/>
                                          </p:stCondLst>
                                        </p:cTn>
                                        <p:tgtEl>
                                          <p:spTgt spid="162864"/>
                                        </p:tgtEl>
                                        <p:attrNameLst>
                                          <p:attrName>style.visibility</p:attrName>
                                        </p:attrNameLst>
                                      </p:cBhvr>
                                      <p:to>
                                        <p:strVal val="hidden"/>
                                      </p:to>
                                    </p:set>
                                  </p:childTnLst>
                                </p:cTn>
                              </p:par>
                              <p:par>
                                <p:cTn id="11" presetID="4" presetClass="exit" presetSubtype="16" fill="hold" grpId="0" nodeType="withEffect">
                                  <p:stCondLst>
                                    <p:cond delay="0"/>
                                  </p:stCondLst>
                                  <p:childTnLst>
                                    <p:animEffect transition="out" filter="box(in)">
                                      <p:cBhvr>
                                        <p:cTn id="12" dur="500"/>
                                        <p:tgtEl>
                                          <p:spTgt spid="162866"/>
                                        </p:tgtEl>
                                      </p:cBhvr>
                                    </p:animEffect>
                                    <p:set>
                                      <p:cBhvr>
                                        <p:cTn id="13" dur="1" fill="hold">
                                          <p:stCondLst>
                                            <p:cond delay="499"/>
                                          </p:stCondLst>
                                        </p:cTn>
                                        <p:tgtEl>
                                          <p:spTgt spid="162866"/>
                                        </p:tgtEl>
                                        <p:attrNameLst>
                                          <p:attrName>style.visibility</p:attrName>
                                        </p:attrNameLst>
                                      </p:cBhvr>
                                      <p:to>
                                        <p:strVal val="hidden"/>
                                      </p:to>
                                    </p:set>
                                  </p:childTnLst>
                                </p:cTn>
                              </p:par>
                              <p:par>
                                <p:cTn id="14" presetID="4" presetClass="exit" presetSubtype="16" fill="hold" grpId="0" nodeType="withEffect">
                                  <p:stCondLst>
                                    <p:cond delay="0"/>
                                  </p:stCondLst>
                                  <p:childTnLst>
                                    <p:animEffect transition="out" filter="box(in)">
                                      <p:cBhvr>
                                        <p:cTn id="15" dur="500"/>
                                        <p:tgtEl>
                                          <p:spTgt spid="162865"/>
                                        </p:tgtEl>
                                      </p:cBhvr>
                                    </p:animEffect>
                                    <p:set>
                                      <p:cBhvr>
                                        <p:cTn id="16" dur="1" fill="hold">
                                          <p:stCondLst>
                                            <p:cond delay="499"/>
                                          </p:stCondLst>
                                        </p:cTn>
                                        <p:tgtEl>
                                          <p:spTgt spid="162865"/>
                                        </p:tgtEl>
                                        <p:attrNameLst>
                                          <p:attrName>style.visibility</p:attrName>
                                        </p:attrNameLst>
                                      </p:cBhvr>
                                      <p:to>
                                        <p:strVal val="hidden"/>
                                      </p:to>
                                    </p:set>
                                  </p:childTnLst>
                                </p:cTn>
                              </p:par>
                              <p:par>
                                <p:cTn id="17" presetID="4" presetClass="exit" presetSubtype="16" fill="hold" grpId="0" nodeType="withEffect">
                                  <p:stCondLst>
                                    <p:cond delay="0"/>
                                  </p:stCondLst>
                                  <p:childTnLst>
                                    <p:animEffect transition="out" filter="box(in)">
                                      <p:cBhvr>
                                        <p:cTn id="18" dur="500"/>
                                        <p:tgtEl>
                                          <p:spTgt spid="162867"/>
                                        </p:tgtEl>
                                      </p:cBhvr>
                                    </p:animEffect>
                                    <p:set>
                                      <p:cBhvr>
                                        <p:cTn id="19" dur="1" fill="hold">
                                          <p:stCondLst>
                                            <p:cond delay="499"/>
                                          </p:stCondLst>
                                        </p:cTn>
                                        <p:tgtEl>
                                          <p:spTgt spid="162867"/>
                                        </p:tgtEl>
                                        <p:attrNameLst>
                                          <p:attrName>style.visibility</p:attrName>
                                        </p:attrNameLst>
                                      </p:cBhvr>
                                      <p:to>
                                        <p:strVal val="hidden"/>
                                      </p:to>
                                    </p:set>
                                  </p:childTnLst>
                                </p:cTn>
                              </p:par>
                              <p:par>
                                <p:cTn id="20" presetID="4" presetClass="exit" presetSubtype="16" fill="hold" grpId="0" nodeType="withEffect">
                                  <p:stCondLst>
                                    <p:cond delay="0"/>
                                  </p:stCondLst>
                                  <p:childTnLst>
                                    <p:animEffect transition="out" filter="box(in)">
                                      <p:cBhvr>
                                        <p:cTn id="21" dur="500"/>
                                        <p:tgtEl>
                                          <p:spTgt spid="162868"/>
                                        </p:tgtEl>
                                      </p:cBhvr>
                                    </p:animEffect>
                                    <p:set>
                                      <p:cBhvr>
                                        <p:cTn id="22" dur="1" fill="hold">
                                          <p:stCondLst>
                                            <p:cond delay="499"/>
                                          </p:stCondLst>
                                        </p:cTn>
                                        <p:tgtEl>
                                          <p:spTgt spid="162868"/>
                                        </p:tgtEl>
                                        <p:attrNameLst>
                                          <p:attrName>style.visibility</p:attrName>
                                        </p:attrNameLst>
                                      </p:cBhvr>
                                      <p:to>
                                        <p:strVal val="hidden"/>
                                      </p:to>
                                    </p:set>
                                  </p:childTnLst>
                                </p:cTn>
                              </p:par>
                              <p:par>
                                <p:cTn id="23" presetID="4" presetClass="exit" presetSubtype="16" fill="hold" grpId="0" nodeType="withEffect">
                                  <p:stCondLst>
                                    <p:cond delay="0"/>
                                  </p:stCondLst>
                                  <p:childTnLst>
                                    <p:animEffect transition="out" filter="box(in)">
                                      <p:cBhvr>
                                        <p:cTn id="24" dur="500"/>
                                        <p:tgtEl>
                                          <p:spTgt spid="162862"/>
                                        </p:tgtEl>
                                      </p:cBhvr>
                                    </p:animEffect>
                                    <p:set>
                                      <p:cBhvr>
                                        <p:cTn id="25" dur="1" fill="hold">
                                          <p:stCondLst>
                                            <p:cond delay="499"/>
                                          </p:stCondLst>
                                        </p:cTn>
                                        <p:tgtEl>
                                          <p:spTgt spid="162862"/>
                                        </p:tgtEl>
                                        <p:attrNameLst>
                                          <p:attrName>style.visibility</p:attrName>
                                        </p:attrNameLst>
                                      </p:cBhvr>
                                      <p:to>
                                        <p:strVal val="hidden"/>
                                      </p:to>
                                    </p:set>
                                  </p:childTnLst>
                                </p:cTn>
                              </p:par>
                              <p:par>
                                <p:cTn id="26" presetID="4" presetClass="exit" presetSubtype="16" fill="hold" grpId="0" nodeType="withEffect">
                                  <p:stCondLst>
                                    <p:cond delay="0"/>
                                  </p:stCondLst>
                                  <p:childTnLst>
                                    <p:animEffect transition="out" filter="box(in)">
                                      <p:cBhvr>
                                        <p:cTn id="27" dur="500"/>
                                        <p:tgtEl>
                                          <p:spTgt spid="162861"/>
                                        </p:tgtEl>
                                      </p:cBhvr>
                                    </p:animEffect>
                                    <p:set>
                                      <p:cBhvr>
                                        <p:cTn id="28" dur="1" fill="hold">
                                          <p:stCondLst>
                                            <p:cond delay="499"/>
                                          </p:stCondLst>
                                        </p:cTn>
                                        <p:tgtEl>
                                          <p:spTgt spid="16286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62869"/>
                                        </p:tgtEl>
                                        <p:attrNameLst>
                                          <p:attrName>style.visibility</p:attrName>
                                        </p:attrNameLst>
                                      </p:cBhvr>
                                      <p:to>
                                        <p:strVal val="visible"/>
                                      </p:to>
                                    </p:set>
                                    <p:animEffect transition="in" filter="box(in)">
                                      <p:cBhvr>
                                        <p:cTn id="33" dur="500"/>
                                        <p:tgtEl>
                                          <p:spTgt spid="162869"/>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162870"/>
                                        </p:tgtEl>
                                        <p:attrNameLst>
                                          <p:attrName>style.visibility</p:attrName>
                                        </p:attrNameLst>
                                      </p:cBhvr>
                                      <p:to>
                                        <p:strVal val="visible"/>
                                      </p:to>
                                    </p:set>
                                    <p:animEffect transition="in" filter="box(in)">
                                      <p:cBhvr>
                                        <p:cTn id="38" dur="500"/>
                                        <p:tgtEl>
                                          <p:spTgt spid="162870"/>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62871"/>
                                        </p:tgtEl>
                                        <p:attrNameLst>
                                          <p:attrName>style.visibility</p:attrName>
                                        </p:attrNameLst>
                                      </p:cBhvr>
                                      <p:to>
                                        <p:strVal val="visible"/>
                                      </p:to>
                                    </p:set>
                                    <p:animEffect transition="in" filter="box(in)">
                                      <p:cBhvr>
                                        <p:cTn id="43" dur="500"/>
                                        <p:tgtEl>
                                          <p:spTgt spid="162871"/>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62872"/>
                                        </p:tgtEl>
                                        <p:attrNameLst>
                                          <p:attrName>style.visibility</p:attrName>
                                        </p:attrNameLst>
                                      </p:cBhvr>
                                      <p:to>
                                        <p:strVal val="visible"/>
                                      </p:to>
                                    </p:set>
                                    <p:animEffect transition="in" filter="box(in)">
                                      <p:cBhvr>
                                        <p:cTn id="48" dur="500"/>
                                        <p:tgtEl>
                                          <p:spTgt spid="162872"/>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62873"/>
                                        </p:tgtEl>
                                        <p:attrNameLst>
                                          <p:attrName>style.visibility</p:attrName>
                                        </p:attrNameLst>
                                      </p:cBhvr>
                                      <p:to>
                                        <p:strVal val="visible"/>
                                      </p:to>
                                    </p:set>
                                    <p:animEffect transition="in" filter="box(in)">
                                      <p:cBhvr>
                                        <p:cTn id="53" dur="500"/>
                                        <p:tgtEl>
                                          <p:spTgt spid="162873"/>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162877"/>
                                        </p:tgtEl>
                                        <p:attrNameLst>
                                          <p:attrName>style.visibility</p:attrName>
                                        </p:attrNameLst>
                                      </p:cBhvr>
                                      <p:to>
                                        <p:strVal val="visible"/>
                                      </p:to>
                                    </p:set>
                                    <p:animEffect transition="in" filter="box(in)">
                                      <p:cBhvr>
                                        <p:cTn id="58" dur="500"/>
                                        <p:tgtEl>
                                          <p:spTgt spid="162877"/>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162878"/>
                                        </p:tgtEl>
                                        <p:attrNameLst>
                                          <p:attrName>style.visibility</p:attrName>
                                        </p:attrNameLst>
                                      </p:cBhvr>
                                      <p:to>
                                        <p:strVal val="visible"/>
                                      </p:to>
                                    </p:set>
                                    <p:animEffect transition="in" filter="box(in)">
                                      <p:cBhvr>
                                        <p:cTn id="63" dur="500"/>
                                        <p:tgtEl>
                                          <p:spTgt spid="162878"/>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162879"/>
                                        </p:tgtEl>
                                        <p:attrNameLst>
                                          <p:attrName>style.visibility</p:attrName>
                                        </p:attrNameLst>
                                      </p:cBhvr>
                                      <p:to>
                                        <p:strVal val="visible"/>
                                      </p:to>
                                    </p:set>
                                    <p:animEffect transition="in" filter="box(in)">
                                      <p:cBhvr>
                                        <p:cTn id="68" dur="500"/>
                                        <p:tgtEl>
                                          <p:spTgt spid="162879"/>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628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6281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281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grpId="0" nodeType="clickEffect">
                                  <p:stCondLst>
                                    <p:cond delay="0"/>
                                  </p:stCondLst>
                                  <p:childTnLst>
                                    <p:set>
                                      <p:cBhvr>
                                        <p:cTn id="84" dur="1" fill="hold">
                                          <p:stCondLst>
                                            <p:cond delay="0"/>
                                          </p:stCondLst>
                                        </p:cTn>
                                        <p:tgtEl>
                                          <p:spTgt spid="162881"/>
                                        </p:tgtEl>
                                        <p:attrNameLst>
                                          <p:attrName>style.visibility</p:attrName>
                                        </p:attrNameLst>
                                      </p:cBhvr>
                                      <p:to>
                                        <p:strVal val="visible"/>
                                      </p:to>
                                    </p:set>
                                    <p:animEffect transition="in" filter="box(in)">
                                      <p:cBhvr>
                                        <p:cTn id="85" dur="500"/>
                                        <p:tgtEl>
                                          <p:spTgt spid="1628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animBg="1"/>
      <p:bldP spid="162819" grpId="0" animBg="1"/>
      <p:bldP spid="162820" grpId="0" animBg="1"/>
      <p:bldP spid="162861" grpId="0" animBg="1"/>
      <p:bldP spid="162862" grpId="0"/>
      <p:bldP spid="162863" grpId="0" animBg="1"/>
      <p:bldP spid="162864" grpId="0" animBg="1"/>
      <p:bldP spid="162865" grpId="0" animBg="1"/>
      <p:bldP spid="162866" grpId="0" animBg="1"/>
      <p:bldP spid="162867" grpId="0"/>
      <p:bldP spid="162868" grpId="0"/>
      <p:bldP spid="162869" grpId="0" animBg="1"/>
      <p:bldP spid="162870" grpId="0" animBg="1"/>
      <p:bldP spid="162871" grpId="0" animBg="1"/>
      <p:bldP spid="162872" grpId="0" animBg="1"/>
      <p:bldP spid="162873" grpId="0" animBg="1"/>
      <p:bldP spid="162877" grpId="0" animBg="1"/>
      <p:bldP spid="162878" grpId="0" animBg="1"/>
      <p:bldP spid="162879" grpId="0" animBg="1"/>
      <p:bldP spid="162881"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a:xfrm>
            <a:off x="179512" y="178296"/>
            <a:ext cx="8856984" cy="2168029"/>
          </a:xfrm>
        </p:spPr>
        <p:txBody>
          <a:bodyPr/>
          <a:lstStyle/>
          <a:p>
            <a:r>
              <a:rPr lang="pt-BR" dirty="0" smtClean="0"/>
              <a:t>Três EN: P; P/P,P/G   </a:t>
            </a:r>
            <a:r>
              <a:rPr lang="pt-BR" dirty="0" err="1" smtClean="0"/>
              <a:t>G</a:t>
            </a:r>
            <a:r>
              <a:rPr lang="pt-BR" dirty="0" smtClean="0"/>
              <a:t>; G/P,G/G   P; P/P,G/G</a:t>
            </a:r>
          </a:p>
          <a:p>
            <a:r>
              <a:rPr lang="pt-BR" dirty="0" smtClean="0"/>
              <a:t>Mas P e (G/P; G/G) não induz um equilíbrio de Nash no </a:t>
            </a:r>
            <a:r>
              <a:rPr lang="pt-BR" dirty="0" err="1" smtClean="0"/>
              <a:t>subjogo</a:t>
            </a:r>
            <a:r>
              <a:rPr lang="pt-BR" dirty="0" smtClean="0"/>
              <a:t> B; e G e P/P; P/G não induz um equilíbrio de Nash no </a:t>
            </a:r>
            <a:r>
              <a:rPr lang="pt-BR" dirty="0" err="1" smtClean="0"/>
              <a:t>subjogo</a:t>
            </a:r>
            <a:r>
              <a:rPr lang="pt-BR" dirty="0" smtClean="0"/>
              <a:t> A. </a:t>
            </a:r>
          </a:p>
          <a:p>
            <a:r>
              <a:rPr lang="pt-BR" dirty="0" smtClean="0"/>
              <a:t>Logo, o equilíbrio perfeito de </a:t>
            </a:r>
            <a:r>
              <a:rPr lang="pt-BR" dirty="0" err="1" smtClean="0"/>
              <a:t>subjogo</a:t>
            </a:r>
            <a:r>
              <a:rPr lang="pt-BR" dirty="0" smtClean="0"/>
              <a:t> é P e G/G; P/P.</a:t>
            </a:r>
          </a:p>
        </p:txBody>
      </p:sp>
      <p:grpSp>
        <p:nvGrpSpPr>
          <p:cNvPr id="2" name="Group 30"/>
          <p:cNvGrpSpPr>
            <a:grpSpLocks/>
          </p:cNvGrpSpPr>
          <p:nvPr/>
        </p:nvGrpSpPr>
        <p:grpSpPr bwMode="auto">
          <a:xfrm>
            <a:off x="604838" y="2935560"/>
            <a:ext cx="8070850" cy="3733800"/>
            <a:chOff x="244" y="1296"/>
            <a:chExt cx="5084" cy="2352"/>
          </a:xfrm>
        </p:grpSpPr>
        <p:sp>
          <p:nvSpPr>
            <p:cNvPr id="46090" name="Oval 4"/>
            <p:cNvSpPr>
              <a:spLocks noChangeArrowheads="1"/>
            </p:cNvSpPr>
            <p:nvPr/>
          </p:nvSpPr>
          <p:spPr bwMode="auto">
            <a:xfrm>
              <a:off x="2722" y="1584"/>
              <a:ext cx="48" cy="48"/>
            </a:xfrm>
            <a:prstGeom prst="ellipse">
              <a:avLst/>
            </a:prstGeom>
            <a:solidFill>
              <a:schemeClr val="tx1"/>
            </a:solidFill>
            <a:ln w="9525">
              <a:solidFill>
                <a:schemeClr val="tx1"/>
              </a:solidFill>
              <a:round/>
              <a:headEnd/>
              <a:tailEnd/>
            </a:ln>
          </p:spPr>
          <p:txBody>
            <a:bodyPr wrap="none" anchor="ctr"/>
            <a:lstStyle/>
            <a:p>
              <a:endParaRPr lang="pt-BR"/>
            </a:p>
          </p:txBody>
        </p:sp>
        <p:sp>
          <p:nvSpPr>
            <p:cNvPr id="46091" name="Text Box 5"/>
            <p:cNvSpPr txBox="1">
              <a:spLocks noChangeArrowheads="1"/>
            </p:cNvSpPr>
            <p:nvPr/>
          </p:nvSpPr>
          <p:spPr bwMode="auto">
            <a:xfrm>
              <a:off x="2290" y="1296"/>
              <a:ext cx="931" cy="288"/>
            </a:xfrm>
            <a:prstGeom prst="rect">
              <a:avLst/>
            </a:prstGeom>
            <a:noFill/>
            <a:ln w="9525">
              <a:noFill/>
              <a:miter lim="800000"/>
              <a:headEnd/>
              <a:tailEnd/>
            </a:ln>
          </p:spPr>
          <p:txBody>
            <a:bodyPr wrap="none">
              <a:spAutoFit/>
            </a:bodyPr>
            <a:lstStyle/>
            <a:p>
              <a:r>
                <a:rPr lang="pt-BR" dirty="0"/>
                <a:t>Empresa 1</a:t>
              </a:r>
            </a:p>
          </p:txBody>
        </p:sp>
        <p:sp>
          <p:nvSpPr>
            <p:cNvPr id="46092" name="Line 6"/>
            <p:cNvSpPr>
              <a:spLocks noChangeShapeType="1"/>
            </p:cNvSpPr>
            <p:nvPr/>
          </p:nvSpPr>
          <p:spPr bwMode="auto">
            <a:xfrm flipH="1">
              <a:off x="1330" y="1619"/>
              <a:ext cx="1427" cy="685"/>
            </a:xfrm>
            <a:prstGeom prst="line">
              <a:avLst/>
            </a:prstGeom>
            <a:noFill/>
            <a:ln w="9525">
              <a:solidFill>
                <a:schemeClr val="tx1"/>
              </a:solidFill>
              <a:round/>
              <a:headEnd/>
              <a:tailEnd/>
            </a:ln>
          </p:spPr>
          <p:txBody>
            <a:bodyPr wrap="none"/>
            <a:lstStyle/>
            <a:p>
              <a:endParaRPr lang="pt-BR"/>
            </a:p>
          </p:txBody>
        </p:sp>
        <p:sp>
          <p:nvSpPr>
            <p:cNvPr id="46093" name="Line 7"/>
            <p:cNvSpPr>
              <a:spLocks noChangeShapeType="1"/>
            </p:cNvSpPr>
            <p:nvPr/>
          </p:nvSpPr>
          <p:spPr bwMode="auto">
            <a:xfrm>
              <a:off x="2757" y="1619"/>
              <a:ext cx="1213" cy="637"/>
            </a:xfrm>
            <a:prstGeom prst="line">
              <a:avLst/>
            </a:prstGeom>
            <a:noFill/>
            <a:ln w="9525">
              <a:solidFill>
                <a:schemeClr val="tx1"/>
              </a:solidFill>
              <a:round/>
              <a:headEnd/>
              <a:tailEnd/>
            </a:ln>
          </p:spPr>
          <p:txBody>
            <a:bodyPr wrap="none"/>
            <a:lstStyle/>
            <a:p>
              <a:endParaRPr lang="pt-BR"/>
            </a:p>
          </p:txBody>
        </p:sp>
        <p:sp>
          <p:nvSpPr>
            <p:cNvPr id="46094" name="Text Box 8"/>
            <p:cNvSpPr txBox="1">
              <a:spLocks noChangeArrowheads="1"/>
            </p:cNvSpPr>
            <p:nvPr/>
          </p:nvSpPr>
          <p:spPr bwMode="auto">
            <a:xfrm>
              <a:off x="648" y="2042"/>
              <a:ext cx="931" cy="288"/>
            </a:xfrm>
            <a:prstGeom prst="rect">
              <a:avLst/>
            </a:prstGeom>
            <a:noFill/>
            <a:ln w="9525">
              <a:noFill/>
              <a:miter lim="800000"/>
              <a:headEnd/>
              <a:tailEnd/>
            </a:ln>
          </p:spPr>
          <p:txBody>
            <a:bodyPr wrap="none">
              <a:spAutoFit/>
            </a:bodyPr>
            <a:lstStyle/>
            <a:p>
              <a:r>
                <a:rPr lang="pt-BR"/>
                <a:t>Empresa 2</a:t>
              </a:r>
            </a:p>
          </p:txBody>
        </p:sp>
        <p:sp>
          <p:nvSpPr>
            <p:cNvPr id="46095" name="Text Box 9"/>
            <p:cNvSpPr txBox="1">
              <a:spLocks noChangeArrowheads="1"/>
            </p:cNvSpPr>
            <p:nvPr/>
          </p:nvSpPr>
          <p:spPr bwMode="auto">
            <a:xfrm>
              <a:off x="3855" y="2016"/>
              <a:ext cx="931" cy="288"/>
            </a:xfrm>
            <a:prstGeom prst="rect">
              <a:avLst/>
            </a:prstGeom>
            <a:noFill/>
            <a:ln w="9525">
              <a:noFill/>
              <a:miter lim="800000"/>
              <a:headEnd/>
              <a:tailEnd/>
            </a:ln>
          </p:spPr>
          <p:txBody>
            <a:bodyPr wrap="none">
              <a:spAutoFit/>
            </a:bodyPr>
            <a:lstStyle/>
            <a:p>
              <a:r>
                <a:rPr lang="pt-BR"/>
                <a:t>Empresa 2</a:t>
              </a:r>
            </a:p>
          </p:txBody>
        </p:sp>
        <p:sp>
          <p:nvSpPr>
            <p:cNvPr id="46096" name="Oval 10"/>
            <p:cNvSpPr>
              <a:spLocks noChangeArrowheads="1"/>
            </p:cNvSpPr>
            <p:nvPr/>
          </p:nvSpPr>
          <p:spPr bwMode="auto">
            <a:xfrm>
              <a:off x="1317" y="2291"/>
              <a:ext cx="48" cy="48"/>
            </a:xfrm>
            <a:prstGeom prst="ellipse">
              <a:avLst/>
            </a:prstGeom>
            <a:solidFill>
              <a:schemeClr val="tx1"/>
            </a:solidFill>
            <a:ln w="9525">
              <a:solidFill>
                <a:schemeClr val="tx1"/>
              </a:solidFill>
              <a:round/>
              <a:headEnd/>
              <a:tailEnd/>
            </a:ln>
          </p:spPr>
          <p:txBody>
            <a:bodyPr wrap="none" anchor="ctr"/>
            <a:lstStyle/>
            <a:p>
              <a:endParaRPr lang="pt-BR"/>
            </a:p>
          </p:txBody>
        </p:sp>
        <p:sp>
          <p:nvSpPr>
            <p:cNvPr id="46097" name="Line 11"/>
            <p:cNvSpPr>
              <a:spLocks noChangeShapeType="1"/>
            </p:cNvSpPr>
            <p:nvPr/>
          </p:nvSpPr>
          <p:spPr bwMode="auto">
            <a:xfrm flipH="1">
              <a:off x="706" y="2304"/>
              <a:ext cx="624" cy="1008"/>
            </a:xfrm>
            <a:prstGeom prst="line">
              <a:avLst/>
            </a:prstGeom>
            <a:noFill/>
            <a:ln w="9525">
              <a:solidFill>
                <a:schemeClr val="tx1"/>
              </a:solidFill>
              <a:round/>
              <a:headEnd/>
              <a:tailEnd/>
            </a:ln>
          </p:spPr>
          <p:txBody>
            <a:bodyPr wrap="none"/>
            <a:lstStyle/>
            <a:p>
              <a:endParaRPr lang="pt-BR"/>
            </a:p>
          </p:txBody>
        </p:sp>
        <p:sp>
          <p:nvSpPr>
            <p:cNvPr id="46098" name="Line 12"/>
            <p:cNvSpPr>
              <a:spLocks noChangeShapeType="1"/>
            </p:cNvSpPr>
            <p:nvPr/>
          </p:nvSpPr>
          <p:spPr bwMode="auto">
            <a:xfrm>
              <a:off x="1330" y="2304"/>
              <a:ext cx="816" cy="960"/>
            </a:xfrm>
            <a:prstGeom prst="line">
              <a:avLst/>
            </a:prstGeom>
            <a:noFill/>
            <a:ln w="9525">
              <a:solidFill>
                <a:schemeClr val="tx1"/>
              </a:solidFill>
              <a:round/>
              <a:headEnd/>
              <a:tailEnd/>
            </a:ln>
          </p:spPr>
          <p:txBody>
            <a:bodyPr wrap="none"/>
            <a:lstStyle/>
            <a:p>
              <a:endParaRPr lang="pt-BR"/>
            </a:p>
          </p:txBody>
        </p:sp>
        <p:sp>
          <p:nvSpPr>
            <p:cNvPr id="46099" name="Oval 13"/>
            <p:cNvSpPr>
              <a:spLocks noChangeArrowheads="1"/>
            </p:cNvSpPr>
            <p:nvPr/>
          </p:nvSpPr>
          <p:spPr bwMode="auto">
            <a:xfrm>
              <a:off x="3896" y="2208"/>
              <a:ext cx="48" cy="48"/>
            </a:xfrm>
            <a:prstGeom prst="ellipse">
              <a:avLst/>
            </a:prstGeom>
            <a:solidFill>
              <a:schemeClr val="tx1"/>
            </a:solidFill>
            <a:ln w="9525">
              <a:solidFill>
                <a:schemeClr val="tx1"/>
              </a:solidFill>
              <a:round/>
              <a:headEnd/>
              <a:tailEnd/>
            </a:ln>
          </p:spPr>
          <p:txBody>
            <a:bodyPr wrap="none" anchor="ctr"/>
            <a:lstStyle/>
            <a:p>
              <a:endParaRPr lang="pt-BR"/>
            </a:p>
          </p:txBody>
        </p:sp>
        <p:sp>
          <p:nvSpPr>
            <p:cNvPr id="46100" name="Line 14"/>
            <p:cNvSpPr>
              <a:spLocks noChangeShapeType="1"/>
            </p:cNvSpPr>
            <p:nvPr/>
          </p:nvSpPr>
          <p:spPr bwMode="auto">
            <a:xfrm flipH="1">
              <a:off x="3285" y="2221"/>
              <a:ext cx="624" cy="1008"/>
            </a:xfrm>
            <a:prstGeom prst="line">
              <a:avLst/>
            </a:prstGeom>
            <a:noFill/>
            <a:ln w="9525">
              <a:solidFill>
                <a:schemeClr val="tx1"/>
              </a:solidFill>
              <a:round/>
              <a:headEnd/>
              <a:tailEnd/>
            </a:ln>
          </p:spPr>
          <p:txBody>
            <a:bodyPr wrap="none"/>
            <a:lstStyle/>
            <a:p>
              <a:endParaRPr lang="pt-BR"/>
            </a:p>
          </p:txBody>
        </p:sp>
        <p:sp>
          <p:nvSpPr>
            <p:cNvPr id="46101" name="Line 15"/>
            <p:cNvSpPr>
              <a:spLocks noChangeShapeType="1"/>
            </p:cNvSpPr>
            <p:nvPr/>
          </p:nvSpPr>
          <p:spPr bwMode="auto">
            <a:xfrm>
              <a:off x="3909" y="2221"/>
              <a:ext cx="816" cy="960"/>
            </a:xfrm>
            <a:prstGeom prst="line">
              <a:avLst/>
            </a:prstGeom>
            <a:noFill/>
            <a:ln w="9525">
              <a:solidFill>
                <a:schemeClr val="tx1"/>
              </a:solidFill>
              <a:round/>
              <a:headEnd/>
              <a:tailEnd/>
            </a:ln>
          </p:spPr>
          <p:txBody>
            <a:bodyPr wrap="none"/>
            <a:lstStyle/>
            <a:p>
              <a:endParaRPr lang="pt-BR"/>
            </a:p>
          </p:txBody>
        </p:sp>
        <p:sp>
          <p:nvSpPr>
            <p:cNvPr id="46102" name="Text Box 16"/>
            <p:cNvSpPr txBox="1">
              <a:spLocks noChangeArrowheads="1"/>
            </p:cNvSpPr>
            <p:nvPr/>
          </p:nvSpPr>
          <p:spPr bwMode="auto">
            <a:xfrm>
              <a:off x="1492" y="1680"/>
              <a:ext cx="1134" cy="288"/>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6103" name="Text Box 17"/>
            <p:cNvSpPr txBox="1">
              <a:spLocks noChangeArrowheads="1"/>
            </p:cNvSpPr>
            <p:nvPr/>
          </p:nvSpPr>
          <p:spPr bwMode="auto">
            <a:xfrm>
              <a:off x="244" y="2592"/>
              <a:ext cx="1134" cy="288"/>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6104" name="Text Box 18"/>
            <p:cNvSpPr txBox="1">
              <a:spLocks noChangeArrowheads="1"/>
            </p:cNvSpPr>
            <p:nvPr/>
          </p:nvSpPr>
          <p:spPr bwMode="auto">
            <a:xfrm>
              <a:off x="2884" y="2592"/>
              <a:ext cx="1134" cy="288"/>
            </a:xfrm>
            <a:prstGeom prst="rect">
              <a:avLst/>
            </a:prstGeom>
            <a:noFill/>
            <a:ln w="9525">
              <a:noFill/>
              <a:miter lim="800000"/>
              <a:headEnd/>
              <a:tailEnd/>
            </a:ln>
          </p:spPr>
          <p:txBody>
            <a:bodyPr wrap="none">
              <a:spAutoFit/>
            </a:bodyPr>
            <a:lstStyle/>
            <a:p>
              <a:r>
                <a:rPr lang="pt-BR">
                  <a:solidFill>
                    <a:srgbClr val="006600"/>
                  </a:solidFill>
                </a:rPr>
                <a:t>Disco grande</a:t>
              </a:r>
            </a:p>
          </p:txBody>
        </p:sp>
        <p:sp>
          <p:nvSpPr>
            <p:cNvPr id="46105" name="Text Box 19"/>
            <p:cNvSpPr txBox="1">
              <a:spLocks noChangeArrowheads="1"/>
            </p:cNvSpPr>
            <p:nvPr/>
          </p:nvSpPr>
          <p:spPr bwMode="auto">
            <a:xfrm>
              <a:off x="3028" y="1680"/>
              <a:ext cx="1262" cy="288"/>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6106" name="Text Box 20"/>
            <p:cNvSpPr txBox="1">
              <a:spLocks noChangeArrowheads="1"/>
            </p:cNvSpPr>
            <p:nvPr/>
          </p:nvSpPr>
          <p:spPr bwMode="auto">
            <a:xfrm>
              <a:off x="4066" y="2592"/>
              <a:ext cx="1262" cy="288"/>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6107" name="Text Box 21"/>
            <p:cNvSpPr txBox="1">
              <a:spLocks noChangeArrowheads="1"/>
            </p:cNvSpPr>
            <p:nvPr/>
          </p:nvSpPr>
          <p:spPr bwMode="auto">
            <a:xfrm>
              <a:off x="1460" y="2592"/>
              <a:ext cx="1262" cy="288"/>
            </a:xfrm>
            <a:prstGeom prst="rect">
              <a:avLst/>
            </a:prstGeom>
            <a:noFill/>
            <a:ln w="9525">
              <a:noFill/>
              <a:miter lim="800000"/>
              <a:headEnd/>
              <a:tailEnd/>
            </a:ln>
          </p:spPr>
          <p:txBody>
            <a:bodyPr wrap="none">
              <a:spAutoFit/>
            </a:bodyPr>
            <a:lstStyle/>
            <a:p>
              <a:r>
                <a:rPr lang="pt-BR">
                  <a:solidFill>
                    <a:srgbClr val="006600"/>
                  </a:solidFill>
                </a:rPr>
                <a:t>Disco pequeno</a:t>
              </a:r>
            </a:p>
          </p:txBody>
        </p:sp>
        <p:sp>
          <p:nvSpPr>
            <p:cNvPr id="46108" name="Text Box 22"/>
            <p:cNvSpPr txBox="1">
              <a:spLocks noChangeArrowheads="1"/>
            </p:cNvSpPr>
            <p:nvPr/>
          </p:nvSpPr>
          <p:spPr bwMode="auto">
            <a:xfrm>
              <a:off x="408" y="3360"/>
              <a:ext cx="489" cy="288"/>
            </a:xfrm>
            <a:prstGeom prst="rect">
              <a:avLst/>
            </a:prstGeom>
            <a:noFill/>
            <a:ln w="9525">
              <a:noFill/>
              <a:miter lim="800000"/>
              <a:headEnd/>
              <a:tailEnd/>
            </a:ln>
          </p:spPr>
          <p:txBody>
            <a:bodyPr wrap="none">
              <a:spAutoFit/>
            </a:bodyPr>
            <a:lstStyle/>
            <a:p>
              <a:r>
                <a:rPr lang="pt-BR"/>
                <a:t>(2;3)</a:t>
              </a:r>
            </a:p>
          </p:txBody>
        </p:sp>
        <p:sp>
          <p:nvSpPr>
            <p:cNvPr id="46109" name="Text Box 23"/>
            <p:cNvSpPr txBox="1">
              <a:spLocks noChangeArrowheads="1"/>
            </p:cNvSpPr>
            <p:nvPr/>
          </p:nvSpPr>
          <p:spPr bwMode="auto">
            <a:xfrm>
              <a:off x="1906" y="3312"/>
              <a:ext cx="489" cy="288"/>
            </a:xfrm>
            <a:prstGeom prst="rect">
              <a:avLst/>
            </a:prstGeom>
            <a:noFill/>
            <a:ln w="9525">
              <a:noFill/>
              <a:miter lim="800000"/>
              <a:headEnd/>
              <a:tailEnd/>
            </a:ln>
          </p:spPr>
          <p:txBody>
            <a:bodyPr wrap="none">
              <a:spAutoFit/>
            </a:bodyPr>
            <a:lstStyle/>
            <a:p>
              <a:r>
                <a:rPr lang="pt-BR"/>
                <a:t>(1;1)</a:t>
              </a:r>
            </a:p>
          </p:txBody>
        </p:sp>
        <p:sp>
          <p:nvSpPr>
            <p:cNvPr id="46110" name="Text Box 24"/>
            <p:cNvSpPr txBox="1">
              <a:spLocks noChangeArrowheads="1"/>
            </p:cNvSpPr>
            <p:nvPr/>
          </p:nvSpPr>
          <p:spPr bwMode="auto">
            <a:xfrm>
              <a:off x="4488" y="3264"/>
              <a:ext cx="489" cy="288"/>
            </a:xfrm>
            <a:prstGeom prst="rect">
              <a:avLst/>
            </a:prstGeom>
            <a:noFill/>
            <a:ln w="9525">
              <a:noFill/>
              <a:miter lim="800000"/>
              <a:headEnd/>
              <a:tailEnd/>
            </a:ln>
          </p:spPr>
          <p:txBody>
            <a:bodyPr wrap="none">
              <a:spAutoFit/>
            </a:bodyPr>
            <a:lstStyle/>
            <a:p>
              <a:r>
                <a:rPr lang="pt-BR"/>
                <a:t>(3;2)</a:t>
              </a:r>
            </a:p>
          </p:txBody>
        </p:sp>
        <p:sp>
          <p:nvSpPr>
            <p:cNvPr id="46111" name="Text Box 25"/>
            <p:cNvSpPr txBox="1">
              <a:spLocks noChangeArrowheads="1"/>
            </p:cNvSpPr>
            <p:nvPr/>
          </p:nvSpPr>
          <p:spPr bwMode="auto">
            <a:xfrm>
              <a:off x="2962" y="3264"/>
              <a:ext cx="777" cy="288"/>
            </a:xfrm>
            <a:prstGeom prst="rect">
              <a:avLst/>
            </a:prstGeom>
            <a:noFill/>
            <a:ln w="9525">
              <a:noFill/>
              <a:miter lim="800000"/>
              <a:headEnd/>
              <a:tailEnd/>
            </a:ln>
          </p:spPr>
          <p:txBody>
            <a:bodyPr wrap="none">
              <a:spAutoFit/>
            </a:bodyPr>
            <a:lstStyle/>
            <a:p>
              <a:r>
                <a:rPr lang="pt-BR"/>
                <a:t>(1,5;1,5)</a:t>
              </a:r>
            </a:p>
          </p:txBody>
        </p:sp>
      </p:grpSp>
      <p:grpSp>
        <p:nvGrpSpPr>
          <p:cNvPr id="3" name="Group 31"/>
          <p:cNvGrpSpPr>
            <a:grpSpLocks/>
          </p:cNvGrpSpPr>
          <p:nvPr/>
        </p:nvGrpSpPr>
        <p:grpSpPr bwMode="auto">
          <a:xfrm>
            <a:off x="598488" y="2921000"/>
            <a:ext cx="3886200" cy="3387725"/>
            <a:chOff x="240" y="1658"/>
            <a:chExt cx="2448" cy="2134"/>
          </a:xfrm>
        </p:grpSpPr>
        <p:sp>
          <p:nvSpPr>
            <p:cNvPr id="46088" name="AutoShape 26"/>
            <p:cNvSpPr>
              <a:spLocks noChangeArrowheads="1"/>
            </p:cNvSpPr>
            <p:nvPr/>
          </p:nvSpPr>
          <p:spPr bwMode="auto">
            <a:xfrm>
              <a:off x="240" y="1920"/>
              <a:ext cx="2448" cy="1872"/>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46089" name="Text Box 28"/>
            <p:cNvSpPr txBox="1">
              <a:spLocks noChangeArrowheads="1"/>
            </p:cNvSpPr>
            <p:nvPr/>
          </p:nvSpPr>
          <p:spPr bwMode="auto">
            <a:xfrm>
              <a:off x="1354" y="1658"/>
              <a:ext cx="255" cy="288"/>
            </a:xfrm>
            <a:prstGeom prst="rect">
              <a:avLst/>
            </a:prstGeom>
            <a:noFill/>
            <a:ln w="9525">
              <a:noFill/>
              <a:miter lim="800000"/>
              <a:headEnd/>
              <a:tailEnd/>
            </a:ln>
          </p:spPr>
          <p:txBody>
            <a:bodyPr wrap="none">
              <a:spAutoFit/>
            </a:bodyPr>
            <a:lstStyle/>
            <a:p>
              <a:r>
                <a:rPr lang="pt-BR" dirty="0">
                  <a:solidFill>
                    <a:srgbClr val="FF3300"/>
                  </a:solidFill>
                </a:rPr>
                <a:t>A</a:t>
              </a:r>
            </a:p>
          </p:txBody>
        </p:sp>
      </p:grpSp>
      <p:grpSp>
        <p:nvGrpSpPr>
          <p:cNvPr id="4" name="Group 32"/>
          <p:cNvGrpSpPr>
            <a:grpSpLocks/>
          </p:cNvGrpSpPr>
          <p:nvPr/>
        </p:nvGrpSpPr>
        <p:grpSpPr bwMode="auto">
          <a:xfrm>
            <a:off x="4713288" y="2852738"/>
            <a:ext cx="3886200" cy="3455988"/>
            <a:chOff x="2832" y="1615"/>
            <a:chExt cx="2448" cy="2177"/>
          </a:xfrm>
        </p:grpSpPr>
        <p:sp>
          <p:nvSpPr>
            <p:cNvPr id="46086" name="AutoShape 27"/>
            <p:cNvSpPr>
              <a:spLocks noChangeArrowheads="1"/>
            </p:cNvSpPr>
            <p:nvPr/>
          </p:nvSpPr>
          <p:spPr bwMode="auto">
            <a:xfrm>
              <a:off x="2832" y="1920"/>
              <a:ext cx="2448" cy="1872"/>
            </a:xfrm>
            <a:prstGeom prst="roundRect">
              <a:avLst>
                <a:gd name="adj" fmla="val 16667"/>
              </a:avLst>
            </a:prstGeom>
            <a:noFill/>
            <a:ln w="9525">
              <a:solidFill>
                <a:srgbClr val="FF3300"/>
              </a:solidFill>
              <a:round/>
              <a:headEnd/>
              <a:tailEnd/>
            </a:ln>
          </p:spPr>
          <p:txBody>
            <a:bodyPr wrap="none" anchor="ctr"/>
            <a:lstStyle/>
            <a:p>
              <a:endParaRPr lang="pt-BR"/>
            </a:p>
          </p:txBody>
        </p:sp>
        <p:sp>
          <p:nvSpPr>
            <p:cNvPr id="46087" name="Text Box 29"/>
            <p:cNvSpPr txBox="1">
              <a:spLocks noChangeArrowheads="1"/>
            </p:cNvSpPr>
            <p:nvPr/>
          </p:nvSpPr>
          <p:spPr bwMode="auto">
            <a:xfrm>
              <a:off x="3996" y="1615"/>
              <a:ext cx="244" cy="288"/>
            </a:xfrm>
            <a:prstGeom prst="rect">
              <a:avLst/>
            </a:prstGeom>
            <a:noFill/>
            <a:ln w="9525">
              <a:noFill/>
              <a:miter lim="800000"/>
              <a:headEnd/>
              <a:tailEnd/>
            </a:ln>
          </p:spPr>
          <p:txBody>
            <a:bodyPr wrap="none">
              <a:spAutoFit/>
            </a:bodyPr>
            <a:lstStyle/>
            <a:p>
              <a:r>
                <a:rPr lang="pt-BR">
                  <a:solidFill>
                    <a:srgbClr val="FF3300"/>
                  </a:solidFill>
                </a:rPr>
                <a:t>B</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601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6019">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60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11560" y="197768"/>
            <a:ext cx="7772400" cy="1143000"/>
          </a:xfrm>
        </p:spPr>
        <p:txBody>
          <a:bodyPr/>
          <a:lstStyle/>
          <a:p>
            <a:r>
              <a:rPr lang="pt-BR" dirty="0" smtClean="0"/>
              <a:t>Questão 14 de 2001</a:t>
            </a:r>
          </a:p>
        </p:txBody>
      </p:sp>
      <p:sp>
        <p:nvSpPr>
          <p:cNvPr id="47107" name="Rectangle 3"/>
          <p:cNvSpPr>
            <a:spLocks noGrp="1" noChangeArrowheads="1"/>
          </p:cNvSpPr>
          <p:nvPr>
            <p:ph type="body" idx="1"/>
          </p:nvPr>
        </p:nvSpPr>
        <p:spPr>
          <a:xfrm>
            <a:off x="395536" y="1268760"/>
            <a:ext cx="7772400" cy="4114800"/>
          </a:xfrm>
        </p:spPr>
        <p:txBody>
          <a:bodyPr/>
          <a:lstStyle/>
          <a:p>
            <a:r>
              <a:rPr lang="pt-BR" dirty="0" smtClean="0"/>
              <a:t>Considere o jogo na forma extensiva apresentada a seguir. </a:t>
            </a:r>
          </a:p>
        </p:txBody>
      </p:sp>
      <p:sp>
        <p:nvSpPr>
          <p:cNvPr id="47108" name="Line 4"/>
          <p:cNvSpPr>
            <a:spLocks noChangeShapeType="1"/>
          </p:cNvSpPr>
          <p:nvPr/>
        </p:nvSpPr>
        <p:spPr bwMode="auto">
          <a:xfrm flipH="1">
            <a:off x="3563888" y="2852936"/>
            <a:ext cx="639763" cy="457200"/>
          </a:xfrm>
          <a:prstGeom prst="line">
            <a:avLst/>
          </a:prstGeom>
          <a:noFill/>
          <a:ln w="9525">
            <a:solidFill>
              <a:srgbClr val="000000"/>
            </a:solidFill>
            <a:round/>
            <a:headEnd/>
            <a:tailEnd type="triangle" w="med" len="med"/>
          </a:ln>
        </p:spPr>
        <p:txBody>
          <a:bodyPr/>
          <a:lstStyle/>
          <a:p>
            <a:endParaRPr lang="pt-BR"/>
          </a:p>
        </p:txBody>
      </p:sp>
      <p:sp>
        <p:nvSpPr>
          <p:cNvPr id="47109" name="Line 5"/>
          <p:cNvSpPr>
            <a:spLocks noChangeShapeType="1"/>
          </p:cNvSpPr>
          <p:nvPr/>
        </p:nvSpPr>
        <p:spPr bwMode="auto">
          <a:xfrm>
            <a:off x="4364286" y="2852936"/>
            <a:ext cx="639762" cy="457200"/>
          </a:xfrm>
          <a:prstGeom prst="line">
            <a:avLst/>
          </a:prstGeom>
          <a:noFill/>
          <a:ln w="9525">
            <a:solidFill>
              <a:srgbClr val="000000"/>
            </a:solidFill>
            <a:round/>
            <a:headEnd/>
            <a:tailEnd type="triangle" w="med" len="med"/>
          </a:ln>
        </p:spPr>
        <p:txBody>
          <a:bodyPr/>
          <a:lstStyle/>
          <a:p>
            <a:endParaRPr lang="pt-BR"/>
          </a:p>
        </p:txBody>
      </p:sp>
      <p:sp>
        <p:nvSpPr>
          <p:cNvPr id="47110" name="Line 6"/>
          <p:cNvSpPr>
            <a:spLocks noChangeShapeType="1"/>
          </p:cNvSpPr>
          <p:nvPr/>
        </p:nvSpPr>
        <p:spPr bwMode="auto">
          <a:xfrm flipH="1">
            <a:off x="4603750"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11" name="Line 7"/>
          <p:cNvSpPr>
            <a:spLocks noChangeShapeType="1"/>
          </p:cNvSpPr>
          <p:nvPr/>
        </p:nvSpPr>
        <p:spPr bwMode="auto">
          <a:xfrm>
            <a:off x="5060950"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12" name="Oval 8"/>
          <p:cNvSpPr>
            <a:spLocks noChangeArrowheads="1"/>
          </p:cNvSpPr>
          <p:nvPr/>
        </p:nvSpPr>
        <p:spPr bwMode="auto">
          <a:xfrm>
            <a:off x="4211960" y="2762449"/>
            <a:ext cx="92075" cy="90487"/>
          </a:xfrm>
          <a:prstGeom prst="ellipse">
            <a:avLst/>
          </a:prstGeom>
          <a:solidFill>
            <a:srgbClr val="FFFFFF"/>
          </a:solidFill>
          <a:ln w="9525">
            <a:solidFill>
              <a:srgbClr val="000000"/>
            </a:solidFill>
            <a:round/>
            <a:headEnd/>
            <a:tailEnd/>
          </a:ln>
        </p:spPr>
        <p:txBody>
          <a:bodyPr/>
          <a:lstStyle/>
          <a:p>
            <a:endParaRPr lang="pt-BR"/>
          </a:p>
        </p:txBody>
      </p:sp>
      <p:sp>
        <p:nvSpPr>
          <p:cNvPr id="47113" name="Oval 9"/>
          <p:cNvSpPr>
            <a:spLocks noChangeArrowheads="1"/>
          </p:cNvSpPr>
          <p:nvPr/>
        </p:nvSpPr>
        <p:spPr bwMode="auto">
          <a:xfrm>
            <a:off x="4968875" y="3349625"/>
            <a:ext cx="92075" cy="92075"/>
          </a:xfrm>
          <a:prstGeom prst="ellipse">
            <a:avLst/>
          </a:prstGeom>
          <a:solidFill>
            <a:srgbClr val="000000"/>
          </a:solidFill>
          <a:ln w="9525">
            <a:solidFill>
              <a:srgbClr val="000000"/>
            </a:solidFill>
            <a:round/>
            <a:headEnd/>
            <a:tailEnd/>
          </a:ln>
        </p:spPr>
        <p:txBody>
          <a:bodyPr/>
          <a:lstStyle/>
          <a:p>
            <a:endParaRPr lang="pt-BR"/>
          </a:p>
        </p:txBody>
      </p:sp>
      <p:sp>
        <p:nvSpPr>
          <p:cNvPr id="47114" name="Text Box 10"/>
          <p:cNvSpPr txBox="1">
            <a:spLocks noChangeArrowheads="1"/>
          </p:cNvSpPr>
          <p:nvPr/>
        </p:nvSpPr>
        <p:spPr bwMode="auto">
          <a:xfrm>
            <a:off x="4211960" y="3789040"/>
            <a:ext cx="822325" cy="394196"/>
          </a:xfrm>
          <a:prstGeom prst="rect">
            <a:avLst/>
          </a:prstGeom>
          <a:noFill/>
          <a:ln w="9525">
            <a:noFill/>
            <a:miter lim="800000"/>
            <a:headEnd/>
            <a:tailEnd/>
          </a:ln>
        </p:spPr>
        <p:txBody>
          <a:bodyPr/>
          <a:lstStyle/>
          <a:p>
            <a:pPr algn="ctr"/>
            <a:r>
              <a:rPr lang="pt-BR" dirty="0"/>
              <a:t>(0,0)</a:t>
            </a:r>
          </a:p>
        </p:txBody>
      </p:sp>
      <p:sp>
        <p:nvSpPr>
          <p:cNvPr id="47115" name="Text Box 11"/>
          <p:cNvSpPr txBox="1">
            <a:spLocks noChangeArrowheads="1"/>
          </p:cNvSpPr>
          <p:nvPr/>
        </p:nvSpPr>
        <p:spPr bwMode="auto">
          <a:xfrm>
            <a:off x="5243513" y="3789040"/>
            <a:ext cx="846137" cy="292100"/>
          </a:xfrm>
          <a:prstGeom prst="rect">
            <a:avLst/>
          </a:prstGeom>
          <a:noFill/>
          <a:ln w="9525">
            <a:noFill/>
            <a:miter lim="800000"/>
            <a:headEnd/>
            <a:tailEnd/>
          </a:ln>
        </p:spPr>
        <p:txBody>
          <a:bodyPr/>
          <a:lstStyle/>
          <a:p>
            <a:r>
              <a:rPr lang="pt-BR" dirty="0"/>
              <a:t>(7,4)</a:t>
            </a:r>
          </a:p>
        </p:txBody>
      </p:sp>
      <p:sp>
        <p:nvSpPr>
          <p:cNvPr id="47116" name="Text Box 12"/>
          <p:cNvSpPr txBox="1">
            <a:spLocks noChangeArrowheads="1"/>
          </p:cNvSpPr>
          <p:nvPr/>
        </p:nvSpPr>
        <p:spPr bwMode="auto">
          <a:xfrm>
            <a:off x="3635896" y="2708920"/>
            <a:ext cx="274637" cy="274638"/>
          </a:xfrm>
          <a:prstGeom prst="rect">
            <a:avLst/>
          </a:prstGeom>
          <a:noFill/>
          <a:ln w="9525">
            <a:noFill/>
            <a:miter lim="800000"/>
            <a:headEnd/>
            <a:tailEnd/>
          </a:ln>
        </p:spPr>
        <p:txBody>
          <a:bodyPr/>
          <a:lstStyle/>
          <a:p>
            <a:r>
              <a:rPr lang="pt-BR" dirty="0"/>
              <a:t>A</a:t>
            </a:r>
          </a:p>
        </p:txBody>
      </p:sp>
      <p:sp>
        <p:nvSpPr>
          <p:cNvPr id="47117" name="Text Box 13"/>
          <p:cNvSpPr txBox="1">
            <a:spLocks noChangeArrowheads="1"/>
          </p:cNvSpPr>
          <p:nvPr/>
        </p:nvSpPr>
        <p:spPr bwMode="auto">
          <a:xfrm>
            <a:off x="4968875" y="3167063"/>
            <a:ext cx="274638" cy="274637"/>
          </a:xfrm>
          <a:prstGeom prst="rect">
            <a:avLst/>
          </a:prstGeom>
          <a:noFill/>
          <a:ln w="9525">
            <a:noFill/>
            <a:miter lim="800000"/>
            <a:headEnd/>
            <a:tailEnd/>
          </a:ln>
        </p:spPr>
        <p:txBody>
          <a:bodyPr/>
          <a:lstStyle/>
          <a:p>
            <a:r>
              <a:rPr lang="pt-BR"/>
              <a:t>2</a:t>
            </a:r>
          </a:p>
        </p:txBody>
      </p:sp>
      <p:sp>
        <p:nvSpPr>
          <p:cNvPr id="47118" name="Text Box 14"/>
          <p:cNvSpPr txBox="1">
            <a:spLocks noChangeArrowheads="1"/>
          </p:cNvSpPr>
          <p:nvPr/>
        </p:nvSpPr>
        <p:spPr bwMode="auto">
          <a:xfrm>
            <a:off x="4143375" y="2348880"/>
            <a:ext cx="274638" cy="274638"/>
          </a:xfrm>
          <a:prstGeom prst="rect">
            <a:avLst/>
          </a:prstGeom>
          <a:noFill/>
          <a:ln w="9525">
            <a:noFill/>
            <a:miter lim="800000"/>
            <a:headEnd/>
            <a:tailEnd/>
          </a:ln>
        </p:spPr>
        <p:txBody>
          <a:bodyPr/>
          <a:lstStyle/>
          <a:p>
            <a:pPr algn="ctr"/>
            <a:r>
              <a:rPr lang="pt-BR" dirty="0"/>
              <a:t>1</a:t>
            </a:r>
          </a:p>
        </p:txBody>
      </p:sp>
      <p:sp>
        <p:nvSpPr>
          <p:cNvPr id="47119" name="Text Box 15"/>
          <p:cNvSpPr txBox="1">
            <a:spLocks noChangeArrowheads="1"/>
          </p:cNvSpPr>
          <p:nvPr/>
        </p:nvSpPr>
        <p:spPr bwMode="auto">
          <a:xfrm>
            <a:off x="4657402" y="2708920"/>
            <a:ext cx="274638" cy="274638"/>
          </a:xfrm>
          <a:prstGeom prst="rect">
            <a:avLst/>
          </a:prstGeom>
          <a:noFill/>
          <a:ln w="9525">
            <a:noFill/>
            <a:miter lim="800000"/>
            <a:headEnd/>
            <a:tailEnd/>
          </a:ln>
        </p:spPr>
        <p:txBody>
          <a:bodyPr/>
          <a:lstStyle/>
          <a:p>
            <a:r>
              <a:rPr lang="pt-BR" dirty="0"/>
              <a:t>B</a:t>
            </a:r>
          </a:p>
        </p:txBody>
      </p:sp>
      <p:sp>
        <p:nvSpPr>
          <p:cNvPr id="47120" name="Text Box 16"/>
          <p:cNvSpPr txBox="1">
            <a:spLocks noChangeArrowheads="1"/>
          </p:cNvSpPr>
          <p:nvPr/>
        </p:nvSpPr>
        <p:spPr bwMode="auto">
          <a:xfrm>
            <a:off x="4603750" y="3441700"/>
            <a:ext cx="273050" cy="274638"/>
          </a:xfrm>
          <a:prstGeom prst="rect">
            <a:avLst/>
          </a:prstGeom>
          <a:noFill/>
          <a:ln w="9525">
            <a:noFill/>
            <a:miter lim="800000"/>
            <a:headEnd/>
            <a:tailEnd/>
          </a:ln>
        </p:spPr>
        <p:txBody>
          <a:bodyPr/>
          <a:lstStyle/>
          <a:p>
            <a:r>
              <a:rPr lang="pt-BR"/>
              <a:t>a</a:t>
            </a:r>
          </a:p>
        </p:txBody>
      </p:sp>
      <p:sp>
        <p:nvSpPr>
          <p:cNvPr id="47121" name="Text Box 17"/>
          <p:cNvSpPr txBox="1">
            <a:spLocks noChangeArrowheads="1"/>
          </p:cNvSpPr>
          <p:nvPr/>
        </p:nvSpPr>
        <p:spPr bwMode="auto">
          <a:xfrm>
            <a:off x="5151438" y="3441700"/>
            <a:ext cx="274637" cy="274638"/>
          </a:xfrm>
          <a:prstGeom prst="rect">
            <a:avLst/>
          </a:prstGeom>
          <a:noFill/>
          <a:ln w="9525">
            <a:noFill/>
            <a:miter lim="800000"/>
            <a:headEnd/>
            <a:tailEnd/>
          </a:ln>
        </p:spPr>
        <p:txBody>
          <a:bodyPr/>
          <a:lstStyle/>
          <a:p>
            <a:r>
              <a:rPr lang="pt-BR"/>
              <a:t>b</a:t>
            </a:r>
          </a:p>
        </p:txBody>
      </p:sp>
      <p:sp>
        <p:nvSpPr>
          <p:cNvPr id="47122" name="Oval 18"/>
          <p:cNvSpPr>
            <a:spLocks noChangeArrowheads="1"/>
          </p:cNvSpPr>
          <p:nvPr/>
        </p:nvSpPr>
        <p:spPr bwMode="auto">
          <a:xfrm>
            <a:off x="3505200" y="3349625"/>
            <a:ext cx="92075" cy="92075"/>
          </a:xfrm>
          <a:prstGeom prst="ellipse">
            <a:avLst/>
          </a:prstGeom>
          <a:solidFill>
            <a:srgbClr val="000000"/>
          </a:solidFill>
          <a:ln w="9525">
            <a:solidFill>
              <a:srgbClr val="000000"/>
            </a:solidFill>
            <a:round/>
            <a:headEnd/>
            <a:tailEnd/>
          </a:ln>
        </p:spPr>
        <p:txBody>
          <a:bodyPr/>
          <a:lstStyle/>
          <a:p>
            <a:endParaRPr lang="pt-BR"/>
          </a:p>
        </p:txBody>
      </p:sp>
      <p:sp>
        <p:nvSpPr>
          <p:cNvPr id="47123" name="Line 19"/>
          <p:cNvSpPr>
            <a:spLocks noChangeShapeType="1"/>
          </p:cNvSpPr>
          <p:nvPr/>
        </p:nvSpPr>
        <p:spPr bwMode="auto">
          <a:xfrm flipH="1">
            <a:off x="3140075"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24" name="Line 20"/>
          <p:cNvSpPr>
            <a:spLocks noChangeShapeType="1"/>
          </p:cNvSpPr>
          <p:nvPr/>
        </p:nvSpPr>
        <p:spPr bwMode="auto">
          <a:xfrm>
            <a:off x="3597275" y="3441700"/>
            <a:ext cx="365125" cy="457200"/>
          </a:xfrm>
          <a:prstGeom prst="line">
            <a:avLst/>
          </a:prstGeom>
          <a:noFill/>
          <a:ln w="9525">
            <a:solidFill>
              <a:srgbClr val="000000"/>
            </a:solidFill>
            <a:round/>
            <a:headEnd/>
            <a:tailEnd type="triangle" w="med" len="med"/>
          </a:ln>
        </p:spPr>
        <p:txBody>
          <a:bodyPr/>
          <a:lstStyle/>
          <a:p>
            <a:endParaRPr lang="pt-BR"/>
          </a:p>
        </p:txBody>
      </p:sp>
      <p:sp>
        <p:nvSpPr>
          <p:cNvPr id="47125" name="Text Box 21"/>
          <p:cNvSpPr txBox="1">
            <a:spLocks noChangeArrowheads="1"/>
          </p:cNvSpPr>
          <p:nvPr/>
        </p:nvSpPr>
        <p:spPr bwMode="auto">
          <a:xfrm>
            <a:off x="3140075" y="3441700"/>
            <a:ext cx="274638" cy="274638"/>
          </a:xfrm>
          <a:prstGeom prst="rect">
            <a:avLst/>
          </a:prstGeom>
          <a:noFill/>
          <a:ln w="9525">
            <a:noFill/>
            <a:miter lim="800000"/>
            <a:headEnd/>
            <a:tailEnd/>
          </a:ln>
        </p:spPr>
        <p:txBody>
          <a:bodyPr/>
          <a:lstStyle/>
          <a:p>
            <a:r>
              <a:rPr lang="pt-BR"/>
              <a:t>a</a:t>
            </a:r>
          </a:p>
        </p:txBody>
      </p:sp>
      <p:sp>
        <p:nvSpPr>
          <p:cNvPr id="47126" name="Text Box 22"/>
          <p:cNvSpPr txBox="1">
            <a:spLocks noChangeArrowheads="1"/>
          </p:cNvSpPr>
          <p:nvPr/>
        </p:nvSpPr>
        <p:spPr bwMode="auto">
          <a:xfrm>
            <a:off x="3689350" y="3441700"/>
            <a:ext cx="273050" cy="274638"/>
          </a:xfrm>
          <a:prstGeom prst="rect">
            <a:avLst/>
          </a:prstGeom>
          <a:noFill/>
          <a:ln w="9525">
            <a:noFill/>
            <a:miter lim="800000"/>
            <a:headEnd/>
            <a:tailEnd/>
          </a:ln>
        </p:spPr>
        <p:txBody>
          <a:bodyPr/>
          <a:lstStyle/>
          <a:p>
            <a:r>
              <a:rPr lang="pt-BR"/>
              <a:t>b</a:t>
            </a:r>
          </a:p>
        </p:txBody>
      </p:sp>
      <p:sp>
        <p:nvSpPr>
          <p:cNvPr id="47127" name="Text Box 23"/>
          <p:cNvSpPr txBox="1">
            <a:spLocks noChangeArrowheads="1"/>
          </p:cNvSpPr>
          <p:nvPr/>
        </p:nvSpPr>
        <p:spPr bwMode="auto">
          <a:xfrm>
            <a:off x="2353147" y="3789040"/>
            <a:ext cx="1210741" cy="504056"/>
          </a:xfrm>
          <a:prstGeom prst="rect">
            <a:avLst/>
          </a:prstGeom>
          <a:noFill/>
          <a:ln w="9525">
            <a:noFill/>
            <a:miter lim="800000"/>
            <a:headEnd/>
            <a:tailEnd/>
          </a:ln>
        </p:spPr>
        <p:txBody>
          <a:bodyPr/>
          <a:lstStyle/>
          <a:p>
            <a:pPr algn="ctr"/>
            <a:r>
              <a:rPr lang="pt-BR" dirty="0"/>
              <a:t>(3,2)</a:t>
            </a:r>
          </a:p>
        </p:txBody>
      </p:sp>
      <p:sp>
        <p:nvSpPr>
          <p:cNvPr id="47128" name="Text Box 24"/>
          <p:cNvSpPr txBox="1">
            <a:spLocks noChangeArrowheads="1"/>
          </p:cNvSpPr>
          <p:nvPr/>
        </p:nvSpPr>
        <p:spPr bwMode="auto">
          <a:xfrm>
            <a:off x="3505200" y="3789040"/>
            <a:ext cx="838200" cy="406896"/>
          </a:xfrm>
          <a:prstGeom prst="rect">
            <a:avLst/>
          </a:prstGeom>
          <a:noFill/>
          <a:ln w="9525">
            <a:noFill/>
            <a:miter lim="800000"/>
            <a:headEnd/>
            <a:tailEnd/>
          </a:ln>
        </p:spPr>
        <p:txBody>
          <a:bodyPr/>
          <a:lstStyle/>
          <a:p>
            <a:pPr algn="ctr"/>
            <a:r>
              <a:rPr lang="pt-BR" dirty="0"/>
              <a:t>(5,5)</a:t>
            </a:r>
          </a:p>
        </p:txBody>
      </p:sp>
      <p:sp>
        <p:nvSpPr>
          <p:cNvPr id="47129" name="Text Box 25"/>
          <p:cNvSpPr txBox="1">
            <a:spLocks noChangeArrowheads="1"/>
          </p:cNvSpPr>
          <p:nvPr/>
        </p:nvSpPr>
        <p:spPr bwMode="auto">
          <a:xfrm>
            <a:off x="3131840" y="3165475"/>
            <a:ext cx="274637" cy="274638"/>
          </a:xfrm>
          <a:prstGeom prst="rect">
            <a:avLst/>
          </a:prstGeom>
          <a:noFill/>
          <a:ln w="9525">
            <a:noFill/>
            <a:miter lim="800000"/>
            <a:headEnd/>
            <a:tailEnd/>
          </a:ln>
        </p:spPr>
        <p:txBody>
          <a:bodyPr/>
          <a:lstStyle/>
          <a:p>
            <a:r>
              <a:rPr lang="pt-BR" dirty="0"/>
              <a:t>2</a:t>
            </a:r>
          </a:p>
        </p:txBody>
      </p:sp>
      <p:sp>
        <p:nvSpPr>
          <p:cNvPr id="47130" name="Rectangle 26"/>
          <p:cNvSpPr>
            <a:spLocks noChangeArrowheads="1"/>
          </p:cNvSpPr>
          <p:nvPr/>
        </p:nvSpPr>
        <p:spPr bwMode="auto">
          <a:xfrm>
            <a:off x="304800" y="4572000"/>
            <a:ext cx="8534400" cy="2123658"/>
          </a:xfrm>
          <a:prstGeom prst="rect">
            <a:avLst/>
          </a:prstGeom>
          <a:noFill/>
          <a:ln w="9525">
            <a:noFill/>
            <a:miter lim="800000"/>
            <a:headEnd/>
            <a:tailEnd/>
          </a:ln>
        </p:spPr>
        <p:txBody>
          <a:bodyPr>
            <a:spAutoFit/>
          </a:bodyPr>
          <a:lstStyle/>
          <a:p>
            <a:pPr algn="just"/>
            <a:r>
              <a:rPr lang="en-US" sz="2200" dirty="0">
                <a:latin typeface="Arial Unicode MS" pitchFamily="34" charset="-128"/>
                <a:ea typeface="Arial Unicode MS" pitchFamily="34" charset="-128"/>
                <a:cs typeface="Arial Unicode MS" pitchFamily="34" charset="-128"/>
              </a:rPr>
              <a:t>Ⓞ</a:t>
            </a:r>
            <a:r>
              <a:rPr lang="pt-BR" sz="2200" dirty="0">
                <a:latin typeface="Arial Unicode MS" pitchFamily="34" charset="-128"/>
                <a:ea typeface="Arial Unicode MS" pitchFamily="34" charset="-128"/>
                <a:cs typeface="Arial Unicode MS" pitchFamily="34" charset="-128"/>
              </a:rPr>
              <a:t> </a:t>
            </a:r>
            <a:r>
              <a:rPr lang="pt-BR" sz="2200" dirty="0">
                <a:cs typeface="Times New Roman" pitchFamily="18" charset="0"/>
              </a:rPr>
              <a:t>A estratégia A domina estritamente a estratégia B.</a:t>
            </a:r>
          </a:p>
          <a:p>
            <a:pPr algn="just"/>
            <a:r>
              <a:rPr lang="pt-BR" sz="2200" dirty="0">
                <a:latin typeface="Arial Unicode MS" pitchFamily="34" charset="-128"/>
                <a:ea typeface="Arial Unicode MS" pitchFamily="34" charset="-128"/>
                <a:cs typeface="Arial Unicode MS" pitchFamily="34" charset="-128"/>
              </a:rPr>
              <a:t>①</a:t>
            </a:r>
            <a:r>
              <a:rPr lang="pt-BR" sz="2200" dirty="0">
                <a:cs typeface="Times New Roman" pitchFamily="18" charset="0"/>
              </a:rPr>
              <a:t> Existe um equilíbrio de Nash que resulta nos ganhos (5, 5).</a:t>
            </a:r>
          </a:p>
          <a:p>
            <a:pPr algn="just"/>
            <a:r>
              <a:rPr lang="pt-BR" sz="2200" dirty="0">
                <a:latin typeface="Arial Unicode MS" pitchFamily="34" charset="-128"/>
                <a:ea typeface="Arial Unicode MS" pitchFamily="34" charset="-128"/>
                <a:cs typeface="Arial Unicode MS" pitchFamily="34" charset="-128"/>
              </a:rPr>
              <a:t>②</a:t>
            </a:r>
            <a:r>
              <a:rPr lang="pt-BR" sz="2200" dirty="0">
                <a:cs typeface="Times New Roman" pitchFamily="18" charset="0"/>
              </a:rPr>
              <a:t> Não existe equilíbrio de Nash que resulte nos ganhos (7, 4).</a:t>
            </a:r>
          </a:p>
          <a:p>
            <a:pPr algn="just"/>
            <a:r>
              <a:rPr lang="pt-BR" sz="2200" dirty="0">
                <a:latin typeface="Arial Unicode MS" pitchFamily="34" charset="-128"/>
                <a:ea typeface="Arial Unicode MS" pitchFamily="34" charset="-128"/>
                <a:cs typeface="Arial Unicode MS" pitchFamily="34" charset="-128"/>
              </a:rPr>
              <a:t>③</a:t>
            </a:r>
            <a:r>
              <a:rPr lang="pt-BR" sz="2200" dirty="0">
                <a:cs typeface="Times New Roman" pitchFamily="18" charset="0"/>
              </a:rPr>
              <a:t> Todo equilíbrio de Nash do jogo é perfeito em </a:t>
            </a:r>
            <a:r>
              <a:rPr lang="pt-BR" sz="2200" dirty="0" err="1">
                <a:cs typeface="Times New Roman" pitchFamily="18" charset="0"/>
              </a:rPr>
              <a:t>subjogos</a:t>
            </a:r>
            <a:r>
              <a:rPr lang="pt-BR" sz="2200" dirty="0">
                <a:cs typeface="Times New Roman" pitchFamily="18" charset="0"/>
              </a:rPr>
              <a:t>.</a:t>
            </a:r>
          </a:p>
          <a:p>
            <a:r>
              <a:rPr lang="pt-BR" sz="2200" dirty="0">
                <a:latin typeface="Arial Unicode MS" pitchFamily="34" charset="-128"/>
                <a:ea typeface="Arial Unicode MS" pitchFamily="34" charset="-128"/>
                <a:cs typeface="Arial Unicode MS" pitchFamily="34" charset="-128"/>
              </a:rPr>
              <a:t>④</a:t>
            </a:r>
            <a:r>
              <a:rPr lang="pt-BR" sz="2200" dirty="0">
                <a:cs typeface="Times New Roman" pitchFamily="18" charset="0"/>
              </a:rPr>
              <a:t> Todo equilíbrio de Nash em estratégias puras do jogo é eficiente no sentido de Pareto.</a:t>
            </a:r>
            <a:r>
              <a:rPr lang="pt-BR" sz="2200" dirty="0"/>
              <a:t> </a:t>
            </a:r>
          </a:p>
        </p:txBody>
      </p:sp>
      <p:sp>
        <p:nvSpPr>
          <p:cNvPr id="90139" name="Text Box 27"/>
          <p:cNvSpPr txBox="1">
            <a:spLocks noChangeArrowheads="1"/>
          </p:cNvSpPr>
          <p:nvPr/>
        </p:nvSpPr>
        <p:spPr bwMode="auto">
          <a:xfrm>
            <a:off x="8421522" y="4510087"/>
            <a:ext cx="311150" cy="366713"/>
          </a:xfrm>
          <a:prstGeom prst="rect">
            <a:avLst/>
          </a:prstGeom>
          <a:noFill/>
          <a:ln w="9525">
            <a:noFill/>
            <a:miter lim="800000"/>
            <a:headEnd/>
            <a:tailEnd/>
          </a:ln>
        </p:spPr>
        <p:txBody>
          <a:bodyPr wrap="none">
            <a:spAutoFit/>
          </a:bodyPr>
          <a:lstStyle/>
          <a:p>
            <a:r>
              <a:rPr lang="pt-BR" sz="1800" dirty="0">
                <a:solidFill>
                  <a:srgbClr val="FF3300"/>
                </a:solidFill>
              </a:rPr>
              <a:t>F</a:t>
            </a:r>
          </a:p>
        </p:txBody>
      </p:sp>
      <p:sp>
        <p:nvSpPr>
          <p:cNvPr id="90140" name="Text Box 28"/>
          <p:cNvSpPr txBox="1">
            <a:spLocks noChangeArrowheads="1"/>
          </p:cNvSpPr>
          <p:nvPr/>
        </p:nvSpPr>
        <p:spPr bwMode="auto">
          <a:xfrm>
            <a:off x="8402472" y="4876800"/>
            <a:ext cx="349250" cy="366713"/>
          </a:xfrm>
          <a:prstGeom prst="rect">
            <a:avLst/>
          </a:prstGeom>
          <a:noFill/>
          <a:ln w="9525">
            <a:noFill/>
            <a:miter lim="800000"/>
            <a:headEnd/>
            <a:tailEnd/>
          </a:ln>
        </p:spPr>
        <p:txBody>
          <a:bodyPr wrap="none">
            <a:spAutoFit/>
          </a:bodyPr>
          <a:lstStyle/>
          <a:p>
            <a:r>
              <a:rPr lang="pt-BR" sz="1800" dirty="0"/>
              <a:t>V</a:t>
            </a:r>
          </a:p>
        </p:txBody>
      </p:sp>
      <p:sp>
        <p:nvSpPr>
          <p:cNvPr id="90141" name="Text Box 29"/>
          <p:cNvSpPr txBox="1">
            <a:spLocks noChangeArrowheads="1"/>
          </p:cNvSpPr>
          <p:nvPr/>
        </p:nvSpPr>
        <p:spPr bwMode="auto">
          <a:xfrm>
            <a:off x="8399214" y="5877272"/>
            <a:ext cx="349250" cy="366712"/>
          </a:xfrm>
          <a:prstGeom prst="rect">
            <a:avLst/>
          </a:prstGeom>
          <a:noFill/>
          <a:ln w="9525">
            <a:noFill/>
            <a:miter lim="800000"/>
            <a:headEnd/>
            <a:tailEnd/>
          </a:ln>
        </p:spPr>
        <p:txBody>
          <a:bodyPr wrap="none">
            <a:spAutoFit/>
          </a:bodyPr>
          <a:lstStyle/>
          <a:p>
            <a:r>
              <a:rPr lang="pt-BR" sz="1800" dirty="0"/>
              <a:t>V</a:t>
            </a:r>
          </a:p>
        </p:txBody>
      </p:sp>
      <p:sp>
        <p:nvSpPr>
          <p:cNvPr id="90142" name="Text Box 30"/>
          <p:cNvSpPr txBox="1">
            <a:spLocks noChangeArrowheads="1"/>
          </p:cNvSpPr>
          <p:nvPr/>
        </p:nvSpPr>
        <p:spPr bwMode="auto">
          <a:xfrm>
            <a:off x="8402472" y="5119688"/>
            <a:ext cx="311150" cy="366712"/>
          </a:xfrm>
          <a:prstGeom prst="rect">
            <a:avLst/>
          </a:prstGeom>
          <a:noFill/>
          <a:ln w="9525">
            <a:noFill/>
            <a:miter lim="800000"/>
            <a:headEnd/>
            <a:tailEnd/>
          </a:ln>
        </p:spPr>
        <p:txBody>
          <a:bodyPr wrap="none">
            <a:spAutoFit/>
          </a:bodyPr>
          <a:lstStyle/>
          <a:p>
            <a:r>
              <a:rPr lang="pt-BR" sz="1800" dirty="0">
                <a:solidFill>
                  <a:srgbClr val="FF3300"/>
                </a:solidFill>
              </a:rPr>
              <a:t>F</a:t>
            </a:r>
          </a:p>
        </p:txBody>
      </p:sp>
      <p:sp>
        <p:nvSpPr>
          <p:cNvPr id="90143" name="Text Box 31"/>
          <p:cNvSpPr txBox="1">
            <a:spLocks noChangeArrowheads="1"/>
          </p:cNvSpPr>
          <p:nvPr/>
        </p:nvSpPr>
        <p:spPr bwMode="auto">
          <a:xfrm>
            <a:off x="8437314" y="5445224"/>
            <a:ext cx="311150" cy="366712"/>
          </a:xfrm>
          <a:prstGeom prst="rect">
            <a:avLst/>
          </a:prstGeom>
          <a:noFill/>
          <a:ln w="9525">
            <a:noFill/>
            <a:miter lim="800000"/>
            <a:headEnd/>
            <a:tailEnd/>
          </a:ln>
        </p:spPr>
        <p:txBody>
          <a:bodyPr wrap="none">
            <a:spAutoFit/>
          </a:bodyPr>
          <a:lstStyle/>
          <a:p>
            <a:r>
              <a:rPr lang="pt-BR" sz="1800" dirty="0">
                <a:solidFill>
                  <a:srgbClr val="FF3300"/>
                </a:solidFill>
              </a:rPr>
              <a:t>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01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01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01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0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39" grpId="0" autoUpdateAnimBg="0"/>
      <p:bldP spid="90140" grpId="0" autoUpdateAnimBg="0"/>
      <p:bldP spid="90141" grpId="0" autoUpdateAnimBg="0"/>
      <p:bldP spid="90142" grpId="0" autoUpdateAnimBg="0"/>
      <p:bldP spid="90143"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116632"/>
            <a:ext cx="7772400" cy="1143000"/>
          </a:xfrm>
        </p:spPr>
        <p:txBody>
          <a:bodyPr/>
          <a:lstStyle/>
          <a:p>
            <a:r>
              <a:rPr lang="pt-BR" sz="4000" dirty="0" smtClean="0"/>
              <a:t>Jogo repetido um número determinado de vezes</a:t>
            </a:r>
          </a:p>
        </p:txBody>
      </p:sp>
      <p:sp>
        <p:nvSpPr>
          <p:cNvPr id="103427" name="Rectangle 3"/>
          <p:cNvSpPr>
            <a:spLocks noGrp="1" noChangeArrowheads="1"/>
          </p:cNvSpPr>
          <p:nvPr>
            <p:ph type="body" idx="1"/>
          </p:nvPr>
        </p:nvSpPr>
        <p:spPr>
          <a:xfrm>
            <a:off x="107504" y="1412776"/>
            <a:ext cx="8856984" cy="5256584"/>
          </a:xfrm>
        </p:spPr>
        <p:txBody>
          <a:bodyPr/>
          <a:lstStyle/>
          <a:p>
            <a:r>
              <a:rPr lang="pt-BR" sz="2800" dirty="0" smtClean="0"/>
              <a:t>Se o jogo é jogado um número finito de vezes os dois jogadores sabem que na última rodada não haverá incentivo para a cooperação.</a:t>
            </a:r>
          </a:p>
          <a:p>
            <a:r>
              <a:rPr lang="pt-BR" sz="2800" dirty="0" smtClean="0"/>
              <a:t>Mas, como os dois jogadores não vão cooperar na última rodada, não há porquê cooperar na penúltima.</a:t>
            </a:r>
          </a:p>
          <a:p>
            <a:r>
              <a:rPr lang="pt-BR" sz="2800" dirty="0" smtClean="0"/>
              <a:t>Continuando com o raciocínio, não haverá cooperação em nenhuma rodada.</a:t>
            </a:r>
          </a:p>
          <a:p>
            <a:r>
              <a:rPr lang="pt-BR" sz="2800" dirty="0" smtClean="0"/>
              <a:t>QQ jogo repetido um número finito de vezes, em que o jogo-base apresente apenas um </a:t>
            </a:r>
            <a:r>
              <a:rPr lang="pt-BR" sz="2800" dirty="0" err="1" smtClean="0"/>
              <a:t>equilibrio</a:t>
            </a:r>
            <a:r>
              <a:rPr lang="pt-BR" sz="2800" dirty="0" smtClean="0"/>
              <a:t> de Nash, possui um único </a:t>
            </a:r>
            <a:r>
              <a:rPr lang="pt-BR" sz="2800" dirty="0" err="1" smtClean="0"/>
              <a:t>equilibrio</a:t>
            </a:r>
            <a:r>
              <a:rPr lang="pt-BR" sz="2800" dirty="0" smtClean="0"/>
              <a:t> de Nash perfeito em </a:t>
            </a:r>
            <a:r>
              <a:rPr lang="pt-BR" sz="2800" dirty="0" err="1" smtClean="0"/>
              <a:t>subjogos</a:t>
            </a:r>
            <a:r>
              <a:rPr lang="pt-BR" sz="2800" dirty="0" smtClean="0"/>
              <a:t>, o qual consiste em jogar o equilíbrio de Nash do jogo-base em todas as n etapas.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3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34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34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34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pt-BR" smtClean="0"/>
              <a:t>Jogos repetidos um número indeterminado de vezes</a:t>
            </a:r>
          </a:p>
        </p:txBody>
      </p:sp>
      <p:sp>
        <p:nvSpPr>
          <p:cNvPr id="104451" name="Rectangle 3"/>
          <p:cNvSpPr>
            <a:spLocks noGrp="1" noChangeArrowheads="1"/>
          </p:cNvSpPr>
          <p:nvPr>
            <p:ph type="body" idx="1"/>
          </p:nvPr>
        </p:nvSpPr>
        <p:spPr/>
        <p:txBody>
          <a:bodyPr/>
          <a:lstStyle/>
          <a:p>
            <a:r>
              <a:rPr lang="pt-BR" smtClean="0"/>
              <a:t>Nesse caso, não há última rodada e o raciocínio desenvolvido acima não se aplica.</a:t>
            </a:r>
          </a:p>
          <a:p>
            <a:r>
              <a:rPr lang="pt-BR" smtClean="0"/>
              <a:t>Embora seja difícil definir estratégias ótimas para um jogo do tipo dilema dos prisioneiros jogado um número infinito de vezes, o equilíbrio de Nash pode ocorrer com cooperação em todas as rodadas.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4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44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116632"/>
            <a:ext cx="7772400" cy="1143000"/>
          </a:xfrm>
        </p:spPr>
        <p:txBody>
          <a:bodyPr/>
          <a:lstStyle/>
          <a:p>
            <a:r>
              <a:rPr lang="pt-BR" smtClean="0"/>
              <a:t>Exemplo: estratégia tit-for-tat</a:t>
            </a:r>
          </a:p>
        </p:txBody>
      </p:sp>
      <p:sp>
        <p:nvSpPr>
          <p:cNvPr id="105475" name="Rectangle 3"/>
          <p:cNvSpPr>
            <a:spLocks noGrp="1" noChangeArrowheads="1"/>
          </p:cNvSpPr>
          <p:nvPr>
            <p:ph type="body" idx="1"/>
          </p:nvPr>
        </p:nvSpPr>
        <p:spPr>
          <a:xfrm>
            <a:off x="685800" y="1412776"/>
            <a:ext cx="7772400" cy="5184576"/>
          </a:xfrm>
        </p:spPr>
        <p:txBody>
          <a:bodyPr/>
          <a:lstStyle/>
          <a:p>
            <a:r>
              <a:rPr lang="pt-BR" dirty="0" smtClean="0"/>
              <a:t>Considere um jogo dilema dos prisioneiros jogado repetidas vezes.</a:t>
            </a:r>
          </a:p>
          <a:p>
            <a:r>
              <a:rPr lang="pt-BR" dirty="0" smtClean="0"/>
              <a:t>A estratégia </a:t>
            </a:r>
            <a:r>
              <a:rPr lang="pt-BR" dirty="0" err="1" smtClean="0"/>
              <a:t>tit</a:t>
            </a:r>
            <a:r>
              <a:rPr lang="pt-BR" dirty="0" smtClean="0"/>
              <a:t>-</a:t>
            </a:r>
            <a:r>
              <a:rPr lang="pt-BR" dirty="0" err="1" smtClean="0"/>
              <a:t>for-tat</a:t>
            </a:r>
            <a:r>
              <a:rPr lang="pt-BR" dirty="0" smtClean="0"/>
              <a:t> consiste em cooperar na primeira rodada e, nas rodadas subsequentes, adotar a estratégia adotada pelo outro jogador na última rodada.</a:t>
            </a:r>
          </a:p>
          <a:p>
            <a:r>
              <a:rPr lang="pt-BR" dirty="0" smtClean="0"/>
              <a:t>Note que, se os dois jogadores, adotam a estratégia </a:t>
            </a:r>
            <a:r>
              <a:rPr lang="pt-BR" dirty="0" err="1" smtClean="0"/>
              <a:t>tit</a:t>
            </a:r>
            <a:r>
              <a:rPr lang="pt-BR" dirty="0" smtClean="0"/>
              <a:t>-</a:t>
            </a:r>
            <a:r>
              <a:rPr lang="pt-BR" dirty="0" err="1" smtClean="0"/>
              <a:t>for-tat</a:t>
            </a:r>
            <a:r>
              <a:rPr lang="pt-BR" dirty="0" smtClean="0"/>
              <a:t> emergirá um equilíbrio de Nash com os dois colaborando em todas as rodadas.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5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5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54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116632"/>
            <a:ext cx="7772400" cy="864096"/>
          </a:xfrm>
        </p:spPr>
        <p:txBody>
          <a:bodyPr/>
          <a:lstStyle/>
          <a:p>
            <a:r>
              <a:rPr lang="pt-BR" dirty="0" smtClean="0"/>
              <a:t>Estratégia do disparo (gatilho)</a:t>
            </a:r>
          </a:p>
        </p:txBody>
      </p:sp>
      <p:sp>
        <p:nvSpPr>
          <p:cNvPr id="108547" name="Rectangle 3"/>
          <p:cNvSpPr>
            <a:spLocks noGrp="1" noChangeArrowheads="1"/>
          </p:cNvSpPr>
          <p:nvPr>
            <p:ph type="body" idx="1"/>
          </p:nvPr>
        </p:nvSpPr>
        <p:spPr>
          <a:xfrm>
            <a:off x="685800" y="1186408"/>
            <a:ext cx="7772400" cy="4114800"/>
          </a:xfrm>
        </p:spPr>
        <p:txBody>
          <a:bodyPr/>
          <a:lstStyle/>
          <a:p>
            <a:r>
              <a:rPr lang="pt-BR" dirty="0" smtClean="0"/>
              <a:t>Chama-se estratégia do disparo ou estratégia do gatilho (trigger </a:t>
            </a:r>
            <a:r>
              <a:rPr lang="pt-BR" dirty="0" err="1" smtClean="0"/>
              <a:t>strategy</a:t>
            </a:r>
            <a:r>
              <a:rPr lang="pt-BR" dirty="0" smtClean="0"/>
              <a:t>) qualquer estratégia que faça com que o jogador sustente para sempre uma ação punitiva contra qualquer desvio da conduta cooperativa.</a:t>
            </a:r>
          </a:p>
          <a:p>
            <a:r>
              <a:rPr lang="pt-BR" dirty="0" smtClean="0"/>
              <a:t>Exemplo: Jogo do dilema dos prisioneiros com repetição: Na primeira rodada cooperar e, em qualquer outra rodada, cooperar apenas se o outro jogador tiver cooperado em todas as rodadas anteriores.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85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44624"/>
            <a:ext cx="7772400" cy="659160"/>
          </a:xfrm>
        </p:spPr>
        <p:txBody>
          <a:bodyPr/>
          <a:lstStyle/>
          <a:p>
            <a:r>
              <a:rPr lang="pt-BR" dirty="0" smtClean="0"/>
              <a:t>Exemplo de Cartel</a:t>
            </a:r>
          </a:p>
        </p:txBody>
      </p:sp>
      <p:sp>
        <p:nvSpPr>
          <p:cNvPr id="112643" name="Rectangle 3"/>
          <p:cNvSpPr>
            <a:spLocks noGrp="1" noChangeArrowheads="1"/>
          </p:cNvSpPr>
          <p:nvPr>
            <p:ph type="body" idx="1"/>
          </p:nvPr>
        </p:nvSpPr>
        <p:spPr>
          <a:xfrm>
            <a:off x="323528" y="764704"/>
            <a:ext cx="8640960" cy="5672474"/>
          </a:xfrm>
        </p:spPr>
        <p:txBody>
          <a:bodyPr/>
          <a:lstStyle/>
          <a:p>
            <a:r>
              <a:rPr lang="pt-BR" dirty="0" smtClean="0"/>
              <a:t>Duas empresas com as funções de custo CT</a:t>
            </a:r>
            <a:r>
              <a:rPr lang="pt-BR" baseline="-25000" dirty="0" smtClean="0"/>
              <a:t>1</a:t>
            </a:r>
            <a:r>
              <a:rPr lang="pt-BR" dirty="0" smtClean="0"/>
              <a:t>=q</a:t>
            </a:r>
            <a:r>
              <a:rPr lang="pt-BR" baseline="-25000" dirty="0" smtClean="0"/>
              <a:t>1</a:t>
            </a:r>
            <a:r>
              <a:rPr lang="pt-BR" baseline="30000" dirty="0" smtClean="0"/>
              <a:t>2</a:t>
            </a:r>
            <a:r>
              <a:rPr lang="pt-BR" dirty="0" smtClean="0"/>
              <a:t> e CT</a:t>
            </a:r>
            <a:r>
              <a:rPr lang="pt-BR" baseline="-25000" dirty="0" smtClean="0"/>
              <a:t>2</a:t>
            </a:r>
            <a:r>
              <a:rPr lang="pt-BR" dirty="0" smtClean="0"/>
              <a:t>=q</a:t>
            </a:r>
            <a:r>
              <a:rPr lang="pt-BR" baseline="-25000" dirty="0" smtClean="0"/>
              <a:t>2</a:t>
            </a:r>
            <a:r>
              <a:rPr lang="pt-BR" baseline="30000" dirty="0" smtClean="0"/>
              <a:t>2</a:t>
            </a:r>
            <a:r>
              <a:rPr lang="pt-BR" dirty="0" smtClean="0"/>
              <a:t>.</a:t>
            </a:r>
          </a:p>
          <a:p>
            <a:r>
              <a:rPr lang="pt-BR" dirty="0" smtClean="0"/>
              <a:t>A função de demanda é p = 120 - q, sendo q = (q</a:t>
            </a:r>
            <a:r>
              <a:rPr lang="pt-BR" baseline="-25000" dirty="0" smtClean="0"/>
              <a:t>1</a:t>
            </a:r>
            <a:r>
              <a:rPr lang="pt-BR" dirty="0" smtClean="0"/>
              <a:t>+ q</a:t>
            </a:r>
            <a:r>
              <a:rPr lang="pt-BR" baseline="-25000" dirty="0" smtClean="0"/>
              <a:t>2</a:t>
            </a:r>
            <a:r>
              <a:rPr lang="pt-BR" dirty="0" smtClean="0"/>
              <a:t>).</a:t>
            </a:r>
          </a:p>
          <a:p>
            <a:r>
              <a:rPr lang="pt-BR" dirty="0" smtClean="0"/>
              <a:t>A solução de cartel é CMg</a:t>
            </a:r>
            <a:r>
              <a:rPr lang="pt-BR" baseline="-25000" dirty="0" smtClean="0"/>
              <a:t>1</a:t>
            </a:r>
            <a:r>
              <a:rPr lang="pt-BR" dirty="0" smtClean="0"/>
              <a:t>= CMg</a:t>
            </a:r>
            <a:r>
              <a:rPr lang="pt-BR" baseline="-25000" dirty="0" smtClean="0"/>
              <a:t>2</a:t>
            </a:r>
            <a:r>
              <a:rPr lang="pt-BR" dirty="0" smtClean="0"/>
              <a:t>=</a:t>
            </a:r>
            <a:r>
              <a:rPr lang="pt-BR" dirty="0" err="1" smtClean="0"/>
              <a:t>RMg</a:t>
            </a:r>
            <a:r>
              <a:rPr lang="pt-BR" dirty="0" smtClean="0"/>
              <a:t> ou seja, 2q</a:t>
            </a:r>
            <a:r>
              <a:rPr lang="pt-BR" baseline="-25000" dirty="0" smtClean="0"/>
              <a:t>1</a:t>
            </a:r>
            <a:r>
              <a:rPr lang="pt-BR" dirty="0" smtClean="0"/>
              <a:t>= 2q</a:t>
            </a:r>
            <a:r>
              <a:rPr lang="pt-BR" baseline="-25000" dirty="0" smtClean="0"/>
              <a:t>2</a:t>
            </a:r>
            <a:r>
              <a:rPr lang="pt-BR" dirty="0" smtClean="0"/>
              <a:t> = (120 – (q</a:t>
            </a:r>
            <a:r>
              <a:rPr lang="pt-BR" baseline="-25000" dirty="0" smtClean="0"/>
              <a:t>1</a:t>
            </a:r>
            <a:r>
              <a:rPr lang="pt-BR" dirty="0" smtClean="0"/>
              <a:t>+ q</a:t>
            </a:r>
            <a:r>
              <a:rPr lang="pt-BR" baseline="-25000" dirty="0" smtClean="0"/>
              <a:t>2</a:t>
            </a:r>
            <a:r>
              <a:rPr lang="pt-BR" dirty="0" smtClean="0"/>
              <a:t>)) – (q</a:t>
            </a:r>
            <a:r>
              <a:rPr lang="pt-BR" baseline="-25000" dirty="0" smtClean="0"/>
              <a:t>1</a:t>
            </a:r>
            <a:r>
              <a:rPr lang="pt-BR" dirty="0" smtClean="0"/>
              <a:t>+q</a:t>
            </a:r>
            <a:r>
              <a:rPr lang="pt-BR" baseline="-25000" dirty="0" smtClean="0"/>
              <a:t>2</a:t>
            </a:r>
            <a:r>
              <a:rPr lang="pt-BR" dirty="0" smtClean="0"/>
              <a:t>) = 120 – 2(q</a:t>
            </a:r>
            <a:r>
              <a:rPr lang="pt-BR" baseline="-25000" dirty="0" smtClean="0"/>
              <a:t>1</a:t>
            </a:r>
            <a:r>
              <a:rPr lang="pt-BR" dirty="0" smtClean="0"/>
              <a:t>+q</a:t>
            </a:r>
            <a:r>
              <a:rPr lang="pt-BR" baseline="-25000" dirty="0" smtClean="0"/>
              <a:t>2</a:t>
            </a:r>
            <a:r>
              <a:rPr lang="pt-BR" dirty="0" smtClean="0"/>
              <a:t>)</a:t>
            </a:r>
          </a:p>
          <a:p>
            <a:r>
              <a:rPr lang="pt-BR" dirty="0" smtClean="0"/>
              <a:t>q</a:t>
            </a:r>
            <a:r>
              <a:rPr lang="pt-BR" baseline="-25000" dirty="0" smtClean="0"/>
              <a:t>1</a:t>
            </a:r>
            <a:r>
              <a:rPr lang="pt-BR" dirty="0" smtClean="0"/>
              <a:t>= q</a:t>
            </a:r>
            <a:r>
              <a:rPr lang="pt-BR" baseline="-25000" dirty="0" smtClean="0"/>
              <a:t>2</a:t>
            </a:r>
            <a:r>
              <a:rPr lang="pt-BR" dirty="0" smtClean="0"/>
              <a:t> = 60 – (q</a:t>
            </a:r>
            <a:r>
              <a:rPr lang="pt-BR" baseline="-25000" dirty="0" smtClean="0"/>
              <a:t>1</a:t>
            </a:r>
            <a:r>
              <a:rPr lang="pt-BR" dirty="0" smtClean="0"/>
              <a:t>+q</a:t>
            </a:r>
            <a:r>
              <a:rPr lang="pt-BR" baseline="-25000" dirty="0" smtClean="0"/>
              <a:t>2</a:t>
            </a:r>
            <a:r>
              <a:rPr lang="pt-BR" dirty="0" smtClean="0"/>
              <a:t>)  </a:t>
            </a:r>
            <a:r>
              <a:rPr lang="pt-BR" dirty="0" smtClean="0">
                <a:sym typeface="Wingdings" pitchFamily="2" charset="2"/>
              </a:rPr>
              <a:t> </a:t>
            </a:r>
            <a:r>
              <a:rPr lang="pt-BR" dirty="0" smtClean="0"/>
              <a:t>q</a:t>
            </a:r>
            <a:r>
              <a:rPr lang="pt-BR" baseline="-25000" dirty="0" smtClean="0"/>
              <a:t>2</a:t>
            </a:r>
            <a:r>
              <a:rPr lang="pt-BR" dirty="0" smtClean="0"/>
              <a:t> = 60 – 2q</a:t>
            </a:r>
            <a:r>
              <a:rPr lang="pt-BR" baseline="-25000" dirty="0" smtClean="0"/>
              <a:t>2</a:t>
            </a:r>
            <a:r>
              <a:rPr lang="pt-BR" dirty="0" smtClean="0"/>
              <a:t> </a:t>
            </a:r>
            <a:r>
              <a:rPr lang="pt-BR" dirty="0" smtClean="0">
                <a:sym typeface="Wingdings" pitchFamily="2" charset="2"/>
              </a:rPr>
              <a:t> </a:t>
            </a:r>
            <a:r>
              <a:rPr lang="pt-BR" dirty="0" smtClean="0"/>
              <a:t>q</a:t>
            </a:r>
            <a:r>
              <a:rPr lang="pt-BR" baseline="-25000" dirty="0" smtClean="0"/>
              <a:t>2</a:t>
            </a:r>
            <a:r>
              <a:rPr lang="pt-BR" dirty="0" smtClean="0"/>
              <a:t> = 20</a:t>
            </a:r>
          </a:p>
          <a:p>
            <a:r>
              <a:rPr lang="pt-BR" dirty="0" smtClean="0"/>
              <a:t> q</a:t>
            </a:r>
            <a:r>
              <a:rPr lang="pt-BR" baseline="-25000" dirty="0" smtClean="0"/>
              <a:t>1</a:t>
            </a:r>
            <a:r>
              <a:rPr lang="pt-BR" dirty="0" smtClean="0"/>
              <a:t>= q</a:t>
            </a:r>
            <a:r>
              <a:rPr lang="pt-BR" baseline="-25000" dirty="0" smtClean="0"/>
              <a:t>2</a:t>
            </a:r>
            <a:r>
              <a:rPr lang="pt-BR" dirty="0" smtClean="0"/>
              <a:t> = 20;	p = 120 – 40 = 80</a:t>
            </a:r>
          </a:p>
          <a:p>
            <a:r>
              <a:rPr lang="pt-BR" dirty="0" smtClean="0"/>
              <a:t>Lucro de Cartel = 20x80 – (20)</a:t>
            </a:r>
            <a:r>
              <a:rPr lang="pt-BR" baseline="30000" dirty="0" smtClean="0"/>
              <a:t>2</a:t>
            </a:r>
            <a:r>
              <a:rPr lang="pt-BR" dirty="0" smtClean="0"/>
              <a:t>=</a:t>
            </a:r>
          </a:p>
          <a:p>
            <a:pPr marL="0" indent="0">
              <a:buNone/>
            </a:pPr>
            <a:r>
              <a:rPr lang="pt-BR" dirty="0"/>
              <a:t>=</a:t>
            </a:r>
            <a:r>
              <a:rPr lang="pt-BR" dirty="0" smtClean="0"/>
              <a:t> 1200</a:t>
            </a:r>
          </a:p>
        </p:txBody>
      </p:sp>
      <p:sp>
        <p:nvSpPr>
          <p:cNvPr id="4" name="CaixaDeTexto 3"/>
          <p:cNvSpPr txBox="1"/>
          <p:nvPr/>
        </p:nvSpPr>
        <p:spPr>
          <a:xfrm>
            <a:off x="6876256" y="5027692"/>
            <a:ext cx="1979712" cy="1569660"/>
          </a:xfrm>
          <a:prstGeom prst="rect">
            <a:avLst/>
          </a:prstGeom>
          <a:noFill/>
          <a:ln>
            <a:solidFill>
              <a:srgbClr val="FF3300"/>
            </a:solidFill>
          </a:ln>
        </p:spPr>
        <p:txBody>
          <a:bodyPr wrap="square" rtlCol="0">
            <a:spAutoFit/>
          </a:bodyPr>
          <a:lstStyle/>
          <a:p>
            <a:r>
              <a:rPr lang="pt-BR" dirty="0" smtClean="0"/>
              <a:t>Só pude fazer isso porque as duas empresas são iguais</a:t>
            </a:r>
            <a:endParaRPr lang="pt-BR" dirty="0"/>
          </a:p>
        </p:txBody>
      </p:sp>
      <p:cxnSp>
        <p:nvCxnSpPr>
          <p:cNvPr id="6" name="Conector de seta reta 5"/>
          <p:cNvCxnSpPr/>
          <p:nvPr/>
        </p:nvCxnSpPr>
        <p:spPr bwMode="auto">
          <a:xfrm>
            <a:off x="6300192" y="4653136"/>
            <a:ext cx="504056" cy="5040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wipe(up)">
                                      <p:cBhvr>
                                        <p:cTn id="7" dur="500"/>
                                        <p:tgtEl>
                                          <p:spTgt spid="1126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2643">
                                            <p:txEl>
                                              <p:pRg st="1" end="1"/>
                                            </p:txEl>
                                          </p:spTgt>
                                        </p:tgtEl>
                                        <p:attrNameLst>
                                          <p:attrName>style.visibility</p:attrName>
                                        </p:attrNameLst>
                                      </p:cBhvr>
                                      <p:to>
                                        <p:strVal val="visible"/>
                                      </p:to>
                                    </p:set>
                                    <p:animEffect transition="in" filter="wipe(up)">
                                      <p:cBhvr>
                                        <p:cTn id="12" dur="500"/>
                                        <p:tgtEl>
                                          <p:spTgt spid="1126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2643">
                                            <p:txEl>
                                              <p:pRg st="2" end="2"/>
                                            </p:txEl>
                                          </p:spTgt>
                                        </p:tgtEl>
                                        <p:attrNameLst>
                                          <p:attrName>style.visibility</p:attrName>
                                        </p:attrNameLst>
                                      </p:cBhvr>
                                      <p:to>
                                        <p:strVal val="visible"/>
                                      </p:to>
                                    </p:set>
                                    <p:animEffect transition="in" filter="wipe(up)">
                                      <p:cBhvr>
                                        <p:cTn id="17" dur="500"/>
                                        <p:tgtEl>
                                          <p:spTgt spid="1126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2643">
                                            <p:txEl>
                                              <p:pRg st="3" end="3"/>
                                            </p:txEl>
                                          </p:spTgt>
                                        </p:tgtEl>
                                        <p:attrNameLst>
                                          <p:attrName>style.visibility</p:attrName>
                                        </p:attrNameLst>
                                      </p:cBhvr>
                                      <p:to>
                                        <p:strVal val="visible"/>
                                      </p:to>
                                    </p:set>
                                    <p:animEffect transition="in" filter="wipe(up)">
                                      <p:cBhvr>
                                        <p:cTn id="22" dur="500"/>
                                        <p:tgtEl>
                                          <p:spTgt spid="1126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2643">
                                            <p:txEl>
                                              <p:pRg st="4" end="4"/>
                                            </p:txEl>
                                          </p:spTgt>
                                        </p:tgtEl>
                                        <p:attrNameLst>
                                          <p:attrName>style.visibility</p:attrName>
                                        </p:attrNameLst>
                                      </p:cBhvr>
                                      <p:to>
                                        <p:strVal val="visible"/>
                                      </p:to>
                                    </p:set>
                                    <p:animEffect transition="in" filter="wipe(up)">
                                      <p:cBhvr>
                                        <p:cTn id="27" dur="500"/>
                                        <p:tgtEl>
                                          <p:spTgt spid="1126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12643">
                                            <p:txEl>
                                              <p:pRg st="5" end="5"/>
                                            </p:txEl>
                                          </p:spTgt>
                                        </p:tgtEl>
                                        <p:attrNameLst>
                                          <p:attrName>style.visibility</p:attrName>
                                        </p:attrNameLst>
                                      </p:cBhvr>
                                      <p:to>
                                        <p:strVal val="visible"/>
                                      </p:to>
                                    </p:set>
                                    <p:animEffect transition="in" filter="wipe(up)">
                                      <p:cBhvr>
                                        <p:cTn id="32" dur="500"/>
                                        <p:tgtEl>
                                          <p:spTgt spid="1126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12643">
                                            <p:txEl>
                                              <p:pRg st="6" end="6"/>
                                            </p:txEl>
                                          </p:spTgt>
                                        </p:tgtEl>
                                        <p:attrNameLst>
                                          <p:attrName>style.visibility</p:attrName>
                                        </p:attrNameLst>
                                      </p:cBhvr>
                                      <p:to>
                                        <p:strVal val="visible"/>
                                      </p:to>
                                    </p:set>
                                    <p:animEffect transition="in" filter="wipe(up)">
                                      <p:cBhvr>
                                        <p:cTn id="37" dur="500"/>
                                        <p:tgtEl>
                                          <p:spTgt spid="1126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Resultado do jogo</a:t>
            </a:r>
            <a:endParaRPr lang="pt-BR" dirty="0"/>
          </a:p>
        </p:txBody>
      </p:sp>
      <p:sp>
        <p:nvSpPr>
          <p:cNvPr id="3" name="Espaço Reservado para Conteúdo 2"/>
          <p:cNvSpPr>
            <a:spLocks noGrp="1"/>
          </p:cNvSpPr>
          <p:nvPr>
            <p:ph idx="1"/>
          </p:nvPr>
        </p:nvSpPr>
        <p:spPr/>
        <p:txBody>
          <a:bodyPr/>
          <a:lstStyle/>
          <a:p>
            <a:r>
              <a:rPr lang="pt-BR" smtClean="0"/>
              <a:t>Par ou ímpar = Não tem um resultado previsível</a:t>
            </a:r>
          </a:p>
          <a:p>
            <a:r>
              <a:rPr lang="pt-BR" smtClean="0"/>
              <a:t>Jogos de interesse = são aqueles para os quais podemos dizer algo sobre qual deve ser o resultado final</a:t>
            </a:r>
            <a:endParaRPr lang="pt-BR" dirty="0"/>
          </a:p>
        </p:txBody>
      </p:sp>
    </p:spTree>
    <p:extLst>
      <p:ext uri="{BB962C8B-B14F-4D97-AF65-F5344CB8AC3E}">
        <p14:creationId xmlns:p14="http://schemas.microsoft.com/office/powerpoint/2010/main" val="22361364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23528" y="116632"/>
            <a:ext cx="8496944" cy="720080"/>
          </a:xfrm>
        </p:spPr>
        <p:txBody>
          <a:bodyPr/>
          <a:lstStyle/>
          <a:p>
            <a:r>
              <a:rPr lang="pt-BR" dirty="0" smtClean="0"/>
              <a:t>Problema do cartel</a:t>
            </a:r>
          </a:p>
        </p:txBody>
      </p:sp>
      <p:sp>
        <p:nvSpPr>
          <p:cNvPr id="113667" name="Rectangle 3"/>
          <p:cNvSpPr>
            <a:spLocks noGrp="1" noChangeArrowheads="1"/>
          </p:cNvSpPr>
          <p:nvPr>
            <p:ph type="body" idx="1"/>
          </p:nvPr>
        </p:nvSpPr>
        <p:spPr>
          <a:xfrm>
            <a:off x="251520" y="980728"/>
            <a:ext cx="8784976" cy="5616624"/>
          </a:xfrm>
        </p:spPr>
        <p:txBody>
          <a:bodyPr/>
          <a:lstStyle/>
          <a:p>
            <a:r>
              <a:rPr lang="pt-BR" dirty="0" smtClean="0"/>
              <a:t>Dado que a empresa 1 está produzindo a quantidade de cartel (q</a:t>
            </a:r>
            <a:r>
              <a:rPr lang="pt-BR" baseline="-25000" dirty="0" smtClean="0"/>
              <a:t>1</a:t>
            </a:r>
            <a:r>
              <a:rPr lang="pt-BR" dirty="0" smtClean="0"/>
              <a:t>=20):</a:t>
            </a:r>
            <a:br>
              <a:rPr lang="pt-BR" dirty="0" smtClean="0"/>
            </a:br>
            <a:r>
              <a:rPr lang="pt-BR" dirty="0" smtClean="0"/>
              <a:t>RT</a:t>
            </a:r>
            <a:r>
              <a:rPr lang="pt-BR" baseline="-25000" dirty="0" smtClean="0"/>
              <a:t>2</a:t>
            </a:r>
            <a:r>
              <a:rPr lang="pt-BR" dirty="0" smtClean="0"/>
              <a:t> = (120 – q</a:t>
            </a:r>
            <a:r>
              <a:rPr lang="pt-BR" baseline="-25000" dirty="0" smtClean="0"/>
              <a:t>1</a:t>
            </a:r>
            <a:r>
              <a:rPr lang="pt-BR" dirty="0" smtClean="0"/>
              <a:t> – q</a:t>
            </a:r>
            <a:r>
              <a:rPr lang="pt-BR" baseline="-25000" dirty="0" smtClean="0"/>
              <a:t>2</a:t>
            </a:r>
            <a:r>
              <a:rPr lang="pt-BR" dirty="0" smtClean="0"/>
              <a:t>) q</a:t>
            </a:r>
            <a:r>
              <a:rPr lang="pt-BR" baseline="-25000" dirty="0" smtClean="0"/>
              <a:t>2</a:t>
            </a:r>
            <a:r>
              <a:rPr lang="pt-BR" dirty="0" smtClean="0"/>
              <a:t> = </a:t>
            </a:r>
            <a:r>
              <a:rPr lang="pt-BR" dirty="0" smtClean="0"/>
              <a:t>120q</a:t>
            </a:r>
            <a:r>
              <a:rPr lang="pt-BR" baseline="-25000" dirty="0" smtClean="0"/>
              <a:t>2</a:t>
            </a:r>
            <a:r>
              <a:rPr lang="pt-BR" dirty="0" smtClean="0"/>
              <a:t> </a:t>
            </a:r>
            <a:r>
              <a:rPr lang="pt-BR" dirty="0" smtClean="0"/>
              <a:t>– q</a:t>
            </a:r>
            <a:r>
              <a:rPr lang="pt-BR" baseline="-25000" dirty="0" smtClean="0"/>
              <a:t>1</a:t>
            </a:r>
            <a:r>
              <a:rPr lang="pt-BR" dirty="0" smtClean="0"/>
              <a:t>q</a:t>
            </a:r>
            <a:r>
              <a:rPr lang="pt-BR" baseline="-25000" dirty="0" smtClean="0"/>
              <a:t>2</a:t>
            </a:r>
            <a:r>
              <a:rPr lang="pt-BR" dirty="0" smtClean="0"/>
              <a:t> – q</a:t>
            </a:r>
            <a:r>
              <a:rPr lang="pt-BR" baseline="-25000" dirty="0" smtClean="0"/>
              <a:t>2</a:t>
            </a:r>
            <a:r>
              <a:rPr lang="pt-BR" baseline="30000" dirty="0" smtClean="0"/>
              <a:t>2</a:t>
            </a:r>
            <a:r>
              <a:rPr lang="pt-BR" dirty="0" smtClean="0"/>
              <a:t> </a:t>
            </a:r>
          </a:p>
          <a:p>
            <a:r>
              <a:rPr lang="pt-BR" dirty="0" smtClean="0"/>
              <a:t>RMg</a:t>
            </a:r>
            <a:r>
              <a:rPr lang="pt-BR" baseline="-25000" dirty="0" smtClean="0"/>
              <a:t>2</a:t>
            </a:r>
            <a:r>
              <a:rPr lang="pt-BR" dirty="0" smtClean="0"/>
              <a:t>=120 - q</a:t>
            </a:r>
            <a:r>
              <a:rPr lang="pt-BR" baseline="-25000" dirty="0" smtClean="0"/>
              <a:t>1</a:t>
            </a:r>
            <a:r>
              <a:rPr lang="pt-BR" dirty="0" smtClean="0"/>
              <a:t> - 2q</a:t>
            </a:r>
            <a:r>
              <a:rPr lang="pt-BR" baseline="-25000" dirty="0" smtClean="0"/>
              <a:t>2</a:t>
            </a:r>
            <a:r>
              <a:rPr lang="pt-BR" dirty="0" smtClean="0"/>
              <a:t> = 100 – 2q</a:t>
            </a:r>
            <a:r>
              <a:rPr lang="pt-BR" baseline="-25000" dirty="0" smtClean="0"/>
              <a:t>2</a:t>
            </a:r>
            <a:r>
              <a:rPr lang="pt-BR" dirty="0" smtClean="0"/>
              <a:t>.</a:t>
            </a:r>
          </a:p>
          <a:p>
            <a:r>
              <a:rPr lang="pt-BR" dirty="0" smtClean="0"/>
              <a:t>A quantidade que maximizaria o lucro da empresa 2, portanto seria tal que </a:t>
            </a:r>
            <a:br>
              <a:rPr lang="pt-BR" dirty="0" smtClean="0"/>
            </a:br>
            <a:r>
              <a:rPr lang="pt-BR" dirty="0" smtClean="0"/>
              <a:t>RMg</a:t>
            </a:r>
            <a:r>
              <a:rPr lang="pt-BR" baseline="-25000" dirty="0" smtClean="0"/>
              <a:t>2</a:t>
            </a:r>
            <a:r>
              <a:rPr lang="pt-BR" dirty="0" smtClean="0"/>
              <a:t>= CMg</a:t>
            </a:r>
            <a:r>
              <a:rPr lang="pt-BR" baseline="-25000" dirty="0" smtClean="0"/>
              <a:t>2</a:t>
            </a:r>
            <a:r>
              <a:rPr lang="pt-BR" dirty="0" smtClean="0"/>
              <a:t> </a:t>
            </a:r>
            <a:r>
              <a:rPr lang="pt-BR" dirty="0" smtClean="0">
                <a:sym typeface="Wingdings" panose="05000000000000000000" pitchFamily="2" charset="2"/>
              </a:rPr>
              <a:t></a:t>
            </a:r>
            <a:r>
              <a:rPr lang="pt-BR" dirty="0" smtClean="0"/>
              <a:t> 100 – 2q</a:t>
            </a:r>
            <a:r>
              <a:rPr lang="pt-BR" baseline="-25000" dirty="0" smtClean="0"/>
              <a:t>2</a:t>
            </a:r>
            <a:r>
              <a:rPr lang="pt-BR" dirty="0" smtClean="0"/>
              <a:t>= 2q</a:t>
            </a:r>
            <a:r>
              <a:rPr lang="pt-BR" baseline="-25000" dirty="0" smtClean="0"/>
              <a:t>2 </a:t>
            </a:r>
            <a:r>
              <a:rPr lang="pt-BR" dirty="0" smtClean="0">
                <a:sym typeface="Wingdings" panose="05000000000000000000" pitchFamily="2" charset="2"/>
              </a:rPr>
              <a:t></a:t>
            </a:r>
            <a:r>
              <a:rPr lang="pt-BR" dirty="0" smtClean="0"/>
              <a:t> q</a:t>
            </a:r>
            <a:r>
              <a:rPr lang="pt-BR" baseline="-25000" dirty="0" smtClean="0"/>
              <a:t>2</a:t>
            </a:r>
            <a:r>
              <a:rPr lang="pt-BR" dirty="0" smtClean="0"/>
              <a:t>=25.</a:t>
            </a:r>
          </a:p>
          <a:p>
            <a:r>
              <a:rPr lang="pt-BR" dirty="0" smtClean="0"/>
              <a:t>Ou seja, dado que a outra empresa está produzindo a quantidade de cartel, cada empresa tem incentivo para produzir mais do que essa quantidade.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wipe(up)">
                                      <p:cBhvr>
                                        <p:cTn id="7" dur="500"/>
                                        <p:tgtEl>
                                          <p:spTgt spid="1136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3667">
                                            <p:txEl>
                                              <p:pRg st="1" end="1"/>
                                            </p:txEl>
                                          </p:spTgt>
                                        </p:tgtEl>
                                        <p:attrNameLst>
                                          <p:attrName>style.visibility</p:attrName>
                                        </p:attrNameLst>
                                      </p:cBhvr>
                                      <p:to>
                                        <p:strVal val="visible"/>
                                      </p:to>
                                    </p:set>
                                    <p:animEffect transition="in" filter="wipe(up)">
                                      <p:cBhvr>
                                        <p:cTn id="12" dur="500"/>
                                        <p:tgtEl>
                                          <p:spTgt spid="1136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3667">
                                            <p:txEl>
                                              <p:pRg st="2" end="2"/>
                                            </p:txEl>
                                          </p:spTgt>
                                        </p:tgtEl>
                                        <p:attrNameLst>
                                          <p:attrName>style.visibility</p:attrName>
                                        </p:attrNameLst>
                                      </p:cBhvr>
                                      <p:to>
                                        <p:strVal val="visible"/>
                                      </p:to>
                                    </p:set>
                                    <p:animEffect transition="in" filter="wipe(up)">
                                      <p:cBhvr>
                                        <p:cTn id="17" dur="500"/>
                                        <p:tgtEl>
                                          <p:spTgt spid="1136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3667">
                                            <p:txEl>
                                              <p:pRg st="3" end="3"/>
                                            </p:txEl>
                                          </p:spTgt>
                                        </p:tgtEl>
                                        <p:attrNameLst>
                                          <p:attrName>style.visibility</p:attrName>
                                        </p:attrNameLst>
                                      </p:cBhvr>
                                      <p:to>
                                        <p:strVal val="visible"/>
                                      </p:to>
                                    </p:set>
                                    <p:animEffect transition="in" filter="wipe(up)">
                                      <p:cBhvr>
                                        <p:cTn id="22" dur="500"/>
                                        <p:tgtEl>
                                          <p:spTgt spid="1136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44624"/>
            <a:ext cx="7772400" cy="864096"/>
          </a:xfrm>
        </p:spPr>
        <p:txBody>
          <a:bodyPr/>
          <a:lstStyle/>
          <a:p>
            <a:r>
              <a:rPr lang="pt-BR" dirty="0" smtClean="0"/>
              <a:t>Estratégia do disparo para cartéis</a:t>
            </a:r>
          </a:p>
        </p:txBody>
      </p:sp>
      <p:sp>
        <p:nvSpPr>
          <p:cNvPr id="114691" name="Rectangle 3"/>
          <p:cNvSpPr>
            <a:spLocks noGrp="1" noChangeArrowheads="1"/>
          </p:cNvSpPr>
          <p:nvPr>
            <p:ph type="body" idx="1"/>
          </p:nvPr>
        </p:nvSpPr>
        <p:spPr>
          <a:xfrm>
            <a:off x="395536" y="898376"/>
            <a:ext cx="8424936" cy="5842992"/>
          </a:xfrm>
        </p:spPr>
        <p:txBody>
          <a:bodyPr/>
          <a:lstStyle/>
          <a:p>
            <a:r>
              <a:rPr lang="pt-BR" dirty="0" smtClean="0"/>
              <a:t>Nem toda estratégia de disparo constitui uma ameaça crível. No exemplo, se a ação punitiva for passar a produzir 40 unidades, caso uma das empresas fure o cartel, o lucro da outra empresa adotando uma ação punitiva será igual a $600, não adotando essa ação, seu lucro será igual a $1.100,00.</a:t>
            </a:r>
          </a:p>
          <a:p>
            <a:r>
              <a:rPr lang="pt-BR" dirty="0" smtClean="0"/>
              <a:t>q</a:t>
            </a:r>
            <a:r>
              <a:rPr lang="pt-BR" baseline="-25000" dirty="0" smtClean="0"/>
              <a:t>2</a:t>
            </a:r>
            <a:r>
              <a:rPr lang="pt-BR" dirty="0" smtClean="0"/>
              <a:t> = 25</a:t>
            </a:r>
          </a:p>
          <a:p>
            <a:pPr lvl="1"/>
            <a:r>
              <a:rPr lang="pt-BR" dirty="0" smtClean="0"/>
              <a:t>Se não cumpre promessa = q</a:t>
            </a:r>
            <a:r>
              <a:rPr lang="pt-BR" baseline="-25000" dirty="0" smtClean="0"/>
              <a:t>1</a:t>
            </a:r>
            <a:r>
              <a:rPr lang="pt-BR" dirty="0" smtClean="0"/>
              <a:t>= 20; </a:t>
            </a:r>
            <a:r>
              <a:rPr lang="pt-BR" dirty="0" err="1" smtClean="0"/>
              <a:t>qt</a:t>
            </a:r>
            <a:r>
              <a:rPr lang="pt-BR" dirty="0" smtClean="0"/>
              <a:t> = 45; p=75  Lucro1 = 75x20 – (20)</a:t>
            </a:r>
            <a:r>
              <a:rPr lang="pt-BR" baseline="30000" dirty="0" smtClean="0"/>
              <a:t>2</a:t>
            </a:r>
            <a:r>
              <a:rPr lang="pt-BR" dirty="0" smtClean="0"/>
              <a:t> = 1100</a:t>
            </a:r>
          </a:p>
          <a:p>
            <a:pPr lvl="1"/>
            <a:r>
              <a:rPr lang="pt-BR" dirty="0" smtClean="0"/>
              <a:t>Se cumpre promessa = q</a:t>
            </a:r>
            <a:r>
              <a:rPr lang="pt-BR" baseline="-25000" dirty="0" smtClean="0"/>
              <a:t>1</a:t>
            </a:r>
            <a:r>
              <a:rPr lang="pt-BR" dirty="0" smtClean="0"/>
              <a:t> = 40; </a:t>
            </a:r>
            <a:r>
              <a:rPr lang="pt-BR" dirty="0" err="1" smtClean="0"/>
              <a:t>qt</a:t>
            </a:r>
            <a:r>
              <a:rPr lang="pt-BR" dirty="0" smtClean="0"/>
              <a:t> = 65, p=55;      Lucro1 = 55x40 – (40)2 = 600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4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46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146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146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116632"/>
            <a:ext cx="7772400" cy="1143000"/>
          </a:xfrm>
        </p:spPr>
        <p:txBody>
          <a:bodyPr/>
          <a:lstStyle/>
          <a:p>
            <a:r>
              <a:rPr lang="pt-BR" dirty="0" smtClean="0"/>
              <a:t>Estratégia de disparo crível</a:t>
            </a:r>
          </a:p>
        </p:txBody>
      </p:sp>
      <p:sp>
        <p:nvSpPr>
          <p:cNvPr id="115715" name="Rectangle 3"/>
          <p:cNvSpPr>
            <a:spLocks noGrp="1" noChangeArrowheads="1"/>
          </p:cNvSpPr>
          <p:nvPr>
            <p:ph type="body" idx="1"/>
          </p:nvPr>
        </p:nvSpPr>
        <p:spPr>
          <a:xfrm>
            <a:off x="685800" y="1484784"/>
            <a:ext cx="7772400" cy="4114800"/>
          </a:xfrm>
        </p:spPr>
        <p:txBody>
          <a:bodyPr/>
          <a:lstStyle/>
          <a:p>
            <a:r>
              <a:rPr lang="pt-BR" dirty="0" smtClean="0"/>
              <a:t>Considere a seguinte estratégia para um duopólio repetido um número indefinido de vezes: a) começar produzindo a quantidade de cartel; b) continuar produzindo a quantidade de cartel caso o outro </a:t>
            </a:r>
            <a:r>
              <a:rPr lang="pt-BR" dirty="0" err="1" smtClean="0"/>
              <a:t>duopolista</a:t>
            </a:r>
            <a:r>
              <a:rPr lang="pt-BR" dirty="0" smtClean="0"/>
              <a:t> tenha produzido essa quantidade no período anterior e produzir a quantidade de </a:t>
            </a:r>
            <a:r>
              <a:rPr lang="pt-BR" dirty="0" err="1" smtClean="0"/>
              <a:t>Cournot</a:t>
            </a:r>
            <a:r>
              <a:rPr lang="pt-BR" dirty="0" smtClean="0"/>
              <a:t>, caso contrário.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57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125760"/>
            <a:ext cx="7772400" cy="782960"/>
          </a:xfrm>
        </p:spPr>
        <p:txBody>
          <a:bodyPr/>
          <a:lstStyle/>
          <a:p>
            <a:r>
              <a:rPr lang="pt-BR" dirty="0" smtClean="0"/>
              <a:t>Continuação:</a:t>
            </a:r>
          </a:p>
        </p:txBody>
      </p:sp>
      <p:sp>
        <p:nvSpPr>
          <p:cNvPr id="116739" name="Rectangle 3"/>
          <p:cNvSpPr>
            <a:spLocks noGrp="1" noChangeArrowheads="1"/>
          </p:cNvSpPr>
          <p:nvPr>
            <p:ph type="body" idx="1"/>
          </p:nvPr>
        </p:nvSpPr>
        <p:spPr>
          <a:xfrm>
            <a:off x="395536" y="970384"/>
            <a:ext cx="8424936" cy="4114800"/>
          </a:xfrm>
        </p:spPr>
        <p:txBody>
          <a:bodyPr/>
          <a:lstStyle/>
          <a:p>
            <a:r>
              <a:rPr lang="pt-BR" dirty="0" smtClean="0"/>
              <a:t>Suponha que a empresa 1 adote a estratégia descrita acima.</a:t>
            </a:r>
          </a:p>
          <a:p>
            <a:pPr>
              <a:spcBef>
                <a:spcPts val="300"/>
              </a:spcBef>
            </a:pPr>
            <a:endParaRPr lang="pt-BR" dirty="0" smtClean="0"/>
          </a:p>
          <a:p>
            <a:pPr marL="0" indent="0">
              <a:buNone/>
            </a:pPr>
            <a:r>
              <a:rPr lang="pt-BR" dirty="0" smtClean="0"/>
              <a:t>Empresa 2 pensando se burla ou não o cartel: </a:t>
            </a:r>
          </a:p>
          <a:p>
            <a:r>
              <a:rPr lang="pt-BR" dirty="0" smtClean="0"/>
              <a:t>Caso ela produza a quantidade de cartel seu lucro será igual a 1.200 em todos os períodos.</a:t>
            </a:r>
          </a:p>
          <a:p>
            <a:r>
              <a:rPr lang="pt-BR" dirty="0" smtClean="0"/>
              <a:t>Caso ela produza a quantidade que maximiza seu lucro dada a produção da empresa 1, ela irá ter lucros iguais a 1.250 no primeiro período e 1.152 nos períodos subsequentes.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up)">
                                      <p:cBhvr>
                                        <p:cTn id="7" dur="500"/>
                                        <p:tgtEl>
                                          <p:spTgt spid="1167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6739">
                                            <p:txEl>
                                              <p:pRg st="2" end="2"/>
                                            </p:txEl>
                                          </p:spTgt>
                                        </p:tgtEl>
                                        <p:attrNameLst>
                                          <p:attrName>style.visibility</p:attrName>
                                        </p:attrNameLst>
                                      </p:cBhvr>
                                      <p:to>
                                        <p:strVal val="visible"/>
                                      </p:to>
                                    </p:set>
                                    <p:animEffect transition="in" filter="wipe(up)">
                                      <p:cBhvr>
                                        <p:cTn id="12" dur="500"/>
                                        <p:tgtEl>
                                          <p:spTgt spid="1167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6739">
                                            <p:txEl>
                                              <p:pRg st="3" end="3"/>
                                            </p:txEl>
                                          </p:spTgt>
                                        </p:tgtEl>
                                        <p:attrNameLst>
                                          <p:attrName>style.visibility</p:attrName>
                                        </p:attrNameLst>
                                      </p:cBhvr>
                                      <p:to>
                                        <p:strVal val="visible"/>
                                      </p:to>
                                    </p:set>
                                    <p:animEffect transition="in" filter="wipe(up)">
                                      <p:cBhvr>
                                        <p:cTn id="17" dur="500"/>
                                        <p:tgtEl>
                                          <p:spTgt spid="1167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6739">
                                            <p:txEl>
                                              <p:pRg st="4" end="4"/>
                                            </p:txEl>
                                          </p:spTgt>
                                        </p:tgtEl>
                                        <p:attrNameLst>
                                          <p:attrName>style.visibility</p:attrName>
                                        </p:attrNameLst>
                                      </p:cBhvr>
                                      <p:to>
                                        <p:strVal val="visible"/>
                                      </p:to>
                                    </p:set>
                                    <p:animEffect transition="in" filter="wipe(up)">
                                      <p:cBhvr>
                                        <p:cTn id="22" dur="500"/>
                                        <p:tgtEl>
                                          <p:spTgt spid="1167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260648"/>
            <a:ext cx="7772400" cy="720080"/>
          </a:xfrm>
        </p:spPr>
        <p:txBody>
          <a:bodyPr/>
          <a:lstStyle/>
          <a:p>
            <a:r>
              <a:rPr lang="pt-BR" dirty="0" smtClean="0"/>
              <a:t>Primeiro período</a:t>
            </a:r>
          </a:p>
        </p:txBody>
      </p:sp>
      <p:sp>
        <p:nvSpPr>
          <p:cNvPr id="205827" name="Rectangle 3"/>
          <p:cNvSpPr>
            <a:spLocks noGrp="1" noChangeArrowheads="1"/>
          </p:cNvSpPr>
          <p:nvPr>
            <p:ph type="body" idx="1"/>
          </p:nvPr>
        </p:nvSpPr>
        <p:spPr>
          <a:xfrm>
            <a:off x="685800" y="1268760"/>
            <a:ext cx="8062664" cy="4824536"/>
          </a:xfrm>
        </p:spPr>
        <p:txBody>
          <a:bodyPr/>
          <a:lstStyle/>
          <a:p>
            <a:r>
              <a:rPr lang="pt-BR" dirty="0" smtClean="0"/>
              <a:t>RT</a:t>
            </a:r>
            <a:r>
              <a:rPr lang="pt-BR" baseline="-25000" dirty="0" smtClean="0"/>
              <a:t>2</a:t>
            </a:r>
            <a:r>
              <a:rPr lang="pt-BR" dirty="0" smtClean="0"/>
              <a:t> = [120 – (q</a:t>
            </a:r>
            <a:r>
              <a:rPr lang="pt-BR" baseline="-25000" dirty="0" smtClean="0"/>
              <a:t>1</a:t>
            </a:r>
            <a:r>
              <a:rPr lang="pt-BR" dirty="0" smtClean="0"/>
              <a:t>+q</a:t>
            </a:r>
            <a:r>
              <a:rPr lang="pt-BR" baseline="-25000" dirty="0" smtClean="0"/>
              <a:t>2</a:t>
            </a:r>
            <a:r>
              <a:rPr lang="pt-BR" dirty="0" smtClean="0"/>
              <a:t>)]q</a:t>
            </a:r>
            <a:r>
              <a:rPr lang="pt-BR" baseline="-25000" dirty="0" smtClean="0"/>
              <a:t>2</a:t>
            </a:r>
            <a:r>
              <a:rPr lang="pt-BR" dirty="0" smtClean="0"/>
              <a:t> </a:t>
            </a:r>
            <a:r>
              <a:rPr lang="pt-BR" dirty="0"/>
              <a:t>= 120 q</a:t>
            </a:r>
            <a:r>
              <a:rPr lang="pt-BR" baseline="-25000" dirty="0"/>
              <a:t>2</a:t>
            </a:r>
            <a:r>
              <a:rPr lang="pt-BR" dirty="0" smtClean="0"/>
              <a:t> – q</a:t>
            </a:r>
            <a:r>
              <a:rPr lang="pt-BR" baseline="-25000" dirty="0" smtClean="0"/>
              <a:t>1</a:t>
            </a:r>
            <a:r>
              <a:rPr lang="pt-BR" dirty="0" smtClean="0"/>
              <a:t>q</a:t>
            </a:r>
            <a:r>
              <a:rPr lang="pt-BR" baseline="-25000" dirty="0" smtClean="0"/>
              <a:t>2</a:t>
            </a:r>
            <a:r>
              <a:rPr lang="pt-BR" dirty="0" smtClean="0"/>
              <a:t> - q</a:t>
            </a:r>
            <a:r>
              <a:rPr lang="pt-BR" baseline="-25000" dirty="0" smtClean="0"/>
              <a:t>2</a:t>
            </a:r>
            <a:r>
              <a:rPr lang="pt-BR" baseline="30000" dirty="0" smtClean="0"/>
              <a:t>2</a:t>
            </a:r>
            <a:r>
              <a:rPr lang="pt-BR" dirty="0" smtClean="0"/>
              <a:t> </a:t>
            </a:r>
          </a:p>
          <a:p>
            <a:r>
              <a:rPr lang="pt-BR" dirty="0" smtClean="0"/>
              <a:t>RMg</a:t>
            </a:r>
            <a:r>
              <a:rPr lang="pt-BR" baseline="-25000" dirty="0" smtClean="0"/>
              <a:t>2</a:t>
            </a:r>
            <a:r>
              <a:rPr lang="pt-BR" dirty="0" smtClean="0"/>
              <a:t> = 120 – q</a:t>
            </a:r>
            <a:r>
              <a:rPr lang="pt-BR" baseline="-25000" dirty="0" smtClean="0"/>
              <a:t>1</a:t>
            </a:r>
            <a:r>
              <a:rPr lang="pt-BR" dirty="0" smtClean="0"/>
              <a:t> + 2q</a:t>
            </a:r>
            <a:r>
              <a:rPr lang="pt-BR" baseline="-25000" dirty="0" smtClean="0"/>
              <a:t>2</a:t>
            </a:r>
          </a:p>
          <a:p>
            <a:r>
              <a:rPr lang="pt-BR" dirty="0" smtClean="0"/>
              <a:t>Se ela toma o que a outra está produzindo como dado, então, RMg</a:t>
            </a:r>
            <a:r>
              <a:rPr lang="pt-BR" baseline="-25000" dirty="0" smtClean="0"/>
              <a:t>2</a:t>
            </a:r>
            <a:r>
              <a:rPr lang="pt-BR" dirty="0" smtClean="0"/>
              <a:t> = 120 – 20 + 2q</a:t>
            </a:r>
            <a:r>
              <a:rPr lang="pt-BR" baseline="-25000" dirty="0" smtClean="0"/>
              <a:t>2</a:t>
            </a:r>
            <a:r>
              <a:rPr lang="pt-BR" dirty="0" smtClean="0"/>
              <a:t> = 100-2q</a:t>
            </a:r>
            <a:r>
              <a:rPr lang="pt-BR" baseline="-25000" dirty="0" smtClean="0"/>
              <a:t>2</a:t>
            </a:r>
          </a:p>
          <a:p>
            <a:r>
              <a:rPr lang="pt-BR" dirty="0" smtClean="0"/>
              <a:t>100 – 2q</a:t>
            </a:r>
            <a:r>
              <a:rPr lang="pt-BR" baseline="-25000" dirty="0" smtClean="0"/>
              <a:t>2</a:t>
            </a:r>
            <a:r>
              <a:rPr lang="pt-BR" dirty="0" smtClean="0"/>
              <a:t> = 2q</a:t>
            </a:r>
            <a:r>
              <a:rPr lang="pt-BR" baseline="-25000" dirty="0" smtClean="0"/>
              <a:t>2</a:t>
            </a:r>
            <a:r>
              <a:rPr lang="pt-BR" dirty="0" smtClean="0"/>
              <a:t> </a:t>
            </a:r>
            <a:r>
              <a:rPr lang="pt-BR" dirty="0" smtClean="0">
                <a:sym typeface="Wingdings" pitchFamily="2" charset="2"/>
              </a:rPr>
              <a:t> q</a:t>
            </a:r>
            <a:r>
              <a:rPr lang="pt-BR" baseline="-25000" dirty="0" smtClean="0">
                <a:sym typeface="Wingdings" pitchFamily="2" charset="2"/>
              </a:rPr>
              <a:t>2</a:t>
            </a:r>
            <a:r>
              <a:rPr lang="pt-BR" dirty="0" smtClean="0">
                <a:sym typeface="Wingdings" pitchFamily="2" charset="2"/>
              </a:rPr>
              <a:t> = 25</a:t>
            </a:r>
          </a:p>
          <a:p>
            <a:r>
              <a:rPr lang="pt-BR" dirty="0" smtClean="0"/>
              <a:t>P = 120 – (20+25) = 75 ; </a:t>
            </a:r>
          </a:p>
          <a:p>
            <a:r>
              <a:rPr lang="pt-BR" dirty="0" smtClean="0"/>
              <a:t>Lucro</a:t>
            </a:r>
            <a:r>
              <a:rPr lang="pt-BR" baseline="-25000" dirty="0" smtClean="0"/>
              <a:t>2</a:t>
            </a:r>
            <a:r>
              <a:rPr lang="pt-BR" dirty="0" smtClean="0"/>
              <a:t> = 75x25 – (25)</a:t>
            </a:r>
            <a:r>
              <a:rPr lang="pt-BR" baseline="30000" dirty="0" smtClean="0"/>
              <a:t>2</a:t>
            </a:r>
            <a:r>
              <a:rPr lang="pt-BR" dirty="0" smtClean="0"/>
              <a:t> = 1250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animEffect transition="in" filter="wipe(up)">
                                      <p:cBhvr>
                                        <p:cTn id="7" dur="500"/>
                                        <p:tgtEl>
                                          <p:spTgt spid="205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05827">
                                            <p:txEl>
                                              <p:pRg st="1" end="1"/>
                                            </p:txEl>
                                          </p:spTgt>
                                        </p:tgtEl>
                                        <p:attrNameLst>
                                          <p:attrName>style.visibility</p:attrName>
                                        </p:attrNameLst>
                                      </p:cBhvr>
                                      <p:to>
                                        <p:strVal val="visible"/>
                                      </p:to>
                                    </p:set>
                                    <p:animEffect transition="in" filter="wipe(up)">
                                      <p:cBhvr>
                                        <p:cTn id="12" dur="500"/>
                                        <p:tgtEl>
                                          <p:spTgt spid="2058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05827">
                                            <p:txEl>
                                              <p:pRg st="2" end="2"/>
                                            </p:txEl>
                                          </p:spTgt>
                                        </p:tgtEl>
                                        <p:attrNameLst>
                                          <p:attrName>style.visibility</p:attrName>
                                        </p:attrNameLst>
                                      </p:cBhvr>
                                      <p:to>
                                        <p:strVal val="visible"/>
                                      </p:to>
                                    </p:set>
                                    <p:animEffect transition="in" filter="wipe(up)">
                                      <p:cBhvr>
                                        <p:cTn id="17" dur="500"/>
                                        <p:tgtEl>
                                          <p:spTgt spid="2058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05827">
                                            <p:txEl>
                                              <p:pRg st="3" end="3"/>
                                            </p:txEl>
                                          </p:spTgt>
                                        </p:tgtEl>
                                        <p:attrNameLst>
                                          <p:attrName>style.visibility</p:attrName>
                                        </p:attrNameLst>
                                      </p:cBhvr>
                                      <p:to>
                                        <p:strVal val="visible"/>
                                      </p:to>
                                    </p:set>
                                    <p:animEffect transition="in" filter="wipe(up)">
                                      <p:cBhvr>
                                        <p:cTn id="22" dur="500"/>
                                        <p:tgtEl>
                                          <p:spTgt spid="2058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05827">
                                            <p:txEl>
                                              <p:pRg st="4" end="4"/>
                                            </p:txEl>
                                          </p:spTgt>
                                        </p:tgtEl>
                                        <p:attrNameLst>
                                          <p:attrName>style.visibility</p:attrName>
                                        </p:attrNameLst>
                                      </p:cBhvr>
                                      <p:to>
                                        <p:strVal val="visible"/>
                                      </p:to>
                                    </p:set>
                                    <p:animEffect transition="in" filter="wipe(up)">
                                      <p:cBhvr>
                                        <p:cTn id="27" dur="500"/>
                                        <p:tgtEl>
                                          <p:spTgt spid="2058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05827">
                                            <p:txEl>
                                              <p:pRg st="5" end="5"/>
                                            </p:txEl>
                                          </p:spTgt>
                                        </p:tgtEl>
                                        <p:attrNameLst>
                                          <p:attrName>style.visibility</p:attrName>
                                        </p:attrNameLst>
                                      </p:cBhvr>
                                      <p:to>
                                        <p:strVal val="visible"/>
                                      </p:to>
                                    </p:set>
                                    <p:animEffect transition="in" filter="wipe(up)">
                                      <p:cBhvr>
                                        <p:cTn id="32" dur="500"/>
                                        <p:tgtEl>
                                          <p:spTgt spid="2058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116632"/>
            <a:ext cx="7772400" cy="1143000"/>
          </a:xfrm>
        </p:spPr>
        <p:txBody>
          <a:bodyPr/>
          <a:lstStyle/>
          <a:p>
            <a:r>
              <a:rPr lang="pt-BR" dirty="0" smtClean="0"/>
              <a:t>Períodos subsequentes: Solução de </a:t>
            </a:r>
            <a:r>
              <a:rPr lang="pt-BR" dirty="0" err="1" smtClean="0"/>
              <a:t>Cournot</a:t>
            </a:r>
            <a:endParaRPr lang="pt-BR" dirty="0" smtClean="0"/>
          </a:p>
        </p:txBody>
      </p:sp>
      <p:sp>
        <p:nvSpPr>
          <p:cNvPr id="60419" name="Rectangle 3"/>
          <p:cNvSpPr>
            <a:spLocks noGrp="1" noChangeArrowheads="1"/>
          </p:cNvSpPr>
          <p:nvPr>
            <p:ph type="body" idx="1"/>
          </p:nvPr>
        </p:nvSpPr>
        <p:spPr>
          <a:xfrm>
            <a:off x="467544" y="1474440"/>
            <a:ext cx="8424936" cy="4762872"/>
          </a:xfrm>
        </p:spPr>
        <p:txBody>
          <a:bodyPr/>
          <a:lstStyle/>
          <a:p>
            <a:r>
              <a:rPr lang="pt-BR" dirty="0" smtClean="0"/>
              <a:t>p=120–(q</a:t>
            </a:r>
            <a:r>
              <a:rPr lang="pt-BR" baseline="-25000" dirty="0" smtClean="0"/>
              <a:t>1</a:t>
            </a:r>
            <a:r>
              <a:rPr lang="pt-BR" dirty="0" smtClean="0"/>
              <a:t>+q</a:t>
            </a:r>
            <a:r>
              <a:rPr lang="pt-BR" baseline="-25000" dirty="0" smtClean="0"/>
              <a:t>2</a:t>
            </a:r>
            <a:r>
              <a:rPr lang="pt-BR" dirty="0" smtClean="0"/>
              <a:t>); CT</a:t>
            </a:r>
            <a:r>
              <a:rPr lang="pt-BR" baseline="-25000" dirty="0" smtClean="0"/>
              <a:t>1</a:t>
            </a:r>
            <a:r>
              <a:rPr lang="pt-BR" dirty="0" smtClean="0"/>
              <a:t>=q</a:t>
            </a:r>
            <a:r>
              <a:rPr lang="pt-BR" baseline="-25000" dirty="0" smtClean="0"/>
              <a:t>1</a:t>
            </a:r>
            <a:r>
              <a:rPr lang="pt-BR" baseline="30000" dirty="0" smtClean="0"/>
              <a:t>2</a:t>
            </a:r>
            <a:r>
              <a:rPr lang="pt-BR" dirty="0" smtClean="0"/>
              <a:t>; CT</a:t>
            </a:r>
            <a:r>
              <a:rPr lang="pt-BR" baseline="-25000" dirty="0" smtClean="0"/>
              <a:t>2</a:t>
            </a:r>
            <a:r>
              <a:rPr lang="pt-BR" dirty="0" smtClean="0"/>
              <a:t>=q</a:t>
            </a:r>
            <a:r>
              <a:rPr lang="pt-BR" baseline="-25000" dirty="0" smtClean="0"/>
              <a:t>2</a:t>
            </a:r>
            <a:r>
              <a:rPr lang="pt-BR" baseline="30000" dirty="0" smtClean="0"/>
              <a:t>2</a:t>
            </a:r>
          </a:p>
          <a:p>
            <a:r>
              <a:rPr lang="pt-BR" dirty="0" smtClean="0"/>
              <a:t>Empresa 1</a:t>
            </a:r>
          </a:p>
          <a:p>
            <a:r>
              <a:rPr lang="pt-BR" dirty="0" smtClean="0"/>
              <a:t>Lucro = [120–(q</a:t>
            </a:r>
            <a:r>
              <a:rPr lang="pt-BR" baseline="-25000" dirty="0" smtClean="0"/>
              <a:t>1</a:t>
            </a:r>
            <a:r>
              <a:rPr lang="pt-BR" dirty="0" smtClean="0"/>
              <a:t>+q</a:t>
            </a:r>
            <a:r>
              <a:rPr lang="pt-BR" baseline="-25000" dirty="0" smtClean="0"/>
              <a:t>2</a:t>
            </a:r>
            <a:r>
              <a:rPr lang="pt-BR" dirty="0" smtClean="0"/>
              <a:t>)]q</a:t>
            </a:r>
            <a:r>
              <a:rPr lang="pt-BR" baseline="-25000" dirty="0" smtClean="0"/>
              <a:t>1</a:t>
            </a:r>
            <a:r>
              <a:rPr lang="pt-BR" dirty="0" smtClean="0"/>
              <a:t>- q</a:t>
            </a:r>
            <a:r>
              <a:rPr lang="pt-BR" baseline="-25000" dirty="0" smtClean="0"/>
              <a:t>1</a:t>
            </a:r>
            <a:r>
              <a:rPr lang="pt-BR" baseline="30000" dirty="0" smtClean="0"/>
              <a:t>2</a:t>
            </a:r>
          </a:p>
          <a:p>
            <a:r>
              <a:rPr lang="pt-BR" dirty="0" smtClean="0"/>
              <a:t>CPO: [120–(q</a:t>
            </a:r>
            <a:r>
              <a:rPr lang="pt-BR" baseline="-25000" dirty="0" smtClean="0"/>
              <a:t>1</a:t>
            </a:r>
            <a:r>
              <a:rPr lang="pt-BR" dirty="0" smtClean="0"/>
              <a:t>+q</a:t>
            </a:r>
            <a:r>
              <a:rPr lang="pt-BR" baseline="-25000" dirty="0" smtClean="0"/>
              <a:t>2</a:t>
            </a:r>
            <a:r>
              <a:rPr lang="pt-BR" dirty="0" smtClean="0"/>
              <a:t>)] - q</a:t>
            </a:r>
            <a:r>
              <a:rPr lang="pt-BR" baseline="-25000" dirty="0" smtClean="0"/>
              <a:t>1</a:t>
            </a:r>
            <a:r>
              <a:rPr lang="pt-BR" dirty="0" smtClean="0"/>
              <a:t>- 2q</a:t>
            </a:r>
            <a:r>
              <a:rPr lang="pt-BR" baseline="-25000" dirty="0" smtClean="0"/>
              <a:t>1</a:t>
            </a:r>
            <a:r>
              <a:rPr lang="pt-BR" dirty="0" smtClean="0"/>
              <a:t> = 0</a:t>
            </a:r>
          </a:p>
          <a:p>
            <a:r>
              <a:rPr lang="pt-BR" dirty="0" err="1" smtClean="0"/>
              <a:t>Fç</a:t>
            </a:r>
            <a:r>
              <a:rPr lang="pt-BR" dirty="0" smtClean="0"/>
              <a:t> de reação da empresa 1 </a:t>
            </a:r>
            <a:r>
              <a:rPr lang="pt-BR" dirty="0" smtClean="0">
                <a:sym typeface="Wingdings" pitchFamily="2" charset="2"/>
              </a:rPr>
              <a:t> </a:t>
            </a:r>
            <a:r>
              <a:rPr lang="pt-BR" dirty="0" smtClean="0"/>
              <a:t>q</a:t>
            </a:r>
            <a:r>
              <a:rPr lang="pt-BR" baseline="-25000" dirty="0" smtClean="0"/>
              <a:t>1</a:t>
            </a:r>
            <a:r>
              <a:rPr lang="pt-BR" dirty="0" smtClean="0"/>
              <a:t>= (120–q</a:t>
            </a:r>
            <a:r>
              <a:rPr lang="pt-BR" baseline="-25000" dirty="0" smtClean="0"/>
              <a:t>2</a:t>
            </a:r>
            <a:r>
              <a:rPr lang="pt-BR" dirty="0" smtClean="0"/>
              <a:t>) / 4;</a:t>
            </a:r>
          </a:p>
          <a:p>
            <a:r>
              <a:rPr lang="pt-BR" dirty="0" err="1" smtClean="0"/>
              <a:t>Fç</a:t>
            </a:r>
            <a:r>
              <a:rPr lang="pt-BR" dirty="0" smtClean="0"/>
              <a:t> de reação da empresa 2 </a:t>
            </a:r>
            <a:r>
              <a:rPr lang="pt-BR" dirty="0" smtClean="0">
                <a:sym typeface="Wingdings" pitchFamily="2" charset="2"/>
              </a:rPr>
              <a:t> </a:t>
            </a:r>
            <a:r>
              <a:rPr lang="pt-BR" dirty="0" smtClean="0"/>
              <a:t>q</a:t>
            </a:r>
            <a:r>
              <a:rPr lang="pt-BR" baseline="-25000" dirty="0" smtClean="0"/>
              <a:t>2</a:t>
            </a:r>
            <a:r>
              <a:rPr lang="pt-BR" dirty="0" smtClean="0"/>
              <a:t>= (120–q</a:t>
            </a:r>
            <a:r>
              <a:rPr lang="pt-BR" baseline="-25000" dirty="0" smtClean="0"/>
              <a:t>1</a:t>
            </a:r>
            <a:r>
              <a:rPr lang="pt-BR" dirty="0" smtClean="0"/>
              <a:t>) / 4;</a:t>
            </a:r>
          </a:p>
          <a:p>
            <a:r>
              <a:rPr lang="pt-BR" dirty="0" smtClean="0"/>
              <a:t>Resolvendo: q</a:t>
            </a:r>
            <a:r>
              <a:rPr lang="pt-BR" baseline="-25000" dirty="0" smtClean="0"/>
              <a:t>1</a:t>
            </a:r>
            <a:r>
              <a:rPr lang="pt-BR" dirty="0" smtClean="0"/>
              <a:t>= q</a:t>
            </a:r>
            <a:r>
              <a:rPr lang="pt-BR" baseline="-25000" dirty="0" smtClean="0"/>
              <a:t>2</a:t>
            </a:r>
            <a:r>
              <a:rPr lang="pt-BR" dirty="0" smtClean="0"/>
              <a:t>= 24; P = 72; </a:t>
            </a:r>
          </a:p>
          <a:p>
            <a:r>
              <a:rPr lang="pt-BR" dirty="0" smtClean="0"/>
              <a:t>L</a:t>
            </a:r>
            <a:r>
              <a:rPr lang="pt-BR" baseline="-25000" dirty="0" smtClean="0"/>
              <a:t>i</a:t>
            </a:r>
            <a:r>
              <a:rPr lang="pt-BR" dirty="0" smtClean="0"/>
              <a:t>=72x24 – (24)</a:t>
            </a:r>
            <a:r>
              <a:rPr lang="pt-BR" baseline="30000" dirty="0" smtClean="0"/>
              <a:t>2</a:t>
            </a:r>
            <a:r>
              <a:rPr lang="pt-BR" dirty="0" smtClean="0"/>
              <a:t> = 1152</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7762" name="Object 2"/>
          <p:cNvGraphicFramePr>
            <a:graphicFrameLocks noChangeAspect="1"/>
          </p:cNvGraphicFramePr>
          <p:nvPr/>
        </p:nvGraphicFramePr>
        <p:xfrm>
          <a:off x="1976438" y="1768475"/>
          <a:ext cx="4881562" cy="1050925"/>
        </p:xfrm>
        <a:graphic>
          <a:graphicData uri="http://schemas.openxmlformats.org/presentationml/2006/ole">
            <mc:AlternateContent xmlns:mc="http://schemas.openxmlformats.org/markup-compatibility/2006">
              <mc:Choice xmlns:v="urn:schemas-microsoft-com:vml" Requires="v">
                <p:oleObj spid="_x0000_s5166" name="Equation" r:id="rId3" imgW="58521600" imgH="12588840" progId="Equation.3">
                  <p:embed/>
                </p:oleObj>
              </mc:Choice>
              <mc:Fallback>
                <p:oleObj name="Equation" r:id="rId3" imgW="58521600" imgH="12588840" progId="Equation.3">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6438" y="1768475"/>
                        <a:ext cx="4881562" cy="1050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7763" name="Object 3"/>
          <p:cNvGraphicFramePr>
            <a:graphicFrameLocks noChangeAspect="1"/>
          </p:cNvGraphicFramePr>
          <p:nvPr/>
        </p:nvGraphicFramePr>
        <p:xfrm>
          <a:off x="2303463" y="3597275"/>
          <a:ext cx="4102100" cy="1050925"/>
        </p:xfrm>
        <a:graphic>
          <a:graphicData uri="http://schemas.openxmlformats.org/presentationml/2006/ole">
            <mc:AlternateContent xmlns:mc="http://schemas.openxmlformats.org/markup-compatibility/2006">
              <mc:Choice xmlns:v="urn:schemas-microsoft-com:vml" Requires="v">
                <p:oleObj spid="_x0000_s5167" name="Equation" r:id="rId5" imgW="49172400" imgH="12588840" progId="Equation.3">
                  <p:embed/>
                </p:oleObj>
              </mc:Choice>
              <mc:Fallback>
                <p:oleObj name="Equation" r:id="rId5" imgW="49172400" imgH="12588840" progId="Equation.3">
                  <p:embed/>
                  <p:pic>
                    <p:nvPicPr>
                      <p:cNvPr id="0"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3463" y="3597275"/>
                        <a:ext cx="4102100" cy="1050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4" name="Text Box 5"/>
          <p:cNvSpPr txBox="1">
            <a:spLocks noChangeArrowheads="1"/>
          </p:cNvSpPr>
          <p:nvPr/>
        </p:nvSpPr>
        <p:spPr bwMode="auto">
          <a:xfrm>
            <a:off x="250825" y="260350"/>
            <a:ext cx="7272338" cy="1311275"/>
          </a:xfrm>
          <a:prstGeom prst="rect">
            <a:avLst/>
          </a:prstGeom>
          <a:noFill/>
          <a:ln w="9525">
            <a:noFill/>
            <a:miter lim="800000"/>
            <a:headEnd/>
            <a:tailEnd/>
          </a:ln>
        </p:spPr>
        <p:txBody>
          <a:bodyPr>
            <a:spAutoFit/>
          </a:bodyPr>
          <a:lstStyle/>
          <a:p>
            <a:pPr>
              <a:spcBef>
                <a:spcPct val="20000"/>
              </a:spcBef>
              <a:buFontTx/>
              <a:buChar char="•"/>
            </a:pPr>
            <a:r>
              <a:rPr lang="pt-BR" sz="3200"/>
              <a:t>A condição para ela escolher cartel é que: </a:t>
            </a:r>
          </a:p>
          <a:p>
            <a:pPr>
              <a:spcBef>
                <a:spcPct val="50000"/>
              </a:spcBef>
            </a:pPr>
            <a:endParaRPr lang="pt-BR" sz="3200"/>
          </a:p>
        </p:txBody>
      </p:sp>
      <p:graphicFrame>
        <p:nvGraphicFramePr>
          <p:cNvPr id="2" name="Objeto 1"/>
          <p:cNvGraphicFramePr>
            <a:graphicFrameLocks noChangeAspect="1"/>
          </p:cNvGraphicFramePr>
          <p:nvPr>
            <p:extLst>
              <p:ext uri="{D42A27DB-BD31-4B8C-83A1-F6EECF244321}">
                <p14:modId xmlns:p14="http://schemas.microsoft.com/office/powerpoint/2010/main" val="1322451314"/>
              </p:ext>
            </p:extLst>
          </p:nvPr>
        </p:nvGraphicFramePr>
        <p:xfrm>
          <a:off x="827584" y="5085184"/>
          <a:ext cx="3196829" cy="1080121"/>
        </p:xfrm>
        <a:graphic>
          <a:graphicData uri="http://schemas.openxmlformats.org/presentationml/2006/ole">
            <mc:AlternateContent xmlns:mc="http://schemas.openxmlformats.org/markup-compatibility/2006">
              <mc:Choice xmlns:v="urn:schemas-microsoft-com:vml" Requires="v">
                <p:oleObj spid="_x0000_s5168" name="Equação" r:id="rId7" imgW="1041120" imgH="444240" progId="Equation.3">
                  <p:embed/>
                </p:oleObj>
              </mc:Choice>
              <mc:Fallback>
                <p:oleObj name="Equação" r:id="rId7" imgW="1041120" imgH="444240" progId="Equation.3">
                  <p:embed/>
                  <p:pic>
                    <p:nvPicPr>
                      <p:cNvPr id="0" name="Object 2"/>
                      <p:cNvPicPr>
                        <a:picLocks noChangeAspect="1" noChangeArrowheads="1"/>
                      </p:cNvPicPr>
                      <p:nvPr/>
                    </p:nvPicPr>
                    <p:blipFill>
                      <a:blip r:embed="rId8"/>
                      <a:srcRect/>
                      <a:stretch>
                        <a:fillRect/>
                      </a:stretch>
                    </p:blipFill>
                    <p:spPr bwMode="auto">
                      <a:xfrm>
                        <a:off x="827584" y="5085184"/>
                        <a:ext cx="3196829" cy="1080121"/>
                      </a:xfrm>
                      <a:prstGeom prst="rect">
                        <a:avLst/>
                      </a:prstGeom>
                      <a:noFill/>
                      <a:ln>
                        <a:noFill/>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wipe(up)">
                                      <p:cBhvr>
                                        <p:cTn id="7" dur="500"/>
                                        <p:tgtEl>
                                          <p:spTgt spid="11776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7763"/>
                                        </p:tgtEl>
                                        <p:attrNameLst>
                                          <p:attrName>style.visibility</p:attrName>
                                        </p:attrNameLst>
                                      </p:cBhvr>
                                      <p:to>
                                        <p:strVal val="visible"/>
                                      </p:to>
                                    </p:set>
                                    <p:animEffect transition="in" filter="wipe(up)">
                                      <p:cBhvr>
                                        <p:cTn id="12" dur="500"/>
                                        <p:tgtEl>
                                          <p:spTgt spid="11776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9" name="Rectangle 19"/>
          <p:cNvSpPr>
            <a:spLocks noChangeArrowheads="1"/>
          </p:cNvSpPr>
          <p:nvPr/>
        </p:nvSpPr>
        <p:spPr bwMode="auto">
          <a:xfrm>
            <a:off x="3352800" y="2845147"/>
            <a:ext cx="1524000" cy="990600"/>
          </a:xfrm>
          <a:prstGeom prst="rect">
            <a:avLst/>
          </a:prstGeom>
          <a:solidFill>
            <a:srgbClr val="FFFF00"/>
          </a:solidFill>
          <a:ln w="9525">
            <a:noFill/>
            <a:miter lim="800000"/>
            <a:headEnd/>
            <a:tailEnd/>
          </a:ln>
        </p:spPr>
        <p:txBody>
          <a:bodyPr wrap="none" anchor="ctr"/>
          <a:lstStyle/>
          <a:p>
            <a:endParaRPr lang="pt-BR"/>
          </a:p>
        </p:txBody>
      </p:sp>
      <p:sp>
        <p:nvSpPr>
          <p:cNvPr id="13315" name="Rectangle 2"/>
          <p:cNvSpPr>
            <a:spLocks noGrp="1" noChangeArrowheads="1"/>
          </p:cNvSpPr>
          <p:nvPr>
            <p:ph type="title"/>
          </p:nvPr>
        </p:nvSpPr>
        <p:spPr>
          <a:xfrm>
            <a:off x="760040" y="188640"/>
            <a:ext cx="7772400" cy="1143000"/>
          </a:xfrm>
        </p:spPr>
        <p:txBody>
          <a:bodyPr/>
          <a:lstStyle/>
          <a:p>
            <a:r>
              <a:rPr lang="pt-BR" dirty="0" smtClean="0"/>
              <a:t>Exemplo</a:t>
            </a:r>
          </a:p>
        </p:txBody>
      </p:sp>
      <p:sp>
        <p:nvSpPr>
          <p:cNvPr id="13316" name="Rectangle 3"/>
          <p:cNvSpPr>
            <a:spLocks noChangeArrowheads="1"/>
          </p:cNvSpPr>
          <p:nvPr/>
        </p:nvSpPr>
        <p:spPr bwMode="auto">
          <a:xfrm>
            <a:off x="3352800" y="2845147"/>
            <a:ext cx="3124200" cy="1981200"/>
          </a:xfrm>
          <a:prstGeom prst="rect">
            <a:avLst/>
          </a:prstGeom>
          <a:noFill/>
          <a:ln w="9525">
            <a:solidFill>
              <a:schemeClr val="tx1"/>
            </a:solidFill>
            <a:miter lim="800000"/>
            <a:headEnd/>
            <a:tailEnd/>
          </a:ln>
        </p:spPr>
        <p:txBody>
          <a:bodyPr wrap="none" anchor="ctr"/>
          <a:lstStyle/>
          <a:p>
            <a:endParaRPr lang="pt-BR"/>
          </a:p>
        </p:txBody>
      </p:sp>
      <p:sp>
        <p:nvSpPr>
          <p:cNvPr id="13317" name="Line 4"/>
          <p:cNvSpPr>
            <a:spLocks noChangeShapeType="1"/>
          </p:cNvSpPr>
          <p:nvPr/>
        </p:nvSpPr>
        <p:spPr bwMode="auto">
          <a:xfrm>
            <a:off x="4918075" y="2845147"/>
            <a:ext cx="0" cy="1981200"/>
          </a:xfrm>
          <a:prstGeom prst="line">
            <a:avLst/>
          </a:prstGeom>
          <a:noFill/>
          <a:ln w="9525">
            <a:solidFill>
              <a:schemeClr val="tx1"/>
            </a:solidFill>
            <a:round/>
            <a:headEnd/>
            <a:tailEnd/>
          </a:ln>
        </p:spPr>
        <p:txBody>
          <a:bodyPr wrap="none" anchor="ctr"/>
          <a:lstStyle/>
          <a:p>
            <a:endParaRPr lang="pt-BR"/>
          </a:p>
        </p:txBody>
      </p:sp>
      <p:sp>
        <p:nvSpPr>
          <p:cNvPr id="13318" name="Line 5"/>
          <p:cNvSpPr>
            <a:spLocks noChangeShapeType="1"/>
          </p:cNvSpPr>
          <p:nvPr/>
        </p:nvSpPr>
        <p:spPr bwMode="auto">
          <a:xfrm>
            <a:off x="3352800" y="3835747"/>
            <a:ext cx="3124200" cy="0"/>
          </a:xfrm>
          <a:prstGeom prst="line">
            <a:avLst/>
          </a:prstGeom>
          <a:noFill/>
          <a:ln w="9525">
            <a:solidFill>
              <a:schemeClr val="tx1"/>
            </a:solidFill>
            <a:round/>
            <a:headEnd/>
            <a:tailEnd/>
          </a:ln>
        </p:spPr>
        <p:txBody>
          <a:bodyPr wrap="none" anchor="ctr"/>
          <a:lstStyle/>
          <a:p>
            <a:endParaRPr lang="pt-BR"/>
          </a:p>
        </p:txBody>
      </p:sp>
      <p:sp>
        <p:nvSpPr>
          <p:cNvPr id="13319" name="Text Box 6"/>
          <p:cNvSpPr txBox="1">
            <a:spLocks noChangeArrowheads="1"/>
          </p:cNvSpPr>
          <p:nvPr/>
        </p:nvSpPr>
        <p:spPr bwMode="auto">
          <a:xfrm>
            <a:off x="974725" y="3419822"/>
            <a:ext cx="1377950" cy="457200"/>
          </a:xfrm>
          <a:prstGeom prst="rect">
            <a:avLst/>
          </a:prstGeom>
          <a:noFill/>
          <a:ln w="9525">
            <a:noFill/>
            <a:miter lim="800000"/>
            <a:headEnd/>
            <a:tailEnd/>
          </a:ln>
        </p:spPr>
        <p:txBody>
          <a:bodyPr wrap="none">
            <a:spAutoFit/>
          </a:bodyPr>
          <a:lstStyle/>
          <a:p>
            <a:r>
              <a:rPr lang="pt-BR"/>
              <a:t>Jogador 1</a:t>
            </a:r>
          </a:p>
        </p:txBody>
      </p:sp>
      <p:sp>
        <p:nvSpPr>
          <p:cNvPr id="13320" name="Text Box 7"/>
          <p:cNvSpPr txBox="1">
            <a:spLocks noChangeArrowheads="1"/>
          </p:cNvSpPr>
          <p:nvPr/>
        </p:nvSpPr>
        <p:spPr bwMode="auto">
          <a:xfrm>
            <a:off x="4191000" y="1702147"/>
            <a:ext cx="1377950" cy="457200"/>
          </a:xfrm>
          <a:prstGeom prst="rect">
            <a:avLst/>
          </a:prstGeom>
          <a:noFill/>
          <a:ln w="9525">
            <a:noFill/>
            <a:miter lim="800000"/>
            <a:headEnd/>
            <a:tailEnd/>
          </a:ln>
        </p:spPr>
        <p:txBody>
          <a:bodyPr wrap="none">
            <a:spAutoFit/>
          </a:bodyPr>
          <a:lstStyle/>
          <a:p>
            <a:r>
              <a:rPr lang="pt-BR"/>
              <a:t>Jogador 2</a:t>
            </a:r>
          </a:p>
        </p:txBody>
      </p:sp>
      <p:sp>
        <p:nvSpPr>
          <p:cNvPr id="13321" name="Text Box 8"/>
          <p:cNvSpPr txBox="1">
            <a:spLocks noChangeArrowheads="1"/>
          </p:cNvSpPr>
          <p:nvPr/>
        </p:nvSpPr>
        <p:spPr bwMode="auto">
          <a:xfrm>
            <a:off x="2362200" y="3149947"/>
            <a:ext cx="909638" cy="457200"/>
          </a:xfrm>
          <a:prstGeom prst="rect">
            <a:avLst/>
          </a:prstGeom>
          <a:noFill/>
          <a:ln w="9525">
            <a:noFill/>
            <a:miter lim="800000"/>
            <a:headEnd/>
            <a:tailEnd/>
          </a:ln>
        </p:spPr>
        <p:txBody>
          <a:bodyPr wrap="none">
            <a:spAutoFit/>
          </a:bodyPr>
          <a:lstStyle/>
          <a:p>
            <a:r>
              <a:rPr lang="pt-BR"/>
              <a:t>acima</a:t>
            </a:r>
          </a:p>
        </p:txBody>
      </p:sp>
      <p:sp>
        <p:nvSpPr>
          <p:cNvPr id="13322" name="Text Box 9"/>
          <p:cNvSpPr txBox="1">
            <a:spLocks noChangeArrowheads="1"/>
          </p:cNvSpPr>
          <p:nvPr/>
        </p:nvSpPr>
        <p:spPr bwMode="auto">
          <a:xfrm>
            <a:off x="2270125" y="4105622"/>
            <a:ext cx="995363" cy="457200"/>
          </a:xfrm>
          <a:prstGeom prst="rect">
            <a:avLst/>
          </a:prstGeom>
          <a:noFill/>
          <a:ln w="9525">
            <a:noFill/>
            <a:miter lim="800000"/>
            <a:headEnd/>
            <a:tailEnd/>
          </a:ln>
        </p:spPr>
        <p:txBody>
          <a:bodyPr wrap="none">
            <a:spAutoFit/>
          </a:bodyPr>
          <a:lstStyle/>
          <a:p>
            <a:r>
              <a:rPr lang="pt-BR"/>
              <a:t>abaixo</a:t>
            </a:r>
          </a:p>
        </p:txBody>
      </p:sp>
      <p:sp>
        <p:nvSpPr>
          <p:cNvPr id="13323" name="Text Box 10"/>
          <p:cNvSpPr txBox="1">
            <a:spLocks noChangeArrowheads="1"/>
          </p:cNvSpPr>
          <p:nvPr/>
        </p:nvSpPr>
        <p:spPr bwMode="auto">
          <a:xfrm>
            <a:off x="3886200" y="3073747"/>
            <a:ext cx="565150" cy="457200"/>
          </a:xfrm>
          <a:prstGeom prst="rect">
            <a:avLst/>
          </a:prstGeom>
          <a:noFill/>
          <a:ln w="9525">
            <a:noFill/>
            <a:miter lim="800000"/>
            <a:headEnd/>
            <a:tailEnd/>
          </a:ln>
        </p:spPr>
        <p:txBody>
          <a:bodyPr wrap="none">
            <a:spAutoFit/>
          </a:bodyPr>
          <a:lstStyle/>
          <a:p>
            <a:r>
              <a:rPr lang="pt-BR"/>
              <a:t>3,3</a:t>
            </a:r>
          </a:p>
        </p:txBody>
      </p:sp>
      <p:sp>
        <p:nvSpPr>
          <p:cNvPr id="13324" name="Text Box 11"/>
          <p:cNvSpPr txBox="1">
            <a:spLocks noChangeArrowheads="1"/>
          </p:cNvSpPr>
          <p:nvPr/>
        </p:nvSpPr>
        <p:spPr bwMode="auto">
          <a:xfrm>
            <a:off x="5318125" y="3038822"/>
            <a:ext cx="565150" cy="457200"/>
          </a:xfrm>
          <a:prstGeom prst="rect">
            <a:avLst/>
          </a:prstGeom>
          <a:noFill/>
          <a:ln w="9525">
            <a:noFill/>
            <a:miter lim="800000"/>
            <a:headEnd/>
            <a:tailEnd/>
          </a:ln>
        </p:spPr>
        <p:txBody>
          <a:bodyPr wrap="none">
            <a:spAutoFit/>
          </a:bodyPr>
          <a:lstStyle/>
          <a:p>
            <a:r>
              <a:rPr lang="pt-BR"/>
              <a:t>2,1</a:t>
            </a:r>
          </a:p>
        </p:txBody>
      </p:sp>
      <p:sp>
        <p:nvSpPr>
          <p:cNvPr id="13325" name="Text Box 12"/>
          <p:cNvSpPr txBox="1">
            <a:spLocks noChangeArrowheads="1"/>
          </p:cNvSpPr>
          <p:nvPr/>
        </p:nvSpPr>
        <p:spPr bwMode="auto">
          <a:xfrm>
            <a:off x="3810000" y="4064347"/>
            <a:ext cx="565150" cy="457200"/>
          </a:xfrm>
          <a:prstGeom prst="rect">
            <a:avLst/>
          </a:prstGeom>
          <a:noFill/>
          <a:ln w="9525">
            <a:noFill/>
            <a:miter lim="800000"/>
            <a:headEnd/>
            <a:tailEnd/>
          </a:ln>
        </p:spPr>
        <p:txBody>
          <a:bodyPr wrap="none">
            <a:spAutoFit/>
          </a:bodyPr>
          <a:lstStyle/>
          <a:p>
            <a:r>
              <a:rPr lang="pt-BR"/>
              <a:t>1,2</a:t>
            </a:r>
          </a:p>
        </p:txBody>
      </p:sp>
      <p:sp>
        <p:nvSpPr>
          <p:cNvPr id="13326" name="Text Box 13"/>
          <p:cNvSpPr txBox="1">
            <a:spLocks noChangeArrowheads="1"/>
          </p:cNvSpPr>
          <p:nvPr/>
        </p:nvSpPr>
        <p:spPr bwMode="auto">
          <a:xfrm>
            <a:off x="5410200" y="4064347"/>
            <a:ext cx="565150" cy="457200"/>
          </a:xfrm>
          <a:prstGeom prst="rect">
            <a:avLst/>
          </a:prstGeom>
          <a:noFill/>
          <a:ln w="9525">
            <a:noFill/>
            <a:miter lim="800000"/>
            <a:headEnd/>
            <a:tailEnd/>
          </a:ln>
        </p:spPr>
        <p:txBody>
          <a:bodyPr wrap="none">
            <a:spAutoFit/>
          </a:bodyPr>
          <a:lstStyle/>
          <a:p>
            <a:r>
              <a:rPr lang="pt-BR"/>
              <a:t>1,1</a:t>
            </a:r>
          </a:p>
        </p:txBody>
      </p:sp>
      <p:sp>
        <p:nvSpPr>
          <p:cNvPr id="13327" name="Text Box 17"/>
          <p:cNvSpPr txBox="1">
            <a:spLocks noChangeArrowheads="1"/>
          </p:cNvSpPr>
          <p:nvPr/>
        </p:nvSpPr>
        <p:spPr bwMode="auto">
          <a:xfrm>
            <a:off x="3565525" y="2276822"/>
            <a:ext cx="1266825" cy="457200"/>
          </a:xfrm>
          <a:prstGeom prst="rect">
            <a:avLst/>
          </a:prstGeom>
          <a:noFill/>
          <a:ln w="9525">
            <a:noFill/>
            <a:miter lim="800000"/>
            <a:headEnd/>
            <a:tailEnd/>
          </a:ln>
        </p:spPr>
        <p:txBody>
          <a:bodyPr wrap="none">
            <a:spAutoFit/>
          </a:bodyPr>
          <a:lstStyle/>
          <a:p>
            <a:r>
              <a:rPr lang="pt-BR"/>
              <a:t>esquerda</a:t>
            </a:r>
          </a:p>
        </p:txBody>
      </p:sp>
      <p:sp>
        <p:nvSpPr>
          <p:cNvPr id="13328" name="Text Box 18"/>
          <p:cNvSpPr txBox="1">
            <a:spLocks noChangeArrowheads="1"/>
          </p:cNvSpPr>
          <p:nvPr/>
        </p:nvSpPr>
        <p:spPr bwMode="auto">
          <a:xfrm>
            <a:off x="5105400" y="2311747"/>
            <a:ext cx="960438" cy="457200"/>
          </a:xfrm>
          <a:prstGeom prst="rect">
            <a:avLst/>
          </a:prstGeom>
          <a:noFill/>
          <a:ln w="9525">
            <a:noFill/>
            <a:miter lim="800000"/>
            <a:headEnd/>
            <a:tailEnd/>
          </a:ln>
        </p:spPr>
        <p:txBody>
          <a:bodyPr wrap="none">
            <a:spAutoFit/>
          </a:bodyPr>
          <a:lstStyle/>
          <a:p>
            <a:r>
              <a:rPr lang="pt-BR"/>
              <a:t>direita</a:t>
            </a:r>
          </a:p>
        </p:txBody>
      </p:sp>
      <p:sp>
        <p:nvSpPr>
          <p:cNvPr id="27653" name="Line 1029"/>
          <p:cNvSpPr>
            <a:spLocks noChangeShapeType="1"/>
          </p:cNvSpPr>
          <p:nvPr/>
        </p:nvSpPr>
        <p:spPr bwMode="auto">
          <a:xfrm>
            <a:off x="5364163" y="3429347"/>
            <a:ext cx="215900" cy="0"/>
          </a:xfrm>
          <a:prstGeom prst="line">
            <a:avLst/>
          </a:prstGeom>
          <a:noFill/>
          <a:ln w="9525">
            <a:solidFill>
              <a:schemeClr val="tx1"/>
            </a:solidFill>
            <a:round/>
            <a:headEnd/>
            <a:tailEnd/>
          </a:ln>
        </p:spPr>
        <p:txBody>
          <a:bodyPr wrap="none"/>
          <a:lstStyle/>
          <a:p>
            <a:endParaRPr lang="pt-BR"/>
          </a:p>
        </p:txBody>
      </p:sp>
      <p:sp>
        <p:nvSpPr>
          <p:cNvPr id="27654" name="Line 1030"/>
          <p:cNvSpPr>
            <a:spLocks noChangeShapeType="1"/>
          </p:cNvSpPr>
          <p:nvPr/>
        </p:nvSpPr>
        <p:spPr bwMode="auto">
          <a:xfrm>
            <a:off x="4211638" y="3429347"/>
            <a:ext cx="215900" cy="0"/>
          </a:xfrm>
          <a:prstGeom prst="line">
            <a:avLst/>
          </a:prstGeom>
          <a:noFill/>
          <a:ln w="9525">
            <a:solidFill>
              <a:schemeClr val="tx1"/>
            </a:solidFill>
            <a:round/>
            <a:headEnd/>
            <a:tailEnd/>
          </a:ln>
        </p:spPr>
        <p:txBody>
          <a:bodyPr wrap="none"/>
          <a:lstStyle/>
          <a:p>
            <a:endParaRPr lang="pt-BR"/>
          </a:p>
        </p:txBody>
      </p:sp>
      <p:sp>
        <p:nvSpPr>
          <p:cNvPr id="27655" name="Line 1031"/>
          <p:cNvSpPr>
            <a:spLocks noChangeShapeType="1"/>
          </p:cNvSpPr>
          <p:nvPr/>
        </p:nvSpPr>
        <p:spPr bwMode="auto">
          <a:xfrm>
            <a:off x="3924300" y="3429347"/>
            <a:ext cx="215900" cy="0"/>
          </a:xfrm>
          <a:prstGeom prst="line">
            <a:avLst/>
          </a:prstGeom>
          <a:noFill/>
          <a:ln w="9525">
            <a:solidFill>
              <a:schemeClr val="tx1"/>
            </a:solidFill>
            <a:round/>
            <a:headEnd/>
            <a:tailEnd/>
          </a:ln>
        </p:spPr>
        <p:txBody>
          <a:bodyPr wrap="none"/>
          <a:lstStyle/>
          <a:p>
            <a:endParaRPr lang="pt-BR"/>
          </a:p>
        </p:txBody>
      </p:sp>
      <p:sp>
        <p:nvSpPr>
          <p:cNvPr id="27657" name="Line 1033"/>
          <p:cNvSpPr>
            <a:spLocks noChangeShapeType="1"/>
          </p:cNvSpPr>
          <p:nvPr/>
        </p:nvSpPr>
        <p:spPr bwMode="auto">
          <a:xfrm>
            <a:off x="4067175" y="4437410"/>
            <a:ext cx="215900" cy="0"/>
          </a:xfrm>
          <a:prstGeom prst="line">
            <a:avLst/>
          </a:prstGeom>
          <a:noFill/>
          <a:ln w="9525">
            <a:solidFill>
              <a:schemeClr val="tx1"/>
            </a:solidFill>
            <a:round/>
            <a:headEnd/>
            <a:tailEnd/>
          </a:ln>
        </p:spPr>
        <p:txBody>
          <a:bodyPr wrap="none"/>
          <a:lstStyle/>
          <a:p>
            <a:endParaRPr lang="pt-BR"/>
          </a:p>
        </p:txBody>
      </p:sp>
      <p:sp>
        <p:nvSpPr>
          <p:cNvPr id="27658" name="Text Box 1034"/>
          <p:cNvSpPr txBox="1">
            <a:spLocks noChangeArrowheads="1"/>
          </p:cNvSpPr>
          <p:nvPr/>
        </p:nvSpPr>
        <p:spPr bwMode="auto">
          <a:xfrm>
            <a:off x="539750" y="5229572"/>
            <a:ext cx="8208963" cy="457200"/>
          </a:xfrm>
          <a:prstGeom prst="rect">
            <a:avLst/>
          </a:prstGeom>
          <a:noFill/>
          <a:ln w="9525">
            <a:noFill/>
            <a:miter lim="800000"/>
            <a:headEnd/>
            <a:tailEnd/>
          </a:ln>
        </p:spPr>
        <p:txBody>
          <a:bodyPr>
            <a:spAutoFit/>
          </a:bodyPr>
          <a:lstStyle/>
          <a:p>
            <a:pPr>
              <a:spcBef>
                <a:spcPct val="50000"/>
              </a:spcBef>
            </a:pPr>
            <a:r>
              <a:rPr lang="pt-BR"/>
              <a:t>Estratégia dominante para o jogador 1: jogar ‘acima’</a:t>
            </a:r>
          </a:p>
        </p:txBody>
      </p:sp>
      <p:sp>
        <p:nvSpPr>
          <p:cNvPr id="27659" name="Text Box 1035"/>
          <p:cNvSpPr txBox="1">
            <a:spLocks noChangeArrowheads="1"/>
          </p:cNvSpPr>
          <p:nvPr/>
        </p:nvSpPr>
        <p:spPr bwMode="auto">
          <a:xfrm>
            <a:off x="539750" y="5805835"/>
            <a:ext cx="7489825" cy="457200"/>
          </a:xfrm>
          <a:prstGeom prst="rect">
            <a:avLst/>
          </a:prstGeom>
          <a:noFill/>
          <a:ln w="9525">
            <a:noFill/>
            <a:miter lim="800000"/>
            <a:headEnd/>
            <a:tailEnd/>
          </a:ln>
        </p:spPr>
        <p:txBody>
          <a:bodyPr>
            <a:spAutoFit/>
          </a:bodyPr>
          <a:lstStyle/>
          <a:p>
            <a:pPr>
              <a:spcBef>
                <a:spcPct val="50000"/>
              </a:spcBef>
            </a:pPr>
            <a:r>
              <a:rPr lang="pt-BR"/>
              <a:t>Estratégia dominante para o jogador 2: jogar ‘esquerda’</a:t>
            </a:r>
          </a:p>
        </p:txBody>
      </p:sp>
      <p:sp>
        <p:nvSpPr>
          <p:cNvPr id="27660" name="Text Box 1036"/>
          <p:cNvSpPr txBox="1">
            <a:spLocks noChangeArrowheads="1"/>
          </p:cNvSpPr>
          <p:nvPr/>
        </p:nvSpPr>
        <p:spPr bwMode="auto">
          <a:xfrm>
            <a:off x="468313" y="1268760"/>
            <a:ext cx="2232025" cy="1200329"/>
          </a:xfrm>
          <a:prstGeom prst="rect">
            <a:avLst/>
          </a:prstGeom>
          <a:noFill/>
          <a:ln w="9525">
            <a:noFill/>
            <a:miter lim="800000"/>
            <a:headEnd/>
            <a:tailEnd/>
          </a:ln>
        </p:spPr>
        <p:txBody>
          <a:bodyPr>
            <a:spAutoFit/>
          </a:bodyPr>
          <a:lstStyle/>
          <a:p>
            <a:pPr>
              <a:spcBef>
                <a:spcPct val="50000"/>
              </a:spcBef>
            </a:pPr>
            <a:r>
              <a:rPr lang="pt-BR" dirty="0" smtClean="0"/>
              <a:t>Equilíbrio </a:t>
            </a:r>
            <a:r>
              <a:rPr lang="pt-BR" dirty="0"/>
              <a:t>com estratégias dominantes</a:t>
            </a:r>
          </a:p>
        </p:txBody>
      </p:sp>
      <p:sp>
        <p:nvSpPr>
          <p:cNvPr id="27661" name="Line 1037"/>
          <p:cNvSpPr>
            <a:spLocks noChangeShapeType="1"/>
          </p:cNvSpPr>
          <p:nvPr/>
        </p:nvSpPr>
        <p:spPr bwMode="auto">
          <a:xfrm flipH="1" flipV="1">
            <a:off x="2124075" y="1918047"/>
            <a:ext cx="1584325" cy="1079500"/>
          </a:xfrm>
          <a:prstGeom prst="line">
            <a:avLst/>
          </a:prstGeom>
          <a:noFill/>
          <a:ln w="9525">
            <a:solidFill>
              <a:schemeClr val="tx1"/>
            </a:solidFill>
            <a:round/>
            <a:headEnd/>
            <a:tailEnd type="triangle" w="med" len="med"/>
          </a:ln>
        </p:spPr>
        <p:txBody>
          <a:bodyPr wrap="none"/>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diamond(in)">
                                      <p:cBhvr>
                                        <p:cTn id="7" dur="2000"/>
                                        <p:tgtEl>
                                          <p:spTgt spid="2765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653"/>
                                        </p:tgtEl>
                                        <p:attrNameLst>
                                          <p:attrName>style.visibility</p:attrName>
                                        </p:attrNameLst>
                                      </p:cBhvr>
                                      <p:to>
                                        <p:strVal val="visible"/>
                                      </p:to>
                                    </p:set>
                                    <p:animEffect transition="in" filter="diamond(in)">
                                      <p:cBhvr>
                                        <p:cTn id="12" dur="2000"/>
                                        <p:tgtEl>
                                          <p:spTgt spid="2765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7658"/>
                                        </p:tgtEl>
                                        <p:attrNameLst>
                                          <p:attrName>style.visibility</p:attrName>
                                        </p:attrNameLst>
                                      </p:cBhvr>
                                      <p:to>
                                        <p:strVal val="visible"/>
                                      </p:to>
                                    </p:set>
                                    <p:animEffect transition="in" filter="box(in)">
                                      <p:cBhvr>
                                        <p:cTn id="17" dur="500"/>
                                        <p:tgtEl>
                                          <p:spTgt spid="27658"/>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7654"/>
                                        </p:tgtEl>
                                        <p:attrNameLst>
                                          <p:attrName>style.visibility</p:attrName>
                                        </p:attrNameLst>
                                      </p:cBhvr>
                                      <p:to>
                                        <p:strVal val="visible"/>
                                      </p:to>
                                    </p:set>
                                    <p:animEffect transition="in" filter="diamond(in)">
                                      <p:cBhvr>
                                        <p:cTn id="22" dur="2000"/>
                                        <p:tgtEl>
                                          <p:spTgt spid="27654"/>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7657"/>
                                        </p:tgtEl>
                                        <p:attrNameLst>
                                          <p:attrName>style.visibility</p:attrName>
                                        </p:attrNameLst>
                                      </p:cBhvr>
                                      <p:to>
                                        <p:strVal val="visible"/>
                                      </p:to>
                                    </p:set>
                                    <p:animEffect transition="in" filter="diamond(in)">
                                      <p:cBhvr>
                                        <p:cTn id="27" dur="2000"/>
                                        <p:tgtEl>
                                          <p:spTgt spid="2765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7659"/>
                                        </p:tgtEl>
                                        <p:attrNameLst>
                                          <p:attrName>style.visibility</p:attrName>
                                        </p:attrNameLst>
                                      </p:cBhvr>
                                      <p:to>
                                        <p:strVal val="visible"/>
                                      </p:to>
                                    </p:set>
                                    <p:animEffect transition="in" filter="box(in)">
                                      <p:cBhvr>
                                        <p:cTn id="32" dur="500"/>
                                        <p:tgtEl>
                                          <p:spTgt spid="2765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513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27661"/>
                                        </p:tgtEl>
                                        <p:attrNameLst>
                                          <p:attrName>style.visibility</p:attrName>
                                        </p:attrNameLst>
                                      </p:cBhvr>
                                      <p:to>
                                        <p:strVal val="visible"/>
                                      </p:to>
                                    </p:set>
                                    <p:animEffect transition="in" filter="diamond(in)">
                                      <p:cBhvr>
                                        <p:cTn id="41" dur="2000"/>
                                        <p:tgtEl>
                                          <p:spTgt spid="27661"/>
                                        </p:tgtEl>
                                      </p:cBhvr>
                                    </p:animEffect>
                                  </p:childTnLst>
                                </p:cTn>
                              </p:par>
                              <p:par>
                                <p:cTn id="42" presetID="8" presetClass="entr" presetSubtype="16" fill="hold" grpId="0" nodeType="withEffect">
                                  <p:stCondLst>
                                    <p:cond delay="0"/>
                                  </p:stCondLst>
                                  <p:childTnLst>
                                    <p:set>
                                      <p:cBhvr>
                                        <p:cTn id="43" dur="1" fill="hold">
                                          <p:stCondLst>
                                            <p:cond delay="0"/>
                                          </p:stCondLst>
                                        </p:cTn>
                                        <p:tgtEl>
                                          <p:spTgt spid="27660"/>
                                        </p:tgtEl>
                                        <p:attrNameLst>
                                          <p:attrName>style.visibility</p:attrName>
                                        </p:attrNameLst>
                                      </p:cBhvr>
                                      <p:to>
                                        <p:strVal val="visible"/>
                                      </p:to>
                                    </p:set>
                                    <p:animEffect transition="in" filter="diamond(in)">
                                      <p:cBhvr>
                                        <p:cTn id="44" dur="2000"/>
                                        <p:tgtEl>
                                          <p:spTgt spid="27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9" grpId="0" animBg="1"/>
      <p:bldP spid="27653" grpId="0" animBg="1"/>
      <p:bldP spid="27654" grpId="0" animBg="1"/>
      <p:bldP spid="27655" grpId="0" animBg="1"/>
      <p:bldP spid="27657" grpId="0" animBg="1"/>
      <p:bldP spid="27658" grpId="0"/>
      <p:bldP spid="27659" grpId="0"/>
      <p:bldP spid="27660" grpId="0"/>
      <p:bldP spid="2766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pt-BR" smtClean="0"/>
              <a:t>c) Estratégias dominantes</a:t>
            </a:r>
          </a:p>
        </p:txBody>
      </p:sp>
      <p:sp>
        <p:nvSpPr>
          <p:cNvPr id="12291" name="Rectangle 3"/>
          <p:cNvSpPr>
            <a:spLocks noGrp="1" noChangeArrowheads="1"/>
          </p:cNvSpPr>
          <p:nvPr>
            <p:ph type="body" idx="1"/>
          </p:nvPr>
        </p:nvSpPr>
        <p:spPr/>
        <p:txBody>
          <a:bodyPr/>
          <a:lstStyle/>
          <a:p>
            <a:r>
              <a:rPr lang="pt-BR" smtClean="0"/>
              <a:t>Uma estratégia dominante é uma estratégia que é ótima para um jogador independentemente da(s) estratégia(s) escolhida(s) pelo(s) outro(s) jogador(es).</a:t>
            </a:r>
          </a:p>
          <a:p>
            <a:r>
              <a:rPr lang="pt-BR" smtClean="0"/>
              <a:t>Quando cada jogador possui uma estratégia dominante, dizemos que a combinação dessas estratégias é um equilíbrio com estratégias dominantes.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9512" y="116632"/>
            <a:ext cx="8784976" cy="864096"/>
          </a:xfrm>
        </p:spPr>
        <p:txBody>
          <a:bodyPr/>
          <a:lstStyle/>
          <a:p>
            <a:r>
              <a:rPr lang="pt-BR" dirty="0" smtClean="0"/>
              <a:t>Exemplo: o dilema dos prisioneiros</a:t>
            </a:r>
          </a:p>
        </p:txBody>
      </p:sp>
      <p:sp>
        <p:nvSpPr>
          <p:cNvPr id="14339" name="Rectangle 3"/>
          <p:cNvSpPr>
            <a:spLocks noGrp="1" noChangeArrowheads="1"/>
          </p:cNvSpPr>
          <p:nvPr>
            <p:ph type="body" idx="1"/>
          </p:nvPr>
        </p:nvSpPr>
        <p:spPr>
          <a:xfrm>
            <a:off x="35496" y="1124744"/>
            <a:ext cx="8964488" cy="5554960"/>
          </a:xfrm>
        </p:spPr>
        <p:txBody>
          <a:bodyPr/>
          <a:lstStyle/>
          <a:p>
            <a:r>
              <a:rPr lang="pt-BR" dirty="0" smtClean="0"/>
              <a:t>Dois parceiros em um crime são presos por um policial. </a:t>
            </a:r>
          </a:p>
          <a:p>
            <a:r>
              <a:rPr lang="pt-BR" dirty="0" smtClean="0"/>
              <a:t>Para cada ladrão, o policial propõe que ele confesse o crime e sirva de testemunha de acusação. </a:t>
            </a:r>
          </a:p>
          <a:p>
            <a:r>
              <a:rPr lang="pt-BR" dirty="0" smtClean="0"/>
              <a:t>Se um dos ladrões confessa o crime e o outro não, aquele que confessou será posto em liberdade e o outro cumprirá pena de 10 anos. Caso os dois confessem, ambos ficarão presos por 3 anos. Se nenhum dos dois confessarem, a penalidade será de apenas um ano.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191000" y="1911350"/>
            <a:ext cx="1524000" cy="990600"/>
          </a:xfrm>
          <a:prstGeom prst="rect">
            <a:avLst/>
          </a:prstGeom>
          <a:solidFill>
            <a:srgbClr val="FFFF00"/>
          </a:solidFill>
          <a:ln w="9525">
            <a:noFill/>
            <a:miter lim="800000"/>
            <a:headEnd/>
            <a:tailEnd/>
          </a:ln>
        </p:spPr>
        <p:txBody>
          <a:bodyPr wrap="none" anchor="ctr"/>
          <a:lstStyle/>
          <a:p>
            <a:endParaRPr lang="pt-BR"/>
          </a:p>
        </p:txBody>
      </p:sp>
      <p:sp>
        <p:nvSpPr>
          <p:cNvPr id="15363" name="Rectangle 3"/>
          <p:cNvSpPr>
            <a:spLocks noChangeArrowheads="1"/>
          </p:cNvSpPr>
          <p:nvPr/>
        </p:nvSpPr>
        <p:spPr bwMode="auto">
          <a:xfrm>
            <a:off x="4191000" y="1911350"/>
            <a:ext cx="3124200" cy="1981200"/>
          </a:xfrm>
          <a:prstGeom prst="rect">
            <a:avLst/>
          </a:prstGeom>
          <a:noFill/>
          <a:ln w="9525">
            <a:solidFill>
              <a:schemeClr val="tx1"/>
            </a:solidFill>
            <a:miter lim="800000"/>
            <a:headEnd/>
            <a:tailEnd/>
          </a:ln>
        </p:spPr>
        <p:txBody>
          <a:bodyPr wrap="none" anchor="ctr"/>
          <a:lstStyle/>
          <a:p>
            <a:endParaRPr lang="pt-BR"/>
          </a:p>
        </p:txBody>
      </p:sp>
      <p:sp>
        <p:nvSpPr>
          <p:cNvPr id="15364" name="Line 4"/>
          <p:cNvSpPr>
            <a:spLocks noChangeShapeType="1"/>
          </p:cNvSpPr>
          <p:nvPr/>
        </p:nvSpPr>
        <p:spPr bwMode="auto">
          <a:xfrm>
            <a:off x="5756275" y="1916113"/>
            <a:ext cx="0" cy="1981200"/>
          </a:xfrm>
          <a:prstGeom prst="line">
            <a:avLst/>
          </a:prstGeom>
          <a:noFill/>
          <a:ln w="9525">
            <a:solidFill>
              <a:schemeClr val="tx1"/>
            </a:solidFill>
            <a:round/>
            <a:headEnd/>
            <a:tailEnd/>
          </a:ln>
        </p:spPr>
        <p:txBody>
          <a:bodyPr wrap="none" anchor="ctr"/>
          <a:lstStyle/>
          <a:p>
            <a:endParaRPr lang="pt-BR"/>
          </a:p>
        </p:txBody>
      </p:sp>
      <p:sp>
        <p:nvSpPr>
          <p:cNvPr id="15365" name="Line 5"/>
          <p:cNvSpPr>
            <a:spLocks noChangeShapeType="1"/>
          </p:cNvSpPr>
          <p:nvPr/>
        </p:nvSpPr>
        <p:spPr bwMode="auto">
          <a:xfrm>
            <a:off x="4191000" y="2901950"/>
            <a:ext cx="3124200" cy="0"/>
          </a:xfrm>
          <a:prstGeom prst="line">
            <a:avLst/>
          </a:prstGeom>
          <a:noFill/>
          <a:ln w="9525">
            <a:solidFill>
              <a:schemeClr val="tx1"/>
            </a:solidFill>
            <a:round/>
            <a:headEnd/>
            <a:tailEnd/>
          </a:ln>
        </p:spPr>
        <p:txBody>
          <a:bodyPr wrap="none" anchor="ctr"/>
          <a:lstStyle/>
          <a:p>
            <a:endParaRPr lang="pt-BR"/>
          </a:p>
        </p:txBody>
      </p:sp>
      <p:sp>
        <p:nvSpPr>
          <p:cNvPr id="15366" name="Text Box 6"/>
          <p:cNvSpPr txBox="1">
            <a:spLocks noChangeArrowheads="1"/>
          </p:cNvSpPr>
          <p:nvPr/>
        </p:nvSpPr>
        <p:spPr bwMode="auto">
          <a:xfrm>
            <a:off x="838200" y="2673350"/>
            <a:ext cx="1749425" cy="457200"/>
          </a:xfrm>
          <a:prstGeom prst="rect">
            <a:avLst/>
          </a:prstGeom>
          <a:noFill/>
          <a:ln w="9525">
            <a:noFill/>
            <a:miter lim="800000"/>
            <a:headEnd/>
            <a:tailEnd/>
          </a:ln>
        </p:spPr>
        <p:txBody>
          <a:bodyPr wrap="none">
            <a:spAutoFit/>
          </a:bodyPr>
          <a:lstStyle/>
          <a:p>
            <a:r>
              <a:rPr lang="pt-BR"/>
              <a:t>Prisioneiro 1</a:t>
            </a:r>
          </a:p>
        </p:txBody>
      </p:sp>
      <p:sp>
        <p:nvSpPr>
          <p:cNvPr id="15367" name="Text Box 7"/>
          <p:cNvSpPr txBox="1">
            <a:spLocks noChangeArrowheads="1"/>
          </p:cNvSpPr>
          <p:nvPr/>
        </p:nvSpPr>
        <p:spPr bwMode="auto">
          <a:xfrm>
            <a:off x="5105400" y="692150"/>
            <a:ext cx="1749425" cy="457200"/>
          </a:xfrm>
          <a:prstGeom prst="rect">
            <a:avLst/>
          </a:prstGeom>
          <a:noFill/>
          <a:ln w="9525">
            <a:noFill/>
            <a:miter lim="800000"/>
            <a:headEnd/>
            <a:tailEnd/>
          </a:ln>
        </p:spPr>
        <p:txBody>
          <a:bodyPr wrap="none">
            <a:spAutoFit/>
          </a:bodyPr>
          <a:lstStyle/>
          <a:p>
            <a:r>
              <a:rPr lang="pt-BR"/>
              <a:t>Prisioneiro 2</a:t>
            </a:r>
          </a:p>
        </p:txBody>
      </p:sp>
      <p:sp>
        <p:nvSpPr>
          <p:cNvPr id="15368" name="Text Box 8"/>
          <p:cNvSpPr txBox="1">
            <a:spLocks noChangeArrowheads="1"/>
          </p:cNvSpPr>
          <p:nvPr/>
        </p:nvSpPr>
        <p:spPr bwMode="auto">
          <a:xfrm>
            <a:off x="2971800" y="2216150"/>
            <a:ext cx="1233488" cy="457200"/>
          </a:xfrm>
          <a:prstGeom prst="rect">
            <a:avLst/>
          </a:prstGeom>
          <a:noFill/>
          <a:ln w="9525">
            <a:noFill/>
            <a:miter lim="800000"/>
            <a:headEnd/>
            <a:tailEnd/>
          </a:ln>
        </p:spPr>
        <p:txBody>
          <a:bodyPr wrap="none">
            <a:spAutoFit/>
          </a:bodyPr>
          <a:lstStyle/>
          <a:p>
            <a:r>
              <a:rPr lang="pt-BR"/>
              <a:t>confessa</a:t>
            </a:r>
          </a:p>
        </p:txBody>
      </p:sp>
      <p:sp>
        <p:nvSpPr>
          <p:cNvPr id="15369" name="Text Box 10"/>
          <p:cNvSpPr txBox="1">
            <a:spLocks noChangeArrowheads="1"/>
          </p:cNvSpPr>
          <p:nvPr/>
        </p:nvSpPr>
        <p:spPr bwMode="auto">
          <a:xfrm>
            <a:off x="4567238" y="2192338"/>
            <a:ext cx="768350" cy="457200"/>
          </a:xfrm>
          <a:prstGeom prst="rect">
            <a:avLst/>
          </a:prstGeom>
          <a:noFill/>
          <a:ln w="9525">
            <a:noFill/>
            <a:miter lim="800000"/>
            <a:headEnd/>
            <a:tailEnd/>
          </a:ln>
        </p:spPr>
        <p:txBody>
          <a:bodyPr wrap="none">
            <a:spAutoFit/>
          </a:bodyPr>
          <a:lstStyle/>
          <a:p>
            <a:r>
              <a:rPr lang="pt-BR"/>
              <a:t>-3,-3</a:t>
            </a:r>
          </a:p>
        </p:txBody>
      </p:sp>
      <p:sp>
        <p:nvSpPr>
          <p:cNvPr id="15370" name="Text Box 11"/>
          <p:cNvSpPr txBox="1">
            <a:spLocks noChangeArrowheads="1"/>
          </p:cNvSpPr>
          <p:nvPr/>
        </p:nvSpPr>
        <p:spPr bwMode="auto">
          <a:xfrm>
            <a:off x="6132513" y="2181225"/>
            <a:ext cx="819150" cy="457200"/>
          </a:xfrm>
          <a:prstGeom prst="rect">
            <a:avLst/>
          </a:prstGeom>
          <a:noFill/>
          <a:ln w="9525">
            <a:noFill/>
            <a:miter lim="800000"/>
            <a:headEnd/>
            <a:tailEnd/>
          </a:ln>
        </p:spPr>
        <p:txBody>
          <a:bodyPr wrap="none">
            <a:spAutoFit/>
          </a:bodyPr>
          <a:lstStyle/>
          <a:p>
            <a:r>
              <a:rPr lang="pt-BR"/>
              <a:t>0,-10</a:t>
            </a:r>
          </a:p>
        </p:txBody>
      </p:sp>
      <p:sp>
        <p:nvSpPr>
          <p:cNvPr id="15371" name="Text Box 12"/>
          <p:cNvSpPr txBox="1">
            <a:spLocks noChangeArrowheads="1"/>
          </p:cNvSpPr>
          <p:nvPr/>
        </p:nvSpPr>
        <p:spPr bwMode="auto">
          <a:xfrm>
            <a:off x="4576763" y="3159125"/>
            <a:ext cx="819150" cy="457200"/>
          </a:xfrm>
          <a:prstGeom prst="rect">
            <a:avLst/>
          </a:prstGeom>
          <a:noFill/>
          <a:ln w="9525">
            <a:noFill/>
            <a:miter lim="800000"/>
            <a:headEnd/>
            <a:tailEnd/>
          </a:ln>
        </p:spPr>
        <p:txBody>
          <a:bodyPr wrap="none">
            <a:spAutoFit/>
          </a:bodyPr>
          <a:lstStyle/>
          <a:p>
            <a:r>
              <a:rPr lang="pt-BR"/>
              <a:t>-10,0</a:t>
            </a:r>
          </a:p>
        </p:txBody>
      </p:sp>
      <p:sp>
        <p:nvSpPr>
          <p:cNvPr id="15372" name="Text Box 13"/>
          <p:cNvSpPr txBox="1">
            <a:spLocks noChangeArrowheads="1"/>
          </p:cNvSpPr>
          <p:nvPr/>
        </p:nvSpPr>
        <p:spPr bwMode="auto">
          <a:xfrm>
            <a:off x="6200775" y="3159125"/>
            <a:ext cx="768350" cy="457200"/>
          </a:xfrm>
          <a:prstGeom prst="rect">
            <a:avLst/>
          </a:prstGeom>
          <a:noFill/>
          <a:ln w="9525">
            <a:noFill/>
            <a:miter lim="800000"/>
            <a:headEnd/>
            <a:tailEnd/>
          </a:ln>
        </p:spPr>
        <p:txBody>
          <a:bodyPr wrap="none">
            <a:spAutoFit/>
          </a:bodyPr>
          <a:lstStyle/>
          <a:p>
            <a:r>
              <a:rPr lang="pt-BR"/>
              <a:t>-1,-1</a:t>
            </a:r>
          </a:p>
        </p:txBody>
      </p:sp>
      <p:sp>
        <p:nvSpPr>
          <p:cNvPr id="15373" name="Text Box 14"/>
          <p:cNvSpPr txBox="1">
            <a:spLocks noChangeArrowheads="1"/>
          </p:cNvSpPr>
          <p:nvPr/>
        </p:nvSpPr>
        <p:spPr bwMode="auto">
          <a:xfrm>
            <a:off x="4191000" y="1377950"/>
            <a:ext cx="1233488" cy="457200"/>
          </a:xfrm>
          <a:prstGeom prst="rect">
            <a:avLst/>
          </a:prstGeom>
          <a:noFill/>
          <a:ln w="9525">
            <a:noFill/>
            <a:miter lim="800000"/>
            <a:headEnd/>
            <a:tailEnd/>
          </a:ln>
        </p:spPr>
        <p:txBody>
          <a:bodyPr wrap="none">
            <a:spAutoFit/>
          </a:bodyPr>
          <a:lstStyle/>
          <a:p>
            <a:r>
              <a:rPr lang="pt-BR"/>
              <a:t>confessa</a:t>
            </a:r>
          </a:p>
        </p:txBody>
      </p:sp>
      <p:sp>
        <p:nvSpPr>
          <p:cNvPr id="15374" name="Text Box 15"/>
          <p:cNvSpPr txBox="1">
            <a:spLocks noChangeArrowheads="1"/>
          </p:cNvSpPr>
          <p:nvPr/>
        </p:nvSpPr>
        <p:spPr bwMode="auto">
          <a:xfrm>
            <a:off x="5710238" y="1377950"/>
            <a:ext cx="1749425" cy="457200"/>
          </a:xfrm>
          <a:prstGeom prst="rect">
            <a:avLst/>
          </a:prstGeom>
          <a:noFill/>
          <a:ln w="9525">
            <a:noFill/>
            <a:miter lim="800000"/>
            <a:headEnd/>
            <a:tailEnd/>
          </a:ln>
        </p:spPr>
        <p:txBody>
          <a:bodyPr wrap="none">
            <a:spAutoFit/>
          </a:bodyPr>
          <a:lstStyle/>
          <a:p>
            <a:r>
              <a:rPr lang="pt-BR"/>
              <a:t>não confessa</a:t>
            </a:r>
          </a:p>
        </p:txBody>
      </p:sp>
      <p:sp>
        <p:nvSpPr>
          <p:cNvPr id="15375" name="Text Box 16"/>
          <p:cNvSpPr txBox="1">
            <a:spLocks noChangeArrowheads="1"/>
          </p:cNvSpPr>
          <p:nvPr/>
        </p:nvSpPr>
        <p:spPr bwMode="auto">
          <a:xfrm>
            <a:off x="2365375" y="3211513"/>
            <a:ext cx="1749425" cy="457200"/>
          </a:xfrm>
          <a:prstGeom prst="rect">
            <a:avLst/>
          </a:prstGeom>
          <a:noFill/>
          <a:ln w="9525">
            <a:noFill/>
            <a:miter lim="800000"/>
            <a:headEnd/>
            <a:tailEnd/>
          </a:ln>
        </p:spPr>
        <p:txBody>
          <a:bodyPr wrap="none">
            <a:spAutoFit/>
          </a:bodyPr>
          <a:lstStyle/>
          <a:p>
            <a:r>
              <a:rPr lang="pt-BR"/>
              <a:t>não confessa</a:t>
            </a:r>
          </a:p>
        </p:txBody>
      </p:sp>
      <p:sp>
        <p:nvSpPr>
          <p:cNvPr id="15376" name="Text Box 1028"/>
          <p:cNvSpPr txBox="1">
            <a:spLocks noChangeArrowheads="1"/>
          </p:cNvSpPr>
          <p:nvPr/>
        </p:nvSpPr>
        <p:spPr bwMode="auto">
          <a:xfrm>
            <a:off x="571500" y="4357688"/>
            <a:ext cx="7561263" cy="1938337"/>
          </a:xfrm>
          <a:prstGeom prst="rect">
            <a:avLst/>
          </a:prstGeom>
          <a:noFill/>
          <a:ln w="9525">
            <a:noFill/>
            <a:miter lim="800000"/>
            <a:headEnd/>
            <a:tailEnd/>
          </a:ln>
        </p:spPr>
        <p:txBody>
          <a:bodyPr>
            <a:spAutoFit/>
          </a:bodyPr>
          <a:lstStyle/>
          <a:p>
            <a:pPr>
              <a:spcBef>
                <a:spcPct val="50000"/>
              </a:spcBef>
            </a:pPr>
            <a:r>
              <a:rPr lang="pt-BR"/>
              <a:t>Equilíbrio com estratégias dominantes: confessa, confessa</a:t>
            </a:r>
          </a:p>
          <a:p>
            <a:pPr>
              <a:spcBef>
                <a:spcPct val="50000"/>
              </a:spcBef>
            </a:pPr>
            <a:r>
              <a:rPr lang="pt-BR"/>
              <a:t>Equilíbrio não é eficiente no sentido de Pareto. Ambos poderiam melhorar caso não confessassem.</a:t>
            </a:r>
          </a:p>
          <a:p>
            <a:pPr>
              <a:spcBef>
                <a:spcPct val="50000"/>
              </a:spcBef>
            </a:pPr>
            <a:r>
              <a:rPr lang="pt-BR"/>
              <a:t>Forma de jogar depende de quantas vezes o jogo é jogado.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Lst>
  </p:timing>
</p:sld>
</file>

<file path=ppt/theme/theme1.xml><?xml version="1.0" encoding="utf-8"?>
<a:theme xmlns:a="http://schemas.openxmlformats.org/drawingml/2006/main" name="Estrutura padrão">
  <a:themeElements>
    <a:clrScheme name="">
      <a:dk1>
        <a:srgbClr val="000099"/>
      </a:dk1>
      <a:lt1>
        <a:srgbClr val="FFFFFF"/>
      </a:lt1>
      <a:dk2>
        <a:srgbClr val="000099"/>
      </a:dk2>
      <a:lt2>
        <a:srgbClr val="808080"/>
      </a:lt2>
      <a:accent1>
        <a:srgbClr val="00CC99"/>
      </a:accent1>
      <a:accent2>
        <a:srgbClr val="3333CC"/>
      </a:accent2>
      <a:accent3>
        <a:srgbClr val="FFFFFF"/>
      </a:accent3>
      <a:accent4>
        <a:srgbClr val="000082"/>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Office\Templates\Estruturas de apresentação\Plano grafico.pot</Template>
  <TotalTime>4726</TotalTime>
  <Words>2876</Words>
  <Application>Microsoft Office PowerPoint</Application>
  <PresentationFormat>Apresentação na tela (4:3)</PresentationFormat>
  <Paragraphs>464</Paragraphs>
  <Slides>56</Slides>
  <Notes>2</Notes>
  <HiddenSlides>0</HiddenSlides>
  <MMClips>0</MMClips>
  <ScaleCrop>false</ScaleCrop>
  <HeadingPairs>
    <vt:vector size="6" baseType="variant">
      <vt:variant>
        <vt:lpstr>Tema</vt:lpstr>
      </vt:variant>
      <vt:variant>
        <vt:i4>1</vt:i4>
      </vt:variant>
      <vt:variant>
        <vt:lpstr>Servidores OLE incorporados</vt:lpstr>
      </vt:variant>
      <vt:variant>
        <vt:i4>2</vt:i4>
      </vt:variant>
      <vt:variant>
        <vt:lpstr>Títulos de slides</vt:lpstr>
      </vt:variant>
      <vt:variant>
        <vt:i4>56</vt:i4>
      </vt:variant>
    </vt:vector>
  </HeadingPairs>
  <TitlesOfParts>
    <vt:vector size="59" baseType="lpstr">
      <vt:lpstr>Estrutura padrão</vt:lpstr>
      <vt:lpstr>Equação</vt:lpstr>
      <vt:lpstr>Equation</vt:lpstr>
      <vt:lpstr>Jogos</vt:lpstr>
      <vt:lpstr>Teoria dos Jogos</vt:lpstr>
      <vt:lpstr>JOGOS SIMULTÂNEOS</vt:lpstr>
      <vt:lpstr>b) Representação matricial ou estratégica de um jogo</vt:lpstr>
      <vt:lpstr>Resultado do jogo</vt:lpstr>
      <vt:lpstr>Exemplo</vt:lpstr>
      <vt:lpstr>c) Estratégias dominantes</vt:lpstr>
      <vt:lpstr>Exemplo: o dilema dos prisioneiros</vt:lpstr>
      <vt:lpstr>Apresentação do PowerPoint</vt:lpstr>
      <vt:lpstr>Dominante e Fracamente dominante</vt:lpstr>
      <vt:lpstr>Exemplo</vt:lpstr>
      <vt:lpstr>Eliminação recursiva de estratégias dominadas</vt:lpstr>
      <vt:lpstr>Exemplo:</vt:lpstr>
      <vt:lpstr>d) Equilíbrio de Nash</vt:lpstr>
      <vt:lpstr>Exemplo: Batalha dos sexos</vt:lpstr>
      <vt:lpstr>Questão 11/ 2003</vt:lpstr>
      <vt:lpstr>Equilíbrio de Nash com estratégias mistas</vt:lpstr>
      <vt:lpstr>Exemplo: Batalha dos sexos</vt:lpstr>
      <vt:lpstr>Continuação</vt:lpstr>
      <vt:lpstr>Continuação</vt:lpstr>
      <vt:lpstr>Equilíbrio de Nash</vt:lpstr>
      <vt:lpstr>JOGOS SEQUENCIAIS</vt:lpstr>
      <vt:lpstr>Jogos sequenciais</vt:lpstr>
      <vt:lpstr>Exemplo</vt:lpstr>
      <vt:lpstr>Payoffs do jogo</vt:lpstr>
      <vt:lpstr>Jogo caso a empresa 1 comece a produzir antes da empresa 2</vt:lpstr>
      <vt:lpstr>Conjunto de informação</vt:lpstr>
      <vt:lpstr>Exemplo: par ou ímpar</vt:lpstr>
      <vt:lpstr>Exemplo: entrada</vt:lpstr>
      <vt:lpstr>Apresentação do PowerPoint</vt:lpstr>
      <vt:lpstr>Jogo caso a empresa 1 comece a produzir antes da empresa 2</vt:lpstr>
      <vt:lpstr>Definição: Subjogo</vt:lpstr>
      <vt:lpstr>Exemplo</vt:lpstr>
      <vt:lpstr>Exemplo</vt:lpstr>
      <vt:lpstr>Exemplo</vt:lpstr>
      <vt:lpstr>Exemplo</vt:lpstr>
      <vt:lpstr>Exemplo</vt:lpstr>
      <vt:lpstr>Definição: Estratégia</vt:lpstr>
      <vt:lpstr>Definição</vt:lpstr>
      <vt:lpstr>Exemplo</vt:lpstr>
      <vt:lpstr>Possíveis estratégias</vt:lpstr>
      <vt:lpstr>Representação estratégica</vt:lpstr>
      <vt:lpstr>Apresentação do PowerPoint</vt:lpstr>
      <vt:lpstr>Questão 14 de 2001</vt:lpstr>
      <vt:lpstr>Jogo repetido um número determinado de vezes</vt:lpstr>
      <vt:lpstr>Jogos repetidos um número indeterminado de vezes</vt:lpstr>
      <vt:lpstr>Exemplo: estratégia tit-for-tat</vt:lpstr>
      <vt:lpstr>Estratégia do disparo (gatilho)</vt:lpstr>
      <vt:lpstr>Exemplo de Cartel</vt:lpstr>
      <vt:lpstr>Problema do cartel</vt:lpstr>
      <vt:lpstr>Estratégia do disparo para cartéis</vt:lpstr>
      <vt:lpstr>Estratégia de disparo crível</vt:lpstr>
      <vt:lpstr>Continuação:</vt:lpstr>
      <vt:lpstr>Primeiro período</vt:lpstr>
      <vt:lpstr>Períodos subsequentes: Solução de Cournot</vt:lpstr>
      <vt:lpstr>Apresentação do PowerPoint</vt:lpstr>
    </vt:vector>
  </TitlesOfParts>
  <Company>Compaq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3.5 – Teoria dos Jogos</dc:title>
  <dc:creator>Roberto Guena de Oliveira</dc:creator>
  <cp:lastModifiedBy>Elaine</cp:lastModifiedBy>
  <cp:revision>105</cp:revision>
  <dcterms:created xsi:type="dcterms:W3CDTF">2000-07-13T20:53:01Z</dcterms:created>
  <dcterms:modified xsi:type="dcterms:W3CDTF">2014-11-30T12:50:20Z</dcterms:modified>
</cp:coreProperties>
</file>