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handoutMasterIdLst>
    <p:handoutMasterId r:id="rId45"/>
  </p:handoutMasterIdLst>
  <p:sldIdLst>
    <p:sldId id="330" r:id="rId2"/>
    <p:sldId id="331" r:id="rId3"/>
    <p:sldId id="257" r:id="rId4"/>
    <p:sldId id="259" r:id="rId5"/>
    <p:sldId id="332" r:id="rId6"/>
    <p:sldId id="306" r:id="rId7"/>
    <p:sldId id="307" r:id="rId8"/>
    <p:sldId id="308" r:id="rId9"/>
    <p:sldId id="310" r:id="rId10"/>
    <p:sldId id="313" r:id="rId11"/>
    <p:sldId id="316" r:id="rId12"/>
    <p:sldId id="317" r:id="rId13"/>
    <p:sldId id="318" r:id="rId14"/>
    <p:sldId id="324" r:id="rId15"/>
    <p:sldId id="326" r:id="rId16"/>
    <p:sldId id="327" r:id="rId17"/>
    <p:sldId id="328" r:id="rId18"/>
    <p:sldId id="262" r:id="rId19"/>
    <p:sldId id="263" r:id="rId20"/>
    <p:sldId id="264" r:id="rId21"/>
    <p:sldId id="267" r:id="rId22"/>
    <p:sldId id="269" r:id="rId23"/>
    <p:sldId id="271" r:id="rId24"/>
    <p:sldId id="272" r:id="rId25"/>
    <p:sldId id="273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90" r:id="rId37"/>
    <p:sldId id="291" r:id="rId38"/>
    <p:sldId id="293" r:id="rId39"/>
    <p:sldId id="296" r:id="rId40"/>
    <p:sldId id="297" r:id="rId41"/>
    <p:sldId id="303" r:id="rId42"/>
    <p:sldId id="304" r:id="rId43"/>
    <p:sldId id="289" r:id="rId44"/>
  </p:sldIdLst>
  <p:sldSz cx="12192000" cy="6858000"/>
  <p:notesSz cx="10020300" cy="68881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6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75561" y="0"/>
            <a:ext cx="4342130" cy="346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E27B2-A76B-4D5C-B539-27687F0C8550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42161"/>
            <a:ext cx="4342130" cy="346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75561" y="6542161"/>
            <a:ext cx="4342130" cy="346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A0EA6-73A3-4E10-A095-4E0D116976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436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8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6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435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73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04040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13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04040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85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18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16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25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19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67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76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89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48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2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47800" y="838200"/>
            <a:ext cx="93405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ACH4106-Biologia do Corpo Humano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05</a:t>
            </a: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SISTEMA REPRODUTOR</a:t>
            </a:r>
            <a:endParaRPr lang="pt-BR" altLang="en-US" sz="4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01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Outubro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0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974595" y="1972817"/>
            <a:ext cx="4525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HORMÔNIOS</a:t>
            </a:r>
            <a:r>
              <a:rPr sz="2800" b="1" spc="-4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OVARIANOS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0947" y="2857627"/>
            <a:ext cx="212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4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T</a:t>
            </a:r>
            <a:r>
              <a:rPr sz="24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Ó</a:t>
            </a:r>
            <a:r>
              <a:rPr sz="24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G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4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0947" y="3589097"/>
            <a:ext cx="2581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PROGESTERONA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2242" y="3223386"/>
            <a:ext cx="1970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4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T</a:t>
            </a:r>
            <a:r>
              <a:rPr sz="2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RÓID</a:t>
            </a:r>
            <a:r>
              <a:rPr sz="24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7294" y="5357571"/>
            <a:ext cx="188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2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P</a:t>
            </a:r>
            <a:r>
              <a:rPr sz="2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ÍDICOS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6823" y="5204283"/>
            <a:ext cx="16478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INIBINA  R</a:t>
            </a:r>
            <a:r>
              <a:rPr sz="24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L</a:t>
            </a:r>
            <a:r>
              <a:rPr sz="24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XI</a:t>
            </a:r>
            <a:r>
              <a:rPr sz="24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A  OUTROS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0863" y="2946654"/>
            <a:ext cx="619760" cy="874394"/>
          </a:xfrm>
          <a:custGeom>
            <a:avLst/>
            <a:gdLst/>
            <a:ahLst/>
            <a:cxnLst/>
            <a:rect l="l" t="t" r="r" b="b"/>
            <a:pathLst>
              <a:path w="619760" h="874395">
                <a:moveTo>
                  <a:pt x="275463" y="0"/>
                </a:moveTo>
                <a:lnTo>
                  <a:pt x="358013" y="89408"/>
                </a:lnTo>
                <a:lnTo>
                  <a:pt x="0" y="419735"/>
                </a:lnTo>
                <a:lnTo>
                  <a:pt x="330326" y="777875"/>
                </a:lnTo>
                <a:lnTo>
                  <a:pt x="240792" y="860425"/>
                </a:lnTo>
                <a:lnTo>
                  <a:pt x="584962" y="874268"/>
                </a:lnTo>
                <a:lnTo>
                  <a:pt x="595484" y="612648"/>
                </a:lnTo>
                <a:lnTo>
                  <a:pt x="509269" y="612648"/>
                </a:lnTo>
                <a:lnTo>
                  <a:pt x="344169" y="433578"/>
                </a:lnTo>
                <a:lnTo>
                  <a:pt x="523113" y="268478"/>
                </a:lnTo>
                <a:lnTo>
                  <a:pt x="609391" y="268478"/>
                </a:lnTo>
                <a:lnTo>
                  <a:pt x="619632" y="13843"/>
                </a:lnTo>
                <a:lnTo>
                  <a:pt x="275463" y="0"/>
                </a:lnTo>
                <a:close/>
              </a:path>
              <a:path w="619760" h="874395">
                <a:moveTo>
                  <a:pt x="598805" y="530098"/>
                </a:moveTo>
                <a:lnTo>
                  <a:pt x="509269" y="612648"/>
                </a:lnTo>
                <a:lnTo>
                  <a:pt x="595484" y="612648"/>
                </a:lnTo>
                <a:lnTo>
                  <a:pt x="598805" y="530098"/>
                </a:lnTo>
                <a:close/>
              </a:path>
              <a:path w="619760" h="874395">
                <a:moveTo>
                  <a:pt x="609391" y="268478"/>
                </a:moveTo>
                <a:lnTo>
                  <a:pt x="523113" y="268478"/>
                </a:lnTo>
                <a:lnTo>
                  <a:pt x="605789" y="358013"/>
                </a:lnTo>
                <a:lnTo>
                  <a:pt x="609391" y="26847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0863" y="2946654"/>
            <a:ext cx="619760" cy="874394"/>
          </a:xfrm>
          <a:custGeom>
            <a:avLst/>
            <a:gdLst/>
            <a:ahLst/>
            <a:cxnLst/>
            <a:rect l="l" t="t" r="r" b="b"/>
            <a:pathLst>
              <a:path w="619760" h="874395">
                <a:moveTo>
                  <a:pt x="584962" y="874268"/>
                </a:moveTo>
                <a:lnTo>
                  <a:pt x="598805" y="530098"/>
                </a:lnTo>
                <a:lnTo>
                  <a:pt x="509269" y="612648"/>
                </a:lnTo>
                <a:lnTo>
                  <a:pt x="344169" y="433578"/>
                </a:lnTo>
                <a:lnTo>
                  <a:pt x="523113" y="268478"/>
                </a:lnTo>
                <a:lnTo>
                  <a:pt x="605789" y="358013"/>
                </a:lnTo>
                <a:lnTo>
                  <a:pt x="619632" y="13843"/>
                </a:lnTo>
                <a:lnTo>
                  <a:pt x="275463" y="0"/>
                </a:lnTo>
                <a:lnTo>
                  <a:pt x="358013" y="89408"/>
                </a:lnTo>
                <a:lnTo>
                  <a:pt x="0" y="419735"/>
                </a:lnTo>
                <a:lnTo>
                  <a:pt x="330326" y="777875"/>
                </a:lnTo>
                <a:lnTo>
                  <a:pt x="240792" y="860425"/>
                </a:lnTo>
                <a:lnTo>
                  <a:pt x="584962" y="8742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20311" y="5246878"/>
            <a:ext cx="619760" cy="874394"/>
          </a:xfrm>
          <a:custGeom>
            <a:avLst/>
            <a:gdLst/>
            <a:ahLst/>
            <a:cxnLst/>
            <a:rect l="l" t="t" r="r" b="b"/>
            <a:pathLst>
              <a:path w="619760" h="874395">
                <a:moveTo>
                  <a:pt x="275463" y="0"/>
                </a:moveTo>
                <a:lnTo>
                  <a:pt x="358013" y="89535"/>
                </a:lnTo>
                <a:lnTo>
                  <a:pt x="0" y="419849"/>
                </a:lnTo>
                <a:lnTo>
                  <a:pt x="330326" y="777887"/>
                </a:lnTo>
                <a:lnTo>
                  <a:pt x="240792" y="860475"/>
                </a:lnTo>
                <a:lnTo>
                  <a:pt x="584962" y="874318"/>
                </a:lnTo>
                <a:lnTo>
                  <a:pt x="595579" y="612736"/>
                </a:lnTo>
                <a:lnTo>
                  <a:pt x="509396" y="612736"/>
                </a:lnTo>
                <a:lnTo>
                  <a:pt x="344169" y="433705"/>
                </a:lnTo>
                <a:lnTo>
                  <a:pt x="523239" y="268478"/>
                </a:lnTo>
                <a:lnTo>
                  <a:pt x="609391" y="268478"/>
                </a:lnTo>
                <a:lnTo>
                  <a:pt x="619632" y="13843"/>
                </a:lnTo>
                <a:lnTo>
                  <a:pt x="275463" y="0"/>
                </a:lnTo>
                <a:close/>
              </a:path>
              <a:path w="619760" h="874395">
                <a:moveTo>
                  <a:pt x="598932" y="530148"/>
                </a:moveTo>
                <a:lnTo>
                  <a:pt x="509396" y="612736"/>
                </a:lnTo>
                <a:lnTo>
                  <a:pt x="595579" y="612736"/>
                </a:lnTo>
                <a:lnTo>
                  <a:pt x="598932" y="530148"/>
                </a:lnTo>
                <a:close/>
              </a:path>
              <a:path w="619760" h="874395">
                <a:moveTo>
                  <a:pt x="609391" y="268478"/>
                </a:moveTo>
                <a:lnTo>
                  <a:pt x="523239" y="268478"/>
                </a:lnTo>
                <a:lnTo>
                  <a:pt x="605789" y="358038"/>
                </a:lnTo>
                <a:lnTo>
                  <a:pt x="609391" y="26847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0311" y="5246878"/>
            <a:ext cx="619760" cy="874394"/>
          </a:xfrm>
          <a:custGeom>
            <a:avLst/>
            <a:gdLst/>
            <a:ahLst/>
            <a:cxnLst/>
            <a:rect l="l" t="t" r="r" b="b"/>
            <a:pathLst>
              <a:path w="619760" h="874395">
                <a:moveTo>
                  <a:pt x="584962" y="874318"/>
                </a:moveTo>
                <a:lnTo>
                  <a:pt x="598932" y="530148"/>
                </a:lnTo>
                <a:lnTo>
                  <a:pt x="509396" y="612736"/>
                </a:lnTo>
                <a:lnTo>
                  <a:pt x="344169" y="433705"/>
                </a:lnTo>
                <a:lnTo>
                  <a:pt x="523239" y="268478"/>
                </a:lnTo>
                <a:lnTo>
                  <a:pt x="605789" y="358038"/>
                </a:lnTo>
                <a:lnTo>
                  <a:pt x="619632" y="13843"/>
                </a:lnTo>
                <a:lnTo>
                  <a:pt x="275463" y="0"/>
                </a:lnTo>
                <a:lnTo>
                  <a:pt x="358013" y="89535"/>
                </a:lnTo>
                <a:lnTo>
                  <a:pt x="0" y="419849"/>
                </a:lnTo>
                <a:lnTo>
                  <a:pt x="330326" y="777887"/>
                </a:lnTo>
                <a:lnTo>
                  <a:pt x="240792" y="860475"/>
                </a:lnTo>
                <a:lnTo>
                  <a:pt x="584962" y="8743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56830" y="2856942"/>
            <a:ext cx="46541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(Estradiol,</a:t>
            </a:r>
            <a:r>
              <a:rPr sz="2400" b="1" spc="-9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Estrona</a:t>
            </a:r>
            <a:r>
              <a:rPr lang="pt-BR" sz="2400" b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e</a:t>
            </a:r>
            <a:r>
              <a:rPr sz="2400" b="1" spc="-2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Estriol)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638800" y="748264"/>
            <a:ext cx="1657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Anatomia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4339" y="1752600"/>
            <a:ext cx="8018547" cy="4711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928916" y="153162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67200" y="727345"/>
            <a:ext cx="4097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Desenvolvimento Folicular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1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1600200"/>
            <a:ext cx="8458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38800" y="748264"/>
            <a:ext cx="2474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Ciclo menstrual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2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447800"/>
            <a:ext cx="84582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38800" y="748264"/>
            <a:ext cx="209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Ciclo Uterino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0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905000"/>
            <a:ext cx="1158240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000"/>
              </a:lnSpc>
              <a:buClr>
                <a:srgbClr val="1F487C"/>
              </a:buClr>
              <a:buFont typeface="Times New Roman"/>
              <a:buChar char="•"/>
              <a:tabLst>
                <a:tab pos="224790" algn="l"/>
              </a:tabLst>
            </a:pPr>
            <a:r>
              <a:rPr sz="2800" spc="-5" dirty="0">
                <a:solidFill>
                  <a:srgbClr val="002060"/>
                </a:solidFill>
                <a:cs typeface="Times New Roman"/>
              </a:rPr>
              <a:t>Década de 1950: anabolizantes ou esteróides  anabólicos, </a:t>
            </a:r>
            <a:r>
              <a:rPr sz="2800" spc="-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derivados sintéticos </a:t>
            </a:r>
            <a:r>
              <a:rPr sz="28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da</a:t>
            </a:r>
            <a:r>
              <a:rPr sz="2800" spc="1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800" spc="-5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testosterona</a:t>
            </a:r>
            <a:endParaRPr sz="2800" dirty="0">
              <a:solidFill>
                <a:srgbClr val="002060"/>
              </a:solidFill>
              <a:cs typeface="Times New Roman"/>
            </a:endParaRPr>
          </a:p>
          <a:p>
            <a:pPr marL="204470" indent="-192405" algn="just">
              <a:lnSpc>
                <a:spcPct val="150000"/>
              </a:lnSpc>
              <a:buClr>
                <a:srgbClr val="1F487C"/>
              </a:buClr>
              <a:buFont typeface="Times New Roman"/>
              <a:buChar char="•"/>
              <a:tabLst>
                <a:tab pos="205104" algn="l"/>
              </a:tabLst>
            </a:pPr>
            <a:r>
              <a:rPr sz="2800" spc="-5" dirty="0">
                <a:solidFill>
                  <a:srgbClr val="002060"/>
                </a:solidFill>
                <a:cs typeface="Times New Roman"/>
              </a:rPr>
              <a:t>Aumento 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da 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Massa Muscular: 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aumento 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da</a:t>
            </a:r>
            <a:r>
              <a:rPr sz="2800" spc="535" dirty="0">
                <a:solidFill>
                  <a:srgbClr val="002060"/>
                </a:solidFill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síntese</a:t>
            </a:r>
          </a:p>
          <a:p>
            <a:pPr marL="12700" marR="6985" algn="just">
              <a:lnSpc>
                <a:spcPct val="150000"/>
              </a:lnSpc>
            </a:pPr>
            <a:r>
              <a:rPr lang="pt-BR" sz="2800" spc="-1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• R</a:t>
            </a:r>
            <a:r>
              <a:rPr sz="2800" spc="-10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edução</a:t>
            </a:r>
            <a:r>
              <a:rPr sz="2800" spc="-1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do </a:t>
            </a:r>
            <a:r>
              <a:rPr sz="28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catabolismo </a:t>
            </a:r>
            <a:r>
              <a:rPr sz="2800" spc="-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de </a:t>
            </a:r>
            <a:r>
              <a:rPr sz="2800" spc="-1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proteínas</a:t>
            </a:r>
            <a:r>
              <a:rPr sz="2800" spc="-10" dirty="0">
                <a:solidFill>
                  <a:srgbClr val="002060"/>
                </a:solidFill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no organismo,  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que 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associada a </a:t>
            </a:r>
            <a:r>
              <a:rPr sz="2800" spc="-10" dirty="0">
                <a:solidFill>
                  <a:srgbClr val="002060"/>
                </a:solidFill>
                <a:cs typeface="Times New Roman"/>
              </a:rPr>
              <a:t>exercícios 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físicos aumenta a massa  muscular e a</a:t>
            </a:r>
            <a:r>
              <a:rPr sz="2800" spc="-60" dirty="0">
                <a:solidFill>
                  <a:srgbClr val="002060"/>
                </a:solidFill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força.</a:t>
            </a:r>
            <a:endParaRPr sz="2800" dirty="0">
              <a:solidFill>
                <a:srgbClr val="002060"/>
              </a:solidFill>
              <a:cs typeface="Times New Roman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388787" y="124488"/>
            <a:ext cx="5995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ANABOLIZANTES ESTEROIDAIS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0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4800" y="1676400"/>
            <a:ext cx="11316602" cy="4333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2535"/>
              </a:spcBef>
              <a:buFont typeface="Times New Roman"/>
              <a:buChar char="•"/>
              <a:tabLst>
                <a:tab pos="195580" algn="l"/>
                <a:tab pos="1582420" algn="l"/>
                <a:tab pos="2501900" algn="l"/>
                <a:tab pos="3020060" algn="l"/>
                <a:tab pos="4190365" algn="l"/>
                <a:tab pos="5580380" algn="l"/>
              </a:tabLst>
            </a:pPr>
            <a:r>
              <a:rPr sz="2800" spc="-5" dirty="0" err="1" smtClean="0">
                <a:solidFill>
                  <a:srgbClr val="002060"/>
                </a:solidFill>
                <a:cs typeface="Times New Roman"/>
              </a:rPr>
              <a:t>Cé</a:t>
            </a:r>
            <a:r>
              <a:rPr sz="2800" spc="-55" dirty="0" err="1" smtClean="0">
                <a:solidFill>
                  <a:srgbClr val="002060"/>
                </a:solidFill>
                <a:cs typeface="Times New Roman"/>
              </a:rPr>
              <a:t>r</a:t>
            </a:r>
            <a:r>
              <a:rPr sz="2800" spc="-5" dirty="0" err="1" smtClean="0">
                <a:solidFill>
                  <a:srgbClr val="002060"/>
                </a:solidFill>
                <a:cs typeface="Times New Roman"/>
              </a:rPr>
              <a:t>eb</a:t>
            </a:r>
            <a:r>
              <a:rPr sz="2800" spc="-55" dirty="0" err="1" smtClean="0">
                <a:solidFill>
                  <a:srgbClr val="002060"/>
                </a:solidFill>
                <a:cs typeface="Times New Roman"/>
              </a:rPr>
              <a:t>r</a:t>
            </a:r>
            <a:r>
              <a:rPr sz="2800" dirty="0" err="1" smtClean="0">
                <a:solidFill>
                  <a:srgbClr val="002060"/>
                </a:solidFill>
                <a:cs typeface="Times New Roman"/>
              </a:rPr>
              <a:t>o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:	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do</a:t>
            </a:r>
            <a:r>
              <a:rPr sz="2800" spc="-55" dirty="0">
                <a:solidFill>
                  <a:srgbClr val="002060"/>
                </a:solidFill>
                <a:cs typeface="Times New Roman"/>
              </a:rPr>
              <a:t>r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es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	</a:t>
            </a:r>
            <a:r>
              <a:rPr sz="2800" spc="-10" dirty="0">
                <a:solidFill>
                  <a:srgbClr val="002060"/>
                </a:solidFill>
                <a:cs typeface="Times New Roman"/>
              </a:rPr>
              <a:t>d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e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	cabeça,	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to</a:t>
            </a:r>
            <a:r>
              <a:rPr sz="2800" spc="-15" dirty="0">
                <a:solidFill>
                  <a:srgbClr val="002060"/>
                </a:solidFill>
                <a:cs typeface="Times New Roman"/>
              </a:rPr>
              <a:t>n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turas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,	alteração  paranóia</a:t>
            </a:r>
          </a:p>
          <a:p>
            <a:pPr algn="just">
              <a:spcBef>
                <a:spcPts val="10"/>
              </a:spcBef>
              <a:buClr>
                <a:srgbClr val="C00000"/>
              </a:buClr>
              <a:buFont typeface="Times New Roman"/>
              <a:buChar char="•"/>
            </a:pPr>
            <a:endParaRPr sz="2800" dirty="0">
              <a:solidFill>
                <a:srgbClr val="002060"/>
              </a:solidFill>
              <a:cs typeface="Times New Roman"/>
            </a:endParaRPr>
          </a:p>
          <a:p>
            <a:pPr marL="12700" marR="42545" algn="just">
              <a:buFont typeface="Times New Roman"/>
              <a:buChar char="•"/>
              <a:tabLst>
                <a:tab pos="271145" algn="l"/>
                <a:tab pos="271780" algn="l"/>
                <a:tab pos="1915795" algn="l"/>
                <a:tab pos="3371850" algn="l"/>
                <a:tab pos="5185410" algn="l"/>
                <a:tab pos="5882005" algn="l"/>
              </a:tabLst>
            </a:pPr>
            <a:r>
              <a:rPr sz="2800" dirty="0" err="1" smtClean="0">
                <a:solidFill>
                  <a:srgbClr val="002060"/>
                </a:solidFill>
                <a:cs typeface="Times New Roman"/>
              </a:rPr>
              <a:t>Laring</a:t>
            </a:r>
            <a:r>
              <a:rPr sz="2800" spc="5" dirty="0" err="1" smtClean="0">
                <a:solidFill>
                  <a:srgbClr val="002060"/>
                </a:solidFill>
                <a:cs typeface="Times New Roman"/>
              </a:rPr>
              <a:t>e</a:t>
            </a:r>
            <a:r>
              <a:rPr sz="2800" dirty="0" smtClean="0">
                <a:solidFill>
                  <a:srgbClr val="002060"/>
                </a:solidFill>
                <a:cs typeface="Times New Roman"/>
              </a:rPr>
              <a:t>:</a:t>
            </a:r>
            <a:r>
              <a:rPr lang="pt-BR" sz="280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sz="2800" dirty="0" err="1" smtClean="0">
                <a:solidFill>
                  <a:srgbClr val="002060"/>
                </a:solidFill>
                <a:cs typeface="Times New Roman"/>
              </a:rPr>
              <a:t>a</a:t>
            </a:r>
            <a:r>
              <a:rPr sz="2800" spc="-10" dirty="0" err="1" smtClean="0">
                <a:solidFill>
                  <a:srgbClr val="002060"/>
                </a:solidFill>
                <a:cs typeface="Times New Roman"/>
              </a:rPr>
              <a:t>l</a:t>
            </a:r>
            <a:r>
              <a:rPr sz="2800" dirty="0" err="1" smtClean="0">
                <a:solidFill>
                  <a:srgbClr val="002060"/>
                </a:solidFill>
                <a:cs typeface="Times New Roman"/>
              </a:rPr>
              <a:t>ter</a:t>
            </a:r>
            <a:r>
              <a:rPr sz="2800" spc="-10" dirty="0" err="1" smtClean="0">
                <a:solidFill>
                  <a:srgbClr val="002060"/>
                </a:solidFill>
                <a:cs typeface="Times New Roman"/>
              </a:rPr>
              <a:t>a</a:t>
            </a:r>
            <a:r>
              <a:rPr sz="2800" dirty="0" err="1" smtClean="0">
                <a:solidFill>
                  <a:srgbClr val="002060"/>
                </a:solidFill>
                <a:cs typeface="Times New Roman"/>
              </a:rPr>
              <a:t>ção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	perm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an</a:t>
            </a:r>
            <a:r>
              <a:rPr sz="2800" spc="-20" dirty="0">
                <a:solidFill>
                  <a:srgbClr val="002060"/>
                </a:solidFill>
                <a:cs typeface="Times New Roman"/>
              </a:rPr>
              <a:t>e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nte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	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das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	</a:t>
            </a:r>
            <a:r>
              <a:rPr sz="2800" spc="-10" dirty="0">
                <a:solidFill>
                  <a:srgbClr val="002060"/>
                </a:solidFill>
                <a:cs typeface="Times New Roman"/>
              </a:rPr>
              <a:t>c</a:t>
            </a:r>
            <a:r>
              <a:rPr sz="2800" spc="-5" dirty="0">
                <a:solidFill>
                  <a:srgbClr val="002060"/>
                </a:solidFill>
                <a:cs typeface="Times New Roman"/>
              </a:rPr>
              <a:t>ordas  </a:t>
            </a:r>
            <a:r>
              <a:rPr sz="2800" spc="-10" dirty="0">
                <a:solidFill>
                  <a:srgbClr val="002060"/>
                </a:solidFill>
                <a:cs typeface="Times New Roman"/>
              </a:rPr>
              <a:t>mulheres 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(a voz fica mais</a:t>
            </a:r>
            <a:r>
              <a:rPr sz="2800" spc="-40" dirty="0">
                <a:solidFill>
                  <a:srgbClr val="002060"/>
                </a:solidFill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cs typeface="Times New Roman"/>
              </a:rPr>
              <a:t>grave</a:t>
            </a:r>
            <a:r>
              <a:rPr sz="2800" dirty="0" smtClean="0">
                <a:solidFill>
                  <a:srgbClr val="002060"/>
                </a:solidFill>
                <a:cs typeface="Times New Roman"/>
              </a:rPr>
              <a:t>)</a:t>
            </a:r>
            <a:endParaRPr lang="pt-BR" sz="2800" dirty="0" smtClean="0">
              <a:solidFill>
                <a:srgbClr val="002060"/>
              </a:solidFill>
              <a:cs typeface="Times New Roman"/>
            </a:endParaRPr>
          </a:p>
          <a:p>
            <a:pPr marL="12700" marR="9525" algn="just">
              <a:spcBef>
                <a:spcPts val="100"/>
              </a:spcBef>
              <a:buFont typeface="Times New Roman"/>
              <a:buChar char="•"/>
              <a:tabLst>
                <a:tab pos="271780" algn="l"/>
              </a:tabLst>
            </a:pPr>
            <a:r>
              <a:rPr lang="pt-BR" sz="2800" spc="-5" dirty="0">
                <a:solidFill>
                  <a:srgbClr val="002060"/>
                </a:solidFill>
                <a:cs typeface="Times New Roman"/>
              </a:rPr>
              <a:t>S. </a:t>
            </a:r>
            <a:r>
              <a:rPr lang="pt-BR" sz="2800" dirty="0" err="1">
                <a:solidFill>
                  <a:srgbClr val="002060"/>
                </a:solidFill>
                <a:cs typeface="Times New Roman"/>
              </a:rPr>
              <a:t>Cardio-vascular</a:t>
            </a:r>
            <a:r>
              <a:rPr lang="pt-BR" sz="2800" dirty="0">
                <a:solidFill>
                  <a:srgbClr val="002060"/>
                </a:solidFill>
                <a:cs typeface="Times New Roman"/>
              </a:rPr>
              <a:t>: </a:t>
            </a:r>
            <a:r>
              <a:rPr lang="pt-BR" sz="2800" spc="-10" dirty="0">
                <a:solidFill>
                  <a:srgbClr val="002060"/>
                </a:solidFill>
                <a:cs typeface="Times New Roman"/>
              </a:rPr>
              <a:t>hipertrofia </a:t>
            </a:r>
            <a:r>
              <a:rPr lang="pt-BR" sz="2800" spc="-5" dirty="0">
                <a:solidFill>
                  <a:srgbClr val="002060"/>
                </a:solidFill>
                <a:cs typeface="Times New Roman"/>
              </a:rPr>
              <a:t>do </a:t>
            </a:r>
            <a:r>
              <a:rPr lang="pt-BR" sz="2800" dirty="0">
                <a:solidFill>
                  <a:srgbClr val="002060"/>
                </a:solidFill>
                <a:cs typeface="Times New Roman"/>
              </a:rPr>
              <a:t>músculo </a:t>
            </a:r>
            <a:r>
              <a:rPr lang="pt-BR" sz="2800" spc="-5" dirty="0">
                <a:solidFill>
                  <a:srgbClr val="002060"/>
                </a:solidFill>
                <a:cs typeface="Times New Roman"/>
              </a:rPr>
              <a:t>cardíaco, que pode  </a:t>
            </a:r>
            <a:r>
              <a:rPr lang="pt-BR" sz="2800" dirty="0">
                <a:solidFill>
                  <a:srgbClr val="002060"/>
                </a:solidFill>
                <a:cs typeface="Times New Roman"/>
              </a:rPr>
              <a:t>levar a infarto em </a:t>
            </a:r>
            <a:r>
              <a:rPr lang="pt-BR" sz="2800" spc="-5" dirty="0">
                <a:solidFill>
                  <a:srgbClr val="002060"/>
                </a:solidFill>
                <a:cs typeface="Times New Roman"/>
              </a:rPr>
              <a:t>jovens. </a:t>
            </a:r>
            <a:r>
              <a:rPr lang="pt-BR" sz="2800" dirty="0">
                <a:solidFill>
                  <a:srgbClr val="002060"/>
                </a:solidFill>
                <a:cs typeface="Times New Roman"/>
              </a:rPr>
              <a:t>Aumento </a:t>
            </a:r>
            <a:r>
              <a:rPr lang="pt-BR" sz="2800" spc="-5" dirty="0">
                <a:solidFill>
                  <a:srgbClr val="002060"/>
                </a:solidFill>
                <a:cs typeface="Times New Roman"/>
              </a:rPr>
              <a:t>dos níveis de </a:t>
            </a:r>
            <a:r>
              <a:rPr lang="pt-BR" sz="2800" spc="-10" dirty="0">
                <a:solidFill>
                  <a:srgbClr val="002060"/>
                </a:solidFill>
                <a:cs typeface="Times New Roman"/>
              </a:rPr>
              <a:t>LDL-colesterol  </a:t>
            </a:r>
            <a:r>
              <a:rPr lang="pt-BR" sz="2800" dirty="0">
                <a:solidFill>
                  <a:srgbClr val="002060"/>
                </a:solidFill>
                <a:cs typeface="Times New Roman"/>
              </a:rPr>
              <a:t>plasmáticos.</a:t>
            </a:r>
          </a:p>
          <a:p>
            <a:pPr algn="just">
              <a:spcBef>
                <a:spcPts val="10"/>
              </a:spcBef>
              <a:buClr>
                <a:srgbClr val="C00000"/>
              </a:buClr>
              <a:buFont typeface="Times New Roman"/>
              <a:buChar char="•"/>
            </a:pPr>
            <a:endParaRPr lang="pt-BR" sz="2800" dirty="0">
              <a:solidFill>
                <a:srgbClr val="002060"/>
              </a:solidFill>
              <a:cs typeface="Times New Roman"/>
            </a:endParaRPr>
          </a:p>
          <a:p>
            <a:pPr marL="12700" marR="5080" algn="just">
              <a:buFont typeface="Times New Roman"/>
              <a:buChar char="•"/>
              <a:tabLst>
                <a:tab pos="271780" algn="l"/>
              </a:tabLst>
            </a:pPr>
            <a:r>
              <a:rPr lang="pt-BR" sz="2800" spc="-5" dirty="0">
                <a:solidFill>
                  <a:srgbClr val="002060"/>
                </a:solidFill>
                <a:cs typeface="Times New Roman"/>
              </a:rPr>
              <a:t>Fígado: aumento da </a:t>
            </a:r>
            <a:r>
              <a:rPr lang="pt-BR" sz="2800" spc="-10" dirty="0">
                <a:solidFill>
                  <a:srgbClr val="002060"/>
                </a:solidFill>
                <a:cs typeface="Times New Roman"/>
              </a:rPr>
              <a:t>produção </a:t>
            </a:r>
            <a:r>
              <a:rPr lang="pt-BR" sz="2800" spc="-5" dirty="0">
                <a:solidFill>
                  <a:srgbClr val="002060"/>
                </a:solidFill>
                <a:cs typeface="Times New Roman"/>
              </a:rPr>
              <a:t>da enzima transaminase,  responsável </a:t>
            </a:r>
            <a:r>
              <a:rPr lang="pt-BR" sz="2800" dirty="0">
                <a:solidFill>
                  <a:srgbClr val="002060"/>
                </a:solidFill>
                <a:cs typeface="Times New Roman"/>
              </a:rPr>
              <a:t>pelo </a:t>
            </a:r>
            <a:r>
              <a:rPr lang="pt-BR" sz="2800" spc="-5" dirty="0">
                <a:solidFill>
                  <a:srgbClr val="002060"/>
                </a:solidFill>
                <a:cs typeface="Times New Roman"/>
              </a:rPr>
              <a:t>seu </a:t>
            </a:r>
            <a:r>
              <a:rPr lang="pt-BR" sz="2800" dirty="0">
                <a:solidFill>
                  <a:srgbClr val="002060"/>
                </a:solidFill>
                <a:cs typeface="Times New Roman"/>
              </a:rPr>
              <a:t>metabolismo. O órgão </a:t>
            </a:r>
            <a:r>
              <a:rPr lang="pt-BR" sz="2800" spc="-5" dirty="0">
                <a:solidFill>
                  <a:srgbClr val="002060"/>
                </a:solidFill>
                <a:cs typeface="Times New Roman"/>
              </a:rPr>
              <a:t>passa </a:t>
            </a:r>
            <a:r>
              <a:rPr lang="pt-BR" sz="2800" dirty="0">
                <a:solidFill>
                  <a:srgbClr val="002060"/>
                </a:solidFill>
                <a:cs typeface="Times New Roman"/>
              </a:rPr>
              <a:t>a trabalhar  demais.</a:t>
            </a:r>
          </a:p>
          <a:p>
            <a:pPr marL="12700" marR="42545" algn="just">
              <a:buFont typeface="Times New Roman"/>
              <a:buChar char="•"/>
              <a:tabLst>
                <a:tab pos="271145" algn="l"/>
                <a:tab pos="271780" algn="l"/>
                <a:tab pos="1915795" algn="l"/>
                <a:tab pos="3371850" algn="l"/>
                <a:tab pos="5185410" algn="l"/>
                <a:tab pos="5882005" algn="l"/>
              </a:tabLst>
            </a:pPr>
            <a:endParaRPr sz="2800" dirty="0">
              <a:solidFill>
                <a:srgbClr val="002060"/>
              </a:solidFill>
              <a:cs typeface="Times New Roman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388787" y="124488"/>
            <a:ext cx="5995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ANABOLIZANTES ESTEROIDAIS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19600" y="761716"/>
            <a:ext cx="3450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Efeitos no organismos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7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036" y="1641664"/>
            <a:ext cx="11734800" cy="49981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50000"/>
              </a:lnSpc>
              <a:spcBef>
                <a:spcPts val="2175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spc="-5" dirty="0" err="1" smtClean="0">
                <a:solidFill>
                  <a:srgbClr val="002060"/>
                </a:solidFill>
                <a:cs typeface="Times New Roman"/>
              </a:rPr>
              <a:t>Rins</a:t>
            </a:r>
            <a:r>
              <a:rPr sz="2400" spc="-5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e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aparelho urinário: </a:t>
            </a:r>
            <a:r>
              <a:rPr sz="2400" spc="-10" dirty="0">
                <a:solidFill>
                  <a:srgbClr val="002060"/>
                </a:solidFill>
                <a:cs typeface="Times New Roman"/>
              </a:rPr>
              <a:t>retenção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de </a:t>
            </a:r>
            <a:r>
              <a:rPr sz="2400" dirty="0" err="1" smtClean="0">
                <a:solidFill>
                  <a:srgbClr val="002060"/>
                </a:solidFill>
                <a:cs typeface="Times New Roman"/>
              </a:rPr>
              <a:t>água</a:t>
            </a:r>
            <a:r>
              <a:rPr lang="pt-BR" sz="2400" dirty="0" smtClean="0">
                <a:solidFill>
                  <a:srgbClr val="002060"/>
                </a:solidFill>
                <a:cs typeface="Times New Roman"/>
              </a:rPr>
              <a:t>, sobrecarregando os </a:t>
            </a:r>
            <a:r>
              <a:rPr sz="2400" spc="-5" dirty="0" err="1" smtClean="0">
                <a:solidFill>
                  <a:srgbClr val="002060"/>
                </a:solidFill>
                <a:cs typeface="Times New Roman"/>
              </a:rPr>
              <a:t>rins</a:t>
            </a:r>
            <a:r>
              <a:rPr sz="2400" spc="-5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sz="2400" dirty="0" smtClean="0">
                <a:solidFill>
                  <a:srgbClr val="002060"/>
                </a:solidFill>
                <a:cs typeface="Times New Roman"/>
              </a:rPr>
              <a:t>e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, a longo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prazo, podem  </a:t>
            </a:r>
            <a:r>
              <a:rPr sz="2400" spc="-10" dirty="0">
                <a:solidFill>
                  <a:srgbClr val="002060"/>
                </a:solidFill>
                <a:cs typeface="Times New Roman"/>
              </a:rPr>
              <a:t>aparecer tumores,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queimação e dor </a:t>
            </a:r>
            <a:r>
              <a:rPr sz="2400" spc="-5" dirty="0" err="1">
                <a:solidFill>
                  <a:srgbClr val="002060"/>
                </a:solidFill>
                <a:cs typeface="Times New Roman"/>
              </a:rPr>
              <a:t>ao</a:t>
            </a:r>
            <a:r>
              <a:rPr sz="2400" spc="-125" dirty="0">
                <a:solidFill>
                  <a:srgbClr val="002060"/>
                </a:solidFill>
                <a:cs typeface="Times New Roman"/>
              </a:rPr>
              <a:t> </a:t>
            </a:r>
            <a:r>
              <a:rPr sz="2400" spc="-35" dirty="0" err="1" smtClean="0">
                <a:solidFill>
                  <a:srgbClr val="002060"/>
                </a:solidFill>
                <a:cs typeface="Times New Roman"/>
              </a:rPr>
              <a:t>urinar</a:t>
            </a:r>
            <a:endParaRPr sz="2400" dirty="0">
              <a:solidFill>
                <a:srgbClr val="002060"/>
              </a:solidFill>
              <a:cs typeface="Times New Roman"/>
            </a:endParaRPr>
          </a:p>
          <a:p>
            <a:pPr marL="12700" marR="7620" algn="just">
              <a:lnSpc>
                <a:spcPct val="150000"/>
              </a:lnSpc>
              <a:buSzPct val="95833"/>
              <a:buFont typeface="Times New Roman"/>
              <a:buChar char="•"/>
              <a:tabLst>
                <a:tab pos="271780" algn="l"/>
              </a:tabLst>
            </a:pPr>
            <a:r>
              <a:rPr sz="2400" spc="-5" dirty="0" smtClean="0">
                <a:solidFill>
                  <a:srgbClr val="002060"/>
                </a:solidFill>
                <a:cs typeface="Times New Roman"/>
              </a:rPr>
              <a:t>Pele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: acne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(tipo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grave), </a:t>
            </a:r>
            <a:r>
              <a:rPr sz="2400" spc="-10" dirty="0">
                <a:solidFill>
                  <a:srgbClr val="002060"/>
                </a:solidFill>
                <a:cs typeface="Times New Roman"/>
              </a:rPr>
              <a:t>crescimento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excessivo de </a:t>
            </a:r>
            <a:r>
              <a:rPr sz="2400" spc="-10" dirty="0">
                <a:solidFill>
                  <a:srgbClr val="002060"/>
                </a:solidFill>
                <a:cs typeface="Times New Roman"/>
              </a:rPr>
              <a:t>pêlos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nas  mulheres,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calvície </a:t>
            </a:r>
            <a:r>
              <a:rPr sz="2400" spc="-10" dirty="0">
                <a:solidFill>
                  <a:srgbClr val="002060"/>
                </a:solidFill>
                <a:cs typeface="Times New Roman"/>
              </a:rPr>
              <a:t>precoce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nos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homens,</a:t>
            </a:r>
            <a:r>
              <a:rPr sz="2400" spc="-50" dirty="0">
                <a:solidFill>
                  <a:srgbClr val="002060"/>
                </a:solidFill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estrias</a:t>
            </a:r>
          </a:p>
          <a:p>
            <a:pPr marL="12700" marR="5080" algn="just">
              <a:lnSpc>
                <a:spcPct val="150000"/>
              </a:lnSpc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spc="-10" dirty="0" err="1" smtClean="0">
                <a:solidFill>
                  <a:srgbClr val="002060"/>
                </a:solidFill>
                <a:cs typeface="Times New Roman"/>
              </a:rPr>
              <a:t>Aparelho</a:t>
            </a:r>
            <a:r>
              <a:rPr sz="2400" spc="-1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cs typeface="Times New Roman"/>
              </a:rPr>
              <a:t>reprodutor: atrofia dos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testículos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e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dor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no saco 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escrotal, ginecomastia, esterilidade feminina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e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masculina (são  necessários de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seis a trinta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meses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para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que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o homem volte a  </a:t>
            </a:r>
            <a:r>
              <a:rPr sz="2400" spc="-10" dirty="0">
                <a:solidFill>
                  <a:srgbClr val="002060"/>
                </a:solidFill>
                <a:cs typeface="Times New Roman"/>
              </a:rPr>
              <a:t>produzir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espermatozóides),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aumento do clitóris </a:t>
            </a:r>
            <a:r>
              <a:rPr sz="2400" spc="-10" dirty="0">
                <a:solidFill>
                  <a:srgbClr val="002060"/>
                </a:solidFill>
                <a:cs typeface="Times New Roman"/>
              </a:rPr>
              <a:t>(cresce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como </a:t>
            </a:r>
            <a:r>
              <a:rPr sz="2400" spc="-15" dirty="0">
                <a:solidFill>
                  <a:srgbClr val="002060"/>
                </a:solidFill>
                <a:cs typeface="Times New Roman"/>
              </a:rPr>
              <a:t>se 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fosse um pequeno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pênis),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alteração do ciclo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menstrual, </a:t>
            </a:r>
            <a:r>
              <a:rPr sz="2400" spc="-10" dirty="0">
                <a:solidFill>
                  <a:srgbClr val="002060"/>
                </a:solidFill>
                <a:cs typeface="Times New Roman"/>
              </a:rPr>
              <a:t>atrofia do  útero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e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da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mama,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aumento da libido inicialmente </a:t>
            </a:r>
            <a:r>
              <a:rPr sz="2400" dirty="0">
                <a:solidFill>
                  <a:srgbClr val="002060"/>
                </a:solidFill>
                <a:cs typeface="Times New Roman"/>
              </a:rPr>
              <a:t>e </a:t>
            </a:r>
            <a:r>
              <a:rPr sz="2400" spc="-5" dirty="0">
                <a:solidFill>
                  <a:srgbClr val="002060"/>
                </a:solidFill>
                <a:cs typeface="Times New Roman"/>
              </a:rPr>
              <a:t>queda depois  do uso repetido.</a:t>
            </a:r>
            <a:endParaRPr sz="2400" dirty="0">
              <a:solidFill>
                <a:srgbClr val="002060"/>
              </a:solidFill>
              <a:cs typeface="Times New Roman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419600" y="761716"/>
            <a:ext cx="3450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Efeitos no organismos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88787" y="124488"/>
            <a:ext cx="5995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ANABOLIZANTES ESTEROIDAIS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2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423" y="1660554"/>
            <a:ext cx="115824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50000"/>
              </a:lnSpc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Músculos: aumento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da massa muscular por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redução do 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catabolismo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protéico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nas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fibras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musculares.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6985" algn="just">
              <a:lnSpc>
                <a:spcPct val="150000"/>
              </a:lnSpc>
              <a:buSzPct val="95833"/>
              <a:buFont typeface="Times New Roman"/>
              <a:buChar char="•"/>
              <a:tabLst>
                <a:tab pos="189865" algn="l"/>
              </a:tabLst>
            </a:pPr>
            <a:r>
              <a:rPr sz="2400" spc="-4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Tecido</a:t>
            </a:r>
            <a:r>
              <a:rPr sz="2400" spc="5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Adiposo: diminuição da quantidade de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gordura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do 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corpo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buSzPct val="95833"/>
              <a:buFont typeface="Times New Roman"/>
              <a:buChar char="•"/>
              <a:tabLst>
                <a:tab pos="195580" algn="l"/>
              </a:tabLst>
            </a:pPr>
            <a:r>
              <a:rPr sz="24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Ossos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na puberdade, os anabolizantes aceleram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o fechamento 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da epífises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(regiões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do osso responsáveis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pelo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crescimento),  reduzindo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o período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de crescimento, resultando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em uma estatura  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menor.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7620" algn="just">
              <a:lnSpc>
                <a:spcPct val="150000"/>
              </a:lnSpc>
              <a:buSzPct val="95833"/>
              <a:buFont typeface="Times New Roman"/>
              <a:buChar char="•"/>
              <a:tabLst>
                <a:tab pos="195580" algn="l"/>
              </a:tabLst>
            </a:pPr>
            <a:r>
              <a:rPr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Sistema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circulatório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e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imunológico: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aumento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do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número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de 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hemácias jovens e diminuição dos glóbulos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brancos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419600" y="761716"/>
            <a:ext cx="3450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Efeitos no organismos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88787" y="124488"/>
            <a:ext cx="5995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ANABOLIZANTES ESTEROIDAIS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8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7000"/>
            <a:ext cx="41910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248" y="1866900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099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174" y="180975"/>
                </a:lnTo>
                <a:lnTo>
                  <a:pt x="773112" y="99949"/>
                </a:lnTo>
                <a:lnTo>
                  <a:pt x="403224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774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074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47038" y="2215997"/>
            <a:ext cx="3782162" cy="423898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pt-BR" sz="2600" dirty="0" smtClean="0">
                <a:solidFill>
                  <a:srgbClr val="002060"/>
                </a:solidFill>
                <a:latin typeface="Calibri" panose="020F0502020204030204" pitchFamily="34" charset="0"/>
                <a:cs typeface="Myanmar Text"/>
              </a:rPr>
              <a:t>• Ó</a:t>
            </a:r>
            <a:r>
              <a:rPr sz="2600" dirty="0" err="1" smtClean="0">
                <a:solidFill>
                  <a:srgbClr val="002060"/>
                </a:solidFill>
                <a:latin typeface="Myanmar Text"/>
                <a:cs typeface="Myanmar Text"/>
              </a:rPr>
              <a:t>rgãos</a:t>
            </a:r>
            <a:r>
              <a:rPr sz="2600" spc="-290" dirty="0" smtClean="0">
                <a:solidFill>
                  <a:srgbClr val="00206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002060"/>
                </a:solidFill>
                <a:latin typeface="Myanmar Text"/>
                <a:cs typeface="Myanmar Text"/>
              </a:rPr>
              <a:t>internos:</a:t>
            </a:r>
          </a:p>
          <a:p>
            <a:pPr marL="354965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002060"/>
                </a:solidFill>
                <a:latin typeface="Myanmar Text"/>
                <a:cs typeface="Myanmar Text"/>
              </a:rPr>
              <a:t>Ovários</a:t>
            </a:r>
          </a:p>
          <a:p>
            <a:pPr marL="354965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002060"/>
                </a:solidFill>
                <a:latin typeface="Myanmar Text"/>
                <a:cs typeface="Myanmar Text"/>
              </a:rPr>
              <a:t>Tubas</a:t>
            </a:r>
            <a:r>
              <a:rPr sz="2600" spc="-75" dirty="0">
                <a:solidFill>
                  <a:srgbClr val="00206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Myanmar Text"/>
                <a:cs typeface="Myanmar Text"/>
              </a:rPr>
              <a:t>uterinas</a:t>
            </a:r>
            <a:endParaRPr sz="2600" dirty="0">
              <a:solidFill>
                <a:srgbClr val="002060"/>
              </a:solidFill>
              <a:latin typeface="Myanmar Text"/>
              <a:cs typeface="Myanmar Text"/>
            </a:endParaRPr>
          </a:p>
          <a:p>
            <a:pPr marL="354965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002060"/>
                </a:solidFill>
                <a:latin typeface="Myanmar Text"/>
                <a:cs typeface="Myanmar Text"/>
              </a:rPr>
              <a:t>Útero</a:t>
            </a:r>
          </a:p>
          <a:p>
            <a:pPr marL="354965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spc="-5" dirty="0" smtClean="0">
                <a:solidFill>
                  <a:srgbClr val="002060"/>
                </a:solidFill>
                <a:latin typeface="Myanmar Text"/>
                <a:cs typeface="Myanmar Text"/>
              </a:rPr>
              <a:t>Vagina</a:t>
            </a:r>
            <a:endParaRPr lang="pt-BR" sz="2600" spc="-5" dirty="0" smtClean="0">
              <a:solidFill>
                <a:srgbClr val="002060"/>
              </a:solidFill>
              <a:latin typeface="Myanmar Text"/>
              <a:cs typeface="Myanmar Text"/>
            </a:endParaRPr>
          </a:p>
          <a:p>
            <a:pPr marL="12065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tabLst>
                <a:tab pos="354965" algn="l"/>
                <a:tab pos="355600" algn="l"/>
              </a:tabLst>
            </a:pPr>
            <a:endParaRPr sz="2600" dirty="0">
              <a:solidFill>
                <a:srgbClr val="002060"/>
              </a:solidFill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pt-BR" sz="2600" dirty="0">
                <a:solidFill>
                  <a:srgbClr val="002060"/>
                </a:solidFill>
                <a:latin typeface="Calibri" panose="020F0502020204030204" pitchFamily="34" charset="0"/>
                <a:cs typeface="Myanmar Text"/>
              </a:rPr>
              <a:t>• </a:t>
            </a:r>
            <a:r>
              <a:rPr sz="2600" dirty="0" err="1" smtClean="0">
                <a:solidFill>
                  <a:srgbClr val="002060"/>
                </a:solidFill>
                <a:latin typeface="Myanmar Text"/>
                <a:cs typeface="Myanmar Text"/>
              </a:rPr>
              <a:t>Órgão</a:t>
            </a:r>
            <a:r>
              <a:rPr sz="2600" spc="-270" dirty="0" smtClean="0">
                <a:solidFill>
                  <a:srgbClr val="00206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002060"/>
                </a:solidFill>
                <a:latin typeface="Myanmar Text"/>
                <a:cs typeface="Myanmar Text"/>
              </a:rPr>
              <a:t>externo: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2050" spc="5" dirty="0">
                <a:solidFill>
                  <a:srgbClr val="002060"/>
                </a:solidFill>
                <a:latin typeface="Myanmar Text"/>
                <a:cs typeface="Myanmar Text"/>
              </a:rPr>
              <a:t>1.	</a:t>
            </a:r>
            <a:r>
              <a:rPr sz="2600" dirty="0">
                <a:solidFill>
                  <a:srgbClr val="002060"/>
                </a:solidFill>
                <a:latin typeface="Myanmar Text"/>
                <a:cs typeface="Myanmar Text"/>
              </a:rPr>
              <a:t>Vulva</a:t>
            </a:r>
          </a:p>
        </p:txBody>
      </p:sp>
      <p:sp>
        <p:nvSpPr>
          <p:cNvPr id="16" name="object 16"/>
          <p:cNvSpPr/>
          <p:nvPr/>
        </p:nvSpPr>
        <p:spPr>
          <a:xfrm>
            <a:off x="4776596" y="2569684"/>
            <a:ext cx="6784467" cy="3344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44108" y="650734"/>
            <a:ext cx="6063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Divisão do sistema reprodutor feminino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676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324" y="469899"/>
                </a:lnTo>
                <a:lnTo>
                  <a:pt x="1068324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6884" y="2629098"/>
            <a:ext cx="9323250" cy="270586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2050" spc="5" dirty="0">
                <a:solidFill>
                  <a:srgbClr val="B31166"/>
                </a:solidFill>
                <a:latin typeface="Myanmar Text"/>
                <a:cs typeface="Myanmar Text"/>
              </a:rPr>
              <a:t>1.	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Ovários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:</a:t>
            </a:r>
            <a:endParaRPr lang="pt-BR" sz="2600" spc="-5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0"/>
              </a:spcBef>
              <a:buFontTx/>
              <a:buChar char="-"/>
              <a:tabLst>
                <a:tab pos="354965" algn="l"/>
              </a:tabLst>
            </a:pP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Em</a:t>
            </a: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forma</a:t>
            </a:r>
            <a:r>
              <a:rPr sz="2600" spc="-23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amêndoa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0"/>
              </a:spcBef>
              <a:buFontTx/>
              <a:buChar char="-"/>
              <a:tabLst>
                <a:tab pos="35496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L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ocalizados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na </a:t>
            </a:r>
            <a:r>
              <a:rPr sz="2600" dirty="0" err="1">
                <a:solidFill>
                  <a:srgbClr val="404040"/>
                </a:solidFill>
                <a:latin typeface="Myanmar Text"/>
                <a:cs typeface="Myanmar Text"/>
              </a:rPr>
              <a:t>cavidade</a:t>
            </a:r>
            <a:r>
              <a:rPr sz="2600" spc="-25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abdominal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0"/>
              </a:spcBef>
              <a:buFontTx/>
              <a:buChar char="-"/>
              <a:tabLst>
                <a:tab pos="35496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F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unção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reprodutora – produzir e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amadurecer </a:t>
            </a:r>
            <a:r>
              <a:rPr sz="2600" dirty="0" err="1">
                <a:solidFill>
                  <a:srgbClr val="404040"/>
                </a:solidFill>
                <a:latin typeface="Myanmar Text"/>
                <a:cs typeface="Myanmar Text"/>
              </a:rPr>
              <a:t>os</a:t>
            </a:r>
            <a:r>
              <a:rPr sz="2600" spc="-26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óvulos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0"/>
              </a:spcBef>
              <a:buFontTx/>
              <a:buChar char="-"/>
              <a:tabLst>
                <a:tab pos="35496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F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unção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endócrina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– produzir hormônios</a:t>
            </a:r>
            <a:r>
              <a:rPr sz="2600" spc="-26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sexuais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81762" y="1817602"/>
            <a:ext cx="3190512" cy="2258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021617" y="632427"/>
            <a:ext cx="2560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Órgãos internos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63907" y="304800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ROTEIRO-CONTEÚDO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65318" y="1811827"/>
            <a:ext cx="600302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800" b="1" dirty="0" smtClean="0"/>
              <a:t>Sistema Reprodutor Feminino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Sistema Reprodutor Masculino</a:t>
            </a:r>
            <a:endParaRPr lang="pt-BR" sz="2800" b="1" dirty="0" smtClean="0"/>
          </a:p>
          <a:p>
            <a:pPr marL="514350" indent="-514350">
              <a:buAutoNum type="arabicPeriod"/>
            </a:pPr>
            <a:r>
              <a:rPr lang="pt-BR" sz="2800" b="1" dirty="0" smtClean="0"/>
              <a:t>Artigo </a:t>
            </a:r>
            <a:r>
              <a:rPr lang="pt-BR" sz="2800" b="1" dirty="0" smtClean="0"/>
              <a:t>Científico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7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764" y="1995009"/>
            <a:ext cx="6352031" cy="28103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Tubas</a:t>
            </a:r>
            <a:r>
              <a:rPr sz="2600" spc="-3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>
                <a:solidFill>
                  <a:srgbClr val="404040"/>
                </a:solidFill>
                <a:latin typeface="Myanmar Text"/>
                <a:cs typeface="Myanmar Text"/>
              </a:rPr>
              <a:t>uterinas</a:t>
            </a: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: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 algn="just">
              <a:lnSpc>
                <a:spcPct val="100000"/>
              </a:lnSpc>
              <a:spcBef>
                <a:spcPts val="795"/>
              </a:spcBef>
              <a:buFontTx/>
              <a:buChar char="-"/>
            </a:pP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12-14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cm, que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se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estendem 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desde cada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um dos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ovários 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até à parte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superior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do</a:t>
            </a:r>
            <a:r>
              <a:rPr sz="2600" spc="-114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útero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 algn="just">
              <a:lnSpc>
                <a:spcPct val="100000"/>
              </a:lnSpc>
              <a:spcBef>
                <a:spcPts val="795"/>
              </a:spcBef>
              <a:buFontTx/>
              <a:buChar char="-"/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L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ocal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5" dirty="0">
                <a:solidFill>
                  <a:srgbClr val="404040"/>
                </a:solidFill>
                <a:latin typeface="Myanmar Text"/>
                <a:cs typeface="Myanmar Text"/>
              </a:rPr>
              <a:t>onde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ocorre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a 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fecundação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 algn="just">
              <a:lnSpc>
                <a:spcPct val="100000"/>
              </a:lnSpc>
              <a:spcBef>
                <a:spcPts val="795"/>
              </a:spcBef>
              <a:buFontTx/>
              <a:buChar char="-"/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P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ossui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Myanmar Text"/>
                <a:cs typeface="Myanmar Text"/>
              </a:rPr>
              <a:t>fímbrias,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infundíbulo 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ampola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5836" y="2743200"/>
            <a:ext cx="5148072" cy="389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/>
          <p:nvPr/>
        </p:nvSpPr>
        <p:spPr>
          <a:xfrm>
            <a:off x="11123676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324" y="469899"/>
                </a:lnTo>
                <a:lnTo>
                  <a:pt x="1068324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21617" y="632427"/>
            <a:ext cx="2560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Órgãos internos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685415"/>
            <a:ext cx="8352790" cy="377475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Útero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35496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Ó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rgão</a:t>
            </a: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musculoso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600" spc="-23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oco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35496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D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ividido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em fundo,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corpo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600" spc="-25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cólon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35496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P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erimétrio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, miométrio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600" spc="-254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endométrio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35496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M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iométrio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:</a:t>
            </a:r>
            <a:r>
              <a:rPr sz="2600" spc="-5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contrações</a:t>
            </a:r>
            <a:endParaRPr lang="pt-BR" sz="2600" spc="-5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354965" algn="l"/>
              </a:tabLst>
            </a:pPr>
            <a:r>
              <a:rPr lang="pt-BR"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ndométrio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: abrigar o embrião e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formação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da</a:t>
            </a:r>
            <a:r>
              <a:rPr sz="2600" spc="-114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placenta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2685415"/>
            <a:ext cx="5257228" cy="290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/>
          <p:nvPr/>
        </p:nvSpPr>
        <p:spPr>
          <a:xfrm>
            <a:off x="11123676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324" y="469899"/>
                </a:lnTo>
                <a:lnTo>
                  <a:pt x="1068324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21617" y="632427"/>
            <a:ext cx="2560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Órgãos internos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133600"/>
            <a:ext cx="8478520" cy="310533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2600" b="1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Vagina</a:t>
            </a:r>
            <a:endParaRPr lang="pt-BR" sz="2600" b="1" spc="-5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354965" algn="l"/>
              </a:tabLst>
            </a:pP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8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a 10cm de comprimento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Recoberta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por muco</a:t>
            </a:r>
            <a:r>
              <a:rPr sz="2600" spc="-28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(</a:t>
            </a:r>
            <a:r>
              <a:rPr sz="2600" spc="-5" dirty="0" err="1">
                <a:solidFill>
                  <a:srgbClr val="404040"/>
                </a:solidFill>
                <a:latin typeface="Myanmar Text"/>
                <a:cs typeface="Myanmar Text"/>
              </a:rPr>
              <a:t>acidez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)</a:t>
            </a:r>
            <a:endParaRPr lang="pt-BR" sz="2600" spc="-5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354965" algn="l"/>
              </a:tabLst>
            </a:pPr>
            <a:r>
              <a:rPr lang="pt-BR"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M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úsculo</a:t>
            </a: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liso – </a:t>
            </a:r>
            <a:r>
              <a:rPr sz="2600" spc="-5" dirty="0" err="1">
                <a:solidFill>
                  <a:srgbClr val="404040"/>
                </a:solidFill>
                <a:latin typeface="Myanmar Text"/>
                <a:cs typeface="Myanmar Text"/>
              </a:rPr>
              <a:t>parede</a:t>
            </a:r>
            <a:r>
              <a:rPr sz="2600" spc="-254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elástica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35496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L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iga</a:t>
            </a: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o colo do útero aos </a:t>
            </a:r>
            <a:r>
              <a:rPr sz="2600" dirty="0" err="1">
                <a:solidFill>
                  <a:srgbClr val="404040"/>
                </a:solidFill>
                <a:latin typeface="Myanmar Text"/>
                <a:cs typeface="Myanmar Text"/>
              </a:rPr>
              <a:t>genitais</a:t>
            </a:r>
            <a:r>
              <a:rPr sz="2600" spc="-32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externos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35496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P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rotegida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por uma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membrana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circular -</a:t>
            </a:r>
            <a:r>
              <a:rPr sz="2600" spc="-30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hímen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2439601" y="5164837"/>
            <a:ext cx="2935224" cy="1588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/>
          <p:nvPr/>
        </p:nvSpPr>
        <p:spPr>
          <a:xfrm>
            <a:off x="7581870" y="3886200"/>
            <a:ext cx="4232177" cy="2866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/>
          <p:nvPr/>
        </p:nvSpPr>
        <p:spPr>
          <a:xfrm>
            <a:off x="11123676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324" y="469899"/>
                </a:lnTo>
                <a:lnTo>
                  <a:pt x="1068324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21617" y="632427"/>
            <a:ext cx="2560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Órgãos internos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09076" y="5867400"/>
            <a:ext cx="9906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676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324" y="469899"/>
                </a:lnTo>
                <a:lnTo>
                  <a:pt x="1068324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33932" y="2089653"/>
            <a:ext cx="2535555" cy="108234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527685" algn="l"/>
              </a:tabLst>
            </a:pPr>
            <a:r>
              <a:rPr sz="2600" b="1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Vulva</a:t>
            </a:r>
            <a:endParaRPr lang="pt-BR" sz="2600" b="1" spc="-5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527685" algn="l"/>
              </a:tabLst>
            </a:pPr>
            <a:r>
              <a:rPr lang="pt-BR"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- G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randes</a:t>
            </a:r>
            <a:r>
              <a:rPr sz="2600" spc="-13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lábios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3646" y="2523298"/>
            <a:ext cx="5349240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404040"/>
                </a:solidFill>
                <a:latin typeface="Myanmar Text"/>
                <a:cs typeface="Myanmar Text"/>
              </a:rPr>
              <a:t>Dobras </a:t>
            </a:r>
            <a:r>
              <a:rPr sz="2200" spc="-5" dirty="0">
                <a:solidFill>
                  <a:srgbClr val="404040"/>
                </a:solidFill>
                <a:latin typeface="Myanmar Text"/>
                <a:cs typeface="Myanmar Text"/>
              </a:rPr>
              <a:t>de pele que </a:t>
            </a:r>
            <a:endParaRPr lang="pt-BR" sz="2200" spc="-5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servem</a:t>
            </a:r>
            <a:r>
              <a:rPr sz="22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Myanmar Text"/>
                <a:cs typeface="Myanmar Text"/>
              </a:rPr>
              <a:t>como</a:t>
            </a:r>
            <a:r>
              <a:rPr sz="2200" spc="4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Myanmar Text"/>
                <a:cs typeface="Myanmar Text"/>
              </a:rPr>
              <a:t>proteção</a:t>
            </a:r>
            <a:endParaRPr sz="2200" dirty="0">
              <a:latin typeface="Myanmar Text"/>
              <a:cs typeface="Myanmar Tex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6952" y="3391216"/>
            <a:ext cx="5233035" cy="142090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00"/>
              </a:spcBef>
              <a:buFontTx/>
              <a:buChar char="-"/>
            </a:pP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Pequenos</a:t>
            </a:r>
            <a:r>
              <a:rPr sz="2600" spc="-22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lábios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100"/>
              </a:spcBef>
              <a:buFontTx/>
              <a:buChar char="-"/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C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litóris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Myanmar Text"/>
                <a:cs typeface="Myanmar Text"/>
              </a:rPr>
              <a:t>- Excitação sexual -</a:t>
            </a:r>
            <a:r>
              <a:rPr sz="2200" spc="-19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Myanmar Text"/>
                <a:cs typeface="Myanmar Text"/>
              </a:rPr>
              <a:t>contrações</a:t>
            </a:r>
            <a:endParaRPr sz="2200" dirty="0">
              <a:latin typeface="Myanmar Text"/>
              <a:cs typeface="Myanmar Tex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35680" y="2420549"/>
            <a:ext cx="490855" cy="861060"/>
          </a:xfrm>
          <a:custGeom>
            <a:avLst/>
            <a:gdLst/>
            <a:ahLst/>
            <a:cxnLst/>
            <a:rect l="l" t="t" r="r" b="b"/>
            <a:pathLst>
              <a:path w="490854" h="861060">
                <a:moveTo>
                  <a:pt x="0" y="0"/>
                </a:moveTo>
                <a:lnTo>
                  <a:pt x="77553" y="2082"/>
                </a:lnTo>
                <a:lnTo>
                  <a:pt x="144908" y="7884"/>
                </a:lnTo>
                <a:lnTo>
                  <a:pt x="198022" y="16733"/>
                </a:lnTo>
                <a:lnTo>
                  <a:pt x="245363" y="40894"/>
                </a:lnTo>
                <a:lnTo>
                  <a:pt x="245363" y="389636"/>
                </a:lnTo>
                <a:lnTo>
                  <a:pt x="257872" y="402569"/>
                </a:lnTo>
                <a:lnTo>
                  <a:pt x="292705" y="413796"/>
                </a:lnTo>
                <a:lnTo>
                  <a:pt x="345819" y="422645"/>
                </a:lnTo>
                <a:lnTo>
                  <a:pt x="413174" y="428447"/>
                </a:lnTo>
                <a:lnTo>
                  <a:pt x="490727" y="430530"/>
                </a:lnTo>
                <a:lnTo>
                  <a:pt x="413174" y="432612"/>
                </a:lnTo>
                <a:lnTo>
                  <a:pt x="345819" y="438414"/>
                </a:lnTo>
                <a:lnTo>
                  <a:pt x="292705" y="447263"/>
                </a:lnTo>
                <a:lnTo>
                  <a:pt x="257872" y="458490"/>
                </a:lnTo>
                <a:lnTo>
                  <a:pt x="245363" y="471424"/>
                </a:lnTo>
                <a:lnTo>
                  <a:pt x="245363" y="820166"/>
                </a:lnTo>
                <a:lnTo>
                  <a:pt x="232855" y="833099"/>
                </a:lnTo>
                <a:lnTo>
                  <a:pt x="198022" y="844326"/>
                </a:lnTo>
                <a:lnTo>
                  <a:pt x="144908" y="853175"/>
                </a:lnTo>
                <a:lnTo>
                  <a:pt x="77553" y="858977"/>
                </a:lnTo>
                <a:lnTo>
                  <a:pt x="0" y="861060"/>
                </a:lnTo>
              </a:path>
            </a:pathLst>
          </a:custGeom>
          <a:ln w="9144">
            <a:solidFill>
              <a:srgbClr val="B311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66939" y="3335021"/>
            <a:ext cx="4311840" cy="3404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/>
          <p:cNvSpPr/>
          <p:nvPr/>
        </p:nvSpPr>
        <p:spPr>
          <a:xfrm>
            <a:off x="11123676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324" y="469899"/>
                </a:lnTo>
                <a:lnTo>
                  <a:pt x="1068324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021617" y="632427"/>
            <a:ext cx="261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Órgãos externos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830" y="1256125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099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174" y="180975"/>
                </a:lnTo>
                <a:lnTo>
                  <a:pt x="773112" y="99949"/>
                </a:lnTo>
                <a:lnTo>
                  <a:pt x="403224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774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074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0830" y="1729464"/>
            <a:ext cx="717935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38300" algn="l"/>
                <a:tab pos="4519295" algn="l"/>
              </a:tabLst>
            </a:pPr>
            <a:r>
              <a:rPr lang="pt-BR" sz="28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- </a:t>
            </a:r>
            <a:r>
              <a:rPr sz="28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Pregas</a:t>
            </a:r>
            <a:r>
              <a:rPr sz="2800" spc="-5" dirty="0">
                <a:solidFill>
                  <a:srgbClr val="404040"/>
                </a:solidFill>
                <a:latin typeface="Myanmar Text"/>
                <a:cs typeface="Myanmar Text"/>
              </a:rPr>
              <a:t>	cutâneo-mucosas	intensamente</a:t>
            </a:r>
            <a:endParaRPr sz="2800" dirty="0">
              <a:latin typeface="Myanmar Text"/>
              <a:cs typeface="Myanmar Tex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09729" y="2437392"/>
            <a:ext cx="5825914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/>
              <a:t>irrigadas </a:t>
            </a:r>
            <a:r>
              <a:rPr sz="3600" dirty="0"/>
              <a:t>- </a:t>
            </a:r>
            <a:r>
              <a:rPr sz="2000" i="1" spc="-80" dirty="0">
                <a:latin typeface="Myanmar Text"/>
                <a:cs typeface="Myanmar Text"/>
              </a:rPr>
              <a:t>os grandes</a:t>
            </a:r>
            <a:r>
              <a:rPr sz="2000" i="1" spc="-110" dirty="0">
                <a:latin typeface="Myanmar Text"/>
                <a:cs typeface="Myanmar Text"/>
              </a:rPr>
              <a:t> </a:t>
            </a:r>
            <a:r>
              <a:rPr sz="2000" i="1" spc="-65" dirty="0">
                <a:latin typeface="Myanmar Text"/>
                <a:cs typeface="Myanmar Text"/>
              </a:rPr>
              <a:t>lábios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00" y="3559719"/>
            <a:ext cx="7740573" cy="8223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 marR="5080" indent="-342900">
              <a:lnSpc>
                <a:spcPts val="3120"/>
              </a:lnSpc>
              <a:spcBef>
                <a:spcPts val="204"/>
              </a:spcBef>
            </a:pPr>
            <a:r>
              <a:rPr lang="pt-BR"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- 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Pregas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cutâneo-mucosas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que envolvem a  entrada da vagina - </a:t>
            </a:r>
            <a:r>
              <a:rPr sz="2750" i="1" spc="-75" dirty="0">
                <a:solidFill>
                  <a:srgbClr val="404040"/>
                </a:solidFill>
                <a:latin typeface="Myanmar Text"/>
                <a:cs typeface="Myanmar Text"/>
              </a:rPr>
              <a:t>os </a:t>
            </a:r>
            <a:r>
              <a:rPr sz="2750" i="1" spc="-85" dirty="0" err="1">
                <a:solidFill>
                  <a:srgbClr val="404040"/>
                </a:solidFill>
                <a:latin typeface="Myanmar Text"/>
                <a:cs typeface="Myanmar Text"/>
              </a:rPr>
              <a:t>pequenos</a:t>
            </a:r>
            <a:r>
              <a:rPr sz="2750" i="1" spc="-10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750" i="1" spc="-7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lábios</a:t>
            </a:r>
            <a:endParaRPr sz="2750" dirty="0">
              <a:latin typeface="Myanmar Text"/>
              <a:cs typeface="Myanmar Tex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77967" y="2914485"/>
            <a:ext cx="3481765" cy="3595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021617" y="632427"/>
            <a:ext cx="261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Órgãos externos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752600"/>
            <a:ext cx="11506200" cy="2555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Pequeno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órgão de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grande sensibilidade,  localizado sobre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uma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depressão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na qual 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se abrem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o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orifício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urinário e</a:t>
            </a:r>
            <a:r>
              <a:rPr sz="2600" spc="-5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genital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</a:pPr>
            <a:endParaRPr sz="2600" dirty="0">
              <a:latin typeface="Myanmar Text"/>
              <a:cs typeface="Myanmar Text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95"/>
              </a:spcBef>
            </a:pPr>
            <a:r>
              <a:rPr sz="2050" spc="25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É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formado essencialmente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por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tecido 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esponjoso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21617" y="632427"/>
            <a:ext cx="261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Órgãos externos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206" y="1905000"/>
            <a:ext cx="6183630" cy="37871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500" b="1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Funções</a:t>
            </a:r>
            <a:r>
              <a:rPr sz="2500" b="1" spc="-5" dirty="0">
                <a:solidFill>
                  <a:srgbClr val="404040"/>
                </a:solidFill>
                <a:latin typeface="Myanmar Text"/>
                <a:cs typeface="Myanmar Text"/>
              </a:rPr>
              <a:t>:</a:t>
            </a:r>
            <a:endParaRPr sz="2500" b="1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B31166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404040"/>
                </a:solidFill>
                <a:latin typeface="Myanmar Text"/>
                <a:cs typeface="Myanmar Text"/>
              </a:rPr>
              <a:t>Fornecer </a:t>
            </a:r>
            <a:r>
              <a:rPr sz="2500" spc="-5" dirty="0">
                <a:solidFill>
                  <a:srgbClr val="404040"/>
                </a:solidFill>
                <a:latin typeface="Myanmar Text"/>
                <a:cs typeface="Myanmar Text"/>
              </a:rPr>
              <a:t>gametas femininos e</a:t>
            </a:r>
            <a:r>
              <a:rPr sz="2500" spc="11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Myanmar Text"/>
                <a:cs typeface="Myanmar Text"/>
              </a:rPr>
              <a:t>hormônios</a:t>
            </a:r>
            <a:endParaRPr sz="25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B31166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404040"/>
                </a:solidFill>
                <a:latin typeface="Myanmar Text"/>
                <a:cs typeface="Myanmar Text"/>
              </a:rPr>
              <a:t>Copular</a:t>
            </a:r>
            <a:endParaRPr sz="25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B31166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404040"/>
                </a:solidFill>
                <a:latin typeface="Myanmar Text"/>
                <a:cs typeface="Myanmar Text"/>
              </a:rPr>
              <a:t>Conduzir o</a:t>
            </a:r>
            <a:r>
              <a:rPr sz="250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Myanmar Text"/>
                <a:cs typeface="Myanmar Text"/>
              </a:rPr>
              <a:t>óvulo</a:t>
            </a:r>
            <a:endParaRPr sz="25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B31166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404040"/>
                </a:solidFill>
                <a:latin typeface="Myanmar Text"/>
                <a:cs typeface="Myanmar Text"/>
              </a:rPr>
              <a:t>Fertilização</a:t>
            </a:r>
            <a:endParaRPr sz="25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B31166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404040"/>
                </a:solidFill>
                <a:latin typeface="Myanmar Text"/>
                <a:cs typeface="Myanmar Text"/>
              </a:rPr>
              <a:t>Manter e alojar o</a:t>
            </a:r>
            <a:r>
              <a:rPr sz="2500" spc="4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Myanmar Text"/>
                <a:cs typeface="Myanmar Text"/>
              </a:rPr>
              <a:t>feto</a:t>
            </a:r>
            <a:endParaRPr sz="25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B31166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404040"/>
                </a:solidFill>
                <a:latin typeface="Myanmar Text"/>
                <a:cs typeface="Myanmar Text"/>
              </a:rPr>
              <a:t>Expulsão no</a:t>
            </a:r>
            <a:r>
              <a:rPr sz="2500" spc="2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Myanmar Text"/>
                <a:cs typeface="Myanmar Text"/>
              </a:rPr>
              <a:t>parto</a:t>
            </a:r>
            <a:endParaRPr sz="25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B31166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404040"/>
                </a:solidFill>
                <a:latin typeface="Myanmar Text"/>
                <a:cs typeface="Myanmar Text"/>
              </a:rPr>
              <a:t>Nutrição </a:t>
            </a:r>
            <a:r>
              <a:rPr sz="2500" spc="-5" dirty="0">
                <a:solidFill>
                  <a:srgbClr val="404040"/>
                </a:solidFill>
                <a:latin typeface="Myanmar Text"/>
                <a:cs typeface="Myanmar Text"/>
              </a:rPr>
              <a:t>do</a:t>
            </a:r>
            <a:r>
              <a:rPr sz="2500" spc="1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Myanmar Text"/>
                <a:cs typeface="Myanmar Text"/>
              </a:rPr>
              <a:t>lactente</a:t>
            </a:r>
            <a:endParaRPr sz="2500" dirty="0">
              <a:latin typeface="Myanmar Text"/>
              <a:cs typeface="Myanmar Text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21617" y="632427"/>
            <a:ext cx="261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Órgãos externos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/>
          <p:cNvSpPr txBox="1"/>
          <p:nvPr/>
        </p:nvSpPr>
        <p:spPr>
          <a:xfrm>
            <a:off x="533400" y="1371600"/>
            <a:ext cx="1143000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6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FISIOLOGIA</a:t>
            </a:r>
            <a:r>
              <a:rPr sz="6600" b="1" spc="-43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6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DO  SISTEMA  </a:t>
            </a:r>
            <a:r>
              <a:rPr sz="66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REPRODUTOR  </a:t>
            </a:r>
            <a:r>
              <a:rPr lang="pt-BR" sz="66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MASCULINO</a:t>
            </a:r>
            <a:endParaRPr sz="6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33932" y="2183358"/>
            <a:ext cx="2755265" cy="31642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50" b="1" spc="20" dirty="0" smtClean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04040"/>
                </a:solidFill>
                <a:latin typeface="Myanmar Text"/>
                <a:cs typeface="Myanmar Text"/>
              </a:rPr>
              <a:t>Órgão</a:t>
            </a:r>
            <a:r>
              <a:rPr sz="2600" b="1" spc="-27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b="1" dirty="0">
                <a:solidFill>
                  <a:srgbClr val="404040"/>
                </a:solidFill>
                <a:latin typeface="Myanmar Text"/>
                <a:cs typeface="Myanmar Text"/>
              </a:rPr>
              <a:t>internos:</a:t>
            </a:r>
            <a:endParaRPr sz="2600" b="1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Testículos</a:t>
            </a:r>
            <a:endParaRPr sz="26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Epidídimos</a:t>
            </a:r>
            <a:endParaRPr sz="26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Ducto</a:t>
            </a:r>
            <a:r>
              <a:rPr sz="2600" spc="-5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deferente</a:t>
            </a:r>
            <a:endParaRPr sz="26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Vesícula</a:t>
            </a:r>
            <a:r>
              <a:rPr sz="2600" spc="-8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seminal</a:t>
            </a:r>
            <a:endParaRPr sz="26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Próstata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0779" y="2183358"/>
            <a:ext cx="3350227" cy="159723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600" b="1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Órgão</a:t>
            </a:r>
            <a:r>
              <a:rPr sz="2600" b="1" spc="-28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b="1" dirty="0">
                <a:solidFill>
                  <a:srgbClr val="404040"/>
                </a:solidFill>
                <a:latin typeface="Myanmar Text"/>
                <a:cs typeface="Myanmar Text"/>
              </a:rPr>
              <a:t>externos:</a:t>
            </a:r>
            <a:endParaRPr sz="2600" b="1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dirty="0">
                <a:latin typeface="Myanmar Text"/>
                <a:cs typeface="Myanmar Text"/>
              </a:rPr>
              <a:t>Pênis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buAutoNum type="arabicPeriod"/>
              <a:tabLst>
                <a:tab pos="354965" algn="l"/>
                <a:tab pos="355600" algn="l"/>
              </a:tabLst>
            </a:pPr>
            <a:r>
              <a:rPr sz="2600" dirty="0">
                <a:latin typeface="Myanmar Text"/>
                <a:cs typeface="Myanmar Text"/>
              </a:rPr>
              <a:t>Escroto</a:t>
            </a:r>
          </a:p>
        </p:txBody>
      </p:sp>
      <p:sp>
        <p:nvSpPr>
          <p:cNvPr id="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35767" y="755541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Divisão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393429"/>
            <a:ext cx="8186006" cy="2705228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527685" algn="l"/>
              </a:tabLst>
            </a:pPr>
            <a:r>
              <a:rPr sz="2600" b="1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Testículos</a:t>
            </a:r>
            <a:r>
              <a:rPr sz="2600" b="1" dirty="0" smtClean="0">
                <a:solidFill>
                  <a:srgbClr val="404040"/>
                </a:solidFill>
                <a:latin typeface="Myanmar Text"/>
                <a:cs typeface="Myanmar Text"/>
              </a:rPr>
              <a:t>:</a:t>
            </a:r>
            <a:endParaRPr lang="pt-BR" sz="2600" b="1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52768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Ó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rgãos</a:t>
            </a:r>
            <a:r>
              <a:rPr sz="2600" spc="-22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ovoides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52768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L</a:t>
            </a:r>
            <a:r>
              <a:rPr sz="2600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ocalizados</a:t>
            </a: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no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exterior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da </a:t>
            </a:r>
            <a:r>
              <a:rPr sz="2600" dirty="0" err="1">
                <a:solidFill>
                  <a:srgbClr val="404040"/>
                </a:solidFill>
                <a:latin typeface="Myanmar Text"/>
                <a:cs typeface="Myanmar Text"/>
              </a:rPr>
              <a:t>cavidade</a:t>
            </a:r>
            <a:r>
              <a:rPr sz="2600" spc="-30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abdominal</a:t>
            </a:r>
            <a:endParaRPr lang="pt-BR" sz="2600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527685" algn="l"/>
              </a:tabLst>
            </a:pPr>
            <a:r>
              <a:rPr lang="pt-BR" sz="2600" dirty="0" smtClean="0">
                <a:solidFill>
                  <a:srgbClr val="404040"/>
                </a:solidFill>
                <a:latin typeface="Myanmar Text"/>
                <a:cs typeface="Myanmar Text"/>
              </a:rPr>
              <a:t>F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unção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reprodutora: </a:t>
            </a:r>
            <a:r>
              <a:rPr sz="2600" spc="-5" dirty="0" err="1">
                <a:solidFill>
                  <a:srgbClr val="404040"/>
                </a:solidFill>
                <a:latin typeface="Myanmar Text"/>
                <a:cs typeface="Myanmar Text"/>
              </a:rPr>
              <a:t>Produzir</a:t>
            </a:r>
            <a:r>
              <a:rPr sz="2600" spc="-26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espermatozoides</a:t>
            </a:r>
            <a:endParaRPr lang="pt-BR" sz="2600" spc="-5" dirty="0" smtClean="0">
              <a:solidFill>
                <a:srgbClr val="404040"/>
              </a:solidFill>
              <a:latin typeface="Myanmar Text"/>
              <a:cs typeface="Myanmar Text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Tx/>
              <a:buChar char="-"/>
              <a:tabLst>
                <a:tab pos="527685" algn="l"/>
              </a:tabLst>
            </a:pPr>
            <a:r>
              <a:rPr lang="pt-BR"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F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unção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endócrina: Produzir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hormônios</a:t>
            </a:r>
            <a:r>
              <a:rPr sz="2600" spc="-24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sexuais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7006" y="2393429"/>
            <a:ext cx="3048000" cy="2837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35767" y="755541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Divisão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89827"/>
            <a:ext cx="11582400" cy="45377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tabLst>
                <a:tab pos="2045335" algn="l"/>
                <a:tab pos="2723515" algn="l"/>
                <a:tab pos="3903345" algn="l"/>
                <a:tab pos="4816475" algn="l"/>
                <a:tab pos="5546725" algn="l"/>
                <a:tab pos="7124065" algn="l"/>
                <a:tab pos="7466965" algn="l"/>
                <a:tab pos="9471660" algn="l"/>
              </a:tabLst>
            </a:pPr>
            <a:r>
              <a:rPr lang="pt-BR" sz="2800" spc="-5" dirty="0">
                <a:solidFill>
                  <a:srgbClr val="404040"/>
                </a:solidFill>
                <a:cs typeface="Myanmar Text"/>
              </a:rPr>
              <a:t>• Sistema </a:t>
            </a:r>
            <a:r>
              <a:rPr lang="pt-BR" sz="2800" dirty="0">
                <a:solidFill>
                  <a:srgbClr val="404040"/>
                </a:solidFill>
                <a:cs typeface="Myanmar Text"/>
              </a:rPr>
              <a:t>reprodutor feminino e</a:t>
            </a:r>
            <a:r>
              <a:rPr lang="pt-BR" sz="2800" spc="-275" dirty="0">
                <a:solidFill>
                  <a:srgbClr val="404040"/>
                </a:solidFill>
                <a:cs typeface="Myanmar Text"/>
              </a:rPr>
              <a:t> </a:t>
            </a:r>
            <a:r>
              <a:rPr lang="pt-BR" sz="2800" spc="-5" dirty="0">
                <a:solidFill>
                  <a:srgbClr val="404040"/>
                </a:solidFill>
                <a:cs typeface="Myanmar Text"/>
              </a:rPr>
              <a:t>masculino </a:t>
            </a:r>
            <a:endParaRPr lang="pt-BR" sz="2800" spc="-5" dirty="0" smtClean="0">
              <a:solidFill>
                <a:srgbClr val="404040"/>
              </a:solidFill>
              <a:cs typeface="Myanmar Text"/>
            </a:endParaRPr>
          </a:p>
          <a:p>
            <a:pPr marL="355600" marR="5080" indent="-342900">
              <a:lnSpc>
                <a:spcPct val="150000"/>
              </a:lnSpc>
              <a:tabLst>
                <a:tab pos="2045335" algn="l"/>
                <a:tab pos="2723515" algn="l"/>
                <a:tab pos="3903345" algn="l"/>
                <a:tab pos="4816475" algn="l"/>
                <a:tab pos="5546725" algn="l"/>
                <a:tab pos="7124065" algn="l"/>
                <a:tab pos="7466965" algn="l"/>
                <a:tab pos="9471660" algn="l"/>
              </a:tabLst>
            </a:pP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• </a:t>
            </a:r>
            <a:r>
              <a:rPr sz="2800" spc="-5" dirty="0" err="1" smtClean="0">
                <a:solidFill>
                  <a:srgbClr val="404040"/>
                </a:solidFill>
                <a:cs typeface="Myanmar Text"/>
              </a:rPr>
              <a:t>Compo</a:t>
            </a:r>
            <a:r>
              <a:rPr sz="2800" spc="-15" dirty="0" err="1" smtClean="0">
                <a:solidFill>
                  <a:srgbClr val="404040"/>
                </a:solidFill>
                <a:cs typeface="Myanmar Text"/>
              </a:rPr>
              <a:t>s</a:t>
            </a:r>
            <a:r>
              <a:rPr sz="2800" dirty="0" err="1" smtClean="0">
                <a:solidFill>
                  <a:srgbClr val="404040"/>
                </a:solidFill>
                <a:cs typeface="Myanmar Text"/>
              </a:rPr>
              <a:t>to</a:t>
            </a:r>
            <a:r>
              <a:rPr sz="2800" dirty="0">
                <a:solidFill>
                  <a:srgbClr val="404040"/>
                </a:solidFill>
                <a:cs typeface="Myanmar Text"/>
              </a:rPr>
              <a:t>	por	ó</a:t>
            </a:r>
            <a:r>
              <a:rPr sz="2800" spc="-10" dirty="0">
                <a:solidFill>
                  <a:srgbClr val="404040"/>
                </a:solidFill>
                <a:cs typeface="Myanmar Text"/>
              </a:rPr>
              <a:t>r</a:t>
            </a:r>
            <a:r>
              <a:rPr sz="2800" dirty="0">
                <a:solidFill>
                  <a:srgbClr val="404040"/>
                </a:solidFill>
                <a:cs typeface="Myanmar Text"/>
              </a:rPr>
              <a:t>gãos	vitais	que	ga</a:t>
            </a:r>
            <a:r>
              <a:rPr sz="2800" spc="-15" dirty="0">
                <a:solidFill>
                  <a:srgbClr val="404040"/>
                </a:solidFill>
                <a:cs typeface="Myanmar Text"/>
              </a:rPr>
              <a:t>r</a:t>
            </a:r>
            <a:r>
              <a:rPr sz="2800" dirty="0">
                <a:solidFill>
                  <a:srgbClr val="404040"/>
                </a:solidFill>
                <a:cs typeface="Myanmar Text"/>
              </a:rPr>
              <a:t>antem	a	p</a:t>
            </a:r>
            <a:r>
              <a:rPr sz="2800" spc="-15" dirty="0">
                <a:solidFill>
                  <a:srgbClr val="404040"/>
                </a:solidFill>
                <a:cs typeface="Myanmar Text"/>
              </a:rPr>
              <a:t>e</a:t>
            </a:r>
            <a:r>
              <a:rPr sz="2800" dirty="0">
                <a:solidFill>
                  <a:srgbClr val="404040"/>
                </a:solidFill>
                <a:cs typeface="Myanmar Text"/>
              </a:rPr>
              <a:t>rpetua</a:t>
            </a:r>
            <a:r>
              <a:rPr sz="2800" spc="-10" dirty="0">
                <a:solidFill>
                  <a:srgbClr val="404040"/>
                </a:solidFill>
                <a:cs typeface="Myanmar Text"/>
              </a:rPr>
              <a:t>ç</a:t>
            </a:r>
            <a:r>
              <a:rPr sz="2800" dirty="0">
                <a:solidFill>
                  <a:srgbClr val="404040"/>
                </a:solidFill>
                <a:cs typeface="Myanmar Text"/>
              </a:rPr>
              <a:t>ão	da  </a:t>
            </a:r>
            <a:r>
              <a:rPr sz="2800" spc="-5" dirty="0" err="1">
                <a:solidFill>
                  <a:srgbClr val="404040"/>
                </a:solidFill>
                <a:cs typeface="Myanmar Text"/>
              </a:rPr>
              <a:t>espécie</a:t>
            </a:r>
            <a:r>
              <a:rPr sz="2800" spc="-10" dirty="0">
                <a:solidFill>
                  <a:srgbClr val="404040"/>
                </a:solidFill>
                <a:cs typeface="Myanmar Text"/>
              </a:rPr>
              <a:t> </a:t>
            </a:r>
            <a:r>
              <a:rPr sz="2800" dirty="0" err="1" smtClean="0">
                <a:solidFill>
                  <a:srgbClr val="404040"/>
                </a:solidFill>
                <a:cs typeface="Myanmar Text"/>
              </a:rPr>
              <a:t>humana</a:t>
            </a:r>
            <a:endParaRPr lang="pt-BR" sz="2800" dirty="0" smtClean="0">
              <a:solidFill>
                <a:srgbClr val="404040"/>
              </a:solidFill>
              <a:cs typeface="Myanmar Text"/>
            </a:endParaRPr>
          </a:p>
          <a:p>
            <a:pPr marL="12700">
              <a:lnSpc>
                <a:spcPct val="150000"/>
              </a:lnSpc>
            </a:pP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• </a:t>
            </a:r>
            <a:r>
              <a:rPr sz="2800" spc="-5" dirty="0" smtClean="0">
                <a:solidFill>
                  <a:srgbClr val="404040"/>
                </a:solidFill>
                <a:cs typeface="Myanmar Text"/>
              </a:rPr>
              <a:t>São </a:t>
            </a:r>
            <a:r>
              <a:rPr sz="2800" dirty="0">
                <a:solidFill>
                  <a:srgbClr val="404040"/>
                </a:solidFill>
                <a:cs typeface="Myanmar Text"/>
              </a:rPr>
              <a:t>protegidos </a:t>
            </a:r>
            <a:r>
              <a:rPr sz="2800" dirty="0" err="1">
                <a:solidFill>
                  <a:srgbClr val="404040"/>
                </a:solidFill>
                <a:cs typeface="Myanmar Text"/>
              </a:rPr>
              <a:t>pelo</a:t>
            </a:r>
            <a:r>
              <a:rPr sz="2800" spc="-250" dirty="0">
                <a:solidFill>
                  <a:srgbClr val="404040"/>
                </a:solidFill>
                <a:cs typeface="Myanmar Text"/>
              </a:rPr>
              <a:t> </a:t>
            </a:r>
            <a:r>
              <a:rPr lang="pt-BR" sz="2800" spc="-250" dirty="0" smtClean="0">
                <a:solidFill>
                  <a:srgbClr val="404040"/>
                </a:solidFill>
                <a:cs typeface="Myanmar Text"/>
              </a:rPr>
              <a:t> </a:t>
            </a:r>
            <a:r>
              <a:rPr sz="2800" dirty="0" err="1" smtClean="0">
                <a:solidFill>
                  <a:srgbClr val="404040"/>
                </a:solidFill>
                <a:cs typeface="Myanmar Text"/>
              </a:rPr>
              <a:t>esqueleto</a:t>
            </a:r>
            <a:endParaRPr lang="pt-BR" sz="2800" dirty="0" smtClean="0">
              <a:solidFill>
                <a:srgbClr val="404040"/>
              </a:solidFill>
              <a:cs typeface="Myanmar Text"/>
            </a:endParaRPr>
          </a:p>
          <a:p>
            <a:pPr marL="12700">
              <a:lnSpc>
                <a:spcPct val="150000"/>
              </a:lnSpc>
            </a:pP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•</a:t>
            </a:r>
            <a:r>
              <a:rPr sz="2800" spc="20" dirty="0" smtClean="0">
                <a:solidFill>
                  <a:srgbClr val="B31166"/>
                </a:solidFill>
                <a:cs typeface="Times New Roman"/>
              </a:rPr>
              <a:t> 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O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	</a:t>
            </a:r>
            <a:r>
              <a:rPr lang="pt-BR" sz="2800" spc="-10" dirty="0" smtClean="0">
                <a:solidFill>
                  <a:srgbClr val="404040"/>
                </a:solidFill>
                <a:cs typeface="Myanmar Text"/>
              </a:rPr>
              <a:t>si</a:t>
            </a:r>
            <a:r>
              <a:rPr lang="pt-BR" sz="2800" spc="5" dirty="0" smtClean="0">
                <a:solidFill>
                  <a:srgbClr val="404040"/>
                </a:solidFill>
                <a:cs typeface="Myanmar Text"/>
              </a:rPr>
              <a:t>s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tema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	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r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ep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r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o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dutor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	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huma</a:t>
            </a:r>
            <a:r>
              <a:rPr lang="pt-BR" sz="2800" spc="15" dirty="0" smtClean="0">
                <a:solidFill>
                  <a:srgbClr val="404040"/>
                </a:solidFill>
                <a:cs typeface="Myanmar Text"/>
              </a:rPr>
              <a:t>n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o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	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p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o</a:t>
            </a:r>
            <a:r>
              <a:rPr lang="pt-BR" sz="2800" spc="-10" dirty="0" smtClean="0">
                <a:solidFill>
                  <a:srgbClr val="404040"/>
                </a:solidFill>
                <a:cs typeface="Myanmar Text"/>
              </a:rPr>
              <a:t>ssu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i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	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uma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	s</a:t>
            </a:r>
            <a:r>
              <a:rPr lang="pt-BR" sz="2800" spc="5" dirty="0" smtClean="0">
                <a:solidFill>
                  <a:srgbClr val="404040"/>
                </a:solidFill>
                <a:cs typeface="Myanmar Text"/>
              </a:rPr>
              <a:t>é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r</a:t>
            </a:r>
            <a:r>
              <a:rPr lang="pt-BR" sz="2800" spc="-15" dirty="0" smtClean="0">
                <a:solidFill>
                  <a:srgbClr val="404040"/>
                </a:solidFill>
                <a:cs typeface="Myanmar Text"/>
              </a:rPr>
              <a:t>i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e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	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d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e</a:t>
            </a:r>
            <a:r>
              <a:rPr lang="pt-BR" sz="2800" dirty="0">
                <a:solidFill>
                  <a:srgbClr val="404040"/>
                </a:solidFill>
                <a:cs typeface="Myanmar Text"/>
              </a:rPr>
              <a:t> </a:t>
            </a:r>
            <a:r>
              <a:rPr lang="pt-BR" sz="2800" spc="5" dirty="0" smtClean="0">
                <a:solidFill>
                  <a:srgbClr val="404040"/>
                </a:solidFill>
                <a:cs typeface="Myanmar Text"/>
              </a:rPr>
              <a:t>ó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rg</a:t>
            </a:r>
            <a:r>
              <a:rPr lang="pt-BR" sz="2800" spc="5" dirty="0" smtClean="0">
                <a:solidFill>
                  <a:srgbClr val="404040"/>
                </a:solidFill>
                <a:cs typeface="Myanmar Text"/>
              </a:rPr>
              <a:t>ã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os</a:t>
            </a:r>
            <a:r>
              <a:rPr lang="pt-BR" sz="2800" dirty="0" smtClean="0">
                <a:solidFill>
                  <a:srgbClr val="404040"/>
                </a:solidFill>
                <a:cs typeface="Myanmar Text"/>
              </a:rPr>
              <a:t>	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e  estruturas que permitem a realização </a:t>
            </a:r>
            <a:r>
              <a:rPr lang="pt-BR" sz="2800" spc="-10" dirty="0" smtClean="0">
                <a:solidFill>
                  <a:srgbClr val="404040"/>
                </a:solidFill>
                <a:cs typeface="Myanmar Text"/>
              </a:rPr>
              <a:t>da </a:t>
            </a:r>
            <a:r>
              <a:rPr lang="pt-BR" sz="2800" spc="-5" dirty="0" smtClean="0">
                <a:solidFill>
                  <a:srgbClr val="404040"/>
                </a:solidFill>
                <a:cs typeface="Myanmar Text"/>
              </a:rPr>
              <a:t>reprodução</a:t>
            </a:r>
            <a:r>
              <a:rPr lang="pt-BR" sz="2800" spc="220" dirty="0" smtClean="0">
                <a:solidFill>
                  <a:srgbClr val="404040"/>
                </a:solidFill>
                <a:cs typeface="Myanmar Text"/>
              </a:rPr>
              <a:t> </a:t>
            </a:r>
            <a:r>
              <a:rPr lang="pt-BR" sz="2800" spc="-10" dirty="0" smtClean="0">
                <a:solidFill>
                  <a:srgbClr val="404040"/>
                </a:solidFill>
                <a:cs typeface="Myanmar Text"/>
              </a:rPr>
              <a:t>sexuada</a:t>
            </a:r>
            <a:endParaRPr lang="pt-BR" sz="2800" dirty="0" smtClean="0">
              <a:cs typeface="Myanmar Text"/>
            </a:endParaRPr>
          </a:p>
          <a:p>
            <a:pPr marL="12700">
              <a:lnSpc>
                <a:spcPct val="150000"/>
              </a:lnSpc>
            </a:pPr>
            <a:endParaRPr sz="2800" dirty="0">
              <a:cs typeface="Myanmar Text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59998" y="230512"/>
            <a:ext cx="4661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495800" y="797013"/>
            <a:ext cx="2642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Conceitos Gerais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527554"/>
            <a:ext cx="22205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600" b="1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Epidídimos</a:t>
            </a:r>
            <a:r>
              <a:rPr sz="2600" b="1" spc="-5" dirty="0">
                <a:solidFill>
                  <a:srgbClr val="404040"/>
                </a:solidFill>
                <a:latin typeface="Myanmar Text"/>
                <a:cs typeface="Myanmar Text"/>
              </a:rPr>
              <a:t>:</a:t>
            </a:r>
            <a:endParaRPr sz="2600" b="1" dirty="0">
              <a:latin typeface="Myanmar Text"/>
              <a:cs typeface="Myanmar Tex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3050286"/>
            <a:ext cx="21418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20" dirty="0" smtClean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85" dirty="0" smtClean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Amadurecer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6832" y="3446526"/>
            <a:ext cx="22193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7714" algn="l"/>
              </a:tabLst>
            </a:pP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(</a:t>
            </a:r>
            <a:r>
              <a:rPr sz="2600" spc="-10" dirty="0">
                <a:solidFill>
                  <a:srgbClr val="404040"/>
                </a:solidFill>
                <a:latin typeface="Myanmar Text"/>
                <a:cs typeface="Myanmar Text"/>
              </a:rPr>
              <a:t>c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omplet</a:t>
            </a:r>
            <a:r>
              <a:rPr sz="2600" spc="-20" dirty="0">
                <a:solidFill>
                  <a:srgbClr val="404040"/>
                </a:solidFill>
                <a:latin typeface="Myanmar Text"/>
                <a:cs typeface="Myanmar Text"/>
              </a:rPr>
              <a:t>a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r	a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6926" y="3050286"/>
            <a:ext cx="250761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5"/>
              </a:spcBef>
              <a:tabLst>
                <a:tab pos="1964689" algn="l"/>
              </a:tabLst>
            </a:pP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espe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matoz</a:t>
            </a:r>
            <a:r>
              <a:rPr sz="2600" spc="-20" dirty="0">
                <a:solidFill>
                  <a:srgbClr val="404040"/>
                </a:solidFill>
                <a:latin typeface="Myanmar Text"/>
                <a:cs typeface="Myanmar Text"/>
              </a:rPr>
              <a:t>o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id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s  form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a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ç</a:t>
            </a:r>
            <a:r>
              <a:rPr sz="2600" spc="-10" dirty="0">
                <a:solidFill>
                  <a:srgbClr val="404040"/>
                </a:solidFill>
                <a:latin typeface="Myanmar Text"/>
                <a:cs typeface="Myanmar Text"/>
              </a:rPr>
              <a:t>ã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o	dos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3932" y="3716269"/>
            <a:ext cx="4828540" cy="10718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00"/>
              </a:spcBef>
            </a:pP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flagelos)</a:t>
            </a:r>
            <a:endParaRPr sz="26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Proteger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armazenar (15</a:t>
            </a:r>
            <a:r>
              <a:rPr sz="2600" spc="-25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dias)</a:t>
            </a:r>
            <a:endParaRPr sz="2600">
              <a:latin typeface="Myanmar Text"/>
              <a:cs typeface="Myanmar Tex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45679" y="1371600"/>
            <a:ext cx="4369307" cy="5266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835767" y="755541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Divisão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434" y="2320713"/>
            <a:ext cx="7658101" cy="239745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2600" b="1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Ducto</a:t>
            </a:r>
            <a:r>
              <a:rPr sz="2600" b="1" spc="-2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b="1" spc="-5" dirty="0">
                <a:solidFill>
                  <a:srgbClr val="404040"/>
                </a:solidFill>
                <a:latin typeface="Myanmar Text"/>
                <a:cs typeface="Myanmar Text"/>
              </a:rPr>
              <a:t>deferente:</a:t>
            </a:r>
            <a:endParaRPr sz="2600" b="1" dirty="0">
              <a:latin typeface="Myanmar Text"/>
              <a:cs typeface="Myanmar Text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994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Conduzir os espermatozoides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até </a:t>
            </a:r>
            <a:r>
              <a:rPr sz="2600" spc="5" dirty="0">
                <a:solidFill>
                  <a:srgbClr val="404040"/>
                </a:solidFill>
                <a:latin typeface="Myanmar Text"/>
                <a:cs typeface="Myanmar Text"/>
              </a:rPr>
              <a:t>as 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vesículas</a:t>
            </a:r>
            <a:r>
              <a:rPr sz="2600" spc="-2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seminais</a:t>
            </a:r>
            <a:endParaRPr sz="2600" dirty="0">
              <a:latin typeface="Myanmar Text"/>
              <a:cs typeface="Myanmar Tex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2050" spc="25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Cada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um deles penetra no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abdômen, 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atravessa a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próstata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abre,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finalmente,  na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 uretra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76031" y="2054351"/>
            <a:ext cx="4315968" cy="4803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1104" y="2249423"/>
            <a:ext cx="3860292" cy="4402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35767" y="755541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Divisão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530" y="1951863"/>
            <a:ext cx="4788535" cy="26422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2600" b="1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Vesículas</a:t>
            </a:r>
            <a:r>
              <a:rPr sz="2600" b="1" spc="-40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b="1" spc="-5" dirty="0">
                <a:solidFill>
                  <a:srgbClr val="404040"/>
                </a:solidFill>
                <a:latin typeface="Myanmar Text"/>
                <a:cs typeface="Myanmar Text"/>
              </a:rPr>
              <a:t>seminais:</a:t>
            </a:r>
            <a:endParaRPr sz="2600" b="1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35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Glândulas</a:t>
            </a:r>
            <a:endParaRPr sz="26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Produtoras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de líquido</a:t>
            </a:r>
            <a:r>
              <a:rPr sz="2600" spc="-33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seminal</a:t>
            </a:r>
            <a:endParaRPr sz="26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Rico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em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frutose e</a:t>
            </a:r>
            <a:r>
              <a:rPr sz="2600" spc="-29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fibrinogênio</a:t>
            </a:r>
            <a:endParaRPr sz="26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Eliminado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na</a:t>
            </a:r>
            <a:r>
              <a:rPr sz="2600" spc="-229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ejaculação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6096000" y="2362200"/>
            <a:ext cx="5686273" cy="423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835767" y="755541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Divisão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602991"/>
            <a:ext cx="5735955" cy="26409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2600" b="1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Próstata</a:t>
            </a:r>
            <a:r>
              <a:rPr sz="2600" b="1" spc="-5" dirty="0">
                <a:solidFill>
                  <a:srgbClr val="404040"/>
                </a:solidFill>
                <a:latin typeface="Myanmar Text"/>
                <a:cs typeface="Myanmar Text"/>
              </a:rPr>
              <a:t>:</a:t>
            </a:r>
            <a:endParaRPr sz="2600" b="1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Glândula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abaixo da</a:t>
            </a:r>
            <a:r>
              <a:rPr sz="2600" spc="-254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bexiga</a:t>
            </a:r>
            <a:endParaRPr sz="26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Canais excretores se abrem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na</a:t>
            </a:r>
            <a:r>
              <a:rPr sz="2600" spc="-18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uretra</a:t>
            </a:r>
            <a:endParaRPr sz="26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Produzir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líquido prostático</a:t>
            </a:r>
            <a:r>
              <a:rPr sz="2600" spc="-33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(alcalino)</a:t>
            </a:r>
            <a:endParaRPr sz="260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Eliminado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na</a:t>
            </a:r>
            <a:r>
              <a:rPr sz="2600" spc="-22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ejaculação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53200" y="3124200"/>
            <a:ext cx="5535168" cy="367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835767" y="755541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Divisão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27508" y="1066800"/>
            <a:ext cx="5629656" cy="5582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491" y="4642103"/>
            <a:ext cx="420623" cy="550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" y="4634484"/>
            <a:ext cx="1418844" cy="726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7567" y="4634484"/>
            <a:ext cx="2049780" cy="726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491" y="5164835"/>
            <a:ext cx="420623" cy="550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" y="5157215"/>
            <a:ext cx="1278636" cy="726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8883" y="5157215"/>
            <a:ext cx="1926336" cy="7269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8716" y="2130400"/>
            <a:ext cx="4615180" cy="39566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2600" b="1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Pênis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:</a:t>
            </a:r>
            <a:endParaRPr sz="2600" dirty="0">
              <a:latin typeface="Myanmar Text"/>
              <a:cs typeface="Myanmar Text"/>
            </a:endParaRPr>
          </a:p>
          <a:p>
            <a:pPr marL="355600" marR="6350" indent="-342900">
              <a:lnSpc>
                <a:spcPct val="100000"/>
              </a:lnSpc>
              <a:spcBef>
                <a:spcPts val="994"/>
              </a:spcBef>
              <a:tabLst>
                <a:tab pos="1743710" algn="l"/>
                <a:tab pos="2208530" algn="l"/>
                <a:tab pos="3487420" algn="l"/>
              </a:tabLst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050" spc="-15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jacula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r	o	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liq</a:t>
            </a:r>
            <a:r>
              <a:rPr sz="2600" spc="-10" dirty="0">
                <a:solidFill>
                  <a:srgbClr val="404040"/>
                </a:solidFill>
                <a:latin typeface="Myanmar Text"/>
                <a:cs typeface="Myanmar Text"/>
              </a:rPr>
              <a:t>u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id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o	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seminal 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com o</a:t>
            </a:r>
            <a:r>
              <a:rPr sz="2600" spc="-3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espermatozoide</a:t>
            </a:r>
            <a:endParaRPr sz="2600" dirty="0">
              <a:latin typeface="Myanmar Text"/>
              <a:cs typeface="Myanmar Text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1925320" algn="l"/>
                <a:tab pos="2688590" algn="l"/>
                <a:tab pos="3556000" algn="l"/>
              </a:tabLst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050" spc="-15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Form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a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do	por	d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o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i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s	tec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i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dos 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cilíndricos:</a:t>
            </a:r>
            <a:endParaRPr sz="26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855"/>
              </a:spcBef>
              <a:buClr>
                <a:srgbClr val="B31166"/>
              </a:buClr>
              <a:buSzPct val="74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50" i="1" spc="-75" dirty="0">
                <a:solidFill>
                  <a:srgbClr val="404040"/>
                </a:solidFill>
                <a:latin typeface="Myanmar Text"/>
                <a:cs typeface="Myanmar Text"/>
              </a:rPr>
              <a:t>corpos</a:t>
            </a:r>
            <a:r>
              <a:rPr sz="2750" i="1" spc="-6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750" i="1" spc="-75" dirty="0">
                <a:solidFill>
                  <a:srgbClr val="404040"/>
                </a:solidFill>
                <a:latin typeface="Myanmar Text"/>
                <a:cs typeface="Myanmar Text"/>
              </a:rPr>
              <a:t>cavernosos</a:t>
            </a:r>
            <a:endParaRPr sz="275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B31166"/>
              </a:buClr>
              <a:buSzPct val="74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50" i="1" spc="-80" dirty="0">
                <a:solidFill>
                  <a:srgbClr val="404040"/>
                </a:solidFill>
                <a:latin typeface="Myanmar Text"/>
                <a:cs typeface="Myanmar Text"/>
              </a:rPr>
              <a:t>corpo</a:t>
            </a:r>
            <a:r>
              <a:rPr sz="2750" i="1" spc="-5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750" i="1" spc="-75" dirty="0">
                <a:solidFill>
                  <a:srgbClr val="404040"/>
                </a:solidFill>
                <a:latin typeface="Myanmar Text"/>
                <a:cs typeface="Myanmar Text"/>
              </a:rPr>
              <a:t>esponjoso</a:t>
            </a:r>
            <a:endParaRPr sz="2750" dirty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Envolve e protege a</a:t>
            </a:r>
            <a:r>
              <a:rPr sz="2600" spc="-26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uretra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835767" y="755541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Divisão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716" y="2401671"/>
            <a:ext cx="5104765" cy="23863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527685" algn="l"/>
              </a:tabLst>
            </a:pPr>
            <a:r>
              <a:rPr sz="2600" b="1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Escrotos</a:t>
            </a:r>
            <a:r>
              <a:rPr sz="2600" b="1" dirty="0">
                <a:solidFill>
                  <a:srgbClr val="404040"/>
                </a:solidFill>
                <a:latin typeface="Myanmar Text"/>
                <a:cs typeface="Myanmar Text"/>
              </a:rPr>
              <a:t>:</a:t>
            </a:r>
            <a:endParaRPr sz="2600" b="1" dirty="0">
              <a:latin typeface="Myanmar Text"/>
              <a:cs typeface="Myanmar Text"/>
            </a:endParaRPr>
          </a:p>
          <a:p>
            <a:pPr marL="355600" marR="6985" indent="-342900">
              <a:lnSpc>
                <a:spcPct val="100000"/>
              </a:lnSpc>
              <a:spcBef>
                <a:spcPts val="994"/>
              </a:spcBef>
              <a:tabLst>
                <a:tab pos="1678305" algn="l"/>
                <a:tab pos="2644775" algn="l"/>
                <a:tab pos="4755515" algn="l"/>
              </a:tabLst>
            </a:pPr>
            <a:r>
              <a:rPr sz="2050" spc="20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050" spc="-15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Bolsa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s	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q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ue	a</a:t>
            </a:r>
            <a:r>
              <a:rPr sz="2600" spc="-10" dirty="0">
                <a:solidFill>
                  <a:srgbClr val="404040"/>
                </a:solidFill>
                <a:latin typeface="Myanmar Text"/>
                <a:cs typeface="Myanmar Text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m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a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zen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a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m	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os 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testículos</a:t>
            </a:r>
            <a:endParaRPr sz="2600" dirty="0">
              <a:latin typeface="Myanmar Text"/>
              <a:cs typeface="Myanmar Text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1915795" algn="l"/>
                <a:tab pos="2423795" algn="l"/>
                <a:tab pos="4561840" algn="l"/>
              </a:tabLst>
            </a:pPr>
            <a:r>
              <a:rPr sz="2050" spc="25" dirty="0">
                <a:solidFill>
                  <a:srgbClr val="B31166"/>
                </a:solidFill>
                <a:latin typeface="Wingdings 3"/>
                <a:cs typeface="Wingdings 3"/>
              </a:rPr>
              <a:t></a:t>
            </a:r>
            <a:r>
              <a:rPr sz="2050" spc="2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050" spc="-15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Mant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600" spc="5" dirty="0">
                <a:solidFill>
                  <a:srgbClr val="404040"/>
                </a:solidFill>
                <a:latin typeface="Myanmar Text"/>
                <a:cs typeface="Myanmar Text"/>
              </a:rPr>
              <a:t>m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	a	te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m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pe</a:t>
            </a:r>
            <a:r>
              <a:rPr sz="2600" spc="-15" dirty="0">
                <a:solidFill>
                  <a:srgbClr val="404040"/>
                </a:solidFill>
                <a:latin typeface="Myanmar Text"/>
                <a:cs typeface="Myanmar Text"/>
              </a:rPr>
              <a:t>r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atu</a:t>
            </a:r>
            <a:r>
              <a:rPr sz="2600" spc="-10" dirty="0">
                <a:solidFill>
                  <a:srgbClr val="404040"/>
                </a:solidFill>
                <a:latin typeface="Myanmar Text"/>
                <a:cs typeface="Myanmar Text"/>
              </a:rPr>
              <a:t>r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a	dos  testículos abaixo da</a:t>
            </a:r>
            <a:r>
              <a:rPr sz="2600" spc="-9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corporal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387816"/>
            <a:ext cx="5643372" cy="424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35767" y="755541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Divisão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450" y="3835163"/>
            <a:ext cx="3848100" cy="404598"/>
          </a:xfrm>
          <a:prstGeom prst="rect">
            <a:avLst/>
          </a:prstGeom>
          <a:ln w="9525">
            <a:noFill/>
          </a:ln>
        </p:spPr>
        <p:txBody>
          <a:bodyPr vert="horz" wrap="square" lIns="0" tIns="34925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spc="-5" dirty="0">
                <a:latin typeface="Times New Roman"/>
                <a:cs typeface="Times New Roman"/>
              </a:rPr>
              <a:t>GÔNADAS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MASCULINAS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7600" y="4469777"/>
            <a:ext cx="2143125" cy="405239"/>
          </a:xfrm>
          <a:prstGeom prst="rect">
            <a:avLst/>
          </a:prstGeom>
          <a:ln w="9525">
            <a:noFill/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spcBef>
                <a:spcPts val="280"/>
              </a:spcBef>
            </a:pPr>
            <a:r>
              <a:rPr sz="2400" spc="-5" dirty="0">
                <a:latin typeface="Times New Roman"/>
                <a:cs typeface="Times New Roman"/>
              </a:rPr>
              <a:t>TESTÍCULOS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3109" y="5781040"/>
            <a:ext cx="3282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FUNÇÃO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ENDÓCRINA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0" y="5159229"/>
            <a:ext cx="3632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FUNÇÃO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REPRODUTIVA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381000" y="1948616"/>
            <a:ext cx="4561840" cy="106888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 err="1" smtClean="0">
                <a:solidFill>
                  <a:srgbClr val="404040"/>
                </a:solidFill>
                <a:latin typeface="Myanmar Text"/>
                <a:cs typeface="Myanmar Text"/>
              </a:rPr>
              <a:t>Produzir</a:t>
            </a:r>
            <a:r>
              <a:rPr sz="2600" spc="-5" dirty="0" smtClean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sêmen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600" spc="-8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hormônios</a:t>
            </a:r>
            <a:endParaRPr sz="2600" dirty="0">
              <a:latin typeface="Myanmar Text"/>
              <a:cs typeface="Myanmar Text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884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404040"/>
                </a:solidFill>
                <a:latin typeface="Myanmar Text"/>
                <a:cs typeface="Myanmar Text"/>
              </a:rPr>
              <a:t>Emitir e introduzir o</a:t>
            </a:r>
            <a:r>
              <a:rPr sz="2600" spc="-13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Myanmar Text"/>
                <a:cs typeface="Myanmar Text"/>
              </a:rPr>
              <a:t>sêmen</a:t>
            </a:r>
            <a:endParaRPr sz="2600" dirty="0">
              <a:latin typeface="Myanmar Text"/>
              <a:cs typeface="Myanmar Text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35767" y="755541"/>
            <a:ext cx="635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Funções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22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618" y="1278761"/>
            <a:ext cx="11887200" cy="554292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67995">
              <a:spcBef>
                <a:spcPts val="535"/>
              </a:spcBef>
              <a:buClr>
                <a:srgbClr val="000000"/>
              </a:buClr>
              <a:tabLst>
                <a:tab pos="647065" algn="l"/>
              </a:tabLst>
            </a:pPr>
            <a:r>
              <a:rPr lang="pt-BR" sz="2400" dirty="0" smtClean="0">
                <a:cs typeface="Times New Roman"/>
              </a:rPr>
              <a:t>Testículos = gônadas masculinas</a:t>
            </a:r>
          </a:p>
          <a:p>
            <a:pPr marL="467995">
              <a:spcBef>
                <a:spcPts val="535"/>
              </a:spcBef>
              <a:buClr>
                <a:srgbClr val="000000"/>
              </a:buClr>
              <a:tabLst>
                <a:tab pos="647065" algn="l"/>
              </a:tabLst>
            </a:pPr>
            <a:r>
              <a:rPr lang="pt-BR" sz="2400" dirty="0" smtClean="0">
                <a:cs typeface="Times New Roman"/>
              </a:rPr>
              <a:t>- </a:t>
            </a:r>
            <a:r>
              <a:rPr sz="2400" dirty="0" err="1" smtClean="0">
                <a:cs typeface="Times New Roman"/>
              </a:rPr>
              <a:t>porção</a:t>
            </a:r>
            <a:r>
              <a:rPr sz="2400" dirty="0" smtClean="0">
                <a:cs typeface="Times New Roman"/>
              </a:rPr>
              <a:t> </a:t>
            </a:r>
            <a:r>
              <a:rPr sz="2400" dirty="0">
                <a:cs typeface="Times New Roman"/>
              </a:rPr>
              <a:t>gametogênica: túbulos</a:t>
            </a:r>
            <a:r>
              <a:rPr sz="2400" spc="-45" dirty="0">
                <a:cs typeface="Times New Roman"/>
              </a:rPr>
              <a:t> </a:t>
            </a:r>
            <a:r>
              <a:rPr sz="2400" spc="-5" dirty="0">
                <a:cs typeface="Times New Roman"/>
              </a:rPr>
              <a:t>seminíferos</a:t>
            </a:r>
            <a:endParaRPr sz="2400" dirty="0">
              <a:cs typeface="Times New Roman"/>
            </a:endParaRPr>
          </a:p>
          <a:p>
            <a:pPr marL="469900">
              <a:spcBef>
                <a:spcPts val="430"/>
              </a:spcBef>
              <a:tabLst>
                <a:tab pos="2919095" algn="l"/>
              </a:tabLst>
            </a:pPr>
            <a:r>
              <a:rPr sz="2400" dirty="0">
                <a:cs typeface="Times New Roman"/>
              </a:rPr>
              <a:t>(células</a:t>
            </a:r>
            <a:r>
              <a:rPr sz="2400" spc="-35" dirty="0">
                <a:cs typeface="Times New Roman"/>
              </a:rPr>
              <a:t> </a:t>
            </a:r>
            <a:r>
              <a:rPr sz="2400" spc="-5" dirty="0">
                <a:cs typeface="Times New Roman"/>
              </a:rPr>
              <a:t>de</a:t>
            </a:r>
            <a:r>
              <a:rPr sz="2400" spc="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Sertoli	e células </a:t>
            </a:r>
            <a:r>
              <a:rPr sz="2400" spc="-5" dirty="0">
                <a:cs typeface="Times New Roman"/>
              </a:rPr>
              <a:t>da </a:t>
            </a:r>
            <a:r>
              <a:rPr sz="2400" dirty="0">
                <a:cs typeface="Times New Roman"/>
              </a:rPr>
              <a:t>linhagem</a:t>
            </a:r>
            <a:r>
              <a:rPr sz="2400" spc="-5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germinativa)</a:t>
            </a:r>
          </a:p>
          <a:p>
            <a:pPr marL="469900" marR="3251200" indent="-1905">
              <a:spcBef>
                <a:spcPts val="1705"/>
              </a:spcBef>
              <a:buClr>
                <a:srgbClr val="000000"/>
              </a:buClr>
              <a:buChar char="-"/>
              <a:tabLst>
                <a:tab pos="647065" algn="l"/>
              </a:tabLst>
            </a:pPr>
            <a:r>
              <a:rPr sz="2400" dirty="0">
                <a:cs typeface="Times New Roman"/>
              </a:rPr>
              <a:t>porção glandular:</a:t>
            </a:r>
            <a:r>
              <a:rPr sz="2400" spc="-60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androgênios  </a:t>
            </a:r>
            <a:r>
              <a:rPr sz="2400" dirty="0">
                <a:cs typeface="Times New Roman"/>
              </a:rPr>
              <a:t>(células de</a:t>
            </a:r>
            <a:r>
              <a:rPr sz="2400" spc="-45" dirty="0">
                <a:cs typeface="Times New Roman"/>
              </a:rPr>
              <a:t> </a:t>
            </a:r>
            <a:r>
              <a:rPr sz="2400" spc="-5" dirty="0">
                <a:cs typeface="Times New Roman"/>
              </a:rPr>
              <a:t>Leydig)</a:t>
            </a:r>
            <a:endParaRPr sz="2400" dirty="0">
              <a:cs typeface="Times New Roman"/>
            </a:endParaRPr>
          </a:p>
          <a:p>
            <a:pPr marL="485140" indent="-386715">
              <a:spcBef>
                <a:spcPts val="1664"/>
              </a:spcBef>
              <a:buAutoNum type="arabicParenR" startAt="2"/>
              <a:tabLst>
                <a:tab pos="485775" algn="l"/>
              </a:tabLst>
            </a:pPr>
            <a:r>
              <a:rPr sz="2400" spc="-5" dirty="0">
                <a:cs typeface="Times New Roman"/>
              </a:rPr>
              <a:t>Órgãos</a:t>
            </a:r>
            <a:r>
              <a:rPr sz="2400" spc="-16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Anexos:</a:t>
            </a:r>
          </a:p>
          <a:p>
            <a:pPr marL="722630" lvl="1" indent="-253365">
              <a:spcBef>
                <a:spcPts val="655"/>
              </a:spcBef>
              <a:buChar char="-"/>
              <a:tabLst>
                <a:tab pos="722630" algn="l"/>
                <a:tab pos="723265" algn="l"/>
              </a:tabLst>
            </a:pPr>
            <a:r>
              <a:rPr sz="2400" dirty="0">
                <a:cs typeface="Times New Roman"/>
              </a:rPr>
              <a:t>Próstata, </a:t>
            </a:r>
            <a:r>
              <a:rPr sz="2400" spc="-5" dirty="0">
                <a:cs typeface="Times New Roman"/>
              </a:rPr>
              <a:t>vesículas </a:t>
            </a:r>
            <a:r>
              <a:rPr sz="2400" dirty="0">
                <a:cs typeface="Times New Roman"/>
              </a:rPr>
              <a:t>seminais , </a:t>
            </a:r>
            <a:r>
              <a:rPr sz="2400" spc="-10" dirty="0">
                <a:cs typeface="Times New Roman"/>
              </a:rPr>
              <a:t>escroto,</a:t>
            </a:r>
            <a:r>
              <a:rPr sz="2400" spc="-20" dirty="0">
                <a:cs typeface="Times New Roman"/>
              </a:rPr>
              <a:t> </a:t>
            </a:r>
            <a:r>
              <a:rPr sz="2400" spc="-5" dirty="0">
                <a:cs typeface="Times New Roman"/>
              </a:rPr>
              <a:t>pênis</a:t>
            </a:r>
            <a:endParaRPr sz="2400" dirty="0">
              <a:cs typeface="Times New Roman"/>
            </a:endParaRPr>
          </a:p>
          <a:p>
            <a:pPr marL="927100" marR="1469390" lvl="1" indent="-457200">
              <a:lnSpc>
                <a:spcPct val="110100"/>
              </a:lnSpc>
              <a:spcBef>
                <a:spcPts val="570"/>
              </a:spcBef>
              <a:buChar char="-"/>
              <a:tabLst>
                <a:tab pos="641350" algn="l"/>
              </a:tabLst>
            </a:pPr>
            <a:r>
              <a:rPr sz="2400" spc="-25" dirty="0">
                <a:cs typeface="Times New Roman"/>
              </a:rPr>
              <a:t>Vias </a:t>
            </a:r>
            <a:r>
              <a:rPr sz="2400" spc="-5" dirty="0">
                <a:cs typeface="Times New Roman"/>
              </a:rPr>
              <a:t>condutoras: </a:t>
            </a:r>
            <a:r>
              <a:rPr sz="2400" dirty="0">
                <a:cs typeface="Times New Roman"/>
              </a:rPr>
              <a:t>epidídimo, canal </a:t>
            </a:r>
            <a:r>
              <a:rPr sz="2400" spc="-5" dirty="0">
                <a:cs typeface="Times New Roman"/>
              </a:rPr>
              <a:t>deferente,  ducto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ejaculador</a:t>
            </a:r>
          </a:p>
          <a:p>
            <a:pPr marL="396240" indent="-384175">
              <a:spcBef>
                <a:spcPts val="2230"/>
              </a:spcBef>
              <a:buAutoNum type="arabicParenR" startAt="2"/>
              <a:tabLst>
                <a:tab pos="396875" algn="l"/>
              </a:tabLst>
            </a:pPr>
            <a:r>
              <a:rPr sz="2400" spc="-5" dirty="0">
                <a:cs typeface="Times New Roman"/>
              </a:rPr>
              <a:t>Sêmen:</a:t>
            </a:r>
            <a:r>
              <a:rPr sz="2400" spc="15" dirty="0">
                <a:cs typeface="Times New Roman"/>
              </a:rPr>
              <a:t> </a:t>
            </a:r>
            <a:r>
              <a:rPr sz="2400" spc="-5" dirty="0">
                <a:cs typeface="Times New Roman"/>
              </a:rPr>
              <a:t>transporte</a:t>
            </a:r>
            <a:endParaRPr sz="2400" dirty="0">
              <a:cs typeface="Times New Roman"/>
            </a:endParaRPr>
          </a:p>
          <a:p>
            <a:pPr marL="675640" indent="-206375">
              <a:buSzPct val="116666"/>
              <a:buFont typeface="Times New Roman"/>
              <a:buChar char="-"/>
              <a:tabLst>
                <a:tab pos="676275" algn="l"/>
              </a:tabLst>
            </a:pPr>
            <a:r>
              <a:rPr sz="2400" dirty="0">
                <a:cs typeface="Times New Roman"/>
              </a:rPr>
              <a:t>volume médio: 2,5 – 3,5</a:t>
            </a:r>
            <a:r>
              <a:rPr sz="2400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ml</a:t>
            </a:r>
          </a:p>
          <a:p>
            <a:pPr marL="722630" indent="-254635">
              <a:spcBef>
                <a:spcPts val="20"/>
              </a:spcBef>
              <a:buFont typeface="Times New Roman"/>
              <a:buChar char="-"/>
              <a:tabLst>
                <a:tab pos="722630" algn="l"/>
                <a:tab pos="723265" algn="l"/>
              </a:tabLst>
            </a:pPr>
            <a:r>
              <a:rPr sz="2400" dirty="0">
                <a:cs typeface="Times New Roman"/>
              </a:rPr>
              <a:t>100 milhões </a:t>
            </a:r>
            <a:r>
              <a:rPr sz="2400" spc="-5" dirty="0">
                <a:cs typeface="Times New Roman"/>
              </a:rPr>
              <a:t>de</a:t>
            </a:r>
            <a:r>
              <a:rPr sz="2400" spc="-25" dirty="0">
                <a:cs typeface="Times New Roman"/>
              </a:rPr>
              <a:t> </a:t>
            </a:r>
            <a:r>
              <a:rPr sz="2400" spc="-5" dirty="0">
                <a:cs typeface="Times New Roman"/>
              </a:rPr>
              <a:t>espermatozóides/ml</a:t>
            </a:r>
            <a:endParaRPr sz="2400" dirty="0">
              <a:cs typeface="Times New Roman"/>
            </a:endParaRPr>
          </a:p>
          <a:p>
            <a:pPr marL="469900">
              <a:lnSpc>
                <a:spcPts val="2875"/>
              </a:lnSpc>
              <a:spcBef>
                <a:spcPts val="10"/>
              </a:spcBef>
            </a:pPr>
            <a:r>
              <a:rPr sz="2400" dirty="0">
                <a:cs typeface="Times New Roman"/>
              </a:rPr>
              <a:t>&lt; 40 milhões/ml = 50% esterilidade, &lt; 20 milhões </a:t>
            </a:r>
            <a:r>
              <a:rPr sz="2400" spc="-5" dirty="0">
                <a:cs typeface="Symbol"/>
              </a:rPr>
              <a:t></a:t>
            </a:r>
            <a:r>
              <a:rPr sz="2400" spc="-19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100%</a:t>
            </a:r>
          </a:p>
          <a:p>
            <a:pPr marL="544830">
              <a:lnSpc>
                <a:spcPts val="2875"/>
              </a:lnSpc>
            </a:pPr>
            <a:r>
              <a:rPr sz="2400" dirty="0">
                <a:cs typeface="Times New Roman"/>
              </a:rPr>
              <a:t>- pH médio:</a:t>
            </a:r>
            <a:r>
              <a:rPr sz="2400" spc="-2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7,5</a:t>
            </a:r>
          </a:p>
        </p:txBody>
      </p:sp>
      <p:sp>
        <p:nvSpPr>
          <p:cNvPr id="4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35767" y="755541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Divisão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55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4805" y="1"/>
            <a:ext cx="8495791" cy="6624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4037" y="1"/>
            <a:ext cx="8629650" cy="1247775"/>
          </a:xfrm>
          <a:custGeom>
            <a:avLst/>
            <a:gdLst/>
            <a:ahLst/>
            <a:cxnLst/>
            <a:rect l="l" t="t" r="r" b="b"/>
            <a:pathLst>
              <a:path w="8629650" h="1247775">
                <a:moveTo>
                  <a:pt x="0" y="1247775"/>
                </a:moveTo>
                <a:lnTo>
                  <a:pt x="8629650" y="1247775"/>
                </a:lnTo>
                <a:lnTo>
                  <a:pt x="8629650" y="0"/>
                </a:lnTo>
                <a:lnTo>
                  <a:pt x="0" y="0"/>
                </a:lnTo>
                <a:lnTo>
                  <a:pt x="0" y="1247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4037" y="1"/>
            <a:ext cx="8629650" cy="1247775"/>
          </a:xfrm>
          <a:custGeom>
            <a:avLst/>
            <a:gdLst/>
            <a:ahLst/>
            <a:cxnLst/>
            <a:rect l="l" t="t" r="r" b="b"/>
            <a:pathLst>
              <a:path w="8629650" h="1247775">
                <a:moveTo>
                  <a:pt x="0" y="1247775"/>
                </a:moveTo>
                <a:lnTo>
                  <a:pt x="8629650" y="1247775"/>
                </a:lnTo>
                <a:lnTo>
                  <a:pt x="86296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4037" y="1"/>
            <a:ext cx="0" cy="1247775"/>
          </a:xfrm>
          <a:custGeom>
            <a:avLst/>
            <a:gdLst/>
            <a:ahLst/>
            <a:cxnLst/>
            <a:rect l="l" t="t" r="r" b="b"/>
            <a:pathLst>
              <a:path h="1247775">
                <a:moveTo>
                  <a:pt x="0" y="0"/>
                </a:moveTo>
                <a:lnTo>
                  <a:pt x="0" y="12477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0122" y="279857"/>
            <a:ext cx="7819390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1F487C"/>
                </a:solidFill>
                <a:latin typeface="Times New Roman"/>
                <a:cs typeface="Times New Roman"/>
              </a:rPr>
              <a:t>Aparelho Reprodutor</a:t>
            </a:r>
            <a:r>
              <a:rPr sz="4400" spc="-1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1F487C"/>
                </a:solidFill>
                <a:latin typeface="Times New Roman"/>
                <a:cs typeface="Times New Roman"/>
              </a:rPr>
              <a:t>Masculino</a:t>
            </a:r>
            <a:endParaRPr sz="4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7871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6387" y="87376"/>
            <a:ext cx="9091612" cy="6573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600" y="-2885"/>
            <a:ext cx="5843523" cy="6629399"/>
          </a:xfrm>
          <a:custGeom>
            <a:avLst/>
            <a:gdLst/>
            <a:ahLst/>
            <a:cxnLst/>
            <a:rect l="l" t="t" r="r" b="b"/>
            <a:pathLst>
              <a:path w="5462905" h="6477000">
                <a:moveTo>
                  <a:pt x="5462524" y="6476998"/>
                </a:moveTo>
                <a:lnTo>
                  <a:pt x="5462524" y="0"/>
                </a:lnTo>
                <a:lnTo>
                  <a:pt x="0" y="0"/>
                </a:lnTo>
                <a:lnTo>
                  <a:pt x="0" y="6476998"/>
                </a:lnTo>
                <a:lnTo>
                  <a:pt x="5462524" y="6476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93441" y="1143000"/>
            <a:ext cx="6198559" cy="417165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22885" indent="-210820">
              <a:spcBef>
                <a:spcPts val="1010"/>
              </a:spcBef>
              <a:buFont typeface="Times New Roman"/>
              <a:buChar char="•"/>
              <a:tabLst>
                <a:tab pos="223520" algn="l"/>
              </a:tabLst>
            </a:pP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Espermatozóides:</a:t>
            </a:r>
            <a:endParaRPr sz="2800" dirty="0">
              <a:latin typeface="Times New Roman"/>
              <a:cs typeface="Times New Roman"/>
            </a:endParaRPr>
          </a:p>
          <a:p>
            <a:pPr marL="189230" indent="-177165">
              <a:spcBef>
                <a:spcPts val="785"/>
              </a:spcBef>
              <a:buChar char="-"/>
              <a:tabLst>
                <a:tab pos="189865" algn="l"/>
              </a:tabLst>
            </a:pPr>
            <a:r>
              <a:rPr sz="2400" b="1" dirty="0">
                <a:latin typeface="Times New Roman"/>
                <a:cs typeface="Times New Roman"/>
              </a:rPr>
              <a:t>célula móvel, rica em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DNA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25000"/>
              </a:lnSpc>
              <a:buChar char="-"/>
              <a:tabLst>
                <a:tab pos="189865" algn="l"/>
                <a:tab pos="629920" algn="l"/>
                <a:tab pos="2292350" algn="l"/>
                <a:tab pos="3147695" algn="l"/>
                <a:tab pos="3886835" algn="l"/>
              </a:tabLst>
            </a:pPr>
            <a:r>
              <a:rPr sz="2400" b="1" dirty="0">
                <a:latin typeface="Times New Roman"/>
                <a:cs typeface="Times New Roman"/>
              </a:rPr>
              <a:t>cabeça: maior parte constituída </a:t>
            </a:r>
            <a:r>
              <a:rPr sz="2400" b="1" spc="-5" dirty="0">
                <a:latin typeface="Times New Roman"/>
                <a:cs typeface="Times New Roman"/>
              </a:rPr>
              <a:t>por  cromossomos, </a:t>
            </a:r>
            <a:r>
              <a:rPr sz="2400" b="1" dirty="0">
                <a:latin typeface="Times New Roman"/>
                <a:cs typeface="Times New Roman"/>
              </a:rPr>
              <a:t>coberta </a:t>
            </a:r>
            <a:r>
              <a:rPr sz="2400" b="1" spc="-5" dirty="0">
                <a:latin typeface="Times New Roman"/>
                <a:cs typeface="Times New Roman"/>
              </a:rPr>
              <a:t>por </a:t>
            </a:r>
            <a:r>
              <a:rPr sz="2400" b="1" spc="-5" dirty="0" err="1">
                <a:latin typeface="Times New Roman"/>
                <a:cs typeface="Times New Roman"/>
              </a:rPr>
              <a:t>Acrossoma</a:t>
            </a:r>
            <a:r>
              <a:rPr sz="2400" b="1" spc="-5" dirty="0">
                <a:latin typeface="Times New Roman"/>
                <a:cs typeface="Times New Roman"/>
              </a:rPr>
              <a:t>  </a:t>
            </a:r>
            <a:r>
              <a:rPr sz="2400" b="1" spc="-10" dirty="0" smtClean="0">
                <a:latin typeface="Times New Roman"/>
                <a:cs typeface="Times New Roman"/>
              </a:rPr>
              <a:t>(</a:t>
            </a:r>
            <a:r>
              <a:rPr sz="2400" b="1" spc="-5" dirty="0" err="1" smtClean="0">
                <a:latin typeface="Times New Roman"/>
                <a:cs typeface="Times New Roman"/>
              </a:rPr>
              <a:t>lisosso</a:t>
            </a:r>
            <a:r>
              <a:rPr sz="2400" b="1" dirty="0" err="1" smtClean="0">
                <a:latin typeface="Times New Roman"/>
                <a:cs typeface="Times New Roman"/>
              </a:rPr>
              <a:t>ma</a:t>
            </a:r>
            <a:r>
              <a:rPr sz="2400" b="1" dirty="0">
                <a:latin typeface="Times New Roman"/>
                <a:cs typeface="Times New Roman"/>
              </a:rPr>
              <a:t>,	</a:t>
            </a:r>
            <a:r>
              <a:rPr sz="2400" b="1" spc="-1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5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a	em	</a:t>
            </a:r>
            <a:r>
              <a:rPr sz="2400" b="1" spc="-5" dirty="0">
                <a:latin typeface="Times New Roman"/>
                <a:cs typeface="Times New Roman"/>
              </a:rPr>
              <a:t>en</a:t>
            </a:r>
            <a:r>
              <a:rPr sz="2400" b="1" spc="-15" dirty="0">
                <a:latin typeface="Times New Roman"/>
                <a:cs typeface="Times New Roman"/>
              </a:rPr>
              <a:t>z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spc="-5" dirty="0">
                <a:latin typeface="Times New Roman"/>
                <a:cs typeface="Times New Roman"/>
              </a:rPr>
              <a:t>a</a:t>
            </a:r>
            <a:r>
              <a:rPr sz="2400" b="1" spc="-15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,  envolvidas </a:t>
            </a:r>
            <a:r>
              <a:rPr sz="2400" b="1" spc="-5" dirty="0">
                <a:latin typeface="Times New Roman"/>
                <a:cs typeface="Times New Roman"/>
              </a:rPr>
              <a:t>na </a:t>
            </a:r>
            <a:r>
              <a:rPr sz="2400" b="1" dirty="0">
                <a:latin typeface="Times New Roman"/>
                <a:cs typeface="Times New Roman"/>
              </a:rPr>
              <a:t>penetração </a:t>
            </a:r>
            <a:r>
              <a:rPr sz="2400" b="1" spc="-5" dirty="0">
                <a:latin typeface="Times New Roman"/>
                <a:cs typeface="Times New Roman"/>
              </a:rPr>
              <a:t>do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óvulo)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25000"/>
              </a:lnSpc>
              <a:tabLst>
                <a:tab pos="1207135" algn="l"/>
                <a:tab pos="2310765" algn="l"/>
                <a:tab pos="2914650" algn="l"/>
                <a:tab pos="3963035" algn="l"/>
                <a:tab pos="4621530" algn="l"/>
              </a:tabLst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b="1" spc="-5" dirty="0">
                <a:latin typeface="Times New Roman"/>
                <a:cs typeface="Times New Roman"/>
              </a:rPr>
              <a:t>Cauda,	en</a:t>
            </a:r>
            <a:r>
              <a:rPr sz="2400" b="1" dirty="0">
                <a:latin typeface="Times New Roman"/>
                <a:cs typeface="Times New Roman"/>
              </a:rPr>
              <a:t>v</a:t>
            </a:r>
            <a:r>
              <a:rPr sz="2400" b="1" spc="-5" dirty="0">
                <a:latin typeface="Times New Roman"/>
                <a:cs typeface="Times New Roman"/>
              </a:rPr>
              <a:t>ol</a:t>
            </a:r>
            <a:r>
              <a:rPr sz="2400" b="1" dirty="0">
                <a:latin typeface="Times New Roman"/>
                <a:cs typeface="Times New Roman"/>
              </a:rPr>
              <a:t>ta	</a:t>
            </a:r>
            <a:r>
              <a:rPr sz="2400" b="1" spc="-5" dirty="0">
                <a:latin typeface="Times New Roman"/>
                <a:cs typeface="Times New Roman"/>
              </a:rPr>
              <a:t>por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0" dirty="0">
                <a:latin typeface="Times New Roman"/>
                <a:cs typeface="Times New Roman"/>
              </a:rPr>
              <a:t>b</a:t>
            </a:r>
            <a:r>
              <a:rPr sz="2400" b="1" spc="-5" dirty="0">
                <a:latin typeface="Times New Roman"/>
                <a:cs typeface="Times New Roman"/>
              </a:rPr>
              <a:t>ainha</a:t>
            </a:r>
            <a:r>
              <a:rPr sz="2400" b="1" dirty="0">
                <a:latin typeface="Times New Roman"/>
                <a:cs typeface="Times New Roman"/>
              </a:rPr>
              <a:t>	rica	em  mitocôndria.</a:t>
            </a:r>
            <a:endParaRPr sz="2400" dirty="0">
              <a:latin typeface="Times New Roman"/>
              <a:cs typeface="Times New Roman"/>
            </a:endParaRPr>
          </a:p>
          <a:p>
            <a:pPr marL="12700"/>
            <a:r>
              <a:rPr sz="2400" dirty="0" smtClean="0">
                <a:latin typeface="Times New Roman"/>
                <a:cs typeface="Times New Roman"/>
              </a:rPr>
              <a:t>-</a:t>
            </a:r>
            <a:r>
              <a:rPr sz="2400" b="1" dirty="0" smtClean="0">
                <a:latin typeface="Times New Roman"/>
                <a:cs typeface="Times New Roman"/>
              </a:rPr>
              <a:t>* </a:t>
            </a:r>
            <a:r>
              <a:rPr sz="2400" b="1" dirty="0">
                <a:latin typeface="Times New Roman"/>
                <a:cs typeface="Times New Roman"/>
              </a:rPr>
              <a:t>duração: 64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dias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597169" y="266730"/>
            <a:ext cx="714920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8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180" y="1562118"/>
            <a:ext cx="11561819" cy="5148717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Clr>
                <a:srgbClr val="B31166"/>
              </a:buClr>
              <a:buSzPct val="80000"/>
              <a:buFontTx/>
              <a:buChar char="-"/>
              <a:tabLst>
                <a:tab pos="354965" algn="l"/>
                <a:tab pos="355600" algn="l"/>
              </a:tabLst>
            </a:pPr>
            <a:r>
              <a:rPr sz="2800" b="0" spc="-15" dirty="0" err="1" smtClean="0">
                <a:solidFill>
                  <a:srgbClr val="404040"/>
                </a:solidFill>
                <a:cs typeface="Microsoft YaHei UI Light"/>
              </a:rPr>
              <a:t>Promove</a:t>
            </a:r>
            <a:r>
              <a:rPr sz="2800" b="0" spc="-15" dirty="0" smtClean="0">
                <a:solidFill>
                  <a:srgbClr val="404040"/>
                </a:solidFill>
                <a:cs typeface="Microsoft YaHei UI Light"/>
              </a:rPr>
              <a:t> 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o aumento da </a:t>
            </a:r>
            <a:r>
              <a:rPr sz="2800" b="0" spc="-10" dirty="0" err="1">
                <a:solidFill>
                  <a:srgbClr val="404040"/>
                </a:solidFill>
                <a:cs typeface="Microsoft YaHei UI Light"/>
              </a:rPr>
              <a:t>variabilidade</a:t>
            </a:r>
            <a:r>
              <a:rPr sz="2800" b="0" spc="75" dirty="0">
                <a:solidFill>
                  <a:srgbClr val="404040"/>
                </a:solidFill>
                <a:cs typeface="Microsoft YaHei UI Light"/>
              </a:rPr>
              <a:t> </a:t>
            </a:r>
            <a:r>
              <a:rPr sz="2800" b="0" spc="-5" dirty="0" err="1" smtClean="0">
                <a:solidFill>
                  <a:srgbClr val="404040"/>
                </a:solidFill>
                <a:cs typeface="Microsoft YaHei UI Light"/>
              </a:rPr>
              <a:t>genética</a:t>
            </a:r>
            <a:endParaRPr lang="pt-BR" sz="2800" b="0" spc="-5" dirty="0" smtClean="0">
              <a:solidFill>
                <a:srgbClr val="404040"/>
              </a:solidFill>
              <a:cs typeface="Microsoft YaHei UI Light"/>
            </a:endParaRPr>
          </a:p>
          <a:p>
            <a:pPr marL="12700">
              <a:lnSpc>
                <a:spcPct val="150000"/>
              </a:lnSpc>
              <a:buClr>
                <a:srgbClr val="B31166"/>
              </a:buClr>
              <a:buSzPct val="80000"/>
              <a:tabLst>
                <a:tab pos="354965" algn="l"/>
                <a:tab pos="355600" algn="l"/>
              </a:tabLst>
            </a:pPr>
            <a:endParaRPr sz="2800" dirty="0">
              <a:cs typeface="Microsoft YaHei UI Light"/>
            </a:endParaRPr>
          </a:p>
          <a:p>
            <a:pPr marL="355600" marR="5080" indent="-342900">
              <a:lnSpc>
                <a:spcPct val="150000"/>
              </a:lnSpc>
              <a:buClr>
                <a:srgbClr val="B31166"/>
              </a:buClr>
              <a:buSzPct val="80000"/>
              <a:buFontTx/>
              <a:buChar char="-"/>
              <a:tabLst>
                <a:tab pos="354965" algn="l"/>
                <a:tab pos="355600" algn="l"/>
                <a:tab pos="1835150" algn="l"/>
                <a:tab pos="2173605" algn="l"/>
                <a:tab pos="3357879" algn="l"/>
                <a:tab pos="3891279" algn="l"/>
                <a:tab pos="5569585" algn="l"/>
                <a:tab pos="6099810" algn="l"/>
                <a:tab pos="7334250" algn="l"/>
                <a:tab pos="8151495" algn="l"/>
                <a:tab pos="8512810" algn="l"/>
              </a:tabLst>
            </a:pPr>
            <a:r>
              <a:rPr sz="2800" b="0" spc="-10" dirty="0" err="1" smtClean="0">
                <a:solidFill>
                  <a:srgbClr val="404040"/>
                </a:solidFill>
                <a:cs typeface="Microsoft YaHei UI Light"/>
              </a:rPr>
              <a:t>Au</a:t>
            </a:r>
            <a:r>
              <a:rPr sz="2800" b="0" dirty="0" err="1" smtClean="0">
                <a:solidFill>
                  <a:srgbClr val="404040"/>
                </a:solidFill>
                <a:cs typeface="Microsoft YaHei UI Light"/>
              </a:rPr>
              <a:t>m</a:t>
            </a:r>
            <a:r>
              <a:rPr sz="2800" b="0" spc="-5" dirty="0" err="1" smtClean="0">
                <a:solidFill>
                  <a:srgbClr val="404040"/>
                </a:solidFill>
                <a:cs typeface="Microsoft YaHei UI Light"/>
              </a:rPr>
              <a:t>e</a:t>
            </a:r>
            <a:r>
              <a:rPr sz="2800" b="0" spc="-10" dirty="0" err="1" smtClean="0">
                <a:solidFill>
                  <a:srgbClr val="404040"/>
                </a:solidFill>
                <a:cs typeface="Microsoft YaHei UI Light"/>
              </a:rPr>
              <a:t>nt</a:t>
            </a:r>
            <a:r>
              <a:rPr sz="2800" b="0" spc="-5" dirty="0" err="1" smtClean="0">
                <a:solidFill>
                  <a:srgbClr val="404040"/>
                </a:solidFill>
                <a:cs typeface="Microsoft YaHei UI Light"/>
              </a:rPr>
              <a:t>a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	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a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	</a:t>
            </a:r>
            <a:r>
              <a:rPr sz="2800" b="0" spc="-10" dirty="0">
                <a:solidFill>
                  <a:srgbClr val="404040"/>
                </a:solidFill>
                <a:cs typeface="Microsoft YaHei UI Light"/>
              </a:rPr>
              <a:t>ch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a</a:t>
            </a:r>
            <a:r>
              <a:rPr sz="2800" b="0" spc="-10" dirty="0">
                <a:solidFill>
                  <a:srgbClr val="404040"/>
                </a:solidFill>
                <a:cs typeface="Microsoft YaHei UI Light"/>
              </a:rPr>
              <a:t>n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c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e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	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de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	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adapt</a:t>
            </a:r>
            <a:r>
              <a:rPr sz="2800" b="0" spc="5" dirty="0">
                <a:solidFill>
                  <a:srgbClr val="404040"/>
                </a:solidFill>
                <a:cs typeface="Microsoft YaHei UI Light"/>
              </a:rPr>
              <a:t>a</a:t>
            </a:r>
            <a:r>
              <a:rPr sz="2800" b="0" spc="-10" dirty="0">
                <a:solidFill>
                  <a:srgbClr val="404040"/>
                </a:solidFill>
                <a:cs typeface="Microsoft YaHei UI Light"/>
              </a:rPr>
              <a:t>çã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o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	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da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	</a:t>
            </a:r>
            <a:r>
              <a:rPr sz="2800" b="0" spc="-10" dirty="0">
                <a:solidFill>
                  <a:srgbClr val="404040"/>
                </a:solidFill>
                <a:cs typeface="Microsoft YaHei UI Light"/>
              </a:rPr>
              <a:t>es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p</a:t>
            </a:r>
            <a:r>
              <a:rPr sz="2800" b="0" spc="-10" dirty="0">
                <a:solidFill>
                  <a:srgbClr val="404040"/>
                </a:solidFill>
                <a:cs typeface="Microsoft YaHei UI Light"/>
              </a:rPr>
              <a:t>éci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e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	</a:t>
            </a:r>
            <a:r>
              <a:rPr sz="2800" b="0" spc="-10" dirty="0">
                <a:solidFill>
                  <a:srgbClr val="404040"/>
                </a:solidFill>
                <a:cs typeface="Microsoft YaHei UI Light"/>
              </a:rPr>
              <a:t>ca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s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o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	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o</a:t>
            </a:r>
            <a:r>
              <a:rPr sz="2800" b="0" dirty="0">
                <a:solidFill>
                  <a:srgbClr val="404040"/>
                </a:solidFill>
                <a:cs typeface="Microsoft YaHei UI Light"/>
              </a:rPr>
              <a:t>	</a:t>
            </a:r>
            <a:r>
              <a:rPr sz="2800" b="0" spc="-5" dirty="0" err="1">
                <a:solidFill>
                  <a:srgbClr val="404040"/>
                </a:solidFill>
                <a:cs typeface="Microsoft YaHei UI Light"/>
              </a:rPr>
              <a:t>ambien</a:t>
            </a:r>
            <a:r>
              <a:rPr sz="2800" b="0" dirty="0" err="1">
                <a:solidFill>
                  <a:srgbClr val="404040"/>
                </a:solidFill>
                <a:cs typeface="Microsoft YaHei UI Light"/>
              </a:rPr>
              <a:t>t</a:t>
            </a:r>
            <a:r>
              <a:rPr sz="2800" b="0" spc="-5" dirty="0" err="1">
                <a:solidFill>
                  <a:srgbClr val="404040"/>
                </a:solidFill>
                <a:cs typeface="Microsoft YaHei UI Light"/>
              </a:rPr>
              <a:t>e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  </a:t>
            </a:r>
            <a:r>
              <a:rPr sz="2800" b="0" spc="-5" dirty="0" err="1" smtClean="0">
                <a:solidFill>
                  <a:srgbClr val="404040"/>
                </a:solidFill>
                <a:cs typeface="Microsoft YaHei UI Light"/>
              </a:rPr>
              <a:t>alterações</a:t>
            </a:r>
            <a:endParaRPr lang="pt-BR" sz="2800" b="0" spc="-5" dirty="0" smtClean="0">
              <a:solidFill>
                <a:srgbClr val="404040"/>
              </a:solidFill>
              <a:cs typeface="Microsoft YaHei UI Light"/>
            </a:endParaRPr>
          </a:p>
          <a:p>
            <a:pPr marL="12700" marR="5080">
              <a:lnSpc>
                <a:spcPct val="150000"/>
              </a:lnSpc>
              <a:buClr>
                <a:srgbClr val="B31166"/>
              </a:buClr>
              <a:buSzPct val="80000"/>
              <a:tabLst>
                <a:tab pos="354965" algn="l"/>
                <a:tab pos="355600" algn="l"/>
                <a:tab pos="1835150" algn="l"/>
                <a:tab pos="2173605" algn="l"/>
                <a:tab pos="3357879" algn="l"/>
                <a:tab pos="3891279" algn="l"/>
                <a:tab pos="5569585" algn="l"/>
                <a:tab pos="6099810" algn="l"/>
                <a:tab pos="7334250" algn="l"/>
                <a:tab pos="8151495" algn="l"/>
                <a:tab pos="8512810" algn="l"/>
              </a:tabLst>
            </a:pPr>
            <a:endParaRPr sz="2800" dirty="0">
              <a:cs typeface="Microsoft YaHei UI Light"/>
            </a:endParaRPr>
          </a:p>
          <a:p>
            <a:pPr marL="355600" indent="-342900">
              <a:lnSpc>
                <a:spcPct val="150000"/>
              </a:lnSpc>
              <a:buClr>
                <a:srgbClr val="B31166"/>
              </a:buClr>
              <a:buSzPct val="80000"/>
              <a:buFontTx/>
              <a:buChar char="-"/>
              <a:tabLst>
                <a:tab pos="354965" algn="l"/>
                <a:tab pos="355600" algn="l"/>
              </a:tabLst>
            </a:pPr>
            <a:r>
              <a:rPr sz="2800" b="0" spc="-30" dirty="0" err="1" smtClean="0">
                <a:solidFill>
                  <a:srgbClr val="404040"/>
                </a:solidFill>
                <a:cs typeface="Microsoft YaHei UI Light"/>
              </a:rPr>
              <a:t>Permite</a:t>
            </a:r>
            <a:r>
              <a:rPr sz="2800" b="0" spc="-30" dirty="0" smtClean="0">
                <a:solidFill>
                  <a:srgbClr val="404040"/>
                </a:solidFill>
                <a:cs typeface="Microsoft YaHei UI Light"/>
              </a:rPr>
              <a:t> 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a </a:t>
            </a:r>
            <a:r>
              <a:rPr sz="2800" b="0" spc="-10" dirty="0">
                <a:solidFill>
                  <a:srgbClr val="404040"/>
                </a:solidFill>
                <a:cs typeface="Microsoft YaHei UI Light"/>
              </a:rPr>
              <a:t>evolução 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das </a:t>
            </a:r>
            <a:r>
              <a:rPr sz="2800" b="0" spc="-10" dirty="0">
                <a:solidFill>
                  <a:srgbClr val="404040"/>
                </a:solidFill>
                <a:cs typeface="Microsoft YaHei UI Light"/>
              </a:rPr>
              <a:t>espécies 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para </a:t>
            </a:r>
            <a:r>
              <a:rPr sz="2800" b="0" spc="-10" dirty="0" err="1">
                <a:solidFill>
                  <a:srgbClr val="404040"/>
                </a:solidFill>
                <a:cs typeface="Microsoft YaHei UI Light"/>
              </a:rPr>
              <a:t>novas</a:t>
            </a:r>
            <a:r>
              <a:rPr sz="2800" b="0" spc="155" dirty="0">
                <a:solidFill>
                  <a:srgbClr val="404040"/>
                </a:solidFill>
                <a:cs typeface="Microsoft YaHei UI Light"/>
              </a:rPr>
              <a:t> </a:t>
            </a:r>
            <a:r>
              <a:rPr sz="2800" b="0" spc="-5" dirty="0" err="1" smtClean="0">
                <a:solidFill>
                  <a:srgbClr val="404040"/>
                </a:solidFill>
                <a:cs typeface="Microsoft YaHei UI Light"/>
              </a:rPr>
              <a:t>formas</a:t>
            </a:r>
            <a:endParaRPr lang="pt-BR" sz="2800" b="0" spc="-5" dirty="0" smtClean="0">
              <a:solidFill>
                <a:srgbClr val="404040"/>
              </a:solidFill>
              <a:cs typeface="Microsoft YaHei UI Light"/>
            </a:endParaRPr>
          </a:p>
          <a:p>
            <a:pPr marL="12700">
              <a:lnSpc>
                <a:spcPct val="150000"/>
              </a:lnSpc>
              <a:buClr>
                <a:srgbClr val="B31166"/>
              </a:buClr>
              <a:buSzPct val="80000"/>
              <a:tabLst>
                <a:tab pos="354965" algn="l"/>
                <a:tab pos="355600" algn="l"/>
              </a:tabLst>
            </a:pPr>
            <a:endParaRPr lang="pt-BR" sz="2800" dirty="0">
              <a:cs typeface="Microsoft YaHei UI Light"/>
            </a:endParaRPr>
          </a:p>
          <a:p>
            <a:pPr marL="355600" indent="-342900">
              <a:lnSpc>
                <a:spcPct val="150000"/>
              </a:lnSpc>
              <a:buClr>
                <a:srgbClr val="B31166"/>
              </a:buClr>
              <a:buSzPct val="80000"/>
              <a:buFontTx/>
              <a:buChar char="-"/>
              <a:tabLst>
                <a:tab pos="354965" algn="l"/>
                <a:tab pos="355600" algn="l"/>
              </a:tabLst>
            </a:pPr>
            <a:r>
              <a:rPr sz="2800" b="0" spc="-10" dirty="0" err="1" smtClean="0">
                <a:solidFill>
                  <a:srgbClr val="404040"/>
                </a:solidFill>
                <a:cs typeface="Microsoft YaHei UI Light"/>
              </a:rPr>
              <a:t>Segregação</a:t>
            </a:r>
            <a:r>
              <a:rPr sz="2800" b="0" spc="-10" dirty="0" smtClean="0">
                <a:solidFill>
                  <a:srgbClr val="404040"/>
                </a:solidFill>
                <a:cs typeface="Microsoft YaHei UI Light"/>
              </a:rPr>
              <a:t> </a:t>
            </a:r>
            <a:r>
              <a:rPr sz="2800" b="0" spc="-5" dirty="0">
                <a:solidFill>
                  <a:srgbClr val="404040"/>
                </a:solidFill>
                <a:cs typeface="Microsoft YaHei UI Light"/>
              </a:rPr>
              <a:t>independente dos </a:t>
            </a:r>
            <a:r>
              <a:rPr sz="2800" b="0" spc="-10" dirty="0" err="1">
                <a:solidFill>
                  <a:srgbClr val="404040"/>
                </a:solidFill>
                <a:cs typeface="Microsoft YaHei UI Light"/>
              </a:rPr>
              <a:t>cromossomos</a:t>
            </a:r>
            <a:r>
              <a:rPr sz="2800" b="0" spc="80" dirty="0">
                <a:solidFill>
                  <a:srgbClr val="404040"/>
                </a:solidFill>
                <a:cs typeface="Microsoft YaHei UI Light"/>
              </a:rPr>
              <a:t> </a:t>
            </a:r>
            <a:r>
              <a:rPr sz="2800" b="0" spc="-10" dirty="0" err="1" smtClean="0">
                <a:solidFill>
                  <a:srgbClr val="404040"/>
                </a:solidFill>
                <a:cs typeface="Microsoft YaHei UI Light"/>
              </a:rPr>
              <a:t>homólogos</a:t>
            </a:r>
            <a:endParaRPr lang="pt-BR" sz="2800" b="0" spc="-10" dirty="0" smtClean="0">
              <a:solidFill>
                <a:srgbClr val="404040"/>
              </a:solidFill>
              <a:cs typeface="Microsoft YaHei UI Light"/>
            </a:endParaRPr>
          </a:p>
          <a:p>
            <a:pPr marL="355600" indent="-342900">
              <a:lnSpc>
                <a:spcPct val="150000"/>
              </a:lnSpc>
              <a:buClr>
                <a:srgbClr val="B31166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pt-BR" sz="2800" b="0" spc="-10" dirty="0" smtClean="0">
              <a:solidFill>
                <a:srgbClr val="404040"/>
              </a:solidFill>
              <a:cs typeface="Microsoft YaHei UI Light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699418" y="268929"/>
            <a:ext cx="4661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29000" y="940947"/>
            <a:ext cx="541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Vantagens da Reprodução Sexuada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2209800"/>
            <a:ext cx="11506200" cy="1046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390525" algn="l"/>
                <a:tab pos="2083435" algn="l"/>
                <a:tab pos="2446655" algn="l"/>
                <a:tab pos="3279140" algn="l"/>
                <a:tab pos="4194810" algn="l"/>
                <a:tab pos="4999990" algn="l"/>
              </a:tabLst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-	Fertilidade:	</a:t>
            </a:r>
            <a:r>
              <a:rPr sz="2800" spc="-5" dirty="0">
                <a:latin typeface="Times New Roman"/>
                <a:cs typeface="Times New Roman"/>
              </a:rPr>
              <a:t>alta	contagem	</a:t>
            </a:r>
            <a:r>
              <a:rPr sz="2800" dirty="0">
                <a:latin typeface="Times New Roman"/>
                <a:cs typeface="Times New Roman"/>
              </a:rPr>
              <a:t>de  </a:t>
            </a:r>
            <a:r>
              <a:rPr lang="pt-BR" sz="2800" dirty="0" smtClean="0">
                <a:latin typeface="Times New Roman"/>
                <a:cs typeface="Times New Roman"/>
              </a:rPr>
              <a:t>espermatozoides </a:t>
            </a:r>
            <a:r>
              <a:rPr sz="2800" spc="-5" dirty="0" err="1" smtClean="0">
                <a:latin typeface="Times New Roman"/>
                <a:cs typeface="Times New Roman"/>
              </a:rPr>
              <a:t>morf</a:t>
            </a:r>
            <a:r>
              <a:rPr sz="2800" dirty="0" err="1" smtClean="0">
                <a:latin typeface="Times New Roman"/>
                <a:cs typeface="Times New Roman"/>
              </a:rPr>
              <a:t>o</a:t>
            </a:r>
            <a:r>
              <a:rPr sz="2800" spc="-5" dirty="0" err="1" smtClean="0">
                <a:latin typeface="Times New Roman"/>
                <a:cs typeface="Times New Roman"/>
              </a:rPr>
              <a:t>l</a:t>
            </a:r>
            <a:r>
              <a:rPr sz="2800" dirty="0" err="1" smtClean="0">
                <a:latin typeface="Times New Roman"/>
                <a:cs typeface="Times New Roman"/>
              </a:rPr>
              <a:t>o</a:t>
            </a:r>
            <a:r>
              <a:rPr sz="2800" spc="-5" dirty="0" err="1" smtClean="0">
                <a:latin typeface="Times New Roman"/>
                <a:cs typeface="Times New Roman"/>
              </a:rPr>
              <a:t>gia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mo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ilida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 err="1">
                <a:latin typeface="Times New Roman"/>
                <a:cs typeface="Times New Roman"/>
              </a:rPr>
              <a:t>sec</a:t>
            </a:r>
            <a:r>
              <a:rPr sz="2800" spc="-65" dirty="0" err="1">
                <a:latin typeface="Times New Roman"/>
                <a:cs typeface="Times New Roman"/>
              </a:rPr>
              <a:t>r</a:t>
            </a:r>
            <a:r>
              <a:rPr sz="2800" spc="-5" dirty="0" err="1">
                <a:latin typeface="Times New Roman"/>
                <a:cs typeface="Times New Roman"/>
              </a:rPr>
              <a:t>e</a:t>
            </a:r>
            <a:r>
              <a:rPr sz="2800" spc="-20" dirty="0" err="1">
                <a:latin typeface="Times New Roman"/>
                <a:cs typeface="Times New Roman"/>
              </a:rPr>
              <a:t>ç</a:t>
            </a:r>
            <a:r>
              <a:rPr sz="2800" spc="-5" dirty="0" err="1">
                <a:latin typeface="Times New Roman"/>
                <a:cs typeface="Times New Roman"/>
              </a:rPr>
              <a:t>ões</a:t>
            </a:r>
            <a:r>
              <a:rPr sz="2800" spc="-5" dirty="0">
                <a:latin typeface="Times New Roman"/>
                <a:cs typeface="Times New Roman"/>
              </a:rPr>
              <a:t>  </a:t>
            </a:r>
            <a:r>
              <a:rPr lang="pt-BR" sz="2800" spc="-5" dirty="0" smtClean="0">
                <a:latin typeface="Times New Roman"/>
                <a:cs typeface="Times New Roman"/>
              </a:rPr>
              <a:t>das glândulas </a:t>
            </a:r>
            <a:r>
              <a:rPr sz="2800" spc="-5" dirty="0" err="1" smtClean="0">
                <a:latin typeface="Times New Roman"/>
                <a:cs typeface="Times New Roman"/>
              </a:rPr>
              <a:t>anexas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3733800"/>
            <a:ext cx="10146666" cy="20158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190" indent="-200025" algn="just">
              <a:spcBef>
                <a:spcPts val="95"/>
              </a:spcBef>
              <a:buFont typeface="Times New Roman"/>
              <a:buChar char="-"/>
              <a:tabLst>
                <a:tab pos="250825" algn="l"/>
              </a:tabLst>
            </a:pPr>
            <a:r>
              <a:rPr sz="2800" spc="-25" dirty="0">
                <a:solidFill>
                  <a:srgbClr val="1F487C"/>
                </a:solidFill>
                <a:latin typeface="Times New Roman"/>
                <a:cs typeface="Times New Roman"/>
              </a:rPr>
              <a:t>Temperatura: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775" baseline="2552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C </a:t>
            </a:r>
            <a:r>
              <a:rPr sz="2800" spc="-5" dirty="0">
                <a:latin typeface="Times New Roman"/>
                <a:cs typeface="Times New Roman"/>
              </a:rPr>
              <a:t>abaixo </a:t>
            </a:r>
            <a:r>
              <a:rPr sz="2800" dirty="0">
                <a:latin typeface="Times New Roman"/>
                <a:cs typeface="Times New Roman"/>
              </a:rPr>
              <a:t>da </a:t>
            </a:r>
            <a:r>
              <a:rPr sz="2800" spc="-5" dirty="0">
                <a:latin typeface="Times New Roman"/>
                <a:cs typeface="Times New Roman"/>
              </a:rPr>
              <a:t>temperatura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corporal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  <a:buClr>
                <a:srgbClr val="1F487C"/>
              </a:buClr>
              <a:buFont typeface="Times New Roman"/>
              <a:buChar char="-"/>
            </a:pPr>
            <a:endParaRPr sz="3500" dirty="0">
              <a:latin typeface="Times New Roman"/>
              <a:cs typeface="Times New Roman"/>
            </a:endParaRPr>
          </a:p>
          <a:p>
            <a:pPr marL="50800" marR="17780" algn="just">
              <a:lnSpc>
                <a:spcPct val="120000"/>
              </a:lnSpc>
              <a:buFont typeface="Times New Roman"/>
              <a:buChar char="-"/>
              <a:tabLst>
                <a:tab pos="258445" algn="l"/>
              </a:tabLst>
            </a:pPr>
            <a:r>
              <a:rPr sz="2800" spc="-5" dirty="0">
                <a:solidFill>
                  <a:srgbClr val="1F487C"/>
                </a:solidFill>
                <a:latin typeface="Times New Roman"/>
                <a:cs typeface="Times New Roman"/>
              </a:rPr>
              <a:t>Criptorquidismo: </a:t>
            </a:r>
            <a:r>
              <a:rPr sz="2800" dirty="0">
                <a:latin typeface="Times New Roman"/>
                <a:cs typeface="Times New Roman"/>
              </a:rPr>
              <a:t>não </a:t>
            </a:r>
            <a:r>
              <a:rPr sz="2800" spc="-5" dirty="0">
                <a:latin typeface="Times New Roman"/>
                <a:cs typeface="Times New Roman"/>
              </a:rPr>
              <a:t>descida </a:t>
            </a:r>
            <a:r>
              <a:rPr sz="2800" dirty="0">
                <a:latin typeface="Times New Roman"/>
                <a:cs typeface="Times New Roman"/>
              </a:rPr>
              <a:t>de um testículo do  </a:t>
            </a:r>
            <a:r>
              <a:rPr sz="2800" spc="-5" dirty="0">
                <a:latin typeface="Times New Roman"/>
                <a:cs typeface="Times New Roman"/>
              </a:rPr>
              <a:t>abdome para o </a:t>
            </a:r>
            <a:r>
              <a:rPr sz="2800" spc="-15" dirty="0">
                <a:latin typeface="Times New Roman"/>
                <a:cs typeface="Times New Roman"/>
              </a:rPr>
              <a:t>escroto </a:t>
            </a:r>
            <a:r>
              <a:rPr sz="2800" spc="-5" dirty="0">
                <a:latin typeface="Times New Roman"/>
                <a:cs typeface="Times New Roman"/>
              </a:rPr>
              <a:t>(envolve </a:t>
            </a:r>
            <a:r>
              <a:rPr sz="2800" spc="-15" dirty="0">
                <a:latin typeface="Times New Roman"/>
                <a:cs typeface="Times New Roman"/>
              </a:rPr>
              <a:t>secreção </a:t>
            </a:r>
            <a:r>
              <a:rPr sz="2800" dirty="0">
                <a:latin typeface="Times New Roman"/>
                <a:cs typeface="Times New Roman"/>
              </a:rPr>
              <a:t>de  </a:t>
            </a:r>
            <a:r>
              <a:rPr sz="2800" spc="-10" dirty="0">
                <a:latin typeface="Times New Roman"/>
                <a:cs typeface="Times New Roman"/>
              </a:rPr>
              <a:t>testosterona </a:t>
            </a:r>
            <a:r>
              <a:rPr sz="2800" spc="-5" dirty="0">
                <a:latin typeface="Times New Roman"/>
                <a:cs typeface="Times New Roman"/>
              </a:rPr>
              <a:t>pelos testículos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fetais)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05200" y="831733"/>
            <a:ext cx="7420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err="1" smtClean="0">
                <a:solidFill>
                  <a:srgbClr val="0070C0"/>
                </a:solidFill>
              </a:rPr>
              <a:t>Caracteristicas</a:t>
            </a:r>
            <a:r>
              <a:rPr lang="pt-BR" sz="2800" b="1" i="1" dirty="0" smtClean="0">
                <a:solidFill>
                  <a:srgbClr val="0070C0"/>
                </a:solidFill>
              </a:rPr>
              <a:t> do sistema reprodutor masculino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13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14" y="1146551"/>
            <a:ext cx="7393713" cy="5639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655573"/>
            <a:ext cx="8077200" cy="1130300"/>
          </a:xfrm>
          <a:custGeom>
            <a:avLst/>
            <a:gdLst/>
            <a:ahLst/>
            <a:cxnLst/>
            <a:rect l="l" t="t" r="r" b="b"/>
            <a:pathLst>
              <a:path w="8077200" h="1130300">
                <a:moveTo>
                  <a:pt x="0" y="1130020"/>
                </a:moveTo>
                <a:lnTo>
                  <a:pt x="8077200" y="1130020"/>
                </a:lnTo>
                <a:lnTo>
                  <a:pt x="8077200" y="0"/>
                </a:lnTo>
                <a:lnTo>
                  <a:pt x="0" y="0"/>
                </a:lnTo>
                <a:lnTo>
                  <a:pt x="0" y="113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0" y="1304798"/>
            <a:ext cx="76200" cy="2825115"/>
          </a:xfrm>
          <a:custGeom>
            <a:avLst/>
            <a:gdLst/>
            <a:ahLst/>
            <a:cxnLst/>
            <a:rect l="l" t="t" r="r" b="b"/>
            <a:pathLst>
              <a:path w="76200" h="2825115">
                <a:moveTo>
                  <a:pt x="0" y="2824988"/>
                </a:moveTo>
                <a:lnTo>
                  <a:pt x="76200" y="2824988"/>
                </a:lnTo>
                <a:lnTo>
                  <a:pt x="76200" y="0"/>
                </a:lnTo>
                <a:lnTo>
                  <a:pt x="0" y="0"/>
                </a:lnTo>
                <a:lnTo>
                  <a:pt x="0" y="2824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3700" y="4059097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8171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6701" y="4890427"/>
            <a:ext cx="927100" cy="20320"/>
          </a:xfrm>
          <a:custGeom>
            <a:avLst/>
            <a:gdLst/>
            <a:ahLst/>
            <a:cxnLst/>
            <a:rect l="l" t="t" r="r" b="b"/>
            <a:pathLst>
              <a:path w="927100" h="20320">
                <a:moveTo>
                  <a:pt x="0" y="20027"/>
                </a:moveTo>
                <a:lnTo>
                  <a:pt x="927100" y="20027"/>
                </a:lnTo>
                <a:lnTo>
                  <a:pt x="927100" y="0"/>
                </a:lnTo>
                <a:lnTo>
                  <a:pt x="0" y="0"/>
                </a:lnTo>
                <a:lnTo>
                  <a:pt x="0" y="20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6777" y="4890427"/>
            <a:ext cx="1882775" cy="20320"/>
          </a:xfrm>
          <a:custGeom>
            <a:avLst/>
            <a:gdLst/>
            <a:ahLst/>
            <a:cxnLst/>
            <a:rect l="l" t="t" r="r" b="b"/>
            <a:pathLst>
              <a:path w="1882775" h="20320">
                <a:moveTo>
                  <a:pt x="0" y="20027"/>
                </a:moveTo>
                <a:lnTo>
                  <a:pt x="1882775" y="20027"/>
                </a:lnTo>
                <a:lnTo>
                  <a:pt x="1882775" y="0"/>
                </a:lnTo>
                <a:lnTo>
                  <a:pt x="0" y="0"/>
                </a:lnTo>
                <a:lnTo>
                  <a:pt x="0" y="20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9976" y="4890427"/>
            <a:ext cx="1009650" cy="20320"/>
          </a:xfrm>
          <a:custGeom>
            <a:avLst/>
            <a:gdLst/>
            <a:ahLst/>
            <a:cxnLst/>
            <a:rect l="l" t="t" r="r" b="b"/>
            <a:pathLst>
              <a:path w="1009650" h="20320">
                <a:moveTo>
                  <a:pt x="0" y="20027"/>
                </a:moveTo>
                <a:lnTo>
                  <a:pt x="1009650" y="20027"/>
                </a:lnTo>
                <a:lnTo>
                  <a:pt x="1009650" y="0"/>
                </a:lnTo>
                <a:lnTo>
                  <a:pt x="0" y="0"/>
                </a:lnTo>
                <a:lnTo>
                  <a:pt x="0" y="20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4376" y="4890427"/>
            <a:ext cx="1068705" cy="20320"/>
          </a:xfrm>
          <a:custGeom>
            <a:avLst/>
            <a:gdLst/>
            <a:ahLst/>
            <a:cxnLst/>
            <a:rect l="l" t="t" r="r" b="b"/>
            <a:pathLst>
              <a:path w="1068704" h="20320">
                <a:moveTo>
                  <a:pt x="0" y="20027"/>
                </a:moveTo>
                <a:lnTo>
                  <a:pt x="1068451" y="20027"/>
                </a:lnTo>
                <a:lnTo>
                  <a:pt x="1068451" y="0"/>
                </a:lnTo>
                <a:lnTo>
                  <a:pt x="0" y="0"/>
                </a:lnTo>
                <a:lnTo>
                  <a:pt x="0" y="20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7502" y="4890427"/>
            <a:ext cx="840105" cy="20320"/>
          </a:xfrm>
          <a:custGeom>
            <a:avLst/>
            <a:gdLst/>
            <a:ahLst/>
            <a:cxnLst/>
            <a:rect l="l" t="t" r="r" b="b"/>
            <a:pathLst>
              <a:path w="840105" h="20320">
                <a:moveTo>
                  <a:pt x="0" y="20027"/>
                </a:moveTo>
                <a:lnTo>
                  <a:pt x="839724" y="20027"/>
                </a:lnTo>
                <a:lnTo>
                  <a:pt x="839724" y="0"/>
                </a:lnTo>
                <a:lnTo>
                  <a:pt x="0" y="0"/>
                </a:lnTo>
                <a:lnTo>
                  <a:pt x="0" y="20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0600" y="4890427"/>
            <a:ext cx="539750" cy="20320"/>
          </a:xfrm>
          <a:custGeom>
            <a:avLst/>
            <a:gdLst/>
            <a:ahLst/>
            <a:cxnLst/>
            <a:rect l="l" t="t" r="r" b="b"/>
            <a:pathLst>
              <a:path w="539750" h="20320">
                <a:moveTo>
                  <a:pt x="0" y="20027"/>
                </a:moveTo>
                <a:lnTo>
                  <a:pt x="539750" y="20027"/>
                </a:lnTo>
                <a:lnTo>
                  <a:pt x="539750" y="0"/>
                </a:lnTo>
                <a:lnTo>
                  <a:pt x="0" y="0"/>
                </a:lnTo>
                <a:lnTo>
                  <a:pt x="0" y="20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6701" y="4967604"/>
            <a:ext cx="927100" cy="10160"/>
          </a:xfrm>
          <a:custGeom>
            <a:avLst/>
            <a:gdLst/>
            <a:ahLst/>
            <a:cxnLst/>
            <a:rect l="l" t="t" r="r" b="b"/>
            <a:pathLst>
              <a:path w="927100" h="10160">
                <a:moveTo>
                  <a:pt x="0" y="9664"/>
                </a:moveTo>
                <a:lnTo>
                  <a:pt x="927100" y="9664"/>
                </a:lnTo>
                <a:lnTo>
                  <a:pt x="927100" y="0"/>
                </a:lnTo>
                <a:lnTo>
                  <a:pt x="0" y="0"/>
                </a:lnTo>
                <a:lnTo>
                  <a:pt x="0" y="9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6777" y="4967604"/>
            <a:ext cx="1882775" cy="10160"/>
          </a:xfrm>
          <a:custGeom>
            <a:avLst/>
            <a:gdLst/>
            <a:ahLst/>
            <a:cxnLst/>
            <a:rect l="l" t="t" r="r" b="b"/>
            <a:pathLst>
              <a:path w="1882775" h="10160">
                <a:moveTo>
                  <a:pt x="0" y="9664"/>
                </a:moveTo>
                <a:lnTo>
                  <a:pt x="1882775" y="9664"/>
                </a:lnTo>
                <a:lnTo>
                  <a:pt x="1882775" y="0"/>
                </a:lnTo>
                <a:lnTo>
                  <a:pt x="0" y="0"/>
                </a:lnTo>
                <a:lnTo>
                  <a:pt x="0" y="9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9976" y="4967604"/>
            <a:ext cx="1009650" cy="10160"/>
          </a:xfrm>
          <a:custGeom>
            <a:avLst/>
            <a:gdLst/>
            <a:ahLst/>
            <a:cxnLst/>
            <a:rect l="l" t="t" r="r" b="b"/>
            <a:pathLst>
              <a:path w="1009650" h="10160">
                <a:moveTo>
                  <a:pt x="0" y="9664"/>
                </a:moveTo>
                <a:lnTo>
                  <a:pt x="1009650" y="9664"/>
                </a:lnTo>
                <a:lnTo>
                  <a:pt x="1009650" y="0"/>
                </a:lnTo>
                <a:lnTo>
                  <a:pt x="0" y="0"/>
                </a:lnTo>
                <a:lnTo>
                  <a:pt x="0" y="9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4376" y="4967604"/>
            <a:ext cx="1068705" cy="10160"/>
          </a:xfrm>
          <a:custGeom>
            <a:avLst/>
            <a:gdLst/>
            <a:ahLst/>
            <a:cxnLst/>
            <a:rect l="l" t="t" r="r" b="b"/>
            <a:pathLst>
              <a:path w="1068704" h="10160">
                <a:moveTo>
                  <a:pt x="0" y="9664"/>
                </a:moveTo>
                <a:lnTo>
                  <a:pt x="1068451" y="9664"/>
                </a:lnTo>
                <a:lnTo>
                  <a:pt x="1068451" y="0"/>
                </a:lnTo>
                <a:lnTo>
                  <a:pt x="0" y="0"/>
                </a:lnTo>
                <a:lnTo>
                  <a:pt x="0" y="9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7502" y="4967604"/>
            <a:ext cx="840105" cy="10160"/>
          </a:xfrm>
          <a:custGeom>
            <a:avLst/>
            <a:gdLst/>
            <a:ahLst/>
            <a:cxnLst/>
            <a:rect l="l" t="t" r="r" b="b"/>
            <a:pathLst>
              <a:path w="840105" h="10160">
                <a:moveTo>
                  <a:pt x="0" y="9664"/>
                </a:moveTo>
                <a:lnTo>
                  <a:pt x="839724" y="9664"/>
                </a:lnTo>
                <a:lnTo>
                  <a:pt x="839724" y="0"/>
                </a:lnTo>
                <a:lnTo>
                  <a:pt x="0" y="0"/>
                </a:lnTo>
                <a:lnTo>
                  <a:pt x="0" y="9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30600" y="4967604"/>
            <a:ext cx="539750" cy="10160"/>
          </a:xfrm>
          <a:custGeom>
            <a:avLst/>
            <a:gdLst/>
            <a:ahLst/>
            <a:cxnLst/>
            <a:rect l="l" t="t" r="r" b="b"/>
            <a:pathLst>
              <a:path w="539750" h="10160">
                <a:moveTo>
                  <a:pt x="0" y="9664"/>
                </a:moveTo>
                <a:lnTo>
                  <a:pt x="539750" y="9664"/>
                </a:lnTo>
                <a:lnTo>
                  <a:pt x="539750" y="0"/>
                </a:lnTo>
                <a:lnTo>
                  <a:pt x="0" y="0"/>
                </a:lnTo>
                <a:lnTo>
                  <a:pt x="0" y="9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30600" y="4890427"/>
            <a:ext cx="6553200" cy="157480"/>
          </a:xfrm>
          <a:custGeom>
            <a:avLst/>
            <a:gdLst/>
            <a:ahLst/>
            <a:cxnLst/>
            <a:rect l="l" t="t" r="r" b="b"/>
            <a:pathLst>
              <a:path w="6553200" h="157479">
                <a:moveTo>
                  <a:pt x="0" y="157441"/>
                </a:moveTo>
                <a:lnTo>
                  <a:pt x="6553200" y="157441"/>
                </a:lnTo>
                <a:lnTo>
                  <a:pt x="6553200" y="0"/>
                </a:lnTo>
                <a:lnTo>
                  <a:pt x="0" y="0"/>
                </a:lnTo>
                <a:lnTo>
                  <a:pt x="0" y="1574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56702" y="4939029"/>
            <a:ext cx="1190625" cy="0"/>
          </a:xfrm>
          <a:custGeom>
            <a:avLst/>
            <a:gdLst/>
            <a:ahLst/>
            <a:cxnLst/>
            <a:rect l="l" t="t" r="r" b="b"/>
            <a:pathLst>
              <a:path w="1190625">
                <a:moveTo>
                  <a:pt x="0" y="0"/>
                </a:moveTo>
                <a:lnTo>
                  <a:pt x="1190625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16777" y="4910454"/>
            <a:ext cx="1882775" cy="57150"/>
          </a:xfrm>
          <a:custGeom>
            <a:avLst/>
            <a:gdLst/>
            <a:ahLst/>
            <a:cxnLst/>
            <a:rect l="l" t="t" r="r" b="b"/>
            <a:pathLst>
              <a:path w="1882775" h="57150">
                <a:moveTo>
                  <a:pt x="0" y="57150"/>
                </a:moveTo>
                <a:lnTo>
                  <a:pt x="1882775" y="57150"/>
                </a:lnTo>
                <a:lnTo>
                  <a:pt x="1882775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49976" y="4910454"/>
            <a:ext cx="1009650" cy="57150"/>
          </a:xfrm>
          <a:custGeom>
            <a:avLst/>
            <a:gdLst/>
            <a:ahLst/>
            <a:cxnLst/>
            <a:rect l="l" t="t" r="r" b="b"/>
            <a:pathLst>
              <a:path w="1009650" h="57150">
                <a:moveTo>
                  <a:pt x="0" y="57150"/>
                </a:moveTo>
                <a:lnTo>
                  <a:pt x="1009650" y="57150"/>
                </a:lnTo>
                <a:lnTo>
                  <a:pt x="100965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4376" y="4910454"/>
            <a:ext cx="1068705" cy="57150"/>
          </a:xfrm>
          <a:custGeom>
            <a:avLst/>
            <a:gdLst/>
            <a:ahLst/>
            <a:cxnLst/>
            <a:rect l="l" t="t" r="r" b="b"/>
            <a:pathLst>
              <a:path w="1068704" h="57150">
                <a:moveTo>
                  <a:pt x="0" y="57150"/>
                </a:moveTo>
                <a:lnTo>
                  <a:pt x="1068451" y="57150"/>
                </a:lnTo>
                <a:lnTo>
                  <a:pt x="1068451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7502" y="4910454"/>
            <a:ext cx="840105" cy="57150"/>
          </a:xfrm>
          <a:custGeom>
            <a:avLst/>
            <a:gdLst/>
            <a:ahLst/>
            <a:cxnLst/>
            <a:rect l="l" t="t" r="r" b="b"/>
            <a:pathLst>
              <a:path w="840105" h="57150">
                <a:moveTo>
                  <a:pt x="0" y="57150"/>
                </a:moveTo>
                <a:lnTo>
                  <a:pt x="839724" y="57150"/>
                </a:lnTo>
                <a:lnTo>
                  <a:pt x="839724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9326" y="493902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1025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24401" y="4977270"/>
            <a:ext cx="5088255" cy="614045"/>
          </a:xfrm>
          <a:custGeom>
            <a:avLst/>
            <a:gdLst/>
            <a:ahLst/>
            <a:cxnLst/>
            <a:rect l="l" t="t" r="r" b="b"/>
            <a:pathLst>
              <a:path w="5088255" h="614045">
                <a:moveTo>
                  <a:pt x="0" y="613562"/>
                </a:moveTo>
                <a:lnTo>
                  <a:pt x="5088001" y="613562"/>
                </a:lnTo>
                <a:lnTo>
                  <a:pt x="5088001" y="0"/>
                </a:lnTo>
                <a:lnTo>
                  <a:pt x="0" y="0"/>
                </a:lnTo>
                <a:lnTo>
                  <a:pt x="0" y="6135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78200" y="4977270"/>
            <a:ext cx="779780" cy="614045"/>
          </a:xfrm>
          <a:custGeom>
            <a:avLst/>
            <a:gdLst/>
            <a:ahLst/>
            <a:cxnLst/>
            <a:rect l="l" t="t" r="r" b="b"/>
            <a:pathLst>
              <a:path w="779780" h="614045">
                <a:moveTo>
                  <a:pt x="0" y="613562"/>
                </a:moveTo>
                <a:lnTo>
                  <a:pt x="779399" y="613562"/>
                </a:lnTo>
                <a:lnTo>
                  <a:pt x="779399" y="0"/>
                </a:lnTo>
                <a:lnTo>
                  <a:pt x="0" y="0"/>
                </a:lnTo>
                <a:lnTo>
                  <a:pt x="0" y="6135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33700" y="5002149"/>
            <a:ext cx="723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Fetal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65775" y="5002149"/>
            <a:ext cx="1214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Puberd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90028" y="5002149"/>
            <a:ext cx="775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Adulta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38210" y="5002149"/>
            <a:ext cx="1311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Senescênc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98926" y="4874260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223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95800" y="4874260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223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21401" y="4880103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35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88201" y="4884547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223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28126" y="4868418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223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52600" y="457212"/>
            <a:ext cx="8458200" cy="565150"/>
          </a:xfrm>
          <a:custGeom>
            <a:avLst/>
            <a:gdLst/>
            <a:ahLst/>
            <a:cxnLst/>
            <a:rect l="l" t="t" r="r" b="b"/>
            <a:pathLst>
              <a:path w="8458200" h="565150">
                <a:moveTo>
                  <a:pt x="0" y="565010"/>
                </a:moveTo>
                <a:lnTo>
                  <a:pt x="8458200" y="565010"/>
                </a:lnTo>
                <a:lnTo>
                  <a:pt x="8458200" y="0"/>
                </a:lnTo>
                <a:lnTo>
                  <a:pt x="0" y="0"/>
                </a:lnTo>
                <a:lnTo>
                  <a:pt x="0" y="565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234591" y="237185"/>
            <a:ext cx="733996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C00000"/>
                </a:solidFill>
                <a:latin typeface="Times New Roman"/>
                <a:cs typeface="Times New Roman"/>
              </a:rPr>
              <a:t>Níveis de </a:t>
            </a:r>
            <a:r>
              <a:rPr sz="4000" spc="-40" dirty="0">
                <a:solidFill>
                  <a:srgbClr val="C00000"/>
                </a:solidFill>
                <a:latin typeface="Times New Roman"/>
                <a:cs typeface="Times New Roman"/>
              </a:rPr>
              <a:t>Testosterona</a:t>
            </a:r>
            <a:r>
              <a:rPr sz="40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Times New Roman"/>
                <a:cs typeface="Times New Roman"/>
              </a:rPr>
              <a:t>Plasmática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52751" y="1728852"/>
            <a:ext cx="97155" cy="3209925"/>
          </a:xfrm>
          <a:custGeom>
            <a:avLst/>
            <a:gdLst/>
            <a:ahLst/>
            <a:cxnLst/>
            <a:rect l="l" t="t" r="r" b="b"/>
            <a:pathLst>
              <a:path w="97155" h="3209925">
                <a:moveTo>
                  <a:pt x="0" y="3209925"/>
                </a:moveTo>
                <a:lnTo>
                  <a:pt x="9677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5365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764" y="1336646"/>
            <a:ext cx="11963400" cy="4950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22275" indent="-410209">
              <a:spcBef>
                <a:spcPts val="385"/>
              </a:spcBef>
              <a:buClr>
                <a:srgbClr val="F9A905"/>
              </a:buClr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sz="2200" spc="-10" dirty="0">
                <a:latin typeface="Calibri"/>
                <a:cs typeface="Calibri"/>
              </a:rPr>
              <a:t>Desenvolvimento</a:t>
            </a:r>
            <a:r>
              <a:rPr sz="2200" spc="-15" dirty="0">
                <a:latin typeface="Calibri"/>
                <a:cs typeface="Calibri"/>
              </a:rPr>
              <a:t> Fetal</a:t>
            </a:r>
            <a:endParaRPr sz="2200" dirty="0">
              <a:latin typeface="Calibri"/>
              <a:cs typeface="Calibri"/>
            </a:endParaRPr>
          </a:p>
          <a:p>
            <a:pPr marL="584200" lvl="1" indent="-161925">
              <a:spcBef>
                <a:spcPts val="290"/>
              </a:spcBef>
              <a:buChar char="-"/>
              <a:tabLst>
                <a:tab pos="584200" algn="l"/>
              </a:tabLst>
            </a:pPr>
            <a:r>
              <a:rPr sz="2200" spc="-10" dirty="0">
                <a:latin typeface="Calibri"/>
                <a:cs typeface="Calibri"/>
              </a:rPr>
              <a:t>Genitália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Masculina</a:t>
            </a:r>
            <a:endParaRPr sz="2200" dirty="0">
              <a:latin typeface="Calibri"/>
              <a:cs typeface="Calibri"/>
            </a:endParaRPr>
          </a:p>
          <a:p>
            <a:pPr lvl="1"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55600"/>
            <a:r>
              <a:rPr sz="2200" spc="-10" dirty="0">
                <a:latin typeface="Calibri"/>
                <a:cs typeface="Calibri"/>
              </a:rPr>
              <a:t>Crescimento: </a:t>
            </a:r>
            <a:r>
              <a:rPr sz="2200" spc="-15" dirty="0">
                <a:latin typeface="Calibri"/>
                <a:cs typeface="Calibri"/>
              </a:rPr>
              <a:t>eleva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secreção de GH </a:t>
            </a:r>
            <a:r>
              <a:rPr sz="2200" spc="-10" dirty="0">
                <a:latin typeface="Calibri"/>
                <a:cs typeface="Calibri"/>
              </a:rPr>
              <a:t>(estirão </a:t>
            </a:r>
            <a:r>
              <a:rPr sz="2200" spc="-5" dirty="0">
                <a:latin typeface="Calibri"/>
                <a:cs typeface="Calibri"/>
              </a:rPr>
              <a:t>da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puberdade)</a:t>
            </a:r>
            <a:endParaRPr sz="22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422275" indent="-410209">
              <a:buClr>
                <a:srgbClr val="F9A905"/>
              </a:buClr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sz="2200" spc="-10" dirty="0">
                <a:latin typeface="Calibri"/>
                <a:cs typeface="Calibri"/>
              </a:rPr>
              <a:t>Características sexuais </a:t>
            </a:r>
            <a:r>
              <a:rPr sz="2200" spc="-5" dirty="0">
                <a:latin typeface="Calibri"/>
                <a:cs typeface="Calibri"/>
              </a:rPr>
              <a:t>secundárias</a:t>
            </a:r>
            <a:endParaRPr sz="2200" dirty="0">
              <a:latin typeface="Calibri"/>
              <a:cs typeface="Calibri"/>
            </a:endParaRPr>
          </a:p>
          <a:p>
            <a:pPr marL="756285" indent="-287020">
              <a:spcBef>
                <a:spcPts val="580"/>
              </a:spcBef>
              <a:buFont typeface="Arial"/>
              <a:buChar char="–"/>
              <a:tabLst>
                <a:tab pos="756920" algn="l"/>
                <a:tab pos="3101975" algn="l"/>
              </a:tabLst>
            </a:pPr>
            <a:r>
              <a:rPr sz="2200" spc="-10" dirty="0">
                <a:latin typeface="Calibri"/>
                <a:cs typeface="Calibri"/>
              </a:rPr>
              <a:t>Desenvolvimento	Genitais internos, </a:t>
            </a:r>
            <a:r>
              <a:rPr sz="2200" spc="-5" dirty="0">
                <a:latin typeface="Calibri"/>
                <a:cs typeface="Calibri"/>
              </a:rPr>
              <a:t>depende de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Testo</a:t>
            </a:r>
            <a:endParaRPr sz="2200" dirty="0">
              <a:latin typeface="Calibri"/>
              <a:cs typeface="Calibri"/>
            </a:endParaRPr>
          </a:p>
          <a:p>
            <a:pPr marL="1155700" lvl="1" indent="-228600"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15" dirty="0">
                <a:latin typeface="Calibri"/>
                <a:cs typeface="Calibri"/>
              </a:rPr>
              <a:t>Vesículas </a:t>
            </a:r>
            <a:r>
              <a:rPr sz="2200" dirty="0">
                <a:latin typeface="Calibri"/>
                <a:cs typeface="Calibri"/>
              </a:rPr>
              <a:t>seminais,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próstata</a:t>
            </a:r>
            <a:endParaRPr sz="2200" dirty="0">
              <a:latin typeface="Calibri"/>
              <a:cs typeface="Calibri"/>
            </a:endParaRPr>
          </a:p>
          <a:p>
            <a:pPr marL="756285" indent="-287020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Desenvolvimento Genitais externos, </a:t>
            </a:r>
            <a:r>
              <a:rPr sz="2200" spc="-5" dirty="0">
                <a:latin typeface="Calibri"/>
                <a:cs typeface="Calibri"/>
              </a:rPr>
              <a:t>depende de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DHT</a:t>
            </a:r>
            <a:endParaRPr sz="2200" dirty="0">
              <a:latin typeface="Calibri"/>
              <a:cs typeface="Calibri"/>
            </a:endParaRPr>
          </a:p>
          <a:p>
            <a:pPr marL="1155700" lvl="1" indent="-228600">
              <a:spcBef>
                <a:spcPts val="580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10" dirty="0">
                <a:latin typeface="Calibri"/>
                <a:cs typeface="Calibri"/>
              </a:rPr>
              <a:t>Pênis,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escroto</a:t>
            </a:r>
            <a:endParaRPr sz="2200" dirty="0">
              <a:latin typeface="Calibri"/>
              <a:cs typeface="Calibri"/>
            </a:endParaRPr>
          </a:p>
          <a:p>
            <a:pPr marL="1155700" marR="6985" lvl="1" indent="-228600">
              <a:spcBef>
                <a:spcPts val="575"/>
              </a:spcBef>
              <a:buFont typeface="Arial"/>
              <a:buChar char="•"/>
              <a:tabLst>
                <a:tab pos="1155700" algn="l"/>
                <a:tab pos="2618740" algn="l"/>
                <a:tab pos="3063875" algn="l"/>
                <a:tab pos="4060825" algn="l"/>
                <a:tab pos="4345940" algn="l"/>
                <a:tab pos="6186805" algn="l"/>
                <a:tab pos="6471920" algn="l"/>
                <a:tab pos="7350125" algn="l"/>
                <a:tab pos="7915275" algn="l"/>
              </a:tabLst>
            </a:pPr>
            <a:r>
              <a:rPr sz="2200" dirty="0">
                <a:latin typeface="Calibri"/>
                <a:cs typeface="Calibri"/>
              </a:rPr>
              <a:t>Al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ç</a:t>
            </a:r>
            <a:r>
              <a:rPr sz="2200" dirty="0">
                <a:latin typeface="Calibri"/>
                <a:cs typeface="Calibri"/>
              </a:rPr>
              <a:t>õ</a:t>
            </a:r>
            <a:r>
              <a:rPr sz="2200" spc="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s	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a	lari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dirty="0">
                <a:latin typeface="Calibri"/>
                <a:cs typeface="Calibri"/>
              </a:rPr>
              <a:t>e	e	</a:t>
            </a:r>
            <a:r>
              <a:rPr sz="2200" spc="-25" dirty="0">
                <a:latin typeface="Calibri"/>
                <a:cs typeface="Calibri"/>
              </a:rPr>
              <a:t>c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pr</a:t>
            </a:r>
            <a:r>
              <a:rPr sz="2200" spc="-20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o	e	alt</a:t>
            </a:r>
            <a:r>
              <a:rPr sz="2200" spc="-10" dirty="0">
                <a:latin typeface="Calibri"/>
                <a:cs typeface="Calibri"/>
              </a:rPr>
              <a:t>u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a	das	</a:t>
            </a:r>
            <a:r>
              <a:rPr sz="2200" spc="-25" dirty="0">
                <a:latin typeface="Calibri"/>
                <a:cs typeface="Calibri"/>
              </a:rPr>
              <a:t>c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rd</a:t>
            </a:r>
            <a:r>
              <a:rPr sz="2200" dirty="0">
                <a:latin typeface="Calibri"/>
                <a:cs typeface="Calibri"/>
              </a:rPr>
              <a:t>as  </a:t>
            </a:r>
            <a:r>
              <a:rPr sz="2200" spc="-5" dirty="0">
                <a:latin typeface="Calibri"/>
                <a:cs typeface="Calibri"/>
              </a:rPr>
              <a:t>vocais </a:t>
            </a:r>
            <a:r>
              <a:rPr sz="2200" dirty="0">
                <a:latin typeface="Calibri"/>
                <a:cs typeface="Calibri"/>
              </a:rPr>
              <a:t>- </a:t>
            </a:r>
            <a:r>
              <a:rPr sz="2200" spc="-15" dirty="0">
                <a:latin typeface="Calibri"/>
                <a:cs typeface="Calibri"/>
              </a:rPr>
              <a:t>voz </a:t>
            </a:r>
            <a:r>
              <a:rPr sz="2200" spc="-5" dirty="0">
                <a:latin typeface="Calibri"/>
                <a:cs typeface="Calibri"/>
              </a:rPr>
              <a:t>mais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grave</a:t>
            </a:r>
            <a:endParaRPr sz="2200" dirty="0">
              <a:latin typeface="Calibri"/>
              <a:cs typeface="Calibri"/>
            </a:endParaRPr>
          </a:p>
          <a:p>
            <a:pPr marL="1155700" marR="5080" lvl="1" indent="-228600"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15" dirty="0">
                <a:latin typeface="Calibri"/>
                <a:cs typeface="Calibri"/>
              </a:rPr>
              <a:t>Pêlos característicos </a:t>
            </a:r>
            <a:r>
              <a:rPr sz="2200" dirty="0">
                <a:latin typeface="Calibri"/>
                <a:cs typeface="Calibri"/>
              </a:rPr>
              <a:t>- </a:t>
            </a:r>
            <a:r>
              <a:rPr sz="2200" spc="-5" dirty="0">
                <a:latin typeface="Calibri"/>
                <a:cs typeface="Calibri"/>
              </a:rPr>
              <a:t>barba, </a:t>
            </a:r>
            <a:r>
              <a:rPr sz="2200" spc="-10" dirty="0">
                <a:latin typeface="Calibri"/>
                <a:cs typeface="Calibri"/>
              </a:rPr>
              <a:t>recuo </a:t>
            </a:r>
            <a:r>
              <a:rPr sz="2200" spc="-5" dirty="0">
                <a:latin typeface="Calibri"/>
                <a:cs typeface="Calibri"/>
              </a:rPr>
              <a:t>da linha de </a:t>
            </a:r>
            <a:r>
              <a:rPr sz="2200" spc="-10" dirty="0">
                <a:latin typeface="Calibri"/>
                <a:cs typeface="Calibri"/>
              </a:rPr>
              <a:t>implantação  </a:t>
            </a:r>
            <a:r>
              <a:rPr sz="2200" dirty="0">
                <a:latin typeface="Calibri"/>
                <a:cs typeface="Calibri"/>
              </a:rPr>
              <a:t>dos </a:t>
            </a:r>
            <a:r>
              <a:rPr sz="2200" spc="-5" dirty="0">
                <a:latin typeface="Calibri"/>
                <a:cs typeface="Calibri"/>
              </a:rPr>
              <a:t>cabelos, </a:t>
            </a:r>
            <a:r>
              <a:rPr sz="2200" dirty="0">
                <a:latin typeface="Calibri"/>
                <a:cs typeface="Calibri"/>
              </a:rPr>
              <a:t>pelos </a:t>
            </a:r>
            <a:r>
              <a:rPr sz="2200" spc="-5" dirty="0">
                <a:latin typeface="Calibri"/>
                <a:cs typeface="Calibri"/>
              </a:rPr>
              <a:t>pubianos, </a:t>
            </a:r>
            <a:r>
              <a:rPr sz="2200" dirty="0">
                <a:latin typeface="Calibri"/>
                <a:cs typeface="Calibri"/>
              </a:rPr>
              <a:t>pelos nas </a:t>
            </a:r>
            <a:r>
              <a:rPr sz="2200" spc="-10" dirty="0">
                <a:latin typeface="Calibri"/>
                <a:cs typeface="Calibri"/>
              </a:rPr>
              <a:t>axilas,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tórax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388787" y="124488"/>
            <a:ext cx="7149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MASCULINO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35767" y="755541"/>
            <a:ext cx="520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Ações fisiológicas da testosterona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58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98520" y="2442972"/>
            <a:ext cx="5612891" cy="420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876" y="469899"/>
                </a:lnTo>
                <a:lnTo>
                  <a:pt x="10437876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388787" y="124488"/>
            <a:ext cx="6660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HUMANO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35767" y="755541"/>
            <a:ext cx="4754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Resumo do sistema reprodutor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7944" y="1981200"/>
            <a:ext cx="1143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buClr>
                <a:srgbClr val="B31166"/>
              </a:buClr>
              <a:buSzPct val="80000"/>
              <a:tabLst>
                <a:tab pos="354965" algn="l"/>
                <a:tab pos="355600" algn="l"/>
              </a:tabLst>
            </a:pPr>
            <a:r>
              <a:rPr lang="pt-BR" sz="2800" spc="-10" dirty="0" smtClean="0">
                <a:solidFill>
                  <a:srgbClr val="404040"/>
                </a:solidFill>
                <a:cs typeface="Microsoft YaHei UI Light"/>
              </a:rPr>
              <a:t>- Alto </a:t>
            </a:r>
            <a:r>
              <a:rPr lang="pt-BR" sz="2800" spc="-10" dirty="0">
                <a:solidFill>
                  <a:srgbClr val="404040"/>
                </a:solidFill>
                <a:cs typeface="Microsoft YaHei UI Light"/>
              </a:rPr>
              <a:t>consumo </a:t>
            </a:r>
            <a:r>
              <a:rPr lang="pt-BR" sz="2800" spc="-5" dirty="0">
                <a:solidFill>
                  <a:srgbClr val="404040"/>
                </a:solidFill>
                <a:cs typeface="Microsoft YaHei UI Light"/>
              </a:rPr>
              <a:t>de</a:t>
            </a:r>
            <a:r>
              <a:rPr lang="pt-BR" sz="2800" spc="35" dirty="0">
                <a:solidFill>
                  <a:srgbClr val="404040"/>
                </a:solidFill>
                <a:cs typeface="Microsoft YaHei UI Light"/>
              </a:rPr>
              <a:t> </a:t>
            </a:r>
            <a:r>
              <a:rPr lang="pt-BR" sz="2800" spc="-15" dirty="0">
                <a:solidFill>
                  <a:srgbClr val="404040"/>
                </a:solidFill>
                <a:cs typeface="Microsoft YaHei UI Light"/>
              </a:rPr>
              <a:t>energia</a:t>
            </a:r>
            <a:endParaRPr lang="pt-BR" sz="2800" dirty="0">
              <a:cs typeface="Microsoft YaHei UI Light"/>
            </a:endParaRPr>
          </a:p>
          <a:p>
            <a:pPr marL="12700">
              <a:lnSpc>
                <a:spcPct val="150000"/>
              </a:lnSpc>
              <a:buClr>
                <a:srgbClr val="B31166"/>
              </a:buClr>
              <a:buSzPct val="80000"/>
              <a:tabLst>
                <a:tab pos="354965" algn="l"/>
                <a:tab pos="355600" algn="l"/>
              </a:tabLst>
            </a:pPr>
            <a:r>
              <a:rPr lang="pt-BR" sz="2800" spc="-5" dirty="0" smtClean="0">
                <a:solidFill>
                  <a:srgbClr val="404040"/>
                </a:solidFill>
                <a:cs typeface="Microsoft YaHei UI Light"/>
              </a:rPr>
              <a:t>- Formação </a:t>
            </a:r>
            <a:r>
              <a:rPr lang="pt-BR" sz="2800" spc="-5" dirty="0">
                <a:solidFill>
                  <a:srgbClr val="404040"/>
                </a:solidFill>
                <a:cs typeface="Microsoft YaHei UI Light"/>
              </a:rPr>
              <a:t>dos</a:t>
            </a:r>
            <a:r>
              <a:rPr lang="pt-BR" sz="2800" spc="10" dirty="0">
                <a:solidFill>
                  <a:srgbClr val="404040"/>
                </a:solidFill>
                <a:cs typeface="Microsoft YaHei UI Light"/>
              </a:rPr>
              <a:t> </a:t>
            </a:r>
            <a:r>
              <a:rPr lang="pt-BR" sz="2800" spc="-5" dirty="0">
                <a:solidFill>
                  <a:srgbClr val="404040"/>
                </a:solidFill>
                <a:cs typeface="Microsoft YaHei UI Light"/>
              </a:rPr>
              <a:t>gametas</a:t>
            </a:r>
            <a:endParaRPr lang="pt-BR" sz="2800" dirty="0">
              <a:cs typeface="Microsoft YaHei UI Light"/>
            </a:endParaRPr>
          </a:p>
          <a:p>
            <a:pPr marL="12700">
              <a:lnSpc>
                <a:spcPct val="150000"/>
              </a:lnSpc>
              <a:buClr>
                <a:srgbClr val="B31166"/>
              </a:buClr>
              <a:buSzPct val="80000"/>
              <a:tabLst>
                <a:tab pos="354965" algn="l"/>
                <a:tab pos="355600" algn="l"/>
              </a:tabLst>
            </a:pPr>
            <a:r>
              <a:rPr lang="pt-BR" sz="2800" spc="-5" dirty="0" smtClean="0">
                <a:solidFill>
                  <a:srgbClr val="404040"/>
                </a:solidFill>
                <a:cs typeface="Microsoft YaHei UI Light"/>
              </a:rPr>
              <a:t>- Cópula </a:t>
            </a:r>
            <a:r>
              <a:rPr lang="pt-BR" sz="2800" spc="-5" dirty="0">
                <a:solidFill>
                  <a:srgbClr val="404040"/>
                </a:solidFill>
                <a:cs typeface="Microsoft YaHei UI Light"/>
              </a:rPr>
              <a:t>(ato </a:t>
            </a:r>
            <a:r>
              <a:rPr lang="pt-BR" sz="2800" spc="-10" dirty="0">
                <a:solidFill>
                  <a:srgbClr val="404040"/>
                </a:solidFill>
                <a:cs typeface="Microsoft YaHei UI Light"/>
              </a:rPr>
              <a:t>sexual)</a:t>
            </a:r>
            <a:endParaRPr lang="pt-BR" sz="2800" dirty="0">
              <a:cs typeface="Microsoft YaHei UI Light"/>
            </a:endParaRPr>
          </a:p>
          <a:p>
            <a:pPr marL="12700">
              <a:lnSpc>
                <a:spcPct val="150000"/>
              </a:lnSpc>
              <a:buClr>
                <a:srgbClr val="B31166"/>
              </a:buClr>
              <a:buSzPct val="80000"/>
              <a:tabLst>
                <a:tab pos="354965" algn="l"/>
                <a:tab pos="355600" algn="l"/>
              </a:tabLst>
            </a:pPr>
            <a:r>
              <a:rPr lang="pt-BR" sz="2800" spc="-5" dirty="0" smtClean="0">
                <a:solidFill>
                  <a:srgbClr val="404040"/>
                </a:solidFill>
                <a:cs typeface="Microsoft YaHei UI Light"/>
              </a:rPr>
              <a:t>- Competição </a:t>
            </a:r>
            <a:r>
              <a:rPr lang="pt-BR" sz="2800" spc="-5" dirty="0">
                <a:solidFill>
                  <a:srgbClr val="404040"/>
                </a:solidFill>
                <a:cs typeface="Microsoft YaHei UI Light"/>
              </a:rPr>
              <a:t>por </a:t>
            </a:r>
            <a:r>
              <a:rPr lang="pt-BR" sz="2800" spc="-20" dirty="0">
                <a:solidFill>
                  <a:srgbClr val="404040"/>
                </a:solidFill>
                <a:cs typeface="Microsoft YaHei UI Light"/>
              </a:rPr>
              <a:t>parceiro</a:t>
            </a:r>
            <a:r>
              <a:rPr lang="pt-BR" sz="2800" spc="-10" dirty="0">
                <a:solidFill>
                  <a:srgbClr val="404040"/>
                </a:solidFill>
                <a:cs typeface="Microsoft YaHei UI Light"/>
              </a:rPr>
              <a:t> sexual</a:t>
            </a:r>
            <a:endParaRPr lang="pt-BR" sz="2800" dirty="0">
              <a:cs typeface="Microsoft YaHei UI Light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831404" y="258221"/>
            <a:ext cx="4661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97576" y="1023326"/>
            <a:ext cx="5928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Desvantagens da Reprodução Sexuada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5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31719" y="1153667"/>
            <a:ext cx="7787640" cy="133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5511" y="2159507"/>
            <a:ext cx="5015484" cy="133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7563" y="3165348"/>
            <a:ext cx="7234428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0901" y="4171188"/>
            <a:ext cx="5458967" cy="133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9600" y="1635442"/>
            <a:ext cx="1059180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6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FISIOLOGIA</a:t>
            </a:r>
            <a:r>
              <a:rPr sz="66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6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DO  SISTEMA  </a:t>
            </a:r>
            <a:r>
              <a:rPr sz="6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REPRODUTOR  </a:t>
            </a:r>
            <a:r>
              <a:rPr sz="6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FEMININO</a:t>
            </a:r>
            <a:endParaRPr sz="6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748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/>
          <p:nvPr/>
        </p:nvSpPr>
        <p:spPr>
          <a:xfrm>
            <a:off x="963488" y="1882890"/>
            <a:ext cx="10663284" cy="3981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4"/>
              </a:spcBef>
              <a:tabLst>
                <a:tab pos="5337175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PRO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D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U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Ç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ÃO</a:t>
            </a:r>
            <a:r>
              <a:rPr sz="24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Symbol"/>
                <a:cs typeface="Symbol"/>
              </a:rPr>
              <a:t>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MA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U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ÇÃO</a:t>
            </a:r>
            <a:r>
              <a:rPr sz="24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E	P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RP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T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U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AÇÃO  DA</a:t>
            </a:r>
            <a:r>
              <a:rPr sz="2400" b="1" spc="-1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ESPÉCIE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9" name="object 57"/>
          <p:cNvSpPr txBox="1"/>
          <p:nvPr/>
        </p:nvSpPr>
        <p:spPr>
          <a:xfrm>
            <a:off x="963488" y="2895600"/>
            <a:ext cx="8377284" cy="224227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175895"/>
            <a:r>
              <a:rPr sz="2400" spc="-5" dirty="0" smtClean="0">
                <a:solidFill>
                  <a:srgbClr val="002060"/>
                </a:solidFill>
                <a:cs typeface="Arial Black"/>
              </a:rPr>
              <a:t>SISTEMA</a:t>
            </a:r>
            <a:r>
              <a:rPr sz="2400" spc="15" dirty="0" smtClean="0">
                <a:solidFill>
                  <a:srgbClr val="002060"/>
                </a:solidFill>
                <a:cs typeface="Arial Black"/>
              </a:rPr>
              <a:t> </a:t>
            </a:r>
            <a:r>
              <a:rPr sz="2400" spc="-15" dirty="0" smtClean="0">
                <a:solidFill>
                  <a:srgbClr val="002060"/>
                </a:solidFill>
                <a:cs typeface="Arial Black"/>
              </a:rPr>
              <a:t>REPRODUTOR</a:t>
            </a:r>
            <a:r>
              <a:rPr lang="pt-BR" sz="2400" spc="-15" dirty="0" smtClean="0">
                <a:solidFill>
                  <a:srgbClr val="002060"/>
                </a:solidFill>
                <a:cs typeface="Arial Black"/>
              </a:rPr>
              <a:t> - </a:t>
            </a:r>
            <a:r>
              <a:rPr lang="pt-BR" sz="2400" spc="-15" dirty="0" smtClean="0">
                <a:solidFill>
                  <a:srgbClr val="002060"/>
                </a:solidFill>
                <a:cs typeface="Arial Black"/>
              </a:rPr>
              <a:t>Células Reprodutivas</a:t>
            </a:r>
            <a:endParaRPr lang="pt-BR" sz="2400" spc="-15" dirty="0" smtClean="0">
              <a:solidFill>
                <a:srgbClr val="002060"/>
              </a:solidFill>
              <a:cs typeface="Arial Black"/>
            </a:endParaRPr>
          </a:p>
          <a:p>
            <a:pPr marL="342900" marR="175895" indent="-342900">
              <a:buFontTx/>
              <a:buChar char="-"/>
            </a:pPr>
            <a:r>
              <a:rPr lang="pt-BR" sz="2400" spc="-15" dirty="0" smtClean="0">
                <a:solidFill>
                  <a:srgbClr val="002060"/>
                </a:solidFill>
                <a:cs typeface="Arial Black"/>
              </a:rPr>
              <a:t>Produz</a:t>
            </a:r>
          </a:p>
          <a:p>
            <a:pPr marL="342900" marR="175895" indent="-342900">
              <a:buFontTx/>
              <a:buChar char="-"/>
            </a:pPr>
            <a:r>
              <a:rPr lang="pt-BR" sz="2400" spc="-15" dirty="0" smtClean="0">
                <a:solidFill>
                  <a:srgbClr val="002060"/>
                </a:solidFill>
                <a:cs typeface="Arial Black"/>
              </a:rPr>
              <a:t>Transporta</a:t>
            </a:r>
          </a:p>
          <a:p>
            <a:pPr marL="342900" marR="175895" indent="-342900">
              <a:buFontTx/>
              <a:buChar char="-"/>
            </a:pPr>
            <a:r>
              <a:rPr lang="pt-BR" sz="2400" spc="-15" dirty="0" smtClean="0">
                <a:solidFill>
                  <a:srgbClr val="002060"/>
                </a:solidFill>
                <a:cs typeface="Arial Black"/>
              </a:rPr>
              <a:t>E</a:t>
            </a:r>
            <a:r>
              <a:rPr lang="pt-BR" sz="2400" spc="-15" dirty="0" smtClean="0">
                <a:solidFill>
                  <a:srgbClr val="002060"/>
                </a:solidFill>
                <a:cs typeface="Arial Black"/>
              </a:rPr>
              <a:t>stoca</a:t>
            </a:r>
          </a:p>
          <a:p>
            <a:pPr marL="342900" marR="175895" indent="-342900">
              <a:buFontTx/>
              <a:buChar char="-"/>
            </a:pPr>
            <a:r>
              <a:rPr lang="pt-BR" sz="2400" spc="-15" dirty="0" smtClean="0">
                <a:solidFill>
                  <a:srgbClr val="002060"/>
                </a:solidFill>
                <a:cs typeface="Arial Black"/>
              </a:rPr>
              <a:t>Nutre</a:t>
            </a:r>
          </a:p>
          <a:p>
            <a:pPr marR="175895"/>
            <a:endParaRPr sz="2400" dirty="0">
              <a:solidFill>
                <a:srgbClr val="002060"/>
              </a:solidFill>
              <a:cs typeface="Arial Black"/>
            </a:endParaRPr>
          </a:p>
        </p:txBody>
      </p:sp>
      <p:pic>
        <p:nvPicPr>
          <p:cNvPr id="6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tângulo 60"/>
          <p:cNvSpPr/>
          <p:nvPr/>
        </p:nvSpPr>
        <p:spPr>
          <a:xfrm>
            <a:off x="3831404" y="258221"/>
            <a:ext cx="4661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4621466" y="819261"/>
            <a:ext cx="334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O que é Reprodução?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6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2120" y="4421124"/>
            <a:ext cx="2374392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8080" y="4421124"/>
            <a:ext cx="481583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1232" y="4421124"/>
            <a:ext cx="510540" cy="49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63340" y="4421124"/>
            <a:ext cx="483107" cy="499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8017" y="4421124"/>
            <a:ext cx="1045463" cy="499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5049" y="4421124"/>
            <a:ext cx="484631" cy="499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1249" y="4421124"/>
            <a:ext cx="487679" cy="499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0495" y="4421124"/>
            <a:ext cx="2566416" cy="499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8480" y="4421124"/>
            <a:ext cx="489203" cy="499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9253" y="4421124"/>
            <a:ext cx="510539" cy="49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71359" y="4421124"/>
            <a:ext cx="484632" cy="499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7559" y="4421124"/>
            <a:ext cx="3520440" cy="499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71759" y="4421124"/>
            <a:ext cx="396240" cy="499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2120" y="4786885"/>
            <a:ext cx="1237488" cy="499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51175" y="4786885"/>
            <a:ext cx="510540" cy="49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3283" y="4786885"/>
            <a:ext cx="2269236" cy="499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14088" y="4786885"/>
            <a:ext cx="484632" cy="499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7497" y="583555"/>
            <a:ext cx="484631" cy="280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7496" y="729859"/>
            <a:ext cx="3302508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81573" y="729859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87496" y="1095618"/>
            <a:ext cx="1092708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1772" y="1092571"/>
            <a:ext cx="3706368" cy="5029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69707" y="1092571"/>
            <a:ext cx="493776" cy="5029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87497" y="1461379"/>
            <a:ext cx="2464307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43373" y="1461379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87497" y="1827138"/>
            <a:ext cx="1702307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81373" y="1827138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87496" y="2192899"/>
            <a:ext cx="940308" cy="4998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9372" y="2192899"/>
            <a:ext cx="1924812" cy="4998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5752" y="2192899"/>
            <a:ext cx="487679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5000" y="2192899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87497" y="2558659"/>
            <a:ext cx="2464307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43373" y="2558659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87497" y="2924419"/>
            <a:ext cx="1930907" cy="4998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09973" y="2924419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87496" y="3290178"/>
            <a:ext cx="864108" cy="499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43172" y="3290178"/>
            <a:ext cx="1636776" cy="4998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71517" y="3290178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87497" y="3655938"/>
            <a:ext cx="2388107" cy="4998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67173" y="3655938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43373" y="3655938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87497" y="4021700"/>
            <a:ext cx="2311907" cy="4998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90973" y="4021700"/>
            <a:ext cx="484631" cy="499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87497" y="4387458"/>
            <a:ext cx="711707" cy="4998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90772" y="4387458"/>
            <a:ext cx="999744" cy="4998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82084" y="4387458"/>
            <a:ext cx="48463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57601" y="4169664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57601" y="4535424"/>
            <a:ext cx="484631" cy="499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57601" y="4901185"/>
            <a:ext cx="484631" cy="499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4435478" y="1505616"/>
            <a:ext cx="3322954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OVÁRIO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X</a:t>
            </a:r>
            <a:r>
              <a:rPr sz="20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TESTÍCULO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878446" y="1962247"/>
            <a:ext cx="237365" cy="762000"/>
          </a:xfrm>
          <a:custGeom>
            <a:avLst/>
            <a:gdLst/>
            <a:ahLst/>
            <a:cxnLst/>
            <a:rect l="l" t="t" r="r" b="b"/>
            <a:pathLst>
              <a:path w="485775" h="762000">
                <a:moveTo>
                  <a:pt x="485775" y="571500"/>
                </a:moveTo>
                <a:lnTo>
                  <a:pt x="0" y="571500"/>
                </a:lnTo>
                <a:lnTo>
                  <a:pt x="242950" y="762000"/>
                </a:lnTo>
                <a:lnTo>
                  <a:pt x="485775" y="571500"/>
                </a:lnTo>
                <a:close/>
              </a:path>
              <a:path w="485775" h="762000">
                <a:moveTo>
                  <a:pt x="364363" y="0"/>
                </a:moveTo>
                <a:lnTo>
                  <a:pt x="121412" y="0"/>
                </a:lnTo>
                <a:lnTo>
                  <a:pt x="121412" y="571500"/>
                </a:lnTo>
                <a:lnTo>
                  <a:pt x="364363" y="571500"/>
                </a:lnTo>
                <a:lnTo>
                  <a:pt x="36436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94204" y="1961249"/>
            <a:ext cx="8575675" cy="269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9675">
              <a:spcBef>
                <a:spcPts val="100"/>
              </a:spcBef>
            </a:pPr>
            <a:r>
              <a:rPr sz="20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GAMETAS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251075" marR="4935855" indent="152400">
              <a:lnSpc>
                <a:spcPts val="8640"/>
              </a:lnSpc>
              <a:spcBef>
                <a:spcPts val="1250"/>
              </a:spcBef>
            </a:pPr>
            <a:r>
              <a:rPr sz="20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Z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IG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  <a:r>
              <a:rPr sz="2000" b="1" spc="-55" dirty="0">
                <a:solidFill>
                  <a:srgbClr val="002060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O  </a:t>
            </a:r>
            <a:r>
              <a:rPr lang="pt-B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	</a:t>
            </a:r>
            <a:r>
              <a:rPr sz="20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SER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58" name="Picture 2" descr="Imagem relacionada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tângulo 58"/>
          <p:cNvSpPr/>
          <p:nvPr/>
        </p:nvSpPr>
        <p:spPr>
          <a:xfrm>
            <a:off x="3829812" y="105576"/>
            <a:ext cx="4661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3790380" y="670327"/>
            <a:ext cx="4804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Como é o fluxo da reprodução?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sp>
        <p:nvSpPr>
          <p:cNvPr id="61" name="object 52"/>
          <p:cNvSpPr/>
          <p:nvPr/>
        </p:nvSpPr>
        <p:spPr>
          <a:xfrm>
            <a:off x="5901973" y="2808595"/>
            <a:ext cx="237365" cy="762000"/>
          </a:xfrm>
          <a:custGeom>
            <a:avLst/>
            <a:gdLst/>
            <a:ahLst/>
            <a:cxnLst/>
            <a:rect l="l" t="t" r="r" b="b"/>
            <a:pathLst>
              <a:path w="485775" h="762000">
                <a:moveTo>
                  <a:pt x="485775" y="571500"/>
                </a:moveTo>
                <a:lnTo>
                  <a:pt x="0" y="571500"/>
                </a:lnTo>
                <a:lnTo>
                  <a:pt x="242950" y="762000"/>
                </a:lnTo>
                <a:lnTo>
                  <a:pt x="485775" y="571500"/>
                </a:lnTo>
                <a:close/>
              </a:path>
              <a:path w="485775" h="762000">
                <a:moveTo>
                  <a:pt x="364363" y="0"/>
                </a:moveTo>
                <a:lnTo>
                  <a:pt x="121412" y="0"/>
                </a:lnTo>
                <a:lnTo>
                  <a:pt x="121412" y="571500"/>
                </a:lnTo>
                <a:lnTo>
                  <a:pt x="364363" y="571500"/>
                </a:lnTo>
                <a:lnTo>
                  <a:pt x="36436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object 52"/>
          <p:cNvSpPr/>
          <p:nvPr/>
        </p:nvSpPr>
        <p:spPr>
          <a:xfrm>
            <a:off x="5901973" y="3674363"/>
            <a:ext cx="237365" cy="762000"/>
          </a:xfrm>
          <a:custGeom>
            <a:avLst/>
            <a:gdLst/>
            <a:ahLst/>
            <a:cxnLst/>
            <a:rect l="l" t="t" r="r" b="b"/>
            <a:pathLst>
              <a:path w="485775" h="762000">
                <a:moveTo>
                  <a:pt x="485775" y="571500"/>
                </a:moveTo>
                <a:lnTo>
                  <a:pt x="0" y="571500"/>
                </a:lnTo>
                <a:lnTo>
                  <a:pt x="242950" y="762000"/>
                </a:lnTo>
                <a:lnTo>
                  <a:pt x="485775" y="571500"/>
                </a:lnTo>
                <a:close/>
              </a:path>
              <a:path w="485775" h="762000">
                <a:moveTo>
                  <a:pt x="364363" y="0"/>
                </a:moveTo>
                <a:lnTo>
                  <a:pt x="121412" y="0"/>
                </a:lnTo>
                <a:lnTo>
                  <a:pt x="121412" y="571500"/>
                </a:lnTo>
                <a:lnTo>
                  <a:pt x="364363" y="571500"/>
                </a:lnTo>
                <a:lnTo>
                  <a:pt x="36436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54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3394" y="3620313"/>
            <a:ext cx="3657600" cy="2418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2625" y="2728976"/>
            <a:ext cx="1643380" cy="1200150"/>
          </a:xfrm>
          <a:custGeom>
            <a:avLst/>
            <a:gdLst/>
            <a:ahLst/>
            <a:cxnLst/>
            <a:rect l="l" t="t" r="r" b="b"/>
            <a:pathLst>
              <a:path w="1643380" h="1200150">
                <a:moveTo>
                  <a:pt x="0" y="1200150"/>
                </a:moveTo>
                <a:lnTo>
                  <a:pt x="1643126" y="1200150"/>
                </a:lnTo>
                <a:lnTo>
                  <a:pt x="1643126" y="0"/>
                </a:lnTo>
                <a:lnTo>
                  <a:pt x="0" y="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55050" y="4110037"/>
            <a:ext cx="1428750" cy="462280"/>
          </a:xfrm>
          <a:custGeom>
            <a:avLst/>
            <a:gdLst/>
            <a:ahLst/>
            <a:cxnLst/>
            <a:rect l="l" t="t" r="r" b="b"/>
            <a:pathLst>
              <a:path w="1428750" h="462279">
                <a:moveTo>
                  <a:pt x="0" y="461962"/>
                </a:moveTo>
                <a:lnTo>
                  <a:pt x="1428750" y="461962"/>
                </a:lnTo>
                <a:lnTo>
                  <a:pt x="142875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74315" y="3229641"/>
            <a:ext cx="7874406" cy="2685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513830">
              <a:lnSpc>
                <a:spcPts val="2565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Fí</a:t>
            </a:r>
            <a:r>
              <a:rPr sz="1400" b="1" spc="5" dirty="0">
                <a:latin typeface="Times New Roman"/>
                <a:cs typeface="Times New Roman"/>
              </a:rPr>
              <a:t>m</a:t>
            </a:r>
            <a:r>
              <a:rPr sz="1400" b="1" spc="-5" dirty="0">
                <a:latin typeface="Times New Roman"/>
                <a:cs typeface="Times New Roman"/>
              </a:rPr>
              <a:t>brias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2565"/>
              </a:lnSpc>
            </a:pPr>
            <a:r>
              <a:rPr sz="1400" b="1" dirty="0">
                <a:latin typeface="Times New Roman"/>
                <a:cs typeface="Times New Roman"/>
              </a:rPr>
              <a:t>Oviduto</a:t>
            </a:r>
            <a:endParaRPr sz="1400" dirty="0">
              <a:latin typeface="Times New Roman"/>
              <a:cs typeface="Times New Roman"/>
            </a:endParaRPr>
          </a:p>
          <a:p>
            <a:pPr marL="12700" marR="6776720"/>
            <a:r>
              <a:rPr sz="1400" b="1" dirty="0">
                <a:latin typeface="Times New Roman"/>
                <a:cs typeface="Times New Roman"/>
              </a:rPr>
              <a:t>Ovár</a:t>
            </a:r>
            <a:r>
              <a:rPr sz="1400" b="1" spc="5" dirty="0">
                <a:latin typeface="Times New Roman"/>
                <a:cs typeface="Times New Roman"/>
              </a:rPr>
              <a:t>i</a:t>
            </a:r>
            <a:r>
              <a:rPr sz="1400" b="1" dirty="0">
                <a:latin typeface="Times New Roman"/>
                <a:cs typeface="Times New Roman"/>
              </a:rPr>
              <a:t>o  </a:t>
            </a:r>
            <a:r>
              <a:rPr sz="1400" b="1" spc="-10" dirty="0">
                <a:latin typeface="Times New Roman"/>
                <a:cs typeface="Times New Roman"/>
              </a:rPr>
              <a:t>Útero</a:t>
            </a:r>
            <a:endParaRPr sz="1400" dirty="0">
              <a:latin typeface="Times New Roman"/>
              <a:cs typeface="Times New Roman"/>
            </a:endParaRPr>
          </a:p>
          <a:p>
            <a:pPr marR="108585" algn="r">
              <a:spcBef>
                <a:spcPts val="2235"/>
              </a:spcBef>
            </a:pPr>
            <a:r>
              <a:rPr sz="1400" b="1" spc="-5" dirty="0">
                <a:latin typeface="Times New Roman"/>
                <a:cs typeface="Times New Roman"/>
              </a:rPr>
              <a:t>Cérvix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622925"/>
            <a:r>
              <a:rPr sz="1400" b="1" spc="-5" dirty="0">
                <a:latin typeface="Times New Roman"/>
                <a:cs typeface="Times New Roman"/>
              </a:rPr>
              <a:t>Lábios </a:t>
            </a:r>
            <a:r>
              <a:rPr sz="1400" b="1" spc="-10" dirty="0">
                <a:latin typeface="Times New Roman"/>
                <a:cs typeface="Times New Roman"/>
              </a:rPr>
              <a:t>Maiores  </a:t>
            </a:r>
            <a:r>
              <a:rPr sz="1400" b="1" dirty="0">
                <a:latin typeface="Times New Roman"/>
                <a:cs typeface="Times New Roman"/>
              </a:rPr>
              <a:t>Orifício</a:t>
            </a:r>
            <a:r>
              <a:rPr sz="1400" b="1" spc="-170" dirty="0">
                <a:latin typeface="Times New Roman"/>
                <a:cs typeface="Times New Roman"/>
              </a:rPr>
              <a:t> </a:t>
            </a:r>
            <a:r>
              <a:rPr sz="1400" b="1" spc="-35" dirty="0">
                <a:latin typeface="Times New Roman"/>
                <a:cs typeface="Times New Roman"/>
              </a:rPr>
              <a:t>Vaginal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238"/>
            <a:ext cx="811088" cy="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3388787" y="124488"/>
            <a:ext cx="67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SISTEMA REPRODUTOR FEMININO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638800" y="748264"/>
            <a:ext cx="1657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Anatomia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22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1053</Words>
  <Application>Microsoft Office PowerPoint</Application>
  <PresentationFormat>Widescreen</PresentationFormat>
  <Paragraphs>284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4" baseType="lpstr">
      <vt:lpstr>Microsoft YaHei</vt:lpstr>
      <vt:lpstr>Microsoft YaHei UI Light</vt:lpstr>
      <vt:lpstr>Arial</vt:lpstr>
      <vt:lpstr>Arial Black</vt:lpstr>
      <vt:lpstr>Calibri</vt:lpstr>
      <vt:lpstr>Calibri Light</vt:lpstr>
      <vt:lpstr>Myanmar Text</vt:lpstr>
      <vt:lpstr>Symbol</vt:lpstr>
      <vt:lpstr>Times New Roman</vt:lpstr>
      <vt:lpstr>Wingdings 3</vt:lpstr>
      <vt:lpstr>Tema do Office</vt:lpstr>
      <vt:lpstr>Apresentação do PowerPoint</vt:lpstr>
      <vt:lpstr>ROTEIRO-CONTEÚDO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OVÁRIO X TESTÍCULO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irrigadas - os grandes lábios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GÔNADAS MASCULINAS</vt:lpstr>
      <vt:lpstr>Apresentação do PowerPoint</vt:lpstr>
      <vt:lpstr>Aparelho Reprodutor Masculino</vt:lpstr>
      <vt:lpstr>Apresentação do PowerPoint</vt:lpstr>
      <vt:lpstr>Apresentação do PowerPoint</vt:lpstr>
      <vt:lpstr>Níveis de Testosterona Plasmática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</dc:title>
  <dc:creator>Elida</dc:creator>
  <cp:lastModifiedBy>Elida</cp:lastModifiedBy>
  <cp:revision>57</cp:revision>
  <cp:lastPrinted>2020-10-01T17:47:14Z</cp:lastPrinted>
  <dcterms:created xsi:type="dcterms:W3CDTF">2020-10-01T17:17:14Z</dcterms:created>
  <dcterms:modified xsi:type="dcterms:W3CDTF">2020-10-01T21:29:33Z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2020-10-01T00:00:00Z</vt:filetime>
  </property>
</Properties>
</file>