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33" roundtripDataSignature="AMtx7mi+kNcSLgAZSVNk3XInBBp25kVSo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customschemas.google.com/relationships/presentationmetadata" Target="metadata"/><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g1f7ddb55a67_0_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13" name="Google Shape;213;g1f7ddb55a67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g1f7ddb55a67_0_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19" name="Google Shape;219;g1f7ddb55a67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g1f7ddb55a67_0_1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31" name="Google Shape;231;g1f7ddb55a67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g1f7ddb55a67_0_2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37" name="Google Shape;237;g1f7ddb55a67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5"/>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5"/>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4" name="Google Shape;14;p2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P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3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34"/>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3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3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3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PT"/>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35"/>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35"/>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3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3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3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P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2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2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0" name="Google Shape;20;p2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2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PT"/>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3" name="Shape 23"/>
        <p:cNvGrpSpPr/>
        <p:nvPr/>
      </p:nvGrpSpPr>
      <p:grpSpPr>
        <a:xfrm>
          <a:off x="0" y="0"/>
          <a:ext cx="0" cy="0"/>
          <a:chOff x="0" y="0"/>
          <a:chExt cx="0" cy="0"/>
        </a:xfrm>
      </p:grpSpPr>
      <p:sp>
        <p:nvSpPr>
          <p:cNvPr id="24" name="Google Shape;24;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27"/>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26" name="Google Shape;26;p27"/>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27" name="Google Shape;27;p2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2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2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PT"/>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0" name="Shape 30"/>
        <p:cNvGrpSpPr/>
        <p:nvPr/>
      </p:nvGrpSpPr>
      <p:grpSpPr>
        <a:xfrm>
          <a:off x="0" y="0"/>
          <a:ext cx="0" cy="0"/>
          <a:chOff x="0" y="0"/>
          <a:chExt cx="0" cy="0"/>
        </a:xfrm>
      </p:grpSpPr>
      <p:sp>
        <p:nvSpPr>
          <p:cNvPr id="31" name="Google Shape;31;p28"/>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28"/>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3" name="Google Shape;33;p2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2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P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2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29"/>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9" name="Google Shape;39;p29"/>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0" name="Google Shape;40;p29"/>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1" name="Google Shape;41;p29"/>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2" name="Google Shape;42;p2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P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3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3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3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3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P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3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3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3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P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32"/>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32"/>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32"/>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3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3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3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P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33"/>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33"/>
          <p:cNvSpPr/>
          <p:nvPr>
            <p:ph idx="2" type="pic"/>
          </p:nvPr>
        </p:nvSpPr>
        <p:spPr>
          <a:xfrm>
            <a:off x="1792288" y="612775"/>
            <a:ext cx="5486400" cy="4114800"/>
          </a:xfrm>
          <a:prstGeom prst="rect">
            <a:avLst/>
          </a:prstGeom>
          <a:noFill/>
          <a:ln>
            <a:noFill/>
          </a:ln>
        </p:spPr>
      </p:sp>
      <p:sp>
        <p:nvSpPr>
          <p:cNvPr id="64" name="Google Shape;64;p33"/>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3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3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3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P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PT"/>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PT"/>
              <a:t>Tecnogênero em Paul Preciado</a:t>
            </a:r>
            <a:endParaRPr/>
          </a:p>
        </p:txBody>
      </p:sp>
      <p:sp>
        <p:nvSpPr>
          <p:cNvPr id="85" name="Google Shape;85;p1"/>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888888"/>
              </a:buClr>
              <a:buSzPts val="3200"/>
              <a:buNone/>
            </a:pPr>
            <a:r>
              <a:rPr lang="pt-PT"/>
              <a:t>Heloisa Buarque de Almeida</a:t>
            </a:r>
            <a:endParaRPr/>
          </a:p>
          <a:p>
            <a:pPr indent="0" lvl="0" marL="0" rtl="0" algn="ctr">
              <a:spcBef>
                <a:spcPts val="640"/>
              </a:spcBef>
              <a:spcAft>
                <a:spcPts val="0"/>
              </a:spcAft>
              <a:buClr>
                <a:srgbClr val="888888"/>
              </a:buClr>
              <a:buSzPts val="3200"/>
              <a:buNone/>
            </a:pPr>
            <a:r>
              <a:rPr lang="pt-PT"/>
              <a:t>Antropologia e gênero - 2024</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PT"/>
              <a:t> </a:t>
            </a:r>
            <a:endParaRPr/>
          </a:p>
        </p:txBody>
      </p:sp>
      <p:sp>
        <p:nvSpPr>
          <p:cNvPr id="140" name="Google Shape;140;p10"/>
          <p:cNvSpPr txBox="1"/>
          <p:nvPr>
            <p:ph idx="1" type="body"/>
          </p:nvPr>
        </p:nvSpPr>
        <p:spPr>
          <a:xfrm>
            <a:off x="343647" y="418354"/>
            <a:ext cx="8343153" cy="5707810"/>
          </a:xfrm>
          <a:prstGeom prst="rect">
            <a:avLst/>
          </a:prstGeom>
          <a:noFill/>
          <a:ln>
            <a:noFill/>
          </a:ln>
        </p:spPr>
        <p:txBody>
          <a:bodyPr anchorCtr="0" anchor="t" bIns="45700" lIns="91425" spcFirstLastPara="1" rIns="91425" wrap="square" tIns="45700">
            <a:normAutofit fontScale="85000" lnSpcReduction="10000"/>
          </a:bodyPr>
          <a:lstStyle/>
          <a:p>
            <a:pPr indent="0" lvl="0" marL="0" rtl="0" algn="l">
              <a:spcBef>
                <a:spcPts val="0"/>
              </a:spcBef>
              <a:spcAft>
                <a:spcPts val="0"/>
              </a:spcAft>
              <a:buClr>
                <a:schemeClr val="dk1"/>
              </a:buClr>
              <a:buSzPct val="100000"/>
              <a:buNone/>
            </a:pPr>
            <a:r>
              <a:rPr lang="pt-PT"/>
              <a:t>No final do século XX, neste nosso tempo, um tempo mítico, somos todos quimeras, híbridos – teóricos e fabricados – de máquina e organismo; somos, em suma, ciborgues. O ciborgue é nossa ontologia; ele determina nossa política. (...) Nas tradições da ciência e da política ocidentais (a tradição do capitalismo racista, dominado pelos homens; a tradição do progresso; a tradição da apropriação da natureza como matéria para a produção da cultura; a tradição da reprodução do eu a partir dos reflexos do outro), a relação entre organismo e máquina tem sido uma guerra de fronteiras. (...) Este ensaio é um argumento em favor do </a:t>
            </a:r>
            <a:r>
              <a:rPr i="1" lang="pt-PT"/>
              <a:t>prazer </a:t>
            </a:r>
            <a:r>
              <a:rPr lang="pt-PT"/>
              <a:t>da confusão de fronteiras, bem como em favor da </a:t>
            </a:r>
            <a:r>
              <a:rPr i="1" lang="pt-PT"/>
              <a:t>responsabilidade </a:t>
            </a:r>
            <a:r>
              <a:rPr lang="pt-PT"/>
              <a:t>em sua construção.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PT"/>
              <a:t>Ciborgue </a:t>
            </a:r>
            <a:endParaRPr/>
          </a:p>
        </p:txBody>
      </p:sp>
      <p:sp>
        <p:nvSpPr>
          <p:cNvPr id="146" name="Google Shape;146;p1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rtl="0" algn="l">
              <a:spcBef>
                <a:spcPts val="0"/>
              </a:spcBef>
              <a:spcAft>
                <a:spcPts val="0"/>
              </a:spcAft>
              <a:buClr>
                <a:schemeClr val="dk1"/>
              </a:buClr>
              <a:buSzPct val="100000"/>
              <a:buChar char="•"/>
            </a:pPr>
            <a:r>
              <a:rPr lang="pt-PT"/>
              <a:t>O ciborgue está determinadamente comprometido com a parcialidade, a ironia e a perversidade. Ele é oposicionista, utópico e nada inocente. Não mais estruturado pela polaridade do público e do privado, o ciborgue define uma </a:t>
            </a:r>
            <a:r>
              <a:rPr i="1" lang="pt-PT"/>
              <a:t>pólis </a:t>
            </a:r>
            <a:r>
              <a:rPr lang="pt-PT"/>
              <a:t>tecnológica baseada, em parte, numa revolução das relações sociais do </a:t>
            </a:r>
            <a:r>
              <a:rPr i="1" lang="pt-PT"/>
              <a:t>oikos </a:t>
            </a:r>
            <a:r>
              <a:rPr lang="pt-PT"/>
              <a:t>– a unidade doméstica. Com o ciborgue, </a:t>
            </a:r>
            <a:r>
              <a:rPr b="1" lang="pt-PT"/>
              <a:t>a natureza e a cultura são reestruturadas: uma não pode mais ser o objeto de apropriação ou de incorporação pela outra</a:t>
            </a:r>
            <a:r>
              <a:rPr lang="pt-PT"/>
              <a:t>.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PT"/>
              <a:t>Era farmacopornográfica</a:t>
            </a:r>
            <a:endParaRPr/>
          </a:p>
        </p:txBody>
      </p:sp>
      <p:sp>
        <p:nvSpPr>
          <p:cNvPr id="152" name="Google Shape;152;p12"/>
          <p:cNvSpPr txBox="1"/>
          <p:nvPr>
            <p:ph idx="1" type="body"/>
          </p:nvPr>
        </p:nvSpPr>
        <p:spPr>
          <a:xfrm>
            <a:off x="457200" y="1417638"/>
            <a:ext cx="8229600" cy="4708525"/>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rtl="0" algn="l">
              <a:spcBef>
                <a:spcPts val="0"/>
              </a:spcBef>
              <a:spcAft>
                <a:spcPts val="0"/>
              </a:spcAft>
              <a:buClr>
                <a:schemeClr val="dk1"/>
              </a:buClr>
              <a:buSzPct val="100000"/>
              <a:buChar char="•"/>
            </a:pPr>
            <a:r>
              <a:rPr lang="pt-PT"/>
              <a:t>Último século: gestão política e técnica do corpo, do sexo, da sexualidade </a:t>
            </a:r>
            <a:endParaRPr/>
          </a:p>
          <a:p>
            <a:pPr indent="-342900" lvl="0" marL="342900" rtl="0" algn="l">
              <a:spcBef>
                <a:spcPts val="592"/>
              </a:spcBef>
              <a:spcAft>
                <a:spcPts val="0"/>
              </a:spcAft>
              <a:buClr>
                <a:schemeClr val="dk1"/>
              </a:buClr>
              <a:buSzPct val="100000"/>
              <a:buChar char="•"/>
            </a:pPr>
            <a:r>
              <a:rPr lang="pt-PT"/>
              <a:t>Mudanças no capitalismo: foco no consumo, mídia global e biotecnologias como grandes indústrias</a:t>
            </a:r>
            <a:endParaRPr/>
          </a:p>
          <a:p>
            <a:pPr indent="-342900" lvl="0" marL="342900" rtl="0" algn="l">
              <a:spcBef>
                <a:spcPts val="592"/>
              </a:spcBef>
              <a:spcAft>
                <a:spcPts val="0"/>
              </a:spcAft>
              <a:buClr>
                <a:schemeClr val="dk1"/>
              </a:buClr>
              <a:buSzPct val="100000"/>
              <a:buChar char="•"/>
            </a:pPr>
            <a:r>
              <a:rPr lang="pt-PT"/>
              <a:t>Indústrias biopolíticas para produção e controle das subjetividades sexuais</a:t>
            </a:r>
            <a:endParaRPr/>
          </a:p>
          <a:p>
            <a:pPr indent="-342900" lvl="0" marL="342900" rtl="0" algn="l">
              <a:spcBef>
                <a:spcPts val="592"/>
              </a:spcBef>
              <a:spcAft>
                <a:spcPts val="0"/>
              </a:spcAft>
              <a:buClr>
                <a:schemeClr val="dk1"/>
              </a:buClr>
              <a:buSzPct val="100000"/>
              <a:buChar char="•"/>
            </a:pPr>
            <a:r>
              <a:rPr lang="pt-PT"/>
              <a:t>Processos de governo biomolecular (fármaco-) e semiótico-técnico (-pornô) da subjetividade sexual , dos quais a pílula anticoncepcional e a Playboy sõa resultados paradigmáticos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PT"/>
              <a:t>Regimes de subjetivação</a:t>
            </a:r>
            <a:endParaRPr/>
          </a:p>
        </p:txBody>
      </p:sp>
      <p:sp>
        <p:nvSpPr>
          <p:cNvPr id="158" name="Google Shape;158;p1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spcBef>
                <a:spcPts val="0"/>
              </a:spcBef>
              <a:spcAft>
                <a:spcPts val="0"/>
              </a:spcAft>
              <a:buClr>
                <a:schemeClr val="dk1"/>
              </a:buClr>
              <a:buSzPct val="100000"/>
              <a:buNone/>
            </a:pPr>
            <a:r>
              <a:rPr lang="pt-PT"/>
              <a:t>Foucault:</a:t>
            </a:r>
            <a:endParaRPr/>
          </a:p>
          <a:p>
            <a:pPr indent="-342900" lvl="0" marL="342900" rtl="0" algn="l">
              <a:spcBef>
                <a:spcPts val="592"/>
              </a:spcBef>
              <a:spcAft>
                <a:spcPts val="0"/>
              </a:spcAft>
              <a:buClr>
                <a:schemeClr val="dk1"/>
              </a:buClr>
              <a:buSzPct val="100000"/>
              <a:buChar char="•"/>
            </a:pPr>
            <a:r>
              <a:rPr lang="pt-PT"/>
              <a:t>Modelo soberano / necropolítica – controle externo</a:t>
            </a:r>
            <a:endParaRPr/>
          </a:p>
          <a:p>
            <a:pPr indent="-342900" lvl="0" marL="342900" rtl="0" algn="l">
              <a:spcBef>
                <a:spcPts val="592"/>
              </a:spcBef>
              <a:spcAft>
                <a:spcPts val="0"/>
              </a:spcAft>
              <a:buClr>
                <a:schemeClr val="dk1"/>
              </a:buClr>
              <a:buSzPct val="100000"/>
              <a:buChar char="•"/>
            </a:pPr>
            <a:r>
              <a:rPr lang="pt-PT"/>
              <a:t>Modelo disciplinar – técnica do olhar, saber-poder, biopolítica sobre o corpo espécie (população) e corpo máquina</a:t>
            </a:r>
            <a:endParaRPr/>
          </a:p>
          <a:p>
            <a:pPr indent="0" lvl="0" marL="0" rtl="0" algn="l">
              <a:spcBef>
                <a:spcPts val="592"/>
              </a:spcBef>
              <a:spcAft>
                <a:spcPts val="0"/>
              </a:spcAft>
              <a:buClr>
                <a:schemeClr val="dk1"/>
              </a:buClr>
              <a:buSzPct val="100000"/>
              <a:buNone/>
            </a:pPr>
            <a:r>
              <a:rPr lang="pt-PT"/>
              <a:t>Eles coexistem agora com um terceiro modelo, o farmacopornográfico</a:t>
            </a:r>
            <a:endParaRPr/>
          </a:p>
          <a:p>
            <a:pPr indent="0" lvl="0" marL="0" rtl="0" algn="l">
              <a:spcBef>
                <a:spcPts val="592"/>
              </a:spcBef>
              <a:spcAft>
                <a:spcPts val="0"/>
              </a:spcAft>
              <a:buClr>
                <a:schemeClr val="dk1"/>
              </a:buClr>
              <a:buSzPct val="100000"/>
              <a:buNone/>
            </a:pPr>
            <a:r>
              <a:rPr lang="pt-PT"/>
              <a:t>Preciado – Fármaco – pornô: tecnologias diluem-se no corpo, tornam-se moleculares (pílula, viagra, hormônios, reguladores de humor), somatécnicas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PT"/>
              <a:t>Tecnogênero</a:t>
            </a:r>
            <a:endParaRPr/>
          </a:p>
        </p:txBody>
      </p:sp>
      <p:sp>
        <p:nvSpPr>
          <p:cNvPr id="164" name="Google Shape;164;p14"/>
          <p:cNvSpPr txBox="1"/>
          <p:nvPr>
            <p:ph idx="1" type="body"/>
          </p:nvPr>
        </p:nvSpPr>
        <p:spPr>
          <a:xfrm>
            <a:off x="457200" y="1417638"/>
            <a:ext cx="8229600" cy="4708525"/>
          </a:xfrm>
          <a:prstGeom prst="rect">
            <a:avLst/>
          </a:prstGeom>
          <a:noFill/>
          <a:ln>
            <a:noFill/>
          </a:ln>
        </p:spPr>
        <p:txBody>
          <a:bodyPr anchorCtr="0" anchor="t" bIns="45700" lIns="91425" spcFirstLastPara="1" rIns="91425" wrap="square" tIns="45700">
            <a:normAutofit fontScale="77500" lnSpcReduction="20000"/>
          </a:bodyPr>
          <a:lstStyle/>
          <a:p>
            <a:pPr indent="-342900" lvl="0" marL="342900" rtl="0" algn="l">
              <a:spcBef>
                <a:spcPts val="0"/>
              </a:spcBef>
              <a:spcAft>
                <a:spcPts val="0"/>
              </a:spcAft>
              <a:buClr>
                <a:schemeClr val="dk1"/>
              </a:buClr>
              <a:buSzPct val="100000"/>
              <a:buChar char="•"/>
            </a:pPr>
            <a:r>
              <a:rPr lang="pt-PT"/>
              <a:t>Gênero é um </a:t>
            </a:r>
            <a:r>
              <a:rPr i="1" lang="pt-PT"/>
              <a:t>artefato industrial biotécnico</a:t>
            </a:r>
            <a:r>
              <a:rPr lang="pt-PT"/>
              <a:t>, resulta da produção de ficções somáticas</a:t>
            </a:r>
            <a:endParaRPr/>
          </a:p>
          <a:p>
            <a:pPr indent="-342900" lvl="0" marL="342900" rtl="0" algn="l">
              <a:spcBef>
                <a:spcPts val="496"/>
              </a:spcBef>
              <a:spcAft>
                <a:spcPts val="0"/>
              </a:spcAft>
              <a:buClr>
                <a:schemeClr val="dk1"/>
              </a:buClr>
              <a:buSzPct val="100000"/>
              <a:buChar char="•"/>
            </a:pPr>
            <a:r>
              <a:rPr lang="pt-PT"/>
              <a:t>Pênis e vagina são </a:t>
            </a:r>
            <a:r>
              <a:rPr i="1" lang="pt-PT"/>
              <a:t>biocódigos</a:t>
            </a:r>
            <a:r>
              <a:rPr lang="pt-PT"/>
              <a:t> de regimes de poder e conhecimento, “ficções biopolíticas que encontram seu suporte somático na subjetividade corporal” (112-113)</a:t>
            </a:r>
            <a:endParaRPr/>
          </a:p>
          <a:p>
            <a:pPr indent="-342900" lvl="0" marL="342900" rtl="0" algn="l">
              <a:spcBef>
                <a:spcPts val="496"/>
              </a:spcBef>
              <a:spcAft>
                <a:spcPts val="0"/>
              </a:spcAft>
              <a:buClr>
                <a:schemeClr val="dk1"/>
              </a:buClr>
              <a:buSzPct val="100000"/>
              <a:buChar char="•"/>
            </a:pPr>
            <a:r>
              <a:rPr lang="pt-PT"/>
              <a:t>Retoma a história de John Money e a dificuldade de determinar o sexo de pessoas classificadas como “intersexuais”, cujo limite está dado pelo tamanho do pênis ou do clitóris</a:t>
            </a:r>
            <a:endParaRPr/>
          </a:p>
          <a:p>
            <a:pPr indent="-342900" lvl="0" marL="342900" rtl="0" algn="l">
              <a:spcBef>
                <a:spcPts val="496"/>
              </a:spcBef>
              <a:spcAft>
                <a:spcPts val="0"/>
              </a:spcAft>
              <a:buClr>
                <a:schemeClr val="dk1"/>
              </a:buClr>
              <a:buSzPct val="100000"/>
              <a:buChar char="•"/>
            </a:pPr>
            <a:r>
              <a:rPr lang="pt-PT"/>
              <a:t>Regime heterossexual dimórfico entra em crise com a pílula anticoncepcional, que questiona a divisão macho fêmea (mulher é quem engravida, portadores de óvulos X esperma)</a:t>
            </a:r>
            <a:endParaRPr/>
          </a:p>
          <a:p>
            <a:pPr indent="-185420" lvl="0" marL="342900" rtl="0" algn="l">
              <a:spcBef>
                <a:spcPts val="496"/>
              </a:spcBef>
              <a:spcAft>
                <a:spcPts val="0"/>
              </a:spcAft>
              <a:buClr>
                <a:schemeClr val="dk1"/>
              </a:buClr>
              <a:buSzPct val="100000"/>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PT"/>
              <a:t>Tecnogênero</a:t>
            </a:r>
            <a:endParaRPr/>
          </a:p>
        </p:txBody>
      </p:sp>
      <p:sp>
        <p:nvSpPr>
          <p:cNvPr id="170" name="Google Shape;170;p15"/>
          <p:cNvSpPr txBox="1"/>
          <p:nvPr>
            <p:ph idx="1" type="body"/>
          </p:nvPr>
        </p:nvSpPr>
        <p:spPr>
          <a:xfrm>
            <a:off x="457200" y="1417638"/>
            <a:ext cx="8229600" cy="4708525"/>
          </a:xfrm>
          <a:prstGeom prst="rect">
            <a:avLst/>
          </a:prstGeom>
          <a:noFill/>
          <a:ln>
            <a:noFill/>
          </a:ln>
        </p:spPr>
        <p:txBody>
          <a:bodyPr anchorCtr="0" anchor="t" bIns="45700" lIns="91425" spcFirstLastPara="1" rIns="91425" wrap="square" tIns="45700">
            <a:normAutofit fontScale="77500" lnSpcReduction="20000"/>
          </a:bodyPr>
          <a:lstStyle/>
          <a:p>
            <a:pPr indent="-342900" lvl="0" marL="342900" rtl="0" algn="l">
              <a:spcBef>
                <a:spcPts val="0"/>
              </a:spcBef>
              <a:spcAft>
                <a:spcPts val="0"/>
              </a:spcAft>
              <a:buClr>
                <a:schemeClr val="dk1"/>
              </a:buClr>
              <a:buSzPct val="100000"/>
              <a:buChar char="•"/>
            </a:pPr>
            <a:r>
              <a:rPr lang="pt-PT"/>
              <a:t>Aliança entre (1) metafísica naturalista do séc. XIX do dimorfismo, com foco na reprodução heterossexual e (2) indústria médica e biotécnica hiperconstrutivista</a:t>
            </a:r>
            <a:endParaRPr/>
          </a:p>
          <a:p>
            <a:pPr indent="-342900" lvl="0" marL="342900" rtl="0" algn="l">
              <a:spcBef>
                <a:spcPts val="496"/>
              </a:spcBef>
              <a:spcAft>
                <a:spcPts val="0"/>
              </a:spcAft>
              <a:buClr>
                <a:schemeClr val="dk1"/>
              </a:buClr>
              <a:buSzPct val="100000"/>
              <a:buChar char="•"/>
            </a:pPr>
            <a:r>
              <a:rPr lang="pt-PT"/>
              <a:t>A construção técnica da diferença sexual em corpos intersex ou trans revela que a identidade de gênero é uma paródia somática</a:t>
            </a:r>
            <a:endParaRPr/>
          </a:p>
          <a:p>
            <a:pPr indent="-342900" lvl="0" marL="342900" rtl="0" algn="l">
              <a:spcBef>
                <a:spcPts val="496"/>
              </a:spcBef>
              <a:spcAft>
                <a:spcPts val="0"/>
              </a:spcAft>
              <a:buClr>
                <a:schemeClr val="dk1"/>
              </a:buClr>
              <a:buSzPct val="100000"/>
              <a:buChar char="•"/>
            </a:pPr>
            <a:r>
              <a:rPr lang="pt-PT"/>
              <a:t>Retoma De Lauretis: conjunto de tecnologias de gênero que operam sobre os corpos, produzindo diferenças de gênero, mas também diferenças de sexo e sexualidade, de corpos, raça, classe, idade, capacidade, etc. (ver pag 120)</a:t>
            </a:r>
            <a:endParaRPr/>
          </a:p>
          <a:p>
            <a:pPr indent="-342900" lvl="0" marL="342900" rtl="0" algn="l">
              <a:spcBef>
                <a:spcPts val="496"/>
              </a:spcBef>
              <a:spcAft>
                <a:spcPts val="0"/>
              </a:spcAft>
              <a:buClr>
                <a:schemeClr val="dk1"/>
              </a:buClr>
              <a:buSzPct val="100000"/>
              <a:buChar char="•"/>
            </a:pPr>
            <a:r>
              <a:rPr lang="pt-PT"/>
              <a:t>Devemos estudar agora as diferentes tecnologias de gênero que produzem de forma precária e instável corpos e sujeitos</a:t>
            </a:r>
            <a:endParaRPr/>
          </a:p>
          <a:p>
            <a:pPr indent="-185420" lvl="0" marL="342900" rtl="0" algn="l">
              <a:spcBef>
                <a:spcPts val="496"/>
              </a:spcBef>
              <a:spcAft>
                <a:spcPts val="0"/>
              </a:spcAft>
              <a:buClr>
                <a:schemeClr val="dk1"/>
              </a:buClr>
              <a:buSzPct val="100000"/>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PT"/>
              <a:t>Retoma gênero em Butler</a:t>
            </a:r>
            <a:endParaRPr/>
          </a:p>
        </p:txBody>
      </p:sp>
      <p:sp>
        <p:nvSpPr>
          <p:cNvPr id="176" name="Google Shape;176;p1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pt-PT"/>
              <a:t>Para Butler, gênero é um sistema de regras, convenções, normas sociais e práticas institucionais que produz performativamente o sujeito que pretende descrever.</a:t>
            </a:r>
            <a:endParaRPr/>
          </a:p>
          <a:p>
            <a:pPr indent="-342900" lvl="0" marL="342900" rtl="0" algn="l">
              <a:spcBef>
                <a:spcPts val="544"/>
              </a:spcBef>
              <a:spcAft>
                <a:spcPts val="0"/>
              </a:spcAft>
              <a:buClr>
                <a:schemeClr val="dk1"/>
              </a:buClr>
              <a:buSzPct val="100000"/>
              <a:buChar char="•"/>
            </a:pPr>
            <a:r>
              <a:rPr lang="pt-PT"/>
              <a:t>Gênero não é essência, nem verdade psicológica</a:t>
            </a:r>
            <a:endParaRPr/>
          </a:p>
          <a:p>
            <a:pPr indent="-342900" lvl="0" marL="342900" rtl="0" algn="l">
              <a:spcBef>
                <a:spcPts val="544"/>
              </a:spcBef>
              <a:spcAft>
                <a:spcPts val="0"/>
              </a:spcAft>
              <a:buClr>
                <a:schemeClr val="dk1"/>
              </a:buClr>
              <a:buSzPct val="100000"/>
              <a:buChar char="•"/>
            </a:pPr>
            <a:r>
              <a:rPr lang="pt-PT"/>
              <a:t>Gênero como uma prática discursiva, corporal e performativa (e reiterada) por meio da qual o sujeito adquire inteligibilidade social e reconhecimento político. </a:t>
            </a:r>
            <a:endParaRPr/>
          </a:p>
          <a:p>
            <a:pPr indent="-342900" lvl="0" marL="342900" rtl="0" algn="l">
              <a:spcBef>
                <a:spcPts val="544"/>
              </a:spcBef>
              <a:spcAft>
                <a:spcPts val="0"/>
              </a:spcAft>
              <a:buClr>
                <a:schemeClr val="dk1"/>
              </a:buClr>
              <a:buSzPct val="100000"/>
              <a:buChar char="•"/>
            </a:pPr>
            <a:r>
              <a:rPr lang="pt-PT"/>
              <a:t>Mas reconhecendo que essas convenções são produzidas a partir de um ideal cisheteronormativo somado a técnicas cirúrgicas e moleculares</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200000"/>
              <a:buFont typeface="Calibri"/>
              <a:buNone/>
            </a:pPr>
            <a:r>
              <a:rPr lang="pt-PT"/>
              <a:t>Fotografia e normatização do gênero</a:t>
            </a:r>
            <a:br>
              <a:rPr lang="pt-PT"/>
            </a:br>
            <a:endParaRPr sz="2200"/>
          </a:p>
        </p:txBody>
      </p:sp>
      <p:pic>
        <p:nvPicPr>
          <p:cNvPr descr="Screen Shot 2024-04-23 at 13.33.08.png" id="182" name="Google Shape;182;p17"/>
          <p:cNvPicPr preferRelativeResize="0"/>
          <p:nvPr>
            <p:ph idx="1" type="body"/>
          </p:nvPr>
        </p:nvPicPr>
        <p:blipFill rotWithShape="1">
          <a:blip r:embed="rId3">
            <a:alphaModFix/>
          </a:blip>
          <a:srcRect b="0" l="887" r="887" t="0"/>
          <a:stretch/>
        </p:blipFill>
        <p:spPr>
          <a:xfrm>
            <a:off x="457200" y="1600200"/>
            <a:ext cx="4038600" cy="4525963"/>
          </a:xfrm>
          <a:prstGeom prst="rect">
            <a:avLst/>
          </a:prstGeom>
          <a:noFill/>
          <a:ln>
            <a:noFill/>
          </a:ln>
        </p:spPr>
      </p:pic>
      <p:sp>
        <p:nvSpPr>
          <p:cNvPr id="183" name="Google Shape;183;p17"/>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fontScale="92500"/>
          </a:bodyPr>
          <a:lstStyle/>
          <a:p>
            <a:pPr indent="-342900" lvl="0" marL="342900" rtl="0" algn="l">
              <a:spcBef>
                <a:spcPts val="0"/>
              </a:spcBef>
              <a:spcAft>
                <a:spcPts val="0"/>
              </a:spcAft>
              <a:buClr>
                <a:schemeClr val="dk1"/>
              </a:buClr>
              <a:buSzPct val="100000"/>
              <a:buChar char="•"/>
            </a:pPr>
            <a:r>
              <a:rPr lang="pt-PT"/>
              <a:t>Verdade do sexo como uma representação visual</a:t>
            </a:r>
            <a:endParaRPr/>
          </a:p>
          <a:p>
            <a:pPr indent="-342900" lvl="0" marL="342900" rtl="0" algn="l">
              <a:spcBef>
                <a:spcPts val="518"/>
              </a:spcBef>
              <a:spcAft>
                <a:spcPts val="0"/>
              </a:spcAft>
              <a:buClr>
                <a:schemeClr val="dk1"/>
              </a:buClr>
              <a:buSzPct val="100000"/>
              <a:buChar char="•"/>
            </a:pPr>
            <a:r>
              <a:rPr lang="pt-PT"/>
              <a:t>Código estético (baseado no tamanho e forma do pênis/clitóris)</a:t>
            </a:r>
            <a:endParaRPr/>
          </a:p>
          <a:p>
            <a:pPr indent="-178435" lvl="0" marL="342900" rtl="0" algn="l">
              <a:spcBef>
                <a:spcPts val="518"/>
              </a:spcBef>
              <a:spcAft>
                <a:spcPts val="0"/>
              </a:spcAft>
              <a:buClr>
                <a:schemeClr val="dk1"/>
              </a:buClr>
              <a:buSzPct val="100000"/>
              <a:buNone/>
            </a:pPr>
            <a:r>
              <a:t/>
            </a:r>
            <a:endParaRPr/>
          </a:p>
          <a:p>
            <a:pPr indent="-342900" lvl="0" marL="342900" rtl="0" algn="l">
              <a:spcBef>
                <a:spcPts val="407"/>
              </a:spcBef>
              <a:spcAft>
                <a:spcPts val="0"/>
              </a:spcAft>
              <a:buClr>
                <a:schemeClr val="dk1"/>
              </a:buClr>
              <a:buSzPct val="100000"/>
              <a:buChar char="•"/>
            </a:pPr>
            <a:r>
              <a:rPr lang="pt-PT" sz="2200"/>
              <a:t>(Felix Nadar: hermafrodita in: https://pt.wikipedia.org/wiki/Ficheiro:Nadar_-_%22Hermaphrodite%22_(Seventh_Gallica_image).jpg)</a:t>
            </a:r>
            <a:endParaRPr sz="22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pt-PT"/>
              <a:t>Normatização do gênero - dimorfismo</a:t>
            </a:r>
            <a:endParaRPr/>
          </a:p>
        </p:txBody>
      </p:sp>
      <p:sp>
        <p:nvSpPr>
          <p:cNvPr id="189" name="Google Shape;189;p1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pt-PT"/>
              <a:t>Técnicas cirúrgicas, endocrinológicas e genéticas</a:t>
            </a:r>
            <a:endParaRPr/>
          </a:p>
          <a:p>
            <a:pPr indent="-342900" lvl="0" marL="342900" rtl="0" algn="l">
              <a:spcBef>
                <a:spcPts val="640"/>
              </a:spcBef>
              <a:spcAft>
                <a:spcPts val="0"/>
              </a:spcAft>
              <a:buClr>
                <a:schemeClr val="dk1"/>
              </a:buClr>
              <a:buSzPts val="3200"/>
              <a:buChar char="•"/>
            </a:pPr>
            <a:r>
              <a:rPr lang="pt-PT"/>
              <a:t>Controle farmacológico</a:t>
            </a:r>
            <a:endParaRPr/>
          </a:p>
          <a:p>
            <a:pPr indent="-342900" lvl="0" marL="342900" rtl="0" algn="l">
              <a:spcBef>
                <a:spcPts val="640"/>
              </a:spcBef>
              <a:spcAft>
                <a:spcPts val="0"/>
              </a:spcAft>
              <a:buClr>
                <a:schemeClr val="dk1"/>
              </a:buClr>
              <a:buSzPts val="3200"/>
              <a:buChar char="•"/>
            </a:pPr>
            <a:r>
              <a:rPr lang="pt-PT"/>
              <a:t>Cirurgias plásticas</a:t>
            </a:r>
            <a:endParaRPr/>
          </a:p>
          <a:p>
            <a:pPr indent="-342900" lvl="0" marL="342900" rtl="0" algn="l">
              <a:spcBef>
                <a:spcPts val="640"/>
              </a:spcBef>
              <a:spcAft>
                <a:spcPts val="0"/>
              </a:spcAft>
              <a:buClr>
                <a:schemeClr val="dk1"/>
              </a:buClr>
              <a:buSzPts val="3200"/>
              <a:buChar char="•"/>
            </a:pPr>
            <a:r>
              <a:rPr lang="pt-PT"/>
              <a:t>A certeza de ser homem ou mulher é uma bioficção somatopolítica produzida por um conjunto de tecnologias do corpo, técnicas farmacológicas e audiovisuais</a:t>
            </a:r>
            <a:endParaRPr/>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PT"/>
              <a:t>Gênero</a:t>
            </a:r>
            <a:endParaRPr/>
          </a:p>
        </p:txBody>
      </p:sp>
      <p:sp>
        <p:nvSpPr>
          <p:cNvPr id="195" name="Google Shape;195;p1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lnSpcReduction="10000"/>
          </a:bodyPr>
          <a:lstStyle/>
          <a:p>
            <a:pPr indent="-342900" lvl="0" marL="342900" rtl="0" algn="l">
              <a:spcBef>
                <a:spcPts val="0"/>
              </a:spcBef>
              <a:spcAft>
                <a:spcPts val="0"/>
              </a:spcAft>
              <a:buClr>
                <a:schemeClr val="dk1"/>
              </a:buClr>
              <a:buSzPct val="100000"/>
              <a:buChar char="•"/>
            </a:pPr>
            <a:r>
              <a:rPr lang="pt-PT"/>
              <a:t>Programa operacional capaz de desencadear um proliferação de percepções sensoriais sob a forma de afetos, desejos, ações, crenças e identidades.</a:t>
            </a:r>
            <a:endParaRPr/>
          </a:p>
          <a:p>
            <a:pPr indent="-342900" lvl="0" marL="342900" rtl="0" algn="l">
              <a:spcBef>
                <a:spcPts val="592"/>
              </a:spcBef>
              <a:spcAft>
                <a:spcPts val="0"/>
              </a:spcAft>
              <a:buClr>
                <a:schemeClr val="dk1"/>
              </a:buClr>
              <a:buSzPct val="100000"/>
              <a:buChar char="•"/>
            </a:pPr>
            <a:r>
              <a:rPr lang="pt-PT"/>
              <a:t>Produz um saber interior sobre si mesmo, um sentido do eu sexual que aparece como uma realidade emocional</a:t>
            </a:r>
            <a:endParaRPr/>
          </a:p>
          <a:p>
            <a:pPr indent="-342900" lvl="0" marL="342900" rtl="0" algn="l">
              <a:spcBef>
                <a:spcPts val="592"/>
              </a:spcBef>
              <a:spcAft>
                <a:spcPts val="0"/>
              </a:spcAft>
              <a:buClr>
                <a:schemeClr val="dk1"/>
              </a:buClr>
              <a:buSzPct val="100000"/>
              <a:buChar char="•"/>
            </a:pPr>
            <a:r>
              <a:rPr lang="pt-PT"/>
              <a:t>Tecnogênero como um cibercódigo; um biocódigo público, científico e da comunidade em rede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PT"/>
              <a:t>Paul Preciado</a:t>
            </a:r>
            <a:endParaRPr/>
          </a:p>
        </p:txBody>
      </p:sp>
      <p:sp>
        <p:nvSpPr>
          <p:cNvPr id="91" name="Google Shape;91;p2"/>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rmAutofit/>
          </a:bodyPr>
          <a:lstStyle/>
          <a:p>
            <a:pPr indent="0" lvl="0" marL="0" rtl="0" algn="l">
              <a:spcBef>
                <a:spcPts val="640"/>
              </a:spcBef>
              <a:spcAft>
                <a:spcPts val="0"/>
              </a:spcAft>
              <a:buClr>
                <a:schemeClr val="dk1"/>
              </a:buClr>
              <a:buSzPts val="3200"/>
              <a:buNone/>
            </a:pPr>
            <a:r>
              <a:rPr lang="pt-PT"/>
              <a:t> </a:t>
            </a:r>
            <a:endParaRPr/>
          </a:p>
        </p:txBody>
      </p:sp>
      <p:sp>
        <p:nvSpPr>
          <p:cNvPr id="92" name="Google Shape;92;p2"/>
          <p:cNvSpPr txBox="1"/>
          <p:nvPr>
            <p:ph idx="4294967295" type="body"/>
          </p:nvPr>
        </p:nvSpPr>
        <p:spPr>
          <a:xfrm>
            <a:off x="457200" y="2148850"/>
            <a:ext cx="8081100" cy="3977400"/>
          </a:xfrm>
          <a:prstGeom prst="rect">
            <a:avLst/>
          </a:prstGeom>
        </p:spPr>
        <p:txBody>
          <a:bodyPr anchorCtr="0" anchor="t" bIns="45700" lIns="91425" spcFirstLastPara="1" rIns="91425" wrap="square" tIns="45700">
            <a:normAutofit fontScale="85000" lnSpcReduction="20000"/>
          </a:bodyPr>
          <a:lstStyle/>
          <a:p>
            <a:pPr indent="-139700" lvl="0" marL="342900" rtl="0" algn="l">
              <a:spcBef>
                <a:spcPts val="0"/>
              </a:spcBef>
              <a:spcAft>
                <a:spcPts val="0"/>
              </a:spcAft>
              <a:buSzPct val="100000"/>
              <a:buNone/>
            </a:pPr>
            <a:r>
              <a:rPr lang="pt-PT"/>
              <a:t>Filosofia</a:t>
            </a:r>
            <a:endParaRPr/>
          </a:p>
          <a:p>
            <a:pPr indent="-139700" lvl="0" marL="342900" rtl="0" algn="l">
              <a:spcBef>
                <a:spcPts val="640"/>
              </a:spcBef>
              <a:spcAft>
                <a:spcPts val="0"/>
              </a:spcAft>
              <a:buSzPct val="100000"/>
              <a:buNone/>
            </a:pPr>
            <a:r>
              <a:rPr lang="pt-PT"/>
              <a:t>New School for Social Research – Derrida</a:t>
            </a:r>
            <a:endParaRPr/>
          </a:p>
          <a:p>
            <a:pPr indent="-139700" lvl="0" marL="342900" rtl="0" algn="l">
              <a:spcBef>
                <a:spcPts val="640"/>
              </a:spcBef>
              <a:spcAft>
                <a:spcPts val="0"/>
              </a:spcAft>
              <a:buSzPct val="100000"/>
              <a:buNone/>
            </a:pPr>
            <a:r>
              <a:rPr lang="pt-PT"/>
              <a:t>Doutorado em Princeton em Filosofia e Teoria da Arquitetura – </a:t>
            </a:r>
            <a:r>
              <a:rPr i="1" lang="pt-PT"/>
              <a:t>Pornotopia</a:t>
            </a:r>
            <a:r>
              <a:rPr lang="pt-PT"/>
              <a:t>: Playboy e a invenção da sexualidade multimídia</a:t>
            </a:r>
            <a:endParaRPr/>
          </a:p>
          <a:p>
            <a:pPr indent="-139700" lvl="0" marL="342900" rtl="0" algn="l">
              <a:spcBef>
                <a:spcPts val="640"/>
              </a:spcBef>
              <a:spcAft>
                <a:spcPts val="0"/>
              </a:spcAft>
              <a:buSzPct val="100000"/>
              <a:buNone/>
            </a:pPr>
            <a:r>
              <a:rPr i="1" lang="pt-PT"/>
              <a:t>Testo Junkie: Sexo, drogas e biopolítica na era farmacopornográfica</a:t>
            </a:r>
            <a:r>
              <a:rPr lang="pt-PT"/>
              <a:t> – um ensaio corporal, ficção autopolítica, autoteoria a partir do uso da testosterona</a:t>
            </a:r>
            <a:endParaRPr/>
          </a:p>
          <a:p>
            <a:pPr indent="0" lvl="0" marL="0" rtl="0" algn="l">
              <a:spcBef>
                <a:spcPts val="640"/>
              </a:spcBef>
              <a:spcAft>
                <a:spcPts val="0"/>
              </a:spcAft>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PT"/>
              <a:t>Programação de gênero</a:t>
            </a:r>
            <a:endParaRPr/>
          </a:p>
        </p:txBody>
      </p:sp>
      <p:sp>
        <p:nvSpPr>
          <p:cNvPr id="201" name="Google Shape;201;p2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a:bodyPr>
          <a:lstStyle/>
          <a:p>
            <a:pPr indent="-342900" lvl="0" marL="342900" rtl="0" algn="l">
              <a:spcBef>
                <a:spcPts val="0"/>
              </a:spcBef>
              <a:spcAft>
                <a:spcPts val="0"/>
              </a:spcAft>
              <a:buClr>
                <a:schemeClr val="dk1"/>
              </a:buClr>
              <a:buSzPct val="100000"/>
              <a:buChar char="•"/>
            </a:pPr>
            <a:r>
              <a:rPr lang="pt-PT"/>
              <a:t>Modelo neoliberal psicopolítico da subjetividade, como se tivéssemos posse de um gênero </a:t>
            </a:r>
            <a:endParaRPr/>
          </a:p>
          <a:p>
            <a:pPr indent="-342900" lvl="0" marL="342900" rtl="0" algn="l">
              <a:spcBef>
                <a:spcPts val="592"/>
              </a:spcBef>
              <a:spcAft>
                <a:spcPts val="0"/>
              </a:spcAft>
              <a:buClr>
                <a:schemeClr val="dk1"/>
              </a:buClr>
              <a:buSzPct val="100000"/>
              <a:buChar char="•"/>
            </a:pPr>
            <a:r>
              <a:rPr lang="pt-PT"/>
              <a:t>sujeitos que se vêem como indivíduos, com propriedades biológicas, identidades de gênero e sexualidade fixa</a:t>
            </a:r>
            <a:endParaRPr/>
          </a:p>
          <a:p>
            <a:pPr indent="-342900" lvl="0" marL="342900" rtl="0" algn="l">
              <a:spcBef>
                <a:spcPts val="592"/>
              </a:spcBef>
              <a:spcAft>
                <a:spcPts val="0"/>
              </a:spcAft>
              <a:buClr>
                <a:schemeClr val="dk1"/>
              </a:buClr>
              <a:buSzPct val="100000"/>
              <a:buChar char="•"/>
            </a:pPr>
            <a:r>
              <a:rPr lang="pt-PT"/>
              <a:t>Um indivíduo – um corpo saudável – um sexo – um gênero – uma sexualidade – um propriedade privada</a:t>
            </a:r>
            <a:endParaRPr/>
          </a:p>
          <a:p>
            <a:pPr indent="-342900" lvl="0" marL="342900" rtl="0" algn="l">
              <a:spcBef>
                <a:spcPts val="592"/>
              </a:spcBef>
              <a:spcAft>
                <a:spcPts val="0"/>
              </a:spcAft>
              <a:buClr>
                <a:schemeClr val="dk1"/>
              </a:buClr>
              <a:buSzPct val="100000"/>
              <a:buChar char="•"/>
            </a:pPr>
            <a:r>
              <a:rPr lang="pt-PT"/>
              <a:t>Construir o gênero é também desestabilizá-lo</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21"/>
          <p:cNvSpPr txBox="1"/>
          <p:nvPr>
            <p:ph type="title"/>
          </p:nvPr>
        </p:nvSpPr>
        <p:spPr>
          <a:xfrm>
            <a:off x="457200" y="274662"/>
            <a:ext cx="8366700" cy="23313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PT"/>
              <a:t>Códigos semiótico-técnicos pertencentes à ecologia política farmacopornográfica do pós-guerra </a:t>
            </a:r>
            <a:endParaRPr/>
          </a:p>
        </p:txBody>
      </p:sp>
      <p:sp>
        <p:nvSpPr>
          <p:cNvPr id="207" name="Google Shape;207;p21"/>
          <p:cNvSpPr txBox="1"/>
          <p:nvPr>
            <p:ph idx="1" type="body"/>
          </p:nvPr>
        </p:nvSpPr>
        <p:spPr>
          <a:xfrm>
            <a:off x="457200" y="1535113"/>
            <a:ext cx="4040100" cy="639900"/>
          </a:xfrm>
          <a:prstGeom prst="rect">
            <a:avLst/>
          </a:prstGeom>
          <a:noFill/>
          <a:ln>
            <a:noFill/>
          </a:ln>
        </p:spPr>
        <p:txBody>
          <a:bodyPr anchorCtr="0" anchor="t" bIns="45700" lIns="91425" spcFirstLastPara="1" rIns="91425" wrap="square" tIns="45700">
            <a:normAutofit/>
          </a:bodyPr>
          <a:lstStyle/>
          <a:p>
            <a:pPr indent="-139700" lvl="0" marL="342900" rtl="0" algn="l">
              <a:spcBef>
                <a:spcPts val="0"/>
              </a:spcBef>
              <a:spcAft>
                <a:spcPts val="0"/>
              </a:spcAft>
              <a:buClr>
                <a:schemeClr val="dk1"/>
              </a:buClr>
              <a:buSzPts val="3200"/>
              <a:buNone/>
            </a:pPr>
            <a:r>
              <a:rPr lang="pt-PT"/>
              <a:t> </a:t>
            </a:r>
            <a:endParaRPr/>
          </a:p>
        </p:txBody>
      </p:sp>
      <p:sp>
        <p:nvSpPr>
          <p:cNvPr id="208" name="Google Shape;208;p21"/>
          <p:cNvSpPr txBox="1"/>
          <p:nvPr>
            <p:ph idx="2" type="body"/>
          </p:nvPr>
        </p:nvSpPr>
        <p:spPr>
          <a:xfrm>
            <a:off x="457200" y="3429000"/>
            <a:ext cx="4040100" cy="2697300"/>
          </a:xfrm>
          <a:prstGeom prst="rect">
            <a:avLst/>
          </a:prstGeom>
        </p:spPr>
        <p:txBody>
          <a:bodyPr anchorCtr="0" anchor="t" bIns="45700" lIns="91425" spcFirstLastPara="1" rIns="91425" wrap="square" tIns="45700">
            <a:normAutofit/>
          </a:bodyPr>
          <a:lstStyle/>
          <a:p>
            <a:pPr indent="0" lvl="0" marL="0" rtl="0" algn="ctr">
              <a:lnSpc>
                <a:spcPct val="80000"/>
              </a:lnSpc>
              <a:spcBef>
                <a:spcPts val="0"/>
              </a:spcBef>
              <a:spcAft>
                <a:spcPts val="0"/>
              </a:spcAft>
              <a:buNone/>
            </a:pPr>
            <a:r>
              <a:rPr lang="pt-PT" sz="2600"/>
              <a:t>da feminilidade heterossexual branca farmacopornográfica</a:t>
            </a:r>
            <a:endParaRPr sz="2600"/>
          </a:p>
          <a:p>
            <a:pPr indent="0" lvl="0" marL="0" rtl="0" algn="ctr">
              <a:lnSpc>
                <a:spcPct val="80000"/>
              </a:lnSpc>
              <a:spcBef>
                <a:spcPts val="0"/>
              </a:spcBef>
              <a:spcAft>
                <a:spcPts val="0"/>
              </a:spcAft>
              <a:buNone/>
            </a:pPr>
            <a:r>
              <a:rPr lang="pt-PT" sz="2600"/>
              <a:t>(p. 129)</a:t>
            </a:r>
            <a:endParaRPr sz="2600"/>
          </a:p>
        </p:txBody>
      </p:sp>
      <p:sp>
        <p:nvSpPr>
          <p:cNvPr id="209" name="Google Shape;209;p21"/>
          <p:cNvSpPr txBox="1"/>
          <p:nvPr>
            <p:ph idx="3" type="body"/>
          </p:nvPr>
        </p:nvSpPr>
        <p:spPr>
          <a:xfrm>
            <a:off x="4645025" y="1535113"/>
            <a:ext cx="4041900" cy="639900"/>
          </a:xfrm>
          <a:prstGeom prst="rect">
            <a:avLst/>
          </a:prstGeom>
        </p:spPr>
        <p:txBody>
          <a:bodyPr anchorCtr="0" anchor="b" bIns="45700" lIns="91425" spcFirstLastPara="1" rIns="91425" wrap="square" tIns="45700">
            <a:normAutofit/>
          </a:bodyPr>
          <a:lstStyle/>
          <a:p>
            <a:pPr indent="0" lvl="0" marL="0" rtl="0" algn="l">
              <a:spcBef>
                <a:spcPts val="480"/>
              </a:spcBef>
              <a:spcAft>
                <a:spcPts val="0"/>
              </a:spcAft>
              <a:buNone/>
            </a:pPr>
            <a:r>
              <a:rPr lang="pt-PT"/>
              <a:t> </a:t>
            </a:r>
            <a:endParaRPr/>
          </a:p>
        </p:txBody>
      </p:sp>
      <p:sp>
        <p:nvSpPr>
          <p:cNvPr id="210" name="Google Shape;210;p21"/>
          <p:cNvSpPr txBox="1"/>
          <p:nvPr>
            <p:ph idx="4" type="body"/>
          </p:nvPr>
        </p:nvSpPr>
        <p:spPr>
          <a:xfrm>
            <a:off x="4709150" y="3428875"/>
            <a:ext cx="3977700" cy="2697300"/>
          </a:xfrm>
          <a:prstGeom prst="rect">
            <a:avLst/>
          </a:prstGeom>
        </p:spPr>
        <p:txBody>
          <a:bodyPr anchorCtr="0" anchor="t" bIns="45700" lIns="91425" spcFirstLastPara="1" rIns="91425" wrap="square" tIns="45700">
            <a:normAutofit/>
          </a:bodyPr>
          <a:lstStyle/>
          <a:p>
            <a:pPr indent="0" lvl="0" marL="0" rtl="0" algn="ctr">
              <a:lnSpc>
                <a:spcPct val="80000"/>
              </a:lnSpc>
              <a:spcBef>
                <a:spcPts val="0"/>
              </a:spcBef>
              <a:spcAft>
                <a:spcPts val="0"/>
              </a:spcAft>
              <a:buNone/>
            </a:pPr>
            <a:r>
              <a:rPr lang="pt-PT" sz="2600"/>
              <a:t>d</a:t>
            </a:r>
            <a:r>
              <a:rPr lang="pt-PT" sz="2600"/>
              <a:t>a masculinidade heterossexual branca farmacopornográfica</a:t>
            </a:r>
            <a:endParaRPr sz="2600"/>
          </a:p>
          <a:p>
            <a:pPr indent="0" lvl="0" marL="0" rtl="0" algn="ctr">
              <a:lnSpc>
                <a:spcPct val="80000"/>
              </a:lnSpc>
              <a:spcBef>
                <a:spcPts val="0"/>
              </a:spcBef>
              <a:spcAft>
                <a:spcPts val="0"/>
              </a:spcAft>
              <a:buClr>
                <a:schemeClr val="dk1"/>
              </a:buClr>
              <a:buSzPts val="1100"/>
              <a:buFont typeface="Arial"/>
              <a:buNone/>
            </a:pPr>
            <a:r>
              <a:rPr lang="pt-PT" sz="2600"/>
              <a:t>(p. 130)</a:t>
            </a:r>
            <a:endParaRPr sz="2600"/>
          </a:p>
          <a:p>
            <a:pPr indent="0" lvl="0" marL="0" rtl="0" algn="l">
              <a:spcBef>
                <a:spcPts val="480"/>
              </a:spcBef>
              <a:spcAft>
                <a:spcPts val="0"/>
              </a:spcAft>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g1f7ddb55a67_0_6"/>
          <p:cNvSpPr txBox="1"/>
          <p:nvPr>
            <p:ph type="title"/>
          </p:nvPr>
        </p:nvSpPr>
        <p:spPr>
          <a:xfrm>
            <a:off x="457200" y="274638"/>
            <a:ext cx="8229600" cy="11430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pt-PT"/>
              <a:t>Crepúsculo da heterossexualidade</a:t>
            </a:r>
            <a:endParaRPr/>
          </a:p>
        </p:txBody>
      </p:sp>
      <p:sp>
        <p:nvSpPr>
          <p:cNvPr id="216" name="Google Shape;216;g1f7ddb55a67_0_6"/>
          <p:cNvSpPr txBox="1"/>
          <p:nvPr>
            <p:ph idx="1" type="body"/>
          </p:nvPr>
        </p:nvSpPr>
        <p:spPr>
          <a:xfrm>
            <a:off x="457200" y="1600200"/>
            <a:ext cx="8229600" cy="4526100"/>
          </a:xfrm>
          <a:prstGeom prst="rect">
            <a:avLst/>
          </a:prstGeom>
        </p:spPr>
        <p:txBody>
          <a:bodyPr anchorCtr="0" anchor="t" bIns="45700" lIns="91425" spcFirstLastPara="1" rIns="91425" wrap="square" tIns="45700">
            <a:normAutofit/>
          </a:bodyPr>
          <a:lstStyle/>
          <a:p>
            <a:pPr indent="0" lvl="0" marL="0" rtl="0" algn="l">
              <a:lnSpc>
                <a:spcPct val="80000"/>
              </a:lnSpc>
              <a:spcBef>
                <a:spcPts val="360"/>
              </a:spcBef>
              <a:spcAft>
                <a:spcPts val="0"/>
              </a:spcAft>
              <a:buNone/>
            </a:pPr>
            <a:r>
              <a:rPr lang="pt-PT" sz="2800"/>
              <a:t>A heterossexualidade feminina branca é um conceito econômico de uma posição específica de relações biopolíticas de produção e troca baseada na transformação do trabalho sexual, do trabalho de gestação e do cuidadodos corpos e outras atividades não remuneradas no capitalismo industrial.</a:t>
            </a:r>
            <a:endParaRPr sz="2800"/>
          </a:p>
          <a:p>
            <a:pPr indent="0" lvl="0" marL="0" rtl="0" algn="l">
              <a:lnSpc>
                <a:spcPct val="80000"/>
              </a:lnSpc>
              <a:spcBef>
                <a:spcPts val="360"/>
              </a:spcBef>
              <a:spcAft>
                <a:spcPts val="0"/>
              </a:spcAft>
              <a:buNone/>
            </a:pPr>
            <a:r>
              <a:rPr lang="pt-PT" sz="2800"/>
              <a:t>Butler - coerção performativa - repetição regulada de convenções sociais</a:t>
            </a:r>
            <a:endParaRPr sz="2800"/>
          </a:p>
          <a:p>
            <a:pPr indent="0" lvl="0" marL="0" rtl="0" algn="l">
              <a:lnSpc>
                <a:spcPct val="80000"/>
              </a:lnSpc>
              <a:spcBef>
                <a:spcPts val="360"/>
              </a:spcBef>
              <a:spcAft>
                <a:spcPts val="0"/>
              </a:spcAft>
              <a:buNone/>
            </a:pPr>
            <a:r>
              <a:rPr lang="pt-PT" sz="2800"/>
              <a:t>Dispositivo heterossexual entraria em crise depois do advento da pílula anticoncepcional</a:t>
            </a:r>
            <a:endParaRPr sz="2800"/>
          </a:p>
          <a:p>
            <a:pPr indent="0" lvl="0" marL="0" rtl="0" algn="l">
              <a:lnSpc>
                <a:spcPct val="80000"/>
              </a:lnSpc>
              <a:spcBef>
                <a:spcPts val="360"/>
              </a:spcBef>
              <a:spcAft>
                <a:spcPts val="0"/>
              </a:spcAft>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g1f7ddb55a67_0_11"/>
          <p:cNvSpPr txBox="1"/>
          <p:nvPr>
            <p:ph type="title"/>
          </p:nvPr>
        </p:nvSpPr>
        <p:spPr>
          <a:xfrm>
            <a:off x="457200" y="274638"/>
            <a:ext cx="8229600" cy="11430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pt-PT"/>
              <a:t> </a:t>
            </a:r>
            <a:endParaRPr/>
          </a:p>
        </p:txBody>
      </p:sp>
      <p:sp>
        <p:nvSpPr>
          <p:cNvPr id="222" name="Google Shape;222;g1f7ddb55a67_0_11"/>
          <p:cNvSpPr txBox="1"/>
          <p:nvPr>
            <p:ph idx="1" type="body"/>
          </p:nvPr>
        </p:nvSpPr>
        <p:spPr>
          <a:xfrm>
            <a:off x="502925" y="800100"/>
            <a:ext cx="8184000" cy="5326200"/>
          </a:xfrm>
          <a:prstGeom prst="rect">
            <a:avLst/>
          </a:prstGeom>
        </p:spPr>
        <p:txBody>
          <a:bodyPr anchorCtr="0" anchor="t" bIns="45700" lIns="91425" spcFirstLastPara="1" rIns="91425" wrap="square" tIns="45700">
            <a:normAutofit lnSpcReduction="20000"/>
          </a:bodyPr>
          <a:lstStyle/>
          <a:p>
            <a:pPr indent="0" lvl="0" marL="0" rtl="0" algn="l">
              <a:spcBef>
                <a:spcPts val="360"/>
              </a:spcBef>
              <a:spcAft>
                <a:spcPts val="0"/>
              </a:spcAft>
              <a:buNone/>
            </a:pPr>
            <a:r>
              <a:rPr lang="pt-PT"/>
              <a:t>As premissas normativas do regime sexual disciplinar do século XIX foram radicalmente deslocadas com a pílula anticoncepcional e a transformação da pornografia em um ramo da indústria midiática popular, tornando a masturbação uma fonte de capital. </a:t>
            </a:r>
            <a:endParaRPr/>
          </a:p>
          <a:p>
            <a:pPr indent="0" lvl="0" marL="0" rtl="0" algn="l">
              <a:spcBef>
                <a:spcPts val="360"/>
              </a:spcBef>
              <a:spcAft>
                <a:spcPts val="0"/>
              </a:spcAft>
              <a:buNone/>
            </a:pPr>
            <a:r>
              <a:rPr lang="pt-PT"/>
              <a:t>Embora no pornô e nas regras da indústria farmacológica permaneça o foco no dimorfismo (penetração com um biopênis) e a assimetria política entre homens e mulheres cis, há um redesenho das fronteiras, pois não se controla o processo de uso dos biocódigos.</a:t>
            </a:r>
            <a:endParaRPr/>
          </a:p>
          <a:p>
            <a:pPr indent="0" lvl="0" marL="0" rtl="0" algn="l">
              <a:spcBef>
                <a:spcPts val="360"/>
              </a:spcBef>
              <a:spcAft>
                <a:spcPts val="0"/>
              </a:spcAft>
              <a:buNone/>
            </a:pPr>
            <a:r>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PT"/>
              <a:t> </a:t>
            </a:r>
            <a:endParaRPr/>
          </a:p>
        </p:txBody>
      </p:sp>
      <p:sp>
        <p:nvSpPr>
          <p:cNvPr id="228" name="Google Shape;228;p22"/>
          <p:cNvSpPr txBox="1"/>
          <p:nvPr>
            <p:ph idx="1" type="body"/>
          </p:nvPr>
        </p:nvSpPr>
        <p:spPr>
          <a:xfrm>
            <a:off x="457200" y="640078"/>
            <a:ext cx="8229600" cy="5486100"/>
          </a:xfrm>
          <a:prstGeom prst="rect">
            <a:avLst/>
          </a:prstGeom>
          <a:noFill/>
          <a:ln>
            <a:noFill/>
          </a:ln>
        </p:spPr>
        <p:txBody>
          <a:bodyPr anchorCtr="0" anchor="t" bIns="45700" lIns="91425" spcFirstLastPara="1" rIns="91425" wrap="square" tIns="45700">
            <a:normAutofit fontScale="77500" lnSpcReduction="10000"/>
          </a:bodyPr>
          <a:lstStyle/>
          <a:p>
            <a:pPr indent="0" lvl="0" marL="0" rtl="0" algn="l">
              <a:spcBef>
                <a:spcPts val="360"/>
              </a:spcBef>
              <a:spcAft>
                <a:spcPts val="0"/>
              </a:spcAft>
              <a:buClr>
                <a:schemeClr val="dk1"/>
              </a:buClr>
              <a:buSzPct val="34375"/>
              <a:buNone/>
            </a:pPr>
            <a:r>
              <a:rPr lang="pt-PT"/>
              <a:t>Biocódigos somatopolíticos - linguagem, formas de vestir, hormônios, próteses - podem alcançar formas de expressão que são desnaturalizadas, excêntricas, e livres de uma identidade sexual biopolítica precisa.</a:t>
            </a:r>
            <a:endParaRPr/>
          </a:p>
          <a:p>
            <a:pPr indent="0" lvl="0" marL="0" rtl="0" algn="l">
              <a:spcBef>
                <a:spcPts val="360"/>
              </a:spcBef>
              <a:spcAft>
                <a:spcPts val="0"/>
              </a:spcAft>
              <a:buClr>
                <a:schemeClr val="dk1"/>
              </a:buClr>
              <a:buSzPct val="34375"/>
              <a:buNone/>
            </a:pPr>
            <a:r>
              <a:rPr lang="pt-PT"/>
              <a:t>ex.: reprodução assistida em casais heterossexausi (gerando questões legais, inclusive), mas também em novos arranjos familiares mono ou homoparentais. </a:t>
            </a:r>
            <a:endParaRPr/>
          </a:p>
          <a:p>
            <a:pPr indent="0" lvl="0" marL="0" rtl="0" algn="l">
              <a:spcBef>
                <a:spcPts val="360"/>
              </a:spcBef>
              <a:spcAft>
                <a:spcPts val="0"/>
              </a:spcAft>
              <a:buClr>
                <a:schemeClr val="dk1"/>
              </a:buClr>
              <a:buSzPct val="34375"/>
              <a:buNone/>
            </a:pPr>
            <a:r>
              <a:rPr lang="pt-PT"/>
              <a:t>Uso de hormônios que são apropriados por pessoas trans</a:t>
            </a:r>
            <a:endParaRPr/>
          </a:p>
          <a:p>
            <a:pPr indent="0" lvl="0" marL="0" rtl="0" algn="l">
              <a:spcBef>
                <a:spcPts val="360"/>
              </a:spcBef>
              <a:spcAft>
                <a:spcPts val="0"/>
              </a:spcAft>
              <a:buClr>
                <a:schemeClr val="dk1"/>
              </a:buClr>
              <a:buSzPct val="34375"/>
              <a:buNone/>
            </a:pPr>
            <a:r>
              <a:rPr lang="pt-PT"/>
              <a:t>No entanto, distintas posições sociais geram / regulam acessos esse biocódigos, “distribuindo oportunidades de vida de acordo com classe, raça, competência, gênero, ou sexualidade.” </a:t>
            </a:r>
            <a:endParaRPr/>
          </a:p>
          <a:p>
            <a:pPr indent="0" lvl="0" marL="0" rtl="0" algn="l">
              <a:spcBef>
                <a:spcPts val="360"/>
              </a:spcBef>
              <a:spcAft>
                <a:spcPts val="0"/>
              </a:spcAft>
              <a:buClr>
                <a:schemeClr val="dk1"/>
              </a:buClr>
              <a:buSzPct val="34375"/>
              <a:buNone/>
            </a:pPr>
            <a:r>
              <a:rPr lang="pt-PT"/>
              <a:t>Quem tem acesso aos tratamentos, e de acordo com quais diagnósticos? Raça e classe afetam a distribuição dos recursos.</a:t>
            </a:r>
            <a:endParaRPr/>
          </a:p>
          <a:p>
            <a:pPr indent="0" lvl="0" marL="203200" rtl="0" algn="l">
              <a:spcBef>
                <a:spcPts val="0"/>
              </a:spcBef>
              <a:spcAft>
                <a:spcPts val="0"/>
              </a:spcAft>
              <a:buClr>
                <a:schemeClr val="dk1"/>
              </a:buClr>
              <a:buSzPct val="100000"/>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g1f7ddb55a67_0_19"/>
          <p:cNvSpPr txBox="1"/>
          <p:nvPr>
            <p:ph type="title"/>
          </p:nvPr>
        </p:nvSpPr>
        <p:spPr>
          <a:xfrm>
            <a:off x="457200" y="274638"/>
            <a:ext cx="8229600" cy="1143000"/>
          </a:xfrm>
          <a:prstGeom prst="rect">
            <a:avLst/>
          </a:prstGeom>
        </p:spPr>
        <p:txBody>
          <a:bodyPr anchorCtr="0" anchor="ctr" bIns="45700" lIns="91425" spcFirstLastPara="1" rIns="91425" wrap="square" tIns="45700">
            <a:normAutofit/>
          </a:bodyPr>
          <a:lstStyle/>
          <a:p>
            <a:pPr indent="0" lvl="0" marL="0" rtl="0" algn="ctr">
              <a:spcBef>
                <a:spcPts val="360"/>
              </a:spcBef>
              <a:spcAft>
                <a:spcPts val="0"/>
              </a:spcAft>
              <a:buClr>
                <a:schemeClr val="dk1"/>
              </a:buClr>
              <a:buSzPts val="1100"/>
              <a:buFont typeface="Arial"/>
              <a:buNone/>
            </a:pPr>
            <a:r>
              <a:rPr lang="pt-PT" sz="3700"/>
              <a:t>T</a:t>
            </a:r>
            <a:r>
              <a:rPr lang="pt-PT" sz="3700"/>
              <a:t>ecnogênero</a:t>
            </a:r>
            <a:endParaRPr sz="3700"/>
          </a:p>
        </p:txBody>
      </p:sp>
      <p:sp>
        <p:nvSpPr>
          <p:cNvPr id="234" name="Google Shape;234;g1f7ddb55a67_0_19"/>
          <p:cNvSpPr txBox="1"/>
          <p:nvPr>
            <p:ph idx="1" type="body"/>
          </p:nvPr>
        </p:nvSpPr>
        <p:spPr>
          <a:xfrm>
            <a:off x="457200" y="1600200"/>
            <a:ext cx="8229600" cy="4526100"/>
          </a:xfrm>
          <a:prstGeom prst="rect">
            <a:avLst/>
          </a:prstGeom>
        </p:spPr>
        <p:txBody>
          <a:bodyPr anchorCtr="0" anchor="t" bIns="45700" lIns="91425" spcFirstLastPara="1" rIns="91425" wrap="square" tIns="45700">
            <a:normAutofit/>
          </a:bodyPr>
          <a:lstStyle/>
          <a:p>
            <a:pPr indent="0" lvl="0" marL="0" rtl="0" algn="l">
              <a:spcBef>
                <a:spcPts val="360"/>
              </a:spcBef>
              <a:spcAft>
                <a:spcPts val="0"/>
              </a:spcAft>
              <a:buClr>
                <a:schemeClr val="dk1"/>
              </a:buClr>
              <a:buSzPts val="1100"/>
              <a:buFont typeface="Arial"/>
              <a:buNone/>
            </a:pPr>
            <a:r>
              <a:rPr lang="pt-PT"/>
              <a:t>Explica cis X trans - mas ambos vistos como sendo produzidos por tecnologias</a:t>
            </a:r>
            <a:endParaRPr/>
          </a:p>
          <a:p>
            <a:pPr indent="0" lvl="0" marL="0" rtl="0" algn="l">
              <a:spcBef>
                <a:spcPts val="360"/>
              </a:spcBef>
              <a:spcAft>
                <a:spcPts val="0"/>
              </a:spcAft>
              <a:buNone/>
            </a:pPr>
            <a:r>
              <a:rPr lang="pt-PT"/>
              <a:t>Há apenas tecnogêneros</a:t>
            </a:r>
            <a:endParaRPr/>
          </a:p>
          <a:p>
            <a:pPr indent="0" lvl="0" marL="0" rtl="0" algn="l">
              <a:spcBef>
                <a:spcPts val="360"/>
              </a:spcBef>
              <a:spcAft>
                <a:spcPts val="0"/>
              </a:spcAft>
              <a:buNone/>
            </a:pPr>
            <a:r>
              <a:rPr lang="pt-PT"/>
              <a:t>Técnicas fotográficas, biotecnológicas, cirúrgicas, farmacológicas, cinematográficas ou cibernéticas constroem a materialidade dos sexos </a:t>
            </a:r>
            <a:r>
              <a:rPr i="1" lang="pt-PT"/>
              <a:t>performativamente</a:t>
            </a:r>
            <a:r>
              <a:rPr lang="pt-PT"/>
              <a:t>.</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g1f7ddb55a67_0_24"/>
          <p:cNvSpPr txBox="1"/>
          <p:nvPr>
            <p:ph type="title"/>
          </p:nvPr>
        </p:nvSpPr>
        <p:spPr>
          <a:xfrm>
            <a:off x="457200" y="274638"/>
            <a:ext cx="8229600" cy="11430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t/>
            </a:r>
            <a:endParaRPr/>
          </a:p>
        </p:txBody>
      </p:sp>
      <p:sp>
        <p:nvSpPr>
          <p:cNvPr id="240" name="Google Shape;240;g1f7ddb55a67_0_24"/>
          <p:cNvSpPr txBox="1"/>
          <p:nvPr>
            <p:ph idx="1" type="body"/>
          </p:nvPr>
        </p:nvSpPr>
        <p:spPr>
          <a:xfrm>
            <a:off x="457200" y="1600200"/>
            <a:ext cx="8229600" cy="4526100"/>
          </a:xfrm>
          <a:prstGeom prst="rect">
            <a:avLst/>
          </a:prstGeom>
        </p:spPr>
        <p:txBody>
          <a:bodyPr anchorCtr="0" anchor="t" bIns="45700" lIns="91425" spcFirstLastPara="1" rIns="91425" wrap="square" tIns="45700">
            <a:normAutofit/>
          </a:bodyPr>
          <a:lstStyle/>
          <a:p>
            <a:pPr indent="0" lvl="0" marL="0" rtl="0" algn="l">
              <a:spcBef>
                <a:spcPts val="360"/>
              </a:spcBef>
              <a:spcAft>
                <a:spcPts val="0"/>
              </a:spcAft>
              <a:buNone/>
            </a:pPr>
            <a:r>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t/>
            </a:r>
            <a:endParaRPr/>
          </a:p>
        </p:txBody>
      </p:sp>
      <p:sp>
        <p:nvSpPr>
          <p:cNvPr id="246" name="Google Shape;246;p2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139700" lvl="0" marL="342900" rtl="0" algn="l">
              <a:spcBef>
                <a:spcPts val="0"/>
              </a:spcBef>
              <a:spcAft>
                <a:spcPts val="0"/>
              </a:spcAft>
              <a:buClr>
                <a:schemeClr val="dk1"/>
              </a:buClr>
              <a:buSzPts val="320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3"/>
          <p:cNvSpPr txBox="1"/>
          <p:nvPr>
            <p:ph type="title"/>
          </p:nvPr>
        </p:nvSpPr>
        <p:spPr>
          <a:xfrm>
            <a:off x="457200" y="274638"/>
            <a:ext cx="8229600" cy="1652774"/>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PT"/>
              <a:t>Era farmacopornográfica</a:t>
            </a:r>
            <a:endParaRPr/>
          </a:p>
        </p:txBody>
      </p:sp>
      <p:sp>
        <p:nvSpPr>
          <p:cNvPr id="98" name="Google Shape;98;p3"/>
          <p:cNvSpPr txBox="1"/>
          <p:nvPr>
            <p:ph idx="1" type="body"/>
          </p:nvPr>
        </p:nvSpPr>
        <p:spPr>
          <a:xfrm>
            <a:off x="457200" y="2091765"/>
            <a:ext cx="8229600" cy="4034398"/>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rtl="0" algn="l">
              <a:spcBef>
                <a:spcPts val="0"/>
              </a:spcBef>
              <a:spcAft>
                <a:spcPts val="0"/>
              </a:spcAft>
              <a:buClr>
                <a:schemeClr val="dk1"/>
              </a:buClr>
              <a:buSzPct val="100000"/>
              <a:buChar char="•"/>
            </a:pPr>
            <a:r>
              <a:rPr lang="pt-PT"/>
              <a:t>Michel Foucault – biopolítica, novos regimes de subjetivação</a:t>
            </a:r>
            <a:endParaRPr/>
          </a:p>
          <a:p>
            <a:pPr indent="-342900" lvl="0" marL="342900" rtl="0" algn="l">
              <a:spcBef>
                <a:spcPts val="592"/>
              </a:spcBef>
              <a:spcAft>
                <a:spcPts val="0"/>
              </a:spcAft>
              <a:buClr>
                <a:schemeClr val="dk1"/>
              </a:buClr>
              <a:buSzPct val="100000"/>
              <a:buChar char="•"/>
            </a:pPr>
            <a:r>
              <a:rPr lang="pt-PT"/>
              <a:t>Judith Butler – não há sexo sem gênero, gênero como construído performativamente</a:t>
            </a:r>
            <a:endParaRPr/>
          </a:p>
          <a:p>
            <a:pPr indent="-342900" lvl="0" marL="342900" rtl="0" algn="l">
              <a:spcBef>
                <a:spcPts val="592"/>
              </a:spcBef>
              <a:spcAft>
                <a:spcPts val="0"/>
              </a:spcAft>
              <a:buClr>
                <a:schemeClr val="dk1"/>
              </a:buClr>
              <a:buSzPct val="100000"/>
              <a:buChar char="•"/>
            </a:pPr>
            <a:r>
              <a:rPr lang="pt-PT"/>
              <a:t>Donna Haraway – romper as separações como natureza/cultura, humano/máquina</a:t>
            </a:r>
            <a:endParaRPr/>
          </a:p>
          <a:p>
            <a:pPr indent="-342900" lvl="0" marL="342900" rtl="0" algn="l">
              <a:spcBef>
                <a:spcPts val="592"/>
              </a:spcBef>
              <a:spcAft>
                <a:spcPts val="0"/>
              </a:spcAft>
              <a:buClr>
                <a:schemeClr val="dk1"/>
              </a:buClr>
              <a:buSzPct val="100000"/>
              <a:buChar char="•"/>
            </a:pPr>
            <a:r>
              <a:rPr lang="pt-PT"/>
              <a:t>Teresa de Lauretis – tecnologia do gênero</a:t>
            </a:r>
            <a:endParaRPr/>
          </a:p>
          <a:p>
            <a:pPr indent="-342900" lvl="0" marL="342900" rtl="0" algn="l">
              <a:spcBef>
                <a:spcPts val="592"/>
              </a:spcBef>
              <a:spcAft>
                <a:spcPts val="0"/>
              </a:spcAft>
              <a:buClr>
                <a:schemeClr val="dk1"/>
              </a:buClr>
              <a:buSzPct val="100000"/>
              <a:buChar char="•"/>
            </a:pPr>
            <a:r>
              <a:rPr lang="pt-PT"/>
              <a:t>Propõe uma análise somatopolítica da economia mundial</a:t>
            </a:r>
            <a:endParaRPr/>
          </a:p>
          <a:p>
            <a:pPr indent="-154940" lvl="0" marL="342900" rtl="0" algn="l">
              <a:spcBef>
                <a:spcPts val="592"/>
              </a:spcBef>
              <a:spcAft>
                <a:spcPts val="0"/>
              </a:spcAft>
              <a:buClr>
                <a:schemeClr val="dk1"/>
              </a:buClr>
              <a:buSzPct val="100000"/>
              <a:buNone/>
            </a:pPr>
            <a:r>
              <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pt-PT"/>
              <a:t>De Lauretis: A Tecnologia do Gênero</a:t>
            </a:r>
            <a:endParaRPr/>
          </a:p>
        </p:txBody>
      </p:sp>
      <p:sp>
        <p:nvSpPr>
          <p:cNvPr id="104" name="Google Shape;104;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rtl="0" algn="l">
              <a:spcBef>
                <a:spcPts val="0"/>
              </a:spcBef>
              <a:spcAft>
                <a:spcPts val="0"/>
              </a:spcAft>
              <a:buClr>
                <a:schemeClr val="dk1"/>
              </a:buClr>
              <a:buSzPct val="100000"/>
              <a:buChar char="•"/>
            </a:pPr>
            <a:r>
              <a:rPr lang="pt-PT"/>
              <a:t>Década de 1990</a:t>
            </a:r>
            <a:endParaRPr/>
          </a:p>
          <a:p>
            <a:pPr indent="-342900" lvl="0" marL="342900" rtl="0" algn="l">
              <a:spcBef>
                <a:spcPts val="592"/>
              </a:spcBef>
              <a:spcAft>
                <a:spcPts val="0"/>
              </a:spcAft>
              <a:buClr>
                <a:schemeClr val="dk1"/>
              </a:buClr>
              <a:buSzPct val="107246"/>
              <a:buChar char="•"/>
            </a:pPr>
            <a:r>
              <a:rPr lang="pt-PT"/>
              <a:t>Conceito de gênero como diferença sexual (base de muita produção feminista) tornou-se uma limitação - diferença sexual refere sempre a diferença entre homem e mulher, masculino e feminino. Confina o pensamento crítico feminista a um arcabouço conceitual: uma oposição universal do sexo; tornando difícil articular as diferenças entre as mulheres. </a:t>
            </a:r>
            <a:r>
              <a:rPr lang="pt-PT" sz="2983"/>
              <a:t>(parecido ao que vimos com a Butler)</a:t>
            </a:r>
            <a:endParaRPr sz="2983"/>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pt-PT"/>
              <a:t>De Lauretis: A Tecnologia do Gênero</a:t>
            </a:r>
            <a:endParaRPr/>
          </a:p>
        </p:txBody>
      </p:sp>
      <p:sp>
        <p:nvSpPr>
          <p:cNvPr id="110" name="Google Shape;110;p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rtl="0" algn="l">
              <a:spcBef>
                <a:spcPts val="0"/>
              </a:spcBef>
              <a:spcAft>
                <a:spcPts val="0"/>
              </a:spcAft>
              <a:buClr>
                <a:schemeClr val="dk1"/>
              </a:buClr>
              <a:buSzPct val="100000"/>
              <a:buChar char="•"/>
            </a:pPr>
            <a:r>
              <a:rPr lang="pt-PT"/>
              <a:t>Pretende explorar </a:t>
            </a:r>
            <a:r>
              <a:rPr i="1" lang="pt-PT"/>
              <a:t>a possibilidade, já emergente nos escritos feministas dos anos 80, de conceber o sujeito social e as relações de subjetividade com a socialidade de uma outra forma: um sujeito constituído no gênero, sem dúvida, mas não apenas pela diferença sexual, e sim por meio de códigos lingüísticos e representações culturais; um sujeito "engendrado" não só na experiência de relações de sexo, mas também nas de raça e classe: um sujeito, portanto, múltiplo em vez de único, e contraditório em vez de simplesmente dividido.</a:t>
            </a:r>
            <a:r>
              <a:rPr lang="pt-PT"/>
              <a:t> (208)</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PT"/>
              <a:t>Gênero para Lauretis</a:t>
            </a:r>
            <a:endParaRPr/>
          </a:p>
        </p:txBody>
      </p:sp>
      <p:sp>
        <p:nvSpPr>
          <p:cNvPr id="116" name="Google Shape;116;p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a:bodyPr>
          <a:lstStyle/>
          <a:p>
            <a:pPr indent="-342900" lvl="0" marL="342900" rtl="0" algn="l">
              <a:spcBef>
                <a:spcPts val="0"/>
              </a:spcBef>
              <a:spcAft>
                <a:spcPts val="0"/>
              </a:spcAft>
              <a:buClr>
                <a:schemeClr val="dk1"/>
              </a:buClr>
              <a:buSzPct val="100000"/>
              <a:buChar char="•"/>
            </a:pPr>
            <a:r>
              <a:rPr lang="pt-PT"/>
              <a:t>Pensar o gênero a partir de uma visão teórica foucaultiana, que vê a sexualidade como uma "tecnologia sexual”</a:t>
            </a:r>
            <a:endParaRPr/>
          </a:p>
          <a:p>
            <a:pPr indent="-342900" lvl="0" marL="342900" rtl="0" algn="l">
              <a:spcBef>
                <a:spcPts val="592"/>
              </a:spcBef>
              <a:spcAft>
                <a:spcPts val="0"/>
              </a:spcAft>
              <a:buClr>
                <a:schemeClr val="dk1"/>
              </a:buClr>
              <a:buSzPct val="100000"/>
              <a:buChar char="•"/>
            </a:pPr>
            <a:r>
              <a:rPr lang="pt-PT"/>
              <a:t>Também o </a:t>
            </a:r>
            <a:r>
              <a:rPr b="1" lang="pt-PT"/>
              <a:t>gênero</a:t>
            </a:r>
            <a:r>
              <a:rPr lang="pt-PT"/>
              <a:t>, como representação e como auto-representação, </a:t>
            </a:r>
            <a:r>
              <a:rPr b="1" lang="pt-PT"/>
              <a:t>é produto de diferentes tecnologias sociais</a:t>
            </a:r>
            <a:r>
              <a:rPr lang="pt-PT"/>
              <a:t>, como o cinema, por exemplo, e de discursos, epistemologias e práticas críticas institucionalizadas, bem como das práticas da vida cotidiana. </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PT"/>
              <a:t> </a:t>
            </a:r>
            <a:endParaRPr/>
          </a:p>
        </p:txBody>
      </p:sp>
      <p:sp>
        <p:nvSpPr>
          <p:cNvPr id="122" name="Google Shape;122;p7"/>
          <p:cNvSpPr txBox="1"/>
          <p:nvPr>
            <p:ph idx="1" type="body"/>
          </p:nvPr>
        </p:nvSpPr>
        <p:spPr>
          <a:xfrm>
            <a:off x="457200" y="274637"/>
            <a:ext cx="8229600" cy="6090303"/>
          </a:xfrm>
          <a:prstGeom prst="rect">
            <a:avLst/>
          </a:prstGeom>
          <a:noFill/>
          <a:ln>
            <a:noFill/>
          </a:ln>
        </p:spPr>
        <p:txBody>
          <a:bodyPr anchorCtr="0" anchor="t" bIns="45700" lIns="91425" spcFirstLastPara="1" rIns="91425" wrap="square" tIns="45700">
            <a:normAutofit fontScale="70000" lnSpcReduction="20000"/>
          </a:bodyPr>
          <a:lstStyle/>
          <a:p>
            <a:pPr indent="0" lvl="0" marL="0" rtl="0" algn="l">
              <a:spcBef>
                <a:spcPts val="0"/>
              </a:spcBef>
              <a:spcAft>
                <a:spcPts val="0"/>
              </a:spcAft>
              <a:buClr>
                <a:schemeClr val="dk1"/>
              </a:buClr>
              <a:buSzPct val="100000"/>
              <a:buNone/>
            </a:pPr>
            <a:r>
              <a:t/>
            </a:r>
            <a:endParaRPr sz="3400"/>
          </a:p>
          <a:p>
            <a:pPr indent="0" lvl="0" marL="0" rtl="0" algn="l">
              <a:spcBef>
                <a:spcPts val="476"/>
              </a:spcBef>
              <a:spcAft>
                <a:spcPts val="0"/>
              </a:spcAft>
              <a:buClr>
                <a:schemeClr val="dk1"/>
              </a:buClr>
              <a:buSzPct val="100000"/>
              <a:buNone/>
            </a:pPr>
            <a:r>
              <a:rPr lang="pt-PT" sz="3400"/>
              <a:t>1) </a:t>
            </a:r>
            <a:r>
              <a:rPr b="1" lang="pt-PT" sz="3400"/>
              <a:t>Gênero é uma representação </a:t>
            </a:r>
            <a:r>
              <a:rPr lang="pt-PT" sz="3400"/>
              <a:t>com implicações concretas ou reais, tanto sociais quanto subjetivas, na vida material das pessoas</a:t>
            </a:r>
            <a:endParaRPr sz="3400"/>
          </a:p>
          <a:p>
            <a:pPr indent="0" lvl="0" marL="0" rtl="0" algn="l">
              <a:spcBef>
                <a:spcPts val="476"/>
              </a:spcBef>
              <a:spcAft>
                <a:spcPts val="0"/>
              </a:spcAft>
              <a:buClr>
                <a:schemeClr val="dk1"/>
              </a:buClr>
              <a:buSzPct val="100000"/>
              <a:buNone/>
            </a:pPr>
            <a:r>
              <a:rPr lang="pt-PT" sz="3400"/>
              <a:t>2) A representação do gênero é a sua </a:t>
            </a:r>
            <a:r>
              <a:rPr b="1" lang="pt-PT" sz="3400"/>
              <a:t>construção</a:t>
            </a:r>
            <a:r>
              <a:rPr lang="pt-PT" sz="3400"/>
              <a:t> - pode-se dizer que toda a arte e cultura erudita ocidental são um registro da história desta construção</a:t>
            </a:r>
            <a:endParaRPr sz="3400"/>
          </a:p>
          <a:p>
            <a:pPr indent="0" lvl="0" marL="0" rtl="0" algn="l">
              <a:spcBef>
                <a:spcPts val="476"/>
              </a:spcBef>
              <a:spcAft>
                <a:spcPts val="0"/>
              </a:spcAft>
              <a:buClr>
                <a:schemeClr val="dk1"/>
              </a:buClr>
              <a:buSzPct val="100000"/>
              <a:buNone/>
            </a:pPr>
            <a:r>
              <a:rPr lang="pt-PT" sz="3400"/>
              <a:t>3) A construção do gênero </a:t>
            </a:r>
            <a:r>
              <a:rPr b="1" lang="pt-PT" sz="3400"/>
              <a:t>vem se efetuando </a:t>
            </a:r>
            <a:r>
              <a:rPr lang="pt-PT" sz="3400"/>
              <a:t>hoje no mesmo ritmo de tempos passados: na mídia, nas escolas, nos tribunais, na família nuclear, etc. A construção do gênero também se faz na academia, nas práticas artísticas de vanguarda, nas teorias radicais, no feminismo.</a:t>
            </a:r>
            <a:endParaRPr sz="3400"/>
          </a:p>
          <a:p>
            <a:pPr indent="0" lvl="0" marL="0" rtl="0" algn="l">
              <a:spcBef>
                <a:spcPts val="476"/>
              </a:spcBef>
              <a:spcAft>
                <a:spcPts val="0"/>
              </a:spcAft>
              <a:buClr>
                <a:schemeClr val="dk1"/>
              </a:buClr>
              <a:buSzPct val="100000"/>
              <a:buNone/>
            </a:pPr>
            <a:r>
              <a:rPr lang="pt-PT" sz="3400"/>
              <a:t>4) Paradoxalmente, portanto, a construção do gênero também se faz por meio de sua </a:t>
            </a:r>
            <a:r>
              <a:rPr b="1" lang="pt-PT" sz="3400"/>
              <a:t>desconstrução</a:t>
            </a:r>
            <a:r>
              <a:rPr lang="pt-PT" sz="3400"/>
              <a:t>. </a:t>
            </a:r>
            <a:endParaRPr/>
          </a:p>
          <a:p>
            <a:pPr indent="0" lvl="0" marL="0" rtl="0" algn="l">
              <a:spcBef>
                <a:spcPts val="476"/>
              </a:spcBef>
              <a:spcAft>
                <a:spcPts val="0"/>
              </a:spcAft>
              <a:buClr>
                <a:schemeClr val="dk1"/>
              </a:buClr>
              <a:buSzPct val="100000"/>
              <a:buNone/>
            </a:pPr>
            <a:r>
              <a:rPr lang="pt-PT" sz="3400"/>
              <a:t>O gênero, como o real, é não apenas o efeito da representação, mas também o seu excesso, aquilo que permanece fora do discurso como um trauma em potencial que, se/quando não contido, pode romper ou desestabilizar qualquer representação.</a:t>
            </a:r>
            <a:endParaRPr sz="3400"/>
          </a:p>
          <a:p>
            <a:pPr indent="-200660" lvl="0" marL="342900" rtl="0" algn="l">
              <a:spcBef>
                <a:spcPts val="448"/>
              </a:spcBef>
              <a:spcAft>
                <a:spcPts val="0"/>
              </a:spcAft>
              <a:buClr>
                <a:schemeClr val="dk1"/>
              </a:buClr>
              <a:buSzPct val="1000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PT"/>
              <a:t> </a:t>
            </a:r>
            <a:endParaRPr/>
          </a:p>
        </p:txBody>
      </p:sp>
      <p:sp>
        <p:nvSpPr>
          <p:cNvPr id="128" name="Google Shape;128;p8"/>
          <p:cNvSpPr txBox="1"/>
          <p:nvPr>
            <p:ph idx="1" type="body"/>
          </p:nvPr>
        </p:nvSpPr>
        <p:spPr>
          <a:xfrm>
            <a:off x="457200" y="926354"/>
            <a:ext cx="8229600" cy="5199810"/>
          </a:xfrm>
          <a:prstGeom prst="rect">
            <a:avLst/>
          </a:prstGeom>
          <a:noFill/>
          <a:ln>
            <a:noFill/>
          </a:ln>
        </p:spPr>
        <p:txBody>
          <a:bodyPr anchorCtr="0" anchor="t" bIns="45700" lIns="91425" spcFirstLastPara="1" rIns="91425" wrap="square" tIns="45700">
            <a:normAutofit fontScale="70000" lnSpcReduction="20000"/>
          </a:bodyPr>
          <a:lstStyle/>
          <a:p>
            <a:pPr indent="0" lvl="0" marL="0" rtl="0" algn="l">
              <a:spcBef>
                <a:spcPts val="0"/>
              </a:spcBef>
              <a:spcAft>
                <a:spcPts val="0"/>
              </a:spcAft>
              <a:buClr>
                <a:schemeClr val="dk1"/>
              </a:buClr>
              <a:buSzPct val="95967"/>
              <a:buNone/>
            </a:pPr>
            <a:r>
              <a:rPr lang="pt-PT" sz="3542"/>
              <a:t>Poderíamos dizer que, assim como a sexualidade, o gênero </a:t>
            </a:r>
            <a:r>
              <a:rPr b="1" lang="pt-PT" sz="3542"/>
              <a:t>não</a:t>
            </a:r>
            <a:r>
              <a:rPr lang="pt-PT" sz="3542"/>
              <a:t> é uma propriedade de corpos nem algo existente a priori nos seres humanos, mas, nas palavras de Foucault, 'o conjunto de efeitos produzidos em corpos, comportamentos e relações sociais', por meio do desdobramento de 'uma complexa tecnologia política'. Mas, devemos dizer desde o início, e daí o título deste artigo, que, ao pensar o gênero como produto e processo de um certo número de tecnologias sociais ou aparatos biomédicos, já está indo além de Foucault, cuja compreensão crítica da tecnologia sexual não levou em consideração os apelos diferenciados de sujeitos masculinos e femininos, e cuja teoria, ao ignorar os investimentos conflitantes de homens e mulheres nos discursos e nas práticas da sexualidade, de fato exclui, embora não inviabilize, a consideração sobre gênero." (208-209)</a:t>
            </a:r>
            <a:endParaRPr sz="3542"/>
          </a:p>
          <a:p>
            <a:pPr indent="-200660" lvl="0" marL="342900" rtl="0" algn="l">
              <a:spcBef>
                <a:spcPts val="448"/>
              </a:spcBef>
              <a:spcAft>
                <a:spcPts val="0"/>
              </a:spcAft>
              <a:buClr>
                <a:schemeClr val="dk1"/>
              </a:buClr>
              <a:buSzPct val="100000"/>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pt-PT"/>
              <a:t>Donna Haraway - Manifesto Cyborg</a:t>
            </a:r>
            <a:endParaRPr/>
          </a:p>
        </p:txBody>
      </p:sp>
      <p:sp>
        <p:nvSpPr>
          <p:cNvPr id="134" name="Google Shape;134;p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rtl="0" algn="l">
              <a:spcBef>
                <a:spcPts val="0"/>
              </a:spcBef>
              <a:spcAft>
                <a:spcPts val="0"/>
              </a:spcAft>
              <a:buClr>
                <a:schemeClr val="dk1"/>
              </a:buClr>
              <a:buSzPct val="100000"/>
              <a:buChar char="•"/>
            </a:pPr>
            <a:r>
              <a:rPr lang="pt-PT"/>
              <a:t>Conhecimentos localizados, crítica à suposta neutralidade da ciência</a:t>
            </a:r>
            <a:endParaRPr/>
          </a:p>
          <a:p>
            <a:pPr indent="-342900" lvl="0" marL="342900" rtl="0" algn="l">
              <a:spcBef>
                <a:spcPts val="592"/>
              </a:spcBef>
              <a:spcAft>
                <a:spcPts val="0"/>
              </a:spcAft>
              <a:buClr>
                <a:schemeClr val="dk1"/>
              </a:buClr>
              <a:buSzPct val="100000"/>
              <a:buChar char="•"/>
            </a:pPr>
            <a:r>
              <a:rPr lang="pt-PT"/>
              <a:t>Romper fronteiras: natureza-cultura, humano- animal, orgânico-máquina</a:t>
            </a:r>
            <a:endParaRPr/>
          </a:p>
          <a:p>
            <a:pPr indent="-342900" lvl="0" marL="342900" rtl="0" algn="l">
              <a:spcBef>
                <a:spcPts val="592"/>
              </a:spcBef>
              <a:spcAft>
                <a:spcPts val="0"/>
              </a:spcAft>
              <a:buClr>
                <a:schemeClr val="dk1"/>
              </a:buClr>
              <a:buSzPct val="100000"/>
              <a:buChar char="•"/>
            </a:pPr>
            <a:r>
              <a:rPr i="1" lang="pt-PT"/>
              <a:t>ciborgue</a:t>
            </a:r>
            <a:r>
              <a:rPr lang="pt-PT"/>
              <a:t> é um organismo cibernético, um híbrido de máquina e organismo, uma criatura de realidade social e também uma criatura de ficção. Realidade social significa relações sociais vividas, significa nossa construção política mais importante, significa uma ficção capaz de mudar o mundo.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2024-04-23T12:09:21Z</dcterms:created>
  <dc:creator>Heloisa Almeida</dc:creator>
</cp:coreProperties>
</file>