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2.xml" ContentType="application/inkml+xml"/>
  <Override PartName="/ppt/notesSlides/notesSlide6.xml" ContentType="application/vnd.openxmlformats-officedocument.presentationml.notesSlide+xml"/>
  <Override PartName="/ppt/ink/ink3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2"/>
  </p:notesMasterIdLst>
  <p:sldIdLst>
    <p:sldId id="256" r:id="rId2"/>
    <p:sldId id="392" r:id="rId3"/>
    <p:sldId id="393" r:id="rId4"/>
    <p:sldId id="257" r:id="rId5"/>
    <p:sldId id="402" r:id="rId6"/>
    <p:sldId id="373" r:id="rId7"/>
    <p:sldId id="403" r:id="rId8"/>
    <p:sldId id="400" r:id="rId9"/>
    <p:sldId id="395" r:id="rId10"/>
    <p:sldId id="290" r:id="rId11"/>
    <p:sldId id="291" r:id="rId12"/>
    <p:sldId id="292" r:id="rId13"/>
    <p:sldId id="293" r:id="rId14"/>
    <p:sldId id="359" r:id="rId15"/>
    <p:sldId id="371" r:id="rId16"/>
    <p:sldId id="363" r:id="rId17"/>
    <p:sldId id="364" r:id="rId18"/>
    <p:sldId id="366" r:id="rId19"/>
    <p:sldId id="365" r:id="rId20"/>
    <p:sldId id="368" r:id="rId21"/>
    <p:sldId id="369" r:id="rId22"/>
    <p:sldId id="374" r:id="rId23"/>
    <p:sldId id="375" r:id="rId24"/>
    <p:sldId id="404" r:id="rId25"/>
    <p:sldId id="376" r:id="rId26"/>
    <p:sldId id="396" r:id="rId27"/>
    <p:sldId id="377" r:id="rId28"/>
    <p:sldId id="379" r:id="rId29"/>
    <p:sldId id="380" r:id="rId30"/>
    <p:sldId id="381" r:id="rId31"/>
    <p:sldId id="382" r:id="rId32"/>
    <p:sldId id="397" r:id="rId33"/>
    <p:sldId id="383" r:id="rId34"/>
    <p:sldId id="384" r:id="rId35"/>
    <p:sldId id="385" r:id="rId36"/>
    <p:sldId id="405" r:id="rId37"/>
    <p:sldId id="388" r:id="rId38"/>
    <p:sldId id="294" r:id="rId39"/>
    <p:sldId id="262" r:id="rId40"/>
    <p:sldId id="263" r:id="rId41"/>
    <p:sldId id="264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66928" autoAdjust="0"/>
  </p:normalViewPr>
  <p:slideViewPr>
    <p:cSldViewPr snapToGrid="0" snapToObjects="1">
      <p:cViewPr varScale="1">
        <p:scale>
          <a:sx n="55" d="100"/>
          <a:sy n="55" d="100"/>
        </p:scale>
        <p:origin x="361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6/11/relationships/changesInfo" Target="changesInfos/changesInfo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ugenio Jose Silva Bitti" userId="0c3adfea4c4ca57f" providerId="LiveId" clId="{F2D310D6-A094-4994-BFAD-DDA8E1E4A81B}"/>
    <pc:docChg chg="custSel modSld">
      <pc:chgData name="Eugenio Jose Silva Bitti" userId="0c3adfea4c4ca57f" providerId="LiveId" clId="{F2D310D6-A094-4994-BFAD-DDA8E1E4A81B}" dt="2022-07-04T16:49:25.602" v="3" actId="478"/>
      <pc:docMkLst>
        <pc:docMk/>
      </pc:docMkLst>
      <pc:sldChg chg="modNotesTx">
        <pc:chgData name="Eugenio Jose Silva Bitti" userId="0c3adfea4c4ca57f" providerId="LiveId" clId="{F2D310D6-A094-4994-BFAD-DDA8E1E4A81B}" dt="2022-07-04T16:49:14.771" v="1" actId="6549"/>
        <pc:sldMkLst>
          <pc:docMk/>
          <pc:sldMk cId="1714639353" sldId="306"/>
        </pc:sldMkLst>
      </pc:sldChg>
      <pc:sldChg chg="delSp mod delAnim">
        <pc:chgData name="Eugenio Jose Silva Bitti" userId="0c3adfea4c4ca57f" providerId="LiveId" clId="{F2D310D6-A094-4994-BFAD-DDA8E1E4A81B}" dt="2022-07-04T16:49:20.909" v="2" actId="478"/>
        <pc:sldMkLst>
          <pc:docMk/>
          <pc:sldMk cId="2054818948" sldId="307"/>
        </pc:sldMkLst>
        <pc:spChg chg="del">
          <ac:chgData name="Eugenio Jose Silva Bitti" userId="0c3adfea4c4ca57f" providerId="LiveId" clId="{F2D310D6-A094-4994-BFAD-DDA8E1E4A81B}" dt="2022-07-04T16:49:20.909" v="2" actId="478"/>
          <ac:spMkLst>
            <pc:docMk/>
            <pc:sldMk cId="2054818948" sldId="307"/>
            <ac:spMk id="3" creationId="{00000000-0000-0000-0000-000000000000}"/>
          </ac:spMkLst>
        </pc:spChg>
      </pc:sldChg>
      <pc:sldChg chg="delSp mod delAnim">
        <pc:chgData name="Eugenio Jose Silva Bitti" userId="0c3adfea4c4ca57f" providerId="LiveId" clId="{F2D310D6-A094-4994-BFAD-DDA8E1E4A81B}" dt="2022-07-04T16:49:25.602" v="3" actId="478"/>
        <pc:sldMkLst>
          <pc:docMk/>
          <pc:sldMk cId="976219719" sldId="309"/>
        </pc:sldMkLst>
        <pc:spChg chg="del">
          <ac:chgData name="Eugenio Jose Silva Bitti" userId="0c3adfea4c4ca57f" providerId="LiveId" clId="{F2D310D6-A094-4994-BFAD-DDA8E1E4A81B}" dt="2022-07-04T16:49:25.602" v="3" actId="478"/>
          <ac:spMkLst>
            <pc:docMk/>
            <pc:sldMk cId="976219719" sldId="309"/>
            <ac:spMk id="7" creationId="{00000000-0000-0000-0000-000000000000}"/>
          </ac:spMkLst>
        </pc:spChg>
      </pc:sldChg>
      <pc:sldChg chg="modNotesTx">
        <pc:chgData name="Eugenio Jose Silva Bitti" userId="0c3adfea4c4ca57f" providerId="LiveId" clId="{F2D310D6-A094-4994-BFAD-DDA8E1E4A81B}" dt="2022-07-04T16:49:00.864" v="0" actId="6549"/>
        <pc:sldMkLst>
          <pc:docMk/>
          <pc:sldMk cId="2944607928" sldId="365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0-06-04T22:26:35.7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1789 8 61 0,'0'0'128'0,"0"0"-126"16,0 0-4-16,0 0 30 15,0 0-20-15,0 0 30 16,-89 0-38-16,89 0-10 16,0 0-22-16,0 0-117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0-06-04T22:33:46.8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11601 11501 742 0,'0'0'397'0,"0"0"-206"16,0 0-83-16,0 0 60 0,0 0-58 15,0 0-5-15,13-8-66 16,-13 8-7-16,0 0 23 16,0 0-26-16,0 0 72 15,0 0-51-15,0 0 43 16,0 0-75-16,0 0 38 16,0 0-55-16,0 0 29 15,0 0-14-15,0 0-16 16,0 0 0-16,0 0 25 15,0 0-47-15,0 0 45 16,0 0-43-16,0 0 20 16,0 0-17-16,-3 1-17 0,-15 13 12 15,-15 8 21-15,-8 8 1 16,-10 4-25-16,-9 6 51 16,4-2-47-16,-3 1 47 15,5-6-43-15,4-5 19 16,9-2-2-16,11-8 0 15,9-3 1-15,8-9-2 16,8-2 15-16,2-4-38 16,3 0 25-16,0 0-9 15,0 0-44-15,0-8-20 16,0-13-31-16,8 3-273 16,5 2-604-16</inkml:trace>
  <inkml:trace contextRef="#ctx0" brushRef="#br0" timeOffset="338.41">11084 11312 560 0,'0'0'918'0,"0"0"-615"16,0 0-190-16,0 0 88 15,0 0-67-15,0 0-7 16,0 0-118-16,10 41 9 16,5-4 5-16,6 9-23 15,0 11 0-15,5 6 1 16,7 5 33-16,0 1-24 0,-1-8 69 16,1-4-39-16,0-11 54 15,-7-8-71-15,-5-8 20 16,-3-8-36-16,-6-7-4 15,-4-6-3-15,-8-8-21 16,0-1-37-16,0 0-116 16,-5 0-188-16,-10 0-740 0</inkml:trace>
  <inkml:trace contextRef="#ctx0" brushRef="#br0" timeOffset="1922.17">8917 11864 1420 0,'0'0'397'15,"0"0"-233"-15,0 0-32 16,0 0-6-16,0 0 4 16,0 0-54-16,70 23-76 0,-70-21 0 15,0 6-18-15,-18 10 18 16,-29 18-23-16,-33 21 7 15,-45 31 32-15,-47 28-16 16,5-6 0-16,19-11 0 16,23-17-10-16,35-24 33 15,5 0-49-15,-2-2 52 16,25-12-39-16,20-16 32 16,13-9-32-16,15-6 13 15,7-9-42-15,4-2-67 16,3-2-154-16,0 0-274 15,21 0-422-15</inkml:trace>
  <inkml:trace contextRef="#ctx0" brushRef="#br0" timeOffset="2885.82">20014 10810 1111 0,'0'0'273'0,"0"0"-120"16,0 0-50-16,0 0 1 15,0 0-104-15,-88 127 30 16,11-56-22-16,-18 14 20 15,-10 3 30-15,-1-1 4 16,1-5 21-16,13-6-58 16,12-6 30-16,15-12-54 15,12-8 26-15,11-11-11 16,12-11-32-16,4-10-62 16,11-11-293-16,9-7-579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0-06-04T22:45:17.4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5806 9238 434 0,'0'0'371'0,"0"0"-264"15,0 0-97-15,0 0-10 16,0 0-23-16,0 0-17 16,0 0-21-16,0 0 55 15,0 0 12-15,0 0 23 16,0 0 7-16,0 0 72 16,0 0-38-16,0 0 61 15,0 0-31-15,0 0-40 0,0 0-31 16,0 0-16-16,0 0 12 15,0 0-24-15,0 2 44 16,0 4-32-16,0 2-11 16,0 2-2-16,0 4 0 15,0 1 0-15,0-1-16 16,0 7 16-16,0-3-20 16,0 3 4-16,6 0 16 15,2 1-18-15,7 0-12 16,1 3 15-16,7 0-51 15,5-2 23-15,0-2 42 16,10-3 2-16,2-1-7 0,1-3 23 16,7-2-12-16,-1-2 15 15,1-4-33-15,6-2 14 16,-4-2-1-16,3-2 0 16,1 0 2-16,-3 0-12 15,-1 0 31-15,1-8-44 16,-2-5 48-16,2 1-34 15,0-1 21-15,-4-3-18 16,4 1 6-16,-4 4 0 16,4 1-1-16,3 0 2 15,-5 3-15-15,5 6 34 16,0-2-37-16,-3 3 43 16,-2 0-48-16,2 0 34 0,-6 7-13 15,3 3 1 1,-7 4 0-16,0 0-10 0,1 4 21 15,-4 3-31-15,5-2 40 16,-2 6-21-16,1-4 22 16,-1 3-17-16,-2-2-3 15,-1-2-1-15,-2 0 22 16,-6-2-14-16,-1 1 36 16,-5-2-31-16,-2 0 22 15,-6 0-28-15,0-1 2 16,-4 1 1-16,-1 0-20 15,-4 0 7-15,1-1 1 16,-5 0-12-16,4-2 25 16,-4-2-38-16,-1-4 54 15,-2-3-40-15,0-5 38 0,3 0-38 16,0 0 23-16,0 0-10 16,9-2 0-16,3-11 12 15,6-1-34-15,5-2 47 16,7 0-43-16,3-2 43 15,0 2-32-15,5-3 27 16,0 3-27-16,5 1 7 16,-2 1 0-16,0 0-9 15,2 4 28-15,-2 2-40 16,0 1 45-16,1 3-37 16,-1 0 39-16,2 1-45 15,3 3 20-15,-2 0-1 16,4 0 0-16,0 0 1 15,-4 0-17-15,4 0 38 16,-1 0-47-16,1 0 50 0,-3 3-39 16,0 3 31-16,5 0-23 15,-2 2 6-15,-2 1 0 16,5-2-6-16,-3 1 21 16,-4 3-30-16,1-4 33 15,-7-1 11-15,1-4-29 16,-4-2 50-16,1 0-44 15,-1-9-6-15,-2-14 0 16,0-7 1-16,-7-8-15 16,-1-8 25-16,-8-2-36 15,-5-12-9-15,-9 10-125 16,-1 11-655-16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787BD-352C-7F4D-810B-23CDB0D3F10C}" type="datetimeFigureOut">
              <a:rPr lang="en-US" smtClean="0"/>
              <a:t>7/4/2022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39F46-B719-6244-84BC-07EDAD17C6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976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39F46-B719-6244-84BC-07EDAD17C65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11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39F46-B719-6244-84BC-07EDAD17C653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861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preço de transferência mais as despesas próprias precisam ser menores ou iguais ao preço pago pelo cliente da divisão compradoras (cliente final)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339F46-B719-6244-84BC-07EDAD17C653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107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39F46-B719-6244-84BC-07EDAD17C653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634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39F46-B719-6244-84BC-07EDAD17C653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133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39F46-B719-6244-84BC-07EDAD17C653}" type="slidenum">
              <a:rPr lang="pt-BR" smtClean="0"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546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9EC7-8EB6-AB48-A055-093625B1DD95}" type="datetimeFigureOut">
              <a:rPr lang="en-US" smtClean="0"/>
              <a:t>7/4/2022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E9-A45B-7F42-BF48-8BF0F992E5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6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9EC7-8EB6-AB48-A055-093625B1DD95}" type="datetimeFigureOut">
              <a:rPr lang="en-US" smtClean="0"/>
              <a:t>7/4/2022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E9-A45B-7F42-BF48-8BF0F992E5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83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9EC7-8EB6-AB48-A055-093625B1DD95}" type="datetimeFigureOut">
              <a:rPr lang="en-US" smtClean="0"/>
              <a:t>7/4/2022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E9-A45B-7F42-BF48-8BF0F992E5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114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738313"/>
            <a:ext cx="5000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84615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4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 i="1">
                <a:solidFill>
                  <a:schemeClr val="bg1"/>
                </a:solidFill>
                <a:latin typeface="Tw Cen MT" pitchFamily="34" charset="0"/>
              </a:defRPr>
            </a:lvl1pPr>
          </a:lstStyle>
          <a:p>
            <a:fld id="{3992EA1E-D403-4642-B414-68FA05D9B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195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9EC7-8EB6-AB48-A055-093625B1DD95}" type="datetimeFigureOut">
              <a:rPr lang="en-US" smtClean="0"/>
              <a:t>7/4/2022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E9-A45B-7F42-BF48-8BF0F992E5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819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9EC7-8EB6-AB48-A055-093625B1DD95}" type="datetimeFigureOut">
              <a:rPr lang="en-US" smtClean="0"/>
              <a:t>7/4/2022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E9-A45B-7F42-BF48-8BF0F992E5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61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9EC7-8EB6-AB48-A055-093625B1DD95}" type="datetimeFigureOut">
              <a:rPr lang="en-US" smtClean="0"/>
              <a:t>7/4/2022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E9-A45B-7F42-BF48-8BF0F992E5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20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9EC7-8EB6-AB48-A055-093625B1DD95}" type="datetimeFigureOut">
              <a:rPr lang="en-US" smtClean="0"/>
              <a:t>7/4/2022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E9-A45B-7F42-BF48-8BF0F992E5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63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9EC7-8EB6-AB48-A055-093625B1DD95}" type="datetimeFigureOut">
              <a:rPr lang="en-US" smtClean="0"/>
              <a:t>7/4/2022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E9-A45B-7F42-BF48-8BF0F992E5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94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9EC7-8EB6-AB48-A055-093625B1DD95}" type="datetimeFigureOut">
              <a:rPr lang="en-US" smtClean="0"/>
              <a:t>7/4/2022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E9-A45B-7F42-BF48-8BF0F992E5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33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9EC7-8EB6-AB48-A055-093625B1DD95}" type="datetimeFigureOut">
              <a:rPr lang="en-US" smtClean="0"/>
              <a:t>7/4/2022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E9-A45B-7F42-BF48-8BF0F992E5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00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9EC7-8EB6-AB48-A055-093625B1DD95}" type="datetimeFigureOut">
              <a:rPr lang="en-US" smtClean="0"/>
              <a:t>7/4/2022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E9-A45B-7F42-BF48-8BF0F992E5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73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29EC7-8EB6-AB48-A055-093625B1DD95}" type="datetimeFigureOut">
              <a:rPr lang="en-US" smtClean="0"/>
              <a:t>7/4/2022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12E9-A45B-7F42-BF48-8BF0F992E5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97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210.png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410.png"/><Relationship Id="rId4" Type="http://schemas.openxmlformats.org/officeDocument/2006/relationships/image" Target="../media/image310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customXml" Target="../ink/ink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Descentralização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995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Tipos de Centros de Responsabilidade</a:t>
            </a:r>
          </a:p>
        </p:txBody>
      </p:sp>
      <p:sp>
        <p:nvSpPr>
          <p:cNvPr id="4" name="Retângulo Arredondado 3"/>
          <p:cNvSpPr/>
          <p:nvPr/>
        </p:nvSpPr>
        <p:spPr>
          <a:xfrm>
            <a:off x="2349500" y="3623097"/>
            <a:ext cx="2482850" cy="90805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/>
              <a:t>Trabalho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741974" y="2524547"/>
            <a:ext cx="1697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/>
              <a:t>Relação Ótima</a:t>
            </a:r>
          </a:p>
          <a:p>
            <a:pPr algn="ctr"/>
            <a:r>
              <a:rPr lang="pt-BR" sz="2000" dirty="0"/>
              <a:t>(Eficiência)</a:t>
            </a:r>
          </a:p>
        </p:txBody>
      </p:sp>
      <p:cxnSp>
        <p:nvCxnSpPr>
          <p:cNvPr id="7" name="Conector de Seta Reta 6"/>
          <p:cNvCxnSpPr>
            <a:stCxn id="4" idx="3"/>
          </p:cNvCxnSpPr>
          <p:nvPr/>
        </p:nvCxnSpPr>
        <p:spPr>
          <a:xfrm>
            <a:off x="4832350" y="4077122"/>
            <a:ext cx="18923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endCxn id="4" idx="1"/>
          </p:cNvCxnSpPr>
          <p:nvPr/>
        </p:nvCxnSpPr>
        <p:spPr>
          <a:xfrm>
            <a:off x="457200" y="4077122"/>
            <a:ext cx="18923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do 10"/>
          <p:cNvCxnSpPr>
            <a:stCxn id="5" idx="1"/>
            <a:endCxn id="12" idx="0"/>
          </p:cNvCxnSpPr>
          <p:nvPr/>
        </p:nvCxnSpPr>
        <p:spPr>
          <a:xfrm rot="10800000" flipV="1">
            <a:off x="1367350" y="2878489"/>
            <a:ext cx="1374624" cy="117795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1349350" y="4056447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5508600" y="4056447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Angulado 16"/>
          <p:cNvCxnSpPr>
            <a:stCxn id="5" idx="3"/>
            <a:endCxn id="16" idx="0"/>
          </p:cNvCxnSpPr>
          <p:nvPr/>
        </p:nvCxnSpPr>
        <p:spPr>
          <a:xfrm>
            <a:off x="4439875" y="2878490"/>
            <a:ext cx="1086725" cy="117795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819396" y="4239222"/>
            <a:ext cx="1059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/>
              <a:t>Insumos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040234" y="4239222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/>
              <a:t>Produtos</a:t>
            </a:r>
            <a:endParaRPr lang="pt-BR" sz="20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6642246" y="3874392"/>
            <a:ext cx="2565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/>
              <a:t>Ex.: Áreas de Produção</a:t>
            </a:r>
          </a:p>
          <a:p>
            <a:pPr algn="ctr"/>
            <a:r>
              <a:rPr lang="pt-BR" sz="2000" dirty="0"/>
              <a:t>(mas não só elas...)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5373287" y="1703616"/>
            <a:ext cx="2702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/>
              <a:t>Centros de Custo</a:t>
            </a:r>
            <a:endParaRPr lang="pt-BR" sz="2800" b="1" dirty="0"/>
          </a:p>
        </p:txBody>
      </p:sp>
      <p:sp>
        <p:nvSpPr>
          <p:cNvPr id="15" name="CaixaDeTexto 24"/>
          <p:cNvSpPr txBox="1"/>
          <p:nvPr/>
        </p:nvSpPr>
        <p:spPr>
          <a:xfrm>
            <a:off x="819396" y="4990509"/>
            <a:ext cx="35051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O gestor será cobrado por: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400" dirty="0"/>
              <a:t>Volume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400" dirty="0"/>
              <a:t>Prazo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400" dirty="0"/>
              <a:t>Qualidade</a:t>
            </a:r>
          </a:p>
        </p:txBody>
      </p:sp>
      <p:sp>
        <p:nvSpPr>
          <p:cNvPr id="3" name="Right Arrow 2"/>
          <p:cNvSpPr/>
          <p:nvPr/>
        </p:nvSpPr>
        <p:spPr>
          <a:xfrm>
            <a:off x="3929588" y="5533023"/>
            <a:ext cx="978408" cy="48463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ixaDeTexto 23"/>
          <p:cNvSpPr txBox="1"/>
          <p:nvPr/>
        </p:nvSpPr>
        <p:spPr>
          <a:xfrm>
            <a:off x="5077293" y="5513729"/>
            <a:ext cx="38818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Orçamento/Custo Padrão</a:t>
            </a:r>
          </a:p>
          <a:p>
            <a:r>
              <a:rPr lang="pt-BR" sz="2800" dirty="0"/>
              <a:t>importam...</a:t>
            </a:r>
          </a:p>
        </p:txBody>
      </p:sp>
    </p:spTree>
    <p:extLst>
      <p:ext uri="{BB962C8B-B14F-4D97-AF65-F5344CB8AC3E}">
        <p14:creationId xmlns:p14="http://schemas.microsoft.com/office/powerpoint/2010/main" val="929664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Tipos de Centros de Responsabilidade</a:t>
            </a:r>
          </a:p>
        </p:txBody>
      </p:sp>
      <p:sp>
        <p:nvSpPr>
          <p:cNvPr id="4" name="Retângulo Arredondado 3"/>
          <p:cNvSpPr/>
          <p:nvPr/>
        </p:nvSpPr>
        <p:spPr>
          <a:xfrm>
            <a:off x="2349500" y="3623102"/>
            <a:ext cx="2482850" cy="90805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/>
              <a:t>Trabalho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142726" y="252455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/>
              <a:t>??????</a:t>
            </a:r>
          </a:p>
        </p:txBody>
      </p:sp>
      <p:cxnSp>
        <p:nvCxnSpPr>
          <p:cNvPr id="7" name="Conector de Seta Reta 6"/>
          <p:cNvCxnSpPr>
            <a:stCxn id="4" idx="3"/>
          </p:cNvCxnSpPr>
          <p:nvPr/>
        </p:nvCxnSpPr>
        <p:spPr>
          <a:xfrm>
            <a:off x="4832350" y="4077127"/>
            <a:ext cx="18923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endCxn id="4" idx="1"/>
          </p:cNvCxnSpPr>
          <p:nvPr/>
        </p:nvCxnSpPr>
        <p:spPr>
          <a:xfrm>
            <a:off x="457200" y="4077127"/>
            <a:ext cx="18923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do 10"/>
          <p:cNvCxnSpPr>
            <a:stCxn id="5" idx="1"/>
            <a:endCxn id="12" idx="0"/>
          </p:cNvCxnSpPr>
          <p:nvPr/>
        </p:nvCxnSpPr>
        <p:spPr>
          <a:xfrm rot="10800000" flipV="1">
            <a:off x="1367350" y="2724606"/>
            <a:ext cx="1775376" cy="133184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1349350" y="4056452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5508600" y="4056452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Angulado 16"/>
          <p:cNvCxnSpPr>
            <a:stCxn id="5" idx="3"/>
            <a:endCxn id="16" idx="0"/>
          </p:cNvCxnSpPr>
          <p:nvPr/>
        </p:nvCxnSpPr>
        <p:spPr>
          <a:xfrm>
            <a:off x="4039125" y="2724607"/>
            <a:ext cx="1487475" cy="133184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819396" y="4239227"/>
            <a:ext cx="1059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/>
              <a:t>Insumos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040234" y="4239227"/>
            <a:ext cx="1127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/>
              <a:t>Produtos</a:t>
            </a:r>
            <a:endParaRPr lang="pt-BR" sz="20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7031095" y="3812842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/>
              <a:t>Ex.: P&amp;D</a:t>
            </a:r>
            <a:endParaRPr lang="pt-BR" sz="28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5097986" y="1501380"/>
            <a:ext cx="3253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/>
              <a:t>Centros de Despesas</a:t>
            </a:r>
          </a:p>
        </p:txBody>
      </p:sp>
      <p:sp>
        <p:nvSpPr>
          <p:cNvPr id="15" name="CaixaDeTexto 24"/>
          <p:cNvSpPr txBox="1"/>
          <p:nvPr/>
        </p:nvSpPr>
        <p:spPr>
          <a:xfrm>
            <a:off x="457200" y="4977189"/>
            <a:ext cx="7894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pt-BR" sz="2000" dirty="0"/>
              <a:t>Produtos ”intangíveis” (não há um equivalente monetário direto)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000" dirty="0"/>
              <a:t>Sua própria existência depende de justificativas convincentes (terceirização)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000" dirty="0"/>
              <a:t>Orçamento base-zero com controle financeiro exercido </a:t>
            </a:r>
            <a:r>
              <a:rPr lang="pt-BR" sz="2000" i="1" dirty="0" err="1"/>
              <a:t>ex</a:t>
            </a:r>
            <a:r>
              <a:rPr lang="pt-BR" sz="2000" i="1" dirty="0"/>
              <a:t> ante</a:t>
            </a:r>
          </a:p>
        </p:txBody>
      </p:sp>
    </p:spTree>
    <p:extLst>
      <p:ext uri="{BB962C8B-B14F-4D97-AF65-F5344CB8AC3E}">
        <p14:creationId xmlns:p14="http://schemas.microsoft.com/office/powerpoint/2010/main" val="548967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Tipos de Centros de Responsabilidade</a:t>
            </a:r>
          </a:p>
        </p:txBody>
      </p:sp>
      <p:sp>
        <p:nvSpPr>
          <p:cNvPr id="4" name="Retângulo Arredondado 3"/>
          <p:cNvSpPr/>
          <p:nvPr/>
        </p:nvSpPr>
        <p:spPr>
          <a:xfrm>
            <a:off x="2349500" y="3623098"/>
            <a:ext cx="2482850" cy="90805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/>
              <a:t>Trabalho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834214" y="2524548"/>
            <a:ext cx="1513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/>
              <a:t>Insumos não</a:t>
            </a:r>
          </a:p>
          <a:p>
            <a:pPr algn="ctr"/>
            <a:r>
              <a:rPr lang="pt-BR" sz="2000" dirty="0"/>
              <a:t>relacionados</a:t>
            </a:r>
          </a:p>
        </p:txBody>
      </p:sp>
      <p:cxnSp>
        <p:nvCxnSpPr>
          <p:cNvPr id="7" name="Conector de Seta Reta 6"/>
          <p:cNvCxnSpPr>
            <a:stCxn id="4" idx="3"/>
          </p:cNvCxnSpPr>
          <p:nvPr/>
        </p:nvCxnSpPr>
        <p:spPr>
          <a:xfrm>
            <a:off x="4832350" y="4077123"/>
            <a:ext cx="18923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endCxn id="4" idx="1"/>
          </p:cNvCxnSpPr>
          <p:nvPr/>
        </p:nvCxnSpPr>
        <p:spPr>
          <a:xfrm>
            <a:off x="457200" y="4077123"/>
            <a:ext cx="18923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do 10"/>
          <p:cNvCxnSpPr>
            <a:stCxn id="5" idx="1"/>
            <a:endCxn id="12" idx="0"/>
          </p:cNvCxnSpPr>
          <p:nvPr/>
        </p:nvCxnSpPr>
        <p:spPr>
          <a:xfrm rot="10800000" flipV="1">
            <a:off x="1367350" y="2878490"/>
            <a:ext cx="1466864" cy="117795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1349350" y="4056448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5508600" y="4056448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Angulado 16"/>
          <p:cNvCxnSpPr>
            <a:stCxn id="5" idx="3"/>
            <a:endCxn id="16" idx="0"/>
          </p:cNvCxnSpPr>
          <p:nvPr/>
        </p:nvCxnSpPr>
        <p:spPr>
          <a:xfrm>
            <a:off x="4347642" y="2878491"/>
            <a:ext cx="1178958" cy="117795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819396" y="4239223"/>
            <a:ext cx="1059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/>
              <a:t>Insumos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040234" y="4239223"/>
            <a:ext cx="1127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/>
              <a:t>Produtos</a:t>
            </a:r>
            <a:endParaRPr lang="pt-BR" sz="20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6972547" y="3889782"/>
            <a:ext cx="1771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/>
              <a:t>Área Comercial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5242356" y="1703617"/>
            <a:ext cx="2964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/>
              <a:t>Centros de Receita</a:t>
            </a:r>
          </a:p>
        </p:txBody>
      </p:sp>
      <p:sp>
        <p:nvSpPr>
          <p:cNvPr id="18" name="CaixaDeTexto 24"/>
          <p:cNvSpPr txBox="1"/>
          <p:nvPr/>
        </p:nvSpPr>
        <p:spPr>
          <a:xfrm>
            <a:off x="457200" y="4977189"/>
            <a:ext cx="78941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pt-BR" sz="2000" dirty="0"/>
              <a:t>O insumo é um pacote fechado, com o preço (custo) definido contabilmente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000" dirty="0"/>
              <a:t>A meta do gestor é vender... (ou seja, o orçamento influencia)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000" dirty="0"/>
              <a:t>A área de logística se comporta como um centro de custo dentro do centro de receita</a:t>
            </a:r>
          </a:p>
        </p:txBody>
      </p:sp>
    </p:spTree>
    <p:extLst>
      <p:ext uri="{BB962C8B-B14F-4D97-AF65-F5344CB8AC3E}">
        <p14:creationId xmlns:p14="http://schemas.microsoft.com/office/powerpoint/2010/main" val="526699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Tipos de Centros de Responsabilidade</a:t>
            </a:r>
          </a:p>
        </p:txBody>
      </p:sp>
      <p:sp>
        <p:nvSpPr>
          <p:cNvPr id="4" name="Retângulo Arredondado 3"/>
          <p:cNvSpPr/>
          <p:nvPr/>
        </p:nvSpPr>
        <p:spPr>
          <a:xfrm>
            <a:off x="3295650" y="4182261"/>
            <a:ext cx="2482850" cy="90805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/>
              <a:t>Trabalho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780364" y="3083711"/>
            <a:ext cx="1513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/>
              <a:t>Insumos</a:t>
            </a:r>
            <a:endParaRPr lang="pt-BR" sz="2000" dirty="0"/>
          </a:p>
          <a:p>
            <a:pPr algn="ctr"/>
            <a:r>
              <a:rPr lang="pt-BR" sz="2000" dirty="0"/>
              <a:t>relacionados</a:t>
            </a:r>
          </a:p>
        </p:txBody>
      </p:sp>
      <p:cxnSp>
        <p:nvCxnSpPr>
          <p:cNvPr id="7" name="Conector de Seta Reta 6"/>
          <p:cNvCxnSpPr>
            <a:stCxn id="4" idx="3"/>
          </p:cNvCxnSpPr>
          <p:nvPr/>
        </p:nvCxnSpPr>
        <p:spPr>
          <a:xfrm>
            <a:off x="5778500" y="4636286"/>
            <a:ext cx="18923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endCxn id="4" idx="1"/>
          </p:cNvCxnSpPr>
          <p:nvPr/>
        </p:nvCxnSpPr>
        <p:spPr>
          <a:xfrm>
            <a:off x="1403350" y="4636286"/>
            <a:ext cx="18923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do 10"/>
          <p:cNvCxnSpPr>
            <a:stCxn id="5" idx="1"/>
            <a:endCxn id="12" idx="0"/>
          </p:cNvCxnSpPr>
          <p:nvPr/>
        </p:nvCxnSpPr>
        <p:spPr>
          <a:xfrm rot="10800000" flipV="1">
            <a:off x="2313500" y="3437653"/>
            <a:ext cx="1466864" cy="117795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2295500" y="4615611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6454750" y="4615611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Angulado 16"/>
          <p:cNvCxnSpPr>
            <a:stCxn id="5" idx="3"/>
            <a:endCxn id="16" idx="0"/>
          </p:cNvCxnSpPr>
          <p:nvPr/>
        </p:nvCxnSpPr>
        <p:spPr>
          <a:xfrm>
            <a:off x="5293792" y="3437654"/>
            <a:ext cx="1178958" cy="117795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1765547" y="4798386"/>
            <a:ext cx="1059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>
                <a:solidFill>
                  <a:srgbClr val="FF0000"/>
                </a:solidFill>
              </a:rPr>
              <a:t>($$$)</a:t>
            </a:r>
          </a:p>
          <a:p>
            <a:pPr algn="ctr"/>
            <a:r>
              <a:rPr lang="pt-BR" sz="2000" dirty="0"/>
              <a:t>Insumos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986481" y="4798386"/>
            <a:ext cx="1127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$$$</a:t>
            </a:r>
          </a:p>
          <a:p>
            <a:pPr algn="ctr"/>
            <a:r>
              <a:rPr lang="pt-BR" sz="2000" dirty="0"/>
              <a:t>Produtos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876354" y="1788107"/>
            <a:ext cx="2678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/>
              <a:t>Centros de Lucro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028E69D-A2E9-4372-99A3-EFE2AD3897E5}"/>
              </a:ext>
            </a:extLst>
          </p:cNvPr>
          <p:cNvSpPr txBox="1"/>
          <p:nvPr/>
        </p:nvSpPr>
        <p:spPr>
          <a:xfrm>
            <a:off x="4946457" y="1788107"/>
            <a:ext cx="3825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/>
              <a:t>Centros de Investimento</a:t>
            </a:r>
          </a:p>
        </p:txBody>
      </p:sp>
    </p:spTree>
    <p:extLst>
      <p:ext uri="{BB962C8B-B14F-4D97-AF65-F5344CB8AC3E}">
        <p14:creationId xmlns:p14="http://schemas.microsoft.com/office/powerpoint/2010/main" val="2043805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Centros de Lucro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199" y="1617956"/>
            <a:ext cx="8500369" cy="4525963"/>
          </a:xfrm>
        </p:spPr>
        <p:txBody>
          <a:bodyPr>
            <a:normAutofit/>
          </a:bodyPr>
          <a:lstStyle/>
          <a:p>
            <a:r>
              <a:rPr lang="pt-BR" dirty="0"/>
              <a:t>Surgem com a M-</a:t>
            </a:r>
            <a:r>
              <a:rPr lang="pt-BR" dirty="0" err="1"/>
              <a:t>Form</a:t>
            </a:r>
            <a:endParaRPr lang="pt-BR" dirty="0"/>
          </a:p>
          <a:p>
            <a:pPr lvl="1"/>
            <a:r>
              <a:rPr lang="pt-BR" dirty="0"/>
              <a:t>Problemas de monitoramento e conflitos potenciais entre a gestão de receitas e despesas induzem à concentração em um único agente</a:t>
            </a:r>
          </a:p>
          <a:p>
            <a:pPr lvl="1"/>
            <a:r>
              <a:rPr lang="pt-BR" dirty="0"/>
              <a:t>O gerente é responsável tanto pela produção como pelo marketing</a:t>
            </a:r>
          </a:p>
          <a:p>
            <a:pPr lvl="1"/>
            <a:r>
              <a:rPr lang="pt-BR" dirty="0"/>
              <a:t>Pode ser um país, uma família de produtos, uma regional, etc...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5303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Centros de Lucro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199" y="1600200"/>
            <a:ext cx="8038731" cy="4525963"/>
          </a:xfrm>
        </p:spPr>
        <p:txBody>
          <a:bodyPr>
            <a:normAutofit/>
          </a:bodyPr>
          <a:lstStyle/>
          <a:p>
            <a:r>
              <a:rPr lang="pt-BR" dirty="0"/>
              <a:t>Surgirão quando...</a:t>
            </a:r>
          </a:p>
          <a:p>
            <a:pPr lvl="1"/>
            <a:r>
              <a:rPr lang="pt-BR" dirty="0"/>
              <a:t>A capacidade de recolher informações, interpreta-las e decidir é maximizada localmente</a:t>
            </a:r>
          </a:p>
          <a:p>
            <a:pPr lvl="1"/>
            <a:r>
              <a:rPr lang="pt-BR" dirty="0"/>
              <a:t>Ambientes diversos entre si e em relação ao QG da organização</a:t>
            </a:r>
          </a:p>
          <a:p>
            <a:pPr lvl="1"/>
            <a:r>
              <a:rPr lang="pt-BR" dirty="0"/>
              <a:t>A transmissão dos valores pertinentes à marca e ao conceito está sujeita a ruídos sem a presença de um gestor local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224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Centros de Lucro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6379" y="1600200"/>
            <a:ext cx="4363376" cy="4525963"/>
          </a:xfrm>
        </p:spPr>
        <p:txBody>
          <a:bodyPr/>
          <a:lstStyle/>
          <a:p>
            <a:r>
              <a:rPr lang="pt-BR" dirty="0"/>
              <a:t>Vantagens</a:t>
            </a:r>
          </a:p>
          <a:p>
            <a:pPr lvl="1"/>
            <a:r>
              <a:rPr lang="pt-BR" dirty="0"/>
              <a:t>Incentivos de mercado</a:t>
            </a:r>
          </a:p>
          <a:p>
            <a:pPr lvl="1"/>
            <a:r>
              <a:rPr lang="pt-BR" dirty="0"/>
              <a:t>Adm. corporativa foca atenção na estratégia</a:t>
            </a:r>
          </a:p>
          <a:p>
            <a:pPr lvl="1"/>
            <a:r>
              <a:rPr lang="pt-BR" dirty="0"/>
              <a:t>Prepara a troca da guarda</a:t>
            </a:r>
          </a:p>
          <a:p>
            <a:pPr lvl="1"/>
            <a:r>
              <a:rPr lang="pt-BR" dirty="0"/>
              <a:t>Avaliação de desempenho segmentada (permite mensurar sinergias)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87898" y="1600200"/>
            <a:ext cx="4038600" cy="4525963"/>
          </a:xfrm>
        </p:spPr>
        <p:txBody>
          <a:bodyPr/>
          <a:lstStyle/>
          <a:p>
            <a:r>
              <a:rPr lang="pt-BR" dirty="0"/>
              <a:t>Riscos</a:t>
            </a:r>
          </a:p>
          <a:p>
            <a:pPr lvl="1"/>
            <a:r>
              <a:rPr lang="pt-BR" dirty="0"/>
              <a:t>Perda de controle</a:t>
            </a:r>
          </a:p>
          <a:p>
            <a:pPr lvl="1"/>
            <a:r>
              <a:rPr lang="pt-BR" dirty="0"/>
              <a:t>Concorrência interna pode evoluir para uma quadro conflituoso</a:t>
            </a:r>
          </a:p>
          <a:p>
            <a:pPr lvl="1"/>
            <a:r>
              <a:rPr lang="pt-BR" dirty="0"/>
              <a:t>Descasamento da estratégia</a:t>
            </a:r>
          </a:p>
          <a:p>
            <a:pPr lvl="1"/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94247" y="5273337"/>
            <a:ext cx="69910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dirty="0"/>
              <a:t>A Controladoria tem papel fundamental aqui...</a:t>
            </a:r>
          </a:p>
          <a:p>
            <a:pPr algn="ctr"/>
            <a:r>
              <a:rPr lang="pt-BR" sz="2800" dirty="0"/>
              <a:t>O </a:t>
            </a:r>
            <a:r>
              <a:rPr lang="pt-BR" sz="2800" i="1" dirty="0" err="1"/>
              <a:t>controller</a:t>
            </a:r>
            <a:r>
              <a:rPr lang="pt-BR" sz="2800" dirty="0"/>
              <a:t> como um arquiteto organizacional</a:t>
            </a:r>
          </a:p>
        </p:txBody>
      </p:sp>
    </p:spTree>
    <p:extLst>
      <p:ext uri="{BB962C8B-B14F-4D97-AF65-F5344CB8AC3E}">
        <p14:creationId xmlns:p14="http://schemas.microsoft.com/office/powerpoint/2010/main" val="4020537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Centros de Lucro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Grau de autonomia... Até onde?</a:t>
            </a:r>
          </a:p>
          <a:p>
            <a:pPr lvl="1"/>
            <a:r>
              <a:rPr lang="pt-BR" dirty="0"/>
              <a:t>Muito baixa</a:t>
            </a:r>
          </a:p>
          <a:p>
            <a:pPr lvl="2"/>
            <a:r>
              <a:rPr lang="pt-BR" dirty="0"/>
              <a:t>Para que descentralizar então?</a:t>
            </a:r>
          </a:p>
          <a:p>
            <a:pPr lvl="1"/>
            <a:r>
              <a:rPr lang="pt-BR" dirty="0"/>
              <a:t>Muito alta</a:t>
            </a:r>
          </a:p>
          <a:p>
            <a:pPr lvl="2"/>
            <a:r>
              <a:rPr lang="pt-BR" dirty="0"/>
              <a:t>Risco de liberdade virar libertinagem</a:t>
            </a:r>
          </a:p>
          <a:p>
            <a:pPr lvl="2"/>
            <a:r>
              <a:rPr lang="pt-BR" dirty="0"/>
              <a:t>Risco de perda de sinergia e/ou escala</a:t>
            </a:r>
          </a:p>
          <a:p>
            <a:r>
              <a:rPr lang="pt-BR" dirty="0"/>
              <a:t>É função da capacidade de monitorar e avaliar</a:t>
            </a:r>
          </a:p>
          <a:p>
            <a:pPr lvl="3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7215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Curiosidades...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Centros de lucro podem passar por processo de mitose(!?!?!?!?!?!?)</a:t>
            </a:r>
          </a:p>
          <a:p>
            <a:pPr lvl="1"/>
            <a:r>
              <a:rPr lang="pt-BR" dirty="0"/>
              <a:t>Exemplo: Singapore </a:t>
            </a:r>
            <a:r>
              <a:rPr lang="pt-BR" dirty="0" err="1"/>
              <a:t>Airport</a:t>
            </a:r>
            <a:r>
              <a:rPr lang="pt-BR" dirty="0"/>
              <a:t> Terminal Service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2903" y="3863181"/>
            <a:ext cx="1905000" cy="19050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628" y="3998336"/>
            <a:ext cx="4509856" cy="164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43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Centros de Lucro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Mas que tipo de subdivisão pode ser convertido para CL?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4607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DC5D2A-95C5-4AE8-B2AD-07C746121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E2A6B2-D7E9-4743-A47C-01302D5D0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b="1" i="1" dirty="0"/>
              <a:t>“Decentralization is the process by which the activities of an organization, particularly those regarding planning and decision-making, are distributed or delegated away from a central, authoritative location or group”</a:t>
            </a:r>
            <a:endParaRPr lang="pt-BR" b="1" i="1" dirty="0"/>
          </a:p>
          <a:p>
            <a:r>
              <a:rPr lang="pt-BR" dirty="0"/>
              <a:t>Surge com a concepção de estado oriundo da Revolução Francesa</a:t>
            </a:r>
          </a:p>
          <a:p>
            <a:r>
              <a:rPr lang="pt-BR" dirty="0"/>
              <a:t>O termo passou a ser usado no Sec. XIX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641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Centros de Lucro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199" y="1600200"/>
            <a:ext cx="8447103" cy="4525963"/>
          </a:xfrm>
        </p:spPr>
        <p:txBody>
          <a:bodyPr/>
          <a:lstStyle/>
          <a:p>
            <a:r>
              <a:rPr lang="pt-BR" dirty="0"/>
              <a:t>Em tese, qualquer unidade pode ser tratada como um centro de lucro... Gerencialmente</a:t>
            </a:r>
          </a:p>
          <a:p>
            <a:pPr lvl="1"/>
            <a:r>
              <a:rPr lang="pt-BR" dirty="0"/>
              <a:t>Ex.: </a:t>
            </a:r>
            <a:r>
              <a:rPr lang="pt-BR" i="1" dirty="0" err="1"/>
              <a:t>shared-services</a:t>
            </a:r>
            <a:endParaRPr lang="pt-BR" i="1" dirty="0"/>
          </a:p>
          <a:p>
            <a:r>
              <a:rPr lang="pt-BR" dirty="0"/>
              <a:t>Nesse caso, temos uma adaptação da proposta clássica de centros de lucro</a:t>
            </a:r>
          </a:p>
          <a:p>
            <a:pPr lvl="1"/>
            <a:r>
              <a:rPr lang="pt-BR" dirty="0"/>
              <a:t>A receita é em grande parte gerencial</a:t>
            </a:r>
          </a:p>
        </p:txBody>
      </p:sp>
    </p:spTree>
    <p:extLst>
      <p:ext uri="{BB962C8B-B14F-4D97-AF65-F5344CB8AC3E}">
        <p14:creationId xmlns:p14="http://schemas.microsoft.com/office/powerpoint/2010/main" val="2886083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Centros de Lucro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Relação entre centros de lucro</a:t>
            </a:r>
          </a:p>
          <a:p>
            <a:r>
              <a:rPr lang="pt-BR" dirty="0"/>
              <a:t>Mensuração do lucro</a:t>
            </a:r>
          </a:p>
          <a:p>
            <a:pPr lvl="1"/>
            <a:r>
              <a:rPr lang="pt-BR" dirty="0"/>
              <a:t>Como será estabelecida a receita de um CR que transfere produtos/serviços para um outro CR?</a:t>
            </a:r>
          </a:p>
          <a:p>
            <a:r>
              <a:rPr lang="pt-BR" dirty="0"/>
              <a:t>Preços de Transferência!!!!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925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Preços de Transferência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9062" cy="4525963"/>
          </a:xfrm>
        </p:spPr>
        <p:txBody>
          <a:bodyPr>
            <a:normAutofit lnSpcReduction="10000"/>
          </a:bodyPr>
          <a:lstStyle/>
          <a:p>
            <a:r>
              <a:rPr lang="pt-BR" dirty="0"/>
              <a:t>Fornecimento de produtos/serviços entre divisões da mesma empresa</a:t>
            </a:r>
          </a:p>
          <a:p>
            <a:r>
              <a:rPr lang="pt-BR" dirty="0"/>
              <a:t>Para avaliar desempenho financeiro ”interno” é necessário estabelecer um preço gerencial</a:t>
            </a:r>
          </a:p>
          <a:p>
            <a:r>
              <a:rPr lang="pt-BR" dirty="0"/>
              <a:t>Comumente, são utilizadas três abordagens para determinar preços de transferência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/>
              <a:t>Preço negociado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/>
              <a:t>Transferência de custo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/>
              <a:t>Preços de mercado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1681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pt-BR" dirty="0"/>
              <a:t>Preços Negociados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50477" cy="4525963"/>
          </a:xfrm>
        </p:spPr>
        <p:txBody>
          <a:bodyPr>
            <a:normAutofit lnSpcReduction="10000"/>
          </a:bodyPr>
          <a:lstStyle/>
          <a:p>
            <a:r>
              <a:rPr lang="pt-BR" dirty="0"/>
              <a:t>Abordagem preserva a autonomia das divisões</a:t>
            </a:r>
          </a:p>
          <a:p>
            <a:r>
              <a:rPr lang="pt-BR" dirty="0"/>
              <a:t>Consistente com o espírito da descentralização</a:t>
            </a:r>
          </a:p>
          <a:p>
            <a:pPr lvl="1"/>
            <a:r>
              <a:rPr lang="pt-BR" dirty="0"/>
              <a:t>Quem mais tem informação sobre a transferência são os gestores das áreas envolvidas</a:t>
            </a:r>
          </a:p>
          <a:p>
            <a:pPr lvl="1"/>
            <a:r>
              <a:rPr lang="pt-BR" dirty="0"/>
              <a:t>Base de negociação é o preço de mercado</a:t>
            </a:r>
          </a:p>
          <a:p>
            <a:r>
              <a:rPr lang="pt-BR" dirty="0"/>
              <a:t>O preço acordado deverá aumentar o “lucro gerencial” das áreas envolvidas</a:t>
            </a:r>
          </a:p>
          <a:p>
            <a:pPr lvl="1"/>
            <a:r>
              <a:rPr lang="pt-BR" dirty="0"/>
              <a:t>Ou seja, existem limites – superior e inferior – para o estabelecimento do preço entre as áreas</a:t>
            </a:r>
          </a:p>
        </p:txBody>
      </p:sp>
    </p:spTree>
    <p:extLst>
      <p:ext uri="{BB962C8B-B14F-4D97-AF65-F5344CB8AC3E}">
        <p14:creationId xmlns:p14="http://schemas.microsoft.com/office/powerpoint/2010/main" val="1062912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pt-BR" dirty="0"/>
              <a:t>Preços Negociados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83218B3-4B44-4983-B7E4-E73E7911C8B9}"/>
              </a:ext>
            </a:extLst>
          </p:cNvPr>
          <p:cNvSpPr/>
          <p:nvPr/>
        </p:nvSpPr>
        <p:spPr>
          <a:xfrm>
            <a:off x="2337846" y="3669383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/>
              <a:t>A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3B6B650-54C8-449B-8926-260589DB0195}"/>
              </a:ext>
            </a:extLst>
          </p:cNvPr>
          <p:cNvSpPr/>
          <p:nvPr/>
        </p:nvSpPr>
        <p:spPr>
          <a:xfrm>
            <a:off x="5608948" y="3671740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/>
              <a:t>B</a:t>
            </a:r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FABEB850-E7EC-469C-9DE6-6E46E605B168}"/>
              </a:ext>
            </a:extLst>
          </p:cNvPr>
          <p:cNvCxnSpPr/>
          <p:nvPr/>
        </p:nvCxnSpPr>
        <p:spPr>
          <a:xfrm>
            <a:off x="1084082" y="4126583"/>
            <a:ext cx="125376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C41DBEFA-554A-48D6-BB5C-9A1219FE321D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3252246" y="4126583"/>
            <a:ext cx="2356702" cy="23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155B01C7-1C2F-416B-97F3-93B0519C4404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2795046" y="4583783"/>
            <a:ext cx="0" cy="7706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CA813B47-2D11-4F67-83F2-F8B989633AE0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066148" y="4586140"/>
            <a:ext cx="0" cy="7682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BDDD7F37-5A25-4304-AA2D-093F82EAA416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6523348" y="4128940"/>
            <a:ext cx="131032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DAA4D9FE-856D-4BB8-8CD6-E8E1C0918B4B}"/>
              </a:ext>
            </a:extLst>
          </p:cNvPr>
          <p:cNvSpPr txBox="1"/>
          <p:nvPr/>
        </p:nvSpPr>
        <p:spPr>
          <a:xfrm>
            <a:off x="1346922" y="3664918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5,00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7F7D026F-FE48-4FD9-B19A-4836E98F556D}"/>
              </a:ext>
            </a:extLst>
          </p:cNvPr>
          <p:cNvSpPr txBox="1"/>
          <p:nvPr/>
        </p:nvSpPr>
        <p:spPr>
          <a:xfrm>
            <a:off x="2888204" y="477340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10,00</a:t>
            </a:r>
          </a:p>
        </p:txBody>
      </p: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F68614A4-1D20-4868-9A7F-F25E04CB33BA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6061438" y="3029621"/>
            <a:ext cx="4710" cy="6421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64E68FE7-17B3-4200-ABA9-855F985DEF77}"/>
              </a:ext>
            </a:extLst>
          </p:cNvPr>
          <p:cNvSpPr txBox="1"/>
          <p:nvPr/>
        </p:nvSpPr>
        <p:spPr>
          <a:xfrm>
            <a:off x="5250671" y="2189458"/>
            <a:ext cx="16215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/>
              <a:t>Fornecedor</a:t>
            </a:r>
          </a:p>
          <a:p>
            <a:pPr algn="ctr"/>
            <a:r>
              <a:rPr lang="pt-BR" sz="2400" dirty="0"/>
              <a:t>Externo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2CC261B-51F0-4185-8442-C59FBDF6A69A}"/>
              </a:ext>
            </a:extLst>
          </p:cNvPr>
          <p:cNvSpPr txBox="1"/>
          <p:nvPr/>
        </p:nvSpPr>
        <p:spPr>
          <a:xfrm>
            <a:off x="6081560" y="302962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8,00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A032B15A-B3D2-423A-9757-628995E6860E}"/>
              </a:ext>
            </a:extLst>
          </p:cNvPr>
          <p:cNvSpPr txBox="1"/>
          <p:nvPr/>
        </p:nvSpPr>
        <p:spPr>
          <a:xfrm>
            <a:off x="7105590" y="3671740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20,00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4C4B671B-0CFB-4EEC-9A2F-D372EA42FC2E}"/>
              </a:ext>
            </a:extLst>
          </p:cNvPr>
          <p:cNvSpPr txBox="1"/>
          <p:nvPr/>
        </p:nvSpPr>
        <p:spPr>
          <a:xfrm>
            <a:off x="2218221" y="5416063"/>
            <a:ext cx="11536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/>
              <a:t>Cliente</a:t>
            </a:r>
          </a:p>
          <a:p>
            <a:pPr algn="ctr"/>
            <a:r>
              <a:rPr lang="pt-BR" sz="2400" dirty="0"/>
              <a:t>Externo</a:t>
            </a:r>
          </a:p>
        </p:txBody>
      </p:sp>
    </p:spTree>
    <p:extLst>
      <p:ext uri="{BB962C8B-B14F-4D97-AF65-F5344CB8AC3E}">
        <p14:creationId xmlns:p14="http://schemas.microsoft.com/office/powerpoint/2010/main" val="18707553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667266"/>
              </p:ext>
            </p:extLst>
          </p:nvPr>
        </p:nvGraphicFramePr>
        <p:xfrm>
          <a:off x="262758" y="2095201"/>
          <a:ext cx="8650013" cy="4003040"/>
        </p:xfrm>
        <a:graphic>
          <a:graphicData uri="http://schemas.openxmlformats.org/drawingml/2006/table">
            <a:tbl>
              <a:tblPr/>
              <a:tblGrid>
                <a:gridCol w="6867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2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109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Fornecedor: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noProof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Capacidade de produção (unidades)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noProof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10.000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Custo variável unitário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noProof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8,00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Custos fixos por mês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noProof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70.000,00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Preço de venda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Comprador: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Preço de compra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18,00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Consumo mensal</a:t>
                      </a:r>
                      <a:r>
                        <a:rPr lang="pt-BR" sz="3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(unidades)</a:t>
                      </a:r>
                      <a:endParaRPr lang="pt-BR" sz="3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01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8873E5-A9CF-41F3-A765-3D3D07E53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49166DB-F8CE-4C18-8A6C-8F99FB0285E2}"/>
              </a:ext>
            </a:extLst>
          </p:cNvPr>
          <p:cNvSpPr txBox="1"/>
          <p:nvPr/>
        </p:nvSpPr>
        <p:spPr>
          <a:xfrm>
            <a:off x="2965141" y="1504631"/>
            <a:ext cx="3679597" cy="584775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3200" dirty="0"/>
              <a:t>Decisão Fornecedora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0C9B72E-0785-4C61-A79D-9B64A29CC909}"/>
              </a:ext>
            </a:extLst>
          </p:cNvPr>
          <p:cNvSpPr txBox="1"/>
          <p:nvPr/>
        </p:nvSpPr>
        <p:spPr>
          <a:xfrm>
            <a:off x="3701336" y="2417051"/>
            <a:ext cx="2207207" cy="584775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3200" dirty="0"/>
              <a:t>Custos Fixos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40CED8C-5CB3-48F4-BC1F-19B5ED667772}"/>
              </a:ext>
            </a:extLst>
          </p:cNvPr>
          <p:cNvSpPr txBox="1"/>
          <p:nvPr/>
        </p:nvSpPr>
        <p:spPr>
          <a:xfrm>
            <a:off x="3790078" y="3329471"/>
            <a:ext cx="2029723" cy="584775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3200" dirty="0"/>
              <a:t>Ociosidade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76D512F-8F77-4DB8-A7F4-4836133F5E85}"/>
              </a:ext>
            </a:extLst>
          </p:cNvPr>
          <p:cNvSpPr txBox="1"/>
          <p:nvPr/>
        </p:nvSpPr>
        <p:spPr>
          <a:xfrm>
            <a:off x="1138271" y="4226891"/>
            <a:ext cx="1830758" cy="584775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3200" dirty="0"/>
              <a:t>Suficiente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29D1710-F142-4AAB-ADD1-0895CED7C71D}"/>
              </a:ext>
            </a:extLst>
          </p:cNvPr>
          <p:cNvSpPr txBox="1"/>
          <p:nvPr/>
        </p:nvSpPr>
        <p:spPr>
          <a:xfrm>
            <a:off x="6640849" y="4237055"/>
            <a:ext cx="1827744" cy="584775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3200" dirty="0"/>
              <a:t>Nenhuma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B5AF149-6BF3-4393-9D96-272D3F46207E}"/>
              </a:ext>
            </a:extLst>
          </p:cNvPr>
          <p:cNvSpPr txBox="1"/>
          <p:nvPr/>
        </p:nvSpPr>
        <p:spPr>
          <a:xfrm>
            <a:off x="4164603" y="4226891"/>
            <a:ext cx="1280672" cy="584775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3200" dirty="0"/>
              <a:t>Parcial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EFBD57B-0259-4B00-9176-9D98D01FC5F6}"/>
              </a:ext>
            </a:extLst>
          </p:cNvPr>
          <p:cNvSpPr txBox="1"/>
          <p:nvPr/>
        </p:nvSpPr>
        <p:spPr>
          <a:xfrm>
            <a:off x="838374" y="5389708"/>
            <a:ext cx="2430552" cy="1077218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Cobrir Custos Variáveis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73DDF80-0AFF-402E-A937-80C635D16797}"/>
              </a:ext>
            </a:extLst>
          </p:cNvPr>
          <p:cNvSpPr txBox="1"/>
          <p:nvPr/>
        </p:nvSpPr>
        <p:spPr>
          <a:xfrm>
            <a:off x="3589663" y="5635930"/>
            <a:ext cx="2430552" cy="584775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CV+CO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C381E69-F4EA-41AC-B417-C4524E2E7879}"/>
              </a:ext>
            </a:extLst>
          </p:cNvPr>
          <p:cNvSpPr txBox="1"/>
          <p:nvPr/>
        </p:nvSpPr>
        <p:spPr>
          <a:xfrm>
            <a:off x="6339445" y="5389708"/>
            <a:ext cx="2430552" cy="1077218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Preço</a:t>
            </a:r>
          </a:p>
          <a:p>
            <a:pPr algn="ctr"/>
            <a:r>
              <a:rPr lang="pt-BR" sz="3200" dirty="0"/>
              <a:t>Venda Ext.</a:t>
            </a:r>
          </a:p>
        </p:txBody>
      </p:sp>
      <p:sp>
        <p:nvSpPr>
          <p:cNvPr id="13" name="Seta: para Baixo 12">
            <a:extLst>
              <a:ext uri="{FF2B5EF4-FFF2-40B4-BE49-F238E27FC236}">
                <a16:creationId xmlns:a16="http://schemas.microsoft.com/office/drawing/2014/main" id="{7FC041E5-89E6-491D-912D-0F25A1AEE5F5}"/>
              </a:ext>
            </a:extLst>
          </p:cNvPr>
          <p:cNvSpPr/>
          <p:nvPr/>
        </p:nvSpPr>
        <p:spPr>
          <a:xfrm>
            <a:off x="4312228" y="2147349"/>
            <a:ext cx="985421" cy="204187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: para Baixo 13">
            <a:extLst>
              <a:ext uri="{FF2B5EF4-FFF2-40B4-BE49-F238E27FC236}">
                <a16:creationId xmlns:a16="http://schemas.microsoft.com/office/drawing/2014/main" id="{969CABAD-E97F-401E-86AA-CDDB226B722F}"/>
              </a:ext>
            </a:extLst>
          </p:cNvPr>
          <p:cNvSpPr/>
          <p:nvPr/>
        </p:nvSpPr>
        <p:spPr>
          <a:xfrm>
            <a:off x="4312227" y="3063862"/>
            <a:ext cx="985421" cy="204187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: Angulado 15">
            <a:extLst>
              <a:ext uri="{FF2B5EF4-FFF2-40B4-BE49-F238E27FC236}">
                <a16:creationId xmlns:a16="http://schemas.microsoft.com/office/drawing/2014/main" id="{5E13BD30-A39A-48DD-9F5E-0C36EA52B5B1}"/>
              </a:ext>
            </a:extLst>
          </p:cNvPr>
          <p:cNvCxnSpPr>
            <a:cxnSpLocks/>
            <a:stCxn id="6" idx="1"/>
            <a:endCxn id="7" idx="0"/>
          </p:cNvCxnSpPr>
          <p:nvPr/>
        </p:nvCxnSpPr>
        <p:spPr>
          <a:xfrm rot="10800000" flipV="1">
            <a:off x="2053650" y="3621859"/>
            <a:ext cx="1736428" cy="60503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ector: Angulado 16">
            <a:extLst>
              <a:ext uri="{FF2B5EF4-FFF2-40B4-BE49-F238E27FC236}">
                <a16:creationId xmlns:a16="http://schemas.microsoft.com/office/drawing/2014/main" id="{F2153371-3AA2-4DD1-8EBC-D0DA60D64BF6}"/>
              </a:ext>
            </a:extLst>
          </p:cNvPr>
          <p:cNvCxnSpPr>
            <a:cxnSpLocks/>
            <a:stCxn id="6" idx="3"/>
            <a:endCxn id="8" idx="0"/>
          </p:cNvCxnSpPr>
          <p:nvPr/>
        </p:nvCxnSpPr>
        <p:spPr>
          <a:xfrm>
            <a:off x="5819801" y="3621859"/>
            <a:ext cx="1734920" cy="615196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E45BAEF1-CC37-4955-833B-9A411B3646E0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 flipH="1">
            <a:off x="4804939" y="3914246"/>
            <a:ext cx="1" cy="3126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Seta: para Baixo 22">
            <a:extLst>
              <a:ext uri="{FF2B5EF4-FFF2-40B4-BE49-F238E27FC236}">
                <a16:creationId xmlns:a16="http://schemas.microsoft.com/office/drawing/2014/main" id="{8D3C6C15-00D4-4402-870E-AB7C94E57969}"/>
              </a:ext>
            </a:extLst>
          </p:cNvPr>
          <p:cNvSpPr/>
          <p:nvPr/>
        </p:nvSpPr>
        <p:spPr>
          <a:xfrm>
            <a:off x="1560938" y="5003384"/>
            <a:ext cx="985421" cy="204187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: para Baixo 23">
            <a:extLst>
              <a:ext uri="{FF2B5EF4-FFF2-40B4-BE49-F238E27FC236}">
                <a16:creationId xmlns:a16="http://schemas.microsoft.com/office/drawing/2014/main" id="{2BE7551B-4587-4580-B7AF-E5E5A5791B12}"/>
              </a:ext>
            </a:extLst>
          </p:cNvPr>
          <p:cNvSpPr/>
          <p:nvPr/>
        </p:nvSpPr>
        <p:spPr>
          <a:xfrm>
            <a:off x="4312229" y="5003384"/>
            <a:ext cx="985421" cy="204187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: para Baixo 24">
            <a:extLst>
              <a:ext uri="{FF2B5EF4-FFF2-40B4-BE49-F238E27FC236}">
                <a16:creationId xmlns:a16="http://schemas.microsoft.com/office/drawing/2014/main" id="{616D72F4-261A-4996-A548-88BF61FBF982}"/>
              </a:ext>
            </a:extLst>
          </p:cNvPr>
          <p:cNvSpPr/>
          <p:nvPr/>
        </p:nvSpPr>
        <p:spPr>
          <a:xfrm>
            <a:off x="7090351" y="5003384"/>
            <a:ext cx="985421" cy="204187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03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  <p:bldP spid="24" grpId="0" animBg="1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2048308" y="2375544"/>
                <a:ext cx="4794261" cy="4935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charset="0"/>
                        </a:rPr>
                        <m:t>𝑃𝑟𝑒</m:t>
                      </m:r>
                      <m:r>
                        <a:rPr lang="pt-BR" sz="3200" b="0" i="1" smtClean="0">
                          <a:latin typeface="Cambria Math" charset="0"/>
                        </a:rPr>
                        <m:t>ç</m:t>
                      </m:r>
                      <m:r>
                        <a:rPr lang="pt-BR" sz="3200" b="0" i="1" smtClean="0">
                          <a:latin typeface="Cambria Math" charset="0"/>
                        </a:rPr>
                        <m:t>𝑜</m:t>
                      </m:r>
                      <m:r>
                        <a:rPr lang="pt-BR" sz="3200" b="0" i="1" smtClean="0">
                          <a:latin typeface="Cambria Math" charset="0"/>
                        </a:rPr>
                        <m:t> </m:t>
                      </m:r>
                      <m:r>
                        <a:rPr lang="pt-BR" sz="3200" b="0" i="1" smtClean="0">
                          <a:latin typeface="Cambria Math" charset="0"/>
                        </a:rPr>
                        <m:t>𝑇𝑟𝑎𝑛𝑠𝑓</m:t>
                      </m:r>
                      <m:r>
                        <a:rPr lang="pt-BR" sz="3200" b="0" i="1" smtClean="0">
                          <a:latin typeface="Cambria Math" charset="0"/>
                        </a:rPr>
                        <m:t>. ≥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𝐶𝑉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𝑢</m:t>
                          </m:r>
                        </m:sub>
                      </m:sSub>
                      <m:r>
                        <a:rPr lang="pt-BR" sz="3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pt-BR" sz="3200" b="0" i="1" smtClean="0"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accPr>
                        <m:e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charset="0"/>
                            </a:rPr>
                            <m:t>𝐶𝑂</m:t>
                          </m:r>
                        </m:e>
                      </m:acc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8308" y="2375544"/>
                <a:ext cx="4794261" cy="4935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729FEFDB-9D85-41DA-8588-038586C735B4}"/>
                  </a:ext>
                </a:extLst>
              </p:cNvPr>
              <p:cNvSpPr txBox="1"/>
              <p:nvPr/>
            </p:nvSpPr>
            <p:spPr>
              <a:xfrm>
                <a:off x="352674" y="3227095"/>
                <a:ext cx="8616205" cy="10213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charset="0"/>
                        </a:rPr>
                        <m:t>𝑃𝑟𝑒</m:t>
                      </m:r>
                      <m:r>
                        <a:rPr lang="pt-BR" sz="3200" b="0" i="1" smtClean="0">
                          <a:latin typeface="Cambria Math" charset="0"/>
                        </a:rPr>
                        <m:t>ç</m:t>
                      </m:r>
                      <m:r>
                        <a:rPr lang="pt-BR" sz="3200" b="0" i="1" smtClean="0">
                          <a:latin typeface="Cambria Math" charset="0"/>
                        </a:rPr>
                        <m:t>𝑜</m:t>
                      </m:r>
                      <m:r>
                        <a:rPr lang="pt-BR" sz="3200" b="0" i="1" smtClean="0">
                          <a:latin typeface="Cambria Math" charset="0"/>
                        </a:rPr>
                        <m:t> </m:t>
                      </m:r>
                      <m:r>
                        <a:rPr lang="pt-BR" sz="3200" b="0" i="1" smtClean="0">
                          <a:latin typeface="Cambria Math" charset="0"/>
                        </a:rPr>
                        <m:t>𝑇𝑟𝑎𝑛𝑠𝑓</m:t>
                      </m:r>
                      <m:r>
                        <a:rPr lang="pt-BR" sz="3200" b="0" i="1" smtClean="0">
                          <a:latin typeface="Cambria Math" charset="0"/>
                        </a:rPr>
                        <m:t>. ≥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𝐶𝑉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𝑢</m:t>
                          </m:r>
                        </m:sub>
                      </m:sSub>
                      <m:r>
                        <a:rPr lang="pt-BR" sz="3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f>
                        <m:fPr>
                          <m:ctrlPr>
                            <a:rPr lang="bg-BG" sz="32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𝑀𝐶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𝑣𝑒𝑛𝑑𝑎𝑠</m:t>
                          </m:r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𝑝𝑒𝑟𝑑𝑖𝑑𝑎𝑠</m:t>
                          </m:r>
                        </m:num>
                        <m:den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𝑈𝑛𝑖𝑑𝑎𝑑𝑒𝑠</m:t>
                          </m:r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𝑇𝑟𝑎𝑛𝑠𝑓𝑒𝑟𝑖𝑑𝑎𝑠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729FEFDB-9D85-41DA-8588-038586C735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74" y="3227095"/>
                <a:ext cx="8616205" cy="10213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685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Sem capacidade ociosa</a:t>
            </a:r>
          </a:p>
          <a:p>
            <a:pPr lvl="1"/>
            <a:r>
              <a:rPr lang="pt-BR" dirty="0"/>
              <a:t>Ou seja, o fornecedor deixaria de vender ao mercado externo 2.000 unidades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37875" y="4818037"/>
                <a:ext cx="8248925" cy="9380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𝑃𝑟𝑒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ç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𝑇𝑟𝑎𝑛𝑠𝑓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≥8,00+</m:t>
                      </m:r>
                      <m:f>
                        <m:fPr>
                          <m:ctrlPr>
                            <a:rPr lang="bg-BG" sz="32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(20,00−8,00)×2.000</m:t>
                          </m:r>
                        </m:num>
                        <m:den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2.000</m:t>
                          </m:r>
                        </m:den>
                      </m:f>
                    </m:oMath>
                  </m:oMathPara>
                </a14:m>
                <a:endParaRPr lang="pt-BR" sz="3200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75" y="4818037"/>
                <a:ext cx="8248925" cy="9380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457200" y="6143005"/>
                <a:ext cx="408644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𝑃𝑟𝑒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ç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𝑇𝑟𝑎𝑛𝑠𝑓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≥</m:t>
                      </m:r>
                      <m:r>
                        <a:rPr lang="pt-BR" sz="3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20,00</m:t>
                      </m:r>
                    </m:oMath>
                  </m:oMathPara>
                </a14:m>
                <a:endParaRPr lang="pt-BR" sz="3200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143005"/>
                <a:ext cx="408644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3"/>
              <p:cNvSpPr txBox="1"/>
              <p:nvPr/>
            </p:nvSpPr>
            <p:spPr>
              <a:xfrm>
                <a:off x="437875" y="3614170"/>
                <a:ext cx="8616205" cy="10213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charset="0"/>
                        </a:rPr>
                        <m:t>𝑃𝑟𝑒</m:t>
                      </m:r>
                      <m:r>
                        <a:rPr lang="pt-BR" sz="3200" b="0" i="1" smtClean="0">
                          <a:latin typeface="Cambria Math" charset="0"/>
                        </a:rPr>
                        <m:t>ç</m:t>
                      </m:r>
                      <m:r>
                        <a:rPr lang="pt-BR" sz="3200" b="0" i="1" smtClean="0">
                          <a:latin typeface="Cambria Math" charset="0"/>
                        </a:rPr>
                        <m:t>𝑜</m:t>
                      </m:r>
                      <m:r>
                        <a:rPr lang="pt-BR" sz="3200" b="0" i="1" smtClean="0">
                          <a:latin typeface="Cambria Math" charset="0"/>
                        </a:rPr>
                        <m:t> </m:t>
                      </m:r>
                      <m:r>
                        <a:rPr lang="pt-BR" sz="3200" b="0" i="1" smtClean="0">
                          <a:latin typeface="Cambria Math" charset="0"/>
                        </a:rPr>
                        <m:t>𝑇𝑟𝑎𝑛𝑠𝑓</m:t>
                      </m:r>
                      <m:r>
                        <a:rPr lang="pt-BR" sz="3200" b="0" i="1" smtClean="0">
                          <a:latin typeface="Cambria Math" charset="0"/>
                        </a:rPr>
                        <m:t>. ≥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𝐶𝑉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𝑢</m:t>
                          </m:r>
                        </m:sub>
                      </m:sSub>
                      <m:r>
                        <a:rPr lang="pt-BR" sz="3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f>
                        <m:fPr>
                          <m:ctrlPr>
                            <a:rPr lang="bg-BG" sz="32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𝑀𝐶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𝑣𝑒𝑛𝑑𝑎𝑠</m:t>
                          </m:r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𝑝𝑒𝑟𝑑𝑖𝑑𝑎𝑠</m:t>
                          </m:r>
                        </m:num>
                        <m:den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𝑈𝑛𝑖𝑑𝑎𝑑𝑒𝑠</m:t>
                          </m:r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𝑇𝑟𝑎𝑛𝑠𝑓𝑒𝑟𝑖𝑑𝑎𝑠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6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75" y="3614170"/>
                <a:ext cx="8616205" cy="102130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486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24568" cy="4525963"/>
          </a:xfrm>
        </p:spPr>
        <p:txBody>
          <a:bodyPr>
            <a:noAutofit/>
          </a:bodyPr>
          <a:lstStyle/>
          <a:p>
            <a:r>
              <a:rPr lang="pt-BR" b="1" dirty="0"/>
              <a:t>Sem capacidade ociosa</a:t>
            </a:r>
          </a:p>
          <a:p>
            <a:pPr lvl="1"/>
            <a:r>
              <a:rPr lang="pt-BR" dirty="0"/>
              <a:t>Problema: a divisão compradora não pagará mais do que $ 18,00</a:t>
            </a:r>
          </a:p>
          <a:p>
            <a:pPr lvl="1"/>
            <a:r>
              <a:rPr lang="pt-BR" dirty="0"/>
              <a:t>Portanto, não há transferência... </a:t>
            </a:r>
          </a:p>
          <a:p>
            <a:pPr lvl="1"/>
            <a:r>
              <a:rPr lang="pt-BR" dirty="0"/>
              <a:t>Isso é ruim?</a:t>
            </a:r>
          </a:p>
          <a:p>
            <a:r>
              <a:rPr lang="pt-BR" sz="3600" dirty="0"/>
              <a:t>NÃO!!!! Para a empresa o lucro será maior se ambas as divisões mantiverem negócios independentes, mas lucrativos!!!!</a:t>
            </a:r>
          </a:p>
        </p:txBody>
      </p:sp>
    </p:spTree>
    <p:extLst>
      <p:ext uri="{BB962C8B-B14F-4D97-AF65-F5344CB8AC3E}">
        <p14:creationId xmlns:p14="http://schemas.microsoft.com/office/powerpoint/2010/main" val="132474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2854D-EF05-4858-B691-8C06047AA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novo?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B1ED98-B3CC-4970-95EA-32D89F0DA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Qualidade da informação</a:t>
            </a:r>
          </a:p>
          <a:p>
            <a:pPr lvl="1"/>
            <a:r>
              <a:rPr lang="pt-BR" dirty="0"/>
              <a:t>Hardware e software</a:t>
            </a:r>
          </a:p>
          <a:p>
            <a:r>
              <a:rPr lang="pt-BR" dirty="0"/>
              <a:t>Mudança de Paradigma</a:t>
            </a:r>
            <a:endParaRPr lang="pt-BR" i="1" dirty="0"/>
          </a:p>
          <a:p>
            <a:pPr lvl="1"/>
            <a:r>
              <a:rPr lang="pt-BR" dirty="0"/>
              <a:t>De output para </a:t>
            </a:r>
            <a:r>
              <a:rPr lang="pt-BR" dirty="0" err="1"/>
              <a:t>outcome</a:t>
            </a:r>
            <a:endParaRPr lang="pt-BR" dirty="0"/>
          </a:p>
          <a:p>
            <a:pPr lvl="1"/>
            <a:r>
              <a:rPr lang="pt-BR" dirty="0"/>
              <a:t>Da mensuração para avaliação</a:t>
            </a:r>
          </a:p>
          <a:p>
            <a:r>
              <a:rPr lang="pt-BR" dirty="0"/>
              <a:t>Evolução institucional</a:t>
            </a:r>
          </a:p>
          <a:p>
            <a:pPr lvl="1"/>
            <a:r>
              <a:rPr lang="pt-BR" dirty="0"/>
              <a:t>Arranjos extra e </a:t>
            </a:r>
            <a:r>
              <a:rPr lang="pt-BR" dirty="0" err="1"/>
              <a:t>intrafirma</a:t>
            </a:r>
            <a:endParaRPr lang="pt-BR" dirty="0"/>
          </a:p>
          <a:p>
            <a:r>
              <a:rPr lang="pt-BR" dirty="0"/>
              <a:t>Novas tecnologias de gestão</a:t>
            </a:r>
          </a:p>
          <a:p>
            <a:pPr lvl="1"/>
            <a:r>
              <a:rPr lang="pt-BR" dirty="0"/>
              <a:t>Avaliação de desempenho</a:t>
            </a:r>
          </a:p>
          <a:p>
            <a:pPr lvl="1"/>
            <a:r>
              <a:rPr lang="pt-BR" dirty="0"/>
              <a:t>Mais integração entre funções organizacionais</a:t>
            </a:r>
          </a:p>
        </p:txBody>
      </p:sp>
    </p:spTree>
    <p:extLst>
      <p:ext uri="{BB962C8B-B14F-4D97-AF65-F5344CB8AC3E}">
        <p14:creationId xmlns:p14="http://schemas.microsoft.com/office/powerpoint/2010/main" val="1730496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Com capacidade ociosa</a:t>
            </a:r>
          </a:p>
          <a:p>
            <a:pPr lvl="1"/>
            <a:r>
              <a:rPr lang="pt-BR" sz="2400" dirty="0"/>
              <a:t>Suponha uma ociosidade de 1.000 unidades</a:t>
            </a:r>
          </a:p>
          <a:p>
            <a:pPr lvl="1"/>
            <a:r>
              <a:rPr lang="pt-BR" sz="2400" dirty="0"/>
              <a:t>Mas lembre-se: a unidade compradora precisa de 2.000</a:t>
            </a:r>
          </a:p>
          <a:p>
            <a:pPr lvl="1"/>
            <a:r>
              <a:rPr lang="pt-BR" sz="2400" dirty="0"/>
              <a:t>Não é possível trabalhar com mais de um fornecedor</a:t>
            </a:r>
          </a:p>
        </p:txBody>
      </p:sp>
      <p:sp>
        <p:nvSpPr>
          <p:cNvPr id="13" name="Oval 12"/>
          <p:cNvSpPr/>
          <p:nvPr/>
        </p:nvSpPr>
        <p:spPr>
          <a:xfrm>
            <a:off x="4778582" y="4522187"/>
            <a:ext cx="4192207" cy="1350596"/>
          </a:xfrm>
          <a:prstGeom prst="ellipse">
            <a:avLst/>
          </a:prstGeom>
          <a:solidFill>
            <a:srgbClr val="FFFF00">
              <a:alpha val="39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Oval 13"/>
          <p:cNvSpPr/>
          <p:nvPr/>
        </p:nvSpPr>
        <p:spPr>
          <a:xfrm>
            <a:off x="5770180" y="546538"/>
            <a:ext cx="3244212" cy="1191219"/>
          </a:xfrm>
          <a:prstGeom prst="ellipse">
            <a:avLst/>
          </a:prstGeom>
          <a:solidFill>
            <a:srgbClr val="FFFF00">
              <a:alpha val="39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Custo de Oportunidade</a:t>
            </a:r>
          </a:p>
          <a:p>
            <a:pPr algn="ctr"/>
            <a:r>
              <a:rPr lang="pt-BR" sz="2400" b="1" dirty="0"/>
              <a:t>Médio</a:t>
            </a:r>
          </a:p>
        </p:txBody>
      </p:sp>
      <p:cxnSp>
        <p:nvCxnSpPr>
          <p:cNvPr id="16" name="Straight Arrow Connector 15"/>
          <p:cNvCxnSpPr>
            <a:stCxn id="13" idx="0"/>
            <a:endCxn id="14" idx="4"/>
          </p:cNvCxnSpPr>
          <p:nvPr/>
        </p:nvCxnSpPr>
        <p:spPr>
          <a:xfrm flipV="1">
            <a:off x="6874686" y="1737757"/>
            <a:ext cx="517600" cy="27844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601670" y="4860988"/>
                <a:ext cx="8248925" cy="9380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𝑃𝑟𝑒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ç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𝑇𝑟𝑎𝑛𝑠𝑓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≥8,00+</m:t>
                      </m:r>
                      <m:f>
                        <m:fPr>
                          <m:ctrlPr>
                            <a:rPr lang="bg-BG" sz="32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(20,00−8,00)×</m:t>
                          </m:r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.000</m:t>
                          </m:r>
                        </m:num>
                        <m:den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2.000</m:t>
                          </m:r>
                        </m:den>
                      </m:f>
                    </m:oMath>
                  </m:oMathPara>
                </a14:m>
                <a:endParaRPr lang="pt-BR" sz="3200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70" y="4860988"/>
                <a:ext cx="8248925" cy="9380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601670" y="6147815"/>
                <a:ext cx="408644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𝑃𝑟𝑒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ç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𝑇𝑟𝑎𝑛𝑠𝑓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≥</m:t>
                      </m:r>
                      <m:r>
                        <a:rPr lang="pt-BR" sz="3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14,00</m:t>
                      </m:r>
                    </m:oMath>
                  </m:oMathPara>
                </a14:m>
                <a:endParaRPr lang="pt-BR" sz="3200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70" y="6147815"/>
                <a:ext cx="408644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3"/>
              <p:cNvSpPr txBox="1"/>
              <p:nvPr/>
            </p:nvSpPr>
            <p:spPr>
              <a:xfrm>
                <a:off x="656359" y="3670814"/>
                <a:ext cx="8616205" cy="10213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charset="0"/>
                        </a:rPr>
                        <m:t>𝑃𝑟𝑒</m:t>
                      </m:r>
                      <m:r>
                        <a:rPr lang="pt-BR" sz="3200" b="0" i="1" smtClean="0">
                          <a:latin typeface="Cambria Math" charset="0"/>
                        </a:rPr>
                        <m:t>ç</m:t>
                      </m:r>
                      <m:r>
                        <a:rPr lang="pt-BR" sz="3200" b="0" i="1" smtClean="0">
                          <a:latin typeface="Cambria Math" charset="0"/>
                        </a:rPr>
                        <m:t>𝑜</m:t>
                      </m:r>
                      <m:r>
                        <a:rPr lang="pt-BR" sz="3200" b="0" i="1" smtClean="0">
                          <a:latin typeface="Cambria Math" charset="0"/>
                        </a:rPr>
                        <m:t> </m:t>
                      </m:r>
                      <m:r>
                        <a:rPr lang="pt-BR" sz="3200" b="0" i="1" smtClean="0">
                          <a:latin typeface="Cambria Math" charset="0"/>
                        </a:rPr>
                        <m:t>𝑇𝑟𝑎𝑛𝑠𝑓</m:t>
                      </m:r>
                      <m:r>
                        <a:rPr lang="pt-BR" sz="3200" b="0" i="1" smtClean="0">
                          <a:latin typeface="Cambria Math" charset="0"/>
                        </a:rPr>
                        <m:t>. ≥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𝐶𝑉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𝑢</m:t>
                          </m:r>
                        </m:sub>
                      </m:sSub>
                      <m:r>
                        <a:rPr lang="pt-BR" sz="3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f>
                        <m:fPr>
                          <m:ctrlPr>
                            <a:rPr lang="bg-BG" sz="32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𝑀𝐶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𝑣𝑒𝑛𝑑𝑎𝑠</m:t>
                          </m:r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𝑝𝑒𝑟𝑑𝑖𝑑𝑎𝑠</m:t>
                          </m:r>
                        </m:num>
                        <m:den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𝑈𝑛𝑖𝑑𝑎𝑑𝑒𝑠</m:t>
                          </m:r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a:rPr lang="pt-BR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𝑇𝑟𝑎𝑛𝑠𝑓𝑒𝑟𝑖𝑑𝑎𝑠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9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359" y="3670814"/>
                <a:ext cx="8616205" cy="102130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034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1016"/>
            <a:ext cx="8229600" cy="5168157"/>
          </a:xfrm>
        </p:spPr>
        <p:txBody>
          <a:bodyPr>
            <a:noAutofit/>
          </a:bodyPr>
          <a:lstStyle/>
          <a:p>
            <a:r>
              <a:rPr lang="pt-BR" sz="2800" b="1" dirty="0"/>
              <a:t>Com capacidade ociosa</a:t>
            </a:r>
          </a:p>
          <a:p>
            <a:pPr lvl="1"/>
            <a:r>
              <a:rPr lang="pt-BR" sz="2400" dirty="0"/>
              <a:t>Como antes, a divisão compradora não pagará mais do que $ 18,00!</a:t>
            </a:r>
          </a:p>
          <a:p>
            <a:pPr lvl="1"/>
            <a:r>
              <a:rPr lang="pt-BR" sz="2400" dirty="0"/>
              <a:t>Combinadas as exigências, o preço estará situado em algum ponto entre...</a:t>
            </a:r>
          </a:p>
          <a:p>
            <a:pPr lvl="1"/>
            <a:endParaRPr lang="pt-BR" sz="2400" dirty="0"/>
          </a:p>
          <a:p>
            <a:r>
              <a:rPr lang="pt-BR" sz="2800" b="1" dirty="0"/>
              <a:t>Sem fornecedor externo</a:t>
            </a:r>
          </a:p>
          <a:p>
            <a:pPr lvl="1"/>
            <a:r>
              <a:rPr lang="pt-BR" dirty="0"/>
              <a:t>A discussão irá girar em torno da margem de lucro exigida pela divisão cliente</a:t>
            </a:r>
          </a:p>
          <a:p>
            <a:pPr lvl="1"/>
            <a:r>
              <a:rPr lang="pt-BR" dirty="0"/>
              <a:t>O preço estará situado dentro da margem de lucro esperada</a:t>
            </a:r>
          </a:p>
          <a:p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203727" y="3642767"/>
                <a:ext cx="53572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3727" y="3642767"/>
                <a:ext cx="535724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650591" y="3642767"/>
            <a:ext cx="3533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dirty="0"/>
              <a:t>Preço de Transferência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06733" y="3642767"/>
            <a:ext cx="1002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dirty="0"/>
              <a:t>14,00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25316" y="3642767"/>
            <a:ext cx="1002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dirty="0"/>
              <a:t>18,00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16"/>
              <p:cNvSpPr txBox="1"/>
              <p:nvPr/>
            </p:nvSpPr>
            <p:spPr>
              <a:xfrm>
                <a:off x="6169479" y="3642767"/>
                <a:ext cx="53572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9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479" y="3642767"/>
                <a:ext cx="53572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17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8873E5-A9CF-41F3-A765-3D3D07E53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49166DB-F8CE-4C18-8A6C-8F99FB0285E2}"/>
              </a:ext>
            </a:extLst>
          </p:cNvPr>
          <p:cNvSpPr txBox="1"/>
          <p:nvPr/>
        </p:nvSpPr>
        <p:spPr>
          <a:xfrm>
            <a:off x="2405848" y="1504631"/>
            <a:ext cx="3679597" cy="584775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Decisão Cliente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0C9B72E-0785-4C61-A79D-9B64A29CC909}"/>
              </a:ext>
            </a:extLst>
          </p:cNvPr>
          <p:cNvSpPr txBox="1"/>
          <p:nvPr/>
        </p:nvSpPr>
        <p:spPr>
          <a:xfrm>
            <a:off x="1878788" y="2417051"/>
            <a:ext cx="4733732" cy="584775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sz="3200" dirty="0"/>
              <a:t>Existe Fornecedor Externo?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76D512F-8F77-4DB8-A7F4-4836133F5E85}"/>
              </a:ext>
            </a:extLst>
          </p:cNvPr>
          <p:cNvSpPr txBox="1"/>
          <p:nvPr/>
        </p:nvSpPr>
        <p:spPr>
          <a:xfrm>
            <a:off x="1271437" y="3765252"/>
            <a:ext cx="2270754" cy="584775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Sim</a:t>
            </a:r>
          </a:p>
        </p:txBody>
      </p:sp>
      <p:sp>
        <p:nvSpPr>
          <p:cNvPr id="13" name="Seta: para Baixo 12">
            <a:extLst>
              <a:ext uri="{FF2B5EF4-FFF2-40B4-BE49-F238E27FC236}">
                <a16:creationId xmlns:a16="http://schemas.microsoft.com/office/drawing/2014/main" id="{7FC041E5-89E6-491D-912D-0F25A1AEE5F5}"/>
              </a:ext>
            </a:extLst>
          </p:cNvPr>
          <p:cNvSpPr/>
          <p:nvPr/>
        </p:nvSpPr>
        <p:spPr>
          <a:xfrm>
            <a:off x="3752935" y="2147349"/>
            <a:ext cx="985421" cy="204187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: Angulado 15">
            <a:extLst>
              <a:ext uri="{FF2B5EF4-FFF2-40B4-BE49-F238E27FC236}">
                <a16:creationId xmlns:a16="http://schemas.microsoft.com/office/drawing/2014/main" id="{5E13BD30-A39A-48DD-9F5E-0C36EA52B5B1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 rot="5400000">
            <a:off x="2944521" y="2464119"/>
            <a:ext cx="763426" cy="183884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ector: Angulado 16">
            <a:extLst>
              <a:ext uri="{FF2B5EF4-FFF2-40B4-BE49-F238E27FC236}">
                <a16:creationId xmlns:a16="http://schemas.microsoft.com/office/drawing/2014/main" id="{F2153371-3AA2-4DD1-8EBC-D0DA60D64BF6}"/>
              </a:ext>
            </a:extLst>
          </p:cNvPr>
          <p:cNvCxnSpPr>
            <a:cxnSpLocks/>
            <a:stCxn id="5" idx="2"/>
            <a:endCxn id="22" idx="0"/>
          </p:cNvCxnSpPr>
          <p:nvPr/>
        </p:nvCxnSpPr>
        <p:spPr>
          <a:xfrm rot="16200000" flipH="1">
            <a:off x="4838113" y="2409366"/>
            <a:ext cx="763426" cy="194834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Seta: para Baixo 22">
            <a:extLst>
              <a:ext uri="{FF2B5EF4-FFF2-40B4-BE49-F238E27FC236}">
                <a16:creationId xmlns:a16="http://schemas.microsoft.com/office/drawing/2014/main" id="{8D3C6C15-00D4-4402-870E-AB7C94E57969}"/>
              </a:ext>
            </a:extLst>
          </p:cNvPr>
          <p:cNvSpPr/>
          <p:nvPr/>
        </p:nvSpPr>
        <p:spPr>
          <a:xfrm>
            <a:off x="1913137" y="4635894"/>
            <a:ext cx="985421" cy="204187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Seta: para Baixo 23">
            <a:extLst>
              <a:ext uri="{FF2B5EF4-FFF2-40B4-BE49-F238E27FC236}">
                <a16:creationId xmlns:a16="http://schemas.microsoft.com/office/drawing/2014/main" id="{2BE7551B-4587-4580-B7AF-E5E5A5791B12}"/>
              </a:ext>
            </a:extLst>
          </p:cNvPr>
          <p:cNvSpPr/>
          <p:nvPr/>
        </p:nvSpPr>
        <p:spPr>
          <a:xfrm>
            <a:off x="5701288" y="4635894"/>
            <a:ext cx="985421" cy="204187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23D46105-598F-42BD-A365-9F59ED098C73}"/>
              </a:ext>
            </a:extLst>
          </p:cNvPr>
          <p:cNvSpPr txBox="1"/>
          <p:nvPr/>
        </p:nvSpPr>
        <p:spPr>
          <a:xfrm>
            <a:off x="5058622" y="3765252"/>
            <a:ext cx="2270754" cy="584775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Não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4D09A9F2-B561-4BDE-8F70-CB3B6500D154}"/>
                  </a:ext>
                </a:extLst>
              </p:cNvPr>
              <p:cNvSpPr/>
              <p:nvPr/>
            </p:nvSpPr>
            <p:spPr>
              <a:xfrm>
                <a:off x="1401213" y="5167536"/>
                <a:ext cx="200926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1" i="1" smtClean="0">
                          <a:latin typeface="Cambria Math" panose="02040503050406030204" pitchFamily="18" charset="0"/>
                        </a:rPr>
                        <m:t>𝑷𝑻</m:t>
                      </m:r>
                      <m:r>
                        <a:rPr lang="pt-BR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pt-BR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𝑷𝑴</m:t>
                      </m:r>
                    </m:oMath>
                  </m:oMathPara>
                </a14:m>
                <a:endParaRPr lang="pt-BR" sz="3200" b="1" dirty="0"/>
              </a:p>
            </p:txBody>
          </p:sp>
        </mc:Choice>
        <mc:Fallback xmlns=""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4D09A9F2-B561-4BDE-8F70-CB3B6500D1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1213" y="5167536"/>
                <a:ext cx="2009268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>
                <a:extLst>
                  <a:ext uri="{FF2B5EF4-FFF2-40B4-BE49-F238E27FC236}">
                    <a16:creationId xmlns:a16="http://schemas.microsoft.com/office/drawing/2014/main" id="{C8820E4F-6869-44CF-B584-B5CC39C0FCEE}"/>
                  </a:ext>
                </a:extLst>
              </p:cNvPr>
              <p:cNvSpPr/>
              <p:nvPr/>
            </p:nvSpPr>
            <p:spPr>
              <a:xfrm>
                <a:off x="3937206" y="5167536"/>
                <a:ext cx="513736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1" i="1" smtClean="0">
                          <a:latin typeface="Cambria Math" panose="02040503050406030204" pitchFamily="18" charset="0"/>
                        </a:rPr>
                        <m:t>𝑷𝑻</m:t>
                      </m:r>
                      <m:r>
                        <a:rPr lang="pt-BR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𝑪𝑽</m:t>
                          </m:r>
                        </m:e>
                        <m:sub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𝒄𝒍𝒊𝒆𝒏𝒕𝒆</m:t>
                          </m:r>
                        </m:sub>
                      </m:sSub>
                      <m:r>
                        <a:rPr lang="pt-BR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pt-BR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𝑷𝑪𝒍𝒊𝒆𝒏𝒕𝒆</m:t>
                      </m:r>
                    </m:oMath>
                  </m:oMathPara>
                </a14:m>
                <a:endParaRPr lang="pt-BR" sz="3200" b="1" dirty="0"/>
              </a:p>
            </p:txBody>
          </p:sp>
        </mc:Choice>
        <mc:Fallback xmlns="">
          <p:sp>
            <p:nvSpPr>
              <p:cNvPr id="27" name="Retângulo 26">
                <a:extLst>
                  <a:ext uri="{FF2B5EF4-FFF2-40B4-BE49-F238E27FC236}">
                    <a16:creationId xmlns:a16="http://schemas.microsoft.com/office/drawing/2014/main" id="{C8820E4F-6869-44CF-B584-B5CC39C0FC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206" y="5167536"/>
                <a:ext cx="5137368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6619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pt-BR" dirty="0"/>
              <a:t>Preços Negociados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50477" cy="4836111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Se a transferência aumenta a lucratividade da EMPRESA, acordos entre divisões serão benéficos</a:t>
            </a:r>
          </a:p>
          <a:p>
            <a:pPr lvl="1"/>
            <a:r>
              <a:rPr lang="pt-BR" dirty="0"/>
              <a:t>Gestores compreendem seus negócios e são cooperativos (duendes, fadas...)</a:t>
            </a:r>
          </a:p>
          <a:p>
            <a:pPr lvl="1"/>
            <a:r>
              <a:rPr lang="pt-BR" dirty="0"/>
              <a:t>Isso nem sempre é verdade, até pela forma como estes gestores são avaliados (comparação lateral)</a:t>
            </a:r>
          </a:p>
          <a:p>
            <a:r>
              <a:rPr lang="pt-BR" dirty="0"/>
              <a:t>Por causa disso, muitas empresas não permitem a negociação entre divisões</a:t>
            </a:r>
          </a:p>
          <a:p>
            <a:pPr lvl="1"/>
            <a:r>
              <a:rPr lang="pt-BR" dirty="0"/>
              <a:t>Acabam impondo o parâmetro para formar preços internos</a:t>
            </a:r>
          </a:p>
          <a:p>
            <a:pPr lvl="1"/>
            <a:r>
              <a:rPr lang="pt-BR" dirty="0"/>
              <a:t>O que afeta o próprio conceito de descentralização</a:t>
            </a:r>
          </a:p>
        </p:txBody>
      </p:sp>
    </p:spTree>
    <p:extLst>
      <p:ext uri="{BB962C8B-B14F-4D97-AF65-F5344CB8AC3E}">
        <p14:creationId xmlns:p14="http://schemas.microsoft.com/office/powerpoint/2010/main" val="5102942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pt-BR" dirty="0"/>
              <a:t>Transferência de Custos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8894" cy="4525963"/>
          </a:xfrm>
        </p:spPr>
        <p:txBody>
          <a:bodyPr>
            <a:normAutofit fontScale="92500"/>
          </a:bodyPr>
          <a:lstStyle/>
          <a:p>
            <a:r>
              <a:rPr lang="pt-BR" dirty="0"/>
              <a:t>Abordagem mais simples baseada no modelo de custeio existente</a:t>
            </a:r>
          </a:p>
          <a:p>
            <a:r>
              <a:rPr lang="pt-BR" dirty="0"/>
              <a:t>Divisões clientes podem ser obrigadas a absorver ineficiências das divisões fornecedoras, mesmo tendo alternativas no mercado</a:t>
            </a:r>
          </a:p>
          <a:p>
            <a:pPr lvl="1"/>
            <a:r>
              <a:rPr lang="pt-BR" dirty="0"/>
              <a:t>Preços baseados em custos não oferecem incentivos para se controlar custos</a:t>
            </a:r>
          </a:p>
          <a:p>
            <a:pPr marL="457200" lvl="1" indent="0">
              <a:buNone/>
            </a:pPr>
            <a:r>
              <a:rPr lang="pt-BR" b="1" dirty="0"/>
              <a:t>Importante</a:t>
            </a:r>
            <a:r>
              <a:rPr lang="pt-BR" dirty="0"/>
              <a:t>: Esse problema pode ser atenuado usando-se custos-padrão em vez de custos reais... </a:t>
            </a:r>
            <a:r>
              <a:rPr lang="pt-BR" b="1" dirty="0"/>
              <a:t>Por que?</a:t>
            </a:r>
          </a:p>
        </p:txBody>
      </p:sp>
    </p:spTree>
    <p:extLst>
      <p:ext uri="{BB962C8B-B14F-4D97-AF65-F5344CB8AC3E}">
        <p14:creationId xmlns:p14="http://schemas.microsoft.com/office/powerpoint/2010/main" val="16126186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pt-BR" dirty="0"/>
              <a:t>Preços de Mercado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50477" cy="4525963"/>
          </a:xfrm>
        </p:spPr>
        <p:txBody>
          <a:bodyPr>
            <a:normAutofit/>
          </a:bodyPr>
          <a:lstStyle/>
          <a:p>
            <a:r>
              <a:rPr lang="pt-BR" dirty="0"/>
              <a:t>Melhor abordagem... TEÓRICA!</a:t>
            </a:r>
          </a:p>
          <a:p>
            <a:pPr lvl="1"/>
            <a:r>
              <a:rPr lang="pt-BR" dirty="0"/>
              <a:t>Incute incentivos de mercado</a:t>
            </a:r>
          </a:p>
          <a:p>
            <a:r>
              <a:rPr lang="pt-BR" dirty="0"/>
              <a:t>Se a divisão fornecedora não tem ociosidade, o preço de mercado é a melhor referência</a:t>
            </a:r>
          </a:p>
        </p:txBody>
      </p:sp>
    </p:spTree>
    <p:extLst>
      <p:ext uri="{BB962C8B-B14F-4D97-AF65-F5344CB8AC3E}">
        <p14:creationId xmlns:p14="http://schemas.microsoft.com/office/powerpoint/2010/main" val="203740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pt-BR" dirty="0"/>
              <a:t>Preços de Mercado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50477" cy="4525963"/>
          </a:xfrm>
        </p:spPr>
        <p:txBody>
          <a:bodyPr>
            <a:normAutofit fontScale="92500"/>
          </a:bodyPr>
          <a:lstStyle/>
          <a:p>
            <a:r>
              <a:rPr lang="pt-BR" dirty="0"/>
              <a:t>Melhor abordagem... TEÓRICA!</a:t>
            </a:r>
          </a:p>
          <a:p>
            <a:pPr lvl="1"/>
            <a:r>
              <a:rPr lang="pt-BR" dirty="0"/>
              <a:t>Incute incentivos de mercado</a:t>
            </a:r>
          </a:p>
          <a:p>
            <a:r>
              <a:rPr lang="pt-BR" dirty="0"/>
              <a:t>Se a divisão fornecedora não tem ociosidade, o preço de mercado é a melhor referência</a:t>
            </a:r>
          </a:p>
          <a:p>
            <a:pPr lvl="1"/>
            <a:r>
              <a:rPr lang="pt-BR" dirty="0"/>
              <a:t>Em tese, evidencia o que a empresa não sabe fazer!!!!!!</a:t>
            </a:r>
          </a:p>
          <a:p>
            <a:pPr lvl="1"/>
            <a:r>
              <a:rPr lang="pt-BR" dirty="0"/>
              <a:t>O custo da transferência é o custo de oportunidade da receita perdida com a venda externa</a:t>
            </a:r>
          </a:p>
          <a:p>
            <a:pPr lvl="1"/>
            <a:r>
              <a:rPr lang="pt-BR" dirty="0"/>
              <a:t>A divisão cliente receberá sinal “sem ruído” sobre quanto realmente custa à empresa fazer a transferência</a:t>
            </a:r>
          </a:p>
        </p:txBody>
      </p:sp>
    </p:spTree>
    <p:extLst>
      <p:ext uri="{BB962C8B-B14F-4D97-AF65-F5344CB8AC3E}">
        <p14:creationId xmlns:p14="http://schemas.microsoft.com/office/powerpoint/2010/main" val="72478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Comitê Arbitral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92510" cy="4748048"/>
          </a:xfrm>
        </p:spPr>
        <p:txBody>
          <a:bodyPr>
            <a:normAutofit lnSpcReduction="10000"/>
          </a:bodyPr>
          <a:lstStyle/>
          <a:p>
            <a:r>
              <a:rPr lang="pt-BR" dirty="0"/>
              <a:t>Incentivos de mercado vs. sinergias</a:t>
            </a:r>
          </a:p>
          <a:p>
            <a:r>
              <a:rPr lang="pt-BR" dirty="0"/>
              <a:t>Não é possível automatizar tudo... Que bom!!!!</a:t>
            </a:r>
          </a:p>
          <a:p>
            <a:r>
              <a:rPr lang="pt-BR" dirty="0"/>
              <a:t>Eventuais conflitos deveriam ser submetido a um comitê</a:t>
            </a:r>
          </a:p>
          <a:p>
            <a:pPr lvl="1"/>
            <a:r>
              <a:rPr lang="pt-BR" dirty="0"/>
              <a:t>Como veremos, a remuneração dos gestores vem do setup destes preços</a:t>
            </a:r>
          </a:p>
          <a:p>
            <a:r>
              <a:rPr lang="pt-BR" dirty="0"/>
              <a:t>De novo... A controladoria tem papel fundamental</a:t>
            </a:r>
          </a:p>
          <a:p>
            <a:pPr lvl="1"/>
            <a:r>
              <a:rPr lang="pt-BR" dirty="0"/>
              <a:t>Afinal esse comitê deve fazer parte da estrutura organizacional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70222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Tipos de Centros de Responsabilidade</a:t>
            </a:r>
          </a:p>
        </p:txBody>
      </p:sp>
      <p:sp>
        <p:nvSpPr>
          <p:cNvPr id="4" name="Retângulo Arredondado 3"/>
          <p:cNvSpPr/>
          <p:nvPr/>
        </p:nvSpPr>
        <p:spPr>
          <a:xfrm>
            <a:off x="2349500" y="4019550"/>
            <a:ext cx="2482850" cy="90805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/>
              <a:t>Trabalho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357966" y="2921000"/>
            <a:ext cx="24659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/>
              <a:t>Lucro Relacionado</a:t>
            </a:r>
          </a:p>
          <a:p>
            <a:pPr algn="ctr"/>
            <a:r>
              <a:rPr lang="pt-BR" sz="2000" dirty="0"/>
              <a:t>ao Capital Empregado</a:t>
            </a:r>
          </a:p>
        </p:txBody>
      </p:sp>
      <p:cxnSp>
        <p:nvCxnSpPr>
          <p:cNvPr id="7" name="Conector de Seta Reta 6"/>
          <p:cNvCxnSpPr>
            <a:stCxn id="4" idx="3"/>
          </p:cNvCxnSpPr>
          <p:nvPr/>
        </p:nvCxnSpPr>
        <p:spPr>
          <a:xfrm>
            <a:off x="4832350" y="4473575"/>
            <a:ext cx="18923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endCxn id="4" idx="1"/>
          </p:cNvCxnSpPr>
          <p:nvPr/>
        </p:nvCxnSpPr>
        <p:spPr>
          <a:xfrm>
            <a:off x="457200" y="4473575"/>
            <a:ext cx="18923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do 10"/>
          <p:cNvCxnSpPr>
            <a:stCxn id="5" idx="1"/>
            <a:endCxn id="12" idx="0"/>
          </p:cNvCxnSpPr>
          <p:nvPr/>
        </p:nvCxnSpPr>
        <p:spPr>
          <a:xfrm rot="10800000" flipV="1">
            <a:off x="1367350" y="3274942"/>
            <a:ext cx="990616" cy="117795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1349350" y="445290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5508600" y="445290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Angulado 16"/>
          <p:cNvCxnSpPr>
            <a:stCxn id="5" idx="3"/>
            <a:endCxn id="16" idx="0"/>
          </p:cNvCxnSpPr>
          <p:nvPr/>
        </p:nvCxnSpPr>
        <p:spPr>
          <a:xfrm>
            <a:off x="4823898" y="3274943"/>
            <a:ext cx="702702" cy="117795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819396" y="4635675"/>
            <a:ext cx="1059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/>
              <a:t>Insumos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040234" y="4635675"/>
            <a:ext cx="1127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/>
              <a:t>Produtos</a:t>
            </a:r>
            <a:endParaRPr lang="pt-BR" sz="20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7538149" y="4286234"/>
            <a:ext cx="639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/>
              <a:t>UEN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5358447" y="2100069"/>
            <a:ext cx="2732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/>
              <a:t>Centros de Investimento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Tinta 2">
                <a:extLst>
                  <a:ext uri="{FF2B5EF4-FFF2-40B4-BE49-F238E27FC236}">
                    <a16:creationId xmlns:a16="http://schemas.microsoft.com/office/drawing/2014/main" id="{7A09E64F-6AC4-46E2-95A6-DA0235F1883E}"/>
                  </a:ext>
                </a:extLst>
              </p14:cNvPr>
              <p14:cNvContentPartPr/>
              <p14:nvPr/>
            </p14:nvContentPartPr>
            <p14:xfrm>
              <a:off x="612000" y="2880"/>
              <a:ext cx="32400" cy="360"/>
            </p14:xfrm>
          </p:contentPart>
        </mc:Choice>
        <mc:Fallback xmlns="">
          <p:pic>
            <p:nvPicPr>
              <p:cNvPr id="3" name="Tinta 2">
                <a:extLst>
                  <a:ext uri="{FF2B5EF4-FFF2-40B4-BE49-F238E27FC236}">
                    <a16:creationId xmlns:a16="http://schemas.microsoft.com/office/drawing/2014/main" id="{7A09E64F-6AC4-46E2-95A6-DA0235F188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2640" y="-6480"/>
                <a:ext cx="5112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4673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Mensuração de Desempenho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4839" cy="4899534"/>
          </a:xfrm>
        </p:spPr>
        <p:txBody>
          <a:bodyPr>
            <a:normAutofit fontScale="92500" lnSpcReduction="20000"/>
          </a:bodyPr>
          <a:lstStyle/>
          <a:p>
            <a:r>
              <a:rPr lang="pt-BR" i="1" dirty="0" err="1"/>
              <a:t>Return</a:t>
            </a:r>
            <a:r>
              <a:rPr lang="pt-BR" i="1" dirty="0"/>
              <a:t> </a:t>
            </a:r>
            <a:r>
              <a:rPr lang="pt-BR" i="1" dirty="0" err="1"/>
              <a:t>on</a:t>
            </a:r>
            <a:r>
              <a:rPr lang="pt-BR" i="1" dirty="0"/>
              <a:t> </a:t>
            </a:r>
            <a:r>
              <a:rPr lang="pt-BR" i="1" dirty="0" err="1"/>
              <a:t>investment</a:t>
            </a:r>
            <a:r>
              <a:rPr lang="pt-BR" i="1" dirty="0"/>
              <a:t> </a:t>
            </a:r>
            <a:r>
              <a:rPr lang="pt-BR" dirty="0"/>
              <a:t>(ROI)</a:t>
            </a:r>
          </a:p>
          <a:p>
            <a:endParaRPr lang="pt-BR" dirty="0"/>
          </a:p>
          <a:p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b="1" dirty="0"/>
              <a:t>Lucro operacional </a:t>
            </a:r>
            <a:r>
              <a:rPr lang="pt-BR" dirty="0"/>
              <a:t>antes de juros e impostos... Por que?</a:t>
            </a:r>
          </a:p>
          <a:p>
            <a:pPr lvl="1"/>
            <a:r>
              <a:rPr lang="pt-BR" dirty="0"/>
              <a:t>Caixa, contas a receber, estoques, instalações e equipamentos e todos os outros ativos mantidos para fins operacionais</a:t>
            </a:r>
          </a:p>
          <a:p>
            <a:pPr lvl="1"/>
            <a:r>
              <a:rPr lang="pt-BR" dirty="0"/>
              <a:t>Atenção: usar o valor contábil líquido (depreciação) pode gerar problemas... Por que?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492250" y="2611324"/>
                <a:ext cx="5688096" cy="879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charset="0"/>
                        </a:rPr>
                        <m:t>𝑅𝑂𝐼</m:t>
                      </m:r>
                      <m:r>
                        <a:rPr lang="en-US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charset="0"/>
                            </a:rPr>
                            <m:t>𝐸𝐵𝐼𝑇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charset="0"/>
                            </a:rPr>
                            <m:t>𝐴𝑡𝑖𝑣𝑜𝑠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𝑂𝑝𝑒𝑟𝑎𝑐𝑖𝑜𝑛𝑎𝑖𝑠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𝑀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é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𝑑𝑖𝑜𝑠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250" y="2611324"/>
                <a:ext cx="5688096" cy="8791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141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Por que descentralizar?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Alocar decisões para indivíduos com melhores condições para tomar a melhor decisão</a:t>
            </a:r>
          </a:p>
          <a:p>
            <a:pPr lvl="1"/>
            <a:r>
              <a:rPr lang="pt-BR" dirty="0"/>
              <a:t>Proximidade com eventos</a:t>
            </a:r>
          </a:p>
          <a:p>
            <a:pPr lvl="1"/>
            <a:r>
              <a:rPr lang="pt-BR" dirty="0"/>
              <a:t>Conhecimento</a:t>
            </a:r>
          </a:p>
          <a:p>
            <a:pPr lvl="1"/>
            <a:r>
              <a:rPr lang="pt-BR" dirty="0"/>
              <a:t>Timing</a:t>
            </a:r>
          </a:p>
          <a:p>
            <a:r>
              <a:rPr lang="pt-BR" dirty="0"/>
              <a:t>Lembram da distinção entre estratégico e tático/operacional?</a:t>
            </a:r>
          </a:p>
        </p:txBody>
      </p:sp>
    </p:spTree>
    <p:extLst>
      <p:ext uri="{BB962C8B-B14F-4D97-AF65-F5344CB8AC3E}">
        <p14:creationId xmlns:p14="http://schemas.microsoft.com/office/powerpoint/2010/main" val="26352222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Mensuração de Desempenho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Gestores podem ser motivados a não investir</a:t>
            </a:r>
          </a:p>
          <a:p>
            <a:pPr lvl="1"/>
            <a:r>
              <a:rPr lang="pt-BR" dirty="0"/>
              <a:t>Imagine o efeito da substituição de um equipamento para fins de avaliação!!!!</a:t>
            </a:r>
          </a:p>
          <a:p>
            <a:r>
              <a:rPr lang="pt-BR" dirty="0"/>
              <a:t>Alternativas:</a:t>
            </a:r>
          </a:p>
          <a:p>
            <a:pPr lvl="1"/>
            <a:r>
              <a:rPr lang="pt-BR" dirty="0"/>
              <a:t>Usar sempre o valor bruto do ativo</a:t>
            </a:r>
          </a:p>
          <a:p>
            <a:pPr lvl="1"/>
            <a:r>
              <a:rPr lang="pt-BR" dirty="0"/>
              <a:t>Usar como referência o custo atualizado de substituição</a:t>
            </a:r>
          </a:p>
          <a:p>
            <a:pPr lvl="1"/>
            <a:r>
              <a:rPr lang="pt-BR" dirty="0"/>
              <a:t>Usar o valor segurado </a:t>
            </a:r>
          </a:p>
        </p:txBody>
      </p:sp>
    </p:spTree>
    <p:extLst>
      <p:ext uri="{BB962C8B-B14F-4D97-AF65-F5344CB8AC3E}">
        <p14:creationId xmlns:p14="http://schemas.microsoft.com/office/powerpoint/2010/main" val="14988294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Mensuração de Desempenho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Outra (mesma!?!?) forma de calcular o ROI</a:t>
            </a:r>
          </a:p>
          <a:p>
            <a:endParaRPr lang="pt-BR" dirty="0"/>
          </a:p>
        </p:txBody>
      </p:sp>
      <p:sp>
        <p:nvSpPr>
          <p:cNvPr id="8" name="Rounded Rectangle 7"/>
          <p:cNvSpPr/>
          <p:nvPr/>
        </p:nvSpPr>
        <p:spPr>
          <a:xfrm>
            <a:off x="2575139" y="4251291"/>
            <a:ext cx="967293" cy="300858"/>
          </a:xfrm>
          <a:prstGeom prst="round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ounded Rectangle 8"/>
          <p:cNvSpPr/>
          <p:nvPr/>
        </p:nvSpPr>
        <p:spPr>
          <a:xfrm>
            <a:off x="6366479" y="3929919"/>
            <a:ext cx="1380521" cy="300858"/>
          </a:xfrm>
          <a:prstGeom prst="round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1578363" y="2435582"/>
                <a:ext cx="5688096" cy="879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charset="0"/>
                        </a:rPr>
                        <m:t>𝑅𝑂𝐼</m:t>
                      </m:r>
                      <m:r>
                        <a:rPr lang="en-US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charset="0"/>
                            </a:rPr>
                            <m:t>𝐸𝐵𝐼𝑇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charset="0"/>
                            </a:rPr>
                            <m:t>𝐴𝑡𝑖𝑣𝑜𝑠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𝑂𝑝𝑒𝑟𝑎𝑐𝑖𝑜𝑛𝑎𝑖𝑠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𝑀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é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𝑑𝑖𝑜𝑠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8363" y="2435582"/>
                <a:ext cx="5688096" cy="8791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1314450" y="3880367"/>
                <a:ext cx="2227982" cy="576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𝑀𝑎𝑟𝑔𝑒𝑚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𝐸𝐵𝐼𝑇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𝑉𝑒𝑛𝑑𝑎𝑠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450" y="3880367"/>
                <a:ext cx="2227982" cy="5763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4782733" y="3958732"/>
                <a:ext cx="4129720" cy="6362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𝐺𝑖𝑟𝑜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𝑉𝑒𝑛𝑑𝑎𝑠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𝐴𝑡𝑖𝑣𝑜𝑠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𝑂𝑝𝑒𝑟𝑎𝑐𝑖𝑜𝑛𝑎𝑖𝑠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𝑀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é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𝑑𝑖𝑜𝑠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733" y="3958732"/>
                <a:ext cx="4129720" cy="6362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2319685" y="5287123"/>
                <a:ext cx="501970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charset="0"/>
                        </a:rPr>
                        <m:t>𝑅𝑂𝐼</m:t>
                      </m:r>
                      <m:r>
                        <a:rPr lang="en-US" sz="4000" b="0" i="1" smtClean="0">
                          <a:latin typeface="Cambria Math" charset="0"/>
                        </a:rPr>
                        <m:t>=</m:t>
                      </m:r>
                      <m:r>
                        <a:rPr lang="en-US" sz="4000" b="0" i="1" smtClean="0">
                          <a:latin typeface="Cambria Math" charset="0"/>
                        </a:rPr>
                        <m:t>𝑀𝑎𝑟𝑔𝑒𝑚</m:t>
                      </m:r>
                      <m:r>
                        <a:rPr lang="en-US" sz="4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r>
                        <a:rPr lang="en-US" sz="4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𝐺𝑖𝑟𝑜</m:t>
                      </m:r>
                    </m:oMath>
                  </m:oMathPara>
                </a14:m>
                <a:endParaRPr lang="pt-BR" sz="4000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685" y="5287123"/>
                <a:ext cx="5019707" cy="61555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Tinta 3">
                <a:extLst>
                  <a:ext uri="{FF2B5EF4-FFF2-40B4-BE49-F238E27FC236}">
                    <a16:creationId xmlns:a16="http://schemas.microsoft.com/office/drawing/2014/main" id="{DC425F81-2EFC-4770-A8A1-90C4FE87E767}"/>
                  </a:ext>
                </a:extLst>
              </p14:cNvPr>
              <p14:cNvContentPartPr/>
              <p14:nvPr/>
            </p14:nvContentPartPr>
            <p14:xfrm>
              <a:off x="2766960" y="3891600"/>
              <a:ext cx="4438440" cy="711360"/>
            </p14:xfrm>
          </p:contentPart>
        </mc:Choice>
        <mc:Fallback xmlns="">
          <p:pic>
            <p:nvPicPr>
              <p:cNvPr id="4" name="Tinta 3">
                <a:extLst>
                  <a:ext uri="{FF2B5EF4-FFF2-40B4-BE49-F238E27FC236}">
                    <a16:creationId xmlns:a16="http://schemas.microsoft.com/office/drawing/2014/main" id="{DC425F81-2EFC-4770-A8A1-90C4FE87E76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757600" y="3882240"/>
                <a:ext cx="4457160" cy="73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187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2" grpId="0"/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893379" y="1501721"/>
          <a:ext cx="6989378" cy="1513840"/>
        </p:xfrm>
        <a:graphic>
          <a:graphicData uri="http://schemas.openxmlformats.org/drawingml/2006/table">
            <a:tbl>
              <a:tblPr/>
              <a:tblGrid>
                <a:gridCol w="3494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4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Receita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Despesas Operacionais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EBIT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Ativos Operacionais Médios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893379" y="3648545"/>
                <a:ext cx="7278467" cy="879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charset="0"/>
                        </a:rPr>
                        <m:t>𝑅𝑂𝐼</m:t>
                      </m:r>
                      <m:r>
                        <a:rPr lang="pt-BR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charset="0"/>
                            </a:rPr>
                            <m:t>𝐸𝐵𝐼𝑇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charset="0"/>
                            </a:rPr>
                            <m:t>𝑅𝑒𝑐𝑒𝑖𝑡𝑎</m:t>
                          </m:r>
                        </m:den>
                      </m:f>
                      <m:r>
                        <a:rPr lang="pt-BR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f>
                        <m:fPr>
                          <m:ctrlPr>
                            <a:rPr lang="bg-BG" sz="28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𝑅𝑒𝑐𝑒𝑖𝑡𝑎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𝐴𝑡𝑖𝑣𝑜𝑠</m:t>
                          </m:r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𝑂𝑝𝑒𝑟𝑎𝑐𝑖𝑜𝑛𝑎𝑖𝑠</m:t>
                          </m:r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𝑀</m:t>
                          </m:r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é</m:t>
                          </m:r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𝑑𝑖𝑜𝑠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379" y="3648545"/>
                <a:ext cx="7278467" cy="8791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070537" y="4841742"/>
                <a:ext cx="5260607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charset="0"/>
                        </a:rPr>
                        <m:t>𝑅𝑂𝐼</m:t>
                      </m:r>
                      <m:r>
                        <a:rPr lang="pt-BR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charset="0"/>
                            </a:rPr>
                            <m:t>10.000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charset="0"/>
                            </a:rPr>
                            <m:t>100.000</m:t>
                          </m:r>
                        </m:den>
                      </m:f>
                      <m:r>
                        <a:rPr lang="pt-BR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f>
                        <m:fPr>
                          <m:ctrlPr>
                            <a:rPr lang="bg-BG" sz="28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100.000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50.000</m:t>
                          </m:r>
                        </m:den>
                      </m:f>
                      <m:r>
                        <a:rPr lang="bg-BG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pt-BR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20%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537" y="4841742"/>
                <a:ext cx="5260607" cy="80945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21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3573517"/>
            <a:ext cx="8229600" cy="2552646"/>
          </a:xfrm>
        </p:spPr>
        <p:txBody>
          <a:bodyPr/>
          <a:lstStyle/>
          <a:p>
            <a:r>
              <a:rPr lang="pt-BR" dirty="0"/>
              <a:t>Investir $2.000 em uma nova máquina</a:t>
            </a:r>
          </a:p>
          <a:p>
            <a:pPr lvl="1"/>
            <a:r>
              <a:rPr lang="pt-BR" dirty="0"/>
              <a:t>Aumento em vendas: $4.000</a:t>
            </a:r>
          </a:p>
          <a:p>
            <a:pPr lvl="1"/>
            <a:r>
              <a:rPr lang="pt-BR" dirty="0"/>
              <a:t>Aumento em despesas operacionais: $1.000</a:t>
            </a:r>
          </a:p>
          <a:p>
            <a:pPr lvl="1"/>
            <a:r>
              <a:rPr lang="pt-BR" dirty="0"/>
              <a:t>Efeito no EBIT: ?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893379" y="1501721"/>
          <a:ext cx="6989378" cy="1513840"/>
        </p:xfrm>
        <a:graphic>
          <a:graphicData uri="http://schemas.openxmlformats.org/drawingml/2006/table">
            <a:tbl>
              <a:tblPr/>
              <a:tblGrid>
                <a:gridCol w="3494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4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Receita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Despesas Operacionais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EBIT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Ativos Operacionais Médios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207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919084"/>
              </p:ext>
            </p:extLst>
          </p:nvPr>
        </p:nvGraphicFramePr>
        <p:xfrm>
          <a:off x="893379" y="1501721"/>
          <a:ext cx="6989378" cy="1513840"/>
        </p:xfrm>
        <a:graphic>
          <a:graphicData uri="http://schemas.openxmlformats.org/drawingml/2006/table">
            <a:tbl>
              <a:tblPr/>
              <a:tblGrid>
                <a:gridCol w="3494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4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Receita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104.000,00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Despesas Operacionais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91.000,00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EBIT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Ativos Operacionais Médios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52.000,00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893379" y="3648545"/>
                <a:ext cx="7278467" cy="879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charset="0"/>
                        </a:rPr>
                        <m:t>𝑅𝑂𝐼</m:t>
                      </m:r>
                      <m:r>
                        <a:rPr lang="pt-BR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charset="0"/>
                            </a:rPr>
                            <m:t>𝐸𝐵𝐼𝑇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charset="0"/>
                            </a:rPr>
                            <m:t>𝑅𝑒𝑐𝑒𝑖𝑡𝑎</m:t>
                          </m:r>
                        </m:den>
                      </m:f>
                      <m:r>
                        <a:rPr lang="pt-BR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f>
                        <m:fPr>
                          <m:ctrlPr>
                            <a:rPr lang="bg-BG" sz="28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𝑅𝑒𝑐𝑒𝑖𝑡𝑎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𝐴𝑡𝑖𝑣𝑜𝑠</m:t>
                          </m:r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𝑂𝑝𝑒𝑟𝑎𝑐𝑖𝑜𝑛𝑎𝑖𝑠</m:t>
                          </m:r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𝑀</m:t>
                          </m:r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é</m:t>
                          </m:r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𝑑𝑖𝑜𝑠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379" y="3648545"/>
                <a:ext cx="7278467" cy="8791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070537" y="4841742"/>
                <a:ext cx="5260607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charset="0"/>
                        </a:rPr>
                        <m:t>𝑅𝑂𝐼</m:t>
                      </m:r>
                      <m:r>
                        <a:rPr lang="pt-BR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charset="0"/>
                            </a:rPr>
                            <m:t>13.000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charset="0"/>
                            </a:rPr>
                            <m:t>104.000</m:t>
                          </m:r>
                        </m:den>
                      </m:f>
                      <m:r>
                        <a:rPr lang="pt-BR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f>
                        <m:fPr>
                          <m:ctrlPr>
                            <a:rPr lang="bg-BG" sz="28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104.000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52.000</m:t>
                          </m:r>
                        </m:den>
                      </m:f>
                      <m:r>
                        <a:rPr lang="bg-BG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pt-BR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25%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537" y="4841742"/>
                <a:ext cx="5260607" cy="80945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10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2614" cy="4525963"/>
          </a:xfrm>
        </p:spPr>
        <p:txBody>
          <a:bodyPr>
            <a:normAutofit/>
          </a:bodyPr>
          <a:lstStyle/>
          <a:p>
            <a:r>
              <a:rPr lang="pt-BR" sz="2800" dirty="0"/>
              <a:t>ROI sem outros parâmetros pode incentivar descasamento com a estratégia da organização</a:t>
            </a:r>
          </a:p>
          <a:p>
            <a:pPr lvl="1"/>
            <a:r>
              <a:rPr lang="pt-BR" sz="2400" dirty="0"/>
              <a:t>Problemas com OTG</a:t>
            </a:r>
          </a:p>
          <a:p>
            <a:pPr lvl="1"/>
            <a:r>
              <a:rPr lang="pt-BR" sz="2400" dirty="0"/>
              <a:t>Indicadores de criação de valor</a:t>
            </a:r>
          </a:p>
          <a:p>
            <a:r>
              <a:rPr lang="pt-BR" sz="2800" i="1" dirty="0" err="1"/>
              <a:t>Sunk</a:t>
            </a:r>
            <a:r>
              <a:rPr lang="pt-BR" sz="2800" i="1" dirty="0"/>
              <a:t> </a:t>
            </a:r>
            <a:r>
              <a:rPr lang="pt-BR" sz="2800" i="1" dirty="0" err="1"/>
              <a:t>costs</a:t>
            </a:r>
            <a:r>
              <a:rPr lang="pt-BR" sz="2800" i="1" dirty="0"/>
              <a:t> </a:t>
            </a:r>
            <a:r>
              <a:rPr lang="pt-BR" sz="2800" dirty="0"/>
              <a:t>podem comprometer o desempenho futuro</a:t>
            </a:r>
          </a:p>
          <a:p>
            <a:pPr lvl="1"/>
            <a:r>
              <a:rPr lang="pt-BR" sz="2400" dirty="0"/>
              <a:t>Decisões anteriores à atual gestão</a:t>
            </a:r>
          </a:p>
          <a:p>
            <a:r>
              <a:rPr lang="pt-BR" sz="2800" dirty="0"/>
              <a:t>Gestores podem se desmotivar em fazer investimentos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739" y="5424728"/>
            <a:ext cx="5688061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709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Valor Econômico Agregado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40" y="1417638"/>
            <a:ext cx="8629892" cy="2183524"/>
          </a:xfrm>
        </p:spPr>
        <p:txBody>
          <a:bodyPr>
            <a:normAutofit/>
          </a:bodyPr>
          <a:lstStyle/>
          <a:p>
            <a:r>
              <a:rPr lang="pt-BR" sz="2400" dirty="0"/>
              <a:t>ROI mensura patrimônio... Também é necessário mensurar a criação de riqueza</a:t>
            </a:r>
          </a:p>
          <a:p>
            <a:r>
              <a:rPr lang="pt-BR" sz="2400" dirty="0"/>
              <a:t>O EVA® considera o retorno mínimo (decisões de investimento)</a:t>
            </a:r>
            <a:endParaRPr lang="pt-B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652484" y="2990091"/>
                <a:ext cx="80343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charset="0"/>
                        </a:rPr>
                        <m:t>𝐸𝑉𝐴</m:t>
                      </m:r>
                      <m:r>
                        <m:rPr>
                          <m:nor/>
                        </m:rPr>
                        <a:rPr lang="pt-BR" sz="3200" dirty="0"/>
                        <m:t>®</m:t>
                      </m:r>
                      <m:r>
                        <a:rPr lang="pt-BR" sz="2800" b="0" i="1" smtClean="0">
                          <a:latin typeface="Cambria Math" charset="0"/>
                        </a:rPr>
                        <m:t>=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charset="0"/>
                            </a:rPr>
                            <m:t>𝑅𝑂𝐼</m:t>
                          </m:r>
                          <m:r>
                            <a:rPr lang="pt-BR" sz="2800" b="0" i="1" smtClean="0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charset="0"/>
                                </a:rPr>
                                <m:t>𝑒</m:t>
                              </m:r>
                            </m:sub>
                          </m:sSub>
                        </m:e>
                      </m:d>
                      <m:r>
                        <a:rPr lang="pt-BR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 </m:t>
                      </m:r>
                      <m:r>
                        <a:rPr lang="pt-BR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𝐴𝑡𝑖𝑣𝑜𝑠</m:t>
                      </m:r>
                      <m:r>
                        <a:rPr lang="pt-BR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a:rPr lang="pt-BR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𝑂𝑝𝑒𝑟𝑎𝑐𝑖𝑜𝑛𝑎𝑖𝑠</m:t>
                      </m:r>
                      <m:r>
                        <a:rPr lang="pt-BR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a:rPr lang="pt-BR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𝑀</m:t>
                      </m:r>
                      <m:r>
                        <a:rPr lang="pt-BR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é</m:t>
                      </m:r>
                      <m:r>
                        <a:rPr lang="pt-BR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𝑑𝑖𝑜𝑠</m:t>
                      </m:r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484" y="2990091"/>
                <a:ext cx="8034315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>
          <a:xfrm>
            <a:off x="346841" y="3815257"/>
            <a:ext cx="8229600" cy="2596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/>
              <a:t>Em resumo</a:t>
            </a:r>
          </a:p>
          <a:p>
            <a:pPr lvl="1"/>
            <a:r>
              <a:rPr lang="pt-BR" sz="2000" dirty="0"/>
              <a:t>O ROI informa o desempenho contábil</a:t>
            </a:r>
          </a:p>
          <a:p>
            <a:pPr lvl="1"/>
            <a:r>
              <a:rPr lang="pt-BR" sz="2000" dirty="0"/>
              <a:t>O EVA® informa o desempenho econômico</a:t>
            </a:r>
            <a:endParaRPr lang="pt-BR" sz="2400" dirty="0"/>
          </a:p>
          <a:p>
            <a:r>
              <a:rPr lang="pt-BR" sz="2400" dirty="0"/>
              <a:t>Além disso, em termos motivacionais, o EVA® incentiva gestores a tomar decisões que aumentam o lucro residual</a:t>
            </a:r>
          </a:p>
          <a:p>
            <a:pPr lvl="1"/>
            <a:r>
              <a:rPr lang="pt-BR" sz="2000" dirty="0"/>
              <a:t>Investimentos com ROI abaixo do ROI vigente poderiam deixar de ser realizados</a:t>
            </a:r>
          </a:p>
          <a:p>
            <a:pPr marL="457200" lvl="1" indent="0">
              <a:buFont typeface="Arial"/>
              <a:buNone/>
            </a:pPr>
            <a:endParaRPr lang="pt-BR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Tinta 5">
                <a:extLst>
                  <a:ext uri="{FF2B5EF4-FFF2-40B4-BE49-F238E27FC236}">
                    <a16:creationId xmlns:a16="http://schemas.microsoft.com/office/drawing/2014/main" id="{D1FEB92C-914F-416F-A73B-7B6FC2E93E8B}"/>
                  </a:ext>
                </a:extLst>
              </p14:cNvPr>
              <p14:cNvContentPartPr/>
              <p14:nvPr/>
            </p14:nvContentPartPr>
            <p14:xfrm>
              <a:off x="2090160" y="3325680"/>
              <a:ext cx="1467360" cy="257040"/>
            </p14:xfrm>
          </p:contentPart>
        </mc:Choice>
        <mc:Fallback xmlns="">
          <p:pic>
            <p:nvPicPr>
              <p:cNvPr id="6" name="Tinta 5">
                <a:extLst>
                  <a:ext uri="{FF2B5EF4-FFF2-40B4-BE49-F238E27FC236}">
                    <a16:creationId xmlns:a16="http://schemas.microsoft.com/office/drawing/2014/main" id="{D1FEB92C-914F-416F-A73B-7B6FC2E93E8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80800" y="3316320"/>
                <a:ext cx="1486080" cy="27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46393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185975"/>
              </p:ext>
            </p:extLst>
          </p:nvPr>
        </p:nvGraphicFramePr>
        <p:xfrm>
          <a:off x="893379" y="1606824"/>
          <a:ext cx="6989378" cy="1135380"/>
        </p:xfrm>
        <a:graphic>
          <a:graphicData uri="http://schemas.openxmlformats.org/drawingml/2006/table">
            <a:tbl>
              <a:tblPr/>
              <a:tblGrid>
                <a:gridCol w="3494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4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Ativos Operacionais Médios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EBIT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Taxa de Referência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20110" y="3341030"/>
          <a:ext cx="7903779" cy="2270760"/>
        </p:xfrm>
        <a:graphic>
          <a:graphicData uri="http://schemas.openxmlformats.org/drawingml/2006/table">
            <a:tbl>
              <a:tblPr/>
              <a:tblGrid>
                <a:gridCol w="3899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1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1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ROI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EVA®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Ativos Operacionais Médios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EBIT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ROI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Retorno Exigido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Resíduo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6905405" y="2411042"/>
            <a:ext cx="1212850" cy="34825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6709759" y="4834150"/>
            <a:ext cx="1604143" cy="44269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10" name="Conector em Curva 9"/>
          <p:cNvCxnSpPr>
            <a:stCxn id="4" idx="2"/>
            <a:endCxn id="8" idx="2"/>
          </p:cNvCxnSpPr>
          <p:nvPr/>
        </p:nvCxnSpPr>
        <p:spPr>
          <a:xfrm rot="10800000" flipV="1">
            <a:off x="6709759" y="2585168"/>
            <a:ext cx="195646" cy="2470331"/>
          </a:xfrm>
          <a:prstGeom prst="curvedConnector3">
            <a:avLst>
              <a:gd name="adj1" fmla="val 995802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81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Agora considere uma proposta de investimento em um novo equipamento</a:t>
            </a:r>
          </a:p>
          <a:p>
            <a:pPr lvl="1"/>
            <a:r>
              <a:rPr lang="pt-BR" sz="2400" dirty="0"/>
              <a:t>Investimento: $25.000,00</a:t>
            </a:r>
          </a:p>
          <a:p>
            <a:pPr lvl="1"/>
            <a:r>
              <a:rPr lang="pt-BR" sz="2400" dirty="0"/>
              <a:t>Acréscimo no EBIT: $4.500,00</a:t>
            </a:r>
          </a:p>
          <a:p>
            <a:pPr lvl="1"/>
            <a:r>
              <a:rPr lang="pt-BR" sz="2400" dirty="0"/>
              <a:t>Retorno: ?</a:t>
            </a:r>
          </a:p>
          <a:p>
            <a:endParaRPr lang="pt-BR" sz="28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57654" y="4050665"/>
          <a:ext cx="8891751" cy="1892300"/>
        </p:xfrm>
        <a:graphic>
          <a:graphicData uri="http://schemas.openxmlformats.org/drawingml/2006/table">
            <a:tbl>
              <a:tblPr/>
              <a:tblGrid>
                <a:gridCol w="3500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Atual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Projeto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Total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Ativos Operacionais Médios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125.000,00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EBIT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4.500,00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24.500,00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Retorno Exigido (15%)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3.750,00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18.750,00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Resíduo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5.750,00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53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</a:t>
            </a: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57654" y="4050665"/>
          <a:ext cx="8891751" cy="1892300"/>
        </p:xfrm>
        <a:graphic>
          <a:graphicData uri="http://schemas.openxmlformats.org/drawingml/2006/table">
            <a:tbl>
              <a:tblPr/>
              <a:tblGrid>
                <a:gridCol w="3500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Atual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Projeto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Total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Ativos Operacionais Médios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125.000,00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EBIT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4.500,00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24.500,00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Retorno Exigido (15%)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3.750,00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18.750,00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Resíduo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5.750,00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68169" y="1896044"/>
          <a:ext cx="8891751" cy="1513840"/>
        </p:xfrm>
        <a:graphic>
          <a:graphicData uri="http://schemas.openxmlformats.org/drawingml/2006/table">
            <a:tbl>
              <a:tblPr/>
              <a:tblGrid>
                <a:gridCol w="3500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Atual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Projeto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Total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Ativos Operacionais Médios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125.000,00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EBIT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4.500,00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24.500,00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ROI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19,6%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21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Por que descentralizar?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94569" cy="4525963"/>
          </a:xfrm>
        </p:spPr>
        <p:txBody>
          <a:bodyPr>
            <a:normAutofit lnSpcReduction="10000"/>
          </a:bodyPr>
          <a:lstStyle/>
          <a:p>
            <a:r>
              <a:rPr lang="pt-BR" dirty="0"/>
              <a:t>Complexidade/porte demandam descentralização</a:t>
            </a:r>
          </a:p>
          <a:p>
            <a:pPr lvl="1"/>
            <a:r>
              <a:rPr lang="pt-BR" dirty="0"/>
              <a:t>A partir de certo porte, a delegação de autoridade é imprescindível</a:t>
            </a:r>
          </a:p>
          <a:p>
            <a:pPr lvl="2"/>
            <a:r>
              <a:rPr lang="pt-BR" dirty="0"/>
              <a:t>Processo de alocação de direitos decisórios</a:t>
            </a:r>
          </a:p>
          <a:p>
            <a:pPr lvl="2"/>
            <a:r>
              <a:rPr lang="pt-BR" dirty="0"/>
              <a:t>Agentes melhor posicionados em relação à informação</a:t>
            </a:r>
          </a:p>
          <a:p>
            <a:r>
              <a:rPr lang="pt-BR" dirty="0"/>
              <a:t>A capacidade em mensurar </a:t>
            </a:r>
            <a:r>
              <a:rPr lang="pt-BR" i="1" dirty="0"/>
              <a:t>outputs</a:t>
            </a:r>
            <a:r>
              <a:rPr lang="pt-BR" dirty="0"/>
              <a:t> e </a:t>
            </a:r>
            <a:r>
              <a:rPr lang="pt-BR" i="1" dirty="0" err="1"/>
              <a:t>outcomes</a:t>
            </a:r>
            <a:r>
              <a:rPr lang="pt-BR" dirty="0"/>
              <a:t> influencia no nível de descentralização</a:t>
            </a:r>
          </a:p>
          <a:p>
            <a:pPr lvl="1"/>
            <a:r>
              <a:rPr lang="pt-BR" dirty="0"/>
              <a:t>Aliás... Influencia até o próprio porte da organização</a:t>
            </a:r>
          </a:p>
        </p:txBody>
      </p:sp>
    </p:spTree>
    <p:extLst>
      <p:ext uri="{BB962C8B-B14F-4D97-AF65-F5344CB8AC3E}">
        <p14:creationId xmlns:p14="http://schemas.microsoft.com/office/powerpoint/2010/main" val="26250756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 cuidado...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Para comparação entre áreas, busque relativizar o EVA® (%)</a:t>
            </a:r>
          </a:p>
          <a:p>
            <a:r>
              <a:rPr lang="pt-BR" dirty="0"/>
              <a:t>Usar o valor absoluto ($) pode distorcer a análise</a:t>
            </a:r>
          </a:p>
          <a:p>
            <a:r>
              <a:rPr lang="pt-BR" dirty="0"/>
              <a:t>Divisões maiores tendem a lidar com EBIT maiores por causa do porte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9754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Custos de Coordenação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73736" cy="4525963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Governança para redução desses custos</a:t>
            </a:r>
          </a:p>
          <a:p>
            <a:r>
              <a:rPr lang="pt-BR" dirty="0"/>
              <a:t>Vamos pensar em </a:t>
            </a:r>
            <a:r>
              <a:rPr lang="pt-BR" dirty="0" err="1"/>
              <a:t>agency</a:t>
            </a:r>
            <a:r>
              <a:rPr lang="pt-BR" dirty="0"/>
              <a:t>...</a:t>
            </a:r>
          </a:p>
          <a:p>
            <a:pPr lvl="1"/>
            <a:r>
              <a:rPr lang="pt-BR" dirty="0"/>
              <a:t>Monitoramento</a:t>
            </a:r>
          </a:p>
          <a:p>
            <a:pPr lvl="1"/>
            <a:r>
              <a:rPr lang="pt-BR" dirty="0"/>
              <a:t>Incentivos</a:t>
            </a:r>
          </a:p>
          <a:p>
            <a:r>
              <a:rPr lang="pt-BR" dirty="0"/>
              <a:t>Descentralização não significa necessariamente distância física</a:t>
            </a:r>
          </a:p>
          <a:p>
            <a:pPr lvl="1"/>
            <a:r>
              <a:rPr lang="pt-BR" dirty="0"/>
              <a:t>Existem outros tipos de distância (conhecimento, por exemplo)</a:t>
            </a:r>
          </a:p>
          <a:p>
            <a:r>
              <a:rPr lang="pt-BR" i="1" dirty="0"/>
              <a:t>Empowerment</a:t>
            </a:r>
            <a:r>
              <a:rPr lang="pt-BR" dirty="0"/>
              <a:t> e </a:t>
            </a:r>
            <a:r>
              <a:rPr lang="pt-BR" i="1" dirty="0" err="1"/>
              <a:t>metering</a:t>
            </a:r>
            <a:endParaRPr lang="pt-BR" i="1" dirty="0"/>
          </a:p>
          <a:p>
            <a:pPr lvl="1"/>
            <a:r>
              <a:rPr lang="pt-BR" i="1" dirty="0" err="1"/>
              <a:t>Accountability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04732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58D464-920D-46BB-A036-A30B2D86B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7328"/>
            <a:ext cx="8229600" cy="5588835"/>
          </a:xfrm>
        </p:spPr>
        <p:txBody>
          <a:bodyPr/>
          <a:lstStyle/>
          <a:p>
            <a:r>
              <a:rPr lang="pt-BR" i="1" dirty="0"/>
              <a:t>Empowerment</a:t>
            </a:r>
          </a:p>
          <a:p>
            <a:endParaRPr lang="pt-BR" i="1" dirty="0"/>
          </a:p>
          <a:p>
            <a:endParaRPr lang="pt-BR" i="1" dirty="0"/>
          </a:p>
          <a:p>
            <a:r>
              <a:rPr lang="pt-BR" i="1" dirty="0" err="1"/>
              <a:t>Metering</a:t>
            </a:r>
            <a:endParaRPr lang="pt-BR" i="1" dirty="0"/>
          </a:p>
          <a:p>
            <a:endParaRPr lang="pt-BR" i="1" dirty="0"/>
          </a:p>
          <a:p>
            <a:endParaRPr lang="pt-BR" i="1" dirty="0"/>
          </a:p>
          <a:p>
            <a:r>
              <a:rPr lang="pt-BR" i="1" dirty="0" err="1"/>
              <a:t>Accountability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36297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987E44-9330-4C82-9F75-714B948D7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Na prática...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1DDB8-F484-4C9A-A36B-BE30C1BB3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Centros de responsabilidade</a:t>
            </a:r>
          </a:p>
          <a:p>
            <a:pPr lvl="1"/>
            <a:r>
              <a:rPr lang="pt-BR" dirty="0"/>
              <a:t>Unidade organizacional sob responsabilidade de um gestor</a:t>
            </a:r>
          </a:p>
          <a:p>
            <a:pPr lvl="1"/>
            <a:r>
              <a:rPr lang="pt-BR" dirty="0"/>
              <a:t>Natureza dos CR depende da arquitetura organizacional</a:t>
            </a:r>
          </a:p>
          <a:p>
            <a:pPr lvl="2"/>
            <a:r>
              <a:rPr lang="pt-BR" dirty="0"/>
              <a:t>Por função</a:t>
            </a:r>
          </a:p>
          <a:p>
            <a:pPr lvl="2"/>
            <a:r>
              <a:rPr lang="pt-BR" dirty="0"/>
              <a:t>Por segmento</a:t>
            </a:r>
          </a:p>
          <a:p>
            <a:pPr lvl="2"/>
            <a:r>
              <a:rPr lang="pt-BR" dirty="0"/>
              <a:t>Por filial</a:t>
            </a:r>
          </a:p>
          <a:p>
            <a:pPr lvl="2"/>
            <a:r>
              <a:rPr lang="pt-BR" dirty="0"/>
              <a:t>Etc.</a:t>
            </a:r>
          </a:p>
          <a:p>
            <a:r>
              <a:rPr lang="pt-BR" dirty="0"/>
              <a:t>Vamos trabalhar com os modelos clássicos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7419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836BEC-876E-42BD-A80D-54B7630EE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Controlabilidade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06A05B-4EF2-4881-9252-8ED178ED4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Antes... Um conceito</a:t>
            </a:r>
          </a:p>
          <a:p>
            <a:pPr lvl="1"/>
            <a:r>
              <a:rPr lang="pt-BR" dirty="0"/>
              <a:t>Um gerente só pode ser avaliado pelas variáveis sobre as quais tem controle</a:t>
            </a:r>
          </a:p>
          <a:p>
            <a:r>
              <a:rPr lang="pt-BR" dirty="0"/>
              <a:t>Concordam?</a:t>
            </a:r>
          </a:p>
        </p:txBody>
      </p:sp>
    </p:spTree>
    <p:extLst>
      <p:ext uri="{BB962C8B-B14F-4D97-AF65-F5344CB8AC3E}">
        <p14:creationId xmlns:p14="http://schemas.microsoft.com/office/powerpoint/2010/main" val="1109511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6146</TotalTime>
  <Words>2015</Words>
  <Application>Microsoft Office PowerPoint</Application>
  <PresentationFormat>Apresentação na tela (4:3)</PresentationFormat>
  <Paragraphs>453</Paragraphs>
  <Slides>50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5" baseType="lpstr">
      <vt:lpstr>Arial</vt:lpstr>
      <vt:lpstr>Calibri</vt:lpstr>
      <vt:lpstr>Cambria Math</vt:lpstr>
      <vt:lpstr>Tw Cen MT</vt:lpstr>
      <vt:lpstr>Office Theme</vt:lpstr>
      <vt:lpstr>Descentralização</vt:lpstr>
      <vt:lpstr>Introdução</vt:lpstr>
      <vt:lpstr>O que é novo?</vt:lpstr>
      <vt:lpstr>Por que descentralizar?</vt:lpstr>
      <vt:lpstr>Por que descentralizar?</vt:lpstr>
      <vt:lpstr>Custos de Coordenação</vt:lpstr>
      <vt:lpstr>Apresentação do PowerPoint</vt:lpstr>
      <vt:lpstr>Na prática...</vt:lpstr>
      <vt:lpstr>Controlabilidade</vt:lpstr>
      <vt:lpstr>Tipos de Centros de Responsabilidade</vt:lpstr>
      <vt:lpstr>Tipos de Centros de Responsabilidade</vt:lpstr>
      <vt:lpstr>Tipos de Centros de Responsabilidade</vt:lpstr>
      <vt:lpstr>Tipos de Centros de Responsabilidade</vt:lpstr>
      <vt:lpstr>Centros de Lucro</vt:lpstr>
      <vt:lpstr>Centros de Lucro</vt:lpstr>
      <vt:lpstr>Centros de Lucro</vt:lpstr>
      <vt:lpstr>Centros de Lucro</vt:lpstr>
      <vt:lpstr>Curiosidades...</vt:lpstr>
      <vt:lpstr>Centros de Lucro</vt:lpstr>
      <vt:lpstr>Centros de Lucro</vt:lpstr>
      <vt:lpstr>Centros de Lucro</vt:lpstr>
      <vt:lpstr>Preços de Transferência</vt:lpstr>
      <vt:lpstr>Preços Negociados</vt:lpstr>
      <vt:lpstr>Preços Negociados</vt:lpstr>
      <vt:lpstr>Exemplo</vt:lpstr>
      <vt:lpstr>Exemplo</vt:lpstr>
      <vt:lpstr>Exemplo</vt:lpstr>
      <vt:lpstr>Exemplo</vt:lpstr>
      <vt:lpstr>Exemplo</vt:lpstr>
      <vt:lpstr>Exemplo</vt:lpstr>
      <vt:lpstr>Exemplo</vt:lpstr>
      <vt:lpstr>Exemplo</vt:lpstr>
      <vt:lpstr>Preços Negociados</vt:lpstr>
      <vt:lpstr>Transferência de Custos</vt:lpstr>
      <vt:lpstr>Preços de Mercado</vt:lpstr>
      <vt:lpstr>Preços de Mercado</vt:lpstr>
      <vt:lpstr>Comitê Arbitral</vt:lpstr>
      <vt:lpstr>Tipos de Centros de Responsabilidade</vt:lpstr>
      <vt:lpstr>Mensuração de Desempenho</vt:lpstr>
      <vt:lpstr>Mensuração de Desempenho</vt:lpstr>
      <vt:lpstr>Mensuração de Desempenho</vt:lpstr>
      <vt:lpstr>Exemplo</vt:lpstr>
      <vt:lpstr>Exemplo</vt:lpstr>
      <vt:lpstr>Exemplo</vt:lpstr>
      <vt:lpstr>Problemas</vt:lpstr>
      <vt:lpstr>Valor Econômico Agregado</vt:lpstr>
      <vt:lpstr>Exemplo</vt:lpstr>
      <vt:lpstr>Exemplo</vt:lpstr>
      <vt:lpstr>Exemplo</vt:lpstr>
      <vt:lpstr>Um cuidado...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Descentralização</dc:title>
  <dc:creator>Bitti , Eugenio</dc:creator>
  <cp:lastModifiedBy>Eugenio Jose Silva Bitti</cp:lastModifiedBy>
  <cp:revision>219</cp:revision>
  <dcterms:created xsi:type="dcterms:W3CDTF">2015-05-02T18:35:42Z</dcterms:created>
  <dcterms:modified xsi:type="dcterms:W3CDTF">2022-07-04T16:49:28Z</dcterms:modified>
</cp:coreProperties>
</file>