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5" r:id="rId4"/>
    <p:sldId id="269" r:id="rId5"/>
    <p:sldId id="273" r:id="rId6"/>
    <p:sldId id="275" r:id="rId7"/>
    <p:sldId id="276" r:id="rId8"/>
    <p:sldId id="277" r:id="rId9"/>
    <p:sldId id="279" r:id="rId10"/>
    <p:sldId id="278" r:id="rId11"/>
    <p:sldId id="281" r:id="rId12"/>
    <p:sldId id="284" r:id="rId13"/>
    <p:sldId id="282" r:id="rId14"/>
    <p:sldId id="285" r:id="rId15"/>
    <p:sldId id="289" r:id="rId16"/>
    <p:sldId id="291" r:id="rId17"/>
    <p:sldId id="298" r:id="rId18"/>
    <p:sldId id="299" r:id="rId19"/>
    <p:sldId id="296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915" autoAdjust="0"/>
  </p:normalViewPr>
  <p:slideViewPr>
    <p:cSldViewPr snapToGrid="0" snapToObjects="1">
      <p:cViewPr>
        <p:scale>
          <a:sx n="81" d="100"/>
          <a:sy n="81" d="100"/>
        </p:scale>
        <p:origin x="-7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85F7-60AA-3047-A8CD-92321004D215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14D-2E0A-8245-9723-F366F1601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98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85F7-60AA-3047-A8CD-92321004D215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14D-2E0A-8245-9723-F366F1601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41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85F7-60AA-3047-A8CD-92321004D215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14D-2E0A-8245-9723-F366F1601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77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85F7-60AA-3047-A8CD-92321004D215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14D-2E0A-8245-9723-F366F1601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9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85F7-60AA-3047-A8CD-92321004D215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14D-2E0A-8245-9723-F366F1601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57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85F7-60AA-3047-A8CD-92321004D215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14D-2E0A-8245-9723-F366F1601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95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85F7-60AA-3047-A8CD-92321004D215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14D-2E0A-8245-9723-F366F1601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26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85F7-60AA-3047-A8CD-92321004D215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14D-2E0A-8245-9723-F366F1601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27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85F7-60AA-3047-A8CD-92321004D215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14D-2E0A-8245-9723-F366F1601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78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85F7-60AA-3047-A8CD-92321004D215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14D-2E0A-8245-9723-F366F1601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64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85F7-60AA-3047-A8CD-92321004D215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14D-2E0A-8245-9723-F366F1601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49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85F7-60AA-3047-A8CD-92321004D215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B14D-2E0A-8245-9723-F366F1601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16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esenteievida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532" y="5853033"/>
            <a:ext cx="5790409" cy="898759"/>
          </a:xfrm>
        </p:spPr>
        <p:txBody>
          <a:bodyPr>
            <a:normAutofit fontScale="55000" lnSpcReduction="20000"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Franciele dos Santos Souza</a:t>
            </a:r>
          </a:p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Isabela de Oliveira Carvalho</a:t>
            </a:r>
          </a:p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Tamiggi Di Karla Melo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60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32523"/>
                </a:solidFill>
              </a:rPr>
              <a:t>Promover identificação</a:t>
            </a:r>
            <a:r>
              <a:rPr lang="pt-BR" dirty="0">
                <a:solidFill>
                  <a:srgbClr val="632523"/>
                </a:solidFill>
              </a:rPr>
              <a:t> 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Utilizar depoimentos de pessoas que receberam órgãos, para falar como suas vidas </a:t>
            </a:r>
            <a:r>
              <a:rPr lang="pt-BR" dirty="0" smtClean="0"/>
              <a:t>mudaram, </a:t>
            </a:r>
            <a:r>
              <a:rPr lang="pt-BR" dirty="0"/>
              <a:t>e de pessoas que autorizaram a doação de órgãos de um </a:t>
            </a:r>
            <a:r>
              <a:rPr lang="pt-BR" dirty="0" smtClean="0"/>
              <a:t>familiar, </a:t>
            </a:r>
            <a:r>
              <a:rPr lang="pt-BR" dirty="0"/>
              <a:t>para relatar como foi o processo decisório. </a:t>
            </a:r>
            <a:endParaRPr lang="pt-BR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13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32523"/>
                </a:solidFill>
              </a:rPr>
              <a:t>Criar desejo</a:t>
            </a:r>
            <a:r>
              <a:rPr lang="pt-BR" dirty="0">
                <a:solidFill>
                  <a:srgbClr val="632523"/>
                </a:solidFill>
              </a:rPr>
              <a:t> 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Por meio da </a:t>
            </a:r>
            <a:r>
              <a:rPr lang="pt-BR" dirty="0" smtClean="0"/>
              <a:t>circulação, </a:t>
            </a:r>
            <a:r>
              <a:rPr lang="pt-BR" dirty="0"/>
              <a:t>em redes </a:t>
            </a:r>
            <a:r>
              <a:rPr lang="pt-BR" dirty="0" smtClean="0"/>
              <a:t>sociais, </a:t>
            </a:r>
            <a:r>
              <a:rPr lang="pt-BR" dirty="0"/>
              <a:t>de vídeos </a:t>
            </a:r>
            <a:r>
              <a:rPr lang="pt-BR" dirty="0" smtClean="0"/>
              <a:t>com </a:t>
            </a:r>
            <a:r>
              <a:rPr lang="pt-BR" dirty="0"/>
              <a:t>depoimentos de pacientes que receberam algum tipo de transplante, divulgar a ideia de que a doação de órgãos pode salvar vidas ou modificar várias outras que vivem ao redor daquela. </a:t>
            </a:r>
            <a:r>
              <a:rPr lang="pt-B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41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32523"/>
                </a:solidFill>
              </a:rPr>
              <a:t>Garantir preferência</a:t>
            </a:r>
            <a:r>
              <a:rPr lang="pt-BR" dirty="0">
                <a:solidFill>
                  <a:srgbClr val="632523"/>
                </a:solidFill>
              </a:rPr>
              <a:t> 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Criar acessórios, como pulseiras, </a:t>
            </a:r>
            <a:r>
              <a:rPr lang="pt-BR" dirty="0" smtClean="0"/>
              <a:t>medalhas ou correntinhas, </a:t>
            </a:r>
            <a:r>
              <a:rPr lang="pt-BR" dirty="0"/>
              <a:t>para </a:t>
            </a:r>
            <a:r>
              <a:rPr lang="pt-BR" dirty="0" smtClean="0"/>
              <a:t>sinalizar </a:t>
            </a:r>
            <a:r>
              <a:rPr lang="pt-BR" dirty="0"/>
              <a:t>o desejo da pessoa em ser doadora de órgãos e para que, dessa maneira, não </a:t>
            </a:r>
            <a:r>
              <a:rPr lang="pt-BR" dirty="0" smtClean="0"/>
              <a:t>haja, </a:t>
            </a:r>
            <a:r>
              <a:rPr lang="pt-BR" i="1" dirty="0" smtClean="0"/>
              <a:t>post mortem</a:t>
            </a:r>
            <a:r>
              <a:rPr lang="pt-BR" dirty="0" smtClean="0"/>
              <a:t>, a </a:t>
            </a:r>
            <a:r>
              <a:rPr lang="pt-BR" dirty="0"/>
              <a:t>dúvida quanto </a:t>
            </a:r>
            <a:r>
              <a:rPr lang="pt-BR" dirty="0" smtClean="0"/>
              <a:t>à </a:t>
            </a:r>
            <a:r>
              <a:rPr lang="pt-BR" dirty="0"/>
              <a:t>vontade da pessoa em relação à doação.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1426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32523"/>
                </a:solidFill>
              </a:rPr>
              <a:t>Levar à decisão</a:t>
            </a:r>
            <a:r>
              <a:rPr lang="pt-BR" dirty="0">
                <a:solidFill>
                  <a:srgbClr val="632523"/>
                </a:solidFill>
              </a:rPr>
              <a:t> 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Sensibilizar a população por meio de dados, mostrando quanto é possível alguém </a:t>
            </a:r>
            <a:r>
              <a:rPr lang="pt-BR" dirty="0" smtClean="0"/>
              <a:t>da </a:t>
            </a:r>
            <a:r>
              <a:rPr lang="pt-BR" dirty="0"/>
              <a:t>família, </a:t>
            </a:r>
            <a:r>
              <a:rPr lang="pt-BR" dirty="0" smtClean="0"/>
              <a:t>a </a:t>
            </a:r>
            <a:r>
              <a:rPr lang="pt-BR" dirty="0"/>
              <a:t>própria pessoa, precisar em algum momento </a:t>
            </a:r>
            <a:r>
              <a:rPr lang="pt-BR" dirty="0" smtClean="0"/>
              <a:t>de </a:t>
            </a:r>
            <a:r>
              <a:rPr lang="pt-BR" dirty="0"/>
              <a:t>um transplante de órgão. Além disso, mostrar a realidade das filas de espera por </a:t>
            </a:r>
            <a:r>
              <a:rPr lang="pt-BR" dirty="0" smtClean="0"/>
              <a:t>transplantes no Brasil.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113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32523"/>
                </a:solidFill>
              </a:rPr>
              <a:t>M</a:t>
            </a:r>
            <a:r>
              <a:rPr lang="pt-BR" b="1" dirty="0" smtClean="0">
                <a:solidFill>
                  <a:srgbClr val="632523"/>
                </a:solidFill>
              </a:rPr>
              <a:t>anter </a:t>
            </a:r>
            <a:r>
              <a:rPr lang="pt-BR" b="1" dirty="0">
                <a:solidFill>
                  <a:srgbClr val="632523"/>
                </a:solidFill>
              </a:rPr>
              <a:t>a satisfação</a:t>
            </a:r>
            <a:r>
              <a:rPr lang="pt-BR" dirty="0">
                <a:solidFill>
                  <a:srgbClr val="632523"/>
                </a:solidFill>
              </a:rPr>
              <a:t> 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Mostrar a diminuição da fila de transplantes e a melhora da qualidade de vida das pessoas que receberam os órgãos.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737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32523"/>
                </a:solidFill>
              </a:rPr>
              <a:t>Projeto de Comunicação Digital</a:t>
            </a:r>
            <a:r>
              <a:rPr lang="pt-BR" dirty="0">
                <a:solidFill>
                  <a:srgbClr val="632523"/>
                </a:solidFill>
              </a:rPr>
              <a:t> 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Para dar sustentação à campanha de comunicação </a:t>
            </a:r>
            <a:r>
              <a:rPr lang="pt-BR" dirty="0" smtClean="0"/>
              <a:t>sugerida, </a:t>
            </a:r>
            <a:r>
              <a:rPr lang="pt-BR" dirty="0"/>
              <a:t>acreditamos ser imprescindível a utilização da comunicação digital para que nossa causa ganhe maior expressividade. Para isso, </a:t>
            </a:r>
            <a:r>
              <a:rPr lang="pt-BR" dirty="0" smtClean="0"/>
              <a:t>desenvolvemos </a:t>
            </a:r>
            <a:r>
              <a:rPr lang="pt-BR" dirty="0"/>
              <a:t>uma </a:t>
            </a:r>
            <a:r>
              <a:rPr lang="pt-BR" dirty="0" err="1"/>
              <a:t>Fan</a:t>
            </a:r>
            <a:r>
              <a:rPr lang="pt-BR" dirty="0"/>
              <a:t> Page no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smtClean="0"/>
              <a:t>na qual divulgamos ações </a:t>
            </a:r>
            <a:r>
              <a:rPr lang="pt-BR" dirty="0"/>
              <a:t>em prol da causa e nossa mensagem a respeito da importância da doação de </a:t>
            </a:r>
            <a:r>
              <a:rPr lang="pt-BR" dirty="0" smtClean="0"/>
              <a:t>órgãos.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666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eieVida-02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853" y="125487"/>
            <a:ext cx="8014134" cy="6011201"/>
          </a:xfrm>
          <a:prstGeom prst="rect">
            <a:avLst/>
          </a:prstGeom>
        </p:spPr>
      </p:pic>
      <p:pic>
        <p:nvPicPr>
          <p:cNvPr id="3" name="Picture 2" descr="Slogan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8180" y="5001590"/>
            <a:ext cx="12360466" cy="15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38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ptura de Tela 2013-11-07 às 5.5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424" y="137542"/>
            <a:ext cx="6413500" cy="1635039"/>
          </a:xfrm>
          <a:prstGeom prst="rect">
            <a:avLst/>
          </a:prstGeom>
        </p:spPr>
      </p:pic>
      <p:pic>
        <p:nvPicPr>
          <p:cNvPr id="7" name="Picture 6" descr="Captura de Tela 2013-11-07 às 4.30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953" y="1396740"/>
            <a:ext cx="4530265" cy="3517721"/>
          </a:xfrm>
          <a:prstGeom prst="rect">
            <a:avLst/>
          </a:prstGeom>
        </p:spPr>
      </p:pic>
      <p:pic>
        <p:nvPicPr>
          <p:cNvPr id="8" name="Picture 7" descr="Captura de Tela 2013-11-07 às 4.32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8311" y="3103192"/>
            <a:ext cx="4217541" cy="4825391"/>
          </a:xfrm>
          <a:prstGeom prst="rect">
            <a:avLst/>
          </a:prstGeom>
        </p:spPr>
      </p:pic>
      <p:pic>
        <p:nvPicPr>
          <p:cNvPr id="9" name="Picture 8" descr="Captura de Tela 2013-11-07 às 4.36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6546" y="1776614"/>
            <a:ext cx="4329306" cy="1326578"/>
          </a:xfrm>
          <a:prstGeom prst="rect">
            <a:avLst/>
          </a:prstGeom>
        </p:spPr>
      </p:pic>
      <p:pic>
        <p:nvPicPr>
          <p:cNvPr id="6" name="Picture 5" descr="Captura de Tela 2013-11-07 às 5.52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46" y="4905913"/>
            <a:ext cx="4497059" cy="16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6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3-11-07 às 6.00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281" y="932660"/>
            <a:ext cx="4584127" cy="1865946"/>
          </a:xfrm>
          <a:prstGeom prst="rect">
            <a:avLst/>
          </a:prstGeom>
        </p:spPr>
      </p:pic>
      <p:pic>
        <p:nvPicPr>
          <p:cNvPr id="5" name="Picture 4" descr="Captura de Tela 2013-11-07 às 5.34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374" y="2877384"/>
            <a:ext cx="4414125" cy="3376004"/>
          </a:xfrm>
          <a:prstGeom prst="rect">
            <a:avLst/>
          </a:prstGeom>
        </p:spPr>
      </p:pic>
      <p:pic>
        <p:nvPicPr>
          <p:cNvPr id="6" name="Picture 5" descr="Captura de Tela 2013-11-07 às 5.50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7167" y="3606800"/>
            <a:ext cx="4335853" cy="1400903"/>
          </a:xfrm>
          <a:prstGeom prst="rect">
            <a:avLst/>
          </a:prstGeom>
        </p:spPr>
      </p:pic>
      <p:pic>
        <p:nvPicPr>
          <p:cNvPr id="7" name="Picture 6" descr="Captura de Tela 2013-11-07 às 4.45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8427" y="551310"/>
            <a:ext cx="4306493" cy="1583793"/>
          </a:xfrm>
          <a:prstGeom prst="rect">
            <a:avLst/>
          </a:prstGeom>
        </p:spPr>
      </p:pic>
      <p:pic>
        <p:nvPicPr>
          <p:cNvPr id="8" name="Picture 7" descr="Captura de Tela 2013-11-07 às 5.26.5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4974" y="2048950"/>
            <a:ext cx="4329306" cy="1562206"/>
          </a:xfrm>
          <a:prstGeom prst="rect">
            <a:avLst/>
          </a:prstGeom>
        </p:spPr>
      </p:pic>
      <p:pic>
        <p:nvPicPr>
          <p:cNvPr id="9" name="Picture 8" descr="Captura de Tela 2013-11-07 às 5.51.5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393" y="5083115"/>
            <a:ext cx="5207620" cy="139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5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Parcerias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SzPct val="50000"/>
              <a:buFont typeface="Courier New"/>
              <a:buChar char="o"/>
            </a:pPr>
            <a:r>
              <a:rPr lang="pt-BR" dirty="0" smtClean="0"/>
              <a:t>Ministério </a:t>
            </a:r>
            <a:r>
              <a:rPr lang="pt-BR" dirty="0"/>
              <a:t>da </a:t>
            </a:r>
            <a:r>
              <a:rPr lang="pt-BR" dirty="0" smtClean="0"/>
              <a:t>Saúde</a:t>
            </a:r>
            <a:endParaRPr lang="pt-BR" dirty="0"/>
          </a:p>
          <a:p>
            <a:pPr algn="just">
              <a:buSzPct val="50000"/>
              <a:buFont typeface="Courier New"/>
              <a:buChar char="o"/>
            </a:pPr>
            <a:r>
              <a:rPr lang="pt-BR" dirty="0" smtClean="0"/>
              <a:t>Associação </a:t>
            </a:r>
            <a:r>
              <a:rPr lang="pt-BR" dirty="0"/>
              <a:t>Brasileira de Transplante de </a:t>
            </a:r>
            <a:r>
              <a:rPr lang="pt-BR" dirty="0" smtClean="0"/>
              <a:t>órgãos</a:t>
            </a:r>
          </a:p>
          <a:p>
            <a:pPr algn="just">
              <a:buSzPct val="50000"/>
              <a:buFont typeface="Courier New"/>
              <a:buChar char="o"/>
            </a:pPr>
            <a:r>
              <a:rPr lang="pt-BR" dirty="0" smtClean="0"/>
              <a:t>Conselhos </a:t>
            </a:r>
            <a:r>
              <a:rPr lang="pt-BR" dirty="0"/>
              <a:t>de </a:t>
            </a:r>
            <a:r>
              <a:rPr lang="pt-BR" dirty="0" smtClean="0"/>
              <a:t>Medicina</a:t>
            </a:r>
          </a:p>
          <a:p>
            <a:pPr algn="just">
              <a:buSzPct val="50000"/>
              <a:buFont typeface="Courier New"/>
              <a:buChar char="o"/>
            </a:pPr>
            <a:r>
              <a:rPr lang="pt-BR" dirty="0" smtClean="0"/>
              <a:t>Canais </a:t>
            </a:r>
            <a:r>
              <a:rPr lang="pt-BR" dirty="0"/>
              <a:t>abertos como a TV </a:t>
            </a:r>
            <a:r>
              <a:rPr lang="pt-BR" dirty="0" smtClean="0"/>
              <a:t>Globo</a:t>
            </a:r>
            <a:r>
              <a:rPr lang="pt-BR" dirty="0"/>
              <a:t> </a:t>
            </a:r>
            <a:r>
              <a:rPr lang="pt-BR" dirty="0" smtClean="0"/>
              <a:t>(novela Mulheres Apaixonadas).</a:t>
            </a:r>
            <a:endParaRPr lang="en-US" dirty="0"/>
          </a:p>
          <a:p>
            <a:pPr>
              <a:buSzPct val="50000"/>
              <a:buFont typeface="Courier New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69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Fundamentação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histórica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Nos </a:t>
            </a:r>
            <a:r>
              <a:rPr lang="pt-BR" dirty="0"/>
              <a:t>séculos XV e XVI </a:t>
            </a:r>
            <a:r>
              <a:rPr lang="pt-BR" dirty="0" smtClean="0"/>
              <a:t>ocorreram </a:t>
            </a:r>
            <a:r>
              <a:rPr lang="pt-BR" dirty="0"/>
              <a:t>as primeiras tentativas de substituição de um órgão doente por um </a:t>
            </a:r>
            <a:r>
              <a:rPr lang="pt-BR" dirty="0" smtClean="0"/>
              <a:t>saudável, porém sem sucesso.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Em </a:t>
            </a:r>
            <a:r>
              <a:rPr lang="pt-BR" dirty="0"/>
              <a:t>1954, E. Murray realizou o primeiro transplante de rins com êxito entre gêmeos idênticos. </a:t>
            </a:r>
            <a:r>
              <a:rPr lang="pt-BR" dirty="0" smtClean="0"/>
              <a:t>No final </a:t>
            </a:r>
            <a:r>
              <a:rPr lang="pt-BR" dirty="0"/>
              <a:t>dos anos 60, descobriu-se </a:t>
            </a:r>
            <a:r>
              <a:rPr lang="pt-BR" dirty="0" smtClean="0"/>
              <a:t>a utilização dos imunossupressores.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No Brasil foi realizado em </a:t>
            </a:r>
            <a:r>
              <a:rPr lang="pt-BR" b="1" dirty="0"/>
              <a:t>1964</a:t>
            </a:r>
            <a:r>
              <a:rPr lang="pt-BR" dirty="0"/>
              <a:t>, no Rio de Janeiro, o </a:t>
            </a:r>
            <a:r>
              <a:rPr lang="pt-BR" b="1" dirty="0"/>
              <a:t>primeiro transplante de órgãos em humanos </a:t>
            </a:r>
            <a:r>
              <a:rPr lang="pt-BR" dirty="0"/>
              <a:t>(renal). Em </a:t>
            </a:r>
            <a:r>
              <a:rPr lang="pt-BR" b="1" dirty="0"/>
              <a:t>1968</a:t>
            </a:r>
            <a:r>
              <a:rPr lang="pt-BR" dirty="0"/>
              <a:t> foi pela equipe do Dr. Zerbini, no Hospital das Clínicas de São Paulo, o </a:t>
            </a:r>
            <a:r>
              <a:rPr lang="pt-BR" b="1" dirty="0"/>
              <a:t>primeiro transplante cardíaco do Brasil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12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32523"/>
                </a:solidFill>
              </a:rPr>
              <a:t>Conclusão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Embora grande parte das pessoas apresente uma opinião favorável em relação a doação de órgãos muitas vezes sua vontade é desconhecida por seus familiares. </a:t>
            </a:r>
            <a:r>
              <a:rPr lang="pt-BR" dirty="0" smtClean="0"/>
              <a:t>É importante </a:t>
            </a:r>
            <a:r>
              <a:rPr lang="pt-BR" dirty="0"/>
              <a:t>não apenas incitar a vontade na </a:t>
            </a:r>
            <a:r>
              <a:rPr lang="pt-BR" dirty="0" smtClean="0"/>
              <a:t>população, </a:t>
            </a:r>
            <a:r>
              <a:rPr lang="pt-BR" dirty="0"/>
              <a:t>mas a consciência de que a decisão ficará para outros. </a:t>
            </a:r>
            <a:r>
              <a:rPr lang="pt-BR" dirty="0" smtClean="0"/>
              <a:t>Por isso, nossa </a:t>
            </a:r>
            <a:r>
              <a:rPr lang="pt-BR" dirty="0"/>
              <a:t>campanha </a:t>
            </a:r>
            <a:r>
              <a:rPr lang="pt-BR" dirty="0" smtClean="0"/>
              <a:t>foi focada </a:t>
            </a:r>
            <a:r>
              <a:rPr lang="pt-BR" dirty="0"/>
              <a:t>na informação e conscientização </a:t>
            </a:r>
            <a:r>
              <a:rPr lang="pt-BR" dirty="0" smtClean="0"/>
              <a:t>de </a:t>
            </a:r>
            <a:r>
              <a:rPr lang="pt-BR" dirty="0"/>
              <a:t>modo a esclarecer à população a forma adequada para se tornar um doador e a importância de comunicar </a:t>
            </a:r>
            <a:r>
              <a:rPr lang="pt-BR" dirty="0" smtClean="0"/>
              <a:t>sua </a:t>
            </a:r>
            <a:r>
              <a:rPr lang="pt-BR" dirty="0"/>
              <a:t>decisão à sua família</a:t>
            </a:r>
            <a:r>
              <a:rPr lang="pt-BR" dirty="0" smtClean="0"/>
              <a:t>. 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32523"/>
                </a:solidFill>
              </a:rPr>
              <a:t>Fundamentação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ética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206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100" dirty="0" smtClean="0"/>
              <a:t>No Brasil, independentemente </a:t>
            </a:r>
            <a:r>
              <a:rPr lang="pt-BR" sz="2100" dirty="0"/>
              <a:t>da vontade do possível doador, </a:t>
            </a:r>
            <a:r>
              <a:rPr lang="pt-BR" sz="2100" b="1" dirty="0"/>
              <a:t>leva-se em consideração a decisão dos parentes próximos do falecido</a:t>
            </a:r>
            <a:r>
              <a:rPr lang="pt-BR" sz="2100" dirty="0"/>
              <a:t>. </a:t>
            </a:r>
            <a:endParaRPr lang="pt-BR" sz="2100" dirty="0" smtClean="0"/>
          </a:p>
          <a:p>
            <a:pPr marL="0" indent="0" algn="just">
              <a:buNone/>
            </a:pPr>
            <a:endParaRPr lang="pt-BR" sz="2100" dirty="0" smtClean="0"/>
          </a:p>
          <a:p>
            <a:pPr marL="0" indent="0" algn="just">
              <a:buNone/>
            </a:pPr>
            <a:r>
              <a:rPr lang="pt-BR" sz="2100" dirty="0" smtClean="0"/>
              <a:t>A </a:t>
            </a:r>
            <a:r>
              <a:rPr lang="pt-BR" sz="2100" dirty="0"/>
              <a:t>doação de órgãos só é possível após a morte cerebral, </a:t>
            </a:r>
            <a:r>
              <a:rPr lang="pt-BR" sz="2100" dirty="0" smtClean="0"/>
              <a:t>comprovada </a:t>
            </a:r>
            <a:r>
              <a:rPr lang="pt-BR" sz="2100" dirty="0"/>
              <a:t>por laudo médico de dois doutores</a:t>
            </a:r>
            <a:r>
              <a:rPr lang="pt-BR" sz="2100" dirty="0" smtClean="0"/>
              <a:t>. A indicação para doação é feita pela Organização </a:t>
            </a:r>
            <a:r>
              <a:rPr lang="pt-BR" sz="2100" dirty="0"/>
              <a:t>para a Procura de Órgãos (OPO</a:t>
            </a:r>
            <a:r>
              <a:rPr lang="pt-BR" sz="2100" dirty="0" smtClean="0"/>
              <a:t>), que </a:t>
            </a:r>
            <a:r>
              <a:rPr lang="pt-BR" sz="2100" b="1" dirty="0" smtClean="0"/>
              <a:t>não </a:t>
            </a:r>
            <a:r>
              <a:rPr lang="pt-BR" sz="2100" b="1" dirty="0"/>
              <a:t>pode interferir no processo de escolha dos </a:t>
            </a:r>
            <a:r>
              <a:rPr lang="pt-BR" sz="2100" b="1" dirty="0" smtClean="0"/>
              <a:t>familiares.</a:t>
            </a:r>
          </a:p>
          <a:p>
            <a:pPr marL="0" indent="0" algn="just">
              <a:buNone/>
            </a:pPr>
            <a:endParaRPr lang="pt-BR" sz="2100" b="1" dirty="0"/>
          </a:p>
          <a:p>
            <a:pPr marL="0" indent="0" algn="just">
              <a:buNone/>
            </a:pPr>
            <a:r>
              <a:rPr lang="pt-BR" sz="2100" dirty="0" smtClean="0"/>
              <a:t>Deve ser informado o </a:t>
            </a:r>
            <a:r>
              <a:rPr lang="pt-BR" sz="2100" b="1" dirty="0" smtClean="0"/>
              <a:t>tipo </a:t>
            </a:r>
            <a:r>
              <a:rPr lang="pt-BR" sz="2100" b="1" dirty="0"/>
              <a:t>de doação que está sendo feita</a:t>
            </a:r>
            <a:r>
              <a:rPr lang="pt-BR" sz="2100" dirty="0"/>
              <a:t> (de animais, de humanos vivos ou de cadáveres).</a:t>
            </a:r>
          </a:p>
          <a:p>
            <a:pPr marL="0" indent="0" algn="just">
              <a:buNone/>
            </a:pPr>
            <a:endParaRPr lang="pt-BR" sz="2100" dirty="0"/>
          </a:p>
          <a:p>
            <a:pPr marL="0" indent="0" algn="just">
              <a:buNone/>
            </a:pPr>
            <a:r>
              <a:rPr lang="pt-BR" sz="2100" dirty="0" smtClean="0"/>
              <a:t>É </a:t>
            </a:r>
            <a:r>
              <a:rPr lang="pt-BR" sz="2100" dirty="0"/>
              <a:t>ético que a doação seja resultado de uma </a:t>
            </a:r>
            <a:r>
              <a:rPr lang="pt-BR" sz="2100" b="1" dirty="0"/>
              <a:t>prática altruísta</a:t>
            </a:r>
            <a:r>
              <a:rPr lang="pt-BR" sz="2100" dirty="0"/>
              <a:t>, nunca por meio de coerção ou em troca de dinheiro</a:t>
            </a:r>
            <a:r>
              <a:rPr lang="pt-BR" sz="2100" dirty="0" smtClean="0"/>
              <a:t>.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xmlns="" val="37237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32523"/>
                </a:solidFill>
              </a:rPr>
              <a:t>Fundamentação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jurídica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15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Até </a:t>
            </a:r>
            <a:r>
              <a:rPr lang="pt-BR" dirty="0"/>
              <a:t>que o órgão seja transplantado, </a:t>
            </a:r>
            <a:r>
              <a:rPr lang="pt-BR" b="1" dirty="0"/>
              <a:t>devem ser considerados os direitos fundamentais</a:t>
            </a:r>
            <a:r>
              <a:rPr lang="pt-BR" dirty="0"/>
              <a:t> </a:t>
            </a:r>
            <a:r>
              <a:rPr lang="pt-BR" dirty="0" smtClean="0"/>
              <a:t>do </a:t>
            </a:r>
            <a:r>
              <a:rPr lang="pt-BR" b="1" dirty="0" smtClean="0"/>
              <a:t>doador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 smtClean="0"/>
              <a:t>do </a:t>
            </a:r>
            <a:r>
              <a:rPr lang="pt-BR" b="1" dirty="0"/>
              <a:t>receptor</a:t>
            </a:r>
            <a:r>
              <a:rPr lang="pt-BR" dirty="0"/>
              <a:t> como o direito à vida, à integridade física e ao poder de disposição do próprio corpo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 </a:t>
            </a:r>
            <a:r>
              <a:rPr lang="pt-BR" dirty="0" smtClean="0"/>
              <a:t>Lei 9434</a:t>
            </a:r>
            <a:r>
              <a:rPr lang="pt-BR" dirty="0"/>
              <a:t> </a:t>
            </a:r>
            <a:r>
              <a:rPr lang="pt-BR" dirty="0" smtClean="0"/>
              <a:t>de 1997 oportunizou </a:t>
            </a:r>
            <a:r>
              <a:rPr lang="pt-BR" dirty="0"/>
              <a:t>a doação, cabendo ao doador dispor, ou não, de seus </a:t>
            </a:r>
            <a:r>
              <a:rPr lang="pt-BR" dirty="0" smtClean="0"/>
              <a:t>órgãos. </a:t>
            </a:r>
            <a:r>
              <a:rPr lang="pt-BR" dirty="0"/>
              <a:t>A Lei 10.211/2001 alterou </a:t>
            </a:r>
            <a:r>
              <a:rPr lang="pt-BR" dirty="0" smtClean="0"/>
              <a:t>a </a:t>
            </a:r>
            <a:r>
              <a:rPr lang="pt-BR" dirty="0"/>
              <a:t>anterior, </a:t>
            </a:r>
            <a:r>
              <a:rPr lang="pt-BR" b="1" dirty="0" smtClean="0"/>
              <a:t>tornando necessária a </a:t>
            </a:r>
            <a:r>
              <a:rPr lang="pt-BR" b="1" dirty="0"/>
              <a:t>autorização da família do falecido para a retirada de seus órgãos, ainda que este tenha manifestado a decisão de doar. </a:t>
            </a: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Ainda, </a:t>
            </a:r>
            <a:r>
              <a:rPr lang="pt-BR" dirty="0" smtClean="0"/>
              <a:t>a </a:t>
            </a:r>
            <a:r>
              <a:rPr lang="pt-BR" dirty="0"/>
              <a:t>doação de órgãos e tecidos deve ser realizada de </a:t>
            </a:r>
            <a:r>
              <a:rPr lang="pt-BR" b="1" dirty="0"/>
              <a:t>maneira altruísta</a:t>
            </a:r>
            <a:r>
              <a:rPr lang="pt-BR" dirty="0"/>
              <a:t>, devendo a disposição de tecidos, órgãos e partes do corpo </a:t>
            </a:r>
            <a:r>
              <a:rPr lang="pt-BR" dirty="0" smtClean="0"/>
              <a:t>humano, </a:t>
            </a:r>
            <a:r>
              <a:rPr lang="pt-BR" b="1" dirty="0"/>
              <a:t>ser gratuita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0688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632523"/>
                </a:solidFill>
              </a:rPr>
              <a:t>Projeto</a:t>
            </a:r>
            <a:r>
              <a:rPr lang="en-US" dirty="0" smtClean="0">
                <a:solidFill>
                  <a:srgbClr val="632523"/>
                </a:solidFill>
              </a:rPr>
              <a:t> de </a:t>
            </a:r>
            <a:r>
              <a:rPr lang="en-US" dirty="0" err="1" smtClean="0">
                <a:solidFill>
                  <a:srgbClr val="632523"/>
                </a:solidFill>
              </a:rPr>
              <a:t>comunicação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para</a:t>
            </a:r>
            <a:r>
              <a:rPr lang="en-US" dirty="0" smtClean="0">
                <a:solidFill>
                  <a:srgbClr val="632523"/>
                </a:solidFill>
              </a:rPr>
              <a:t> a </a:t>
            </a:r>
            <a:r>
              <a:rPr lang="en-US" dirty="0" err="1" smtClean="0">
                <a:solidFill>
                  <a:srgbClr val="632523"/>
                </a:solidFill>
              </a:rPr>
              <a:t>campanha</a:t>
            </a:r>
            <a:r>
              <a:rPr lang="en-US" dirty="0" smtClean="0">
                <a:solidFill>
                  <a:srgbClr val="632523"/>
                </a:solidFill>
              </a:rPr>
              <a:t> de </a:t>
            </a:r>
            <a:r>
              <a:rPr lang="en-US" dirty="0" err="1" smtClean="0">
                <a:solidFill>
                  <a:srgbClr val="632523"/>
                </a:solidFill>
              </a:rPr>
              <a:t>caráter</a:t>
            </a:r>
            <a:r>
              <a:rPr lang="en-US" dirty="0" smtClean="0">
                <a:solidFill>
                  <a:srgbClr val="632523"/>
                </a:solidFill>
              </a:rPr>
              <a:t> social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493"/>
            <a:ext cx="8229600" cy="43096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É essencial </a:t>
            </a:r>
            <a:r>
              <a:rPr lang="pt-BR" dirty="0"/>
              <a:t>que se desenvolvam campanhas de conscientização que incentivem as pessoas a se declararem doadores de </a:t>
            </a:r>
            <a:r>
              <a:rPr lang="pt-BR" dirty="0" smtClean="0"/>
              <a:t>órgãos, deixando </a:t>
            </a:r>
            <a:r>
              <a:rPr lang="pt-BR" dirty="0"/>
              <a:t>esse </a:t>
            </a:r>
            <a:r>
              <a:rPr lang="pt-BR" dirty="0" smtClean="0"/>
              <a:t>desejo </a:t>
            </a:r>
            <a:r>
              <a:rPr lang="pt-BR" dirty="0"/>
              <a:t>explícito para familiares e pessoas </a:t>
            </a:r>
            <a:r>
              <a:rPr lang="pt-BR" dirty="0" smtClean="0"/>
              <a:t>próximas. Por isso, desenvolvemos algumas ações que acreditamos serem importantes nesse papel de conscientização da população.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89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32523"/>
                </a:solidFill>
              </a:rPr>
              <a:t>Criar consciência</a:t>
            </a:r>
            <a:r>
              <a:rPr lang="pt-BR" dirty="0" smtClean="0">
                <a:solidFill>
                  <a:srgbClr val="632523"/>
                </a:solidFill>
                <a:effectLst/>
              </a:rPr>
              <a:t> 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Mostrar que a doação de órgãos não é apenas uma ação que possibilita </a:t>
            </a:r>
            <a:r>
              <a:rPr lang="pt-BR" dirty="0" smtClean="0"/>
              <a:t>dar </a:t>
            </a:r>
            <a:r>
              <a:rPr lang="pt-BR" dirty="0"/>
              <a:t>vida a</a:t>
            </a:r>
            <a:r>
              <a:rPr lang="pt-BR" dirty="0" smtClean="0"/>
              <a:t> </a:t>
            </a:r>
            <a:r>
              <a:rPr lang="pt-BR" dirty="0"/>
              <a:t>outras </a:t>
            </a:r>
            <a:r>
              <a:rPr lang="pt-BR" dirty="0" smtClean="0"/>
              <a:t>pessoas, mas é </a:t>
            </a:r>
            <a:r>
              <a:rPr lang="pt-BR" dirty="0"/>
              <a:t>uma forma de perpetuar a vida </a:t>
            </a:r>
            <a:r>
              <a:rPr lang="pt-BR" dirty="0" smtClean="0"/>
              <a:t>do doador.</a:t>
            </a:r>
            <a:r>
              <a:rPr lang="pt-BR" dirty="0" smtClean="0">
                <a:effectLst/>
              </a:rPr>
              <a:t>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683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32523"/>
                </a:solidFill>
              </a:rPr>
              <a:t>Chamar atenção</a:t>
            </a:r>
            <a:r>
              <a:rPr lang="pt-BR" dirty="0">
                <a:solidFill>
                  <a:srgbClr val="632523"/>
                </a:solidFill>
              </a:rPr>
              <a:t> 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U</a:t>
            </a:r>
            <a:r>
              <a:rPr lang="pt-BR" dirty="0" smtClean="0"/>
              <a:t>ma </a:t>
            </a:r>
            <a:r>
              <a:rPr lang="pt-BR" dirty="0"/>
              <a:t>campanha publicitária </a:t>
            </a:r>
            <a:r>
              <a:rPr lang="pt-BR" dirty="0" smtClean="0"/>
              <a:t>com duas cenas: n</a:t>
            </a:r>
            <a:r>
              <a:rPr lang="pt-BR" dirty="0"/>
              <a:t>a</a:t>
            </a:r>
            <a:r>
              <a:rPr lang="pt-BR" dirty="0" smtClean="0"/>
              <a:t> primeira, </a:t>
            </a:r>
            <a:r>
              <a:rPr lang="pt-BR" dirty="0"/>
              <a:t>uma família assiste ao enterro de um </a:t>
            </a:r>
            <a:r>
              <a:rPr lang="pt-BR" dirty="0" smtClean="0"/>
              <a:t>pulmão enquanto</a:t>
            </a:r>
            <a:r>
              <a:rPr lang="pt-BR" dirty="0"/>
              <a:t> </a:t>
            </a:r>
            <a:r>
              <a:rPr lang="pt-BR" dirty="0" smtClean="0"/>
              <a:t>se </a:t>
            </a:r>
            <a:r>
              <a:rPr lang="pt-BR" dirty="0"/>
              <a:t>ouve a diminuição do som da </a:t>
            </a:r>
            <a:r>
              <a:rPr lang="pt-BR" dirty="0" smtClean="0"/>
              <a:t>respiração; n</a:t>
            </a:r>
            <a:r>
              <a:rPr lang="pt-BR" dirty="0"/>
              <a:t>a</a:t>
            </a:r>
            <a:r>
              <a:rPr lang="pt-BR" dirty="0" smtClean="0"/>
              <a:t> segunda, </a:t>
            </a:r>
            <a:r>
              <a:rPr lang="pt-BR" dirty="0"/>
              <a:t>a mesma família </a:t>
            </a:r>
            <a:r>
              <a:rPr lang="pt-BR" dirty="0" smtClean="0"/>
              <a:t>está em </a:t>
            </a:r>
            <a:r>
              <a:rPr lang="pt-BR" dirty="0"/>
              <a:t>um hospital vendo uma pessoa que acordou de um transplante e voltou a respirar normalmente.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526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32523"/>
                </a:solidFill>
              </a:rPr>
              <a:t>Despertar interesse</a:t>
            </a:r>
            <a:r>
              <a:rPr lang="pt-BR" dirty="0">
                <a:solidFill>
                  <a:srgbClr val="632523"/>
                </a:solidFill>
              </a:rPr>
              <a:t> 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Veicular informações sobre o número de </a:t>
            </a:r>
            <a:r>
              <a:rPr lang="pt-BR" dirty="0"/>
              <a:t>mortes em uma cidade, </a:t>
            </a:r>
            <a:r>
              <a:rPr lang="pt-BR" dirty="0" smtClean="0"/>
              <a:t>a parcela de </a:t>
            </a:r>
            <a:r>
              <a:rPr lang="pt-BR" dirty="0"/>
              <a:t>mortes </a:t>
            </a:r>
            <a:r>
              <a:rPr lang="pt-BR" dirty="0" smtClean="0"/>
              <a:t>cerebrais</a:t>
            </a:r>
            <a:r>
              <a:rPr lang="pt-BR" dirty="0"/>
              <a:t>, quantas dessas </a:t>
            </a:r>
            <a:r>
              <a:rPr lang="pt-BR" dirty="0" smtClean="0"/>
              <a:t>tiveram </a:t>
            </a:r>
            <a:r>
              <a:rPr lang="pt-BR" dirty="0"/>
              <a:t>seus órgãos dados à doação, </a:t>
            </a:r>
            <a:r>
              <a:rPr lang="pt-BR" dirty="0" smtClean="0"/>
              <a:t>pessoas beneficiadas, pessoas que poderiam </a:t>
            </a:r>
            <a:r>
              <a:rPr lang="pt-BR" dirty="0"/>
              <a:t>ser beneficiadas se todas as </a:t>
            </a:r>
            <a:r>
              <a:rPr lang="pt-BR" dirty="0" smtClean="0"/>
              <a:t>mortes cerebrais </a:t>
            </a:r>
            <a:r>
              <a:rPr lang="pt-BR" dirty="0"/>
              <a:t>fossem </a:t>
            </a:r>
            <a:r>
              <a:rPr lang="pt-BR" dirty="0" smtClean="0"/>
              <a:t>de doadores, </a:t>
            </a:r>
            <a:r>
              <a:rPr lang="pt-BR" dirty="0"/>
              <a:t>e a diminuição que </a:t>
            </a:r>
            <a:r>
              <a:rPr lang="pt-BR" dirty="0" smtClean="0"/>
              <a:t>causaria </a:t>
            </a:r>
            <a:r>
              <a:rPr lang="pt-BR" dirty="0"/>
              <a:t>na fila de transplantes.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71925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32523"/>
                </a:solidFill>
              </a:rPr>
              <a:t>Levar ao conhecimento</a:t>
            </a:r>
            <a:r>
              <a:rPr lang="pt-BR" dirty="0">
                <a:solidFill>
                  <a:srgbClr val="632523"/>
                </a:solidFill>
              </a:rPr>
              <a:t> 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Apresentar estatísticas </a:t>
            </a:r>
            <a:r>
              <a:rPr lang="pt-BR" dirty="0"/>
              <a:t>a respeito da doação de </a:t>
            </a:r>
            <a:r>
              <a:rPr lang="pt-BR" dirty="0" smtClean="0"/>
              <a:t>órgãos, informar </a:t>
            </a:r>
            <a:r>
              <a:rPr lang="pt-BR" dirty="0"/>
              <a:t>quem pode ser doador e </a:t>
            </a:r>
            <a:r>
              <a:rPr lang="pt-BR" dirty="0" smtClean="0"/>
              <a:t>ensinar como </a:t>
            </a:r>
            <a:r>
              <a:rPr lang="pt-BR" dirty="0"/>
              <a:t>se declarar um </a:t>
            </a:r>
            <a:r>
              <a:rPr lang="pt-BR" dirty="0" smtClean="0"/>
              <a:t>doador, além de apresentar </a:t>
            </a:r>
            <a:r>
              <a:rPr lang="pt-BR" dirty="0"/>
              <a:t>a posição religiosa de diferentes religiões sobre a doação de órgãos.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330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956</Words>
  <Application>Microsoft Office PowerPoint</Application>
  <PresentationFormat>Presentación en pantalla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Office Theme</vt:lpstr>
      <vt:lpstr>Diapositiva 1</vt:lpstr>
      <vt:lpstr>Fundamentação histórica</vt:lpstr>
      <vt:lpstr>Fundamentação ética</vt:lpstr>
      <vt:lpstr>Fundamentação jurídica</vt:lpstr>
      <vt:lpstr>Projeto de comunicação para a campanha de caráter social</vt:lpstr>
      <vt:lpstr>Criar consciência </vt:lpstr>
      <vt:lpstr>Chamar atenção </vt:lpstr>
      <vt:lpstr>Despertar interesse </vt:lpstr>
      <vt:lpstr>Levar ao conhecimento </vt:lpstr>
      <vt:lpstr>Promover identificação </vt:lpstr>
      <vt:lpstr>Criar desejo </vt:lpstr>
      <vt:lpstr>Garantir preferência </vt:lpstr>
      <vt:lpstr>Levar à decisão </vt:lpstr>
      <vt:lpstr>Manter a satisfação </vt:lpstr>
      <vt:lpstr>Projeto de Comunicação Digital </vt:lpstr>
      <vt:lpstr>Diapositiva 16</vt:lpstr>
      <vt:lpstr>Diapositiva 17</vt:lpstr>
      <vt:lpstr>Diapositiva 18</vt:lpstr>
      <vt:lpstr>Parcerias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Presenteie vidas</dc:title>
  <dc:creator>Tamiggi Di Karla Melo</dc:creator>
  <cp:lastModifiedBy>Leila</cp:lastModifiedBy>
  <cp:revision>63</cp:revision>
  <dcterms:created xsi:type="dcterms:W3CDTF">2013-11-05T13:00:12Z</dcterms:created>
  <dcterms:modified xsi:type="dcterms:W3CDTF">2013-11-30T14:06:42Z</dcterms:modified>
</cp:coreProperties>
</file>