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73" r:id="rId3"/>
    <p:sldId id="296" r:id="rId4"/>
    <p:sldId id="314" r:id="rId5"/>
    <p:sldId id="365" r:id="rId6"/>
    <p:sldId id="363" r:id="rId7"/>
    <p:sldId id="364" r:id="rId8"/>
    <p:sldId id="335" r:id="rId9"/>
    <p:sldId id="361" r:id="rId10"/>
    <p:sldId id="324" r:id="rId11"/>
    <p:sldId id="259" r:id="rId12"/>
    <p:sldId id="362" r:id="rId13"/>
    <p:sldId id="258" r:id="rId14"/>
    <p:sldId id="336" r:id="rId15"/>
    <p:sldId id="338" r:id="rId16"/>
    <p:sldId id="339" r:id="rId17"/>
    <p:sldId id="340" r:id="rId18"/>
    <p:sldId id="342" r:id="rId19"/>
    <p:sldId id="589" r:id="rId20"/>
    <p:sldId id="588" r:id="rId21"/>
    <p:sldId id="387" r:id="rId22"/>
    <p:sldId id="341" r:id="rId23"/>
    <p:sldId id="366" r:id="rId24"/>
    <p:sldId id="359" r:id="rId25"/>
    <p:sldId id="367" r:id="rId26"/>
    <p:sldId id="379" r:id="rId27"/>
    <p:sldId id="380" r:id="rId28"/>
    <p:sldId id="386" r:id="rId2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901A14-41B1-4E21-A2B4-9652A2EF3063}" v="4" dt="2025-03-17T17:32:48.1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95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ury Gremaud" userId="d26e1613d7451de6" providerId="LiveId" clId="{A5901A14-41B1-4E21-A2B4-9652A2EF3063}"/>
    <pc:docChg chg="custSel addSld delSld modSld sldOrd">
      <pc:chgData name="Amaury Gremaud" userId="d26e1613d7451de6" providerId="LiveId" clId="{A5901A14-41B1-4E21-A2B4-9652A2EF3063}" dt="2025-03-17T17:34:28.513" v="206" actId="1076"/>
      <pc:docMkLst>
        <pc:docMk/>
      </pc:docMkLst>
      <pc:sldChg chg="modSp mod">
        <pc:chgData name="Amaury Gremaud" userId="d26e1613d7451de6" providerId="LiveId" clId="{A5901A14-41B1-4E21-A2B4-9652A2EF3063}" dt="2025-03-17T17:26:33.761" v="192" actId="20577"/>
        <pc:sldMkLst>
          <pc:docMk/>
          <pc:sldMk cId="1461691525" sldId="256"/>
        </pc:sldMkLst>
        <pc:spChg chg="mod">
          <ac:chgData name="Amaury Gremaud" userId="d26e1613d7451de6" providerId="LiveId" clId="{A5901A14-41B1-4E21-A2B4-9652A2EF3063}" dt="2025-03-17T17:26:33.761" v="192" actId="20577"/>
          <ac:spMkLst>
            <pc:docMk/>
            <pc:sldMk cId="1461691525" sldId="256"/>
            <ac:spMk id="5" creationId="{23B79EAC-380D-1AB5-742B-49E2D841A542}"/>
          </ac:spMkLst>
        </pc:spChg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4222874608" sldId="260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3077386949" sldId="261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40000388" sldId="262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377963706" sldId="263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1837454265" sldId="264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700740903" sldId="266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4024004042" sldId="267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1344038706" sldId="268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3641439964" sldId="269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1521915" sldId="270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4250849322" sldId="275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604061892" sldId="276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696768846" sldId="277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3830825997" sldId="284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2626785600" sldId="285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4042123925" sldId="286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2164768605" sldId="287"/>
        </pc:sldMkLst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1604095281" sldId="292"/>
        </pc:sldMkLst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1770511606" sldId="293"/>
        </pc:sldMkLst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2475515624" sldId="294"/>
        </pc:sldMkLst>
      </pc:sldChg>
      <pc:sldChg chg="modSp mod">
        <pc:chgData name="Amaury Gremaud" userId="d26e1613d7451de6" providerId="LiveId" clId="{A5901A14-41B1-4E21-A2B4-9652A2EF3063}" dt="2025-03-17T17:07:36.981" v="22" actId="20577"/>
        <pc:sldMkLst>
          <pc:docMk/>
          <pc:sldMk cId="0" sldId="296"/>
        </pc:sldMkLst>
        <pc:spChg chg="mod">
          <ac:chgData name="Amaury Gremaud" userId="d26e1613d7451de6" providerId="LiveId" clId="{A5901A14-41B1-4E21-A2B4-9652A2EF3063}" dt="2025-03-17T17:07:36.981" v="22" actId="20577"/>
          <ac:spMkLst>
            <pc:docMk/>
            <pc:sldMk cId="0" sldId="296"/>
            <ac:spMk id="22530" creationId="{1F955F8C-7754-F51C-D53F-E1D35B996937}"/>
          </ac:spMkLst>
        </pc:spChg>
      </pc:sldChg>
      <pc:sldChg chg="modSp mod">
        <pc:chgData name="Amaury Gremaud" userId="d26e1613d7451de6" providerId="LiveId" clId="{A5901A14-41B1-4E21-A2B4-9652A2EF3063}" dt="2025-03-17T17:09:18.153" v="44" actId="313"/>
        <pc:sldMkLst>
          <pc:docMk/>
          <pc:sldMk cId="0" sldId="314"/>
        </pc:sldMkLst>
        <pc:spChg chg="mod">
          <ac:chgData name="Amaury Gremaud" userId="d26e1613d7451de6" providerId="LiveId" clId="{A5901A14-41B1-4E21-A2B4-9652A2EF3063}" dt="2025-03-17T17:09:18.153" v="44" actId="313"/>
          <ac:spMkLst>
            <pc:docMk/>
            <pc:sldMk cId="0" sldId="314"/>
            <ac:spMk id="37890" creationId="{46BEF51D-A8E2-8C86-CC24-6AA174DC192E}"/>
          </ac:spMkLst>
        </pc:spChg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868083926" sldId="317"/>
        </pc:sldMkLst>
      </pc:sldChg>
      <pc:sldChg chg="del">
        <pc:chgData name="Amaury Gremaud" userId="d26e1613d7451de6" providerId="LiveId" clId="{A5901A14-41B1-4E21-A2B4-9652A2EF3063}" dt="2025-03-17T17:11:56.846" v="58" actId="47"/>
        <pc:sldMkLst>
          <pc:docMk/>
          <pc:sldMk cId="763266332" sldId="319"/>
        </pc:sldMkLst>
      </pc:sldChg>
      <pc:sldChg chg="del">
        <pc:chgData name="Amaury Gremaud" userId="d26e1613d7451de6" providerId="LiveId" clId="{A5901A14-41B1-4E21-A2B4-9652A2EF3063}" dt="2025-03-17T17:24:20.861" v="175" actId="47"/>
        <pc:sldMkLst>
          <pc:docMk/>
          <pc:sldMk cId="57930073" sldId="320"/>
        </pc:sldMkLst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777281434" sldId="322"/>
        </pc:sldMkLst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3912669370" sldId="326"/>
        </pc:sldMkLst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2634490103" sldId="327"/>
        </pc:sldMkLst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3566586597" sldId="328"/>
        </pc:sldMkLst>
      </pc:sldChg>
      <pc:sldChg chg="modSp mod ord">
        <pc:chgData name="Amaury Gremaud" userId="d26e1613d7451de6" providerId="LiveId" clId="{A5901A14-41B1-4E21-A2B4-9652A2EF3063}" dt="2025-03-17T17:10:24.465" v="57"/>
        <pc:sldMkLst>
          <pc:docMk/>
          <pc:sldMk cId="219336810" sldId="335"/>
        </pc:sldMkLst>
        <pc:spChg chg="mod">
          <ac:chgData name="Amaury Gremaud" userId="d26e1613d7451de6" providerId="LiveId" clId="{A5901A14-41B1-4E21-A2B4-9652A2EF3063}" dt="2025-03-17T17:10:13.463" v="52" actId="20577"/>
          <ac:spMkLst>
            <pc:docMk/>
            <pc:sldMk cId="219336810" sldId="335"/>
            <ac:spMk id="2" creationId="{00000000-0000-0000-0000-000000000000}"/>
          </ac:spMkLst>
        </pc:spChg>
        <pc:spChg chg="mod">
          <ac:chgData name="Amaury Gremaud" userId="d26e1613d7451de6" providerId="LiveId" clId="{A5901A14-41B1-4E21-A2B4-9652A2EF3063}" dt="2025-03-17T17:09:59.936" v="49" actId="27636"/>
          <ac:spMkLst>
            <pc:docMk/>
            <pc:sldMk cId="219336810" sldId="335"/>
            <ac:spMk id="3" creationId="{00000000-0000-0000-0000-000000000000}"/>
          </ac:spMkLst>
        </pc:spChg>
        <pc:spChg chg="mod">
          <ac:chgData name="Amaury Gremaud" userId="d26e1613d7451de6" providerId="LiveId" clId="{A5901A14-41B1-4E21-A2B4-9652A2EF3063}" dt="2025-03-17T17:10:24.465" v="57"/>
          <ac:spMkLst>
            <pc:docMk/>
            <pc:sldMk cId="219336810" sldId="335"/>
            <ac:spMk id="4" creationId="{00000000-0000-0000-0000-000000000000}"/>
          </ac:spMkLst>
        </pc:spChg>
      </pc:sldChg>
      <pc:sldChg chg="modSp mod">
        <pc:chgData name="Amaury Gremaud" userId="d26e1613d7451de6" providerId="LiveId" clId="{A5901A14-41B1-4E21-A2B4-9652A2EF3063}" dt="2025-03-17T17:33:45.160" v="205" actId="27636"/>
        <pc:sldMkLst>
          <pc:docMk/>
          <pc:sldMk cId="3682262668" sldId="341"/>
        </pc:sldMkLst>
        <pc:spChg chg="mod">
          <ac:chgData name="Amaury Gremaud" userId="d26e1613d7451de6" providerId="LiveId" clId="{A5901A14-41B1-4E21-A2B4-9652A2EF3063}" dt="2025-03-17T17:33:45.160" v="205" actId="27636"/>
          <ac:spMkLst>
            <pc:docMk/>
            <pc:sldMk cId="3682262668" sldId="341"/>
            <ac:spMk id="6" creationId="{00000000-0000-0000-0000-000000000000}"/>
          </ac:spMkLst>
        </pc:spChg>
      </pc:sldChg>
      <pc:sldChg chg="ord">
        <pc:chgData name="Amaury Gremaud" userId="d26e1613d7451de6" providerId="LiveId" clId="{A5901A14-41B1-4E21-A2B4-9652A2EF3063}" dt="2025-03-17T17:12:46.121" v="60"/>
        <pc:sldMkLst>
          <pc:docMk/>
          <pc:sldMk cId="2067122063" sldId="342"/>
        </pc:sldMkLst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2867430862" sldId="355"/>
        </pc:sldMkLst>
      </pc:sldChg>
      <pc:sldChg chg="addSp modSp mod">
        <pc:chgData name="Amaury Gremaud" userId="d26e1613d7451de6" providerId="LiveId" clId="{A5901A14-41B1-4E21-A2B4-9652A2EF3063}" dt="2025-03-17T17:08:32.420" v="27" actId="14100"/>
        <pc:sldMkLst>
          <pc:docMk/>
          <pc:sldMk cId="3239285675" sldId="365"/>
        </pc:sldMkLst>
        <pc:spChg chg="add mod">
          <ac:chgData name="Amaury Gremaud" userId="d26e1613d7451de6" providerId="LiveId" clId="{A5901A14-41B1-4E21-A2B4-9652A2EF3063}" dt="2025-03-17T17:08:32.420" v="27" actId="14100"/>
          <ac:spMkLst>
            <pc:docMk/>
            <pc:sldMk cId="3239285675" sldId="365"/>
            <ac:spMk id="2" creationId="{B8B3AA5D-6643-FAF0-1B6C-DBE67DB22983}"/>
          </ac:spMkLst>
        </pc:spChg>
      </pc:sldChg>
      <pc:sldChg chg="modSp mod">
        <pc:chgData name="Amaury Gremaud" userId="d26e1613d7451de6" providerId="LiveId" clId="{A5901A14-41B1-4E21-A2B4-9652A2EF3063}" dt="2025-03-17T17:13:26.441" v="61" actId="313"/>
        <pc:sldMkLst>
          <pc:docMk/>
          <pc:sldMk cId="2466656476" sldId="367"/>
        </pc:sldMkLst>
        <pc:spChg chg="mod">
          <ac:chgData name="Amaury Gremaud" userId="d26e1613d7451de6" providerId="LiveId" clId="{A5901A14-41B1-4E21-A2B4-9652A2EF3063}" dt="2025-03-17T17:13:26.441" v="61" actId="313"/>
          <ac:spMkLst>
            <pc:docMk/>
            <pc:sldMk cId="2466656476" sldId="367"/>
            <ac:spMk id="3" creationId="{00000000-0000-0000-0000-000000000000}"/>
          </ac:spMkLst>
        </pc:spChg>
      </pc:sldChg>
      <pc:sldChg chg="del">
        <pc:chgData name="Amaury Gremaud" userId="d26e1613d7451de6" providerId="LiveId" clId="{A5901A14-41B1-4E21-A2B4-9652A2EF3063}" dt="2025-03-17T17:24:20.861" v="175" actId="47"/>
        <pc:sldMkLst>
          <pc:docMk/>
          <pc:sldMk cId="628402971" sldId="369"/>
        </pc:sldMkLst>
      </pc:sldChg>
      <pc:sldChg chg="del">
        <pc:chgData name="Amaury Gremaud" userId="d26e1613d7451de6" providerId="LiveId" clId="{A5901A14-41B1-4E21-A2B4-9652A2EF3063}" dt="2025-03-17T17:24:20.861" v="175" actId="47"/>
        <pc:sldMkLst>
          <pc:docMk/>
          <pc:sldMk cId="4121029481" sldId="370"/>
        </pc:sldMkLst>
      </pc:sldChg>
      <pc:sldChg chg="del">
        <pc:chgData name="Amaury Gremaud" userId="d26e1613d7451de6" providerId="LiveId" clId="{A5901A14-41B1-4E21-A2B4-9652A2EF3063}" dt="2025-03-17T17:24:20.861" v="175" actId="47"/>
        <pc:sldMkLst>
          <pc:docMk/>
          <pc:sldMk cId="514307890" sldId="371"/>
        </pc:sldMkLst>
      </pc:sldChg>
      <pc:sldChg chg="del">
        <pc:chgData name="Amaury Gremaud" userId="d26e1613d7451de6" providerId="LiveId" clId="{A5901A14-41B1-4E21-A2B4-9652A2EF3063}" dt="2025-03-17T17:24:20.861" v="175" actId="47"/>
        <pc:sldMkLst>
          <pc:docMk/>
          <pc:sldMk cId="1873583644" sldId="372"/>
        </pc:sldMkLst>
      </pc:sldChg>
      <pc:sldChg chg="del">
        <pc:chgData name="Amaury Gremaud" userId="d26e1613d7451de6" providerId="LiveId" clId="{A5901A14-41B1-4E21-A2B4-9652A2EF3063}" dt="2025-03-17T17:24:20.861" v="175" actId="47"/>
        <pc:sldMkLst>
          <pc:docMk/>
          <pc:sldMk cId="568905355" sldId="373"/>
        </pc:sldMkLst>
      </pc:sldChg>
      <pc:sldChg chg="del">
        <pc:chgData name="Amaury Gremaud" userId="d26e1613d7451de6" providerId="LiveId" clId="{A5901A14-41B1-4E21-A2B4-9652A2EF3063}" dt="2025-03-17T17:24:20.861" v="175" actId="47"/>
        <pc:sldMkLst>
          <pc:docMk/>
          <pc:sldMk cId="2317435159" sldId="374"/>
        </pc:sldMkLst>
      </pc:sldChg>
      <pc:sldChg chg="del">
        <pc:chgData name="Amaury Gremaud" userId="d26e1613d7451de6" providerId="LiveId" clId="{A5901A14-41B1-4E21-A2B4-9652A2EF3063}" dt="2025-03-17T17:24:20.861" v="175" actId="47"/>
        <pc:sldMkLst>
          <pc:docMk/>
          <pc:sldMk cId="1774335966" sldId="376"/>
        </pc:sldMkLst>
      </pc:sldChg>
      <pc:sldChg chg="del">
        <pc:chgData name="Amaury Gremaud" userId="d26e1613d7451de6" providerId="LiveId" clId="{A5901A14-41B1-4E21-A2B4-9652A2EF3063}" dt="2025-03-17T17:24:20.861" v="175" actId="47"/>
        <pc:sldMkLst>
          <pc:docMk/>
          <pc:sldMk cId="3408268022" sldId="377"/>
        </pc:sldMkLst>
      </pc:sldChg>
      <pc:sldChg chg="del">
        <pc:chgData name="Amaury Gremaud" userId="d26e1613d7451de6" providerId="LiveId" clId="{A5901A14-41B1-4E21-A2B4-9652A2EF3063}" dt="2025-03-17T17:24:20.861" v="175" actId="47"/>
        <pc:sldMkLst>
          <pc:docMk/>
          <pc:sldMk cId="278891621" sldId="378"/>
        </pc:sldMkLst>
      </pc:sldChg>
      <pc:sldChg chg="modSp mod ord">
        <pc:chgData name="Amaury Gremaud" userId="d26e1613d7451de6" providerId="LiveId" clId="{A5901A14-41B1-4E21-A2B4-9652A2EF3063}" dt="2025-03-17T17:16:54.157" v="116" actId="27636"/>
        <pc:sldMkLst>
          <pc:docMk/>
          <pc:sldMk cId="2311133704" sldId="379"/>
        </pc:sldMkLst>
        <pc:spChg chg="mod">
          <ac:chgData name="Amaury Gremaud" userId="d26e1613d7451de6" providerId="LiveId" clId="{A5901A14-41B1-4E21-A2B4-9652A2EF3063}" dt="2025-03-17T17:16:54.157" v="115" actId="27636"/>
          <ac:spMkLst>
            <pc:docMk/>
            <pc:sldMk cId="2311133704" sldId="379"/>
            <ac:spMk id="3" creationId="{CF42FAF2-5F74-E624-12A5-D7998F22AF28}"/>
          </ac:spMkLst>
        </pc:spChg>
        <pc:spChg chg="mod">
          <ac:chgData name="Amaury Gremaud" userId="d26e1613d7451de6" providerId="LiveId" clId="{A5901A14-41B1-4E21-A2B4-9652A2EF3063}" dt="2025-03-17T17:16:54.157" v="116" actId="27636"/>
          <ac:spMkLst>
            <pc:docMk/>
            <pc:sldMk cId="2311133704" sldId="379"/>
            <ac:spMk id="4" creationId="{35ADCCF6-C5AB-48BE-5C72-C70D53D683E0}"/>
          </ac:spMkLst>
        </pc:spChg>
        <pc:spChg chg="mod">
          <ac:chgData name="Amaury Gremaud" userId="d26e1613d7451de6" providerId="LiveId" clId="{A5901A14-41B1-4E21-A2B4-9652A2EF3063}" dt="2025-03-17T17:14:58.353" v="107" actId="1076"/>
          <ac:spMkLst>
            <pc:docMk/>
            <pc:sldMk cId="2311133704" sldId="379"/>
            <ac:spMk id="6" creationId="{1481E256-BB52-617C-72FC-BFBA347255F9}"/>
          </ac:spMkLst>
        </pc:spChg>
      </pc:sldChg>
      <pc:sldChg chg="modSp mod ord">
        <pc:chgData name="Amaury Gremaud" userId="d26e1613d7451de6" providerId="LiveId" clId="{A5901A14-41B1-4E21-A2B4-9652A2EF3063}" dt="2025-03-17T17:34:28.513" v="206" actId="1076"/>
        <pc:sldMkLst>
          <pc:docMk/>
          <pc:sldMk cId="2403882503" sldId="380"/>
        </pc:sldMkLst>
        <pc:spChg chg="mod">
          <ac:chgData name="Amaury Gremaud" userId="d26e1613d7451de6" providerId="LiveId" clId="{A5901A14-41B1-4E21-A2B4-9652A2EF3063}" dt="2025-03-17T17:17:29.684" v="128" actId="1076"/>
          <ac:spMkLst>
            <pc:docMk/>
            <pc:sldMk cId="2403882503" sldId="380"/>
            <ac:spMk id="2" creationId="{5FB99AD5-885D-5C1D-F20E-2070E51BFCF1}"/>
          </ac:spMkLst>
        </pc:spChg>
        <pc:spChg chg="mod">
          <ac:chgData name="Amaury Gremaud" userId="d26e1613d7451de6" providerId="LiveId" clId="{A5901A14-41B1-4E21-A2B4-9652A2EF3063}" dt="2025-03-17T17:34:28.513" v="206" actId="1076"/>
          <ac:spMkLst>
            <pc:docMk/>
            <pc:sldMk cId="2403882503" sldId="380"/>
            <ac:spMk id="3" creationId="{7EBBF1E3-2123-D696-92D0-0582229C5FDC}"/>
          </ac:spMkLst>
        </pc:spChg>
        <pc:spChg chg="mod">
          <ac:chgData name="Amaury Gremaud" userId="d26e1613d7451de6" providerId="LiveId" clId="{A5901A14-41B1-4E21-A2B4-9652A2EF3063}" dt="2025-03-17T17:17:50.552" v="136" actId="14100"/>
          <ac:spMkLst>
            <pc:docMk/>
            <pc:sldMk cId="2403882503" sldId="380"/>
            <ac:spMk id="4" creationId="{DB63CDE9-2C53-4D83-ABE6-7DAE85A823E4}"/>
          </ac:spMkLst>
        </pc:spChg>
        <pc:spChg chg="mod">
          <ac:chgData name="Amaury Gremaud" userId="d26e1613d7451de6" providerId="LiveId" clId="{A5901A14-41B1-4E21-A2B4-9652A2EF3063}" dt="2025-03-17T17:17:32.601" v="129" actId="1076"/>
          <ac:spMkLst>
            <pc:docMk/>
            <pc:sldMk cId="2403882503" sldId="380"/>
            <ac:spMk id="6" creationId="{752503AA-7F03-7A50-C75F-142F2ABD5422}"/>
          </ac:spMkLst>
        </pc:spChg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2570191620" sldId="381"/>
        </pc:sldMkLst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1256149313" sldId="382"/>
        </pc:sldMkLst>
      </pc:sldChg>
      <pc:sldChg chg="del">
        <pc:chgData name="Amaury Gremaud" userId="d26e1613d7451de6" providerId="LiveId" clId="{A5901A14-41B1-4E21-A2B4-9652A2EF3063}" dt="2025-03-17T17:24:34.952" v="176" actId="47"/>
        <pc:sldMkLst>
          <pc:docMk/>
          <pc:sldMk cId="3961891371" sldId="385"/>
        </pc:sldMkLst>
      </pc:sldChg>
      <pc:sldChg chg="addSp delSp modSp new mod ord modClrScheme chgLayout">
        <pc:chgData name="Amaury Gremaud" userId="d26e1613d7451de6" providerId="LiveId" clId="{A5901A14-41B1-4E21-A2B4-9652A2EF3063}" dt="2025-03-17T17:33:08.172" v="203"/>
        <pc:sldMkLst>
          <pc:docMk/>
          <pc:sldMk cId="1225788330" sldId="387"/>
        </pc:sldMkLst>
        <pc:spChg chg="del mod ord">
          <ac:chgData name="Amaury Gremaud" userId="d26e1613d7451de6" providerId="LiveId" clId="{A5901A14-41B1-4E21-A2B4-9652A2EF3063}" dt="2025-03-17T17:21:10.154" v="138" actId="700"/>
          <ac:spMkLst>
            <pc:docMk/>
            <pc:sldMk cId="1225788330" sldId="387"/>
            <ac:spMk id="2" creationId="{D04FD793-4148-7E2A-33CC-197E32EEB489}"/>
          </ac:spMkLst>
        </pc:spChg>
        <pc:spChg chg="del mod ord">
          <ac:chgData name="Amaury Gremaud" userId="d26e1613d7451de6" providerId="LiveId" clId="{A5901A14-41B1-4E21-A2B4-9652A2EF3063}" dt="2025-03-17T17:21:10.154" v="138" actId="700"/>
          <ac:spMkLst>
            <pc:docMk/>
            <pc:sldMk cId="1225788330" sldId="387"/>
            <ac:spMk id="3" creationId="{3E501078-FF72-6584-69CB-4C15FF41E490}"/>
          </ac:spMkLst>
        </pc:spChg>
        <pc:spChg chg="del">
          <ac:chgData name="Amaury Gremaud" userId="d26e1613d7451de6" providerId="LiveId" clId="{A5901A14-41B1-4E21-A2B4-9652A2EF3063}" dt="2025-03-17T17:21:10.154" v="138" actId="700"/>
          <ac:spMkLst>
            <pc:docMk/>
            <pc:sldMk cId="1225788330" sldId="387"/>
            <ac:spMk id="4" creationId="{808BC211-9FCD-157B-0C9E-6820198E472A}"/>
          </ac:spMkLst>
        </pc:spChg>
        <pc:spChg chg="add mod ord">
          <ac:chgData name="Amaury Gremaud" userId="d26e1613d7451de6" providerId="LiveId" clId="{A5901A14-41B1-4E21-A2B4-9652A2EF3063}" dt="2025-03-17T17:21:56.477" v="146" actId="14100"/>
          <ac:spMkLst>
            <pc:docMk/>
            <pc:sldMk cId="1225788330" sldId="387"/>
            <ac:spMk id="5" creationId="{DB5DD33D-682B-F9A3-E70E-1824B5ADC505}"/>
          </ac:spMkLst>
        </pc:spChg>
        <pc:spChg chg="add mod ord">
          <ac:chgData name="Amaury Gremaud" userId="d26e1613d7451de6" providerId="LiveId" clId="{A5901A14-41B1-4E21-A2B4-9652A2EF3063}" dt="2025-03-17T17:23:19.323" v="174" actId="27636"/>
          <ac:spMkLst>
            <pc:docMk/>
            <pc:sldMk cId="1225788330" sldId="387"/>
            <ac:spMk id="6" creationId="{0569011F-6A42-1490-89B2-1B279785D2E2}"/>
          </ac:spMkLst>
        </pc:spChg>
      </pc:sldChg>
      <pc:sldChg chg="new del">
        <pc:chgData name="Amaury Gremaud" userId="d26e1613d7451de6" providerId="LiveId" clId="{A5901A14-41B1-4E21-A2B4-9652A2EF3063}" dt="2025-03-17T17:30:55.788" v="194" actId="47"/>
        <pc:sldMkLst>
          <pc:docMk/>
          <pc:sldMk cId="970811094" sldId="388"/>
        </pc:sldMkLst>
      </pc:sldChg>
      <pc:sldChg chg="modSp">
        <pc:chgData name="Amaury Gremaud" userId="d26e1613d7451de6" providerId="LiveId" clId="{A5901A14-41B1-4E21-A2B4-9652A2EF3063}" dt="2025-03-17T17:32:48.118" v="199" actId="313"/>
        <pc:sldMkLst>
          <pc:docMk/>
          <pc:sldMk cId="3334576110" sldId="588"/>
        </pc:sldMkLst>
        <pc:spChg chg="mod">
          <ac:chgData name="Amaury Gremaud" userId="d26e1613d7451de6" providerId="LiveId" clId="{A5901A14-41B1-4E21-A2B4-9652A2EF3063}" dt="2025-03-17T17:32:48.118" v="199" actId="313"/>
          <ac:spMkLst>
            <pc:docMk/>
            <pc:sldMk cId="3334576110" sldId="588"/>
            <ac:spMk id="15" creationId="{864B7745-CF68-DB34-29A1-D3B2462ECF22}"/>
          </ac:spMkLst>
        </pc:spChg>
      </pc:sldChg>
      <pc:sldChg chg="addSp modSp new mod ord">
        <pc:chgData name="Amaury Gremaud" userId="d26e1613d7451de6" providerId="LiveId" clId="{A5901A14-41B1-4E21-A2B4-9652A2EF3063}" dt="2025-03-17T17:32:58.252" v="201"/>
        <pc:sldMkLst>
          <pc:docMk/>
          <pc:sldMk cId="2175381270" sldId="589"/>
        </pc:sldMkLst>
        <pc:picChg chg="add mod">
          <ac:chgData name="Amaury Gremaud" userId="d26e1613d7451de6" providerId="LiveId" clId="{A5901A14-41B1-4E21-A2B4-9652A2EF3063}" dt="2025-03-17T17:32:31.938" v="198" actId="14100"/>
          <ac:picMkLst>
            <pc:docMk/>
            <pc:sldMk cId="2175381270" sldId="589"/>
            <ac:picMk id="3" creationId="{ADF0C7FF-8031-C458-C2A1-F61546A486B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9C10AF-4110-41DA-8FD2-64447E3BB37D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604898-7CDD-4A5A-A6EE-9405636078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58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95325"/>
            <a:ext cx="6096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77502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82BBC1-559E-210C-4459-32651ABA5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E68B182-F204-6F26-1CAC-48D45674D6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F01058B-142A-DC34-9C42-C2B6EDF772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42C2C2-78C1-9B1A-2147-7FD1DCBE4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30EAD6-33CE-4633-B8DB-F940C0721C97}" type="slidenum">
              <a:rPr lang="pt-BR" altLang="pt-BR" smtClean="0"/>
              <a:pPr/>
              <a:t>20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5458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70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171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849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048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313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60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39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916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943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559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2343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FDFE0-A6B8-432E-ABC3-6B9E9516F09E}" type="datetimeFigureOut">
              <a:rPr lang="pt-BR" smtClean="0"/>
              <a:t>17/03/2025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79F29-43D7-4C56-9C6A-5DE42A3E56A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527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Santiago_de_Chile" TargetMode="External"/><Relationship Id="rId13" Type="http://schemas.openxmlformats.org/officeDocument/2006/relationships/hyperlink" Target="https://pt.wikipedia.org/wiki/1936" TargetMode="External"/><Relationship Id="rId18" Type="http://schemas.openxmlformats.org/officeDocument/2006/relationships/hyperlink" Target="https://pt.wikipedia.org/wiki/M%C3%A9xico" TargetMode="External"/><Relationship Id="rId3" Type="http://schemas.openxmlformats.org/officeDocument/2006/relationships/hyperlink" Target="https://pt.wikipedia.org/wiki/1906" TargetMode="External"/><Relationship Id="rId21" Type="http://schemas.openxmlformats.org/officeDocument/2006/relationships/hyperlink" Target="https://pt.wikipedia.org/wiki/1948" TargetMode="External"/><Relationship Id="rId7" Type="http://schemas.openxmlformats.org/officeDocument/2006/relationships/hyperlink" Target="https://pt.wikipedia.org/wiki/1923" TargetMode="External"/><Relationship Id="rId12" Type="http://schemas.openxmlformats.org/officeDocument/2006/relationships/hyperlink" Target="https://pt.wikipedia.org/wiki/Montevid%C3%A9u" TargetMode="External"/><Relationship Id="rId17" Type="http://schemas.openxmlformats.org/officeDocument/2006/relationships/hyperlink" Target="https://pt.wikipedia.org/wiki/Chapultepec" TargetMode="External"/><Relationship Id="rId2" Type="http://schemas.openxmlformats.org/officeDocument/2006/relationships/hyperlink" Target="https://pt.wikipedia.org/wiki/1901" TargetMode="External"/><Relationship Id="rId16" Type="http://schemas.openxmlformats.org/officeDocument/2006/relationships/hyperlink" Target="https://pt.wikipedia.org/wiki/1945" TargetMode="External"/><Relationship Id="rId20" Type="http://schemas.openxmlformats.org/officeDocument/2006/relationships/hyperlink" Target="https://pt.wikipedia.org/wiki/Tratado_Interamericano_de_Assist%C3%AAncia_Rec%C3%ADproca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pt.wikipedia.org/wiki/Cidade_de_Buenos_Aires" TargetMode="External"/><Relationship Id="rId11" Type="http://schemas.openxmlformats.org/officeDocument/2006/relationships/hyperlink" Target="https://pt.wikipedia.org/wiki/1933" TargetMode="External"/><Relationship Id="rId24" Type="http://schemas.openxmlformats.org/officeDocument/2006/relationships/hyperlink" Target="https://pt.wikipedia.org/wiki/Carta_da_Organiza%C3%A7%C3%A3o_dos_Estados_Americanos" TargetMode="External"/><Relationship Id="rId5" Type="http://schemas.openxmlformats.org/officeDocument/2006/relationships/hyperlink" Target="https://pt.wikipedia.org/wiki/1910" TargetMode="External"/><Relationship Id="rId15" Type="http://schemas.openxmlformats.org/officeDocument/2006/relationships/hyperlink" Target="https://pt.wikipedia.org/wiki/Lima" TargetMode="External"/><Relationship Id="rId23" Type="http://schemas.openxmlformats.org/officeDocument/2006/relationships/hyperlink" Target="https://pt.wikipedia.org/wiki/Organiza%C3%A7%C3%A3o_dos_Estados_Americanos" TargetMode="External"/><Relationship Id="rId10" Type="http://schemas.openxmlformats.org/officeDocument/2006/relationships/hyperlink" Target="https://pt.wikipedia.org/wiki/Havana" TargetMode="External"/><Relationship Id="rId19" Type="http://schemas.openxmlformats.org/officeDocument/2006/relationships/hyperlink" Target="https://pt.wikipedia.org/wiki/1947" TargetMode="External"/><Relationship Id="rId4" Type="http://schemas.openxmlformats.org/officeDocument/2006/relationships/hyperlink" Target="https://pt.wikipedia.org/wiki/Rio_de_Janeiro_(cidade)" TargetMode="External"/><Relationship Id="rId9" Type="http://schemas.openxmlformats.org/officeDocument/2006/relationships/hyperlink" Target="https://pt.wikipedia.org/wiki/1928" TargetMode="External"/><Relationship Id="rId14" Type="http://schemas.openxmlformats.org/officeDocument/2006/relationships/hyperlink" Target="https://pt.wikipedia.org/wiki/1938" TargetMode="External"/><Relationship Id="rId22" Type="http://schemas.openxmlformats.org/officeDocument/2006/relationships/hyperlink" Target="https://pt.wikipedia.org/wiki/Bogot%C3%A1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3B79EAC-380D-1AB5-742B-49E2D841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 integração latino-americana: tipologias e ondas de integração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body" idx="1"/>
          </p:nvPr>
        </p:nvSpPr>
        <p:spPr>
          <a:xfrm>
            <a:off x="844550" y="5148262"/>
            <a:ext cx="10515600" cy="1500187"/>
          </a:xfrm>
        </p:spPr>
        <p:txBody>
          <a:bodyPr/>
          <a:lstStyle/>
          <a:p>
            <a:r>
              <a:rPr lang="pt-BR" dirty="0"/>
              <a:t>Aula 03 – Integração da América Latina  2025</a:t>
            </a:r>
          </a:p>
          <a:p>
            <a:r>
              <a:rPr lang="pt-BR" dirty="0"/>
              <a:t>Amaury Gremaud </a:t>
            </a:r>
          </a:p>
        </p:txBody>
      </p:sp>
    </p:spTree>
    <p:extLst>
      <p:ext uri="{BB962C8B-B14F-4D97-AF65-F5344CB8AC3E}">
        <p14:creationId xmlns:p14="http://schemas.microsoft.com/office/powerpoint/2010/main" val="1461691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1981200" y="260229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600">
                <a:solidFill>
                  <a:srgbClr val="006633"/>
                </a:solidFill>
                <a:latin typeface="Garamond" panose="02020404030301010803" pitchFamily="18" charset="0"/>
              </a:rPr>
              <a:t>Conceito</a:t>
            </a:r>
          </a:p>
        </p:txBody>
      </p:sp>
      <p:sp>
        <p:nvSpPr>
          <p:cNvPr id="9219" name="CaixaDeTexto 1"/>
          <p:cNvSpPr txBox="1">
            <a:spLocks noChangeArrowheads="1"/>
          </p:cNvSpPr>
          <p:nvPr/>
        </p:nvSpPr>
        <p:spPr bwMode="auto">
          <a:xfrm>
            <a:off x="2640014" y="1417638"/>
            <a:ext cx="62642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pt-BR" altLang="pt-BR"/>
          </a:p>
          <a:p>
            <a:endParaRPr lang="pt-BR" altLang="pt-BR"/>
          </a:p>
        </p:txBody>
      </p:sp>
      <p:sp>
        <p:nvSpPr>
          <p:cNvPr id="9220" name="CaixaDeTexto 1"/>
          <p:cNvSpPr txBox="1">
            <a:spLocks noChangeArrowheads="1"/>
          </p:cNvSpPr>
          <p:nvPr/>
        </p:nvSpPr>
        <p:spPr bwMode="auto">
          <a:xfrm>
            <a:off x="949571" y="2641718"/>
            <a:ext cx="10489222" cy="39326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250000"/>
              </a:lnSpc>
              <a:spcBef>
                <a:spcPts val="800"/>
              </a:spcBef>
              <a:buClr>
                <a:srgbClr val="000000"/>
              </a:buClr>
              <a:buSzPct val="100000"/>
            </a:pPr>
            <a:r>
              <a:rPr lang="pt-BR" altLang="pt-BR" sz="2000" b="1" dirty="0"/>
              <a:t>Definição</a:t>
            </a:r>
            <a:r>
              <a:rPr lang="pt-BR" altLang="pt-BR" sz="2000" dirty="0"/>
              <a:t>: Integração econômica regional é o processo de criação de um </a:t>
            </a:r>
            <a:r>
              <a:rPr lang="pt-BR" altLang="pt-BR" sz="2000" b="1" u="sng" dirty="0"/>
              <a:t>mercado integrado</a:t>
            </a:r>
            <a:r>
              <a:rPr lang="pt-BR" altLang="pt-BR" sz="2000" dirty="0"/>
              <a:t>, a partir da progressiva eliminação de limitações as transações entre países (</a:t>
            </a:r>
            <a:r>
              <a:rPr lang="pt-BR" altLang="pt-BR" sz="2000" b="1" u="sng" dirty="0"/>
              <a:t>barreiras ao comércio</a:t>
            </a:r>
            <a:r>
              <a:rPr lang="pt-BR" altLang="pt-BR" sz="2000" dirty="0"/>
              <a:t>, fluxos de capitais etc.), ao movimento</a:t>
            </a:r>
            <a:r>
              <a:rPr lang="pt-BR" altLang="pt-BR" sz="2000" b="1" dirty="0"/>
              <a:t> </a:t>
            </a:r>
            <a:r>
              <a:rPr lang="pt-BR" altLang="pt-BR" sz="2000" dirty="0"/>
              <a:t>de</a:t>
            </a:r>
            <a:r>
              <a:rPr lang="pt-BR" altLang="pt-BR" sz="2000" b="1" dirty="0"/>
              <a:t> </a:t>
            </a:r>
            <a:r>
              <a:rPr lang="pt-BR" altLang="pt-BR" sz="2000" b="1" u="sng" dirty="0"/>
              <a:t>fatores de produção</a:t>
            </a:r>
            <a:r>
              <a:rPr lang="pt-BR" altLang="pt-BR" sz="2000" dirty="0"/>
              <a:t> e da criação de </a:t>
            </a:r>
            <a:r>
              <a:rPr lang="pt-BR" altLang="pt-BR" sz="2000" b="1" u="sng" dirty="0"/>
              <a:t>instituições</a:t>
            </a:r>
            <a:r>
              <a:rPr lang="pt-BR" altLang="pt-BR" sz="2000" b="1" dirty="0"/>
              <a:t> </a:t>
            </a:r>
            <a:r>
              <a:rPr lang="pt-BR" altLang="pt-BR" sz="2000" dirty="0"/>
              <a:t>que permitam a coordenação ou a unificação de políticas econômicas em uma região geográfica, contígua ou não</a:t>
            </a:r>
            <a:r>
              <a:rPr lang="pt-BR" altLang="pt-BR" sz="2400" dirty="0"/>
              <a:t>.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981200" y="1751563"/>
            <a:ext cx="4343400" cy="461665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pt-BR" sz="2400" dirty="0"/>
              <a:t>Do ponto de vista econômico:</a:t>
            </a:r>
          </a:p>
        </p:txBody>
      </p:sp>
    </p:spTree>
    <p:extLst>
      <p:ext uri="{BB962C8B-B14F-4D97-AF65-F5344CB8AC3E}">
        <p14:creationId xmlns:p14="http://schemas.microsoft.com/office/powerpoint/2010/main" val="18592101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7" y="457200"/>
            <a:ext cx="10884877" cy="8382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86854" y="1201880"/>
            <a:ext cx="7066546" cy="4953000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preferências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7457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62707" y="457200"/>
            <a:ext cx="10884877" cy="8382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324708"/>
            <a:ext cx="4909457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preferências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12</a:t>
            </a:fld>
            <a:endParaRPr lang="en-US"/>
          </a:p>
        </p:txBody>
      </p:sp>
      <p:cxnSp>
        <p:nvCxnSpPr>
          <p:cNvPr id="4" name="Conector de Seta Reta 3"/>
          <p:cNvCxnSpPr/>
          <p:nvPr/>
        </p:nvCxnSpPr>
        <p:spPr>
          <a:xfrm>
            <a:off x="7042638" y="1837592"/>
            <a:ext cx="52754" cy="3200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7781192" y="2127738"/>
            <a:ext cx="32971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Ampliação dos tipos de transação internacionais envolvidas nos acordos integracionistas </a:t>
            </a:r>
          </a:p>
        </p:txBody>
      </p:sp>
      <p:sp>
        <p:nvSpPr>
          <p:cNvPr id="7" name="Retângulo 6"/>
          <p:cNvSpPr/>
          <p:nvPr/>
        </p:nvSpPr>
        <p:spPr>
          <a:xfrm>
            <a:off x="7985283" y="3437792"/>
            <a:ext cx="2846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Necessidade de Coordenação macroeconômica</a:t>
            </a:r>
          </a:p>
        </p:txBody>
      </p:sp>
      <p:sp>
        <p:nvSpPr>
          <p:cNvPr id="10" name="Texto Explicativo Retangular 9"/>
          <p:cNvSpPr/>
          <p:nvPr/>
        </p:nvSpPr>
        <p:spPr>
          <a:xfrm>
            <a:off x="7236069" y="5209198"/>
            <a:ext cx="2479432" cy="1107831"/>
          </a:xfrm>
          <a:prstGeom prst="wedgeRectCallout">
            <a:avLst>
              <a:gd name="adj1" fmla="val -19997"/>
              <a:gd name="adj2" fmla="val -1102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Necessário envolver alguns conceitos de economia internacional (economia aberta)</a:t>
            </a:r>
          </a:p>
        </p:txBody>
      </p:sp>
      <p:sp>
        <p:nvSpPr>
          <p:cNvPr id="11" name="Texto Explicativo Retangular com Cantos Arredondados 10"/>
          <p:cNvSpPr/>
          <p:nvPr/>
        </p:nvSpPr>
        <p:spPr>
          <a:xfrm>
            <a:off x="10106757" y="4656749"/>
            <a:ext cx="1450731" cy="896815"/>
          </a:xfrm>
          <a:prstGeom prst="wedgeRoundRectCallout">
            <a:avLst>
              <a:gd name="adj1" fmla="val -47378"/>
              <a:gd name="adj2" fmla="val -2561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Balanço de Pagamentos </a:t>
            </a:r>
          </a:p>
        </p:txBody>
      </p:sp>
      <p:sp>
        <p:nvSpPr>
          <p:cNvPr id="15" name="Texto Explicativo Retangular com Cantos Arredondados 14"/>
          <p:cNvSpPr/>
          <p:nvPr/>
        </p:nvSpPr>
        <p:spPr>
          <a:xfrm>
            <a:off x="10140461" y="5763113"/>
            <a:ext cx="1450731" cy="896815"/>
          </a:xfrm>
          <a:prstGeom prst="wedgeRoundRectCallout">
            <a:avLst>
              <a:gd name="adj1" fmla="val -89295"/>
              <a:gd name="adj2" fmla="val -1312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Moedas e regimes cambiais </a:t>
            </a:r>
          </a:p>
        </p:txBody>
      </p:sp>
    </p:spTree>
    <p:extLst>
      <p:ext uri="{BB962C8B-B14F-4D97-AF65-F5344CB8AC3E}">
        <p14:creationId xmlns:p14="http://schemas.microsoft.com/office/powerpoint/2010/main" val="15397663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6" grpId="0"/>
      <p:bldP spid="7" grpId="0"/>
      <p:bldP spid="10" grpId="0" animBg="1"/>
      <p:bldP spid="11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32" y="131808"/>
            <a:ext cx="11394830" cy="649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40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preferências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512543" y="1691051"/>
            <a:ext cx="6679457" cy="4723965"/>
          </a:xfrm>
          <a:prstGeom prst="accentCallout2">
            <a:avLst>
              <a:gd name="adj1" fmla="val 19337"/>
              <a:gd name="adj2" fmla="val -3211"/>
              <a:gd name="adj3" fmla="val 18750"/>
              <a:gd name="adj4" fmla="val -16667"/>
              <a:gd name="adj5" fmla="val 13892"/>
              <a:gd name="adj6" fmla="val -216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14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5512543" y="1832561"/>
            <a:ext cx="659716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Dentro de um sistema global de comercio (SGC) – dois países decidem explorar suas relações comerciais de modo diferenciado – acordos de </a:t>
            </a:r>
            <a:r>
              <a:rPr lang="pt-BR" b="1" dirty="0"/>
              <a:t>nação favorecida – preferencia comercial</a:t>
            </a:r>
          </a:p>
          <a:p>
            <a:endParaRPr lang="pt-BR" b="1" dirty="0"/>
          </a:p>
          <a:p>
            <a:r>
              <a:rPr lang="pt-BR" dirty="0"/>
              <a:t>Dentro do sistema global de comercio – transações envolvendo produto X tem tarifa </a:t>
            </a:r>
            <a:r>
              <a:rPr lang="pt-BR" b="1" dirty="0" err="1"/>
              <a:t>t</a:t>
            </a:r>
            <a:r>
              <a:rPr lang="pt-BR" b="1" baseline="-25000" dirty="0" err="1"/>
              <a:t>x</a:t>
            </a:r>
            <a:r>
              <a:rPr lang="pt-BR" b="1" baseline="-25000" dirty="0"/>
              <a:t>.</a:t>
            </a:r>
            <a:r>
              <a:rPr lang="pt-BR" b="1" dirty="0"/>
              <a:t> </a:t>
            </a:r>
            <a:r>
              <a:rPr lang="pt-BR" dirty="0"/>
              <a:t>Em um acordo na transação envolvendo produto X entre países A e B , a tarifa passa a ser </a:t>
            </a:r>
            <a:r>
              <a:rPr lang="pt-BR" b="1" dirty="0"/>
              <a:t>t</a:t>
            </a:r>
            <a:r>
              <a:rPr lang="pt-BR" b="1" baseline="-25000" dirty="0"/>
              <a:t>x1, </a:t>
            </a:r>
            <a:r>
              <a:rPr lang="pt-BR" i="1" dirty="0"/>
              <a:t>com t</a:t>
            </a:r>
            <a:r>
              <a:rPr lang="pt-BR" i="1" baseline="-25000" dirty="0"/>
              <a:t>x1</a:t>
            </a:r>
            <a:r>
              <a:rPr lang="pt-BR" i="1" dirty="0"/>
              <a:t> em geral menor que </a:t>
            </a:r>
            <a:r>
              <a:rPr lang="pt-BR" i="1" dirty="0" err="1"/>
              <a:t>t</a:t>
            </a:r>
            <a:r>
              <a:rPr lang="pt-BR" i="1" baseline="-25000" dirty="0" err="1"/>
              <a:t>x</a:t>
            </a:r>
            <a:endParaRPr lang="pt-BR" i="1" baseline="-25000" dirty="0"/>
          </a:p>
          <a:p>
            <a:endParaRPr lang="pt-BR" i="1" baseline="-25000" dirty="0"/>
          </a:p>
          <a:p>
            <a:r>
              <a:rPr lang="pt-BR" dirty="0"/>
              <a:t>Em Geral acordos de preferências comerciais são acordos comerciais mas que tem um componente político (preferência de um pais sobre outros) tem 3 características: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Acordos com número limitado de bens e serviços e margem limitada de preferencias (dificilmente redução completa da tarifa)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Não há necessidade de contiguidade ou proximidade geográfica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Importância pequena de coordenação macro </a:t>
            </a:r>
          </a:p>
        </p:txBody>
      </p:sp>
    </p:spTree>
    <p:extLst>
      <p:ext uri="{BB962C8B-B14F-4D97-AF65-F5344CB8AC3E}">
        <p14:creationId xmlns:p14="http://schemas.microsoft.com/office/powerpoint/2010/main" val="845980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preferências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512543" y="1691051"/>
            <a:ext cx="6679457" cy="4723965"/>
          </a:xfrm>
          <a:prstGeom prst="accentCallout2">
            <a:avLst>
              <a:gd name="adj1" fmla="val 19337"/>
              <a:gd name="adj2" fmla="val -3211"/>
              <a:gd name="adj3" fmla="val 18750"/>
              <a:gd name="adj4" fmla="val -16667"/>
              <a:gd name="adj5" fmla="val 26861"/>
              <a:gd name="adj6" fmla="val -264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15</a:t>
            </a:fld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5594839" y="1806550"/>
            <a:ext cx="6493529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Objetivo: facilitação – ampliação de todo o comercio entre o dois(ou mais) países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Ampliação do número de transações comerciais envolvidos – no limite todos os bens e serviços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Ampliação do grau de preferencia (redução de </a:t>
            </a:r>
            <a:r>
              <a:rPr lang="pt-BR" dirty="0" err="1"/>
              <a:t>Txesp</a:t>
            </a:r>
            <a:r>
              <a:rPr lang="pt-BR" dirty="0"/>
              <a:t> e envolvimento de outras restrições não tarifarias </a:t>
            </a:r>
          </a:p>
          <a:p>
            <a:r>
              <a:rPr lang="pt-BR" dirty="0"/>
              <a:t>Duas questões 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/>
              <a:t>Identificar se produto tem ou não origem no pais envolvido na comercialização  </a:t>
            </a:r>
            <a:r>
              <a:rPr lang="pt-BR" b="1" dirty="0"/>
              <a:t>- problema da triangulação – </a:t>
            </a:r>
            <a:r>
              <a:rPr lang="pt-BR" dirty="0"/>
              <a:t>assim introduz-se o conceito de </a:t>
            </a:r>
            <a:r>
              <a:rPr lang="pt-BR" b="1" dirty="0"/>
              <a:t>regra de origem</a:t>
            </a:r>
          </a:p>
          <a:p>
            <a:pPr lvl="1"/>
            <a:r>
              <a:rPr lang="pt-BR" i="1" dirty="0"/>
              <a:t>Só sera objeto de comercio aquele produto que tiver 60% por exemplo do seu processo produtivo feito no pais  </a:t>
            </a:r>
          </a:p>
          <a:p>
            <a:pPr marL="342900" indent="-342900">
              <a:buFont typeface="+mj-lt"/>
              <a:buAutoNum type="arabicPeriod"/>
            </a:pPr>
            <a:r>
              <a:rPr lang="pt-BR" i="1" dirty="0"/>
              <a:t> P</a:t>
            </a:r>
            <a:r>
              <a:rPr lang="pt-BR" dirty="0"/>
              <a:t>ossibilidade de aparecimento de desequilíbrios comercias (no Balanço de pagamentos) entre os dois países – questões cambiais, monetárias e coordenação macroeconômicas já surgem com maior importância 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730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preferências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512543" y="1691051"/>
            <a:ext cx="6679457" cy="4723965"/>
          </a:xfrm>
          <a:prstGeom prst="accentCallout2">
            <a:avLst>
              <a:gd name="adj1" fmla="val 37919"/>
              <a:gd name="adj2" fmla="val -3895"/>
              <a:gd name="adj3" fmla="val 35590"/>
              <a:gd name="adj4" fmla="val -16941"/>
              <a:gd name="adj5" fmla="val 46605"/>
              <a:gd name="adj6" fmla="val -356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16</a:t>
            </a:fld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5594839" y="1806550"/>
            <a:ext cx="649352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Se caracteriza pela adoção de uma politica comercial externa comum – tratamento dada a países de fora do bloco semelhante entre os países do bloco </a:t>
            </a:r>
          </a:p>
          <a:p>
            <a:r>
              <a:rPr lang="pt-BR" sz="2000" dirty="0"/>
              <a:t>	Deveria envolver tanto regras (barreiras) não tarifarias como regras tarifarias (</a:t>
            </a:r>
            <a:r>
              <a:rPr lang="pt-BR" sz="2000" b="1" dirty="0"/>
              <a:t>TEC – Tarifa externa comum</a:t>
            </a:r>
            <a:r>
              <a:rPr lang="pt-BR" sz="2000" dirty="0"/>
              <a:t>) </a:t>
            </a:r>
          </a:p>
          <a:p>
            <a:r>
              <a:rPr lang="pt-BR" sz="2000" dirty="0"/>
              <a:t>	elimina problema da triangulação </a:t>
            </a:r>
          </a:p>
          <a:p>
            <a:endParaRPr lang="pt-BR" sz="2000" dirty="0"/>
          </a:p>
          <a:p>
            <a:r>
              <a:rPr lang="pt-BR" sz="2000" dirty="0"/>
              <a:t>Questões 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Amplia problema da necessidade de coordenação de questões macroeconômicas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000" dirty="0"/>
              <a:t>Aparecem de forma mais explicita problema de </a:t>
            </a:r>
            <a:r>
              <a:rPr lang="pt-BR" sz="2000" b="1" dirty="0"/>
              <a:t>assimetria</a:t>
            </a:r>
            <a:r>
              <a:rPr lang="pt-BR" sz="2000" dirty="0"/>
              <a:t> e/ou choques assimétricos </a:t>
            </a:r>
          </a:p>
          <a:p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7860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preferências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442205" y="1998416"/>
            <a:ext cx="6679457" cy="4723965"/>
          </a:xfrm>
          <a:prstGeom prst="accentCallout2">
            <a:avLst>
              <a:gd name="adj1" fmla="val 37919"/>
              <a:gd name="adj2" fmla="val -3895"/>
              <a:gd name="adj3" fmla="val 46571"/>
              <a:gd name="adj4" fmla="val -18257"/>
              <a:gd name="adj5" fmla="val 55539"/>
              <a:gd name="adj6" fmla="val -33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Vai além da União aduaneira – passo grande:</a:t>
            </a:r>
          </a:p>
          <a:p>
            <a:pPr algn="ctr"/>
            <a:r>
              <a:rPr lang="pt-BR" dirty="0"/>
              <a:t>Além de livre circulação de mercadorias, TEC, temos ampla (plena) mobilidade de fatores de produção entre os países:</a:t>
            </a:r>
          </a:p>
          <a:p>
            <a:pPr algn="ctr"/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Livre circulação de pessoas – trabalhadores (formação, emprego)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dirty="0"/>
              <a:t>Livre circulação de capitais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Coordenação de políticas macroeconômicas mais ampla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Legislações nacionais ajustadas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Debate: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u="sng" dirty="0"/>
              <a:t>Grau de cooperação: </a:t>
            </a:r>
            <a:r>
              <a:rPr lang="pt-BR" dirty="0"/>
              <a:t>Coordenação, convergência, uniformização, harmonização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Amplia necessidade: </a:t>
            </a:r>
            <a:r>
              <a:rPr lang="pt-BR" u="sng" dirty="0"/>
              <a:t>arranjos institucionais supranacionais 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264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382" y="1746739"/>
            <a:ext cx="4909457" cy="4953000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Acordos de preferencias comerciais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Área de livre comércio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aduaneira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Mercado comum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União econômica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pt-BR" sz="2400" dirty="0"/>
              <a:t>Integração Completa (Política)</a:t>
            </a:r>
          </a:p>
        </p:txBody>
      </p:sp>
      <p:sp>
        <p:nvSpPr>
          <p:cNvPr id="4" name="Texto Explicativo 2 (Ênfase) 3"/>
          <p:cNvSpPr/>
          <p:nvPr/>
        </p:nvSpPr>
        <p:spPr>
          <a:xfrm>
            <a:off x="5442205" y="1998416"/>
            <a:ext cx="6679457" cy="4723965"/>
          </a:xfrm>
          <a:prstGeom prst="accentCallout2">
            <a:avLst>
              <a:gd name="adj1" fmla="val 56717"/>
              <a:gd name="adj2" fmla="val -4816"/>
              <a:gd name="adj3" fmla="val 58111"/>
              <a:gd name="adj4" fmla="val -18915"/>
              <a:gd name="adj5" fmla="val 71732"/>
              <a:gd name="adj6" fmla="val -3352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u="sng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49568" y="852851"/>
            <a:ext cx="10884877" cy="838200"/>
          </a:xfrm>
        </p:spPr>
        <p:txBody>
          <a:bodyPr>
            <a:normAutofit fontScale="90000"/>
          </a:bodyPr>
          <a:lstStyle/>
          <a:p>
            <a:pPr algn="l"/>
            <a:r>
              <a:rPr lang="pt-BR" sz="4000" dirty="0"/>
              <a:t>Graus de Integração Econômica (Bela </a:t>
            </a:r>
            <a:r>
              <a:rPr lang="pt-BR" sz="4000" dirty="0" err="1"/>
              <a:t>Balassa</a:t>
            </a:r>
            <a:r>
              <a:rPr lang="pt-BR" sz="4000" dirty="0"/>
              <a:t>/</a:t>
            </a:r>
            <a:r>
              <a:rPr lang="pt-BR" sz="4000" dirty="0" err="1"/>
              <a:t>Baumann</a:t>
            </a:r>
            <a:r>
              <a:rPr lang="pt-BR" sz="4000" dirty="0"/>
              <a:t>)</a:t>
            </a:r>
            <a:endParaRPr lang="pt-BR" dirty="0"/>
          </a:p>
        </p:txBody>
      </p:sp>
      <p:sp>
        <p:nvSpPr>
          <p:cNvPr id="8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 Gremaud</a:t>
            </a:r>
          </a:p>
        </p:txBody>
      </p:sp>
      <p:sp>
        <p:nvSpPr>
          <p:cNvPr id="9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1C778-D27C-455F-8528-9B37C6149DD6}" type="slidenum">
              <a:rPr lang="en-US"/>
              <a:pPr/>
              <a:t>18</a:t>
            </a:fld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5943600" y="2664069"/>
            <a:ext cx="60227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União econômica – existe uma ampla coordenação das politicas nacionais e a cooperação atinge patamares ainda mais amplos </a:t>
            </a:r>
          </a:p>
          <a:p>
            <a:endParaRPr lang="pt-BR" dirty="0"/>
          </a:p>
          <a:p>
            <a:r>
              <a:rPr lang="pt-BR" dirty="0"/>
              <a:t>No limite existe a unificação de parte das politicas econômicas (união monetária, p. ex.) e ao menos elevada harmonização entre as politicas nacionais </a:t>
            </a:r>
          </a:p>
          <a:p>
            <a:endParaRPr lang="pt-BR" dirty="0"/>
          </a:p>
          <a:p>
            <a:r>
              <a:rPr lang="pt-BR" dirty="0"/>
              <a:t>Existência de órgão supranacionais não apenas de coordenação mas tanto de implementação das politicas, quanto de redução de assimetrias</a:t>
            </a:r>
          </a:p>
          <a:p>
            <a:endParaRPr lang="pt-BR" dirty="0"/>
          </a:p>
          <a:p>
            <a:r>
              <a:rPr lang="pt-BR" dirty="0"/>
              <a:t>Questão da soberania e das assimetrias</a:t>
            </a:r>
          </a:p>
        </p:txBody>
      </p:sp>
    </p:spTree>
    <p:extLst>
      <p:ext uri="{BB962C8B-B14F-4D97-AF65-F5344CB8AC3E}">
        <p14:creationId xmlns:p14="http://schemas.microsoft.com/office/powerpoint/2010/main" val="2067122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utoUpdateAnimBg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DF0C7FF-8031-C458-C2A1-F61546A4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150" y="116874"/>
            <a:ext cx="11336367" cy="663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81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428E85C8-0CE5-0D58-FA1B-5ED3845A5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10185" y="277813"/>
            <a:ext cx="8900615" cy="919162"/>
          </a:xfrm>
        </p:spPr>
        <p:txBody>
          <a:bodyPr>
            <a:noAutofit/>
          </a:bodyPr>
          <a:lstStyle/>
          <a:p>
            <a:r>
              <a:rPr lang="pt-BR" altLang="pt-BR" sz="4000">
                <a:solidFill>
                  <a:srgbClr val="006633"/>
                </a:solidFill>
              </a:rPr>
              <a:t>“América Latina” - Para quê? Contra quê?</a:t>
            </a:r>
            <a:endParaRPr lang="pt-BR" altLang="pt-BR" sz="3200"/>
          </a:p>
        </p:txBody>
      </p:sp>
      <p:sp>
        <p:nvSpPr>
          <p:cNvPr id="20483" name="Espaço Reservado para Conteúdo 1">
            <a:extLst>
              <a:ext uri="{FF2B5EF4-FFF2-40B4-BE49-F238E27FC236}">
                <a16:creationId xmlns:a16="http://schemas.microsoft.com/office/drawing/2014/main" id="{A10C4147-9B7C-63B1-FA75-CB7E409E7E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8615" y="1112294"/>
            <a:ext cx="11154770" cy="67409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altLang="pt-BR" dirty="0"/>
              <a:t>O  conceito de América Latina surge como projeto e como contraponto.</a:t>
            </a:r>
          </a:p>
        </p:txBody>
      </p:sp>
      <p:sp>
        <p:nvSpPr>
          <p:cNvPr id="20484" name="CaixaDeTexto 1">
            <a:extLst>
              <a:ext uri="{FF2B5EF4-FFF2-40B4-BE49-F238E27FC236}">
                <a16:creationId xmlns:a16="http://schemas.microsoft.com/office/drawing/2014/main" id="{E8BBFAC5-A457-6384-D6EA-E7D342ACB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615" y="1846557"/>
            <a:ext cx="6082209" cy="4616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/>
              <a:t>Para que o conceito/projeto de “América Latina”?</a:t>
            </a:r>
          </a:p>
          <a:p>
            <a:pPr algn="just"/>
            <a:endParaRPr lang="pt-BR" altLang="pt-BR" sz="2800" dirty="0"/>
          </a:p>
          <a:p>
            <a:r>
              <a:rPr lang="pt-BR" altLang="pt-BR" sz="2400" dirty="0"/>
              <a:t>Para dar uma expressão identitária, política e econômica comum a todos os Estados que surgiram do fim dos impérios ibéricos na América. O projeto que surge, em consequência, é o de uma unidade continental, defesa contra agressões militares que poderiam vir inclusive do norte </a:t>
            </a:r>
          </a:p>
          <a:p>
            <a:pPr algn="just"/>
            <a:endParaRPr lang="pt-BR" altLang="pt-BR" dirty="0"/>
          </a:p>
        </p:txBody>
      </p:sp>
      <p:sp>
        <p:nvSpPr>
          <p:cNvPr id="20485" name="CaixaDeTexto 2">
            <a:extLst>
              <a:ext uri="{FF2B5EF4-FFF2-40B4-BE49-F238E27FC236}">
                <a16:creationId xmlns:a16="http://schemas.microsoft.com/office/drawing/2014/main" id="{E2290E56-E1A6-FBF9-ED1D-88A7B2484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2496" y="1846557"/>
            <a:ext cx="4330889" cy="46782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800" b="1" dirty="0"/>
              <a:t>E contra quê?</a:t>
            </a:r>
          </a:p>
          <a:p>
            <a:pPr algn="just"/>
            <a:endParaRPr lang="pt-BR" altLang="pt-BR" sz="2800" dirty="0"/>
          </a:p>
          <a:p>
            <a:endParaRPr lang="pt-BR" altLang="pt-BR" sz="2800" dirty="0"/>
          </a:p>
          <a:p>
            <a:r>
              <a:rPr lang="pt-BR" altLang="pt-BR" sz="2800" dirty="0"/>
              <a:t>Contra a ameaça de recolonização e contra as agressões militares que vinham dos Estados Unidos.</a:t>
            </a:r>
          </a:p>
          <a:p>
            <a:pPr algn="just"/>
            <a:endParaRPr lang="pt-BR" altLang="pt-BR" sz="2800" dirty="0"/>
          </a:p>
          <a:p>
            <a:pPr algn="just"/>
            <a:endParaRPr lang="pt-BR" altLang="pt-BR" sz="2800" dirty="0"/>
          </a:p>
          <a:p>
            <a:pPr algn="just"/>
            <a:r>
              <a:rPr lang="pt-BR" altLang="pt-BR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A387F2-13FE-59E9-54A5-A27ADACA42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98219DA3-FC62-93FC-7834-02C7B7DA7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484638"/>
            <a:ext cx="9144000" cy="46806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3E85E72-4ABB-3E09-3459-42471D9AC54B}"/>
              </a:ext>
            </a:extLst>
          </p:cNvPr>
          <p:cNvSpPr txBox="1"/>
          <p:nvPr/>
        </p:nvSpPr>
        <p:spPr>
          <a:xfrm>
            <a:off x="2639616" y="6243541"/>
            <a:ext cx="151216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UEP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075468-BDF1-59F0-3722-9B781AEAC7B1}"/>
              </a:ext>
            </a:extLst>
          </p:cNvPr>
          <p:cNvSpPr txBox="1"/>
          <p:nvPr/>
        </p:nvSpPr>
        <p:spPr>
          <a:xfrm>
            <a:off x="4151784" y="6257637"/>
            <a:ext cx="936104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AME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8C3844C-AD14-AE2A-81BE-1F1CC8D7D064}"/>
              </a:ext>
            </a:extLst>
          </p:cNvPr>
          <p:cNvSpPr txBox="1"/>
          <p:nvPr/>
        </p:nvSpPr>
        <p:spPr>
          <a:xfrm>
            <a:off x="5069632" y="6272346"/>
            <a:ext cx="64807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200" dirty="0" err="1">
                <a:solidFill>
                  <a:schemeClr val="bg1"/>
                </a:solidFill>
              </a:rPr>
              <a:t>Snake</a:t>
            </a:r>
            <a:r>
              <a:rPr lang="pt-BR" sz="1200" dirty="0"/>
              <a:t> 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3844D04-13DC-BFE3-B477-C183D9A5323D}"/>
              </a:ext>
            </a:extLst>
          </p:cNvPr>
          <p:cNvSpPr txBox="1"/>
          <p:nvPr/>
        </p:nvSpPr>
        <p:spPr>
          <a:xfrm>
            <a:off x="5738248" y="6272345"/>
            <a:ext cx="2536248" cy="36933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SME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5974E7-99A6-56D6-A806-DB6AEC282913}"/>
              </a:ext>
            </a:extLst>
          </p:cNvPr>
          <p:cNvSpPr txBox="1"/>
          <p:nvPr/>
        </p:nvSpPr>
        <p:spPr>
          <a:xfrm>
            <a:off x="3305690" y="4337908"/>
            <a:ext cx="1296144" cy="646331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União aduaneira 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E0385F44-E606-F13C-A5A8-D217783D989B}"/>
              </a:ext>
            </a:extLst>
          </p:cNvPr>
          <p:cNvCxnSpPr>
            <a:cxnSpLocks/>
          </p:cNvCxnSpPr>
          <p:nvPr/>
        </p:nvCxnSpPr>
        <p:spPr>
          <a:xfrm flipV="1">
            <a:off x="4223792" y="4077072"/>
            <a:ext cx="144016" cy="36004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55E7D73-3CC7-3053-8382-337AA9076039}"/>
              </a:ext>
            </a:extLst>
          </p:cNvPr>
          <p:cNvSpPr txBox="1"/>
          <p:nvPr/>
        </p:nvSpPr>
        <p:spPr>
          <a:xfrm>
            <a:off x="3305690" y="4928440"/>
            <a:ext cx="1296144" cy="646331"/>
          </a:xfrm>
          <a:prstGeom prst="rect">
            <a:avLst/>
          </a:prstGeom>
          <a:solidFill>
            <a:srgbClr val="33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Mercado comum 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E33DCF4D-2C39-C6AE-6AA0-6E21534B82E1}"/>
              </a:ext>
            </a:extLst>
          </p:cNvPr>
          <p:cNvCxnSpPr>
            <a:cxnSpLocks/>
          </p:cNvCxnSpPr>
          <p:nvPr/>
        </p:nvCxnSpPr>
        <p:spPr>
          <a:xfrm flipV="1">
            <a:off x="4619836" y="4509120"/>
            <a:ext cx="1476164" cy="696282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64B7745-CF68-DB34-29A1-D3B2462ECF22}"/>
              </a:ext>
            </a:extLst>
          </p:cNvPr>
          <p:cNvSpPr txBox="1"/>
          <p:nvPr/>
        </p:nvSpPr>
        <p:spPr>
          <a:xfrm>
            <a:off x="3314691" y="5511855"/>
            <a:ext cx="1296144" cy="64633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União Monetária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0B74123-769B-6ABD-86C4-7C98D5A8D931}"/>
              </a:ext>
            </a:extLst>
          </p:cNvPr>
          <p:cNvSpPr txBox="1"/>
          <p:nvPr/>
        </p:nvSpPr>
        <p:spPr>
          <a:xfrm>
            <a:off x="2351584" y="850818"/>
            <a:ext cx="2736304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Bretton </a:t>
            </a:r>
            <a:r>
              <a:rPr lang="pt-BR" dirty="0" err="1"/>
              <a:t>woods</a:t>
            </a:r>
            <a:r>
              <a:rPr lang="pt-BR" dirty="0"/>
              <a:t> System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3B626D8-0F6A-4C97-F69A-68D14E1AD3A8}"/>
              </a:ext>
            </a:extLst>
          </p:cNvPr>
          <p:cNvSpPr txBox="1"/>
          <p:nvPr/>
        </p:nvSpPr>
        <p:spPr>
          <a:xfrm>
            <a:off x="4151784" y="21453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Rompimento BW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233C3A-0DA7-C874-8484-90265DE3D461}"/>
              </a:ext>
            </a:extLst>
          </p:cNvPr>
          <p:cNvSpPr txBox="1"/>
          <p:nvPr/>
        </p:nvSpPr>
        <p:spPr>
          <a:xfrm>
            <a:off x="5069632" y="864977"/>
            <a:ext cx="5598368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Novo sistema monetário: taxas flutuantes e fluxos livres </a:t>
            </a:r>
          </a:p>
        </p:txBody>
      </p:sp>
      <p:sp>
        <p:nvSpPr>
          <p:cNvPr id="14" name="Chave Direita 13">
            <a:extLst>
              <a:ext uri="{FF2B5EF4-FFF2-40B4-BE49-F238E27FC236}">
                <a16:creationId xmlns:a16="http://schemas.microsoft.com/office/drawing/2014/main" id="{1BB441F2-DDE9-1E12-E426-7AC8F7D9D9B8}"/>
              </a:ext>
            </a:extLst>
          </p:cNvPr>
          <p:cNvSpPr/>
          <p:nvPr/>
        </p:nvSpPr>
        <p:spPr>
          <a:xfrm rot="5400000">
            <a:off x="4668014" y="-561177"/>
            <a:ext cx="839748" cy="2388275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40A9A42-15BD-4EEE-1B8F-DD07DA1619DD}"/>
              </a:ext>
            </a:extLst>
          </p:cNvPr>
          <p:cNvSpPr txBox="1"/>
          <p:nvPr/>
        </p:nvSpPr>
        <p:spPr>
          <a:xfrm>
            <a:off x="8269968" y="6266411"/>
            <a:ext cx="2146512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solidFill>
                  <a:schemeClr val="bg1"/>
                </a:solidFill>
              </a:rPr>
              <a:t>Euro </a:t>
            </a:r>
          </a:p>
        </p:txBody>
      </p:sp>
    </p:spTree>
    <p:extLst>
      <p:ext uri="{BB962C8B-B14F-4D97-AF65-F5344CB8AC3E}">
        <p14:creationId xmlns:p14="http://schemas.microsoft.com/office/powerpoint/2010/main" val="333457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B5DD33D-682B-F9A3-E70E-1824B5ADC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2350" cy="1325563"/>
          </a:xfrm>
        </p:spPr>
        <p:txBody>
          <a:bodyPr>
            <a:normAutofit fontScale="90000"/>
          </a:bodyPr>
          <a:lstStyle/>
          <a:p>
            <a:r>
              <a:rPr lang="pt-BR" sz="4400" dirty="0">
                <a:solidFill>
                  <a:srgbClr val="000000"/>
                </a:solidFill>
                <a:latin typeface="Century Gothic" panose="020B0502020202020204" pitchFamily="34" charset="0"/>
              </a:rPr>
              <a:t>Governança: mecanismos de implementação/funcionamento do acordo</a:t>
            </a: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69011F-6A42-1490-89B2-1B279785D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lphaUcPeriod"/>
            </a:pPr>
            <a:r>
              <a:rPr lang="pt-BR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Intergovernamental: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Quando os Estados membros exercem conjuntamente a soberania e tomam decisões no mesmo nível de representação ou veto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
B. Supranacional: 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pt-BR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Quando os Estados delegam direitos de autoridade ou soberania ao nível regional para que possa ser dirigido por órgãos superiores aos governos nacionais.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578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1447800"/>
          </a:xfrm>
        </p:spPr>
        <p:txBody>
          <a:bodyPr/>
          <a:lstStyle/>
          <a:p>
            <a:r>
              <a:rPr lang="pt-BR" dirty="0"/>
              <a:t>Graus de cooperação econômica (Alfred </a:t>
            </a:r>
            <a:r>
              <a:rPr lang="pt-BR" dirty="0" err="1"/>
              <a:t>Steinherr</a:t>
            </a:r>
            <a:r>
              <a:rPr lang="pt-BR" dirty="0"/>
              <a:t>)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>
          <a:xfrm>
            <a:off x="659876" y="1941922"/>
            <a:ext cx="5491364" cy="4462326"/>
          </a:xfrm>
        </p:spPr>
        <p:txBody>
          <a:bodyPr>
            <a:normAutofit fontScale="92500" lnSpcReduction="10000"/>
          </a:bodyPr>
          <a:lstStyle/>
          <a:p>
            <a:r>
              <a:rPr lang="pt-BR" sz="3000" dirty="0"/>
              <a:t>Coordenação</a:t>
            </a:r>
            <a:r>
              <a:rPr lang="pt-BR" dirty="0"/>
              <a:t> </a:t>
            </a:r>
          </a:p>
          <a:p>
            <a:pPr lvl="1"/>
            <a:r>
              <a:rPr lang="pt-BR" sz="2900" dirty="0"/>
              <a:t>escolha conjunta de metas e instrumentos de política macroeconômica (e a forma de sua utilização)</a:t>
            </a:r>
          </a:p>
          <a:p>
            <a:r>
              <a:rPr lang="pt-BR" sz="3400" dirty="0"/>
              <a:t>Convergência</a:t>
            </a:r>
          </a:p>
          <a:p>
            <a:pPr lvl="1"/>
            <a:r>
              <a:rPr lang="pt-BR" sz="2900" dirty="0"/>
              <a:t>à redução das disparidades econômicas entre os países </a:t>
            </a:r>
          </a:p>
          <a:p>
            <a:r>
              <a:rPr lang="pt-BR" sz="3000" dirty="0"/>
              <a:t>Harmonização</a:t>
            </a:r>
          </a:p>
          <a:p>
            <a:pPr lvl="1"/>
            <a:r>
              <a:rPr lang="pt-BR" sz="2900" dirty="0"/>
              <a:t>criação de instituições supra nacionais tomadoras de decisão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half" idx="2"/>
          </p:nvPr>
        </p:nvSpPr>
        <p:spPr>
          <a:xfrm>
            <a:off x="6095999" y="2132856"/>
            <a:ext cx="5190309" cy="4343400"/>
          </a:xfrm>
        </p:spPr>
        <p:txBody>
          <a:bodyPr>
            <a:noAutofit/>
          </a:bodyPr>
          <a:lstStyle/>
          <a:p>
            <a:pPr>
              <a:buSzPct val="129000"/>
              <a:buFont typeface="Arial Black" pitchFamily="34" charset="0"/>
              <a:buChar char="◄"/>
            </a:pPr>
            <a:r>
              <a:rPr lang="pt-BR" sz="2400" dirty="0"/>
              <a:t>Evita que determinadas políticas de um país gerem efeitos perversos sobre outros gerando conflitos que podem dificultar a integração</a:t>
            </a:r>
          </a:p>
          <a:p>
            <a:pPr>
              <a:buSzPct val="129000"/>
              <a:buFont typeface="Arial Black" pitchFamily="34" charset="0"/>
              <a:buChar char="◄"/>
            </a:pPr>
            <a:r>
              <a:rPr lang="pt-BR" sz="2400" dirty="0"/>
              <a:t>Área possui maior estabilidade e reduzem-se as diferenças de comportamento quando de choques externos</a:t>
            </a:r>
          </a:p>
          <a:p>
            <a:pPr>
              <a:buSzPct val="129000"/>
              <a:buFont typeface="Arial Black" pitchFamily="34" charset="0"/>
              <a:buChar char="◄"/>
            </a:pPr>
            <a:r>
              <a:rPr lang="pt-BR" sz="2400" dirty="0"/>
              <a:t>Aprofunda processo e dá maior credibilidade à convergência e  à coordenação macroeconômica</a:t>
            </a:r>
          </a:p>
        </p:txBody>
      </p:sp>
    </p:spTree>
    <p:extLst>
      <p:ext uri="{BB962C8B-B14F-4D97-AF65-F5344CB8AC3E}">
        <p14:creationId xmlns:p14="http://schemas.microsoft.com/office/powerpoint/2010/main" val="3682262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" y="369305"/>
            <a:ext cx="11150221" cy="61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650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77266"/>
          </a:xfrm>
        </p:spPr>
        <p:txBody>
          <a:bodyPr/>
          <a:lstStyle/>
          <a:p>
            <a:r>
              <a:rPr lang="pt-BR" dirty="0"/>
              <a:t>Ondas – contextualização Histórica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862" y="1063870"/>
            <a:ext cx="11465169" cy="5507526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r>
              <a:rPr lang="fr-FR" dirty="0"/>
              <a:t> </a:t>
            </a:r>
            <a:r>
              <a:rPr lang="pt-BR" dirty="0"/>
              <a:t>Se por onda, queremos dizer uma sequência histórica durante a qual uma evolução semelhante ocorre simultaneamente em um determinado conjunto de países, então a América Latina passou por algumas (</a:t>
            </a:r>
            <a:r>
              <a:rPr lang="pt-BR" dirty="0" err="1"/>
              <a:t>Dabène</a:t>
            </a:r>
            <a:r>
              <a:rPr lang="pt-BR" dirty="0"/>
              <a:t> – quatro) ondas de integração regional</a:t>
            </a:r>
          </a:p>
          <a:p>
            <a:r>
              <a:rPr lang="pt-BR" dirty="0"/>
              <a:t>Essas ondas devem ser colocadas em seu contexto histórico.</a:t>
            </a:r>
          </a:p>
          <a:p>
            <a:pPr lvl="1"/>
            <a:r>
              <a:rPr lang="pt-BR" dirty="0"/>
              <a:t>Seu desencadeamento é explicado por uma consciência dentro de um grupo de países sobre a utilidade de enfrentar coletivamente uma série de desafios comuns. </a:t>
            </a:r>
          </a:p>
          <a:p>
            <a:pPr lvl="1"/>
            <a:r>
              <a:rPr lang="pt-BR" dirty="0"/>
              <a:t>Uma convergência de interesses e ideias, então, molda o conteúdo do projeto de integração. </a:t>
            </a:r>
          </a:p>
          <a:p>
            <a:pPr lvl="2"/>
            <a:r>
              <a:rPr lang="pt-BR" dirty="0"/>
              <a:t>Após um período mais ou menos longo, o esgotamento do processo. Desfaz –se interesse comum:</a:t>
            </a:r>
          </a:p>
          <a:p>
            <a:pPr lvl="3"/>
            <a:r>
              <a:rPr lang="pt-BR" dirty="0"/>
              <a:t> alterações politicas internas nos blocos e na América Latina, </a:t>
            </a:r>
          </a:p>
          <a:p>
            <a:pPr lvl="3"/>
            <a:r>
              <a:rPr lang="pt-BR" dirty="0"/>
              <a:t>Crises e mudança nos desafios entendidos como prioritários ou que se possa tratar coletivamente </a:t>
            </a:r>
          </a:p>
          <a:p>
            <a:pPr lvl="3"/>
            <a:r>
              <a:rPr lang="pt-BR" dirty="0"/>
              <a:t>Mudança na composição dos países com interesses comuns </a:t>
            </a:r>
          </a:p>
          <a:p>
            <a:pPr lvl="1"/>
            <a:r>
              <a:rPr lang="pt-BR" dirty="0"/>
              <a:t>renovação paradigmática e dos grupos de países - anuncia uma nova onda.</a:t>
            </a:r>
          </a:p>
          <a:p>
            <a:r>
              <a:rPr lang="pt-BR" dirty="0"/>
              <a:t>Ondas – referencias dispares em termos teóricos/políticos </a:t>
            </a:r>
          </a:p>
          <a:p>
            <a:pPr lvl="1"/>
            <a:r>
              <a:rPr lang="pt-BR" dirty="0"/>
              <a:t>Influencia grande dos modelos externos – Europa </a:t>
            </a:r>
          </a:p>
          <a:p>
            <a:pPr lvl="1"/>
            <a:r>
              <a:rPr lang="pt-BR" dirty="0"/>
              <a:t>No caso da AL - Pressão norte americana </a:t>
            </a:r>
          </a:p>
          <a:p>
            <a:pPr lvl="1"/>
            <a:r>
              <a:rPr lang="pt-BR" dirty="0"/>
              <a:t>Até onde - Busca de modelos próprios – CEPAL ?</a:t>
            </a:r>
          </a:p>
          <a:p>
            <a:pPr lvl="1"/>
            <a:r>
              <a:rPr lang="pt-BR" dirty="0"/>
              <a:t>Evolução do próprio conceito de Desenvolvimento</a:t>
            </a:r>
          </a:p>
          <a:p>
            <a:pPr lvl="2"/>
            <a:r>
              <a:rPr lang="pt-BR" dirty="0"/>
              <a:t>Ideias liberais (</a:t>
            </a:r>
            <a:r>
              <a:rPr lang="pt-BR" dirty="0" err="1"/>
              <a:t>neo</a:t>
            </a:r>
            <a:r>
              <a:rPr lang="pt-BR" dirty="0"/>
              <a:t>)clássicos</a:t>
            </a:r>
          </a:p>
          <a:p>
            <a:pPr lvl="2"/>
            <a:r>
              <a:rPr lang="pt-BR" dirty="0"/>
              <a:t>Desenvolvimentismo </a:t>
            </a:r>
          </a:p>
          <a:p>
            <a:pPr lvl="2"/>
            <a:r>
              <a:rPr lang="pt-BR" dirty="0"/>
              <a:t>Consenso de Washington (neoliberalismo) </a:t>
            </a:r>
          </a:p>
          <a:p>
            <a:pPr lvl="2"/>
            <a:r>
              <a:rPr lang="pt-BR" dirty="0"/>
              <a:t> </a:t>
            </a:r>
            <a:r>
              <a:rPr lang="pt-BR" dirty="0" err="1"/>
              <a:t>neoestruturalismo</a:t>
            </a:r>
            <a:r>
              <a:rPr lang="pt-BR" dirty="0"/>
              <a:t> (</a:t>
            </a:r>
            <a:r>
              <a:rPr lang="pt-BR" dirty="0" err="1"/>
              <a:t>neo</a:t>
            </a:r>
            <a:r>
              <a:rPr lang="pt-BR" dirty="0"/>
              <a:t> desenvolvimentismo)</a:t>
            </a:r>
          </a:p>
          <a:p>
            <a:pPr lvl="2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89746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4126" y="402336"/>
            <a:ext cx="9720072" cy="1180804"/>
          </a:xfrm>
        </p:spPr>
        <p:txBody>
          <a:bodyPr>
            <a:normAutofit fontScale="90000"/>
          </a:bodyPr>
          <a:lstStyle/>
          <a:p>
            <a:r>
              <a:rPr lang="pt-BR" sz="4400" dirty="0"/>
              <a:t>Mudanças na integração: da integração comercial às integrações pôs hegemônicas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567104" y="1697236"/>
            <a:ext cx="11057792" cy="495604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1ª Geração</a:t>
            </a:r>
          </a:p>
          <a:p>
            <a:pPr lvl="1"/>
            <a:r>
              <a:rPr lang="pt-BR" dirty="0"/>
              <a:t>Problema básico é a questão comercial em si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Ampliação das vendas, benefícios aos produtores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dirty="0"/>
              <a:t> Ampliação das compras  benefícios aos consumidores ou não </a:t>
            </a:r>
          </a:p>
          <a:p>
            <a:pPr lvl="1"/>
            <a:r>
              <a:rPr lang="pt-BR" dirty="0"/>
              <a:t> a ideia se comercio amplia ou desvia comércio, se é melhor (ou se substitui) um processo de abertura comercial  - </a:t>
            </a:r>
            <a:r>
              <a:rPr lang="pt-BR" dirty="0" err="1"/>
              <a:t>second</a:t>
            </a:r>
            <a:r>
              <a:rPr lang="pt-BR" dirty="0"/>
              <a:t> </a:t>
            </a:r>
            <a:r>
              <a:rPr lang="pt-BR" dirty="0" err="1"/>
              <a:t>best</a:t>
            </a:r>
            <a:endParaRPr lang="pt-BR" dirty="0"/>
          </a:p>
          <a:p>
            <a:pPr>
              <a:buFont typeface="Wingdings" panose="05000000000000000000" pitchFamily="2" charset="2"/>
              <a:buChar char="q"/>
            </a:pPr>
            <a:r>
              <a:rPr lang="pt-BR" dirty="0"/>
              <a:t> Novas gerações </a:t>
            </a:r>
          </a:p>
          <a:p>
            <a:pPr lvl="1"/>
            <a:r>
              <a:rPr lang="pt-BR" sz="2900" dirty="0"/>
              <a:t>Mudanças nas noções/teorias de desenvolvimento (e nas próprias teorias do comercio)</a:t>
            </a:r>
          </a:p>
          <a:p>
            <a:pPr lvl="2"/>
            <a:r>
              <a:rPr lang="pt-BR" dirty="0"/>
              <a:t>Questões mudam (dentro da economia) </a:t>
            </a:r>
          </a:p>
          <a:p>
            <a:pPr lvl="3"/>
            <a:r>
              <a:rPr lang="pt-BR" sz="2000" dirty="0"/>
              <a:t>Economias de escala, Eficiência produtiva </a:t>
            </a:r>
          </a:p>
          <a:p>
            <a:pPr lvl="4"/>
            <a:r>
              <a:rPr lang="pt-BR" sz="2000" dirty="0"/>
              <a:t>dimensões do mercado consumidor em processos de industrialização fechadas</a:t>
            </a:r>
          </a:p>
          <a:p>
            <a:pPr lvl="4"/>
            <a:r>
              <a:rPr lang="pt-BR" sz="2000" dirty="0"/>
              <a:t> concorrência </a:t>
            </a:r>
            <a:r>
              <a:rPr lang="pt-BR" sz="2000" dirty="0" err="1"/>
              <a:t>intra</a:t>
            </a:r>
            <a:r>
              <a:rPr lang="pt-BR" sz="2000" dirty="0"/>
              <a:t> bloco </a:t>
            </a:r>
          </a:p>
          <a:p>
            <a:pPr lvl="3"/>
            <a:r>
              <a:rPr lang="pt-BR" sz="2000" dirty="0"/>
              <a:t>Distribuição, capital humano e social, </a:t>
            </a:r>
            <a:r>
              <a:rPr lang="pt-BR" sz="2000" dirty="0" err="1"/>
              <a:t>qustões</a:t>
            </a:r>
            <a:r>
              <a:rPr lang="pt-BR" sz="2000" dirty="0"/>
              <a:t> ecológicas </a:t>
            </a:r>
          </a:p>
          <a:p>
            <a:pPr lvl="1"/>
            <a:r>
              <a:rPr lang="pt-BR" sz="2000" dirty="0"/>
              <a:t>Novos temas (Motivações)- Para além de questões comerciais</a:t>
            </a:r>
          </a:p>
          <a:p>
            <a:pPr lvl="3"/>
            <a:r>
              <a:rPr lang="pt-BR" sz="2000" dirty="0"/>
              <a:t>Fluxos de capital, politicas de compra governamental, patentes , direitos de autor</a:t>
            </a:r>
          </a:p>
          <a:p>
            <a:pPr lvl="3"/>
            <a:r>
              <a:rPr lang="pt-BR" sz="2000" dirty="0"/>
              <a:t>homogeneização econômica </a:t>
            </a:r>
            <a:r>
              <a:rPr lang="pt-BR" sz="2000" dirty="0" err="1"/>
              <a:t>intra</a:t>
            </a:r>
            <a:r>
              <a:rPr lang="pt-BR" sz="2000" dirty="0"/>
              <a:t> bloco – questão das assimetrias</a:t>
            </a:r>
          </a:p>
          <a:p>
            <a:pPr lvl="3"/>
            <a:r>
              <a:rPr lang="pt-BR" sz="2000" dirty="0"/>
              <a:t>Coordenação legal intrabloco (direito do consumidor, tributação interna, leis concorrências, legislação ambiental e trabalhista)</a:t>
            </a:r>
          </a:p>
          <a:p>
            <a:pPr lvl="2"/>
            <a:r>
              <a:rPr lang="pt-BR" dirty="0"/>
              <a:t>Inclusão de temas como infraestrutura, cultura, segurança, meio ambiente </a:t>
            </a:r>
          </a:p>
          <a:p>
            <a:pPr lvl="3"/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66564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92A49-A18B-4737-090A-91AAA0F0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Visões sobre desenvolvimento</a:t>
            </a:r>
            <a:br>
              <a:rPr lang="pt-BR" dirty="0"/>
            </a:br>
            <a:r>
              <a:rPr lang="pt-BR" dirty="0"/>
              <a:t> </a:t>
            </a:r>
            <a:r>
              <a:rPr lang="pt-BR" dirty="0" err="1"/>
              <a:t>pos</a:t>
            </a:r>
            <a:r>
              <a:rPr lang="pt-BR" dirty="0"/>
              <a:t> Guerra – anos 60/70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42FAF2-5F74-E624-12A5-D7998F22A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3509" y="2152217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Visões liberais</a:t>
            </a:r>
          </a:p>
          <a:p>
            <a:pPr lvl="1"/>
            <a:r>
              <a:rPr lang="pt-BR" dirty="0"/>
              <a:t>clássicas e neoclássicas</a:t>
            </a:r>
          </a:p>
          <a:p>
            <a:pPr lvl="2"/>
            <a:r>
              <a:rPr lang="pt-BR" dirty="0"/>
              <a:t>Concorrência- produtividade </a:t>
            </a:r>
          </a:p>
          <a:p>
            <a:pPr lvl="2"/>
            <a:r>
              <a:rPr lang="pt-BR" dirty="0"/>
              <a:t>Vantagens comparativas</a:t>
            </a:r>
          </a:p>
          <a:p>
            <a:pPr lvl="2"/>
            <a:endParaRPr lang="pt-BR" dirty="0"/>
          </a:p>
          <a:p>
            <a:pPr lvl="2"/>
            <a:r>
              <a:rPr lang="pt-BR" dirty="0"/>
              <a:t>Crescimento econômico</a:t>
            </a:r>
          </a:p>
          <a:p>
            <a:pPr lvl="2"/>
            <a:endParaRPr lang="pt-BR" dirty="0"/>
          </a:p>
          <a:p>
            <a:r>
              <a:rPr lang="pt-BR" dirty="0"/>
              <a:t>Visões criticas</a:t>
            </a:r>
          </a:p>
          <a:p>
            <a:pPr lvl="1"/>
            <a:r>
              <a:rPr lang="pt-BR" dirty="0"/>
              <a:t>Teorias (</a:t>
            </a:r>
            <a:r>
              <a:rPr lang="pt-BR" dirty="0" err="1"/>
              <a:t>neo</a:t>
            </a:r>
            <a:r>
              <a:rPr lang="pt-BR" dirty="0"/>
              <a:t>) marxistas</a:t>
            </a:r>
          </a:p>
          <a:p>
            <a:pPr lvl="1"/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ADCCF6-C5AB-48BE-5C72-C70D53D68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68593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Visões reformistas</a:t>
            </a:r>
          </a:p>
          <a:p>
            <a:pPr lvl="1"/>
            <a:r>
              <a:rPr lang="pt-BR" dirty="0"/>
              <a:t>Keynesianismo </a:t>
            </a:r>
          </a:p>
          <a:p>
            <a:pPr lvl="2"/>
            <a:r>
              <a:rPr lang="pt-BR" dirty="0"/>
              <a:t>Falhas de mercado</a:t>
            </a:r>
          </a:p>
          <a:p>
            <a:pPr lvl="2"/>
            <a:r>
              <a:rPr lang="pt-BR" dirty="0"/>
              <a:t>Intervenção – planejamento</a:t>
            </a:r>
          </a:p>
          <a:p>
            <a:pPr lvl="2"/>
            <a:endParaRPr lang="pt-BR" dirty="0"/>
          </a:p>
          <a:p>
            <a:pPr lvl="1"/>
            <a:r>
              <a:rPr lang="pt-BR" dirty="0"/>
              <a:t>Teorias de desenvolvimento (varias)</a:t>
            </a:r>
          </a:p>
          <a:p>
            <a:pPr lvl="2"/>
            <a:r>
              <a:rPr lang="pt-BR" dirty="0"/>
              <a:t>Estruturalismo cepalino </a:t>
            </a:r>
          </a:p>
          <a:p>
            <a:pPr lvl="2"/>
            <a:r>
              <a:rPr lang="pt-BR" dirty="0"/>
              <a:t>Problema do estilo do desenvolvimento </a:t>
            </a:r>
          </a:p>
          <a:p>
            <a:r>
              <a:rPr lang="pt-BR" dirty="0"/>
              <a:t>Visões criticas </a:t>
            </a:r>
          </a:p>
          <a:p>
            <a:pPr lvl="1"/>
            <a:r>
              <a:rPr lang="pt-BR" dirty="0"/>
              <a:t>Teoria da dependência </a:t>
            </a:r>
          </a:p>
          <a:p>
            <a:pPr lvl="3"/>
            <a:endParaRPr lang="pt-BR" dirty="0"/>
          </a:p>
          <a:p>
            <a:pPr lvl="1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481E256-BB52-617C-72FC-BFBA347255F9}"/>
              </a:ext>
            </a:extLst>
          </p:cNvPr>
          <p:cNvSpPr txBox="1"/>
          <p:nvPr/>
        </p:nvSpPr>
        <p:spPr>
          <a:xfrm>
            <a:off x="2790548" y="5965524"/>
            <a:ext cx="76130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pt-BR" dirty="0"/>
              <a:t>Inicio das questão distributivas – reformar para desenvolver </a:t>
            </a:r>
          </a:p>
          <a:p>
            <a:pPr lvl="1" algn="ctr"/>
            <a:r>
              <a:rPr lang="pt-BR" dirty="0"/>
              <a:t>Igualdade de oportunidades </a:t>
            </a:r>
          </a:p>
        </p:txBody>
      </p:sp>
    </p:spTree>
    <p:extLst>
      <p:ext uri="{BB962C8B-B14F-4D97-AF65-F5344CB8AC3E}">
        <p14:creationId xmlns:p14="http://schemas.microsoft.com/office/powerpoint/2010/main" val="23111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B99AD5-885D-5C1D-F20E-2070E51BF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2656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Visões sobre desenvolvimento </a:t>
            </a:r>
            <a:br>
              <a:rPr lang="pt-BR" dirty="0"/>
            </a:br>
            <a:r>
              <a:rPr lang="pt-BR" dirty="0"/>
              <a:t>fim do XX – inicio XXI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EBBF1E3-2123-D696-92D0-0582229C5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064" y="2556359"/>
            <a:ext cx="4817958" cy="379740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pt-BR" sz="3000" dirty="0"/>
              <a:t>Correntes liberais </a:t>
            </a:r>
          </a:p>
          <a:p>
            <a:pPr lvl="1">
              <a:lnSpc>
                <a:spcPct val="120000"/>
              </a:lnSpc>
            </a:pPr>
            <a:r>
              <a:rPr lang="pt-BR" sz="2600" dirty="0"/>
              <a:t>Neoliberalismo - Consenso de Washington</a:t>
            </a:r>
          </a:p>
          <a:p>
            <a:pPr lvl="2">
              <a:lnSpc>
                <a:spcPct val="120000"/>
              </a:lnSpc>
            </a:pPr>
            <a:r>
              <a:rPr lang="pt-BR" sz="2200" dirty="0"/>
              <a:t>Crescimento endógeno</a:t>
            </a:r>
          </a:p>
          <a:p>
            <a:pPr lvl="2">
              <a:lnSpc>
                <a:spcPct val="120000"/>
              </a:lnSpc>
            </a:pPr>
            <a:r>
              <a:rPr lang="pt-BR" sz="2200" dirty="0"/>
              <a:t>Capital humano </a:t>
            </a:r>
          </a:p>
          <a:p>
            <a:pPr lvl="2">
              <a:lnSpc>
                <a:spcPct val="120000"/>
              </a:lnSpc>
            </a:pPr>
            <a:r>
              <a:rPr lang="pt-BR" sz="2200" dirty="0"/>
              <a:t>Institucionalismo </a:t>
            </a:r>
          </a:p>
          <a:p>
            <a:pPr lvl="2">
              <a:lnSpc>
                <a:spcPct val="120000"/>
              </a:lnSpc>
            </a:pPr>
            <a:r>
              <a:rPr lang="pt-BR" sz="2200" dirty="0"/>
              <a:t>Reforço vantagens comparativas</a:t>
            </a:r>
          </a:p>
          <a:p>
            <a:pPr lvl="1">
              <a:lnSpc>
                <a:spcPct val="120000"/>
              </a:lnSpc>
            </a:pPr>
            <a:r>
              <a:rPr lang="pt-BR" sz="2600" dirty="0" err="1"/>
              <a:t>Decouplage</a:t>
            </a:r>
            <a:r>
              <a:rPr lang="pt-BR" sz="2600" dirty="0"/>
              <a:t> - Desenvolvimento sustentável – responsabilidade empresarial social </a:t>
            </a:r>
          </a:p>
          <a:p>
            <a:pPr lvl="1"/>
            <a:endParaRPr lang="pt-BR" dirty="0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B63CDE9-2C53-4D83-ABE6-7DAE85A82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0950" y="2695467"/>
            <a:ext cx="6068704" cy="3797408"/>
          </a:xfrm>
        </p:spPr>
        <p:txBody>
          <a:bodyPr>
            <a:normAutofit fontScale="85000" lnSpcReduction="20000"/>
          </a:bodyPr>
          <a:lstStyle/>
          <a:p>
            <a:r>
              <a:rPr lang="pt-BR" dirty="0" err="1"/>
              <a:t>neoestruturalismo</a:t>
            </a:r>
            <a:r>
              <a:rPr lang="pt-BR" dirty="0"/>
              <a:t>/</a:t>
            </a:r>
            <a:r>
              <a:rPr lang="pt-BR" sz="2400" dirty="0" err="1"/>
              <a:t>neo</a:t>
            </a:r>
            <a:r>
              <a:rPr lang="pt-BR" sz="2400" dirty="0"/>
              <a:t> desenvolvimentismo</a:t>
            </a:r>
          </a:p>
          <a:p>
            <a:pPr lvl="1"/>
            <a:r>
              <a:rPr lang="pt-BR" dirty="0"/>
              <a:t>crescimento endógeno com equidade </a:t>
            </a:r>
          </a:p>
          <a:p>
            <a:pPr lvl="1"/>
            <a:r>
              <a:rPr lang="pt-BR" dirty="0"/>
              <a:t>Capital social (cultural) e desenvolvimento </a:t>
            </a:r>
          </a:p>
          <a:p>
            <a:r>
              <a:rPr lang="pt-BR" dirty="0"/>
              <a:t>TMD – teorias marxistas da dependência </a:t>
            </a:r>
          </a:p>
          <a:p>
            <a:r>
              <a:rPr lang="pt-BR" dirty="0"/>
              <a:t>Sistema Mundo</a:t>
            </a:r>
          </a:p>
          <a:p>
            <a:r>
              <a:rPr lang="pt-BR" dirty="0"/>
              <a:t>Pós desenvolvimentismo </a:t>
            </a:r>
          </a:p>
          <a:p>
            <a:pPr lvl="1"/>
            <a:r>
              <a:rPr lang="pt-BR" dirty="0"/>
              <a:t>Ecologia politica</a:t>
            </a:r>
          </a:p>
          <a:p>
            <a:pPr lvl="2"/>
            <a:r>
              <a:rPr lang="pt-BR" dirty="0"/>
              <a:t> teorias do decrescimento</a:t>
            </a:r>
          </a:p>
          <a:p>
            <a:pPr lvl="1"/>
            <a:r>
              <a:rPr lang="pt-BR" dirty="0" err="1"/>
              <a:t>Neo</a:t>
            </a:r>
            <a:r>
              <a:rPr lang="pt-BR" dirty="0"/>
              <a:t> (</a:t>
            </a:r>
            <a:r>
              <a:rPr lang="pt-BR" dirty="0" err="1"/>
              <a:t>pos</a:t>
            </a:r>
            <a:r>
              <a:rPr lang="pt-BR" dirty="0"/>
              <a:t>) extrativismo</a:t>
            </a:r>
          </a:p>
          <a:p>
            <a:pPr lvl="1"/>
            <a:r>
              <a:rPr lang="pt-BR" dirty="0"/>
              <a:t>Buen </a:t>
            </a:r>
            <a:r>
              <a:rPr lang="pt-BR" dirty="0" err="1"/>
              <a:t>Vivir</a:t>
            </a:r>
            <a:endParaRPr lang="pt-BR" dirty="0"/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52503AA-7F03-7A50-C75F-142F2ABD5422}"/>
              </a:ext>
            </a:extLst>
          </p:cNvPr>
          <p:cNvSpPr txBox="1"/>
          <p:nvPr/>
        </p:nvSpPr>
        <p:spPr>
          <a:xfrm>
            <a:off x="509048" y="1468219"/>
            <a:ext cx="110506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Diversificação do conceito de desenvolvimento -  Capital social, cultural  e ambiental </a:t>
            </a:r>
          </a:p>
          <a:p>
            <a:pPr algn="ctr"/>
            <a:r>
              <a:rPr lang="pt-BR" sz="2400" dirty="0"/>
              <a:t>(questões </a:t>
            </a:r>
            <a:r>
              <a:rPr lang="pt-BR" sz="2400" dirty="0" err="1"/>
              <a:t>socio-ecológicas</a:t>
            </a:r>
            <a:r>
              <a:rPr lang="pt-BR" sz="2400" dirty="0"/>
              <a:t>)  </a:t>
            </a:r>
          </a:p>
        </p:txBody>
      </p:sp>
    </p:spTree>
    <p:extLst>
      <p:ext uri="{BB962C8B-B14F-4D97-AF65-F5344CB8AC3E}">
        <p14:creationId xmlns:p14="http://schemas.microsoft.com/office/powerpoint/2010/main" val="2403882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86" y="369305"/>
            <a:ext cx="9083827" cy="611939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13175A8-E65D-3080-1C08-E470B0F3D90F}"/>
              </a:ext>
            </a:extLst>
          </p:cNvPr>
          <p:cNvSpPr txBox="1"/>
          <p:nvPr/>
        </p:nvSpPr>
        <p:spPr>
          <a:xfrm>
            <a:off x="9430086" y="934609"/>
            <a:ext cx="2415654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Regionalismo Fechado</a:t>
            </a:r>
          </a:p>
          <a:p>
            <a:pPr algn="ctr"/>
            <a:endParaRPr lang="pt-BR" b="1" dirty="0"/>
          </a:p>
          <a:p>
            <a:pPr algn="ctr"/>
            <a:r>
              <a:rPr lang="pt-BR" b="1" dirty="0"/>
              <a:t>Desenvolvimentismo / estruturalismo latino americano</a:t>
            </a:r>
          </a:p>
        </p:txBody>
      </p:sp>
      <p:sp>
        <p:nvSpPr>
          <p:cNvPr id="5" name="CaixaDeTexto 3">
            <a:extLst>
              <a:ext uri="{FF2B5EF4-FFF2-40B4-BE49-F238E27FC236}">
                <a16:creationId xmlns:a16="http://schemas.microsoft.com/office/drawing/2014/main" id="{3B0CA243-5A46-8736-D545-B8998BE8E5E9}"/>
              </a:ext>
            </a:extLst>
          </p:cNvPr>
          <p:cNvSpPr txBox="1"/>
          <p:nvPr/>
        </p:nvSpPr>
        <p:spPr>
          <a:xfrm>
            <a:off x="9430086" y="2643953"/>
            <a:ext cx="2415654" cy="103105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/>
              <a:t>Fase Revisionista</a:t>
            </a:r>
          </a:p>
          <a:p>
            <a:pPr algn="ctr"/>
            <a:endParaRPr lang="pt-BR" sz="700" b="1" dirty="0"/>
          </a:p>
          <a:p>
            <a:pPr algn="ctr"/>
            <a:r>
              <a:rPr lang="pt-BR" b="1" dirty="0"/>
              <a:t>Perspectiva liberal  - segunda ordem </a:t>
            </a:r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ACCB2561-FE6B-72E3-A8B0-69508C5CEC93}"/>
              </a:ext>
            </a:extLst>
          </p:cNvPr>
          <p:cNvSpPr txBox="1"/>
          <p:nvPr/>
        </p:nvSpPr>
        <p:spPr>
          <a:xfrm>
            <a:off x="9430086" y="3922352"/>
            <a:ext cx="2415654" cy="12618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/>
              <a:t>Regionalismo Aberto</a:t>
            </a:r>
          </a:p>
          <a:p>
            <a:pPr algn="ctr"/>
            <a:r>
              <a:rPr lang="pt-BR" b="1" dirty="0"/>
              <a:t>Neoliberalismo</a:t>
            </a:r>
          </a:p>
          <a:p>
            <a:pPr algn="ctr"/>
            <a:endParaRPr lang="pt-BR" sz="800" b="1" dirty="0"/>
          </a:p>
          <a:p>
            <a:pPr algn="ctr"/>
            <a:r>
              <a:rPr lang="pt-BR" sz="1600" b="1" dirty="0"/>
              <a:t>Transformação produtiva com equidade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0587DC0-FBD8-C5D6-FE82-4C3FA854AC28}"/>
              </a:ext>
            </a:extLst>
          </p:cNvPr>
          <p:cNvSpPr txBox="1"/>
          <p:nvPr/>
        </p:nvSpPr>
        <p:spPr>
          <a:xfrm>
            <a:off x="9430087" y="5265005"/>
            <a:ext cx="2415654" cy="14157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 dirty="0">
                <a:solidFill>
                  <a:schemeClr val="bg1"/>
                </a:solidFill>
              </a:rPr>
              <a:t>Regionalismo Pós Liberal ou pós hegemônico</a:t>
            </a:r>
          </a:p>
          <a:p>
            <a:pPr algn="ctr"/>
            <a:endParaRPr lang="pt-BR" sz="1600" b="1" dirty="0">
              <a:solidFill>
                <a:schemeClr val="bg1"/>
              </a:solidFill>
            </a:endParaRPr>
          </a:p>
          <a:p>
            <a:pPr algn="ctr"/>
            <a:r>
              <a:rPr lang="pt-BR" sz="1600" b="1" dirty="0" err="1">
                <a:solidFill>
                  <a:schemeClr val="bg1"/>
                </a:solidFill>
              </a:rPr>
              <a:t>Neo</a:t>
            </a:r>
            <a:r>
              <a:rPr lang="pt-BR" sz="1600" b="1" dirty="0">
                <a:solidFill>
                  <a:schemeClr val="bg1"/>
                </a:solidFill>
              </a:rPr>
              <a:t> desenvolvimentismo</a:t>
            </a:r>
          </a:p>
        </p:txBody>
      </p:sp>
    </p:spTree>
    <p:extLst>
      <p:ext uri="{BB962C8B-B14F-4D97-AF65-F5344CB8AC3E}">
        <p14:creationId xmlns:p14="http://schemas.microsoft.com/office/powerpoint/2010/main" val="404928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>
            <a:extLst>
              <a:ext uri="{FF2B5EF4-FFF2-40B4-BE49-F238E27FC236}">
                <a16:creationId xmlns:a16="http://schemas.microsoft.com/office/drawing/2014/main" id="{1F955F8C-7754-F51C-D53F-E1D35B996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35" y="68639"/>
            <a:ext cx="11528792" cy="87630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Historicamente (ate meados do XX): </a:t>
            </a:r>
            <a:br>
              <a:rPr lang="pt-BR" altLang="pt-BR" dirty="0"/>
            </a:br>
            <a:r>
              <a:rPr lang="pt-BR" altLang="pt-BR" dirty="0"/>
              <a:t> integração latino americana – reação panamericana</a:t>
            </a:r>
          </a:p>
        </p:txBody>
      </p:sp>
      <p:sp>
        <p:nvSpPr>
          <p:cNvPr id="22531" name="Espaço Reservado para Conteúdo 2">
            <a:extLst>
              <a:ext uri="{FF2B5EF4-FFF2-40B4-BE49-F238E27FC236}">
                <a16:creationId xmlns:a16="http://schemas.microsoft.com/office/drawing/2014/main" id="{56AB1FD5-3846-69E3-F887-08ED76171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424" y="1392782"/>
            <a:ext cx="4191000" cy="4716462"/>
          </a:xfrm>
        </p:spPr>
        <p:txBody>
          <a:bodyPr>
            <a:normAutofit/>
          </a:bodyPr>
          <a:lstStyle/>
          <a:p>
            <a:r>
              <a:rPr lang="pt-BR" altLang="pt-BR" sz="2000" dirty="0" err="1"/>
              <a:t>Latino-americanismo</a:t>
            </a:r>
            <a:r>
              <a:rPr lang="pt-BR" altLang="pt-BR" sz="2000" dirty="0"/>
              <a:t> </a:t>
            </a:r>
          </a:p>
          <a:p>
            <a:r>
              <a:rPr lang="pt-BR" altLang="pt-BR" sz="2000" dirty="0"/>
              <a:t>Ideia em vários autores latino americanos no século XIX</a:t>
            </a:r>
          </a:p>
          <a:p>
            <a:r>
              <a:rPr lang="pt-BR" altLang="pt-BR" sz="2000" dirty="0"/>
              <a:t>Bolívar: Congresso do Panamá (anfictiónico)</a:t>
            </a:r>
          </a:p>
          <a:p>
            <a:pPr lvl="1"/>
            <a:r>
              <a:rPr lang="pt-BR" altLang="pt-BR" sz="2000" dirty="0"/>
              <a:t>articular uma confederação</a:t>
            </a:r>
          </a:p>
          <a:p>
            <a:pPr lvl="2"/>
            <a:r>
              <a:rPr lang="pt-BR" altLang="pt-BR" dirty="0"/>
              <a:t>Defesa conjunta</a:t>
            </a:r>
          </a:p>
          <a:p>
            <a:pPr lvl="2"/>
            <a:r>
              <a:rPr lang="pt-BR" altLang="pt-BR" dirty="0"/>
              <a:t>Equilíbrio militar</a:t>
            </a:r>
          </a:p>
          <a:p>
            <a:pPr lvl="2"/>
            <a:r>
              <a:rPr lang="pt-BR" altLang="pt-BR" dirty="0"/>
              <a:t>Fim da escravidão</a:t>
            </a:r>
          </a:p>
          <a:p>
            <a:r>
              <a:rPr lang="pt-BR" altLang="pt-BR" sz="2000" dirty="0"/>
              <a:t>Depois: </a:t>
            </a:r>
          </a:p>
          <a:p>
            <a:pPr lvl="1"/>
            <a:r>
              <a:rPr lang="pt-BR" altLang="pt-BR" sz="2000" dirty="0"/>
              <a:t>Lima 1847-1848, </a:t>
            </a:r>
          </a:p>
          <a:p>
            <a:pPr lvl="1"/>
            <a:r>
              <a:rPr lang="pt-BR" altLang="pt-BR" sz="2000" dirty="0"/>
              <a:t>Santiago 1856,</a:t>
            </a:r>
          </a:p>
          <a:p>
            <a:pPr lvl="1"/>
            <a:r>
              <a:rPr lang="pt-BR" altLang="pt-BR" sz="2000" dirty="0"/>
              <a:t>Lima 1864-1865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322AE6D-E4BC-0FB4-10C4-888AC3644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9731" y="1037230"/>
            <a:ext cx="5595581" cy="5563595"/>
          </a:xfrm>
        </p:spPr>
        <p:txBody>
          <a:bodyPr>
            <a:noAutofit/>
          </a:bodyPr>
          <a:lstStyle/>
          <a:p>
            <a:pPr marL="0" indent="0" algn="ctr">
              <a:spcBef>
                <a:spcPts val="450"/>
              </a:spcBef>
              <a:buNone/>
              <a:defRPr/>
            </a:pPr>
            <a:r>
              <a:rPr lang="pt-BR" sz="2000" dirty="0"/>
              <a:t>Pan-americanismo</a:t>
            </a:r>
            <a:r>
              <a:rPr lang="pt-BR" sz="1600" dirty="0"/>
              <a:t> 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Primeira Conferência Pan-americana</a:t>
            </a:r>
            <a:r>
              <a:rPr lang="pt-BR" sz="1600" dirty="0"/>
              <a:t> (1889-1890) Washington - objetivos econômico – Livre comercio .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II Conferência Pan-americana</a:t>
            </a:r>
            <a:r>
              <a:rPr lang="pt-BR" sz="1600" dirty="0"/>
              <a:t> de </a:t>
            </a:r>
            <a:r>
              <a:rPr lang="pt-BR" sz="1600" dirty="0">
                <a:hlinkClick r:id="rId2" tooltip="1901"/>
              </a:rPr>
              <a:t>1901</a:t>
            </a:r>
            <a:r>
              <a:rPr lang="pt-BR" sz="1600" dirty="0"/>
              <a:t> realizada na Cidade do México. Criação OPS;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III Conferência Pan-americana</a:t>
            </a:r>
            <a:r>
              <a:rPr lang="pt-BR" sz="1600" dirty="0"/>
              <a:t> de </a:t>
            </a:r>
            <a:r>
              <a:rPr lang="pt-BR" sz="1600" dirty="0">
                <a:hlinkClick r:id="rId3" tooltip="1906"/>
              </a:rPr>
              <a:t>1906</a:t>
            </a:r>
            <a:r>
              <a:rPr lang="pt-BR" sz="1600" dirty="0"/>
              <a:t> no </a:t>
            </a:r>
            <a:r>
              <a:rPr lang="pt-BR" sz="1600" dirty="0">
                <a:hlinkClick r:id="rId4" tooltip="Rio de Janeiro (cidade)"/>
              </a:rPr>
              <a:t>Rio de Janeiro</a:t>
            </a:r>
            <a:r>
              <a:rPr lang="pt-BR" sz="1600" dirty="0"/>
              <a:t>;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IV Conferência Pan-americana</a:t>
            </a:r>
            <a:r>
              <a:rPr lang="pt-BR" sz="1600" dirty="0"/>
              <a:t> de </a:t>
            </a:r>
            <a:r>
              <a:rPr lang="pt-BR" sz="1600" dirty="0">
                <a:hlinkClick r:id="rId5" tooltip="1910"/>
              </a:rPr>
              <a:t>1910</a:t>
            </a:r>
            <a:r>
              <a:rPr lang="pt-BR" sz="1600" dirty="0"/>
              <a:t> em </a:t>
            </a:r>
            <a:r>
              <a:rPr lang="pt-BR" sz="1600" dirty="0">
                <a:hlinkClick r:id="rId6" tooltip="Cidade de Buenos Aires"/>
              </a:rPr>
              <a:t>Buenos Aires</a:t>
            </a:r>
            <a:r>
              <a:rPr lang="pt-BR" sz="1600" dirty="0"/>
              <a:t>.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V Conferência Pan-americana</a:t>
            </a:r>
            <a:r>
              <a:rPr lang="pt-BR" sz="1600" dirty="0"/>
              <a:t> de </a:t>
            </a:r>
            <a:r>
              <a:rPr lang="pt-BR" sz="1600" dirty="0">
                <a:hlinkClick r:id="rId7" tooltip="1923"/>
              </a:rPr>
              <a:t>1923</a:t>
            </a:r>
            <a:r>
              <a:rPr lang="pt-BR" sz="1600" dirty="0"/>
              <a:t> em </a:t>
            </a:r>
            <a:r>
              <a:rPr lang="pt-BR" sz="1600" dirty="0">
                <a:hlinkClick r:id="rId8" tooltip="Santiago de Chile"/>
              </a:rPr>
              <a:t>Santiago de Chile</a:t>
            </a:r>
            <a:r>
              <a:rPr lang="pt-BR" sz="1600" dirty="0"/>
              <a:t>.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VI Conferência Pan-americana</a:t>
            </a:r>
            <a:r>
              <a:rPr lang="pt-BR" sz="1600" dirty="0"/>
              <a:t> de </a:t>
            </a:r>
            <a:r>
              <a:rPr lang="pt-BR" sz="1600" dirty="0">
                <a:hlinkClick r:id="rId9" tooltip="1928"/>
              </a:rPr>
              <a:t>1928</a:t>
            </a:r>
            <a:r>
              <a:rPr lang="pt-BR" sz="1600" dirty="0"/>
              <a:t> em </a:t>
            </a:r>
            <a:r>
              <a:rPr lang="pt-BR" sz="1600" dirty="0">
                <a:hlinkClick r:id="rId10" tooltip="Havana"/>
              </a:rPr>
              <a:t>Havana</a:t>
            </a:r>
            <a:r>
              <a:rPr lang="pt-BR" sz="1600" dirty="0"/>
              <a:t>;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VII Conferência Pan-americana</a:t>
            </a:r>
            <a:r>
              <a:rPr lang="pt-BR" sz="1600" dirty="0"/>
              <a:t> de </a:t>
            </a:r>
            <a:r>
              <a:rPr lang="pt-BR" sz="1600" dirty="0">
                <a:hlinkClick r:id="rId11" tooltip="1933"/>
              </a:rPr>
              <a:t>1933</a:t>
            </a:r>
            <a:r>
              <a:rPr lang="pt-BR" sz="1600" dirty="0"/>
              <a:t> em </a:t>
            </a:r>
            <a:r>
              <a:rPr lang="pt-BR" sz="1600" dirty="0">
                <a:hlinkClick r:id="rId12" tooltip="Montevidéu"/>
              </a:rPr>
              <a:t>Montevidéu</a:t>
            </a:r>
            <a:r>
              <a:rPr lang="pt-BR" sz="1600" dirty="0"/>
              <a:t>;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Conferência interamericana de Consolidação da Paz</a:t>
            </a:r>
            <a:r>
              <a:rPr lang="pt-BR" sz="1600" dirty="0"/>
              <a:t> de </a:t>
            </a:r>
            <a:r>
              <a:rPr lang="pt-BR" sz="1600" dirty="0">
                <a:hlinkClick r:id="rId13" tooltip="1936"/>
              </a:rPr>
              <a:t>1936</a:t>
            </a:r>
            <a:r>
              <a:rPr lang="pt-BR" sz="1600" dirty="0"/>
              <a:t> ocorrido em Buenos Aires;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VIII Conferência Pan-americana</a:t>
            </a:r>
            <a:r>
              <a:rPr lang="pt-BR" sz="1600" dirty="0"/>
              <a:t> de </a:t>
            </a:r>
            <a:r>
              <a:rPr lang="pt-BR" sz="1600" dirty="0">
                <a:hlinkClick r:id="rId14" tooltip="1938"/>
              </a:rPr>
              <a:t>1938</a:t>
            </a:r>
            <a:r>
              <a:rPr lang="pt-BR" sz="1600" dirty="0"/>
              <a:t> em </a:t>
            </a:r>
            <a:r>
              <a:rPr lang="pt-BR" sz="1600" dirty="0">
                <a:hlinkClick r:id="rId15" tooltip="Lima"/>
              </a:rPr>
              <a:t>Lima</a:t>
            </a:r>
            <a:r>
              <a:rPr lang="pt-BR" sz="1600" dirty="0"/>
              <a:t>;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Conferência Interamericana sobre Problemas da Guerra e da Paz</a:t>
            </a:r>
            <a:r>
              <a:rPr lang="pt-BR" sz="1600" dirty="0"/>
              <a:t> março de </a:t>
            </a:r>
            <a:r>
              <a:rPr lang="pt-BR" sz="1600" dirty="0">
                <a:hlinkClick r:id="rId16" tooltip="1945"/>
              </a:rPr>
              <a:t>1945</a:t>
            </a:r>
            <a:r>
              <a:rPr lang="pt-BR" sz="1600" dirty="0"/>
              <a:t> em </a:t>
            </a:r>
            <a:r>
              <a:rPr lang="pt-BR" sz="1600" dirty="0" err="1">
                <a:hlinkClick r:id="rId17" tooltip="Chapultepec"/>
              </a:rPr>
              <a:t>Chapultepec</a:t>
            </a:r>
            <a:r>
              <a:rPr lang="pt-BR" sz="1600" dirty="0"/>
              <a:t> (</a:t>
            </a:r>
            <a:r>
              <a:rPr lang="pt-BR" sz="1600" dirty="0">
                <a:hlinkClick r:id="rId18" tooltip="México"/>
              </a:rPr>
              <a:t>México</a:t>
            </a:r>
            <a:r>
              <a:rPr lang="pt-BR" sz="1600" dirty="0"/>
              <a:t>);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Conferência Interamericana para manutenção da paz e segurança no continente</a:t>
            </a:r>
            <a:r>
              <a:rPr lang="pt-BR" sz="1600" dirty="0"/>
              <a:t> realizada no </a:t>
            </a:r>
            <a:r>
              <a:rPr lang="pt-BR" sz="1600" dirty="0">
                <a:hlinkClick r:id="rId4" tooltip="Rio de Janeiro (cidade)"/>
              </a:rPr>
              <a:t>Rio de Janeiro</a:t>
            </a:r>
            <a:r>
              <a:rPr lang="pt-BR" sz="1600" dirty="0"/>
              <a:t> em </a:t>
            </a:r>
            <a:r>
              <a:rPr lang="pt-BR" sz="1600" dirty="0">
                <a:hlinkClick r:id="rId19" tooltip="1947"/>
              </a:rPr>
              <a:t>1947</a:t>
            </a:r>
            <a:r>
              <a:rPr lang="pt-BR" sz="1600" dirty="0"/>
              <a:t>. </a:t>
            </a:r>
          </a:p>
          <a:p>
            <a:pPr lvl="1">
              <a:spcBef>
                <a:spcPts val="450"/>
              </a:spcBef>
              <a:defRPr/>
            </a:pPr>
            <a:r>
              <a:rPr lang="pt-BR" sz="1400" dirty="0"/>
              <a:t>Foram estabelecidas as bases do </a:t>
            </a:r>
            <a:r>
              <a:rPr lang="pt-BR" sz="1400" dirty="0">
                <a:hlinkClick r:id="rId20" tooltip="Tratado Interamericano de Assistência Recíproca"/>
              </a:rPr>
              <a:t>Tratado Interamericano de Assistência Recíproca</a:t>
            </a:r>
            <a:r>
              <a:rPr lang="pt-BR" sz="1400" dirty="0"/>
              <a:t> (TIAR), o Tratado do Rio;</a:t>
            </a:r>
          </a:p>
          <a:p>
            <a:pPr>
              <a:spcBef>
                <a:spcPts val="450"/>
              </a:spcBef>
              <a:defRPr/>
            </a:pPr>
            <a:r>
              <a:rPr lang="pt-BR" sz="1600" b="1" dirty="0"/>
              <a:t>IX Conferência Pan-americana</a:t>
            </a:r>
            <a:r>
              <a:rPr lang="pt-BR" sz="1600" dirty="0"/>
              <a:t> de </a:t>
            </a:r>
            <a:r>
              <a:rPr lang="pt-BR" sz="1600" dirty="0">
                <a:hlinkClick r:id="rId21" tooltip="1948"/>
              </a:rPr>
              <a:t>1948</a:t>
            </a:r>
            <a:r>
              <a:rPr lang="pt-BR" sz="1600" dirty="0"/>
              <a:t> em </a:t>
            </a:r>
            <a:r>
              <a:rPr lang="pt-BR" sz="1600" dirty="0">
                <a:hlinkClick r:id="rId22" tooltip="Bogotá"/>
              </a:rPr>
              <a:t>Bogotá</a:t>
            </a:r>
            <a:r>
              <a:rPr lang="pt-BR" sz="1600" dirty="0"/>
              <a:t>. </a:t>
            </a:r>
          </a:p>
          <a:p>
            <a:pPr lvl="1">
              <a:spcBef>
                <a:spcPts val="450"/>
              </a:spcBef>
              <a:defRPr/>
            </a:pPr>
            <a:r>
              <a:rPr lang="pt-BR" sz="1400" dirty="0"/>
              <a:t>É criada a </a:t>
            </a:r>
            <a:r>
              <a:rPr lang="pt-BR" sz="1400" dirty="0">
                <a:hlinkClick r:id="rId23" tooltip="Organização dos Estados Americanos"/>
              </a:rPr>
              <a:t>OEA</a:t>
            </a:r>
            <a:r>
              <a:rPr lang="pt-BR" sz="1400" dirty="0"/>
              <a:t> por meio da </a:t>
            </a:r>
            <a:r>
              <a:rPr lang="pt-BR" sz="1400" dirty="0">
                <a:hlinkClick r:id="rId24" tooltip="Carta da Organização dos Estados Americanos"/>
              </a:rPr>
              <a:t>Carta da Organização dos Estados Americanos</a:t>
            </a:r>
            <a:r>
              <a:rPr lang="pt-BR" sz="1400" dirty="0"/>
              <a:t>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>
            <a:extLst>
              <a:ext uri="{FF2B5EF4-FFF2-40B4-BE49-F238E27FC236}">
                <a16:creationId xmlns:a16="http://schemas.microsoft.com/office/drawing/2014/main" id="{46BEF51D-A8E2-8C86-CC24-6AA174DC1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684" y="2210937"/>
            <a:ext cx="10931856" cy="3971498"/>
          </a:xfrm>
        </p:spPr>
        <p:txBody>
          <a:bodyPr>
            <a:normAutofit fontScale="92500"/>
          </a:bodyPr>
          <a:lstStyle/>
          <a:p>
            <a:pPr lvl="1"/>
            <a:r>
              <a:rPr lang="pt-BR" altLang="pt-BR" sz="3200" dirty="0"/>
              <a:t>Uma das primeiras vezes que o conceito de América Latina aparece </a:t>
            </a:r>
            <a:r>
              <a:rPr lang="pt-BR" altLang="pt-BR" sz="3200" u="sng" dirty="0"/>
              <a:t>institucionalizado</a:t>
            </a:r>
            <a:r>
              <a:rPr lang="pt-BR" altLang="pt-BR" sz="3200" dirty="0"/>
              <a:t> em termo internacionais </a:t>
            </a:r>
          </a:p>
          <a:p>
            <a:pPr marL="457200" lvl="1" indent="0">
              <a:buNone/>
            </a:pPr>
            <a:endParaRPr lang="pt-BR" altLang="pt-BR" sz="32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3200" dirty="0"/>
              <a:t>CEPAL – auxilia na consolidação da ideia conceitual de América Latina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sz="2800" dirty="0"/>
              <a:t> fornece uma característica econômica para o conceito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pt-BR" altLang="pt-BR" sz="3200" dirty="0"/>
              <a:t>CEPAL – tem uma proposição de integração latino americana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pt-BR" altLang="pt-BR" sz="2800" dirty="0"/>
              <a:t>Muda em termos econômicos a perspectiva dos processos integracionistas em relação à visão liberal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pt-BR" altLang="pt-BR" sz="2800" dirty="0"/>
          </a:p>
          <a:p>
            <a:pPr lvl="2">
              <a:buFont typeface="Wingdings" panose="05000000000000000000" pitchFamily="2" charset="2"/>
              <a:buChar char="Ø"/>
            </a:pPr>
            <a:endParaRPr lang="pt-BR" altLang="pt-BR" dirty="0"/>
          </a:p>
        </p:txBody>
      </p:sp>
      <p:sp>
        <p:nvSpPr>
          <p:cNvPr id="37891" name="Título 1">
            <a:extLst>
              <a:ext uri="{FF2B5EF4-FFF2-40B4-BE49-F238E27FC236}">
                <a16:creationId xmlns:a16="http://schemas.microsoft.com/office/drawing/2014/main" id="{3A13115A-10B0-01C8-CC18-288B35FB9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altLang="pt-BR" dirty="0"/>
              <a:t>CEPAL – Comissão econômica para América Latina (e o Caribe)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" y="369305"/>
            <a:ext cx="11150221" cy="611939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B3AA5D-6643-FAF0-1B6C-DBE67DB22983}"/>
              </a:ext>
            </a:extLst>
          </p:cNvPr>
          <p:cNvSpPr txBox="1"/>
          <p:nvPr/>
        </p:nvSpPr>
        <p:spPr>
          <a:xfrm>
            <a:off x="1875935" y="876693"/>
            <a:ext cx="8380428" cy="65987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9285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654174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dirty="0"/>
              <a:t>Integração (d)na América Latina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7732" y="2893325"/>
            <a:ext cx="7859460" cy="3577813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pt-BR" dirty="0"/>
              <a:t>Processos se sobrepõem e se emaranham, tecendo uma </a:t>
            </a:r>
            <a:r>
              <a:rPr lang="pt-BR" u="sng" dirty="0"/>
              <a:t>colcha de retalhos</a:t>
            </a:r>
            <a:r>
              <a:rPr lang="pt-BR" dirty="0"/>
              <a:t> complexa. </a:t>
            </a:r>
          </a:p>
          <a:p>
            <a:pPr lvl="1"/>
            <a:r>
              <a:rPr lang="pt-BR" dirty="0"/>
              <a:t>Além dos históricos acordos sub-regionais assinados na América Central e nas áreas andinas e caribenha nas décadas de 1960 e 1970, o Mercado Comum do Sul (MERCOSUL) foi adicionado em 1991 e, mais recentemente, a Aliança do Pacifico, a Aliança Bolivariana para as Américas (ALBA), a União das Nações Sul-Americanas (UNASUL), a CELAC . </a:t>
            </a:r>
          </a:p>
          <a:p>
            <a:pPr lvl="1"/>
            <a:r>
              <a:rPr lang="pt-BR" dirty="0"/>
              <a:t>Se levarmos em conta todas as organizações de integração regional, cerca de trinta iniciativas foram lançadas ou relançadas nos últimos 60 anos.</a:t>
            </a:r>
          </a:p>
          <a:p>
            <a:r>
              <a:rPr lang="pt-BR" dirty="0"/>
              <a:t>AL: Integração Fragmentada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454" y="3225093"/>
            <a:ext cx="3654083" cy="2618386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09635" y="1224545"/>
            <a:ext cx="1189616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América Latina – integração história pendular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sucessão de ondas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/>
              <a:t>porém com a  assinatura de vários acordos iniciando ou reativando vários processos de integração </a:t>
            </a:r>
            <a:r>
              <a:rPr lang="pt-BR" sz="2400" u="sng" dirty="0"/>
              <a:t>distintos</a:t>
            </a:r>
            <a:r>
              <a:rPr lang="pt-B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77163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0999" y="328519"/>
            <a:ext cx="11180885" cy="43513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pt-BR" dirty="0"/>
              <a:t>Geometria variável. </a:t>
            </a:r>
          </a:p>
          <a:p>
            <a:pPr lvl="1"/>
            <a:r>
              <a:rPr lang="pt-BR" dirty="0"/>
              <a:t>O número e os tipos de acordos se multiplicaram na América Latina, criando sobreposições e emaranhados complexos </a:t>
            </a:r>
          </a:p>
          <a:p>
            <a:pPr lvl="1"/>
            <a:r>
              <a:rPr lang="pt-BR" dirty="0"/>
              <a:t>Sobreposições institucionais causam inconsistências que dificultam a governança regional.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4" y="2456596"/>
            <a:ext cx="10713492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66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Integração: varias motivações</a:t>
            </a:r>
            <a:br>
              <a:rPr lang="pt-BR" dirty="0"/>
            </a:br>
            <a:br>
              <a:rPr lang="pt-BR" altLang="pt-BR" sz="3100" cap="none" dirty="0"/>
            </a:br>
            <a:endParaRPr lang="pt-BR" sz="3100" cap="none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21904" y="2120001"/>
            <a:ext cx="4754880" cy="4023360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Politicas </a:t>
            </a:r>
          </a:p>
          <a:p>
            <a:pPr lvl="1"/>
            <a:r>
              <a:rPr lang="pt-BR" altLang="pt-BR" dirty="0"/>
              <a:t>promoção de valores em uma certa ordem internacional; construção de uma defesa comum; superação de rivalidades históricas nocivas aos países que desejam se integrar...</a:t>
            </a:r>
          </a:p>
          <a:p>
            <a:endParaRPr lang="pt-BR" dirty="0"/>
          </a:p>
          <a:p>
            <a:pPr lvl="1"/>
            <a:r>
              <a:rPr lang="pt-BR" dirty="0"/>
              <a:t>Segurança – defesa/Paz</a:t>
            </a:r>
          </a:p>
          <a:p>
            <a:pPr marL="310896" lvl="2" indent="0">
              <a:buNone/>
            </a:pPr>
            <a:endParaRPr lang="pt-BR" dirty="0"/>
          </a:p>
          <a:p>
            <a:pPr lvl="1"/>
            <a:r>
              <a:rPr lang="pt-BR" dirty="0"/>
              <a:t>Promoção de Princípios e valores</a:t>
            </a:r>
          </a:p>
          <a:p>
            <a:pPr marL="914400" lvl="2" indent="0">
              <a:buNone/>
            </a:pPr>
            <a:r>
              <a:rPr lang="pt-BR" dirty="0"/>
              <a:t> </a:t>
            </a:r>
          </a:p>
          <a:p>
            <a:pPr lvl="1"/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Geopolíticas</a:t>
            </a:r>
          </a:p>
          <a:p>
            <a:pPr lvl="1"/>
            <a:r>
              <a:rPr lang="pt-BR" altLang="pt-BR" dirty="0"/>
              <a:t>Promoção de novo equilíbrio de poder; reforço da posição dos países integrados no sistema internacional...</a:t>
            </a:r>
          </a:p>
          <a:p>
            <a:endParaRPr lang="pt-BR" dirty="0"/>
          </a:p>
          <a:p>
            <a:pPr lvl="1"/>
            <a:r>
              <a:rPr lang="pt-BR" dirty="0"/>
              <a:t>Equilíbrio</a:t>
            </a:r>
          </a:p>
          <a:p>
            <a:pPr lvl="1"/>
            <a:r>
              <a:rPr lang="pt-BR" dirty="0"/>
              <a:t>Liderança</a:t>
            </a:r>
          </a:p>
          <a:p>
            <a:pPr lvl="1"/>
            <a:r>
              <a:rPr lang="pt-BR" dirty="0"/>
              <a:t>Poder de negociação 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r>
              <a:rPr lang="pt-BR" altLang="pt-BR" sz="2800" cap="none" dirty="0"/>
              <a:t>Econômicas e Comerciais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336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88" y="369305"/>
            <a:ext cx="11150221" cy="61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727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</TotalTime>
  <Words>2218</Words>
  <Application>Microsoft Office PowerPoint</Application>
  <PresentationFormat>Widescreen</PresentationFormat>
  <Paragraphs>309</Paragraphs>
  <Slides>28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6" baseType="lpstr">
      <vt:lpstr>Arial</vt:lpstr>
      <vt:lpstr>Arial Black</vt:lpstr>
      <vt:lpstr>Calibri</vt:lpstr>
      <vt:lpstr>Calibri Light</vt:lpstr>
      <vt:lpstr>Century Gothic</vt:lpstr>
      <vt:lpstr>Garamond</vt:lpstr>
      <vt:lpstr>Wingdings</vt:lpstr>
      <vt:lpstr>Tema do Office</vt:lpstr>
      <vt:lpstr>A integração latino-americana: tipologias e ondas de integração</vt:lpstr>
      <vt:lpstr>“América Latina” - Para quê? Contra quê?</vt:lpstr>
      <vt:lpstr>Historicamente (ate meados do XX):   integração latino americana – reação panamericana</vt:lpstr>
      <vt:lpstr>CEPAL – Comissão econômica para América Latina (e o Caribe)</vt:lpstr>
      <vt:lpstr>Apresentação do PowerPoint</vt:lpstr>
      <vt:lpstr>Integração (d)na América Latina</vt:lpstr>
      <vt:lpstr>Apresentação do PowerPoint</vt:lpstr>
      <vt:lpstr>Integração: varias motivações  </vt:lpstr>
      <vt:lpstr>Apresentação do PowerPoint</vt:lpstr>
      <vt:lpstr>Apresentação do PowerPoint</vt:lpstr>
      <vt:lpstr>Graus de Integração Econômica (Bela Balassa/Baumann)</vt:lpstr>
      <vt:lpstr>Graus de Integração Econômica (Bela Balassa/Baumann)</vt:lpstr>
      <vt:lpstr>Apresentação do PowerPoint</vt:lpstr>
      <vt:lpstr>Graus de Integração Econômica (Bela Balassa/Baumann)</vt:lpstr>
      <vt:lpstr>Graus de Integração Econômica (Bela Balassa/Baumann)</vt:lpstr>
      <vt:lpstr>Graus de Integração Econômica (Bela Balassa/Baumann)</vt:lpstr>
      <vt:lpstr>Graus de Integração Econômica (Bela Balassa/Baumann)</vt:lpstr>
      <vt:lpstr>Graus de Integração Econômica (Bela Balassa/Baumann)</vt:lpstr>
      <vt:lpstr>Apresentação do PowerPoint</vt:lpstr>
      <vt:lpstr>Apresentação do PowerPoint</vt:lpstr>
      <vt:lpstr>Governança: mecanismos de implementação/funcionamento do acordo</vt:lpstr>
      <vt:lpstr>Graus de cooperação econômica (Alfred Steinherr)</vt:lpstr>
      <vt:lpstr>Apresentação do PowerPoint</vt:lpstr>
      <vt:lpstr>Ondas – contextualização Histórica </vt:lpstr>
      <vt:lpstr>Mudanças na integração: da integração comercial às integrações pôs hegemônicas </vt:lpstr>
      <vt:lpstr>Visões sobre desenvolvimento  pos Guerra – anos 60/70</vt:lpstr>
      <vt:lpstr>Visões sobre desenvolvimento  fim do XX – inicio XXI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Amaury</dc:creator>
  <cp:lastModifiedBy>Amaury Gremaud</cp:lastModifiedBy>
  <cp:revision>11</cp:revision>
  <dcterms:created xsi:type="dcterms:W3CDTF">2023-05-08T14:43:43Z</dcterms:created>
  <dcterms:modified xsi:type="dcterms:W3CDTF">2025-03-17T17:34:37Z</dcterms:modified>
</cp:coreProperties>
</file>