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0" r:id="rId5"/>
    <p:sldMasterId id="2147483671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y="5143500" cx="9144000"/>
  <p:notesSz cx="6858000" cy="9144000"/>
  <p:embeddedFontLst>
    <p:embeddedFont>
      <p:font typeface="PT Sans Narrow"/>
      <p:regular r:id="rId22"/>
      <p:bold r:id="rId23"/>
    </p:embeddedFont>
    <p:embeddedFont>
      <p:font typeface="Open Sans"/>
      <p:regular r:id="rId24"/>
      <p:bold r:id="rId25"/>
      <p:italic r:id="rId26"/>
      <p:boldItalic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8E75E10-2223-4E4C-94E9-44B65990D688}">
  <a:tblStyle styleId="{58E75E10-2223-4E4C-94E9-44B65990D68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3.xml"/><Relationship Id="rId22" Type="http://schemas.openxmlformats.org/officeDocument/2006/relationships/font" Target="fonts/PTSansNarrow-regular.fntdata"/><Relationship Id="rId21" Type="http://schemas.openxmlformats.org/officeDocument/2006/relationships/slide" Target="slides/slide14.xml"/><Relationship Id="rId24" Type="http://schemas.openxmlformats.org/officeDocument/2006/relationships/font" Target="fonts/OpenSans-regular.fntdata"/><Relationship Id="rId23" Type="http://schemas.openxmlformats.org/officeDocument/2006/relationships/font" Target="fonts/PTSansNarrow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26" Type="http://schemas.openxmlformats.org/officeDocument/2006/relationships/font" Target="fonts/OpenSans-italic.fntdata"/><Relationship Id="rId25" Type="http://schemas.openxmlformats.org/officeDocument/2006/relationships/font" Target="fonts/OpenSans-bold.fntdata"/><Relationship Id="rId27" Type="http://schemas.openxmlformats.org/officeDocument/2006/relationships/font" Target="fonts/OpenSans-boldItalic.fnt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9a5035a151_4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9a5035a151_4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2f432372915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2f432372915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f432372915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2f432372915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2f432372915_0_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2f432372915_0_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2f432372915_0_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2f432372915_0_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9a5035a151_3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9a5035a151_3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9a5035a151_3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9a5035a151_3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9927ac8e03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9927ac8e03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9a5035a15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9a5035a15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9a5035a151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9a5035a151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9a50359b0f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9a50359b0f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9a4c061bf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9a4c061bf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9a4c061bf4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9a4c061bf4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7007735" y="3176888"/>
            <a:ext cx="562200" cy="0"/>
          </a:xfrm>
          <a:prstGeom prst="straightConnector1">
            <a:avLst/>
          </a:prstGeom>
          <a:noFill/>
          <a:ln cap="flat" cmpd="sng" w="762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" name="Google Shape;11;p2"/>
          <p:cNvCxnSpPr/>
          <p:nvPr/>
        </p:nvCxnSpPr>
        <p:spPr>
          <a:xfrm>
            <a:off x="1575035" y="3158252"/>
            <a:ext cx="562200" cy="0"/>
          </a:xfrm>
          <a:prstGeom prst="straightConnector1">
            <a:avLst/>
          </a:prstGeom>
          <a:noFill/>
          <a:ln cap="flat" cmpd="sng" w="762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2" name="Google Shape;12;p2"/>
          <p:cNvGrpSpPr/>
          <p:nvPr/>
        </p:nvGrpSpPr>
        <p:grpSpPr>
          <a:xfrm>
            <a:off x="1004144" y="1022025"/>
            <a:ext cx="7136668" cy="152400"/>
            <a:chOff x="1346429" y="1011300"/>
            <a:chExt cx="6452100" cy="152400"/>
          </a:xfrm>
        </p:grpSpPr>
        <p:cxnSp>
          <p:nvCxnSpPr>
            <p:cNvPr id="13" name="Google Shape;13;p2"/>
            <p:cNvCxnSpPr/>
            <p:nvPr/>
          </p:nvCxnSpPr>
          <p:spPr>
            <a:xfrm rot="10800000">
              <a:off x="1346429" y="1011300"/>
              <a:ext cx="6452100" cy="0"/>
            </a:xfrm>
            <a:prstGeom prst="straightConnector1">
              <a:avLst/>
            </a:prstGeom>
            <a:noFill/>
            <a:ln cap="flat" cmpd="sng" w="762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" name="Google Shape;14;p2"/>
            <p:cNvCxnSpPr/>
            <p:nvPr/>
          </p:nvCxnSpPr>
          <p:spPr>
            <a:xfrm rot="10800000">
              <a:off x="1346429" y="1163700"/>
              <a:ext cx="6452100" cy="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15" name="Google Shape;15;p2"/>
          <p:cNvGrpSpPr/>
          <p:nvPr/>
        </p:nvGrpSpPr>
        <p:grpSpPr>
          <a:xfrm>
            <a:off x="1004151" y="3969100"/>
            <a:ext cx="7136668" cy="152400"/>
            <a:chOff x="1346435" y="3969088"/>
            <a:chExt cx="6452100" cy="152400"/>
          </a:xfrm>
        </p:grpSpPr>
        <p:cxnSp>
          <p:nvCxnSpPr>
            <p:cNvPr id="16" name="Google Shape;16;p2"/>
            <p:cNvCxnSpPr/>
            <p:nvPr/>
          </p:nvCxnSpPr>
          <p:spPr>
            <a:xfrm>
              <a:off x="1346435" y="4121488"/>
              <a:ext cx="6452100" cy="0"/>
            </a:xfrm>
            <a:prstGeom prst="straightConnector1">
              <a:avLst/>
            </a:prstGeom>
            <a:noFill/>
            <a:ln cap="flat" cmpd="sng" w="762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1346435" y="3969088"/>
              <a:ext cx="6452100" cy="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18" name="Google Shape;18;p2"/>
          <p:cNvSpPr txBox="1"/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19" name="Google Shape;19;p2"/>
          <p:cNvSpPr txBox="1"/>
          <p:nvPr>
            <p:ph idx="1" type="subTitle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11"/>
          <p:cNvSpPr txBox="1"/>
          <p:nvPr>
            <p:ph hasCustomPrompt="1" type="title"/>
          </p:nvPr>
        </p:nvSpPr>
        <p:spPr>
          <a:xfrm>
            <a:off x="311700" y="1304850"/>
            <a:ext cx="85206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8" name="Google Shape;58;p11"/>
          <p:cNvSpPr txBox="1"/>
          <p:nvPr>
            <p:ph idx="1" type="body"/>
          </p:nvPr>
        </p:nvSpPr>
        <p:spPr>
          <a:xfrm>
            <a:off x="311700" y="2995650"/>
            <a:ext cx="85206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9" name="Google Shape;5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68" name="Google Shape;68;p1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69" name="Google Shape;69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72" name="Google Shape;72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6" name="Google Shape;76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0" name="Google Shape;80;p1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1" name="Google Shape;81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4" name="Google Shape;84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7" name="Google Shape;87;p1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8" name="Google Shape;88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0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91" name="Google Shape;91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2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95" name="Google Shape;95;p2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6" name="Google Shape;96;p2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7" name="Google Shape;97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/>
          <p:nvPr/>
        </p:nvSpPr>
        <p:spPr>
          <a:xfrm>
            <a:off x="-50" y="2571900"/>
            <a:ext cx="9144000" cy="2571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" name="Google Shape;23;p3"/>
          <p:cNvSpPr txBox="1"/>
          <p:nvPr>
            <p:ph type="title"/>
          </p:nvPr>
        </p:nvSpPr>
        <p:spPr>
          <a:xfrm>
            <a:off x="311700" y="814800"/>
            <a:ext cx="8571300" cy="94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100" name="Google Shape;100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3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03" name="Google Shape;103;p2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04" name="Google Shape;104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4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" type="body"/>
          </p:nvPr>
        </p:nvSpPr>
        <p:spPr>
          <a:xfrm>
            <a:off x="311700" y="1266175"/>
            <a:ext cx="39999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5"/>
          <p:cNvSpPr txBox="1"/>
          <p:nvPr>
            <p:ph idx="2" type="body"/>
          </p:nvPr>
        </p:nvSpPr>
        <p:spPr>
          <a:xfrm>
            <a:off x="4832400" y="1266175"/>
            <a:ext cx="39999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0" name="Google Shape;4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1" name="Google Shape;4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6"/>
        </a:solidFill>
      </p:bgPr>
    </p:bg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/>
          <p:nvPr>
            <p:ph type="title"/>
          </p:nvPr>
        </p:nvSpPr>
        <p:spPr>
          <a:xfrm>
            <a:off x="490250" y="526350"/>
            <a:ext cx="56136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7" name="Google Shape;47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8" name="Google Shape;48;p9"/>
          <p:cNvSpPr txBox="1"/>
          <p:nvPr>
            <p:ph type="title"/>
          </p:nvPr>
        </p:nvSpPr>
        <p:spPr>
          <a:xfrm>
            <a:off x="265500" y="1039675"/>
            <a:ext cx="4045200" cy="1675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9" name="Google Shape;49;p9"/>
          <p:cNvSpPr txBox="1"/>
          <p:nvPr>
            <p:ph idx="1" type="subTitle"/>
          </p:nvPr>
        </p:nvSpPr>
        <p:spPr>
          <a:xfrm>
            <a:off x="265500" y="27268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0" name="Google Shape;50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>
            <p:ph idx="1" type="body"/>
          </p:nvPr>
        </p:nvSpPr>
        <p:spPr>
          <a:xfrm>
            <a:off x="311700" y="42307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 Narrow"/>
              <a:buNone/>
              <a:defRPr sz="2400"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/>
        </p:txBody>
      </p:sp>
      <p:sp>
        <p:nvSpPr>
          <p:cNvPr id="54" name="Google Shape;54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tropic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4" name="Google Shape;64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65" name="Google Shape;65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://www.labeduc.fe.usp.br/?videos=vida-de-cientista-ubiratan-dambrosio" TargetMode="External"/><Relationship Id="rId4" Type="http://schemas.openxmlformats.org/officeDocument/2006/relationships/hyperlink" Target="https://www.bing.com/videos/riverview/relatedvideo?&amp;q=univesp+ubiratan+d+ambrosio&amp;qpvt=univesp+ubiratan+d+ambrosio&amp;mid=6034BE931D22AA0B5E366034BE931D22AA0B5E36&amp;&amp;FORM=VRDGAR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6.png"/><Relationship Id="rId6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Relationship Id="rId4" Type="http://schemas.openxmlformats.org/officeDocument/2006/relationships/image" Target="../media/image8.png"/><Relationship Id="rId5" Type="http://schemas.openxmlformats.org/officeDocument/2006/relationships/image" Target="../media/image2.png"/><Relationship Id="rId6" Type="http://schemas.openxmlformats.org/officeDocument/2006/relationships/image" Target="../media/image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jpg"/><Relationship Id="rId4" Type="http://schemas.openxmlformats.org/officeDocument/2006/relationships/image" Target="../media/image12.jpg"/><Relationship Id="rId5" Type="http://schemas.openxmlformats.org/officeDocument/2006/relationships/image" Target="../media/image14.jpg"/><Relationship Id="rId6" Type="http://schemas.openxmlformats.org/officeDocument/2006/relationships/image" Target="../media/image11.jpg"/><Relationship Id="rId7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5"/>
          <p:cNvSpPr txBox="1"/>
          <p:nvPr>
            <p:ph type="ctrTitle"/>
          </p:nvPr>
        </p:nvSpPr>
        <p:spPr>
          <a:xfrm>
            <a:off x="1004150" y="1523164"/>
            <a:ext cx="7136700" cy="1022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Sobre medidas e gráficos</a:t>
            </a:r>
            <a:endParaRPr/>
          </a:p>
        </p:txBody>
      </p:sp>
      <p:sp>
        <p:nvSpPr>
          <p:cNvPr id="112" name="Google Shape;112;p25"/>
          <p:cNvSpPr txBox="1"/>
          <p:nvPr>
            <p:ph idx="1" type="subTitle"/>
          </p:nvPr>
        </p:nvSpPr>
        <p:spPr>
          <a:xfrm>
            <a:off x="2137225" y="2545256"/>
            <a:ext cx="4870500" cy="121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Oficina pedagógica interdisciplinar - PIED Matemática e Ciências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4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Etnomatemática</a:t>
            </a:r>
            <a:endParaRPr/>
          </a:p>
        </p:txBody>
      </p:sp>
      <p:sp>
        <p:nvSpPr>
          <p:cNvPr id="198" name="Google Shape;198;p34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rgbClr val="000000"/>
                </a:solidFill>
              </a:rPr>
              <a:t>“Etnomatemática é a matemática praticada por grupos culturais, tais como comunidades urbanas e rurais, grupos de trabalhadores, classes profissionais, crianças de certa faixa etária, sociedades indígenas, e tantos outros grupos que se identificam por objetivos e tradições comuns aos grupos” (D’Ambrosio, 2002, p. 9).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pt-BR"/>
              <a:t>D'ambrosio, U. (2002). </a:t>
            </a:r>
            <a:r>
              <a:rPr b="1" lang="pt-BR"/>
              <a:t>Etnomatemática</a:t>
            </a:r>
            <a:r>
              <a:rPr lang="pt-BR"/>
              <a:t>: elo entre as tradições e a modernidade. Brasil: Autêntica Editora.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Ubiratan D´Ambrosio</a:t>
            </a:r>
            <a:endParaRPr/>
          </a:p>
        </p:txBody>
      </p:sp>
      <p:sp>
        <p:nvSpPr>
          <p:cNvPr id="204" name="Google Shape;204;p35"/>
          <p:cNvSpPr txBox="1"/>
          <p:nvPr>
            <p:ph idx="1" type="body"/>
          </p:nvPr>
        </p:nvSpPr>
        <p:spPr>
          <a:xfrm>
            <a:off x="311700" y="1152475"/>
            <a:ext cx="43614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500"/>
              </a:spcBef>
              <a:spcAft>
                <a:spcPts val="0"/>
              </a:spcAft>
              <a:buNone/>
            </a:pPr>
            <a:r>
              <a:rPr lang="pt-BR" sz="1850">
                <a:solidFill>
                  <a:srgbClr val="202122"/>
                </a:solidFill>
                <a:highlight>
                  <a:srgbClr val="FFFFFF"/>
                </a:highlight>
              </a:rPr>
              <a:t>Formação em matemática - USP</a:t>
            </a:r>
            <a:endParaRPr sz="1850">
              <a:solidFill>
                <a:srgbClr val="202122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500"/>
              </a:spcBef>
              <a:spcAft>
                <a:spcPts val="0"/>
              </a:spcAft>
              <a:buNone/>
            </a:pPr>
            <a:r>
              <a:rPr lang="pt-BR" sz="1850">
                <a:solidFill>
                  <a:srgbClr val="202122"/>
                </a:solidFill>
                <a:highlight>
                  <a:srgbClr val="FFFFFF"/>
                </a:highlight>
              </a:rPr>
              <a:t>Unicamp, PUC - Campinas, Unesp, universidades dos EUA.</a:t>
            </a:r>
            <a:endParaRPr sz="1850">
              <a:solidFill>
                <a:srgbClr val="202122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500"/>
              </a:spcBef>
              <a:spcAft>
                <a:spcPts val="0"/>
              </a:spcAft>
              <a:buNone/>
            </a:pPr>
            <a:r>
              <a:rPr lang="pt-BR" sz="1850">
                <a:solidFill>
                  <a:srgbClr val="202122"/>
                </a:solidFill>
                <a:highlight>
                  <a:srgbClr val="FFFFFF"/>
                </a:highlight>
              </a:rPr>
              <a:t>8/12/1932 - 12/05/2021.</a:t>
            </a:r>
            <a:endParaRPr sz="1850">
              <a:solidFill>
                <a:srgbClr val="202122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500"/>
              </a:spcBef>
              <a:spcAft>
                <a:spcPts val="0"/>
              </a:spcAft>
              <a:buNone/>
            </a:pPr>
            <a:r>
              <a:rPr lang="pt-BR" sz="1850">
                <a:solidFill>
                  <a:srgbClr val="202122"/>
                </a:solidFill>
                <a:highlight>
                  <a:srgbClr val="FFFFFF"/>
                </a:highlight>
              </a:rPr>
              <a:t>2005 - Medalha Felix Klein, pela Comissão Internacional de Instrução Matemática (ICMI).</a:t>
            </a:r>
            <a:endParaRPr sz="1850">
              <a:solidFill>
                <a:srgbClr val="202122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500"/>
              </a:spcBef>
              <a:spcAft>
                <a:spcPts val="0"/>
              </a:spcAft>
              <a:buNone/>
            </a:pPr>
            <a:r>
              <a:rPr lang="pt-BR" sz="1850">
                <a:solidFill>
                  <a:srgbClr val="202122"/>
                </a:solidFill>
                <a:highlight>
                  <a:srgbClr val="FFFFFF"/>
                </a:highlight>
              </a:rPr>
              <a:t>2023 - O </a:t>
            </a:r>
            <a:r>
              <a:rPr i="1" lang="pt-BR" sz="1850">
                <a:solidFill>
                  <a:srgbClr val="202122"/>
                </a:solidFill>
                <a:highlight>
                  <a:srgbClr val="FFFFFF"/>
                </a:highlight>
              </a:rPr>
              <a:t>Comité Interamericano de Educación Matemática</a:t>
            </a:r>
            <a:r>
              <a:rPr lang="pt-BR" sz="1850">
                <a:solidFill>
                  <a:srgbClr val="202122"/>
                </a:solidFill>
                <a:highlight>
                  <a:srgbClr val="FFFFFF"/>
                </a:highlight>
              </a:rPr>
              <a:t> criou a Beca CIAEM Ubiratan D’Ambrosio. </a:t>
            </a:r>
            <a:endParaRPr/>
          </a:p>
        </p:txBody>
      </p:sp>
      <p:pic>
        <p:nvPicPr>
          <p:cNvPr id="205" name="Google Shape;205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64750" y="1910175"/>
            <a:ext cx="3810000" cy="253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42672"/>
              <a:buFont typeface="Arial"/>
              <a:buNone/>
            </a:pPr>
            <a:r>
              <a:rPr lang="pt-BR" sz="2577"/>
              <a:t>Etnomatemática</a:t>
            </a:r>
            <a:endParaRPr sz="3577"/>
          </a:p>
        </p:txBody>
      </p:sp>
      <p:sp>
        <p:nvSpPr>
          <p:cNvPr id="211" name="Google Shape;211;p3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sz="2200">
                <a:solidFill>
                  <a:schemeClr val="dk1"/>
                </a:solidFill>
              </a:rPr>
              <a:t>Instrumentos de reflexão, instrumentos materiais e intelectuais [</a:t>
            </a:r>
            <a:r>
              <a:rPr lang="pt-BR" sz="2200">
                <a:solidFill>
                  <a:srgbClr val="0000FF"/>
                </a:solidFill>
              </a:rPr>
              <a:t>ticas</a:t>
            </a:r>
            <a:r>
              <a:rPr lang="pt-BR" sz="2200">
                <a:solidFill>
                  <a:schemeClr val="dk1"/>
                </a:solidFill>
              </a:rPr>
              <a:t>] para explicar, entender, conhecer, aprender para saber e fazer [</a:t>
            </a:r>
            <a:r>
              <a:rPr lang="pt-BR" sz="2200">
                <a:solidFill>
                  <a:srgbClr val="38761D"/>
                </a:solidFill>
              </a:rPr>
              <a:t>matema</a:t>
            </a:r>
            <a:r>
              <a:rPr lang="pt-BR" sz="2200">
                <a:solidFill>
                  <a:schemeClr val="dk1"/>
                </a:solidFill>
              </a:rPr>
              <a:t>] como resposta a necessidades de sobrevivência e de transcendência em diferentes ambientes naturais, sociais e culturais [</a:t>
            </a:r>
            <a:r>
              <a:rPr lang="pt-BR" sz="2200">
                <a:solidFill>
                  <a:srgbClr val="9900FF"/>
                </a:solidFill>
              </a:rPr>
              <a:t>etnos</a:t>
            </a:r>
            <a:r>
              <a:rPr lang="pt-BR" sz="2200">
                <a:solidFill>
                  <a:schemeClr val="dk1"/>
                </a:solidFill>
              </a:rPr>
              <a:t>].</a:t>
            </a:r>
            <a:endParaRPr sz="2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7"/>
          <p:cNvSpPr txBox="1"/>
          <p:nvPr>
            <p:ph idx="1" type="body"/>
          </p:nvPr>
        </p:nvSpPr>
        <p:spPr>
          <a:xfrm>
            <a:off x="311700" y="103750"/>
            <a:ext cx="8520600" cy="427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-"/>
            </a:pPr>
            <a:r>
              <a:rPr lang="pt-BR" sz="2000">
                <a:solidFill>
                  <a:schemeClr val="dk1"/>
                </a:solidFill>
                <a:highlight>
                  <a:srgbClr val="FFFFFF"/>
                </a:highlight>
              </a:rPr>
              <a:t>Crítica à visão eurocêntrica/ocidental da Matemática.</a:t>
            </a:r>
            <a:endParaRPr sz="20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dk1"/>
                </a:solidFill>
                <a:highlight>
                  <a:srgbClr val="FFFFFF"/>
                </a:highlight>
              </a:rPr>
              <a:t>“Comecei a questionar quando percebi a riqueza de coisas que não são chamadas de matemática ou de ciência, mas que têm na sua raiz a conceituação de uma matemática e de uma ciência rigorosa e organizada, que era trabalhada pelos povos africanos para construir a sociedade deles”.</a:t>
            </a:r>
            <a:endParaRPr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-3556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-"/>
            </a:pPr>
            <a:r>
              <a:rPr lang="pt-BR" sz="2000" u="sng">
                <a:solidFill>
                  <a:schemeClr val="dk1"/>
                </a:solidFill>
                <a:highlight>
                  <a:srgbClr val="FFFFFF"/>
                </a:highlight>
              </a:rPr>
              <a:t>Objetivo</a:t>
            </a:r>
            <a:r>
              <a:rPr lang="pt-BR" sz="2000">
                <a:solidFill>
                  <a:schemeClr val="dk1"/>
                </a:solidFill>
                <a:highlight>
                  <a:srgbClr val="FFFFFF"/>
                </a:highlight>
              </a:rPr>
              <a:t>: compreender como o conhecimento matemático é produzido e praticado por diferentes grupos culturais.</a:t>
            </a:r>
            <a:endParaRPr sz="1850">
              <a:solidFill>
                <a:srgbClr val="202122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1850">
                <a:solidFill>
                  <a:srgbClr val="202122"/>
                </a:solidFill>
                <a:highlight>
                  <a:srgbClr val="FFFFFF"/>
                </a:highlight>
              </a:rPr>
              <a:t>Sobre a formação de Ubiratan D´Ambrosio, sua trajetória, ver o vídeo:</a:t>
            </a:r>
            <a:endParaRPr sz="1850">
              <a:solidFill>
                <a:srgbClr val="202122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1850">
                <a:solidFill>
                  <a:srgbClr val="202122"/>
                </a:solidFill>
                <a:highlight>
                  <a:srgbClr val="FFFFFF"/>
                </a:highlight>
              </a:rPr>
              <a:t> </a:t>
            </a:r>
            <a:r>
              <a:rPr lang="pt-BR" sz="1900" u="sng">
                <a:solidFill>
                  <a:schemeClr val="hlink"/>
                </a:solidFill>
                <a:hlinkClick r:id="rId3"/>
              </a:rPr>
              <a:t>Vida de Cientista – Ubiratan D’Ambrósio | (usp.br)</a:t>
            </a:r>
            <a:endParaRPr sz="1850">
              <a:solidFill>
                <a:srgbClr val="202122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1850">
                <a:solidFill>
                  <a:srgbClr val="202122"/>
                </a:solidFill>
                <a:highlight>
                  <a:srgbClr val="FFFFFF"/>
                </a:highlight>
              </a:rPr>
              <a:t>Trecho do vídeo sobre o surgimento da etnomatemática:  </a:t>
            </a:r>
            <a:r>
              <a:rPr lang="pt-BR" sz="1900" u="sng">
                <a:solidFill>
                  <a:schemeClr val="hlink"/>
                </a:solidFill>
                <a:hlinkClick r:id="rId4"/>
              </a:rPr>
              <a:t>Bing Vídeos</a:t>
            </a:r>
            <a:endParaRPr sz="1850">
              <a:solidFill>
                <a:srgbClr val="202122"/>
              </a:solidFill>
              <a:highlight>
                <a:srgbClr val="FFFFFF"/>
              </a:highlight>
            </a:endParaRPr>
          </a:p>
          <a:p>
            <a:pPr indent="-346075" lvl="0" marL="457200" rtl="0" algn="l">
              <a:spcBef>
                <a:spcPts val="1200"/>
              </a:spcBef>
              <a:spcAft>
                <a:spcPts val="0"/>
              </a:spcAft>
              <a:buClr>
                <a:srgbClr val="202122"/>
              </a:buClr>
              <a:buSzPts val="1850"/>
              <a:buChar char="-"/>
            </a:pPr>
            <a:r>
              <a:rPr lang="pt-BR" sz="1850">
                <a:solidFill>
                  <a:srgbClr val="202122"/>
                </a:solidFill>
                <a:highlight>
                  <a:srgbClr val="FFFFFF"/>
                </a:highlight>
              </a:rPr>
              <a:t>“Como as pessoas viam o seu modo de fazer matemática? Como diferentes grupos culturais fazem matemática?”</a:t>
            </a:r>
            <a:endParaRPr sz="1850">
              <a:solidFill>
                <a:srgbClr val="202122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850">
              <a:solidFill>
                <a:srgbClr val="202122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850">
              <a:solidFill>
                <a:srgbClr val="202122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8"/>
          <p:cNvSpPr txBox="1"/>
          <p:nvPr>
            <p:ph idx="1" type="body"/>
          </p:nvPr>
        </p:nvSpPr>
        <p:spPr>
          <a:xfrm>
            <a:off x="311700" y="304225"/>
            <a:ext cx="8520600" cy="427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6075" lvl="0" marL="457200" rtl="0" algn="l"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1850"/>
              <a:buChar char="-"/>
            </a:pPr>
            <a:r>
              <a:rPr lang="pt-BR" sz="2000">
                <a:solidFill>
                  <a:schemeClr val="dk1"/>
                </a:solidFill>
                <a:highlight>
                  <a:srgbClr val="FFFFFF"/>
                </a:highlight>
              </a:rPr>
              <a:t>Cuidados: etnomatemática como adereço nas aulas de matemática. Semelhança com história da matemática.</a:t>
            </a:r>
            <a:endParaRPr sz="20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-"/>
            </a:pPr>
            <a:r>
              <a:rPr lang="pt-BR" sz="2000">
                <a:solidFill>
                  <a:schemeClr val="dk1"/>
                </a:solidFill>
                <a:highlight>
                  <a:srgbClr val="FFFFFF"/>
                </a:highlight>
              </a:rPr>
              <a:t>Paulus Gerdes, trabalhos com etnomatemática na África.</a:t>
            </a:r>
            <a:endParaRPr sz="20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-"/>
            </a:pPr>
            <a:r>
              <a:rPr lang="pt-BR" sz="2000">
                <a:solidFill>
                  <a:schemeClr val="dk1"/>
                </a:solidFill>
                <a:highlight>
                  <a:srgbClr val="FFFFFF"/>
                </a:highlight>
              </a:rPr>
              <a:t>Adailton da Silva e João Severino Filho (Unemat) - etnomatemática, povos indígenas brasileiros.</a:t>
            </a:r>
            <a:endParaRPr sz="20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-"/>
            </a:pPr>
            <a:r>
              <a:rPr lang="pt-BR" sz="2000">
                <a:solidFill>
                  <a:schemeClr val="dk1"/>
                </a:solidFill>
                <a:highlight>
                  <a:srgbClr val="FFFFFF"/>
                </a:highlight>
              </a:rPr>
              <a:t>Licenciaturas Interculturais - formação de professores para as escolas das comunidades indígenas.</a:t>
            </a:r>
            <a:endParaRPr sz="20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sz="2000">
                <a:solidFill>
                  <a:schemeClr val="dk1"/>
                </a:solidFill>
                <a:highlight>
                  <a:srgbClr val="FFFFFF"/>
                </a:highlight>
              </a:rPr>
              <a:t>E o que a etnomatemática tem a ver com ser professor que ensina matemática e ciências?</a:t>
            </a:r>
            <a:endParaRPr sz="1850">
              <a:solidFill>
                <a:srgbClr val="202122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6"/>
          <p:cNvSpPr txBox="1"/>
          <p:nvPr>
            <p:ph type="title"/>
          </p:nvPr>
        </p:nvSpPr>
        <p:spPr>
          <a:xfrm>
            <a:off x="311700" y="2467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As Grandezas físicas</a:t>
            </a:r>
            <a:endParaRPr/>
          </a:p>
        </p:txBody>
      </p:sp>
      <p:sp>
        <p:nvSpPr>
          <p:cNvPr id="118" name="Google Shape;118;p26"/>
          <p:cNvSpPr txBox="1"/>
          <p:nvPr>
            <p:ph idx="1" type="body"/>
          </p:nvPr>
        </p:nvSpPr>
        <p:spPr>
          <a:xfrm>
            <a:off x="311700" y="9541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pt-BR"/>
              <a:t>As Grandezas Físicas surgem da necessidade de quantificar a natureza, na pretensão de compreender e descrever os fenômenos naturais a partir da relação entre estas quantias.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pt-BR"/>
              <a:t>Portanto, Grandeza é tudo aquilo que pode ser medido e </a:t>
            </a:r>
            <a:r>
              <a:rPr lang="pt-BR"/>
              <a:t>expresso </a:t>
            </a:r>
            <a:r>
              <a:rPr lang="pt-BR"/>
              <a:t>quantitativamente.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pt-BR"/>
              <a:t>Algumas das grandezas fundamentais para a Física é o Comprimento, a Massa e o Tempo. A partir delas podem-se derivar outras grandezas. Por exemplo, a partir da grandeza fundamental Comprimento é possível definir a Área e o Volume.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7"/>
          <p:cNvSpPr txBox="1"/>
          <p:nvPr>
            <p:ph type="title"/>
          </p:nvPr>
        </p:nvSpPr>
        <p:spPr>
          <a:xfrm>
            <a:off x="311700" y="2343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Padrão e Exatidão</a:t>
            </a:r>
            <a:endParaRPr/>
          </a:p>
        </p:txBody>
      </p:sp>
      <p:sp>
        <p:nvSpPr>
          <p:cNvPr id="124" name="Google Shape;124;p27"/>
          <p:cNvSpPr txBox="1"/>
          <p:nvPr>
            <p:ph idx="1" type="body"/>
          </p:nvPr>
        </p:nvSpPr>
        <p:spPr>
          <a:xfrm>
            <a:off x="311700" y="869700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pt-BR"/>
              <a:t>Medir é fazer uma comparação entre grandezas de mesma natureza.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pt-BR"/>
              <a:t>Para fazer essa comparação foram inventadas diversas unidades de medidas em inúmeras Civilizações e momentos na história. Por exemplo, para se medir o comprimento surgiu o palmo, a braça, o pé, a polegada, a jarda e etc.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pt-BR"/>
              <a:t>No entanto, foi necessário criar uma unidade padrão para essas medidas como forma de facilitar a comunicação. O metro, por exemplo, foi definido como a unidade padrão para se medir o comprimento.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600"/>
              </a:spcAft>
              <a:buNone/>
            </a:pPr>
            <a:r>
              <a:rPr lang="pt-BR"/>
              <a:t>Outra necessidade que surgiu foi a de obter medidas cada vez mais exatas. E, portanto, as unidades padrões foram subdivididas em unidades menores. Assim é possível expressar valores de medidas cada vez menores.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8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O que é medir?</a:t>
            </a:r>
            <a:endParaRPr/>
          </a:p>
        </p:txBody>
      </p:sp>
      <p:sp>
        <p:nvSpPr>
          <p:cNvPr id="130" name="Google Shape;130;p28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Quantas vezes uma unidade de medida cabe no que estamos medindo?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FF00"/>
              </a:highlight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FF00"/>
              </a:highlight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FF00"/>
              </a:highlight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>
              <a:highlight>
                <a:srgbClr val="FFFF00"/>
              </a:highlight>
            </a:endParaRPr>
          </a:p>
        </p:txBody>
      </p:sp>
      <p:graphicFrame>
        <p:nvGraphicFramePr>
          <p:cNvPr id="131" name="Google Shape;131;p28"/>
          <p:cNvGraphicFramePr/>
          <p:nvPr/>
        </p:nvGraphicFramePr>
        <p:xfrm>
          <a:off x="952500" y="32550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{58E75E10-2223-4E4C-94E9-44B65990D688}</a:tableStyleId>
              </a:tblPr>
              <a:tblGrid>
                <a:gridCol w="1447800"/>
                <a:gridCol w="1447800"/>
                <a:gridCol w="1447800"/>
                <a:gridCol w="1447800"/>
                <a:gridCol w="14478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FA8D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32" name="Google Shape;132;p28"/>
          <p:cNvSpPr/>
          <p:nvPr/>
        </p:nvSpPr>
        <p:spPr>
          <a:xfrm>
            <a:off x="952500" y="1835100"/>
            <a:ext cx="7239000" cy="11574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0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9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Atividade</a:t>
            </a:r>
            <a:endParaRPr/>
          </a:p>
        </p:txBody>
      </p:sp>
      <p:sp>
        <p:nvSpPr>
          <p:cNvPr id="138" name="Google Shape;138;p29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Medir o comprimento de uma folha A4. Para isso:</a:t>
            </a:r>
            <a:endParaRPr/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AutoNum type="alphaLcParenR"/>
            </a:pPr>
            <a:r>
              <a:rPr lang="pt-BR"/>
              <a:t>E</a:t>
            </a:r>
            <a:r>
              <a:rPr lang="pt-BR"/>
              <a:t>scolha um objeto para ser seu instrumento de medida;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lphaLcParenR"/>
            </a:pPr>
            <a:r>
              <a:rPr lang="pt-BR"/>
              <a:t>Escreva uma sigla/notação para sua unidade de medida;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lphaLcParenR"/>
            </a:pPr>
            <a:r>
              <a:rPr lang="pt-BR"/>
              <a:t>Meça o comprimento (maior dimensão) da folha A4 com seu instrumento de medida;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lphaLcParenR"/>
            </a:pPr>
            <a:r>
              <a:rPr lang="pt-BR"/>
              <a:t>Registre a medida obtida na planilha </a:t>
            </a:r>
            <a:r>
              <a:rPr i="1" lang="pt-BR"/>
              <a:t>online</a:t>
            </a:r>
            <a:r>
              <a:rPr lang="pt-BR"/>
              <a:t> ao lado do seu nome.</a:t>
            </a:r>
            <a:endParaRPr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0"/>
          <p:cNvSpPr txBox="1"/>
          <p:nvPr>
            <p:ph type="title"/>
          </p:nvPr>
        </p:nvSpPr>
        <p:spPr>
          <a:xfrm>
            <a:off x="311700" y="445025"/>
            <a:ext cx="8520600" cy="130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O que proporcionamos aos alunos com esta atividade?</a:t>
            </a:r>
            <a:endParaRPr/>
          </a:p>
        </p:txBody>
      </p:sp>
      <p:sp>
        <p:nvSpPr>
          <p:cNvPr id="144" name="Google Shape;144;p30"/>
          <p:cNvSpPr txBox="1"/>
          <p:nvPr>
            <p:ph idx="1" type="body"/>
          </p:nvPr>
        </p:nvSpPr>
        <p:spPr>
          <a:xfrm>
            <a:off x="311700" y="1753275"/>
            <a:ext cx="8520600" cy="281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1"/>
          <p:cNvSpPr txBox="1"/>
          <p:nvPr>
            <p:ph type="title"/>
          </p:nvPr>
        </p:nvSpPr>
        <p:spPr>
          <a:xfrm>
            <a:off x="167000" y="155550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Documentos oficiais</a:t>
            </a:r>
            <a:endParaRPr/>
          </a:p>
        </p:txBody>
      </p:sp>
      <p:sp>
        <p:nvSpPr>
          <p:cNvPr id="150" name="Google Shape;150;p31"/>
          <p:cNvSpPr txBox="1"/>
          <p:nvPr/>
        </p:nvSpPr>
        <p:spPr>
          <a:xfrm>
            <a:off x="586525" y="2171300"/>
            <a:ext cx="11133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674EA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51" name="Google Shape;151;p31"/>
          <p:cNvPicPr preferRelativeResize="0"/>
          <p:nvPr/>
        </p:nvPicPr>
        <p:blipFill rotWithShape="1">
          <a:blip r:embed="rId3">
            <a:alphaModFix/>
          </a:blip>
          <a:srcRect b="17730" l="47036" r="8889" t="18026"/>
          <a:stretch/>
        </p:blipFill>
        <p:spPr>
          <a:xfrm>
            <a:off x="90000" y="907500"/>
            <a:ext cx="2776877" cy="2275624"/>
          </a:xfrm>
          <a:prstGeom prst="rect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52" name="Google Shape;152;p31"/>
          <p:cNvPicPr preferRelativeResize="0"/>
          <p:nvPr/>
        </p:nvPicPr>
        <p:blipFill rotWithShape="1">
          <a:blip r:embed="rId4">
            <a:alphaModFix/>
          </a:blip>
          <a:srcRect b="15936" l="49828" r="10805" t="41924"/>
          <a:stretch/>
        </p:blipFill>
        <p:spPr>
          <a:xfrm>
            <a:off x="2923575" y="1838425"/>
            <a:ext cx="3219426" cy="1937601"/>
          </a:xfrm>
          <a:prstGeom prst="rect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53" name="Google Shape;153;p31"/>
          <p:cNvPicPr preferRelativeResize="0"/>
          <p:nvPr/>
        </p:nvPicPr>
        <p:blipFill rotWithShape="1">
          <a:blip r:embed="rId5">
            <a:alphaModFix/>
          </a:blip>
          <a:srcRect b="18669" l="9123" r="50756" t="28033"/>
          <a:stretch/>
        </p:blipFill>
        <p:spPr>
          <a:xfrm>
            <a:off x="6198797" y="304162"/>
            <a:ext cx="2900677" cy="2166449"/>
          </a:xfrm>
          <a:prstGeom prst="rect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54" name="Google Shape;154;p31"/>
          <p:cNvPicPr preferRelativeResize="0"/>
          <p:nvPr/>
        </p:nvPicPr>
        <p:blipFill rotWithShape="1">
          <a:blip r:embed="rId6">
            <a:alphaModFix/>
          </a:blip>
          <a:srcRect b="56279" l="9136" r="10503" t="27262"/>
          <a:stretch/>
        </p:blipFill>
        <p:spPr>
          <a:xfrm>
            <a:off x="122450" y="3850000"/>
            <a:ext cx="8899101" cy="1024754"/>
          </a:xfrm>
          <a:prstGeom prst="rect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55" name="Google Shape;155;p31"/>
          <p:cNvSpPr txBox="1"/>
          <p:nvPr/>
        </p:nvSpPr>
        <p:spPr>
          <a:xfrm>
            <a:off x="3629400" y="310500"/>
            <a:ext cx="1232100" cy="3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b="1" lang="pt-BR" sz="1800">
                <a:latin typeface="Open Sans"/>
                <a:ea typeface="Open Sans"/>
                <a:cs typeface="Open Sans"/>
                <a:sym typeface="Open Sans"/>
              </a:rPr>
              <a:t>BNCC </a:t>
            </a:r>
            <a:endParaRPr/>
          </a:p>
        </p:txBody>
      </p:sp>
      <p:sp>
        <p:nvSpPr>
          <p:cNvPr id="156" name="Google Shape;156;p31"/>
          <p:cNvSpPr/>
          <p:nvPr/>
        </p:nvSpPr>
        <p:spPr>
          <a:xfrm>
            <a:off x="3325275" y="1113150"/>
            <a:ext cx="1914900" cy="397500"/>
          </a:xfrm>
          <a:prstGeom prst="rect">
            <a:avLst/>
          </a:prstGeom>
          <a:solidFill>
            <a:srgbClr val="6AA84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31"/>
          <p:cNvSpPr txBox="1"/>
          <p:nvPr/>
        </p:nvSpPr>
        <p:spPr>
          <a:xfrm>
            <a:off x="3506325" y="1079252"/>
            <a:ext cx="1552800" cy="46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900">
                <a:latin typeface="Open Sans"/>
                <a:ea typeface="Open Sans"/>
                <a:cs typeface="Open Sans"/>
                <a:sym typeface="Open Sans"/>
              </a:rPr>
              <a:t>Ed. Infantil</a:t>
            </a:r>
            <a:endParaRPr b="1" sz="19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8" name="Google Shape;158;p31"/>
          <p:cNvSpPr/>
          <p:nvPr/>
        </p:nvSpPr>
        <p:spPr>
          <a:xfrm>
            <a:off x="979875" y="1544550"/>
            <a:ext cx="912900" cy="534300"/>
          </a:xfrm>
          <a:prstGeom prst="ellipse">
            <a:avLst/>
          </a:prstGeom>
          <a:noFill/>
          <a:ln cap="flat" cmpd="sng" w="2857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31"/>
          <p:cNvSpPr/>
          <p:nvPr/>
        </p:nvSpPr>
        <p:spPr>
          <a:xfrm>
            <a:off x="4984300" y="1760850"/>
            <a:ext cx="1339500" cy="930000"/>
          </a:xfrm>
          <a:prstGeom prst="ellipse">
            <a:avLst/>
          </a:prstGeom>
          <a:noFill/>
          <a:ln cap="flat" cmpd="sng" w="2857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31"/>
          <p:cNvSpPr/>
          <p:nvPr/>
        </p:nvSpPr>
        <p:spPr>
          <a:xfrm>
            <a:off x="3827013" y="2504950"/>
            <a:ext cx="1232100" cy="739500"/>
          </a:xfrm>
          <a:prstGeom prst="ellipse">
            <a:avLst/>
          </a:prstGeom>
          <a:noFill/>
          <a:ln cap="flat" cmpd="sng" w="2857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31"/>
          <p:cNvSpPr/>
          <p:nvPr/>
        </p:nvSpPr>
        <p:spPr>
          <a:xfrm>
            <a:off x="8030700" y="1690025"/>
            <a:ext cx="1113300" cy="707400"/>
          </a:xfrm>
          <a:prstGeom prst="ellipse">
            <a:avLst/>
          </a:prstGeom>
          <a:noFill/>
          <a:ln cap="flat" cmpd="sng" w="2857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2"/>
          <p:cNvSpPr txBox="1"/>
          <p:nvPr>
            <p:ph type="title"/>
          </p:nvPr>
        </p:nvSpPr>
        <p:spPr>
          <a:xfrm>
            <a:off x="133575" y="133300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Documentos oficiais</a:t>
            </a:r>
            <a:endParaRPr/>
          </a:p>
        </p:txBody>
      </p:sp>
      <p:sp>
        <p:nvSpPr>
          <p:cNvPr id="167" name="Google Shape;167;p32"/>
          <p:cNvSpPr txBox="1"/>
          <p:nvPr>
            <p:ph idx="1" type="body"/>
          </p:nvPr>
        </p:nvSpPr>
        <p:spPr>
          <a:xfrm>
            <a:off x="3748350" y="333025"/>
            <a:ext cx="2471400" cy="44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b="1" lang="pt-BR">
                <a:solidFill>
                  <a:srgbClr val="000000"/>
                </a:solidFill>
              </a:rPr>
              <a:t>BNCC </a:t>
            </a:r>
            <a:endParaRPr b="1">
              <a:solidFill>
                <a:srgbClr val="000000"/>
              </a:solidFill>
            </a:endParaRPr>
          </a:p>
        </p:txBody>
      </p:sp>
      <p:pic>
        <p:nvPicPr>
          <p:cNvPr id="168" name="Google Shape;168;p32"/>
          <p:cNvPicPr preferRelativeResize="0"/>
          <p:nvPr/>
        </p:nvPicPr>
        <p:blipFill rotWithShape="1">
          <a:blip r:embed="rId3">
            <a:alphaModFix/>
          </a:blip>
          <a:srcRect b="57437" l="3810" r="5040" t="24155"/>
          <a:stretch/>
        </p:blipFill>
        <p:spPr>
          <a:xfrm>
            <a:off x="264762" y="997000"/>
            <a:ext cx="8166050" cy="868376"/>
          </a:xfrm>
          <a:prstGeom prst="rect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69" name="Google Shape;169;p32"/>
          <p:cNvPicPr preferRelativeResize="0"/>
          <p:nvPr/>
        </p:nvPicPr>
        <p:blipFill rotWithShape="1">
          <a:blip r:embed="rId4">
            <a:alphaModFix/>
          </a:blip>
          <a:srcRect b="38521" l="5689" r="5689" t="41545"/>
          <a:stretch/>
        </p:blipFill>
        <p:spPr>
          <a:xfrm>
            <a:off x="260025" y="2085950"/>
            <a:ext cx="8166050" cy="971451"/>
          </a:xfrm>
          <a:prstGeom prst="rect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70" name="Google Shape;170;p32"/>
          <p:cNvSpPr txBox="1"/>
          <p:nvPr/>
        </p:nvSpPr>
        <p:spPr>
          <a:xfrm>
            <a:off x="252525" y="2396100"/>
            <a:ext cx="1402800" cy="48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>
                <a:solidFill>
                  <a:srgbClr val="674EA7"/>
                </a:solidFill>
                <a:latin typeface="Open Sans"/>
                <a:ea typeface="Open Sans"/>
                <a:cs typeface="Open Sans"/>
                <a:sym typeface="Open Sans"/>
              </a:rPr>
              <a:t>3º ano</a:t>
            </a:r>
            <a:endParaRPr b="1">
              <a:solidFill>
                <a:srgbClr val="674EA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71" name="Google Shape;171;p32"/>
          <p:cNvPicPr preferRelativeResize="0"/>
          <p:nvPr/>
        </p:nvPicPr>
        <p:blipFill rotWithShape="1">
          <a:blip r:embed="rId5">
            <a:alphaModFix/>
          </a:blip>
          <a:srcRect b="33823" l="4872" r="5553" t="52416"/>
          <a:stretch/>
        </p:blipFill>
        <p:spPr>
          <a:xfrm>
            <a:off x="252525" y="3240275"/>
            <a:ext cx="8190526" cy="707401"/>
          </a:xfrm>
          <a:prstGeom prst="rect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72" name="Google Shape;172;p32"/>
          <p:cNvSpPr txBox="1"/>
          <p:nvPr/>
        </p:nvSpPr>
        <p:spPr>
          <a:xfrm>
            <a:off x="397325" y="4559475"/>
            <a:ext cx="768000" cy="37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>
                <a:solidFill>
                  <a:srgbClr val="674EA7"/>
                </a:solidFill>
                <a:latin typeface="Open Sans"/>
                <a:ea typeface="Open Sans"/>
                <a:cs typeface="Open Sans"/>
                <a:sym typeface="Open Sans"/>
              </a:rPr>
              <a:t>3º ano</a:t>
            </a:r>
            <a:endParaRPr b="1">
              <a:solidFill>
                <a:srgbClr val="674EA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73" name="Google Shape;173;p32"/>
          <p:cNvPicPr preferRelativeResize="0"/>
          <p:nvPr/>
        </p:nvPicPr>
        <p:blipFill rotWithShape="1">
          <a:blip r:embed="rId6">
            <a:alphaModFix/>
          </a:blip>
          <a:srcRect b="43064" l="3408" r="6411" t="40044"/>
          <a:stretch/>
        </p:blipFill>
        <p:spPr>
          <a:xfrm>
            <a:off x="270800" y="4130550"/>
            <a:ext cx="8190526" cy="868376"/>
          </a:xfrm>
          <a:prstGeom prst="rect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74" name="Google Shape;174;p32"/>
          <p:cNvSpPr txBox="1"/>
          <p:nvPr/>
        </p:nvSpPr>
        <p:spPr>
          <a:xfrm>
            <a:off x="397325" y="3418600"/>
            <a:ext cx="901800" cy="35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>
                <a:solidFill>
                  <a:srgbClr val="674EA7"/>
                </a:solidFill>
                <a:latin typeface="Open Sans"/>
                <a:ea typeface="Open Sans"/>
                <a:cs typeface="Open Sans"/>
                <a:sym typeface="Open Sans"/>
              </a:rPr>
              <a:t>4</a:t>
            </a:r>
            <a:r>
              <a:rPr b="1" lang="pt-BR">
                <a:solidFill>
                  <a:srgbClr val="674EA7"/>
                </a:solidFill>
                <a:latin typeface="Open Sans"/>
                <a:ea typeface="Open Sans"/>
                <a:cs typeface="Open Sans"/>
                <a:sym typeface="Open Sans"/>
              </a:rPr>
              <a:t>º ano</a:t>
            </a:r>
            <a:endParaRPr b="1">
              <a:solidFill>
                <a:srgbClr val="674EA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5" name="Google Shape;175;p32"/>
          <p:cNvSpPr txBox="1"/>
          <p:nvPr/>
        </p:nvSpPr>
        <p:spPr>
          <a:xfrm>
            <a:off x="459375" y="4302800"/>
            <a:ext cx="989100" cy="35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>
                <a:solidFill>
                  <a:srgbClr val="674EA7"/>
                </a:solidFill>
                <a:latin typeface="Open Sans"/>
                <a:ea typeface="Open Sans"/>
                <a:cs typeface="Open Sans"/>
                <a:sym typeface="Open Sans"/>
              </a:rPr>
              <a:t>5</a:t>
            </a:r>
            <a:r>
              <a:rPr b="1" lang="pt-BR">
                <a:solidFill>
                  <a:srgbClr val="674EA7"/>
                </a:solidFill>
                <a:latin typeface="Open Sans"/>
                <a:ea typeface="Open Sans"/>
                <a:cs typeface="Open Sans"/>
                <a:sym typeface="Open Sans"/>
              </a:rPr>
              <a:t>º ano</a:t>
            </a:r>
            <a:endParaRPr b="1">
              <a:solidFill>
                <a:srgbClr val="674EA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3"/>
          <p:cNvSpPr txBox="1"/>
          <p:nvPr>
            <p:ph type="title"/>
          </p:nvPr>
        </p:nvSpPr>
        <p:spPr>
          <a:xfrm>
            <a:off x="148300" y="50050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Algumas propostas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81" name="Google Shape;181;p33"/>
          <p:cNvPicPr preferRelativeResize="0"/>
          <p:nvPr/>
        </p:nvPicPr>
        <p:blipFill rotWithShape="1">
          <a:blip r:embed="rId3">
            <a:alphaModFix/>
          </a:blip>
          <a:srcRect b="0" l="0" r="0" t="14221"/>
          <a:stretch/>
        </p:blipFill>
        <p:spPr>
          <a:xfrm>
            <a:off x="3004600" y="1641101"/>
            <a:ext cx="3612630" cy="2324175"/>
          </a:xfrm>
          <a:prstGeom prst="rect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82" name="Google Shape;182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4" y="2877475"/>
            <a:ext cx="2486976" cy="1865224"/>
          </a:xfrm>
          <a:prstGeom prst="rect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83" name="Google Shape;183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5400000">
            <a:off x="6727588" y="2449711"/>
            <a:ext cx="2524128" cy="1893103"/>
          </a:xfrm>
          <a:prstGeom prst="rect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84" name="Google Shape;184;p3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27199" y="134351"/>
            <a:ext cx="2009005" cy="1506754"/>
          </a:xfrm>
          <a:prstGeom prst="rect">
            <a:avLst/>
          </a:prstGeom>
          <a:noFill/>
          <a:ln cap="flat" cmpd="sng" w="38100">
            <a:solidFill>
              <a:srgbClr val="212529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85" name="Google Shape;185;p33"/>
          <p:cNvPicPr preferRelativeResize="0"/>
          <p:nvPr/>
        </p:nvPicPr>
        <p:blipFill rotWithShape="1">
          <a:blip r:embed="rId7">
            <a:alphaModFix/>
          </a:blip>
          <a:srcRect b="3381" l="4177" r="0" t="0"/>
          <a:stretch/>
        </p:blipFill>
        <p:spPr>
          <a:xfrm>
            <a:off x="267150" y="847374"/>
            <a:ext cx="2427470" cy="1835704"/>
          </a:xfrm>
          <a:prstGeom prst="rect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86" name="Google Shape;186;p33"/>
          <p:cNvSpPr/>
          <p:nvPr/>
        </p:nvSpPr>
        <p:spPr>
          <a:xfrm>
            <a:off x="4015350" y="2081850"/>
            <a:ext cx="489900" cy="489900"/>
          </a:xfrm>
          <a:prstGeom prst="sun">
            <a:avLst>
              <a:gd fmla="val 25000" name="adj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FFFF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33"/>
          <p:cNvSpPr/>
          <p:nvPr/>
        </p:nvSpPr>
        <p:spPr>
          <a:xfrm>
            <a:off x="5414650" y="2387575"/>
            <a:ext cx="489900" cy="489900"/>
          </a:xfrm>
          <a:prstGeom prst="sun">
            <a:avLst>
              <a:gd fmla="val 25000" name="adj"/>
            </a:avLst>
          </a:prstGeom>
          <a:solidFill>
            <a:srgbClr val="FF00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FFFF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33"/>
          <p:cNvSpPr/>
          <p:nvPr/>
        </p:nvSpPr>
        <p:spPr>
          <a:xfrm>
            <a:off x="1893125" y="4012100"/>
            <a:ext cx="341100" cy="259800"/>
          </a:xfrm>
          <a:prstGeom prst="sun">
            <a:avLst>
              <a:gd fmla="val 25000" name="adj"/>
            </a:avLst>
          </a:prstGeom>
          <a:solidFill>
            <a:srgbClr val="3D85C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FFFF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33"/>
          <p:cNvSpPr/>
          <p:nvPr/>
        </p:nvSpPr>
        <p:spPr>
          <a:xfrm>
            <a:off x="2345575" y="3897300"/>
            <a:ext cx="267300" cy="307800"/>
          </a:xfrm>
          <a:prstGeom prst="sun">
            <a:avLst>
              <a:gd fmla="val 25000" name="adj"/>
            </a:avLst>
          </a:prstGeom>
          <a:solidFill>
            <a:srgbClr val="CC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FFFF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33"/>
          <p:cNvSpPr/>
          <p:nvPr/>
        </p:nvSpPr>
        <p:spPr>
          <a:xfrm>
            <a:off x="445275" y="3381700"/>
            <a:ext cx="207900" cy="155400"/>
          </a:xfrm>
          <a:prstGeom prst="sun">
            <a:avLst>
              <a:gd fmla="val 25000" name="adj"/>
            </a:avLst>
          </a:prstGeom>
          <a:solidFill>
            <a:srgbClr val="38761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FFFF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33"/>
          <p:cNvSpPr/>
          <p:nvPr/>
        </p:nvSpPr>
        <p:spPr>
          <a:xfrm>
            <a:off x="8668900" y="505900"/>
            <a:ext cx="267300" cy="307800"/>
          </a:xfrm>
          <a:prstGeom prst="sun">
            <a:avLst>
              <a:gd fmla="val 25000" name="adj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FFFF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33"/>
          <p:cNvSpPr/>
          <p:nvPr/>
        </p:nvSpPr>
        <p:spPr>
          <a:xfrm>
            <a:off x="8446700" y="562150"/>
            <a:ext cx="140700" cy="195300"/>
          </a:xfrm>
          <a:prstGeom prst="sun">
            <a:avLst>
              <a:gd fmla="val 25000" name="adj"/>
            </a:avLst>
          </a:prstGeom>
          <a:solidFill>
            <a:srgbClr val="FF00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FFFF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009668"/>
      </a:accent2>
      <a:accent3>
        <a:srgbClr val="4DB6AC"/>
      </a:accent3>
      <a:accent4>
        <a:srgbClr val="FF9800"/>
      </a:accent4>
      <a:accent5>
        <a:srgbClr val="CE93D8"/>
      </a:accent5>
      <a:accent6>
        <a:srgbClr val="EEFF41"/>
      </a:accent6>
      <a:hlink>
        <a:srgbClr val="CE93D8"/>
      </a:hlink>
      <a:folHlink>
        <a:srgbClr val="CE93D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