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E75E10-2223-4E4C-94E9-44B65990D688}">
  <a:tblStyle styleId="{58E75E10-2223-4E4C-94E9-44B65990D6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4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a5035a15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a5035a15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43237291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43237291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43237291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f43237291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43237291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f43237291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43237291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43237291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a5035a151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a5035a15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a5035a151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a5035a151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927ac8e0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927ac8e0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a5035a1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a5035a1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a5035a1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a5035a1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a50359b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a50359b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a4c061b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a4c061b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a4c061bf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a4c061b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labeduc.fe.usp.br/?videos=vida-de-cientista-ubiratan-dambrosio" TargetMode="External"/><Relationship Id="rId4" Type="http://schemas.openxmlformats.org/officeDocument/2006/relationships/hyperlink" Target="https://www.bing.com/videos/riverview/relatedvideo?&amp;q=univesp+ubiratan+d+ambrosio&amp;qpvt=univesp+ubiratan+d+ambrosio&amp;mid=6034BE931D22AA0B5E366034BE931D22AA0B5E36&amp;&amp;FORM=VRDGA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ctrTitle"/>
          </p:nvPr>
        </p:nvSpPr>
        <p:spPr>
          <a:xfrm>
            <a:off x="1004150" y="15231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Sobre medidas e gráficos</a:t>
            </a:r>
            <a:endParaRPr/>
          </a:p>
        </p:txBody>
      </p:sp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2137225" y="2545256"/>
            <a:ext cx="4870500" cy="12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Oficina pedagógica interdisciplinar - PIED Matemática e Ciências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Etnomatemática</a:t>
            </a:r>
            <a:endParaRPr/>
          </a:p>
        </p:txBody>
      </p:sp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“Etnomatemática é a matemática praticada por grupos culturais, tais como comunidades urbanas e rurais, grupos de trabalhadores, classes profissionais, crianças de certa faixa etária, sociedades indígenas, e tantos outros grupos que se identificam por objetivos e tradições comuns aos grupos” (D’Ambrosio, 2002, p. 9).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D'ambrosio, U. (2002). </a:t>
            </a:r>
            <a:r>
              <a:rPr b="1" lang="pt-BR"/>
              <a:t>Etnomatemática</a:t>
            </a:r>
            <a:r>
              <a:rPr lang="pt-BR"/>
              <a:t>: elo entre as tradições e a modernidade. Brasil: Autêntica Editora.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Ubiratan D´Ambrosio</a:t>
            </a:r>
            <a:endParaRPr/>
          </a:p>
        </p:txBody>
      </p:sp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311700" y="1152475"/>
            <a:ext cx="436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Formação em matemática - USP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Unicamp, PUC - Campinas, Unesp, universidades dos EUA.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8/12/1932 - 12/05/2021.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2005 - Medalha Felix Klein, pela Comissão Internacional de Instrução Matemática (ICMI).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2023 - O </a:t>
            </a:r>
            <a:r>
              <a:rPr i="1" lang="pt-BR" sz="1850">
                <a:solidFill>
                  <a:srgbClr val="202122"/>
                </a:solidFill>
                <a:highlight>
                  <a:srgbClr val="FFFFFF"/>
                </a:highlight>
              </a:rPr>
              <a:t>Comité Interamericano de Educación Matemática</a:t>
            </a: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 criou a Beca CIAEM Ubiratan D’Ambrosio. </a:t>
            </a:r>
            <a:endParaRPr/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750" y="1910175"/>
            <a:ext cx="3810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lang="pt-BR" sz="2577"/>
              <a:t>Etnomatemática</a:t>
            </a:r>
            <a:endParaRPr sz="3577"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Instrumentos de reflexão, instrumentos materiais e intelectuais [</a:t>
            </a:r>
            <a:r>
              <a:rPr lang="pt-BR" sz="2200">
                <a:solidFill>
                  <a:srgbClr val="0000FF"/>
                </a:solidFill>
              </a:rPr>
              <a:t>ticas</a:t>
            </a:r>
            <a:r>
              <a:rPr lang="pt-BR" sz="2200">
                <a:solidFill>
                  <a:schemeClr val="dk1"/>
                </a:solidFill>
              </a:rPr>
              <a:t>] para explicar, entender, conhecer, aprender para saber e fazer [</a:t>
            </a:r>
            <a:r>
              <a:rPr lang="pt-BR" sz="2200">
                <a:solidFill>
                  <a:srgbClr val="38761D"/>
                </a:solidFill>
              </a:rPr>
              <a:t>matema</a:t>
            </a:r>
            <a:r>
              <a:rPr lang="pt-BR" sz="2200">
                <a:solidFill>
                  <a:schemeClr val="dk1"/>
                </a:solidFill>
              </a:rPr>
              <a:t>] como resposta a necessidades de sobrevivência e de transcendência em diferentes ambientes naturais, sociais e culturais [</a:t>
            </a:r>
            <a:r>
              <a:rPr lang="pt-BR" sz="2200">
                <a:solidFill>
                  <a:srgbClr val="9900FF"/>
                </a:solidFill>
              </a:rPr>
              <a:t>etnos</a:t>
            </a:r>
            <a:r>
              <a:rPr lang="pt-BR" sz="2200">
                <a:solidFill>
                  <a:schemeClr val="dk1"/>
                </a:solidFill>
              </a:rPr>
              <a:t>].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11700" y="103750"/>
            <a:ext cx="8520600" cy="4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</a:rPr>
              <a:t>Crítica à visão eurocêntrica/ocidental da Matemática.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“Comecei a questionar quando percebi a riqueza de coisas que não são chamadas de matemática ou de ciência, mas que têm na sua raiz a conceituação de uma matemática e de uma ciência rigorosa e organizada, que era trabalhada pelos povos africanos para construir a sociedade deles”.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pt-BR" sz="2000" u="sng">
                <a:solidFill>
                  <a:schemeClr val="dk1"/>
                </a:solidFill>
                <a:highlight>
                  <a:srgbClr val="FFFFFF"/>
                </a:highlight>
              </a:rPr>
              <a:t>Objetivo</a:t>
            </a: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</a:rPr>
              <a:t>: compreender como o conhecimento matemático é produzido e praticado por diferentes grupos culturais.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Sobre a formação de Ubiratan D´Ambrosio, sua trajetória, ver o vídeo: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pt-BR" sz="1900" u="sng">
                <a:solidFill>
                  <a:schemeClr val="hlink"/>
                </a:solidFill>
                <a:hlinkClick r:id="rId3"/>
              </a:rPr>
              <a:t>Vida de Cientista – Ubiratan D’Ambrósio | (usp.br)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Trecho do vídeo sobre o surgimento da etnomatemática:  </a:t>
            </a:r>
            <a:r>
              <a:rPr lang="pt-BR" sz="1900" u="sng">
                <a:solidFill>
                  <a:schemeClr val="hlink"/>
                </a:solidFill>
                <a:hlinkClick r:id="rId4"/>
              </a:rPr>
              <a:t>Bing Vídeos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2"/>
              </a:buClr>
              <a:buSzPts val="1850"/>
              <a:buChar char="-"/>
            </a:pPr>
            <a:r>
              <a:rPr lang="pt-BR" sz="1850">
                <a:solidFill>
                  <a:srgbClr val="202122"/>
                </a:solidFill>
                <a:highlight>
                  <a:srgbClr val="FFFFFF"/>
                </a:highlight>
              </a:rPr>
              <a:t>“Como as pessoas viam o seu modo de fazer matemática? Como diferentes grupos culturais fazem matemática?”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311700" y="304225"/>
            <a:ext cx="8520600" cy="4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50"/>
              <a:buChar char="-"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</a:rPr>
              <a:t>Cuidados: etnomatemática como adereço nas aulas de matemática. Semelhança com história da matemática.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</a:rPr>
              <a:t>Paulus Gerdes, trabalhos com etnomatemática na África.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</a:rPr>
              <a:t>Adailton da Silva e João Severino Filho (Unemat) - etnomatemática, povos indígenas brasileiros.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</a:rPr>
              <a:t>Licenciaturas Interculturais - formação de professores para as escolas das comunidades indígenas.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</a:rPr>
              <a:t>E o que a etnomatemática tem a ver com ser professor que ensina matemática e ciências?</a:t>
            </a:r>
            <a:endParaRPr sz="18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311700" y="2467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Grandezas físicas</a:t>
            </a:r>
            <a:endParaRPr/>
          </a:p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311700" y="9541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As Grandezas Físicas surgem da necessidade de quantificar a natureza, na pretensão de compreender e descrever os fenômenos naturais a partir da relação entre estas quantias.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Portanto, Grandeza é tudo aquilo que pode ser medido e </a:t>
            </a:r>
            <a:r>
              <a:rPr lang="pt-BR"/>
              <a:t>expresso </a:t>
            </a:r>
            <a:r>
              <a:rPr lang="pt-BR"/>
              <a:t>quantitativamente.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Algumas das grandezas fundamentais para a Física é o Comprimento, a Massa e o Tempo. A partir delas podem-se derivar outras grandezas. Por exemplo, a partir da grandeza fundamental Comprimento é possível definir a Área e o Volume.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311700" y="234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Padrão e Exatidão</a:t>
            </a:r>
            <a:endParaRPr/>
          </a:p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311700" y="8697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Medir é fazer uma comparação entre grandezas de mesma natureza.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Para fazer essa comparação foram inventadas diversas unidades de medidas em inúmeras Civilizações e momentos na história. Por exemplo, para se medir o comprimento surgiu o palmo, a braça, o pé, a polegada, a jarda e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No entanto, foi necessário criar uma unidade padrão para essas medidas como forma de facilitar a comunicação. O metro, por exemplo, foi definido como a unidade padrão para se medir o comprimento.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rPr lang="pt-BR"/>
              <a:t>Outra necessidade que surgiu foi a de obter medidas cada vez mais exatas. E, portanto, as unidades padrões foram subdivididas em unidades menores. Assim é possível expressar valores de medidas cada vez menores.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medir?</a:t>
            </a:r>
            <a:endParaRPr/>
          </a:p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Quantas vezes uma unidade de medida cabe no que estamos medindo?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graphicFrame>
        <p:nvGraphicFramePr>
          <p:cNvPr id="131" name="Google Shape;131;p28"/>
          <p:cNvGraphicFramePr/>
          <p:nvPr/>
        </p:nvGraphicFramePr>
        <p:xfrm>
          <a:off x="952500" y="325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{58E75E10-2223-4E4C-94E9-44B65990D688}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2" name="Google Shape;132;p28"/>
          <p:cNvSpPr/>
          <p:nvPr/>
        </p:nvSpPr>
        <p:spPr>
          <a:xfrm>
            <a:off x="952500" y="1835100"/>
            <a:ext cx="7239000" cy="1157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</a:t>
            </a:r>
            <a:endParaRPr/>
          </a:p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Medir o comprimento de uma folha A4. Para isso: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pt-BR"/>
              <a:t>E</a:t>
            </a:r>
            <a:r>
              <a:rPr lang="pt-BR"/>
              <a:t>scolha um objeto para ser seu instrumento de medida;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pt-BR"/>
              <a:t>Escreva uma sigla/notação para sua unidade de medida;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pt-BR"/>
              <a:t>Meça o comprimento (maior dimensão) da folha A4 com seu instrumento de medida;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pt-BR"/>
              <a:t>Registre a medida obtida na planilha </a:t>
            </a:r>
            <a:r>
              <a:rPr i="1" lang="pt-BR"/>
              <a:t>online</a:t>
            </a:r>
            <a:r>
              <a:rPr lang="pt-BR"/>
              <a:t> ao lado do seu nome.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445025"/>
            <a:ext cx="8520600" cy="13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proporcionamos aos alunos com esta atividade?</a:t>
            </a:r>
            <a:endParaRPr/>
          </a:p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311700" y="1753275"/>
            <a:ext cx="8520600" cy="28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167000" y="1555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Documentos oficiais</a:t>
            </a:r>
            <a:endParaRPr/>
          </a:p>
        </p:txBody>
      </p:sp>
      <p:sp>
        <p:nvSpPr>
          <p:cNvPr id="150" name="Google Shape;150;p31"/>
          <p:cNvSpPr txBox="1"/>
          <p:nvPr/>
        </p:nvSpPr>
        <p:spPr>
          <a:xfrm>
            <a:off x="586525" y="2171300"/>
            <a:ext cx="1113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3">
            <a:alphaModFix/>
          </a:blip>
          <a:srcRect b="17730" l="47036" r="8889" t="18026"/>
          <a:stretch/>
        </p:blipFill>
        <p:spPr>
          <a:xfrm>
            <a:off x="90000" y="907500"/>
            <a:ext cx="2776877" cy="22756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31"/>
          <p:cNvPicPr preferRelativeResize="0"/>
          <p:nvPr/>
        </p:nvPicPr>
        <p:blipFill rotWithShape="1">
          <a:blip r:embed="rId4">
            <a:alphaModFix/>
          </a:blip>
          <a:srcRect b="15936" l="49828" r="10805" t="41924"/>
          <a:stretch/>
        </p:blipFill>
        <p:spPr>
          <a:xfrm>
            <a:off x="2923575" y="1838425"/>
            <a:ext cx="3219426" cy="19376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31"/>
          <p:cNvPicPr preferRelativeResize="0"/>
          <p:nvPr/>
        </p:nvPicPr>
        <p:blipFill rotWithShape="1">
          <a:blip r:embed="rId5">
            <a:alphaModFix/>
          </a:blip>
          <a:srcRect b="18669" l="9123" r="50756" t="28033"/>
          <a:stretch/>
        </p:blipFill>
        <p:spPr>
          <a:xfrm>
            <a:off x="6198797" y="304162"/>
            <a:ext cx="2900677" cy="21664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31"/>
          <p:cNvPicPr preferRelativeResize="0"/>
          <p:nvPr/>
        </p:nvPicPr>
        <p:blipFill rotWithShape="1">
          <a:blip r:embed="rId6">
            <a:alphaModFix/>
          </a:blip>
          <a:srcRect b="56279" l="9136" r="10503" t="27262"/>
          <a:stretch/>
        </p:blipFill>
        <p:spPr>
          <a:xfrm>
            <a:off x="122450" y="3850000"/>
            <a:ext cx="8899101" cy="102475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31"/>
          <p:cNvSpPr txBox="1"/>
          <p:nvPr/>
        </p:nvSpPr>
        <p:spPr>
          <a:xfrm>
            <a:off x="3629400" y="310500"/>
            <a:ext cx="12321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800">
                <a:latin typeface="Open Sans"/>
                <a:ea typeface="Open Sans"/>
                <a:cs typeface="Open Sans"/>
                <a:sym typeface="Open Sans"/>
              </a:rPr>
              <a:t>BNCC </a:t>
            </a:r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3325275" y="1113150"/>
            <a:ext cx="1914900" cy="397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1"/>
          <p:cNvSpPr txBox="1"/>
          <p:nvPr/>
        </p:nvSpPr>
        <p:spPr>
          <a:xfrm>
            <a:off x="3506325" y="1079252"/>
            <a:ext cx="15528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latin typeface="Open Sans"/>
                <a:ea typeface="Open Sans"/>
                <a:cs typeface="Open Sans"/>
                <a:sym typeface="Open Sans"/>
              </a:rPr>
              <a:t>Ed. Infantil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31"/>
          <p:cNvSpPr/>
          <p:nvPr/>
        </p:nvSpPr>
        <p:spPr>
          <a:xfrm>
            <a:off x="979875" y="1544550"/>
            <a:ext cx="912900" cy="5343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1"/>
          <p:cNvSpPr/>
          <p:nvPr/>
        </p:nvSpPr>
        <p:spPr>
          <a:xfrm>
            <a:off x="4984300" y="1760850"/>
            <a:ext cx="1339500" cy="9300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1"/>
          <p:cNvSpPr/>
          <p:nvPr/>
        </p:nvSpPr>
        <p:spPr>
          <a:xfrm>
            <a:off x="3827013" y="2504950"/>
            <a:ext cx="1232100" cy="7395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8030700" y="1690025"/>
            <a:ext cx="1113300" cy="707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133575" y="1333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Documentos oficiais</a:t>
            </a:r>
            <a:endParaRPr/>
          </a:p>
        </p:txBody>
      </p:sp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3748350" y="333025"/>
            <a:ext cx="24714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>
                <a:solidFill>
                  <a:srgbClr val="000000"/>
                </a:solidFill>
              </a:rPr>
              <a:t>BNCC 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57437" l="3810" r="5040" t="24155"/>
          <a:stretch/>
        </p:blipFill>
        <p:spPr>
          <a:xfrm>
            <a:off x="264762" y="997000"/>
            <a:ext cx="8166050" cy="8683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32"/>
          <p:cNvPicPr preferRelativeResize="0"/>
          <p:nvPr/>
        </p:nvPicPr>
        <p:blipFill rotWithShape="1">
          <a:blip r:embed="rId4">
            <a:alphaModFix/>
          </a:blip>
          <a:srcRect b="38521" l="5689" r="5689" t="41545"/>
          <a:stretch/>
        </p:blipFill>
        <p:spPr>
          <a:xfrm>
            <a:off x="260025" y="2085950"/>
            <a:ext cx="8166050" cy="97145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32"/>
          <p:cNvSpPr txBox="1"/>
          <p:nvPr/>
        </p:nvSpPr>
        <p:spPr>
          <a:xfrm>
            <a:off x="252525" y="2396100"/>
            <a:ext cx="14028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3º ano</a:t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 rotWithShape="1">
          <a:blip r:embed="rId5">
            <a:alphaModFix/>
          </a:blip>
          <a:srcRect b="33823" l="4872" r="5553" t="52416"/>
          <a:stretch/>
        </p:blipFill>
        <p:spPr>
          <a:xfrm>
            <a:off x="252525" y="3240275"/>
            <a:ext cx="8190526" cy="7074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" name="Google Shape;172;p32"/>
          <p:cNvSpPr txBox="1"/>
          <p:nvPr/>
        </p:nvSpPr>
        <p:spPr>
          <a:xfrm>
            <a:off x="397325" y="4559475"/>
            <a:ext cx="768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3º ano</a:t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6">
            <a:alphaModFix/>
          </a:blip>
          <a:srcRect b="43064" l="3408" r="6411" t="40044"/>
          <a:stretch/>
        </p:blipFill>
        <p:spPr>
          <a:xfrm>
            <a:off x="270800" y="4130550"/>
            <a:ext cx="8190526" cy="8683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4" name="Google Shape;174;p32"/>
          <p:cNvSpPr txBox="1"/>
          <p:nvPr/>
        </p:nvSpPr>
        <p:spPr>
          <a:xfrm>
            <a:off x="397325" y="3418600"/>
            <a:ext cx="9018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lang="pt-BR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º ano</a:t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459375" y="4302800"/>
            <a:ext cx="9891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1" lang="pt-BR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º ano</a:t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148300" y="50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Algumas propostas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14221"/>
          <a:stretch/>
        </p:blipFill>
        <p:spPr>
          <a:xfrm>
            <a:off x="3004600" y="1641101"/>
            <a:ext cx="3612630" cy="23241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4" y="2877475"/>
            <a:ext cx="2486976" cy="186522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727588" y="2449711"/>
            <a:ext cx="2524128" cy="189310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7199" y="134351"/>
            <a:ext cx="2009005" cy="1506754"/>
          </a:xfrm>
          <a:prstGeom prst="rect">
            <a:avLst/>
          </a:prstGeom>
          <a:noFill/>
          <a:ln cap="flat" cmpd="sng" w="38100">
            <a:solidFill>
              <a:srgbClr val="21252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33"/>
          <p:cNvPicPr preferRelativeResize="0"/>
          <p:nvPr/>
        </p:nvPicPr>
        <p:blipFill rotWithShape="1">
          <a:blip r:embed="rId7">
            <a:alphaModFix/>
          </a:blip>
          <a:srcRect b="3381" l="4177" r="0" t="0"/>
          <a:stretch/>
        </p:blipFill>
        <p:spPr>
          <a:xfrm>
            <a:off x="267150" y="847374"/>
            <a:ext cx="2427470" cy="183570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33"/>
          <p:cNvSpPr/>
          <p:nvPr/>
        </p:nvSpPr>
        <p:spPr>
          <a:xfrm>
            <a:off x="4015350" y="2081850"/>
            <a:ext cx="489900" cy="4899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/>
          <p:nvPr/>
        </p:nvSpPr>
        <p:spPr>
          <a:xfrm>
            <a:off x="5414650" y="2387575"/>
            <a:ext cx="489900" cy="489900"/>
          </a:xfrm>
          <a:prstGeom prst="sun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3"/>
          <p:cNvSpPr/>
          <p:nvPr/>
        </p:nvSpPr>
        <p:spPr>
          <a:xfrm>
            <a:off x="1893125" y="4012100"/>
            <a:ext cx="341100" cy="259800"/>
          </a:xfrm>
          <a:prstGeom prst="sun">
            <a:avLst>
              <a:gd fmla="val 25000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3"/>
          <p:cNvSpPr/>
          <p:nvPr/>
        </p:nvSpPr>
        <p:spPr>
          <a:xfrm>
            <a:off x="2345575" y="3897300"/>
            <a:ext cx="267300" cy="307800"/>
          </a:xfrm>
          <a:prstGeom prst="sun">
            <a:avLst>
              <a:gd fmla="val 25000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"/>
          <p:cNvSpPr/>
          <p:nvPr/>
        </p:nvSpPr>
        <p:spPr>
          <a:xfrm>
            <a:off x="445275" y="3381700"/>
            <a:ext cx="207900" cy="155400"/>
          </a:xfrm>
          <a:prstGeom prst="sun">
            <a:avLst>
              <a:gd fmla="val 25000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8668900" y="505900"/>
            <a:ext cx="267300" cy="3078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3"/>
          <p:cNvSpPr/>
          <p:nvPr/>
        </p:nvSpPr>
        <p:spPr>
          <a:xfrm>
            <a:off x="8446700" y="562150"/>
            <a:ext cx="140700" cy="195300"/>
          </a:xfrm>
          <a:prstGeom prst="sun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