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9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35D44-97F2-499F-97F1-8658B58161DC}" type="datetimeFigureOut">
              <a:rPr lang="pt-BR" smtClean="0"/>
              <a:pPr/>
              <a:t>22/06/2021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7256C-B606-48F5-AB46-52586779EB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F26BC9A-8F48-4699-9CA1-694AD9137DEE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8023-6138-42C5-AAB7-7C3BA2CB84D5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2390592-D42E-4A40-B957-58F5005DBB1F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E866-435F-49A3-85B8-1C09883B0C59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CA925-EA08-4457-A36F-B25E4978A210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9DDF62-2B36-4E98-BF7A-D216177D31D6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BF18E6-FDA3-45CC-B6B5-43C505CA3100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C8D8-1043-41CE-BBB4-5F8EA04BF2F4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8835-E12B-43EB-9C31-59241224AA2C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D1D-D7F5-4B80-93B8-6161F687CF75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086B6AD-3A99-4E5C-B653-68B6A19AC4D9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948A2C-90C7-4A49-9A13-5D9E715A2AED}" type="datetime1">
              <a:rPr lang="pt-BR" smtClean="0"/>
              <a:pPr/>
              <a:t>22/06/2021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89997D9-F1C9-4A1D-A403-A52FB07A40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 economia latino americana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Aula baseada na obra de </a:t>
            </a:r>
            <a:r>
              <a:rPr lang="pt-BR" dirty="0" smtClean="0"/>
              <a:t>Celso </a:t>
            </a:r>
            <a:r>
              <a:rPr lang="pt-BR" dirty="0" smtClean="0"/>
              <a:t>Furtado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997D9-F1C9-4A1D-A403-A52FB07A406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Formação dos Estados nacionais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Burguesia local, que se ligavam aos interesses ingleses na importação &gt; insuficiência de capacidade de pagamentos no exterior &gt; endividamento externo &gt; crises de balanças de pagamentos &gt; dificuldades para abrir linhas de comércio após as guerras de independência;</a:t>
            </a:r>
          </a:p>
          <a:p>
            <a:r>
              <a:rPr lang="pt-BR" dirty="0" smtClean="0"/>
              <a:t>Caso brasileiro &gt; sinais particulares &gt; atividades agrícolas e exportação de excedentes agrícolas &gt; razão de ser da independência.</a:t>
            </a:r>
          </a:p>
          <a:p>
            <a:r>
              <a:rPr lang="pt-BR" dirty="0" smtClean="0"/>
              <a:t>Com a independência o controle continua nas mãos de portugueses ou mudaram para controle inglês. Ligação entre latifúndios e agricultura de exportação.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 smtClean="0"/>
              <a:t>Mudanças no comércio internacional na segunda metade do </a:t>
            </a:r>
            <a:r>
              <a:rPr lang="pt-BR" sz="2800" b="1" dirty="0" err="1" smtClean="0"/>
              <a:t>sec</a:t>
            </a:r>
            <a:r>
              <a:rPr lang="pt-BR" sz="2800" b="1" dirty="0" smtClean="0"/>
              <a:t> XIX e efeitos na América Latina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Primeira metade do </a:t>
            </a:r>
            <a:r>
              <a:rPr lang="pt-BR" dirty="0" err="1" smtClean="0"/>
              <a:t>sex</a:t>
            </a:r>
            <a:r>
              <a:rPr lang="pt-BR" dirty="0" smtClean="0"/>
              <a:t> XIC – Revolução Industrial ocorre principalmente na Inglaterra</a:t>
            </a:r>
          </a:p>
          <a:p>
            <a:r>
              <a:rPr lang="pt-BR" dirty="0" smtClean="0"/>
              <a:t>“ Em economia em que o avanço tecnológico era muito lento ou inexistente, e que se baseavam na atividade agrícola, existia uma consciência de que as proporções dos fatores de produção não podiam romper essa barreira... A atividade industrial permitia romper essa barreira.”</a:t>
            </a:r>
          </a:p>
          <a:p>
            <a:r>
              <a:rPr lang="pt-BR" dirty="0" smtClean="0"/>
              <a:t>Ferrovias &gt; Rápida Integração dos Mercados Internos nos Países Europeus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b="1" dirty="0" smtClean="0"/>
              <a:t>Mudanças no comércio internacional na segunda metade do </a:t>
            </a:r>
            <a:r>
              <a:rPr lang="pt-BR" sz="2800" b="1" dirty="0" err="1" smtClean="0"/>
              <a:t>sec</a:t>
            </a:r>
            <a:r>
              <a:rPr lang="pt-BR" sz="2800" b="1" dirty="0" smtClean="0"/>
              <a:t> XIX e efeitos na América Latina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Primeira Guerra &gt; sistema de economia mundial baseado na divisão internacional do trabalho.</a:t>
            </a:r>
          </a:p>
          <a:p>
            <a:r>
              <a:rPr lang="pt-BR" dirty="0" smtClean="0"/>
              <a:t>A partir da Rev. Industrial :</a:t>
            </a:r>
          </a:p>
          <a:p>
            <a:r>
              <a:rPr lang="pt-BR" dirty="0" smtClean="0"/>
              <a:t>1) Elevação da taxa de crescimento econômico;</a:t>
            </a:r>
          </a:p>
          <a:p>
            <a:r>
              <a:rPr lang="pt-BR" dirty="0" smtClean="0"/>
              <a:t>2) Aumento da população mundial &gt; urbanização &gt; melhoria dos serviços públicos &gt; aumento dos salários reais;</a:t>
            </a:r>
          </a:p>
          <a:p>
            <a:r>
              <a:rPr lang="pt-BR" dirty="0" smtClean="0"/>
              <a:t>3) Conhecimentos técnicos &gt; novas formas de produção.</a:t>
            </a:r>
          </a:p>
          <a:p>
            <a:r>
              <a:rPr lang="pt-BR" dirty="0" smtClean="0"/>
              <a:t>Conseqüência &gt; Intensificação da divisão internacional do trabalho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Formação do sistema econômico mundial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A) Existência de um núcleo com avanço no processo de capitalização (concentra parte da atividade industrial);</a:t>
            </a:r>
          </a:p>
          <a:p>
            <a:r>
              <a:rPr lang="pt-BR" dirty="0" smtClean="0"/>
              <a:t>B) Formação de um sistema de divisão internacional do trabalho, com hegemonia dos pós industriais;</a:t>
            </a:r>
          </a:p>
          <a:p>
            <a:r>
              <a:rPr lang="pt-BR" dirty="0" smtClean="0"/>
              <a:t>C) Criação de uma rede de transmissão do progresso técnico, subsidiária do sistema de divisão internacional do trabalho.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Tipologia das economias exportadoras de matérias primas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Três tipos de economia exportadora de produtos primários:</a:t>
            </a:r>
          </a:p>
          <a:p>
            <a:r>
              <a:rPr lang="pt-BR" dirty="0" smtClean="0"/>
              <a:t>A) economia exportadora de produtos agrícola de clima temperado (Argentina e Uruguai);</a:t>
            </a:r>
          </a:p>
          <a:p>
            <a:r>
              <a:rPr lang="pt-BR" dirty="0" smtClean="0"/>
              <a:t>B) Economia exportadora de produtos agrícola tropicais (Brasil, Colômbia, Equador, América Central e o Caribe);</a:t>
            </a:r>
          </a:p>
          <a:p>
            <a:r>
              <a:rPr lang="pt-BR" dirty="0" smtClean="0"/>
              <a:t>C) Economia exportadora de produtos minerais (México, Chile, </a:t>
            </a:r>
            <a:r>
              <a:rPr lang="pt-BR" dirty="0" err="1" smtClean="0"/>
              <a:t>Perú</a:t>
            </a:r>
            <a:r>
              <a:rPr lang="pt-BR" dirty="0" smtClean="0"/>
              <a:t> e Bolívia).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200" b="1" dirty="0" smtClean="0"/>
              <a:t>A fase de expansão exportações</a:t>
            </a:r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2800" dirty="0" smtClean="0"/>
              <a:t>Ocorreu no período entre1880 até a primeira guerra em 1914</a:t>
            </a:r>
            <a:endParaRPr lang="pt-BR" dirty="0" smtClean="0"/>
          </a:p>
          <a:p>
            <a:r>
              <a:rPr lang="pt-BR" dirty="0" smtClean="0"/>
              <a:t>A América Latina transformara-se em parte do sistema do comercio mundial e fonte de matérias primas para os países industrializados.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dirty="0" smtClean="0"/>
              <a:t>Novas tendências da economia mundial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1) Reversão da tendência à elevação do coeficiente de comércio exterior dos países industrializados;</a:t>
            </a:r>
          </a:p>
          <a:p>
            <a:r>
              <a:rPr lang="pt-BR" dirty="0" smtClean="0"/>
              <a:t>2) Persistente deterioração nos preços relativos dos produtos primários nos mercados internacionais;</a:t>
            </a:r>
          </a:p>
          <a:p>
            <a:r>
              <a:rPr lang="pt-BR" dirty="0" smtClean="0"/>
              <a:t>3) Modificação na composição do comércio mundial, tendência essa que se manifesta após a 2ª Guerra Mundial.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28600"/>
            <a:ext cx="8266014" cy="9906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Composição do comércio mundial </a:t>
            </a:r>
            <a:r>
              <a:rPr lang="pt-BR" dirty="0" smtClean="0"/>
              <a:t>(%)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1913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1953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Gêneros alimentícios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Matérias primas agrícolas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Minerais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Manufatura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4000" b="1" dirty="0" smtClean="0"/>
              <a:t>Significação para a América Latina da crise de 1929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 demanda internacional de produtos primários perde o seu dinamismo, como reflexo da evolução das estruturas dos países industrializados;</a:t>
            </a:r>
          </a:p>
          <a:p>
            <a:r>
              <a:rPr lang="pt-BR" dirty="0" smtClean="0"/>
              <a:t>O volume físico das exportações reduziu-se em 25% entre 1929 e 1933 e o nível geral de preços dessas exportações em 30% (baixa de mais de 50% no comércio mundial);</a:t>
            </a:r>
          </a:p>
          <a:p>
            <a:r>
              <a:rPr lang="pt-BR" dirty="0" smtClean="0"/>
              <a:t>Na AL a crise assumiu dimensões enormes, pelo fato de que dentre as regiões subdesenvolvidas era ela uma das que mais se integrou ao sistema de divisão internacional do trabalho.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err="1" smtClean="0"/>
              <a:t>Am</a:t>
            </a:r>
            <a:r>
              <a:rPr lang="pt-BR" sz="3600" b="1" dirty="0" smtClean="0"/>
              <a:t>. Latina: índices de intercâmbio externo</a:t>
            </a:r>
            <a:endParaRPr lang="pt-BR" sz="36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Quantum das</a:t>
                      </a:r>
                    </a:p>
                    <a:p>
                      <a:r>
                        <a:rPr lang="pt-BR" dirty="0" smtClean="0"/>
                        <a:t>Exportações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Termos de </a:t>
                      </a:r>
                    </a:p>
                    <a:p>
                      <a:r>
                        <a:rPr lang="pt-BR" dirty="0" smtClean="0"/>
                        <a:t>Intercâmbio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Capacidade para</a:t>
                      </a:r>
                    </a:p>
                    <a:p>
                      <a:r>
                        <a:rPr lang="pt-BR" dirty="0" smtClean="0"/>
                        <a:t>Importar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1930-34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-8,8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-24,3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-31,3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1935-39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-10,8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-12,9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pt-BR" dirty="0" smtClean="0"/>
                        <a:t>Fonte: CEPAL, 1949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714348" y="4071942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Se considerado o crescimento populacional, o declínio na capacidade de importar foi de 37% (1930-34) e 27%  em 1935-39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85786" y="5357826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 comportamento do termos de intercâmbio mostra a extrema vulnerabilidade das economias exportadoras de produtos primários, no quadro da divisão internacional do trabalho surgida no século XIX.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Bases econômicas e sociais da ocupação territorial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Portugal e Espanha, circunstâncias similares para que o Estado viesse a tutelar as atividades econômicas desde os começos da revolução comercial.</a:t>
            </a:r>
          </a:p>
          <a:p>
            <a:r>
              <a:rPr lang="pt-BR" dirty="0" smtClean="0"/>
              <a:t>O interesse privado do conquistador seria o verdadeiro motor que viria a estruturar o novo império (Estado espanhol)</a:t>
            </a:r>
          </a:p>
          <a:p>
            <a:r>
              <a:rPr lang="pt-BR" dirty="0" smtClean="0"/>
              <a:t>“</a:t>
            </a:r>
            <a:r>
              <a:rPr lang="pt-BR" dirty="0" err="1" smtClean="0"/>
              <a:t>Encomienda</a:t>
            </a:r>
            <a:r>
              <a:rPr lang="pt-BR" dirty="0" smtClean="0"/>
              <a:t>”, as terras e as rendas atribuídas ao comandante de uma Ordem Militar</a:t>
            </a:r>
          </a:p>
          <a:p>
            <a:r>
              <a:rPr lang="pt-BR" dirty="0" smtClean="0"/>
              <a:t>Objetivos de segurança levaram a Coroa espanhola a concentrar a população nativa em certas áreas, dando origem a “comunidade indígena”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Indicadores de intercâmbio externo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(Var.% com respeito da 1925-29)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Países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Quantum das </a:t>
                      </a:r>
                    </a:p>
                    <a:p>
                      <a:r>
                        <a:rPr lang="pt-BR" dirty="0" smtClean="0"/>
                        <a:t>Exportações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Termos de Intercâmbio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Capacidade para Importar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Quantum das Importações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ARGENTINA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1930-34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1935-39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BRASIL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1930-34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+10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-48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1935-39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+52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-55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CHILE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1930-34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-58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-60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1935-39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-41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-42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-50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MÉXICO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1930-34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-43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-55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-45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1935-39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-39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 </a:t>
            </a:r>
            <a:r>
              <a:rPr lang="pt-BR" dirty="0" err="1" smtClean="0"/>
              <a:t>encomienda</a:t>
            </a:r>
            <a:r>
              <a:rPr lang="pt-BR" dirty="0" smtClean="0"/>
              <a:t> não funcionou como forma de organização social, e apelou-se para formas de escravidão;</a:t>
            </a:r>
          </a:p>
          <a:p>
            <a:r>
              <a:rPr lang="pt-BR" dirty="0" smtClean="0"/>
              <a:t>O objetivo principal do espanhol que empreendia a conquista ou recebia a </a:t>
            </a:r>
            <a:r>
              <a:rPr lang="pt-BR" dirty="0" err="1" smtClean="0"/>
              <a:t>encomienda</a:t>
            </a:r>
            <a:r>
              <a:rPr lang="pt-BR" dirty="0" smtClean="0"/>
              <a:t> era extrair um excedente que pudesse ser transferido para a Europa;</a:t>
            </a:r>
          </a:p>
          <a:p>
            <a:r>
              <a:rPr lang="pt-BR" dirty="0" smtClean="0"/>
              <a:t>Portugueses encontram população rarefeita e necessitam importar mão-de-obra africana. Necessidade de grandes inversões.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Exploração do ouro ocorre primeiro em terras espanholas. Indígenas brasileiros não têm tradição aurífera.</a:t>
            </a:r>
          </a:p>
          <a:p>
            <a:r>
              <a:rPr lang="pt-BR" dirty="0" smtClean="0"/>
              <a:t>1545 – exploração espanhola da produção de prata. Tanto a produção de prata como de mercúrio tinham como mão de obra principal os indígenas;</a:t>
            </a:r>
          </a:p>
          <a:p>
            <a:r>
              <a:rPr lang="pt-BR" dirty="0" smtClean="0"/>
              <a:t>1503/1650 – a Espanha recebeu 181 </a:t>
            </a:r>
            <a:r>
              <a:rPr lang="pt-BR" dirty="0" err="1" smtClean="0"/>
              <a:t>ton</a:t>
            </a:r>
            <a:r>
              <a:rPr lang="pt-BR" dirty="0" smtClean="0"/>
              <a:t> de ouro e 16.887 </a:t>
            </a:r>
            <a:r>
              <a:rPr lang="pt-BR" dirty="0" err="1" smtClean="0"/>
              <a:t>ton</a:t>
            </a:r>
            <a:r>
              <a:rPr lang="pt-BR" dirty="0" smtClean="0"/>
              <a:t> de prata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 comércio colonial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Comércio de colônias espanholas está submetido a estrito controle pelas autoridades metropolitanas;</a:t>
            </a:r>
          </a:p>
          <a:p>
            <a:r>
              <a:rPr lang="pt-BR" dirty="0" smtClean="0"/>
              <a:t>Elevado saldo positivo da balança comercial =&gt; os </a:t>
            </a:r>
            <a:r>
              <a:rPr lang="pt-BR" dirty="0" err="1" smtClean="0"/>
              <a:t>encomenderos</a:t>
            </a:r>
            <a:r>
              <a:rPr lang="pt-BR" dirty="0" smtClean="0"/>
              <a:t> poupavam parte substancial de sua renda, transferida para a Espanha.</a:t>
            </a:r>
          </a:p>
          <a:p>
            <a:r>
              <a:rPr lang="pt-BR" dirty="0" smtClean="0"/>
              <a:t>Regime de comércio livre (1765) =&gt; liberdade para as províncias americanas comerciarem entre si.</a:t>
            </a:r>
          </a:p>
          <a:p>
            <a:r>
              <a:rPr lang="pt-BR" dirty="0" smtClean="0"/>
              <a:t>Ouro exigiu pouca imobilização de capital ao contrário da prata que exigiu imobilizações de capital em galerias, obras e instalações mecânicas.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 comércio colonial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Declínio da atividade mineira &gt; debilita demanda agrícola &gt; instituição da </a:t>
            </a:r>
            <a:r>
              <a:rPr lang="pt-BR" dirty="0" err="1" smtClean="0"/>
              <a:t>encomienda</a:t>
            </a:r>
            <a:r>
              <a:rPr lang="pt-BR" dirty="0" smtClean="0"/>
              <a:t> se desgasta &gt; incapacidade de captura de excedente </a:t>
            </a:r>
          </a:p>
          <a:p>
            <a:r>
              <a:rPr lang="pt-BR" dirty="0" smtClean="0"/>
              <a:t>Evolução social do Brasil &gt; conduziu a resultados semelhantes</a:t>
            </a:r>
          </a:p>
          <a:p>
            <a:r>
              <a:rPr lang="pt-BR" dirty="0" smtClean="0"/>
              <a:t>Esquematicamente: os primeiros 150 anos da presença espanhola &gt; êxitos para a Coroa e para a minoria que participou diretamente da conquista</a:t>
            </a:r>
          </a:p>
          <a:p>
            <a:r>
              <a:rPr lang="pt-BR" dirty="0" smtClean="0"/>
              <a:t>Os segundos 150 anos &gt; declínio da produção mineira &gt; menor pressão sobre população &gt; enfraquecimento do vínculo entre regiões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 comércio colonial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Na América portuguesa essas 2 fases se mostram invertidas. Nos primeiros 150 anos &gt; economia agrícola de exportação &gt; Na segunda fase &gt; pólo produtor de ouro e diamantes &gt; acelera povoamento &gt; maior articulação das diferentes regiões do país.</a:t>
            </a:r>
          </a:p>
          <a:p>
            <a:r>
              <a:rPr lang="pt-BR" dirty="0" smtClean="0"/>
              <a:t>Nova Espanha (México) cuja riqueza superava o conjunto das demais províncias (no período da independência) &gt; unidade territorial preservada.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 primeira metade do século XIX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Desorganização dos impérios espanhol e português &gt; guerras napoleônicas &gt; transformações econômica e políticas na Europa.</a:t>
            </a:r>
          </a:p>
          <a:p>
            <a:r>
              <a:rPr lang="pt-BR" dirty="0" smtClean="0"/>
              <a:t>Avanço da revolução industrial inglesa &gt; controle sobre transportes marítimos &gt; política de portos abertos &gt; incompatível com o regime de Espanha e Portugal com as colônias</a:t>
            </a:r>
          </a:p>
          <a:p>
            <a:r>
              <a:rPr lang="pt-BR" dirty="0" smtClean="0"/>
              <a:t>Movimento </a:t>
            </a:r>
            <a:r>
              <a:rPr lang="pt-BR" dirty="0" err="1" smtClean="0"/>
              <a:t>independista</a:t>
            </a:r>
            <a:r>
              <a:rPr lang="pt-BR" dirty="0" smtClean="0"/>
              <a:t> se irradia de 3 pólos: Caracas, Buenos Aires e México</a:t>
            </a:r>
          </a:p>
          <a:p>
            <a:r>
              <a:rPr lang="pt-BR" dirty="0" smtClean="0"/>
              <a:t>Surge uma burguesia </a:t>
            </a:r>
            <a:r>
              <a:rPr lang="pt-BR" dirty="0" err="1" smtClean="0"/>
              <a:t>europeizante</a:t>
            </a:r>
            <a:r>
              <a:rPr lang="pt-BR" dirty="0" smtClean="0"/>
              <a:t> e emergem forças que buscam romper as estruturas de dominação impostas pelo regime colonial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Formação dos Estados nacionais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Estruturação dos Estados nacionais ocorre de forma acidental em quase toda a AL (localismo político tende a prevalecer);</a:t>
            </a:r>
          </a:p>
          <a:p>
            <a:r>
              <a:rPr lang="pt-BR" dirty="0" smtClean="0"/>
              <a:t>Estruturação condicionada por: a) Inexistência de interdependência real entre os senhores de terra; b) consolidação do grupo urbano e integração com interesses rurais;</a:t>
            </a:r>
          </a:p>
          <a:p>
            <a:r>
              <a:rPr lang="pt-BR" dirty="0" smtClean="0"/>
              <a:t>Países com economia mineira (México, </a:t>
            </a:r>
            <a:r>
              <a:rPr lang="pt-BR" dirty="0" err="1" smtClean="0"/>
              <a:t>Perú</a:t>
            </a:r>
            <a:r>
              <a:rPr lang="pt-BR" dirty="0" smtClean="0"/>
              <a:t> e Bolívia) o controle dessa atividade define o poder estatal;</a:t>
            </a:r>
          </a:p>
          <a:p>
            <a:r>
              <a:rPr lang="pt-BR" dirty="0" smtClean="0"/>
              <a:t>Países com economia agrícola, consolidação associada com a abertura de linhas de exportação (Colômbia, Argentina); </a:t>
            </a:r>
          </a:p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89997D9-F1C9-4A1D-A403-A52FB07A406A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549</TotalTime>
  <Words>1403</Words>
  <Application>Microsoft Office PowerPoint</Application>
  <PresentationFormat>Apresentação na tela (4:3)</PresentationFormat>
  <Paragraphs>175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Mediano</vt:lpstr>
      <vt:lpstr>A economia latino americana</vt:lpstr>
      <vt:lpstr>Bases econômicas e sociais da ocupação territorial</vt:lpstr>
      <vt:lpstr>Slide 3</vt:lpstr>
      <vt:lpstr>Slide 4</vt:lpstr>
      <vt:lpstr>O comércio colonial</vt:lpstr>
      <vt:lpstr>O comércio colonial</vt:lpstr>
      <vt:lpstr>O comércio colonial</vt:lpstr>
      <vt:lpstr>A primeira metade do século XIX</vt:lpstr>
      <vt:lpstr>Formação dos Estados nacionais</vt:lpstr>
      <vt:lpstr>Formação dos Estados nacionais</vt:lpstr>
      <vt:lpstr>Mudanças no comércio internacional na segunda metade do sec XIX e efeitos na América Latina</vt:lpstr>
      <vt:lpstr>Mudanças no comércio internacional na segunda metade do sec XIX e efeitos na América Latina</vt:lpstr>
      <vt:lpstr>Formação do sistema econômico mundial</vt:lpstr>
      <vt:lpstr>Tipologia das economias exportadoras de matérias primas</vt:lpstr>
      <vt:lpstr>A fase de expansão exportações </vt:lpstr>
      <vt:lpstr>Novas tendências da economia mundial</vt:lpstr>
      <vt:lpstr>Composição do comércio mundial (%)</vt:lpstr>
      <vt:lpstr>Significação para a América Latina da crise de 1929</vt:lpstr>
      <vt:lpstr>Am. Latina: índices de intercâmbio externo</vt:lpstr>
      <vt:lpstr>Indicadores de intercâmbio externo (Var.% com respeito da 1925-29)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economia latino americana</dc:title>
  <dc:creator>EasyPC</dc:creator>
  <cp:lastModifiedBy>EasyPC</cp:lastModifiedBy>
  <cp:revision>33</cp:revision>
  <dcterms:created xsi:type="dcterms:W3CDTF">2021-06-07T21:25:01Z</dcterms:created>
  <dcterms:modified xsi:type="dcterms:W3CDTF">2021-06-22T18:19:50Z</dcterms:modified>
</cp:coreProperties>
</file>