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latin typeface="Comic Sans MS" panose="030F0702030302020204" pitchFamily="66" charset="0"/>
              </a:rPr>
              <a:t>The </a:t>
            </a:r>
            <a:r>
              <a:rPr lang="de-DE" sz="5400" dirty="0" err="1" smtClean="0">
                <a:latin typeface="Comic Sans MS" panose="030F0702030302020204" pitchFamily="66" charset="0"/>
              </a:rPr>
              <a:t>Peloponnesian</a:t>
            </a:r>
            <a:r>
              <a:rPr lang="de-DE" sz="5400" dirty="0" smtClean="0">
                <a:latin typeface="Comic Sans MS" panose="030F0702030302020204" pitchFamily="66" charset="0"/>
              </a:rPr>
              <a:t> War </a:t>
            </a:r>
            <a:br>
              <a:rPr lang="de-DE" sz="5400" dirty="0" smtClean="0">
                <a:latin typeface="Comic Sans MS" panose="030F0702030302020204" pitchFamily="66" charset="0"/>
              </a:rPr>
            </a:br>
            <a:r>
              <a:rPr lang="de-DE" sz="5400" dirty="0" err="1" smtClean="0">
                <a:latin typeface="Comic Sans MS" panose="030F0702030302020204" pitchFamily="66" charset="0"/>
              </a:rPr>
              <a:t>and</a:t>
            </a:r>
            <a:r>
              <a:rPr lang="de-DE" sz="5400" dirty="0" smtClean="0">
                <a:latin typeface="Comic Sans MS" panose="030F0702030302020204" pitchFamily="66" charset="0"/>
              </a:rPr>
              <a:t> </a:t>
            </a:r>
            <a:r>
              <a:rPr lang="de-DE" sz="5400" dirty="0" err="1" smtClean="0">
                <a:latin typeface="Comic Sans MS" panose="030F0702030302020204" pitchFamily="66" charset="0"/>
              </a:rPr>
              <a:t>Tragedy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6" y="67241"/>
            <a:ext cx="11785146" cy="64949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7541" y="5271247"/>
            <a:ext cx="821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460 – 445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and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431 – 404 BCE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Main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rivals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: Athens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vs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Sparta (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including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respective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allies</a:t>
            </a:r>
            <a:r>
              <a:rPr lang="de-D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6340" y="918201"/>
            <a:ext cx="10233800" cy="5670858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1st </a:t>
            </a:r>
            <a:r>
              <a:rPr lang="de-DE" dirty="0" err="1" smtClean="0">
                <a:latin typeface="Comic Sans MS" panose="030F0702030302020204" pitchFamily="66" charset="0"/>
              </a:rPr>
              <a:t>Peloponnesian</a:t>
            </a:r>
            <a:r>
              <a:rPr lang="de-DE" dirty="0" smtClean="0">
                <a:latin typeface="Comic Sans MS" panose="030F0702030302020204" pitchFamily="66" charset="0"/>
              </a:rPr>
              <a:t> War (</a:t>
            </a:r>
            <a:r>
              <a:rPr lang="de-DE" dirty="0" err="1" smtClean="0">
                <a:latin typeface="Comic Sans MS" panose="030F0702030302020204" pitchFamily="66" charset="0"/>
              </a:rPr>
              <a:t>ended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with</a:t>
            </a:r>
            <a:r>
              <a:rPr lang="de-DE" dirty="0" smtClean="0">
                <a:latin typeface="Comic Sans MS" panose="030F0702030302020204" pitchFamily="66" charset="0"/>
              </a:rPr>
              <a:t> a </a:t>
            </a:r>
            <a:r>
              <a:rPr lang="de-DE" dirty="0" err="1" smtClean="0">
                <a:latin typeface="Comic Sans MS" panose="030F0702030302020204" pitchFamily="66" charset="0"/>
              </a:rPr>
              <a:t>truce</a:t>
            </a:r>
            <a:r>
              <a:rPr lang="de-DE" dirty="0" smtClean="0">
                <a:latin typeface="Comic Sans MS" panose="030F0702030302020204" pitchFamily="66" charset="0"/>
              </a:rPr>
              <a:t> in 445, </a:t>
            </a:r>
            <a:r>
              <a:rPr lang="de-DE" dirty="0" err="1" smtClean="0">
                <a:latin typeface="Comic Sans MS" panose="030F0702030302020204" pitchFamily="66" charset="0"/>
              </a:rPr>
              <a:t>called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Thirty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Years</a:t>
            </a:r>
            <a:r>
              <a:rPr lang="de-DE" dirty="0" smtClean="0">
                <a:latin typeface="Comic Sans MS" panose="030F0702030302020204" pitchFamily="66" charset="0"/>
              </a:rPr>
              <a:t>‘ Treaty)</a:t>
            </a: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New </a:t>
            </a:r>
            <a:r>
              <a:rPr lang="de-DE" dirty="0" err="1" smtClean="0">
                <a:latin typeface="Comic Sans MS" panose="030F0702030302020204" pitchFamily="66" charset="0"/>
              </a:rPr>
              <a:t>hostilities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arose</a:t>
            </a:r>
            <a:r>
              <a:rPr lang="de-DE" dirty="0" smtClean="0">
                <a:latin typeface="Comic Sans MS" panose="030F0702030302020204" pitchFamily="66" charset="0"/>
              </a:rPr>
              <a:t> in 433, </a:t>
            </a:r>
            <a:r>
              <a:rPr lang="de-DE" dirty="0" err="1" smtClean="0">
                <a:latin typeface="Comic Sans MS" panose="030F0702030302020204" pitchFamily="66" charset="0"/>
              </a:rPr>
              <a:t>when</a:t>
            </a:r>
            <a:r>
              <a:rPr lang="de-DE" dirty="0" smtClean="0">
                <a:latin typeface="Comic Sans MS" panose="030F0702030302020204" pitchFamily="66" charset="0"/>
              </a:rPr>
              <a:t> Athens </a:t>
            </a:r>
            <a:r>
              <a:rPr lang="de-DE" dirty="0" err="1" smtClean="0">
                <a:latin typeface="Comic Sans MS" panose="030F0702030302020204" pitchFamily="66" charset="0"/>
              </a:rPr>
              <a:t>allied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itself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with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Corcyra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Corfu</a:t>
            </a:r>
            <a:r>
              <a:rPr lang="de-DE" dirty="0" smtClean="0">
                <a:latin typeface="Comic Sans MS" panose="030F0702030302020204" pitchFamily="66" charset="0"/>
              </a:rPr>
              <a:t>), a </a:t>
            </a:r>
            <a:r>
              <a:rPr lang="de-DE" dirty="0" err="1" smtClean="0">
                <a:latin typeface="Comic Sans MS" panose="030F0702030302020204" pitchFamily="66" charset="0"/>
              </a:rPr>
              <a:t>strategically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important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colony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Corinth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431: </a:t>
            </a:r>
            <a:r>
              <a:rPr lang="de-DE" dirty="0" err="1" smtClean="0">
                <a:latin typeface="Comic Sans MS" panose="030F0702030302020204" pitchFamily="66" charset="0"/>
              </a:rPr>
              <a:t>Thebes</a:t>
            </a:r>
            <a:r>
              <a:rPr lang="de-DE" dirty="0" smtClean="0">
                <a:latin typeface="Comic Sans MS" panose="030F0702030302020204" pitchFamily="66" charset="0"/>
              </a:rPr>
              <a:t>, a </a:t>
            </a:r>
            <a:r>
              <a:rPr lang="de-DE" dirty="0" err="1" smtClean="0">
                <a:latin typeface="Comic Sans MS" panose="030F0702030302020204" pitchFamily="66" charset="0"/>
              </a:rPr>
              <a:t>Spartan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ally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attacked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Plateeia</a:t>
            </a:r>
            <a:r>
              <a:rPr lang="de-DE" dirty="0" smtClean="0">
                <a:latin typeface="Comic Sans MS" panose="030F0702030302020204" pitchFamily="66" charset="0"/>
              </a:rPr>
              <a:t>, an </a:t>
            </a:r>
            <a:r>
              <a:rPr lang="de-DE" dirty="0" err="1" smtClean="0">
                <a:latin typeface="Comic Sans MS" panose="030F0702030302020204" pitchFamily="66" charset="0"/>
              </a:rPr>
              <a:t>Athenian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ally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Fighting</a:t>
            </a:r>
            <a:r>
              <a:rPr lang="de-DE" dirty="0" smtClean="0">
                <a:latin typeface="Comic Sans MS" panose="030F0702030302020204" pitchFamily="66" charset="0"/>
              </a:rPr>
              <a:t>: </a:t>
            </a:r>
            <a:r>
              <a:rPr lang="de-DE" dirty="0" err="1" smtClean="0">
                <a:latin typeface="Comic Sans MS" panose="030F0702030302020204" pitchFamily="66" charset="0"/>
              </a:rPr>
              <a:t>two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periods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ten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eleven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years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separated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a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truce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six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years</a:t>
            </a:r>
            <a:r>
              <a:rPr lang="de-DE" dirty="0" smtClean="0">
                <a:latin typeface="Comic Sans MS" panose="030F0702030302020204" pitchFamily="66" charset="0"/>
              </a:rPr>
              <a:t>, The </a:t>
            </a:r>
            <a:r>
              <a:rPr lang="de-DE" dirty="0" err="1" smtClean="0">
                <a:latin typeface="Comic Sans MS" panose="030F0702030302020204" pitchFamily="66" charset="0"/>
              </a:rPr>
              <a:t>Truce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Nicias</a:t>
            </a:r>
          </a:p>
          <a:p>
            <a:pPr marL="0" indent="0">
              <a:buNone/>
            </a:pPr>
            <a:endParaRPr lang="de-DE" dirty="0" smtClean="0"/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84" y="3410314"/>
            <a:ext cx="4299284" cy="301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8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416" y="528678"/>
            <a:ext cx="2853899" cy="37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46" y="528678"/>
            <a:ext cx="3304689" cy="493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8219088" y="3604826"/>
            <a:ext cx="295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Book Antiqua" panose="02040602050305030304" pitchFamily="18" charset="0"/>
              </a:rPr>
              <a:t>Archidamus</a:t>
            </a:r>
            <a:r>
              <a:rPr lang="de-DE" b="1" dirty="0" smtClean="0">
                <a:latin typeface="Book Antiqua" panose="02040602050305030304" pitchFamily="18" charset="0"/>
              </a:rPr>
              <a:t> II, King </a:t>
            </a:r>
            <a:r>
              <a:rPr lang="de-DE" b="1" dirty="0" err="1" smtClean="0">
                <a:latin typeface="Book Antiqua" panose="02040602050305030304" pitchFamily="18" charset="0"/>
              </a:rPr>
              <a:t>of</a:t>
            </a:r>
            <a:r>
              <a:rPr lang="de-DE" b="1" dirty="0" smtClean="0">
                <a:latin typeface="Book Antiqua" panose="02040602050305030304" pitchFamily="18" charset="0"/>
              </a:rPr>
              <a:t> Sparta (dies in 427)</a:t>
            </a:r>
            <a:endParaRPr lang="en-GB" b="1" dirty="0">
              <a:latin typeface="Book Antiqua" panose="0204060205030503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57" y="2050180"/>
            <a:ext cx="2823410" cy="440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1444586" y="3400926"/>
            <a:ext cx="211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Pericles, </a:t>
            </a:r>
            <a:r>
              <a:rPr lang="de-DE" b="1" dirty="0" err="1" smtClean="0"/>
              <a:t>fell</a:t>
            </a:r>
            <a:r>
              <a:rPr lang="de-DE" b="1" dirty="0" smtClean="0"/>
              <a:t> </a:t>
            </a:r>
            <a:r>
              <a:rPr lang="de-DE" b="1" dirty="0" err="1" smtClean="0"/>
              <a:t>victim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a </a:t>
            </a:r>
            <a:r>
              <a:rPr lang="de-DE" b="1" dirty="0" err="1" smtClean="0"/>
              <a:t>plague</a:t>
            </a:r>
            <a:r>
              <a:rPr lang="de-DE" b="1" dirty="0" smtClean="0"/>
              <a:t> in 429)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684295" y="5461625"/>
            <a:ext cx="194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Thucydides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094"/>
            <a:ext cx="10515600" cy="1325563"/>
          </a:xfrm>
        </p:spPr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The end …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0000" y="1456657"/>
            <a:ext cx="11072000" cy="5213084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413: </a:t>
            </a:r>
            <a:r>
              <a:rPr lang="de-DE" dirty="0" err="1" smtClean="0">
                <a:latin typeface="Comic Sans MS" panose="030F0702030302020204" pitchFamily="66" charset="0"/>
              </a:rPr>
              <a:t>Athenian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invasion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Sicily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failed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411: Athens </a:t>
            </a:r>
            <a:r>
              <a:rPr lang="de-DE" dirty="0" err="1" smtClean="0">
                <a:latin typeface="Comic Sans MS" panose="030F0702030302020204" pitchFamily="66" charset="0"/>
              </a:rPr>
              <a:t>itself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in </a:t>
            </a:r>
            <a:r>
              <a:rPr lang="de-DE" dirty="0" err="1" smtClean="0">
                <a:latin typeface="Comic Sans MS" panose="030F0702030302020204" pitchFamily="66" charset="0"/>
              </a:rPr>
              <a:t>turmoil</a:t>
            </a:r>
            <a:r>
              <a:rPr lang="de-DE" dirty="0" smtClean="0">
                <a:latin typeface="Comic Sans MS" panose="030F0702030302020204" pitchFamily="66" charset="0"/>
              </a:rPr>
              <a:t> – </a:t>
            </a:r>
            <a:r>
              <a:rPr lang="de-DE" dirty="0" err="1" smtClean="0">
                <a:latin typeface="Comic Sans MS" panose="030F0702030302020204" pitchFamily="66" charset="0"/>
              </a:rPr>
              <a:t>its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democracy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overthrown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oligarchs</a:t>
            </a:r>
            <a:r>
              <a:rPr lang="de-DE" dirty="0" smtClean="0">
                <a:latin typeface="Comic Sans MS" panose="030F0702030302020204" pitchFamily="66" charset="0"/>
              </a:rPr>
              <a:t> –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oligarchs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are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later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replaced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Regime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Five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>
                <a:latin typeface="Comic Sans MS" panose="030F0702030302020204" pitchFamily="66" charset="0"/>
              </a:rPr>
              <a:t>T</a:t>
            </a:r>
            <a:r>
              <a:rPr lang="de-DE" dirty="0" smtClean="0">
                <a:latin typeface="Comic Sans MS" panose="030F0702030302020204" pitchFamily="66" charset="0"/>
              </a:rPr>
              <a:t>housand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Athens, </a:t>
            </a:r>
            <a:r>
              <a:rPr lang="de-DE" dirty="0" err="1" smtClean="0">
                <a:latin typeface="Comic Sans MS" panose="030F0702030302020204" pitchFamily="66" charset="0"/>
              </a:rPr>
              <a:t>emboldened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several</a:t>
            </a:r>
            <a:r>
              <a:rPr lang="de-DE" dirty="0" smtClean="0">
                <a:latin typeface="Comic Sans MS" panose="030F0702030302020204" pitchFamily="66" charset="0"/>
              </a:rPr>
              <a:t> minor </a:t>
            </a:r>
            <a:r>
              <a:rPr lang="de-DE" dirty="0" err="1" smtClean="0">
                <a:latin typeface="Comic Sans MS" panose="030F0702030302020204" pitchFamily="66" charset="0"/>
              </a:rPr>
              <a:t>victories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rejected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Spartan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peace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offers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Sparta </a:t>
            </a:r>
            <a:r>
              <a:rPr lang="de-DE" dirty="0" err="1" smtClean="0">
                <a:latin typeface="Comic Sans MS" panose="030F0702030302020204" pitchFamily="66" charset="0"/>
              </a:rPr>
              <a:t>sought</a:t>
            </a:r>
            <a:r>
              <a:rPr lang="de-DE" dirty="0" smtClean="0">
                <a:latin typeface="Comic Sans MS" panose="030F0702030302020204" pitchFamily="66" charset="0"/>
              </a:rPr>
              <a:t> an </a:t>
            </a:r>
            <a:r>
              <a:rPr lang="de-DE" dirty="0" err="1" smtClean="0">
                <a:latin typeface="Comic Sans MS" panose="030F0702030302020204" pitchFamily="66" charset="0"/>
              </a:rPr>
              <a:t>alliance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with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Persia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405: </a:t>
            </a:r>
            <a:r>
              <a:rPr lang="de-DE" dirty="0" err="1" smtClean="0">
                <a:latin typeface="Comic Sans MS" panose="030F0702030302020204" pitchFamily="66" charset="0"/>
              </a:rPr>
              <a:t>Athenian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navy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destroyed</a:t>
            </a:r>
            <a:r>
              <a:rPr lang="de-DE" dirty="0" smtClean="0">
                <a:latin typeface="Comic Sans MS" panose="030F0702030302020204" pitchFamily="66" charset="0"/>
              </a:rPr>
              <a:t> at </a:t>
            </a:r>
            <a:r>
              <a:rPr lang="de-DE" dirty="0" err="1" smtClean="0">
                <a:latin typeface="Comic Sans MS" panose="030F0702030302020204" pitchFamily="66" charset="0"/>
              </a:rPr>
              <a:t>Aegospotami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Sparta‘s</a:t>
            </a:r>
            <a:r>
              <a:rPr lang="de-DE" dirty="0" smtClean="0">
                <a:latin typeface="Comic Sans MS" panose="030F0702030302020204" pitchFamily="66" charset="0"/>
              </a:rPr>
              <a:t> Lysander</a:t>
            </a:r>
          </a:p>
          <a:p>
            <a:r>
              <a:rPr lang="de-DE" dirty="0" err="1" smtClean="0">
                <a:latin typeface="Comic Sans MS" panose="030F0702030302020204" pitchFamily="66" charset="0"/>
              </a:rPr>
              <a:t>Spartans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cut</a:t>
            </a:r>
            <a:r>
              <a:rPr lang="de-DE" dirty="0" smtClean="0">
                <a:latin typeface="Comic Sans MS" panose="030F0702030302020204" pitchFamily="66" charset="0"/>
              </a:rPr>
              <a:t> off all </a:t>
            </a:r>
            <a:r>
              <a:rPr lang="de-DE" dirty="0" err="1" smtClean="0">
                <a:latin typeface="Comic Sans MS" panose="030F0702030302020204" pitchFamily="66" charset="0"/>
              </a:rPr>
              <a:t>food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supplies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to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city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Athens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404: surrender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Athens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radley Hand ITC" panose="03070402050302030203" pitchFamily="66" charset="0"/>
              </a:rPr>
              <a:t>Lesson</a:t>
            </a:r>
            <a:r>
              <a:rPr lang="de-DE" dirty="0" smtClean="0">
                <a:latin typeface="Bradley Hand ITC" panose="03070402050302030203" pitchFamily="66" charset="0"/>
              </a:rPr>
              <a:t> …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603659" y="1825625"/>
            <a:ext cx="1023380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dirty="0" smtClean="0"/>
              <a:t>					</a:t>
            </a:r>
            <a:r>
              <a:rPr lang="de-DE" b="1" dirty="0" smtClean="0">
                <a:latin typeface="Bradley Hand ITC" panose="03070402050302030203" pitchFamily="66" charset="0"/>
              </a:rPr>
              <a:t>HYBRIS</a:t>
            </a:r>
            <a:r>
              <a:rPr lang="de-DE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	     </a:t>
            </a:r>
            <a:r>
              <a:rPr lang="de-DE" sz="1800" b="1" dirty="0" smtClean="0">
                <a:latin typeface="Bradley Hand ITC" panose="03070402050302030203" pitchFamily="66" charset="0"/>
              </a:rPr>
              <a:t>(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arrogance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before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the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gods</a:t>
            </a:r>
            <a:r>
              <a:rPr lang="de-DE" sz="1800" b="1" dirty="0" smtClean="0">
                <a:latin typeface="Bradley Hand ITC" panose="03070402050302030203" pitchFamily="66" charset="0"/>
              </a:rPr>
              <a:t>)</a:t>
            </a:r>
          </a:p>
          <a:p>
            <a:pPr marL="0" indent="0">
              <a:buNone/>
            </a:pPr>
            <a:endParaRPr lang="de-DE" sz="18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	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dirty="0">
                <a:latin typeface="Bradley Hand ITC" panose="03070402050302030203" pitchFamily="66" charset="0"/>
              </a:rPr>
              <a:t>	</a:t>
            </a:r>
            <a:r>
              <a:rPr lang="de-DE" b="1" dirty="0" smtClean="0">
                <a:latin typeface="Bradley Hand ITC" panose="03070402050302030203" pitchFamily="66" charset="0"/>
              </a:rPr>
              <a:t>			        NEMESIS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dirty="0" smtClean="0">
                <a:latin typeface="Bradley Hand ITC" panose="03070402050302030203" pitchFamily="66" charset="0"/>
              </a:rPr>
              <a:t>			          </a:t>
            </a:r>
            <a:r>
              <a:rPr lang="de-DE" sz="1800" b="1" dirty="0" smtClean="0">
                <a:latin typeface="Bradley Hand ITC" panose="03070402050302030203" pitchFamily="66" charset="0"/>
              </a:rPr>
              <a:t>(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the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remorseless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goddess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of</a:t>
            </a:r>
            <a:r>
              <a:rPr lang="de-DE" sz="1800" b="1" dirty="0" smtClean="0">
                <a:latin typeface="Bradley Hand ITC" panose="03070402050302030203" pitchFamily="66" charset="0"/>
              </a:rPr>
              <a:t> </a:t>
            </a:r>
            <a:r>
              <a:rPr lang="de-DE" sz="1800" b="1" dirty="0" err="1" smtClean="0">
                <a:latin typeface="Bradley Hand ITC" panose="03070402050302030203" pitchFamily="66" charset="0"/>
              </a:rPr>
              <a:t>revenge</a:t>
            </a:r>
            <a:r>
              <a:rPr lang="de-DE" sz="1800" b="1" dirty="0" smtClean="0">
                <a:latin typeface="Bradley Hand ITC" panose="03070402050302030203" pitchFamily="66" charset="0"/>
              </a:rPr>
              <a:t>)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3" y="1825625"/>
            <a:ext cx="4221806" cy="370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Gerade Verbindung mit Pfeil 7"/>
          <p:cNvCxnSpPr/>
          <p:nvPr/>
        </p:nvCxnSpPr>
        <p:spPr>
          <a:xfrm>
            <a:off x="7906871" y="2833555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6212" y="938119"/>
            <a:ext cx="10233800" cy="4351338"/>
          </a:xfrm>
        </p:spPr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The </a:t>
            </a:r>
            <a:r>
              <a:rPr lang="de-DE" dirty="0" err="1" smtClean="0">
                <a:latin typeface="Comic Sans MS" panose="030F0702030302020204" pitchFamily="66" charset="0"/>
              </a:rPr>
              <a:t>downfall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most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culturally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politically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advanced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Greek</a:t>
            </a:r>
            <a:r>
              <a:rPr lang="de-DE" dirty="0" smtClean="0">
                <a:latin typeface="Comic Sans MS" panose="030F0702030302020204" pitchFamily="66" charset="0"/>
              </a:rPr>
              <a:t> city-</a:t>
            </a:r>
            <a:r>
              <a:rPr lang="de-DE" dirty="0" err="1" smtClean="0">
                <a:latin typeface="Comic Sans MS" panose="030F0702030302020204" pitchFamily="66" charset="0"/>
              </a:rPr>
              <a:t>state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to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annihiliation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de-DE" dirty="0" err="1" smtClean="0">
                <a:latin typeface="Comic Sans MS" panose="030F0702030302020204" pitchFamily="66" charset="0"/>
              </a:rPr>
              <a:t>Policy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aggression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arrogance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The </a:t>
            </a:r>
            <a:r>
              <a:rPr lang="de-DE" dirty="0" err="1" smtClean="0">
                <a:latin typeface="Comic Sans MS" panose="030F0702030302020204" pitchFamily="66" charset="0"/>
              </a:rPr>
              <a:t>rule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strongest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trumped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rule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law</a:t>
            </a:r>
            <a:endParaRPr lang="de-DE" dirty="0" smtClean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Narrated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Thucydides, </a:t>
            </a:r>
          </a:p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Aeschylus, Sophocles, Euripides 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02" y="3113788"/>
            <a:ext cx="4442510" cy="299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9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>
                <a:latin typeface="Comic Sans MS" panose="030F0702030302020204" pitchFamily="66" charset="0"/>
              </a:rPr>
              <a:t>Questions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for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Groupwork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Describe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main</a:t>
            </a:r>
            <a:r>
              <a:rPr lang="de-DE" dirty="0" smtClean="0">
                <a:latin typeface="Comic Sans MS" panose="030F0702030302020204" pitchFamily="66" charset="0"/>
              </a:rPr>
              <a:t> narrative (</a:t>
            </a:r>
            <a:r>
              <a:rPr lang="de-DE" dirty="0" err="1" smtClean="0">
                <a:latin typeface="Comic Sans MS" panose="030F0702030302020204" pitchFamily="66" charset="0"/>
              </a:rPr>
              <a:t>event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characters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framing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different </a:t>
            </a:r>
            <a:r>
              <a:rPr lang="de-DE" dirty="0" err="1" smtClean="0">
                <a:latin typeface="Comic Sans MS" panose="030F0702030302020204" pitchFamily="66" charset="0"/>
              </a:rPr>
              <a:t>parties</a:t>
            </a:r>
            <a:r>
              <a:rPr lang="de-DE" dirty="0" smtClean="0">
                <a:latin typeface="Comic Sans MS" panose="030F0702030302020204" pitchFamily="66" charset="0"/>
              </a:rPr>
              <a:t>, etc.)!</a:t>
            </a: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Can </a:t>
            </a:r>
            <a:r>
              <a:rPr lang="de-DE" dirty="0" err="1" smtClean="0">
                <a:latin typeface="Comic Sans MS" panose="030F0702030302020204" pitchFamily="66" charset="0"/>
              </a:rPr>
              <a:t>you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establish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similarities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between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Thucydides‘s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account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Peloponnesian</a:t>
            </a:r>
            <a:r>
              <a:rPr lang="de-DE" dirty="0" smtClean="0">
                <a:latin typeface="Comic Sans MS" panose="030F0702030302020204" pitchFamily="66" charset="0"/>
              </a:rPr>
              <a:t> War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Euripides‘s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i="1" dirty="0" smtClean="0">
                <a:latin typeface="Comic Sans MS" panose="030F0702030302020204" pitchFamily="66" charset="0"/>
              </a:rPr>
              <a:t>The </a:t>
            </a:r>
            <a:r>
              <a:rPr lang="de-DE" i="1" dirty="0" err="1" smtClean="0">
                <a:latin typeface="Comic Sans MS" panose="030F0702030302020204" pitchFamily="66" charset="0"/>
              </a:rPr>
              <a:t>Trojan</a:t>
            </a:r>
            <a:r>
              <a:rPr lang="de-DE" i="1" dirty="0" smtClean="0">
                <a:latin typeface="Comic Sans MS" panose="030F0702030302020204" pitchFamily="66" charset="0"/>
              </a:rPr>
              <a:t> Women</a:t>
            </a:r>
            <a:r>
              <a:rPr lang="de-DE" dirty="0" smtClean="0">
                <a:latin typeface="Comic Sans MS" panose="030F0702030302020204" pitchFamily="66" charset="0"/>
              </a:rPr>
              <a:t>?</a:t>
            </a:r>
          </a:p>
          <a:p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Why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we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or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you</a:t>
            </a:r>
            <a:r>
              <a:rPr lang="de-DE" dirty="0" smtClean="0">
                <a:latin typeface="Comic Sans MS" panose="030F0702030302020204" pitchFamily="66" charset="0"/>
              </a:rPr>
              <a:t>) </a:t>
            </a:r>
            <a:r>
              <a:rPr lang="de-DE" dirty="0" err="1" smtClean="0">
                <a:latin typeface="Comic Sans MS" panose="030F0702030302020204" pitchFamily="66" charset="0"/>
              </a:rPr>
              <a:t>identify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with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these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stories</a:t>
            </a:r>
            <a:r>
              <a:rPr lang="de-DE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ef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294</Words>
  <Application>Microsoft Office PowerPoint</Application>
  <PresentationFormat>Breitbild</PresentationFormat>
  <Paragraphs>45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Bradley Hand ITC</vt:lpstr>
      <vt:lpstr>Comic Sans MS</vt:lpstr>
      <vt:lpstr>Corbel</vt:lpstr>
      <vt:lpstr>Tiefe</vt:lpstr>
      <vt:lpstr>The Peloponnesian War  and Tragedy</vt:lpstr>
      <vt:lpstr>PowerPoint-Präsentation</vt:lpstr>
      <vt:lpstr>PowerPoint-Präsentation</vt:lpstr>
      <vt:lpstr>PowerPoint-Präsentation</vt:lpstr>
      <vt:lpstr>The end … </vt:lpstr>
      <vt:lpstr>Lesson …</vt:lpstr>
      <vt:lpstr>PowerPoint-Präsentation</vt:lpstr>
      <vt:lpstr>Questions for Groupwork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Peloponnesian War  and Tragedy</dc:title>
  <dc:creator>Markus Fraundorfer</dc:creator>
  <cp:lastModifiedBy>Markus Fraundorfer</cp:lastModifiedBy>
  <cp:revision>25</cp:revision>
  <dcterms:created xsi:type="dcterms:W3CDTF">2016-07-07T09:48:53Z</dcterms:created>
  <dcterms:modified xsi:type="dcterms:W3CDTF">2017-08-21T13:13:49Z</dcterms:modified>
</cp:coreProperties>
</file>