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0" r:id="rId2"/>
    <p:sldId id="286" r:id="rId3"/>
    <p:sldId id="261" r:id="rId4"/>
    <p:sldId id="283" r:id="rId5"/>
    <p:sldId id="285" r:id="rId6"/>
    <p:sldId id="280" r:id="rId7"/>
    <p:sldId id="281" r:id="rId8"/>
    <p:sldId id="287" r:id="rId9"/>
    <p:sldId id="288" r:id="rId10"/>
    <p:sldId id="289" r:id="rId11"/>
    <p:sldId id="291" r:id="rId12"/>
    <p:sldId id="292" r:id="rId13"/>
    <p:sldId id="293" r:id="rId14"/>
    <p:sldId id="264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7" r:id="rId25"/>
  </p:sldIdLst>
  <p:sldSz cx="9144000" cy="6858000" type="screen4x3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r">
              <a:defRPr sz="1200"/>
            </a:lvl1pPr>
          </a:lstStyle>
          <a:p>
            <a:fld id="{816C0BF1-C590-44C5-990E-38436EAF4336}" type="datetimeFigureOut">
              <a:rPr lang="pt-BR" smtClean="0"/>
              <a:pPr/>
              <a:t>25/02/2018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397807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588628" y="6397807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r">
              <a:defRPr sz="1200"/>
            </a:lvl1pPr>
          </a:lstStyle>
          <a:p>
            <a:fld id="{AEF3AA4F-E2D8-454D-A200-972C3F7C76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00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r">
              <a:defRPr sz="1200"/>
            </a:lvl1pPr>
          </a:lstStyle>
          <a:p>
            <a:fld id="{8F4A8406-FFBE-E249-B78A-6BFF573DE679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8" rIns="91434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199489"/>
            <a:ext cx="7893050" cy="3031093"/>
          </a:xfrm>
          <a:prstGeom prst="rect">
            <a:avLst/>
          </a:prstGeom>
        </p:spPr>
        <p:txBody>
          <a:bodyPr vert="horz" lIns="91434" tIns="45718" rIns="91434" bIns="45718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7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8" y="6397807"/>
            <a:ext cx="4275402" cy="336788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r">
              <a:defRPr sz="1200"/>
            </a:lvl1pPr>
          </a:lstStyle>
          <a:p>
            <a:fld id="{942D1F68-5E1D-6D43-BAF2-1F423722C5F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0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06FE-CBE6-420C-B62E-BB736694FFE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3"/>
          </p:nvPr>
        </p:nvSpPr>
        <p:spPr>
          <a:xfrm>
            <a:off x="1547664" y="1614810"/>
            <a:ext cx="7067128" cy="47091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u="none"/>
            </a:lvl1pPr>
            <a:lvl2pPr>
              <a:defRPr sz="2400" u="none"/>
            </a:lvl2pPr>
            <a:lvl3pPr>
              <a:defRPr sz="2000" u="none"/>
            </a:lvl3pPr>
            <a:lvl4pPr>
              <a:defRPr sz="1800" u="none"/>
            </a:lvl4pPr>
            <a:lvl5pPr>
              <a:defRPr sz="1800" u="none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  <a:prstGeom prst="rect">
            <a:avLst/>
          </a:prstGeom>
        </p:spPr>
        <p:txBody>
          <a:bodyPr/>
          <a:lstStyle>
            <a:lvl1pPr algn="l">
              <a:defRPr sz="34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pic>
        <p:nvPicPr>
          <p:cNvPr id="2050" name="Picture 2" descr="C:\Users\Márcia\_Principal\JOBS Clientes\ICMC_USP_miv\_CD_ICMC\PPts\FUNDO_PPT001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274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20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319D-E043-764E-BBA4-463A645E45D8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962D-BB1D-E549-9D23-1AB79A90658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37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319D-E043-764E-BBA4-463A645E45D8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962D-BB1D-E549-9D23-1AB79A90658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6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319D-E043-764E-BBA4-463A645E45D8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962D-BB1D-E549-9D23-1AB79A90658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9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319D-E043-764E-BBA4-463A645E45D8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962D-BB1D-E549-9D23-1AB79A90658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319D-E043-764E-BBA4-463A645E45D8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F962D-BB1D-E549-9D23-1AB79A90658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3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3" r:id="rId4"/>
    <p:sldLayoutId id="214748365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rocio@icmc.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9827" y="1351933"/>
            <a:ext cx="6887069" cy="1773805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solidFill>
                  <a:srgbClr val="0000FF"/>
                </a:solidFill>
              </a:rPr>
              <a:t>Engenharia de Software na prática: construindo </a:t>
            </a:r>
            <a:r>
              <a:rPr lang="pt-BR" sz="3600" dirty="0" smtClean="0">
                <a:solidFill>
                  <a:srgbClr val="0000FF"/>
                </a:solidFill>
              </a:rPr>
              <a:t>produtos reais</a:t>
            </a:r>
            <a:r>
              <a:rPr lang="pt-BR" sz="4000" dirty="0" smtClean="0">
                <a:solidFill>
                  <a:srgbClr val="0000FF"/>
                </a:solidFill>
              </a:rPr>
              <a:t/>
            </a:r>
            <a:br>
              <a:rPr lang="pt-BR" sz="4000" dirty="0" smtClean="0">
                <a:solidFill>
                  <a:srgbClr val="0000FF"/>
                </a:solidFill>
              </a:rPr>
            </a:br>
            <a:endParaRPr lang="pt-BR" sz="4000" dirty="0">
              <a:solidFill>
                <a:srgbClr val="0000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etângulo 13"/>
          <p:cNvSpPr/>
          <p:nvPr/>
        </p:nvSpPr>
        <p:spPr>
          <a:xfrm>
            <a:off x="1369827" y="2945802"/>
            <a:ext cx="72449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dirty="0" smtClean="0"/>
              <a:t>  </a:t>
            </a:r>
            <a:endParaRPr lang="en-US" sz="2000" dirty="0" smtClean="0"/>
          </a:p>
          <a:p>
            <a:pPr algn="ctr"/>
            <a:r>
              <a:rPr lang="en-US" sz="2400" b="1" dirty="0" smtClean="0"/>
              <a:t>Simone </a:t>
            </a:r>
            <a:r>
              <a:rPr lang="en-US" sz="2400" b="1" dirty="0" err="1" smtClean="0"/>
              <a:t>Senger</a:t>
            </a:r>
            <a:r>
              <a:rPr lang="en-US" sz="2400" b="1" dirty="0" smtClean="0"/>
              <a:t> de Souza</a:t>
            </a:r>
          </a:p>
          <a:p>
            <a:pPr algn="ctr"/>
            <a:r>
              <a:rPr lang="pt-BR" sz="2400" dirty="0" smtClean="0"/>
              <a:t> LABES/ SSC / ICMC / USP</a:t>
            </a:r>
          </a:p>
          <a:p>
            <a:pPr algn="ctr"/>
            <a:r>
              <a:rPr lang="pt-BR" sz="2400" dirty="0" smtClean="0">
                <a:hlinkClick r:id="rId2"/>
              </a:rPr>
              <a:t>srocio@icmc.usp.br</a:t>
            </a:r>
            <a:endParaRPr lang="pt-BR" sz="2400" dirty="0" smtClean="0"/>
          </a:p>
          <a:p>
            <a:pPr algn="ctr"/>
            <a:endParaRPr lang="pt-BR" sz="2400" dirty="0" smtClean="0"/>
          </a:p>
          <a:p>
            <a:pPr algn="ctr"/>
            <a:r>
              <a:rPr lang="pt-BR" sz="2400" b="1" dirty="0" smtClean="0"/>
              <a:t> </a:t>
            </a:r>
            <a:endParaRPr lang="pt-BR" sz="2400" dirty="0" smtClean="0"/>
          </a:p>
          <a:p>
            <a:pPr algn="ctr"/>
            <a:endParaRPr lang="pt-BR" sz="2000" b="1" dirty="0" smtClean="0">
              <a:solidFill>
                <a:srgbClr val="434343"/>
              </a:solidFill>
            </a:endParaRPr>
          </a:p>
          <a:p>
            <a:pPr algn="ctr"/>
            <a:endParaRPr lang="pt-BR" sz="2000" b="1" dirty="0" smtClean="0">
              <a:solidFill>
                <a:srgbClr val="434343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434343"/>
                </a:solidFill>
              </a:rPr>
              <a:t>Fevereiro/2018</a:t>
            </a:r>
            <a:endParaRPr lang="de-DE" sz="2000" b="1" dirty="0" smtClean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FF"/>
                </a:solidFill>
              </a:rPr>
              <a:t>Desafios que serão enfrentados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7325" y="1755183"/>
            <a:ext cx="3964675" cy="2813404"/>
          </a:xfrm>
        </p:spPr>
        <p:txBody>
          <a:bodyPr>
            <a:normAutofit/>
          </a:bodyPr>
          <a:lstStyle/>
          <a:p>
            <a:r>
              <a:rPr lang="pt-BR" dirty="0" smtClean="0"/>
              <a:t>Cronograma do projeto precisa prever atividades de outras disciplinas</a:t>
            </a:r>
          </a:p>
          <a:p>
            <a:pPr marL="457200" lvl="1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5" name="Picture 2" descr="Conte com nossos 18 anos de experiência na arte de ensinar e ajudar estudantes a ultrapassarem e superarem as barreiras e dificuldades de aprendizagem!  Aulas Particulares  - Vestibular  -Vestibulinho - Redação e Literatura para a FUVEST - Psicopedagogia  -Orientação Vocacional  - Coaching Pedagógico e psicopedagógico  - Estudo Orientado  -Preparação a testes e Concursos  -Cursos de Fotografia  - Palestras para Pais, Professores e Educadores  - Aulas para Cursos Superiores R. CERRO CORÁ 613 3022-2263 e   3022-2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93" y="1564115"/>
            <a:ext cx="2819637" cy="425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2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FF"/>
                </a:solidFill>
              </a:rPr>
              <a:t>Desafios que serão enfrentados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7325" y="1755183"/>
            <a:ext cx="8079475" cy="2813404"/>
          </a:xfrm>
        </p:spPr>
        <p:txBody>
          <a:bodyPr>
            <a:normAutofit/>
          </a:bodyPr>
          <a:lstStyle/>
          <a:p>
            <a:r>
              <a:rPr lang="pt-BR" dirty="0" smtClean="0"/>
              <a:t>Haverá pressão de prazos, deadline de entregas parciais, necessidade de comprometimento de toda a equipe, falhas...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Simulação de uma equipe de desenvolvimento de software real!</a:t>
            </a:r>
          </a:p>
          <a:p>
            <a:pPr marL="457200" lvl="1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8194" name="Picture 2" descr="Resultado de imagem para stress no trabal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04" y="4568587"/>
            <a:ext cx="2852267" cy="192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1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FF"/>
                </a:solidFill>
              </a:rPr>
              <a:t>Desafios que serão enfrentados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2262" y="1417638"/>
            <a:ext cx="8079475" cy="974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Aula teórica x aula prática</a:t>
            </a:r>
            <a:endParaRPr lang="pt-BR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9218" name="Picture 2" descr="Resultado de imagem para aula teorica ic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5" y="2279176"/>
            <a:ext cx="6990027" cy="40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2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FF"/>
                </a:solidFill>
              </a:rPr>
              <a:t>Desafios que serão enfrentados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41661"/>
            <a:ext cx="8079475" cy="974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Aula teórica x aula prática</a:t>
            </a:r>
            <a:endParaRPr lang="pt-BR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10242" name="Picture 2" descr="Resultado de imagem para aula teorica ic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3" y="2016215"/>
            <a:ext cx="7056791" cy="47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84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-507850"/>
            <a:ext cx="5686155" cy="3377201"/>
          </a:xfrm>
        </p:spPr>
        <p:txBody>
          <a:bodyPr>
            <a:normAutofit/>
          </a:bodyPr>
          <a:lstStyle/>
          <a:p>
            <a:r>
              <a:rPr lang="pt-BR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Engenharia de Software </a:t>
            </a:r>
            <a:r>
              <a:rPr lang="pt-BR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não é</a:t>
            </a:r>
            <a:r>
              <a:rPr lang="pt-BR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pt-B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chata</a:t>
            </a:r>
            <a:r>
              <a:rPr lang="pt-BR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!</a:t>
            </a:r>
            <a:endParaRPr lang="pt-BR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1" y="2112525"/>
            <a:ext cx="3302758" cy="247706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42" y="2674132"/>
            <a:ext cx="3302758" cy="24770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8" y="11934"/>
            <a:ext cx="3529032" cy="26467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71" y="2089773"/>
            <a:ext cx="3668531" cy="275139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1" y="4177502"/>
            <a:ext cx="4113370" cy="27415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2" y="4734137"/>
            <a:ext cx="4776717" cy="22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369827" y="79294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400" b="1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Engenharia de Software </a:t>
            </a:r>
            <a:r>
              <a:rPr lang="pt-B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é</a:t>
            </a:r>
            <a:endParaRPr lang="pt-BR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750325" y="2618452"/>
            <a:ext cx="673858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400" b="1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Construção de software com qualidade!</a:t>
            </a:r>
            <a:endParaRPr lang="pt-BR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://fursine.com.br/wp-content/uploads/2015/07/Site-contruca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85" y="4000038"/>
            <a:ext cx="3694391" cy="27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547664" y="1614810"/>
            <a:ext cx="7067128" cy="4709120"/>
          </a:xfrm>
        </p:spPr>
        <p:txBody>
          <a:bodyPr/>
          <a:lstStyle/>
          <a:p>
            <a:r>
              <a:rPr lang="pt-BR" dirty="0" smtClean="0">
                <a:solidFill>
                  <a:srgbClr val="0000FF"/>
                </a:solidFill>
              </a:rPr>
              <a:t>É um desafio!</a:t>
            </a:r>
          </a:p>
          <a:p>
            <a:pPr lvl="1"/>
            <a:r>
              <a:rPr lang="pt-BR" dirty="0" smtClean="0"/>
              <a:t>Envolve teoria</a:t>
            </a:r>
          </a:p>
          <a:p>
            <a:pPr lvl="1"/>
            <a:r>
              <a:rPr lang="pt-BR" b="1" dirty="0" smtClean="0"/>
              <a:t>Motivação dos alunos</a:t>
            </a:r>
          </a:p>
          <a:p>
            <a:pPr lvl="1"/>
            <a:r>
              <a:rPr lang="pt-BR" dirty="0" smtClean="0"/>
              <a:t>Escolha de um bom problema prático</a:t>
            </a:r>
          </a:p>
          <a:p>
            <a:pPr lvl="1"/>
            <a:endParaRPr lang="pt-BR" dirty="0" smtClean="0"/>
          </a:p>
          <a:p>
            <a:r>
              <a:rPr lang="pt-BR" dirty="0" smtClean="0">
                <a:solidFill>
                  <a:srgbClr val="0000FF"/>
                </a:solidFill>
              </a:rPr>
              <a:t>Abordagens empregadas:</a:t>
            </a:r>
          </a:p>
          <a:p>
            <a:pPr lvl="1"/>
            <a:r>
              <a:rPr lang="pt-BR" dirty="0" smtClean="0"/>
              <a:t>Discussão de casos práticos</a:t>
            </a:r>
          </a:p>
          <a:p>
            <a:pPr lvl="1"/>
            <a:r>
              <a:rPr lang="pt-BR" dirty="0" smtClean="0"/>
              <a:t>Jogos</a:t>
            </a:r>
          </a:p>
          <a:p>
            <a:pPr lvl="1"/>
            <a:r>
              <a:rPr lang="pt-BR" b="1" i="1" dirty="0" err="1" smtClean="0">
                <a:solidFill>
                  <a:srgbClr val="0000FF"/>
                </a:solidFill>
              </a:rPr>
              <a:t>Capstone</a:t>
            </a:r>
            <a:r>
              <a:rPr lang="pt-BR" b="1" i="1" dirty="0" smtClean="0">
                <a:solidFill>
                  <a:srgbClr val="0000FF"/>
                </a:solidFill>
              </a:rPr>
              <a:t> </a:t>
            </a:r>
            <a:r>
              <a:rPr lang="pt-BR" b="1" i="1" dirty="0" err="1" smtClean="0">
                <a:solidFill>
                  <a:srgbClr val="0000FF"/>
                </a:solidFill>
              </a:rPr>
              <a:t>projects</a:t>
            </a:r>
            <a:endParaRPr lang="pt-BR" b="1" i="1" dirty="0" smtClean="0">
              <a:solidFill>
                <a:srgbClr val="0000FF"/>
              </a:solidFill>
            </a:endParaRPr>
          </a:p>
          <a:p>
            <a:pPr lvl="2"/>
            <a:r>
              <a:rPr lang="pt-BR" i="1" dirty="0" smtClean="0"/>
              <a:t>Learning </a:t>
            </a:r>
            <a:r>
              <a:rPr lang="pt-BR" i="1" dirty="0" err="1" smtClean="0"/>
              <a:t>by</a:t>
            </a:r>
            <a:r>
              <a:rPr lang="pt-BR" i="1" dirty="0" smtClean="0"/>
              <a:t> </a:t>
            </a:r>
            <a:r>
              <a:rPr lang="pt-BR" i="1" dirty="0" err="1" smtClean="0"/>
              <a:t>doing</a:t>
            </a:r>
            <a:endParaRPr lang="pt-BR" i="1" dirty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Ensino de Engenharia de Software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6146" name="Picture 2" descr="http://noticias.universia.com.br/net/images/educacion/e/en/ens/ensinar-alunos-introvertid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50" y="5000624"/>
            <a:ext cx="3238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547664" y="1614810"/>
            <a:ext cx="7067128" cy="4709120"/>
          </a:xfrm>
        </p:spPr>
        <p:txBody>
          <a:bodyPr>
            <a:normAutofit/>
          </a:bodyPr>
          <a:lstStyle/>
          <a:p>
            <a:r>
              <a:rPr lang="pt-BR" dirty="0" smtClean="0"/>
              <a:t>Escolha dos projetos a serem adotados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Parceria com empresa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Escolha do método de desenvolvimento - </a:t>
            </a:r>
            <a:r>
              <a:rPr lang="pt-BR" dirty="0" err="1" smtClean="0">
                <a:solidFill>
                  <a:srgbClr val="0000FF"/>
                </a:solidFill>
              </a:rPr>
              <a:t>Scrum</a:t>
            </a:r>
            <a:endParaRPr lang="pt-BR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pt-BR" dirty="0" smtClean="0">
              <a:solidFill>
                <a:srgbClr val="0000FF"/>
              </a:solidFill>
            </a:endParaRPr>
          </a:p>
          <a:p>
            <a:r>
              <a:rPr lang="pt-BR" dirty="0" smtClean="0"/>
              <a:t>Aulas teóricas</a:t>
            </a:r>
          </a:p>
          <a:p>
            <a:pPr marL="457200" lvl="1" indent="0">
              <a:buNone/>
            </a:pPr>
            <a:endParaRPr lang="pt-BR" dirty="0" smtClean="0"/>
          </a:p>
          <a:p>
            <a:r>
              <a:rPr lang="pt-BR" dirty="0" smtClean="0"/>
              <a:t>Aulas práticas</a:t>
            </a:r>
          </a:p>
          <a:p>
            <a:pPr marL="457200" lvl="1" indent="0">
              <a:buNone/>
            </a:pPr>
            <a:r>
              <a:rPr lang="pt-BR" dirty="0" smtClean="0">
                <a:solidFill>
                  <a:srgbClr val="0000FF"/>
                </a:solidFill>
              </a:rPr>
              <a:t>- Desenvolvimento dos projetos</a:t>
            </a:r>
          </a:p>
          <a:p>
            <a:pPr marL="457200" lvl="1" indent="0">
              <a:buNone/>
            </a:pPr>
            <a:r>
              <a:rPr lang="pt-BR" dirty="0" smtClean="0">
                <a:solidFill>
                  <a:srgbClr val="0000FF"/>
                </a:solidFill>
              </a:rPr>
              <a:t>- Mudança de ambiente</a:t>
            </a:r>
          </a:p>
          <a:p>
            <a:pPr lvl="1"/>
            <a:endParaRPr lang="pt-BR" i="1" dirty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Metodologia de Ensino adotada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7170" name="Picture 2" descr="https://encrypted-tbn2.gstatic.com/images?q=tbn:ANd9GcRJhBnigTvjoW79lq6kfCZEwDTiujfvbL3Pba3kEiZoNSRlxWQq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922" y="4785538"/>
            <a:ext cx="17526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547664" y="1614810"/>
            <a:ext cx="7067128" cy="4709120"/>
          </a:xfrm>
        </p:spPr>
        <p:txBody>
          <a:bodyPr>
            <a:normAutofit/>
          </a:bodyPr>
          <a:lstStyle/>
          <a:p>
            <a:r>
              <a:rPr lang="pt-BR" dirty="0" smtClean="0"/>
              <a:t>Projetos Sociais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Doação de Sangue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Doação de Notas Fiscais</a:t>
            </a:r>
          </a:p>
          <a:p>
            <a:pPr marL="457200" lvl="1" indent="0">
              <a:buNone/>
            </a:pPr>
            <a:endParaRPr lang="pt-BR" dirty="0" smtClean="0"/>
          </a:p>
          <a:p>
            <a:pPr marL="514350" indent="-457200"/>
            <a:r>
              <a:rPr lang="pt-BR" dirty="0" smtClean="0"/>
              <a:t>Aplicação da metodologia ágil </a:t>
            </a:r>
            <a:r>
              <a:rPr lang="pt-BR" dirty="0" err="1" smtClean="0"/>
              <a:t>Scrum</a:t>
            </a:r>
            <a:endParaRPr lang="pt-BR" dirty="0" smtClean="0"/>
          </a:p>
          <a:p>
            <a:pPr marL="914400" lvl="1" indent="-457200"/>
            <a:r>
              <a:rPr lang="pt-BR" dirty="0" smtClean="0">
                <a:solidFill>
                  <a:srgbClr val="0000FF"/>
                </a:solidFill>
              </a:rPr>
              <a:t>Prototipação</a:t>
            </a:r>
          </a:p>
          <a:p>
            <a:pPr marL="914400" lvl="1" indent="-457200"/>
            <a:r>
              <a:rPr lang="pt-BR" dirty="0" smtClean="0">
                <a:solidFill>
                  <a:srgbClr val="0000FF"/>
                </a:solidFill>
              </a:rPr>
              <a:t>Clientes reais</a:t>
            </a:r>
          </a:p>
          <a:p>
            <a:pPr marL="914400" lvl="1" indent="-457200"/>
            <a:r>
              <a:rPr lang="pt-BR" i="1" dirty="0" err="1" smtClean="0">
                <a:solidFill>
                  <a:srgbClr val="0000FF"/>
                </a:solidFill>
              </a:rPr>
              <a:t>Sprints</a:t>
            </a:r>
            <a:r>
              <a:rPr lang="pt-BR" dirty="0" smtClean="0">
                <a:solidFill>
                  <a:srgbClr val="0000FF"/>
                </a:solidFill>
              </a:rPr>
              <a:t> de 1 semana</a:t>
            </a:r>
          </a:p>
          <a:p>
            <a:pPr marL="914400" lvl="1" indent="-457200"/>
            <a:endParaRPr lang="pt-BR" dirty="0" smtClean="0"/>
          </a:p>
          <a:p>
            <a:pPr marL="914400" lvl="1" indent="-457200"/>
            <a:endParaRPr lang="pt-BR" dirty="0" smtClean="0"/>
          </a:p>
          <a:p>
            <a:pPr marL="57150" indent="0">
              <a:buNone/>
            </a:pPr>
            <a:endParaRPr lang="pt-BR" dirty="0" smtClean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Desenvolvimento dos projetos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2050" name="Picture 2" descr="Resultado de imagem para agil sc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06" y="4250915"/>
            <a:ext cx="3433786" cy="23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6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547664" y="1614810"/>
            <a:ext cx="7067128" cy="4709120"/>
          </a:xfrm>
        </p:spPr>
        <p:txBody>
          <a:bodyPr>
            <a:normAutofit/>
          </a:bodyPr>
          <a:lstStyle/>
          <a:p>
            <a:r>
              <a:rPr lang="pt-BR" dirty="0" smtClean="0"/>
              <a:t>Ferramentas </a:t>
            </a:r>
          </a:p>
          <a:p>
            <a:pPr lvl="1"/>
            <a:r>
              <a:rPr lang="pt-BR" dirty="0" err="1" smtClean="0">
                <a:solidFill>
                  <a:srgbClr val="0000FF"/>
                </a:solidFill>
              </a:rPr>
              <a:t>Kanban</a:t>
            </a:r>
            <a:r>
              <a:rPr lang="pt-BR" dirty="0" smtClean="0">
                <a:solidFill>
                  <a:srgbClr val="0000FF"/>
                </a:solidFill>
              </a:rPr>
              <a:t> </a:t>
            </a:r>
            <a:r>
              <a:rPr lang="pt-BR" dirty="0" err="1" smtClean="0">
                <a:solidFill>
                  <a:srgbClr val="0000FF"/>
                </a:solidFill>
              </a:rPr>
              <a:t>board</a:t>
            </a:r>
            <a:endParaRPr lang="pt-BR" dirty="0" smtClean="0">
              <a:solidFill>
                <a:srgbClr val="0000FF"/>
              </a:solidFill>
            </a:endParaRPr>
          </a:p>
          <a:p>
            <a:pPr lvl="1"/>
            <a:r>
              <a:rPr lang="pt-BR" dirty="0" err="1" smtClean="0">
                <a:solidFill>
                  <a:srgbClr val="0000FF"/>
                </a:solidFill>
              </a:rPr>
              <a:t>Paper</a:t>
            </a:r>
            <a:r>
              <a:rPr lang="pt-BR" dirty="0" smtClean="0">
                <a:solidFill>
                  <a:srgbClr val="0000FF"/>
                </a:solidFill>
              </a:rPr>
              <a:t> </a:t>
            </a:r>
            <a:r>
              <a:rPr lang="pt-BR" dirty="0" err="1" smtClean="0">
                <a:solidFill>
                  <a:srgbClr val="0000FF"/>
                </a:solidFill>
              </a:rPr>
              <a:t>prototype</a:t>
            </a:r>
            <a:endParaRPr lang="pt-BR" dirty="0" smtClean="0">
              <a:solidFill>
                <a:srgbClr val="0000FF"/>
              </a:solidFill>
            </a:endParaRPr>
          </a:p>
          <a:p>
            <a:pPr lvl="1"/>
            <a:r>
              <a:rPr lang="pt-BR" dirty="0" err="1" smtClean="0">
                <a:solidFill>
                  <a:srgbClr val="0000FF"/>
                </a:solidFill>
              </a:rPr>
              <a:t>Redmine</a:t>
            </a:r>
            <a:endParaRPr lang="pt-BR" dirty="0" smtClean="0">
              <a:solidFill>
                <a:srgbClr val="0000FF"/>
              </a:solidFill>
            </a:endParaRPr>
          </a:p>
          <a:p>
            <a:pPr lvl="1"/>
            <a:r>
              <a:rPr lang="pt-BR" dirty="0" err="1" smtClean="0">
                <a:solidFill>
                  <a:srgbClr val="0000FF"/>
                </a:solidFill>
              </a:rPr>
              <a:t>Github</a:t>
            </a:r>
            <a:endParaRPr lang="pt-BR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57150" indent="0">
              <a:buNone/>
            </a:pPr>
            <a:endParaRPr lang="pt-BR" dirty="0" smtClean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Desenvolvimento dos projetos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97" y="3630706"/>
            <a:ext cx="2104603" cy="315607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6" y="5096402"/>
            <a:ext cx="2348797" cy="17615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61" y="4384530"/>
            <a:ext cx="2585867" cy="1939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72" y="5026481"/>
            <a:ext cx="2442025" cy="183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5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frase paulo fre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19300"/>
            <a:ext cx="80295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33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305907" y="1460812"/>
            <a:ext cx="7067128" cy="4709120"/>
          </a:xfrm>
        </p:spPr>
        <p:txBody>
          <a:bodyPr>
            <a:normAutofit/>
          </a:bodyPr>
          <a:lstStyle/>
          <a:p>
            <a:r>
              <a:rPr lang="pt-BR" dirty="0" smtClean="0"/>
              <a:t>Artefatos produzidos</a:t>
            </a:r>
          </a:p>
          <a:p>
            <a:pPr lvl="1"/>
            <a:r>
              <a:rPr lang="pt-BR" dirty="0" smtClean="0"/>
              <a:t>Planejamento da entrevista</a:t>
            </a:r>
          </a:p>
          <a:p>
            <a:pPr lvl="1"/>
            <a:r>
              <a:rPr lang="pt-BR" dirty="0"/>
              <a:t>Plano de projeto simplificado</a:t>
            </a:r>
          </a:p>
          <a:p>
            <a:pPr lvl="1"/>
            <a:r>
              <a:rPr lang="pt-BR" dirty="0" smtClean="0"/>
              <a:t>Mapa conceitual</a:t>
            </a:r>
          </a:p>
          <a:p>
            <a:pPr lvl="1"/>
            <a:r>
              <a:rPr lang="pt-BR" dirty="0" smtClean="0"/>
              <a:t>Protótipo em papel</a:t>
            </a:r>
          </a:p>
          <a:p>
            <a:pPr lvl="1"/>
            <a:r>
              <a:rPr lang="pt-BR" dirty="0" smtClean="0"/>
              <a:t>Validação do protótipo</a:t>
            </a:r>
          </a:p>
          <a:p>
            <a:pPr lvl="1"/>
            <a:r>
              <a:rPr lang="pt-BR" dirty="0" smtClean="0"/>
              <a:t>Plano de testes</a:t>
            </a:r>
          </a:p>
          <a:p>
            <a:pPr lvl="1"/>
            <a:r>
              <a:rPr lang="pt-BR" dirty="0" err="1" smtClean="0"/>
              <a:t>Backlog</a:t>
            </a:r>
            <a:r>
              <a:rPr lang="pt-BR" dirty="0" smtClean="0"/>
              <a:t> do produto</a:t>
            </a:r>
          </a:p>
          <a:p>
            <a:pPr lvl="1"/>
            <a:r>
              <a:rPr lang="pt-BR" dirty="0" smtClean="0"/>
              <a:t>Detalhamento de cada Sprint</a:t>
            </a:r>
          </a:p>
          <a:p>
            <a:pPr lvl="1"/>
            <a:r>
              <a:rPr lang="pt-BR" dirty="0" smtClean="0"/>
              <a:t>Relatório de execução dos testes</a:t>
            </a:r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57150" indent="0">
              <a:buNone/>
            </a:pPr>
            <a:endParaRPr lang="pt-BR" dirty="0" smtClean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Desenvolvimento dos projetos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1026" name="Picture 2" descr="ID-100702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53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305907" y="1460812"/>
            <a:ext cx="7067128" cy="3056597"/>
          </a:xfrm>
        </p:spPr>
        <p:txBody>
          <a:bodyPr>
            <a:normAutofit/>
          </a:bodyPr>
          <a:lstStyle/>
          <a:p>
            <a:r>
              <a:rPr lang="pt-BR" dirty="0" smtClean="0"/>
              <a:t>Estudantes aprendem fazendo</a:t>
            </a:r>
          </a:p>
          <a:p>
            <a:pPr lvl="1"/>
            <a:r>
              <a:rPr lang="pt-BR" dirty="0" smtClean="0"/>
              <a:t> Dificuldades iniciais ocorreram;</a:t>
            </a:r>
          </a:p>
          <a:p>
            <a:r>
              <a:rPr lang="pt-BR" dirty="0" smtClean="0"/>
              <a:t>Cronograma definido foi cumprido com êxito!</a:t>
            </a:r>
          </a:p>
          <a:p>
            <a:pPr lvl="1"/>
            <a:r>
              <a:rPr lang="pt-BR" dirty="0" smtClean="0"/>
              <a:t>Alta qualidade nos projetos;</a:t>
            </a:r>
          </a:p>
          <a:p>
            <a:r>
              <a:rPr lang="pt-BR" dirty="0" smtClean="0"/>
              <a:t>Projetos sociais que viraram produtos!</a:t>
            </a:r>
          </a:p>
          <a:p>
            <a:pPr marL="57150" indent="0">
              <a:buNone/>
            </a:pP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57150" indent="0">
              <a:buNone/>
            </a:pPr>
            <a:endParaRPr lang="pt-BR" dirty="0" smtClean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Resultados obtidos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50" y="4517409"/>
            <a:ext cx="3390221" cy="226014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39" y="4493905"/>
            <a:ext cx="3138985" cy="23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305906" y="1460812"/>
            <a:ext cx="7308885" cy="1023081"/>
          </a:xfrm>
        </p:spPr>
        <p:txBody>
          <a:bodyPr>
            <a:normAutofit/>
          </a:bodyPr>
          <a:lstStyle/>
          <a:p>
            <a:r>
              <a:rPr lang="pt-BR" dirty="0" smtClean="0"/>
              <a:t>Possível avaliar individualmente os estudantes de cada grupo (</a:t>
            </a:r>
            <a:r>
              <a:rPr lang="pt-BR" dirty="0" err="1" smtClean="0"/>
              <a:t>github</a:t>
            </a:r>
            <a:r>
              <a:rPr lang="pt-BR" dirty="0" smtClean="0"/>
              <a:t> e </a:t>
            </a:r>
            <a:r>
              <a:rPr lang="pt-BR" dirty="0" err="1" smtClean="0"/>
              <a:t>redmine</a:t>
            </a:r>
            <a:r>
              <a:rPr lang="pt-BR" dirty="0" smtClean="0"/>
              <a:t>);</a:t>
            </a:r>
          </a:p>
          <a:p>
            <a:pPr marL="457200" lvl="1" indent="0">
              <a:buNone/>
            </a:pPr>
            <a:endParaRPr lang="pt-BR" dirty="0" smtClean="0"/>
          </a:p>
          <a:p>
            <a:pPr marL="57150" indent="0">
              <a:buNone/>
            </a:pPr>
            <a:endParaRPr lang="pt-BR" dirty="0" smtClean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Avaliação</a:t>
            </a:r>
            <a:endParaRPr lang="pt-BR" dirty="0">
              <a:solidFill>
                <a:srgbClr val="0000FF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102165" y="2560811"/>
            <a:ext cx="7618754" cy="4053778"/>
            <a:chOff x="1102165" y="2560811"/>
            <a:chExt cx="7618754" cy="4053778"/>
          </a:xfrm>
        </p:grpSpPr>
        <p:sp>
          <p:nvSpPr>
            <p:cNvPr id="6" name="CaixaDeTexto 5"/>
            <p:cNvSpPr txBox="1"/>
            <p:nvPr/>
          </p:nvSpPr>
          <p:spPr>
            <a:xfrm>
              <a:off x="5289176" y="3645598"/>
              <a:ext cx="3083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Imagem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02165" y="2560811"/>
              <a:ext cx="7618754" cy="4053778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2210937" y="3167524"/>
              <a:ext cx="1078173" cy="136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2210936" y="4314657"/>
              <a:ext cx="1078173" cy="136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2210937" y="5393550"/>
              <a:ext cx="1078173" cy="136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4960348" y="3167523"/>
              <a:ext cx="1078173" cy="136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4952484" y="4294797"/>
              <a:ext cx="1078173" cy="136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960348" y="5386453"/>
              <a:ext cx="1078173" cy="136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863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16" y="412238"/>
            <a:ext cx="4544705" cy="28549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" y="2892780"/>
            <a:ext cx="4819046" cy="31127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" y="265681"/>
            <a:ext cx="4160486" cy="277365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35" y="3641540"/>
            <a:ext cx="4585773" cy="3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6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9176" y="3630706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Espaço Reservado para Conteúdo 1"/>
          <p:cNvSpPr>
            <a:spLocks noGrp="1"/>
          </p:cNvSpPr>
          <p:nvPr>
            <p:ph idx="13"/>
          </p:nvPr>
        </p:nvSpPr>
        <p:spPr>
          <a:xfrm>
            <a:off x="1305907" y="1460812"/>
            <a:ext cx="7067128" cy="4709120"/>
          </a:xfrm>
        </p:spPr>
        <p:txBody>
          <a:bodyPr>
            <a:noAutofit/>
          </a:bodyPr>
          <a:lstStyle/>
          <a:p>
            <a:r>
              <a:rPr lang="pt-BR" sz="2400" dirty="0" smtClean="0"/>
              <a:t>Engenharia de software é muito legal!</a:t>
            </a:r>
          </a:p>
          <a:p>
            <a:pPr lvl="1"/>
            <a:r>
              <a:rPr lang="pt-BR" sz="2000" dirty="0" smtClean="0"/>
              <a:t>Desenvolvimento completo de um software com conceitos de ES;</a:t>
            </a:r>
          </a:p>
          <a:p>
            <a:pPr lvl="1"/>
            <a:r>
              <a:rPr lang="pt-BR" sz="2000" dirty="0" smtClean="0"/>
              <a:t>Relacionamento direto com startup;</a:t>
            </a:r>
          </a:p>
          <a:p>
            <a:pPr lvl="1"/>
            <a:r>
              <a:rPr lang="pt-BR" sz="2000" dirty="0" smtClean="0"/>
              <a:t>Acompanhamento em sala de aula do desenvolvimento;</a:t>
            </a:r>
          </a:p>
          <a:p>
            <a:pPr lvl="1"/>
            <a:r>
              <a:rPr lang="pt-BR" sz="2000" dirty="0" smtClean="0"/>
              <a:t>Uso de ferramentas de gestão e de versionamento;</a:t>
            </a:r>
          </a:p>
          <a:p>
            <a:pPr marL="457200" lvl="1" indent="0">
              <a:buNone/>
            </a:pPr>
            <a:endParaRPr lang="pt-BR" sz="2000" dirty="0" smtClean="0"/>
          </a:p>
          <a:p>
            <a:r>
              <a:rPr lang="pt-BR" sz="2400" dirty="0" smtClean="0"/>
              <a:t>Desafio de relacionar novas tecnologias;</a:t>
            </a:r>
          </a:p>
          <a:p>
            <a:endParaRPr lang="pt-BR" sz="2400" dirty="0" smtClean="0"/>
          </a:p>
          <a:p>
            <a:r>
              <a:rPr lang="pt-BR" sz="2400" dirty="0" smtClean="0"/>
              <a:t>Problema: </a:t>
            </a:r>
            <a:r>
              <a:rPr lang="pt-BR" sz="2000" dirty="0" smtClean="0"/>
              <a:t>alta</a:t>
            </a:r>
            <a:r>
              <a:rPr lang="pt-BR" sz="2400" dirty="0" smtClean="0"/>
              <a:t> carga didática dos estudantes!</a:t>
            </a:r>
          </a:p>
          <a:p>
            <a:pPr marL="457200" lvl="1" indent="0">
              <a:buNone/>
            </a:pPr>
            <a:endParaRPr lang="pt-BR" sz="2000" dirty="0" smtClean="0"/>
          </a:p>
          <a:p>
            <a:r>
              <a:rPr lang="pt-BR" sz="2400" dirty="0" smtClean="0"/>
              <a:t>Experiência muito gratificante ao docente!</a:t>
            </a:r>
          </a:p>
          <a:p>
            <a:pPr marL="457200" lvl="1" indent="0">
              <a:buNone/>
            </a:pPr>
            <a:endParaRPr lang="pt-BR" sz="2000" dirty="0" smtClean="0"/>
          </a:p>
          <a:p>
            <a:pPr marL="457200" lvl="1" indent="0">
              <a:buNone/>
            </a:pPr>
            <a:endParaRPr lang="pt-BR" sz="2000" dirty="0" smtClean="0"/>
          </a:p>
          <a:p>
            <a:pPr marL="457200" lvl="1" indent="0">
              <a:buNone/>
            </a:pPr>
            <a:endParaRPr lang="pt-BR" sz="2000" dirty="0" smtClean="0"/>
          </a:p>
          <a:p>
            <a:pPr marL="57150" indent="0">
              <a:buNone/>
            </a:pPr>
            <a:endParaRPr lang="pt-BR" sz="2400" dirty="0" smtClean="0"/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067128" cy="99412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Conclusão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Resultado de imagem para frase confu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405719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que é necessário para projetos práticos em Engenharia de Software darem certo?</a:t>
            </a:r>
            <a:endParaRPr lang="pt-BR" dirty="0"/>
          </a:p>
        </p:txBody>
      </p:sp>
      <p:pic>
        <p:nvPicPr>
          <p:cNvPr id="4" name="Picture 2" descr="http://tissueonline.com.br/wordpress/wp-content/uploads/2015/03/d%C3%BAvida-e1380195809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79" y="4325747"/>
            <a:ext cx="1897331" cy="20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4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necessário para dar certo?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Um projeto motivador</a:t>
            </a:r>
          </a:p>
          <a:p>
            <a:pPr lvl="1"/>
            <a:r>
              <a:rPr lang="pt-BR" dirty="0" smtClean="0"/>
              <a:t>Cliente real e problema real a ser resolvido</a:t>
            </a:r>
          </a:p>
          <a:p>
            <a:pPr marL="457200" lvl="1" indent="0">
              <a:buNone/>
            </a:pPr>
            <a:endParaRPr lang="pt-BR" dirty="0" smtClean="0"/>
          </a:p>
          <a:p>
            <a:r>
              <a:rPr lang="pt-BR" dirty="0" smtClean="0"/>
              <a:t>Conhecimento sobre técnicas adequadas ao desenvolvimento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Vontade de fazer acontecer</a:t>
            </a:r>
          </a:p>
          <a:p>
            <a:pPr lvl="1"/>
            <a:r>
              <a:rPr lang="pt-BR" dirty="0" smtClean="0"/>
              <a:t>Dedicação, comprometimento e resiliência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535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frase comprometimento equ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31" y="109518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5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frase comprometimento equ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83" y="503593"/>
            <a:ext cx="6013213" cy="60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19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FF"/>
                </a:solidFill>
              </a:rPr>
              <a:t>Desafios que serão enfrentados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“</a:t>
            </a:r>
            <a:r>
              <a:rPr lang="pt-BR" i="1" dirty="0" smtClean="0"/>
              <a:t>Trocar a roda enquanto o carro está em movimento</a:t>
            </a:r>
            <a:r>
              <a:rPr lang="pt-BR" dirty="0" smtClean="0"/>
              <a:t>”</a:t>
            </a:r>
          </a:p>
          <a:p>
            <a:endParaRPr lang="pt-BR" dirty="0" smtClean="0"/>
          </a:p>
          <a:p>
            <a:r>
              <a:rPr lang="pt-BR" dirty="0" smtClean="0"/>
              <a:t>Não existe uma resposta (solução) certa!</a:t>
            </a:r>
          </a:p>
          <a:p>
            <a:endParaRPr lang="pt-BR" dirty="0" smtClean="0"/>
          </a:p>
          <a:p>
            <a:r>
              <a:rPr lang="pt-BR" dirty="0" smtClean="0"/>
              <a:t>Requer conhecimentos não relacionados diretamente à disciplina:</a:t>
            </a:r>
          </a:p>
          <a:p>
            <a:pPr lvl="1"/>
            <a:r>
              <a:rPr lang="pt-BR" dirty="0" smtClean="0"/>
              <a:t>Desenvolvimento Web, linguagens de programação</a:t>
            </a:r>
          </a:p>
          <a:p>
            <a:pPr lvl="1"/>
            <a:r>
              <a:rPr lang="pt-BR" dirty="0" err="1" smtClean="0"/>
              <a:t>Redmine</a:t>
            </a:r>
            <a:r>
              <a:rPr lang="pt-BR" dirty="0" smtClean="0"/>
              <a:t>, controle de versão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296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FF"/>
                </a:solidFill>
              </a:rPr>
              <a:t>Desafios que serão enfrentados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08220"/>
            <a:ext cx="4390786" cy="1651662"/>
          </a:xfrm>
        </p:spPr>
        <p:txBody>
          <a:bodyPr>
            <a:normAutofit/>
          </a:bodyPr>
          <a:lstStyle/>
          <a:p>
            <a:r>
              <a:rPr lang="pt-BR" dirty="0" smtClean="0"/>
              <a:t>Trabalho em equipe</a:t>
            </a:r>
          </a:p>
          <a:p>
            <a:pPr marL="457200" lvl="1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6146" name="Picture 2" descr="Resultado de imagem para trabalho em equipe junta tudo no 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01" y="1417637"/>
            <a:ext cx="3734037" cy="53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comprometimento e envolvimento porco e gali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4309"/>
            <a:ext cx="38100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67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6510</TotalTime>
  <Words>441</Words>
  <Application>Microsoft Office PowerPoint</Application>
  <PresentationFormat>Apresentação na tela (4:3)</PresentationFormat>
  <Paragraphs>114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Comic Sans MS</vt:lpstr>
      <vt:lpstr>Office Theme</vt:lpstr>
      <vt:lpstr>Engenharia de Software na prática: construindo produtos reais </vt:lpstr>
      <vt:lpstr>Apresentação do PowerPoint</vt:lpstr>
      <vt:lpstr>Apresentação do PowerPoint</vt:lpstr>
      <vt:lpstr>O que é necessário para projetos práticos em Engenharia de Software darem certo?</vt:lpstr>
      <vt:lpstr>O que é necessário para dar certo?</vt:lpstr>
      <vt:lpstr>Apresentação do PowerPoint</vt:lpstr>
      <vt:lpstr>Apresentação do PowerPoint</vt:lpstr>
      <vt:lpstr>Desafios que serão enfrentados</vt:lpstr>
      <vt:lpstr>Desafios que serão enfrentados</vt:lpstr>
      <vt:lpstr>Desafios que serão enfrentados</vt:lpstr>
      <vt:lpstr>Desafios que serão enfrentados</vt:lpstr>
      <vt:lpstr>Desafios que serão enfrentados</vt:lpstr>
      <vt:lpstr>Desafios que serão enfrentados</vt:lpstr>
      <vt:lpstr>Engenharia de Software não é chata!</vt:lpstr>
      <vt:lpstr>Apresentação do PowerPoint</vt:lpstr>
      <vt:lpstr>Ensino de Engenharia de Software</vt:lpstr>
      <vt:lpstr>Metodologia de Ensino adotada</vt:lpstr>
      <vt:lpstr>Desenvolvimento dos projetos</vt:lpstr>
      <vt:lpstr>Desenvolvimento dos projetos</vt:lpstr>
      <vt:lpstr>Desenvolvimento dos projetos</vt:lpstr>
      <vt:lpstr>Resultados obtidos</vt:lpstr>
      <vt:lpstr>Avaliação</vt:lpstr>
      <vt:lpstr>Apresentação do PowerPoint</vt:lpstr>
      <vt:lpstr>Conclusão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livre-docencia-simone</dc:title>
  <dc:creator>simone souza</dc:creator>
  <cp:lastModifiedBy>Simone Souza</cp:lastModifiedBy>
  <cp:revision>147</cp:revision>
  <dcterms:created xsi:type="dcterms:W3CDTF">2013-04-11T06:51:15Z</dcterms:created>
  <dcterms:modified xsi:type="dcterms:W3CDTF">2018-02-25T19:59:04Z</dcterms:modified>
</cp:coreProperties>
</file>