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78" r:id="rId18"/>
    <p:sldId id="277" r:id="rId19"/>
    <p:sldId id="276" r:id="rId20"/>
    <p:sldId id="280" r:id="rId21"/>
    <p:sldId id="281" r:id="rId22"/>
    <p:sldId id="283" r:id="rId23"/>
    <p:sldId id="282" r:id="rId24"/>
    <p:sldId id="284" r:id="rId25"/>
    <p:sldId id="285" r:id="rId26"/>
    <p:sldId id="286" r:id="rId27"/>
    <p:sldId id="287" r:id="rId28"/>
    <p:sldId id="288" r:id="rId29"/>
    <p:sldId id="268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826B1E-8809-426E-8599-0D812E0AF2CE}" type="datetimeFigureOut">
              <a:rPr lang="pt-BR" smtClean="0"/>
              <a:pPr/>
              <a:t>12/05/2015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8A8AE9-A6DE-4C70-86EC-4D2E0E2FD9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26B1E-8809-426E-8599-0D812E0AF2CE}" type="datetimeFigureOut">
              <a:rPr lang="pt-BR" smtClean="0"/>
              <a:pPr/>
              <a:t>12/05/2015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A8AE9-A6DE-4C70-86EC-4D2E0E2FD9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26B1E-8809-426E-8599-0D812E0AF2CE}" type="datetimeFigureOut">
              <a:rPr lang="pt-BR" smtClean="0"/>
              <a:pPr/>
              <a:t>12/05/2015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A8AE9-A6DE-4C70-86EC-4D2E0E2FD9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26B1E-8809-426E-8599-0D812E0AF2CE}" type="datetimeFigureOut">
              <a:rPr lang="pt-BR" smtClean="0"/>
              <a:pPr/>
              <a:t>12/05/2015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A8AE9-A6DE-4C70-86EC-4D2E0E2FD9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26B1E-8809-426E-8599-0D812E0AF2CE}" type="datetimeFigureOut">
              <a:rPr lang="pt-BR" smtClean="0"/>
              <a:pPr/>
              <a:t>12/05/2015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A8AE9-A6DE-4C70-86EC-4D2E0E2FD9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26B1E-8809-426E-8599-0D812E0AF2CE}" type="datetimeFigureOut">
              <a:rPr lang="pt-BR" smtClean="0"/>
              <a:pPr/>
              <a:t>12/05/2015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A8AE9-A6DE-4C70-86EC-4D2E0E2FD9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26B1E-8809-426E-8599-0D812E0AF2CE}" type="datetimeFigureOut">
              <a:rPr lang="pt-BR" smtClean="0"/>
              <a:pPr/>
              <a:t>12/05/2015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A8AE9-A6DE-4C70-86EC-4D2E0E2FD9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26B1E-8809-426E-8599-0D812E0AF2CE}" type="datetimeFigureOut">
              <a:rPr lang="pt-BR" smtClean="0"/>
              <a:pPr/>
              <a:t>12/05/2015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A8AE9-A6DE-4C70-86EC-4D2E0E2FD9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26B1E-8809-426E-8599-0D812E0AF2CE}" type="datetimeFigureOut">
              <a:rPr lang="pt-BR" smtClean="0"/>
              <a:pPr/>
              <a:t>12/05/2015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A8AE9-A6DE-4C70-86EC-4D2E0E2FD9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826B1E-8809-426E-8599-0D812E0AF2CE}" type="datetimeFigureOut">
              <a:rPr lang="pt-BR" smtClean="0"/>
              <a:pPr/>
              <a:t>12/05/2015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A8AE9-A6DE-4C70-86EC-4D2E0E2FD9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826B1E-8809-426E-8599-0D812E0AF2CE}" type="datetimeFigureOut">
              <a:rPr lang="pt-BR" smtClean="0"/>
              <a:pPr/>
              <a:t>12/05/2015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8A8AE9-A6DE-4C70-86EC-4D2E0E2FD9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826B1E-8809-426E-8599-0D812E0AF2CE}" type="datetimeFigureOut">
              <a:rPr lang="pt-BR" smtClean="0"/>
              <a:pPr/>
              <a:t>12/05/2015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8A8AE9-A6DE-4C70-86EC-4D2E0E2FD9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/>
              <a:t>O pensamento e a abordagem da complexidade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sz="1800" dirty="0" smtClean="0"/>
          </a:p>
          <a:p>
            <a:r>
              <a:rPr lang="pt-BR" sz="1600" dirty="0" smtClean="0"/>
              <a:t>Baseado nas obras de Edgar Morin</a:t>
            </a:r>
            <a:endParaRPr lang="pt-BR" sz="1600" dirty="0"/>
          </a:p>
        </p:txBody>
      </p:sp>
      <p:pic>
        <p:nvPicPr>
          <p:cNvPr id="1026" name="Picture 2" descr="http://pro.poli.usp.br/wp-content/themes/PRO/images/logo-pr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82" y="243482"/>
            <a:ext cx="1047750" cy="1457326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reflection endPos="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816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Programa x Estratégia</a:t>
            </a:r>
            <a:endParaRPr lang="pt-BR" dirty="0"/>
          </a:p>
        </p:txBody>
      </p:sp>
      <p:sp>
        <p:nvSpPr>
          <p:cNvPr id="4" name="Menos 3"/>
          <p:cNvSpPr/>
          <p:nvPr/>
        </p:nvSpPr>
        <p:spPr>
          <a:xfrm rot="5400000">
            <a:off x="1116164" y="3815876"/>
            <a:ext cx="7101408" cy="45719"/>
          </a:xfrm>
          <a:prstGeom prst="mathMinus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/>
          <a:lstStyle/>
          <a:p>
            <a:r>
              <a:rPr lang="pt-BR" dirty="0" smtClean="0"/>
              <a:t>Máquinas artificiais</a:t>
            </a:r>
          </a:p>
          <a:p>
            <a:endParaRPr lang="pt-BR" dirty="0" smtClean="0"/>
          </a:p>
          <a:p>
            <a:r>
              <a:rPr lang="pt-BR" dirty="0" smtClean="0"/>
              <a:t>Caráter fixo, invariante</a:t>
            </a:r>
          </a:p>
          <a:p>
            <a:endParaRPr lang="pt-BR" dirty="0" smtClean="0"/>
          </a:p>
          <a:p>
            <a:r>
              <a:rPr lang="pt-BR" dirty="0" smtClean="0"/>
              <a:t>Permanece alheio à evolução do ambiente</a:t>
            </a:r>
          </a:p>
        </p:txBody>
      </p:sp>
      <p:sp>
        <p:nvSpPr>
          <p:cNvPr id="6" name="Marcador de Posição de Conteúdo 1"/>
          <p:cNvSpPr txBox="1">
            <a:spLocks/>
          </p:cNvSpPr>
          <p:nvPr/>
        </p:nvSpPr>
        <p:spPr>
          <a:xfrm>
            <a:off x="4993704" y="1484784"/>
            <a:ext cx="4114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700" noProof="0" dirty="0" smtClean="0"/>
              <a:t>Máquinas vivas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pt-BR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700" noProof="0" dirty="0" smtClean="0"/>
              <a:t>Caráter aleatório e inventivo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7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700" dirty="0" smtClean="0"/>
              <a:t>Integra a evolução da situação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7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Visão tecnocrática ou econocrática</a:t>
            </a:r>
          </a:p>
          <a:p>
            <a:endParaRPr lang="pt-BR" dirty="0" smtClean="0"/>
          </a:p>
          <a:p>
            <a:pPr lvl="1">
              <a:buNone/>
            </a:pPr>
            <a:r>
              <a:rPr lang="pt-BR" dirty="0" smtClean="0"/>
              <a:t>			</a:t>
            </a:r>
          </a:p>
          <a:p>
            <a:pPr lvl="1" algn="ctr">
              <a:buNone/>
            </a:pPr>
            <a:r>
              <a:rPr lang="pt-BR" dirty="0" smtClean="0"/>
              <a:t>Integrar fator humano</a:t>
            </a:r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algn="ctr"/>
            <a:r>
              <a:rPr lang="pt-BR" dirty="0" smtClean="0"/>
              <a:t>Realidade biossocioantropológica</a:t>
            </a:r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endParaRPr lang="pt-BR" sz="1200" dirty="0" smtClean="0"/>
          </a:p>
          <a:p>
            <a:pPr algn="ctr">
              <a:buNone/>
            </a:pPr>
            <a:r>
              <a:rPr lang="pt-BR" sz="2300" dirty="0" smtClean="0"/>
              <a:t>Integrar fator econômico e técnico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Visões</a:t>
            </a:r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4499992" y="2132856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baixo 4"/>
          <p:cNvSpPr/>
          <p:nvPr/>
        </p:nvSpPr>
        <p:spPr>
          <a:xfrm>
            <a:off x="4499992" y="450912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t-BR" dirty="0" smtClean="0"/>
          </a:p>
          <a:p>
            <a:pPr algn="ctr"/>
            <a:r>
              <a:rPr lang="pt-BR" sz="2600" dirty="0" smtClean="0"/>
              <a:t>Racionalização é lógica fechada e desmentidora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sz="2600" dirty="0" smtClean="0"/>
              <a:t>Razão é aberta e aceita o não racionalizável</a:t>
            </a:r>
          </a:p>
          <a:p>
            <a:pPr algn="ctr"/>
            <a:endParaRPr lang="pt-BR" sz="2600" dirty="0" smtClean="0"/>
          </a:p>
          <a:p>
            <a:pPr algn="ctr"/>
            <a:endParaRPr lang="pt-BR" sz="2600" dirty="0" smtClean="0"/>
          </a:p>
          <a:p>
            <a:pPr algn="ctr"/>
            <a:r>
              <a:rPr lang="pt-BR" sz="2600" dirty="0" smtClean="0"/>
              <a:t>A tecnologização da epistemologia é a inserção do complexo de manipulação, simplificação e racionalização no centro de todo o pensamento</a:t>
            </a:r>
            <a:endParaRPr lang="pt-BR" sz="2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Racionalização x Razão</a:t>
            </a:r>
            <a:endParaRPr lang="pt-BR" dirty="0"/>
          </a:p>
        </p:txBody>
      </p:sp>
      <p:sp>
        <p:nvSpPr>
          <p:cNvPr id="4" name="Multiplicar 3"/>
          <p:cNvSpPr/>
          <p:nvPr/>
        </p:nvSpPr>
        <p:spPr>
          <a:xfrm>
            <a:off x="4355976" y="2348880"/>
            <a:ext cx="936104" cy="100811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Menos 4"/>
          <p:cNvSpPr/>
          <p:nvPr/>
        </p:nvSpPr>
        <p:spPr>
          <a:xfrm>
            <a:off x="-1116632" y="4221088"/>
            <a:ext cx="11449272" cy="72008"/>
          </a:xfrm>
          <a:prstGeom prst="mathMinus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t-BR" dirty="0" smtClean="0"/>
              <a:t>Sociedade é uma simbiose de duas fontes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Socidade bipolarizada</a:t>
            </a:r>
            <a:endParaRPr lang="pt-BR" dirty="0"/>
          </a:p>
        </p:txBody>
      </p:sp>
      <p:sp>
        <p:nvSpPr>
          <p:cNvPr id="4" name="Menos 3"/>
          <p:cNvSpPr/>
          <p:nvPr/>
        </p:nvSpPr>
        <p:spPr>
          <a:xfrm rot="5400000">
            <a:off x="2159731" y="3825046"/>
            <a:ext cx="4896545" cy="72008"/>
          </a:xfrm>
          <a:prstGeom prst="mathMinus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Marcador de Posição de Conteúdo 1"/>
          <p:cNvSpPr txBox="1">
            <a:spLocks/>
          </p:cNvSpPr>
          <p:nvPr/>
        </p:nvSpPr>
        <p:spPr>
          <a:xfrm>
            <a:off x="961256" y="2218861"/>
            <a:ext cx="4114800" cy="409045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Conflito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pt-BR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Concorrência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Ordem imposta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Opressão</a:t>
            </a:r>
          </a:p>
        </p:txBody>
      </p:sp>
      <p:sp>
        <p:nvSpPr>
          <p:cNvPr id="6" name="Marcador de Posição de Conteúdo 1"/>
          <p:cNvSpPr txBox="1">
            <a:spLocks/>
          </p:cNvSpPr>
          <p:nvPr/>
        </p:nvSpPr>
        <p:spPr>
          <a:xfrm>
            <a:off x="4993704" y="2132856"/>
            <a:ext cx="4114800" cy="416592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700" noProof="0" dirty="0" smtClean="0"/>
              <a:t>Comunidade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pt-BR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700" noProof="0" dirty="0" smtClean="0"/>
              <a:t>Solidariedade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pt-BR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700" noProof="0" dirty="0" smtClean="0"/>
              <a:t>Anarquia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7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700" dirty="0" smtClean="0"/>
              <a:t>Resistência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7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dirty="0" smtClean="0"/>
              <a:t>Primeiro tipo: seres unicelulares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Segundo tipo: seres multicelulares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Terceiro tipo: sociedade humana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lvl="1" algn="ctr"/>
            <a:r>
              <a:rPr lang="pt-BR" dirty="0" smtClean="0"/>
              <a:t>Patrimônio próprio (cultura)</a:t>
            </a:r>
          </a:p>
          <a:p>
            <a:pPr lvl="1" algn="ctr"/>
            <a:r>
              <a:rPr lang="pt-BR" dirty="0" smtClean="0"/>
              <a:t>Centro de comando próprio (Estado)</a:t>
            </a:r>
          </a:p>
          <a:p>
            <a:pPr lvl="1" algn="ctr"/>
            <a:r>
              <a:rPr lang="pt-BR" dirty="0" smtClean="0"/>
              <a:t>Complementaridade e antagonismo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Tipos de Seres</a:t>
            </a:r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4283968" y="3933056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pt-BR" dirty="0" smtClean="0"/>
              <a:t>É o aparelho nervoso da sociedade contemporânea</a:t>
            </a:r>
          </a:p>
          <a:p>
            <a:endParaRPr lang="pt-BR" dirty="0" smtClean="0"/>
          </a:p>
          <a:p>
            <a:r>
              <a:rPr lang="pt-BR" dirty="0" smtClean="0"/>
              <a:t>Permite o controle do Estado sobre todos os indivíduos por meio de retenção de informações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Tecnologia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Encontro de terceiro tipo: a tecnologia e o partido-aparelho totalitário</a:t>
            </a:r>
          </a:p>
          <a:p>
            <a:endParaRPr lang="pt-BR" dirty="0" smtClean="0"/>
          </a:p>
          <a:p>
            <a:r>
              <a:rPr lang="pt-BR" dirty="0" smtClean="0"/>
              <a:t>“…com um monstro que se criou em nós e por nós, de que fazemos parte e que faz parte de nós.”</a:t>
            </a:r>
          </a:p>
          <a:p>
            <a:endParaRPr lang="pt-BR" dirty="0" smtClean="0"/>
          </a:p>
          <a:p>
            <a:r>
              <a:rPr lang="pt-BR" dirty="0" smtClean="0"/>
              <a:t>“…a condição primeira e decisiva para esse combate – antes mesmo das questões de ação e organização, e até da tomada de consciência – é pensar de outra maneira, isto é, não funcionar mais segundo o paradigma dominante, a epistemologia tecnologizada…”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Confronto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 smtClean="0"/>
              <a:t>Texto anexo da obra</a:t>
            </a:r>
          </a:p>
          <a:p>
            <a:pPr marL="109728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“A Cabeça Bem-Feita:</a:t>
            </a:r>
          </a:p>
          <a:p>
            <a:pPr marL="109728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repensar a reforma,</a:t>
            </a:r>
          </a:p>
          <a:p>
            <a:pPr marL="109728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reformar o pensamento”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noção de sujeito</a:t>
            </a:r>
            <a:endParaRPr lang="pt-BR" dirty="0"/>
          </a:p>
        </p:txBody>
      </p:sp>
      <p:pic>
        <p:nvPicPr>
          <p:cNvPr id="1026" name="Picture 2" descr="http://lelivros.red/wp-content/uploads/2013/12/Download-A-Cabeca-Bem-Feita-Edgar-Morin-em-ePUB-mobi-e-PD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360" y="2132856"/>
            <a:ext cx="2045489" cy="318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Evidente:</a:t>
            </a:r>
          </a:p>
          <a:p>
            <a:pPr lvl="1"/>
            <a:r>
              <a:rPr lang="pt-BR" dirty="0"/>
              <a:t>p</a:t>
            </a:r>
            <a:r>
              <a:rPr lang="pt-BR" dirty="0" smtClean="0"/>
              <a:t>resente em todo idioma</a:t>
            </a:r>
          </a:p>
          <a:p>
            <a:pPr lvl="1"/>
            <a:r>
              <a:rPr lang="pt-BR" dirty="0" smtClean="0"/>
              <a:t>Descartes: </a:t>
            </a:r>
          </a:p>
          <a:p>
            <a:pPr marL="393192" lvl="1" indent="0">
              <a:buNone/>
            </a:pPr>
            <a:r>
              <a:rPr lang="pt-BR" dirty="0" smtClean="0"/>
              <a:t>	</a:t>
            </a:r>
            <a:r>
              <a:rPr lang="pt-BR" dirty="0" smtClean="0"/>
              <a:t>“Não </a:t>
            </a:r>
            <a:r>
              <a:rPr lang="pt-BR" dirty="0" smtClean="0"/>
              <a:t>posso duvidar que duvido, logo, eu penso. 	Se penso, logo, eu sou, isto é, eu existo na 	</a:t>
            </a:r>
          </a:p>
          <a:p>
            <a:pPr marL="393192" lvl="1" indent="0">
              <a:buNone/>
            </a:pPr>
            <a:r>
              <a:rPr lang="pt-BR" dirty="0"/>
              <a:t>	</a:t>
            </a:r>
            <a:r>
              <a:rPr lang="pt-BR" dirty="0" smtClean="0"/>
              <a:t>primeira pessoa como sujeito”</a:t>
            </a:r>
          </a:p>
          <a:p>
            <a:pPr marL="393192" lvl="1" indent="0">
              <a:buNone/>
            </a:pPr>
            <a:endParaRPr lang="pt-BR" dirty="0" smtClean="0"/>
          </a:p>
          <a:p>
            <a:pPr marL="594360" indent="-457200"/>
            <a:r>
              <a:rPr lang="pt-BR" dirty="0" smtClean="0"/>
              <a:t>Misteriosa:</a:t>
            </a:r>
          </a:p>
          <a:p>
            <a:pPr marL="850392" lvl="1" indent="-457200"/>
            <a:r>
              <a:rPr lang="pt-BR" dirty="0" smtClean="0"/>
              <a:t>O que é esse “eu” que “sou” e que não “é” ?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/>
              <a:t>Sujeito: noção evidente e misteriosa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t-BR" dirty="0" smtClean="0"/>
              <a:t>	Reflexivo e Compreensivo </a:t>
            </a:r>
          </a:p>
          <a:p>
            <a:pPr marL="109728" indent="0">
              <a:buNone/>
            </a:pPr>
            <a:r>
              <a:rPr lang="pt-BR" dirty="0"/>
              <a:t>	</a:t>
            </a:r>
            <a:r>
              <a:rPr lang="pt-BR" dirty="0" smtClean="0"/>
              <a:t>			x</a:t>
            </a:r>
          </a:p>
          <a:p>
            <a:pPr marL="109728" indent="0">
              <a:buNone/>
            </a:pPr>
            <a:r>
              <a:rPr lang="pt-BR" dirty="0"/>
              <a:t>	</a:t>
            </a:r>
            <a:r>
              <a:rPr lang="pt-BR" dirty="0" smtClean="0"/>
              <a:t>		Científico e Determinista</a:t>
            </a:r>
          </a:p>
          <a:p>
            <a:pPr marL="109728" indent="0">
              <a:buNone/>
            </a:pPr>
            <a:endParaRPr lang="pt-BR" dirty="0"/>
          </a:p>
          <a:p>
            <a:r>
              <a:rPr lang="pt-BR" dirty="0" smtClean="0"/>
              <a:t>O segundo, reducionista, expulsa a ideia de “sujeito” da ciência</a:t>
            </a:r>
          </a:p>
          <a:p>
            <a:endParaRPr lang="pt-BR" dirty="0" smtClean="0"/>
          </a:p>
          <a:p>
            <a:r>
              <a:rPr lang="pt-BR" dirty="0" smtClean="0"/>
              <a:t>A volta tardia ocorre recentemente, com pensadores do ser estruturalista como Foucault.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Duas divisões do pensamento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5626968" cy="4525963"/>
          </a:xfrm>
        </p:spPr>
        <p:txBody>
          <a:bodyPr/>
          <a:lstStyle/>
          <a:p>
            <a:r>
              <a:rPr lang="pt-BR" sz="2200" dirty="0" smtClean="0"/>
              <a:t>Escrito em 2002</a:t>
            </a:r>
          </a:p>
          <a:p>
            <a:endParaRPr lang="pt-BR" sz="2200" dirty="0" smtClean="0"/>
          </a:p>
          <a:p>
            <a:r>
              <a:rPr lang="pt-BR" sz="2200" dirty="0" smtClean="0"/>
              <a:t>Problemas éticos e morais da ciência contemporânea</a:t>
            </a:r>
          </a:p>
          <a:p>
            <a:endParaRPr lang="pt-BR" sz="2200" dirty="0" smtClean="0"/>
          </a:p>
          <a:p>
            <a:r>
              <a:rPr lang="pt-BR" sz="2200" dirty="0" smtClean="0"/>
              <a:t>Necessidade de um novo paradigma</a:t>
            </a:r>
          </a:p>
          <a:p>
            <a:endParaRPr lang="pt-BR" sz="2000" dirty="0" smtClean="0"/>
          </a:p>
          <a:p>
            <a:pPr lvl="1">
              <a:buNone/>
            </a:pPr>
            <a:r>
              <a:rPr lang="pt-BR" sz="1600" dirty="0" smtClean="0"/>
              <a:t>		</a:t>
            </a:r>
            <a:r>
              <a:rPr lang="pt-BR" sz="1800" dirty="0" smtClean="0"/>
              <a:t>Determinismo e simplificação</a:t>
            </a:r>
          </a:p>
          <a:p>
            <a:pPr lvl="1">
              <a:buNone/>
            </a:pPr>
            <a:endParaRPr lang="pt-BR" sz="1800" dirty="0" smtClean="0"/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r>
              <a:rPr lang="pt-BR" sz="1800" dirty="0" smtClean="0"/>
              <a:t>		          Acaso e incerteza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Ciência com Consciência</a:t>
            </a:r>
            <a:endParaRPr lang="pt-BR" dirty="0"/>
          </a:p>
        </p:txBody>
      </p:sp>
      <p:pic>
        <p:nvPicPr>
          <p:cNvPr id="1026" name="Picture 2" descr="http://s3.amazonaws.com/magoo/ABAAAfqKoAB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8838" y="1412776"/>
            <a:ext cx="2737800" cy="3960144"/>
          </a:xfrm>
          <a:prstGeom prst="rect">
            <a:avLst/>
          </a:prstGeom>
          <a:noFill/>
        </p:spPr>
      </p:pic>
      <p:sp>
        <p:nvSpPr>
          <p:cNvPr id="5" name="Seta para baixo 4"/>
          <p:cNvSpPr/>
          <p:nvPr/>
        </p:nvSpPr>
        <p:spPr>
          <a:xfrm>
            <a:off x="2771800" y="4509120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Pré-requisitos: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Autonomia </a:t>
            </a:r>
            <a:r>
              <a:rPr lang="pt-BR" dirty="0" smtClean="0"/>
              <a:t>inseparável </a:t>
            </a:r>
            <a:r>
              <a:rPr lang="pt-BR" dirty="0" smtClean="0"/>
              <a:t>da auto-organização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Conceito de indivíduo (relacionado à espécie)</a:t>
            </a:r>
          </a:p>
          <a:p>
            <a:pPr lvl="1"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dirty="0" smtClean="0"/>
              <a:t>Assim,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pt-BR" sz="2700" dirty="0"/>
              <a:t>s</a:t>
            </a:r>
            <a:r>
              <a:rPr lang="pt-BR" sz="2700" dirty="0" smtClean="0"/>
              <a:t>ujeito tem dimensão cognitiva, indispensável à vida</a:t>
            </a:r>
            <a:endParaRPr lang="pt-BR" sz="27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Definição por base biológica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031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3200" dirty="0" smtClean="0"/>
          </a:p>
          <a:p>
            <a:r>
              <a:rPr lang="pt-BR" sz="3200" i="1" dirty="0" err="1"/>
              <a:t>J</a:t>
            </a:r>
            <a:r>
              <a:rPr lang="pt-BR" sz="3200" i="1" dirty="0" err="1" smtClean="0"/>
              <a:t>e</a:t>
            </a:r>
            <a:r>
              <a:rPr lang="pt-BR" sz="3200" i="1" dirty="0" smtClean="0"/>
              <a:t> suis moi</a:t>
            </a:r>
          </a:p>
          <a:p>
            <a:endParaRPr lang="pt-BR" sz="3200" dirty="0" smtClean="0"/>
          </a:p>
          <a:p>
            <a:endParaRPr lang="pt-BR" sz="3200" dirty="0"/>
          </a:p>
          <a:p>
            <a:r>
              <a:rPr lang="pt-BR" sz="3200" dirty="0" smtClean="0"/>
              <a:t>noção de unidade: sujeito e objeto</a:t>
            </a:r>
            <a:endParaRPr lang="pt-BR" sz="3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1º Princípio: Egocentrismo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22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t-BR" dirty="0" smtClean="0"/>
              <a:t>“De fato, o indivíduo modifica-se somaticamente do nascimento à morte. Todas as suas moléculas são substituídas inúmeras vezes, assim como a maioria de suas células [...] A despeito disso tudo, o sujeito continua o mesmo [...] Aí está o segundo princípio de identidade, esta permanência da </a:t>
            </a:r>
            <a:r>
              <a:rPr lang="pt-BR" dirty="0" err="1" smtClean="0"/>
              <a:t>auto-referência</a:t>
            </a:r>
            <a:r>
              <a:rPr lang="pt-BR" dirty="0" smtClean="0"/>
              <a:t>, apesar das transformações e através das transformações.”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2º Princípio: </a:t>
            </a:r>
            <a:r>
              <a:rPr lang="pt-BR" dirty="0" err="1" smtClean="0"/>
              <a:t>Auto-referência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87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endParaRPr lang="pt-BR" dirty="0" smtClean="0"/>
          </a:p>
          <a:p>
            <a:pPr marL="109728" indent="0">
              <a:lnSpc>
                <a:spcPct val="150000"/>
              </a:lnSpc>
              <a:buNone/>
            </a:pPr>
            <a:r>
              <a:rPr lang="pt-BR" dirty="0" smtClean="0"/>
              <a:t>“O princípio de exclusão pode ser assim enunciado: se pouco importa quem possa dizer ‘Eu’, ninguém pode dizê-lo em meu lugar. Portanto o ‘Eu’ é único para cada um.”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3º Princípio: Exclusão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439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Complementar e Antagônico ao anterior</a:t>
            </a:r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“Nós”: introduz outros ao mesmo sujeito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 smtClean="0"/>
              <a:t>Supõe a capacidade de comunicação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4º Princípio: Inclusão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74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Réptil (ou </a:t>
            </a:r>
            <a:r>
              <a:rPr lang="pt-BR" dirty="0" err="1" smtClean="0"/>
              <a:t>paleocéfalo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Mamífero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err="1" smtClean="0"/>
              <a:t>Neocórtex</a:t>
            </a:r>
            <a:r>
              <a:rPr lang="pt-BR" dirty="0" smtClean="0"/>
              <a:t> (e Córtex)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Cérebro </a:t>
            </a:r>
            <a:r>
              <a:rPr lang="pt-BR" dirty="0" err="1" smtClean="0"/>
              <a:t>Triúnico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80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Freud, “eu” dialética com “isso” e “superego”</a:t>
            </a:r>
          </a:p>
          <a:p>
            <a:endParaRPr lang="pt-BR" dirty="0"/>
          </a:p>
          <a:p>
            <a:r>
              <a:rPr lang="pt-BR" dirty="0" smtClean="0"/>
              <a:t>Para </a:t>
            </a:r>
            <a:r>
              <a:rPr lang="pt-BR" dirty="0" err="1" smtClean="0"/>
              <a:t>Morin</a:t>
            </a:r>
            <a:r>
              <a:rPr lang="pt-BR" dirty="0" smtClean="0"/>
              <a:t>, “</a:t>
            </a:r>
            <a:r>
              <a:rPr lang="pt-BR" dirty="0" smtClean="0"/>
              <a:t>consciência</a:t>
            </a:r>
            <a:r>
              <a:rPr lang="pt-BR" dirty="0" smtClean="0"/>
              <a:t>” dialética com “eu sujeito” e “eu objeto”. Ideia de “alma/espírito”</a:t>
            </a:r>
          </a:p>
          <a:p>
            <a:endParaRPr lang="pt-BR" dirty="0"/>
          </a:p>
          <a:p>
            <a:r>
              <a:rPr lang="pt-BR" dirty="0" smtClean="0"/>
              <a:t>Por isso, a definição de “sujeito” da obra é inteiramente diferente da definição por “consciência”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Consciência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198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t-BR" sz="2700" dirty="0" smtClean="0"/>
              <a:t>Capacidade cerebral</a:t>
            </a:r>
          </a:p>
          <a:p>
            <a:pPr lvl="1">
              <a:lnSpc>
                <a:spcPct val="150000"/>
              </a:lnSpc>
            </a:pPr>
            <a:r>
              <a:rPr lang="pt-BR" sz="2700" dirty="0" smtClean="0"/>
              <a:t>Possibilidade de operação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dirty="0" smtClean="0"/>
              <a:t>Incerteza: “eu”, “coletividade calorosa”, coletividade fria” ou “isso”?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Liberdade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8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197" y="2561351"/>
            <a:ext cx="8229600" cy="1011567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pt-BR" sz="3200" dirty="0" smtClean="0"/>
              <a:t>Sujeito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Sujeito: Concepção Complexa</a:t>
            </a:r>
            <a:endParaRPr lang="pt-BR" dirty="0"/>
          </a:p>
        </p:txBody>
      </p:sp>
      <p:sp>
        <p:nvSpPr>
          <p:cNvPr id="4" name="Chave esquerda 3"/>
          <p:cNvSpPr/>
          <p:nvPr/>
        </p:nvSpPr>
        <p:spPr>
          <a:xfrm rot="5400000">
            <a:off x="4254368" y="-357453"/>
            <a:ext cx="636006" cy="80648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39550" y="3858164"/>
            <a:ext cx="2016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Autônomo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x</a:t>
            </a:r>
            <a:endParaRPr lang="pt-BR" dirty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Dependente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555773" y="3879632"/>
            <a:ext cx="2016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Individual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x</a:t>
            </a:r>
            <a:endParaRPr lang="pt-BR" dirty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Coletivo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549223" y="3858164"/>
            <a:ext cx="2016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Produto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x</a:t>
            </a:r>
            <a:endParaRPr lang="pt-BR" dirty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Produtor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565446" y="3858164"/>
            <a:ext cx="2016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Invisível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x</a:t>
            </a:r>
            <a:endParaRPr lang="pt-BR" dirty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Transcendental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9551" y="1484784"/>
            <a:ext cx="8065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Não é essência, não é substância, mas também não é ilusão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4520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2863477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Beatriz Bretones Cassoli - 8585071</a:t>
            </a:r>
          </a:p>
          <a:p>
            <a:endParaRPr lang="pt-BR" sz="2400" dirty="0" smtClean="0"/>
          </a:p>
          <a:p>
            <a:r>
              <a:rPr lang="pt-BR" sz="2400" dirty="0" smtClean="0"/>
              <a:t>Bruno Gomes Leo Pardo – 8585161</a:t>
            </a:r>
          </a:p>
          <a:p>
            <a:endParaRPr lang="pt-BR" sz="2400" dirty="0" smtClean="0"/>
          </a:p>
          <a:p>
            <a:r>
              <a:rPr lang="pt-BR" sz="2400" dirty="0" smtClean="0"/>
              <a:t>Caio Kerpe de Oliveira Tavares – 8585237</a:t>
            </a:r>
          </a:p>
          <a:p>
            <a:endParaRPr lang="pt-BR" sz="2400" dirty="0" smtClean="0"/>
          </a:p>
          <a:p>
            <a:r>
              <a:rPr lang="pt-BR" sz="2400" dirty="0" smtClean="0"/>
              <a:t>Vítor Augusto Oliveira Cação - 8586652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9500" dirty="0" smtClean="0"/>
              <a:t>Obrigado!</a:t>
            </a:r>
            <a:br>
              <a:rPr lang="pt-BR" sz="9500" dirty="0" smtClean="0"/>
            </a:br>
            <a:r>
              <a:rPr lang="pt-BR" sz="3400" dirty="0" smtClean="0"/>
              <a:t>Grupo G</a:t>
            </a:r>
            <a:endParaRPr lang="pt-BR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400" dirty="0" smtClean="0"/>
              <a:t>Epistemologia é o ramo da filosofia que estuda a natureza, as etapas e os limites do conhecimento humano. É considerada a teoria do conhecimento. 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Epistemologia da tecnologia</a:t>
            </a:r>
            <a:endParaRPr lang="pt-BR" dirty="0"/>
          </a:p>
        </p:txBody>
      </p:sp>
      <p:pic>
        <p:nvPicPr>
          <p:cNvPr id="16386" name="Picture 2" descr="http://upload.wikimedia.org/wikipedia/commons/5/53/Conhecimento-Diagra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280361"/>
            <a:ext cx="4248472" cy="3516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Isolamento da tecnologia</a:t>
            </a:r>
            <a:endParaRPr lang="pt-BR" dirty="0"/>
          </a:p>
        </p:txBody>
      </p:sp>
      <p:grpSp>
        <p:nvGrpSpPr>
          <p:cNvPr id="33" name="Grupo 32"/>
          <p:cNvGrpSpPr/>
          <p:nvPr/>
        </p:nvGrpSpPr>
        <p:grpSpPr>
          <a:xfrm>
            <a:off x="1907704" y="1412776"/>
            <a:ext cx="5113342" cy="2952479"/>
            <a:chOff x="1763688" y="1844748"/>
            <a:chExt cx="5113342" cy="2952479"/>
          </a:xfrm>
        </p:grpSpPr>
        <p:grpSp>
          <p:nvGrpSpPr>
            <p:cNvPr id="16" name="Group 13"/>
            <p:cNvGrpSpPr>
              <a:grpSpLocks/>
            </p:cNvGrpSpPr>
            <p:nvPr/>
          </p:nvGrpSpPr>
          <p:grpSpPr bwMode="auto">
            <a:xfrm>
              <a:off x="1763688" y="1844748"/>
              <a:ext cx="5113342" cy="2952404"/>
              <a:chOff x="395536" y="3728004"/>
              <a:chExt cx="5113033" cy="2952123"/>
            </a:xfrm>
          </p:grpSpPr>
          <p:sp>
            <p:nvSpPr>
              <p:cNvPr id="17" name="Rounded Rectangle 3"/>
              <p:cNvSpPr/>
              <p:nvPr/>
            </p:nvSpPr>
            <p:spPr>
              <a:xfrm>
                <a:off x="395536" y="3728080"/>
                <a:ext cx="1871551" cy="792088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/>
                  <a:t>CIÊNCIA</a:t>
                </a:r>
              </a:p>
            </p:txBody>
          </p:sp>
          <p:sp>
            <p:nvSpPr>
              <p:cNvPr id="18" name="Rounded Rectangle 4"/>
              <p:cNvSpPr/>
              <p:nvPr/>
            </p:nvSpPr>
            <p:spPr>
              <a:xfrm>
                <a:off x="3635430" y="3728004"/>
                <a:ext cx="1873139" cy="79208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/>
                  <a:t>TECNOLOGIA</a:t>
                </a:r>
              </a:p>
            </p:txBody>
          </p:sp>
          <p:sp>
            <p:nvSpPr>
              <p:cNvPr id="19" name="Rounded Rectangle 5"/>
              <p:cNvSpPr/>
              <p:nvPr/>
            </p:nvSpPr>
            <p:spPr>
              <a:xfrm>
                <a:off x="395536" y="5888039"/>
                <a:ext cx="1871552" cy="792088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 smtClean="0"/>
                  <a:t>SOCIEDADE</a:t>
                </a:r>
                <a:endParaRPr lang="en-US" b="1" dirty="0"/>
              </a:p>
            </p:txBody>
          </p:sp>
          <p:grpSp>
            <p:nvGrpSpPr>
              <p:cNvPr id="20" name="Group 9"/>
              <p:cNvGrpSpPr>
                <a:grpSpLocks/>
              </p:cNvGrpSpPr>
              <p:nvPr/>
            </p:nvGrpSpPr>
            <p:grpSpPr bwMode="auto">
              <a:xfrm>
                <a:off x="2339752" y="3861048"/>
                <a:ext cx="1224136" cy="562624"/>
                <a:chOff x="2339752" y="3861048"/>
                <a:chExt cx="1224136" cy="562624"/>
              </a:xfrm>
            </p:grpSpPr>
            <p:sp>
              <p:nvSpPr>
                <p:cNvPr id="24" name="Right Arrow 7"/>
                <p:cNvSpPr/>
                <p:nvPr/>
              </p:nvSpPr>
              <p:spPr>
                <a:xfrm>
                  <a:off x="2340107" y="3861341"/>
                  <a:ext cx="1223890" cy="215880"/>
                </a:xfrm>
                <a:prstGeom prst="rightArrow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5" name="Right Arrow 8"/>
                <p:cNvSpPr/>
                <p:nvPr/>
              </p:nvSpPr>
              <p:spPr>
                <a:xfrm rot="10800000">
                  <a:off x="2340107" y="4207383"/>
                  <a:ext cx="1223890" cy="215880"/>
                </a:xfrm>
                <a:prstGeom prst="rightArrow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1" name="Group 10"/>
              <p:cNvGrpSpPr>
                <a:grpSpLocks/>
              </p:cNvGrpSpPr>
              <p:nvPr/>
            </p:nvGrpSpPr>
            <p:grpSpPr bwMode="auto">
              <a:xfrm>
                <a:off x="2339809" y="6032041"/>
                <a:ext cx="1223888" cy="561924"/>
                <a:chOff x="-900551" y="6032041"/>
                <a:chExt cx="1223888" cy="561924"/>
              </a:xfrm>
            </p:grpSpPr>
            <p:sp>
              <p:nvSpPr>
                <p:cNvPr id="22" name="Right Arrow 11"/>
                <p:cNvSpPr/>
                <p:nvPr/>
              </p:nvSpPr>
              <p:spPr>
                <a:xfrm>
                  <a:off x="-900551" y="6032041"/>
                  <a:ext cx="1223888" cy="215881"/>
                </a:xfrm>
                <a:prstGeom prst="rightArrow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3" name="Right Arrow 12"/>
                <p:cNvSpPr/>
                <p:nvPr/>
              </p:nvSpPr>
              <p:spPr>
                <a:xfrm rot="10800000">
                  <a:off x="-900551" y="6378084"/>
                  <a:ext cx="1223888" cy="215881"/>
                </a:xfrm>
                <a:prstGeom prst="rightArrow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sp>
          <p:nvSpPr>
            <p:cNvPr id="28" name="Right Arrow 8"/>
            <p:cNvSpPr/>
            <p:nvPr/>
          </p:nvSpPr>
          <p:spPr bwMode="auto">
            <a:xfrm rot="5400000">
              <a:off x="1835721" y="3212952"/>
              <a:ext cx="1223963" cy="2159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Right Arrow 8"/>
            <p:cNvSpPr/>
            <p:nvPr/>
          </p:nvSpPr>
          <p:spPr bwMode="auto">
            <a:xfrm rot="16200000">
              <a:off x="2195761" y="3212952"/>
              <a:ext cx="1223963" cy="2159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Rounded Rectangle 5"/>
            <p:cNvSpPr/>
            <p:nvPr/>
          </p:nvSpPr>
          <p:spPr bwMode="auto">
            <a:xfrm>
              <a:off x="5004048" y="4005064"/>
              <a:ext cx="1871663" cy="79216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/>
                <a:t>INDÚSTRIA</a:t>
              </a:r>
            </a:p>
          </p:txBody>
        </p:sp>
        <p:sp>
          <p:nvSpPr>
            <p:cNvPr id="31" name="Right Arrow 8"/>
            <p:cNvSpPr/>
            <p:nvPr/>
          </p:nvSpPr>
          <p:spPr bwMode="auto">
            <a:xfrm rot="5400000">
              <a:off x="5148212" y="3212952"/>
              <a:ext cx="1223963" cy="2159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Right Arrow 8"/>
            <p:cNvSpPr/>
            <p:nvPr/>
          </p:nvSpPr>
          <p:spPr bwMode="auto">
            <a:xfrm rot="16200000">
              <a:off x="5508252" y="3212952"/>
              <a:ext cx="1223963" cy="2159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4" name="Marcador de Posição de Conteúdo 1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4525963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Não se pode analisar a tecnologia isoladamente, ela está interrelacionada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pt-BR" dirty="0" smtClean="0"/>
              <a:t>A ciência ocidental é experimental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Contudo, o universo social provocou uma mudança de finalidade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Manipulação</a:t>
            </a:r>
            <a:endParaRPr lang="pt-BR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008188" y="2204864"/>
            <a:ext cx="5119687" cy="1273175"/>
            <a:chOff x="2008807" y="2741473"/>
            <a:chExt cx="5119477" cy="1272883"/>
          </a:xfrm>
        </p:grpSpPr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2015157" y="2741473"/>
              <a:ext cx="5113127" cy="791981"/>
              <a:chOff x="2051161" y="3004473"/>
              <a:chExt cx="5113127" cy="791981"/>
            </a:xfrm>
          </p:grpSpPr>
          <p:sp>
            <p:nvSpPr>
              <p:cNvPr id="8" name="Rounded Rectangle 3"/>
              <p:cNvSpPr/>
              <p:nvPr/>
            </p:nvSpPr>
            <p:spPr>
              <a:xfrm>
                <a:off x="2051161" y="3004473"/>
                <a:ext cx="1873173" cy="79198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/>
                  <a:t>MANIPULAR</a:t>
                </a:r>
              </a:p>
            </p:txBody>
          </p:sp>
          <p:sp>
            <p:nvSpPr>
              <p:cNvPr id="9" name="Rounded Rectangle 4"/>
              <p:cNvSpPr/>
              <p:nvPr/>
            </p:nvSpPr>
            <p:spPr>
              <a:xfrm>
                <a:off x="5291115" y="3004473"/>
                <a:ext cx="1873173" cy="791981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/>
                  <a:t>VERIFICAR</a:t>
                </a:r>
              </a:p>
            </p:txBody>
          </p:sp>
          <p:sp>
            <p:nvSpPr>
              <p:cNvPr id="10" name="Right Arrow 5"/>
              <p:cNvSpPr/>
              <p:nvPr/>
            </p:nvSpPr>
            <p:spPr>
              <a:xfrm>
                <a:off x="3995768" y="3292563"/>
                <a:ext cx="1223913" cy="215850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008807" y="3645024"/>
              <a:ext cx="18357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(</a:t>
              </a:r>
              <a:r>
                <a:rPr lang="en-US" dirty="0" err="1"/>
                <a:t>experimentar</a:t>
              </a:r>
              <a:r>
                <a:rPr lang="en-US" dirty="0"/>
                <a:t>)</a:t>
              </a: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5436096" y="3645024"/>
              <a:ext cx="15343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(comprovar)</a:t>
              </a:r>
            </a:p>
          </p:txBody>
        </p:sp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2008188" y="4964137"/>
            <a:ext cx="5119687" cy="1273175"/>
            <a:chOff x="2008807" y="2741473"/>
            <a:chExt cx="5119477" cy="1272883"/>
          </a:xfrm>
        </p:grpSpPr>
        <p:grpSp>
          <p:nvGrpSpPr>
            <p:cNvPr id="13" name="Group 7"/>
            <p:cNvGrpSpPr>
              <a:grpSpLocks/>
            </p:cNvGrpSpPr>
            <p:nvPr/>
          </p:nvGrpSpPr>
          <p:grpSpPr bwMode="auto">
            <a:xfrm>
              <a:off x="2015157" y="2741473"/>
              <a:ext cx="5113127" cy="791981"/>
              <a:chOff x="2051161" y="3004473"/>
              <a:chExt cx="5113127" cy="791981"/>
            </a:xfrm>
          </p:grpSpPr>
          <p:sp>
            <p:nvSpPr>
              <p:cNvPr id="16" name="Rounded Rectangle 3"/>
              <p:cNvSpPr/>
              <p:nvPr/>
            </p:nvSpPr>
            <p:spPr>
              <a:xfrm>
                <a:off x="2051161" y="3004473"/>
                <a:ext cx="1873173" cy="79198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/>
                  <a:t>MANIPULAR</a:t>
                </a:r>
              </a:p>
            </p:txBody>
          </p:sp>
          <p:sp>
            <p:nvSpPr>
              <p:cNvPr id="17" name="Rounded Rectangle 4"/>
              <p:cNvSpPr/>
              <p:nvPr/>
            </p:nvSpPr>
            <p:spPr>
              <a:xfrm>
                <a:off x="5291115" y="3004473"/>
                <a:ext cx="1873173" cy="791981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/>
                  <a:t>VERIFICAR</a:t>
                </a:r>
              </a:p>
            </p:txBody>
          </p:sp>
          <p:sp>
            <p:nvSpPr>
              <p:cNvPr id="19" name="Right Arrow 6"/>
              <p:cNvSpPr/>
              <p:nvPr/>
            </p:nvSpPr>
            <p:spPr>
              <a:xfrm rot="10800000">
                <a:off x="3995768" y="3341467"/>
                <a:ext cx="1223913" cy="215850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4" name="TextBox 11"/>
            <p:cNvSpPr txBox="1">
              <a:spLocks noChangeArrowheads="1"/>
            </p:cNvSpPr>
            <p:nvPr/>
          </p:nvSpPr>
          <p:spPr bwMode="auto">
            <a:xfrm>
              <a:off x="2008807" y="3645024"/>
              <a:ext cx="18357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(experimentar)</a:t>
              </a:r>
            </a:p>
          </p:txBody>
        </p:sp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5436096" y="3645024"/>
              <a:ext cx="15343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(comprovar)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 manipulação dos objetos naturais foi concebida como emancipação humana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O cientista acredita manipular a natureza como forma de atingir o conhecimento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Manipulação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Na realidade, o desenvolvimento da técnica provoca novos processos de manipulação</a:t>
            </a:r>
          </a:p>
          <a:p>
            <a:endParaRPr lang="pt-BR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Manipulação</a:t>
            </a:r>
            <a:endParaRPr lang="pt-BR" dirty="0"/>
          </a:p>
        </p:txBody>
      </p:sp>
      <p:pic>
        <p:nvPicPr>
          <p:cNvPr id="5" name="Picture 2" descr="https://boanoitebill.files.wordpress.com/2011/02/marione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068960"/>
            <a:ext cx="1745779" cy="2688425"/>
          </a:xfrm>
          <a:prstGeom prst="rect">
            <a:avLst/>
          </a:prstGeom>
          <a:noFill/>
        </p:spPr>
      </p:pic>
      <p:pic>
        <p:nvPicPr>
          <p:cNvPr id="6" name="Picture 2" descr="https://boanoitebill.files.wordpress.com/2011/02/marione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068960"/>
            <a:ext cx="1745779" cy="2688425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2555776" y="2564904"/>
            <a:ext cx="1151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Homem</a:t>
            </a:r>
            <a:endParaRPr lang="pt-BR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580112" y="5693186"/>
            <a:ext cx="1151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Homem</a:t>
            </a:r>
            <a:endParaRPr lang="pt-BR" sz="2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555776" y="5693186"/>
            <a:ext cx="1151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Homem</a:t>
            </a:r>
            <a:endParaRPr lang="pt-BR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004048" y="2564904"/>
            <a:ext cx="2313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Entidades sociais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a tecnologia, os homens são subjugados pelas técnicas de manipulação</a:t>
            </a:r>
          </a:p>
          <a:p>
            <a:endParaRPr lang="pt-BR" dirty="0" smtClean="0"/>
          </a:p>
          <a:p>
            <a:r>
              <a:rPr lang="pt-BR" dirty="0" smtClean="0"/>
              <a:t>Fazem-se máquinas a serviço do homem e põem-se homens a serviço das máquinas</a:t>
            </a:r>
          </a:p>
          <a:p>
            <a:endParaRPr lang="pt-BR" dirty="0" smtClean="0"/>
          </a:p>
          <a:p>
            <a:r>
              <a:rPr lang="pt-BR" dirty="0" smtClean="0"/>
              <a:t>Assim, a máquina, que é criada para libertar o homem, o manipula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Manipulação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/>
          <a:lstStyle/>
          <a:p>
            <a:r>
              <a:rPr lang="pt-BR" dirty="0" smtClean="0"/>
              <a:t>Não tolera desordem ou acaso</a:t>
            </a:r>
          </a:p>
          <a:p>
            <a:r>
              <a:rPr lang="pt-BR" dirty="0" smtClean="0"/>
              <a:t>Não há criatividade ou geratividade, pura aplicação de um programa</a:t>
            </a:r>
          </a:p>
          <a:p>
            <a:r>
              <a:rPr lang="pt-BR" dirty="0" smtClean="0"/>
              <a:t>Racionalidade, funcionalidade e centralização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500" dirty="0" smtClean="0"/>
              <a:t>Lógica da Máquina x Lógica Humana</a:t>
            </a:r>
            <a:endParaRPr lang="pt-BR" sz="3500" dirty="0"/>
          </a:p>
        </p:txBody>
      </p:sp>
      <p:sp>
        <p:nvSpPr>
          <p:cNvPr id="5" name="Menos 4"/>
          <p:cNvSpPr/>
          <p:nvPr/>
        </p:nvSpPr>
        <p:spPr>
          <a:xfrm rot="5400000">
            <a:off x="1214460" y="3815876"/>
            <a:ext cx="7101408" cy="45719"/>
          </a:xfrm>
          <a:prstGeom prst="mathMinus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Marcador de Posição de Conteúdo 1"/>
          <p:cNvSpPr txBox="1">
            <a:spLocks/>
          </p:cNvSpPr>
          <p:nvPr/>
        </p:nvSpPr>
        <p:spPr>
          <a:xfrm>
            <a:off x="4993704" y="1484784"/>
            <a:ext cx="4114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700" noProof="0" dirty="0" smtClean="0"/>
              <a:t>Desordem como berço da criatividade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7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Alta</a:t>
            </a:r>
            <a:r>
              <a:rPr kumimoji="0" lang="pt-BR" sz="27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capacidade de auto-organização, autoprodução e reparação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700" dirty="0" smtClean="0"/>
              <a:t>Conflitos, aleatoriedade e desordem</a:t>
            </a:r>
            <a:endParaRPr kumimoji="0" lang="pt-BR" sz="27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pt-B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722</TotalTime>
  <Words>826</Words>
  <Application>Microsoft Office PowerPoint</Application>
  <PresentationFormat>Apresentação na tela (4:3)</PresentationFormat>
  <Paragraphs>254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Concurso</vt:lpstr>
      <vt:lpstr>O pensamento e a abordagem da complexidade</vt:lpstr>
      <vt:lpstr>Ciência com Consciência</vt:lpstr>
      <vt:lpstr>Epistemologia da tecnologia</vt:lpstr>
      <vt:lpstr>Isolamento da tecnologia</vt:lpstr>
      <vt:lpstr>Manipulação</vt:lpstr>
      <vt:lpstr>Manipulação</vt:lpstr>
      <vt:lpstr>Manipulação</vt:lpstr>
      <vt:lpstr>Manipulação</vt:lpstr>
      <vt:lpstr>Lógica da Máquina x Lógica Humana</vt:lpstr>
      <vt:lpstr>Programa x Estratégia</vt:lpstr>
      <vt:lpstr>Visões</vt:lpstr>
      <vt:lpstr>Racionalização x Razão</vt:lpstr>
      <vt:lpstr>Socidade bipolarizada</vt:lpstr>
      <vt:lpstr>Tipos de Seres</vt:lpstr>
      <vt:lpstr>Tecnologia</vt:lpstr>
      <vt:lpstr>O Confronto</vt:lpstr>
      <vt:lpstr>A noção de sujeito</vt:lpstr>
      <vt:lpstr>Sujeito: noção evidente e misteriosa</vt:lpstr>
      <vt:lpstr>Duas divisões do pensamento</vt:lpstr>
      <vt:lpstr>Definição por base biológica</vt:lpstr>
      <vt:lpstr>1º Princípio: Egocentrismo</vt:lpstr>
      <vt:lpstr>2º Princípio: Auto-referência</vt:lpstr>
      <vt:lpstr>3º Princípio: Exclusão</vt:lpstr>
      <vt:lpstr>4º Princípio: Inclusão</vt:lpstr>
      <vt:lpstr>Cérebro Triúnico</vt:lpstr>
      <vt:lpstr>Consciência</vt:lpstr>
      <vt:lpstr>Liberdade</vt:lpstr>
      <vt:lpstr>Sujeito: Concepção Complexa</vt:lpstr>
      <vt:lpstr>Obrigado! Grupo 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Vítor Augusto Oliveira Cação</dc:creator>
  <cp:lastModifiedBy>Vítor Augusto Oliveira Cação</cp:lastModifiedBy>
  <cp:revision>114</cp:revision>
  <dcterms:created xsi:type="dcterms:W3CDTF">2015-03-18T16:27:08Z</dcterms:created>
  <dcterms:modified xsi:type="dcterms:W3CDTF">2015-05-12T18:11:51Z</dcterms:modified>
</cp:coreProperties>
</file>