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452" r:id="rId3"/>
    <p:sldId id="450" r:id="rId4"/>
    <p:sldId id="451" r:id="rId5"/>
    <p:sldId id="485" r:id="rId6"/>
    <p:sldId id="428" r:id="rId7"/>
    <p:sldId id="430" r:id="rId8"/>
    <p:sldId id="431" r:id="rId9"/>
    <p:sldId id="432" r:id="rId10"/>
    <p:sldId id="433" r:id="rId11"/>
    <p:sldId id="434" r:id="rId12"/>
    <p:sldId id="435" r:id="rId13"/>
    <p:sldId id="436" r:id="rId14"/>
    <p:sldId id="438" r:id="rId15"/>
    <p:sldId id="439" r:id="rId16"/>
    <p:sldId id="440" r:id="rId17"/>
    <p:sldId id="441" r:id="rId18"/>
    <p:sldId id="484" r:id="rId19"/>
    <p:sldId id="486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A5607-D6A6-4D8A-A4D6-75149E49107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02AE225-15CE-4B1E-B556-4E34BCB1F9C8}">
      <dgm:prSet/>
      <dgm:spPr/>
      <dgm:t>
        <a:bodyPr/>
        <a:lstStyle/>
        <a:p>
          <a:r>
            <a:rPr lang="pt-BR"/>
            <a:t>Nesta aula, composta de três partes, nós iremos:</a:t>
          </a:r>
          <a:endParaRPr lang="en-US"/>
        </a:p>
      </dgm:t>
    </dgm:pt>
    <dgm:pt modelId="{24BCF026-4466-47DD-8691-D1471D2B0F46}" type="parTrans" cxnId="{F4C804AA-05B2-4A61-8322-D1D33B98906F}">
      <dgm:prSet/>
      <dgm:spPr/>
      <dgm:t>
        <a:bodyPr/>
        <a:lstStyle/>
        <a:p>
          <a:endParaRPr lang="en-US"/>
        </a:p>
      </dgm:t>
    </dgm:pt>
    <dgm:pt modelId="{05499D8E-4BC7-426D-87DE-7B91F254F6D0}" type="sibTrans" cxnId="{F4C804AA-05B2-4A61-8322-D1D33B98906F}">
      <dgm:prSet/>
      <dgm:spPr/>
      <dgm:t>
        <a:bodyPr/>
        <a:lstStyle/>
        <a:p>
          <a:endParaRPr lang="en-US"/>
        </a:p>
      </dgm:t>
    </dgm:pt>
    <dgm:pt modelId="{243798C8-D13E-4751-B05A-226DE74E345E}">
      <dgm:prSet/>
      <dgm:spPr/>
      <dgm:t>
        <a:bodyPr/>
        <a:lstStyle/>
        <a:p>
          <a:r>
            <a:rPr lang="pt-BR" dirty="0"/>
            <a:t>Compreender o conceito daquele que escreve como editor de informações e conhecer uma atividade espontânea de escrita realizada por jovens na periferia de São Paulo</a:t>
          </a:r>
          <a:endParaRPr lang="en-US" dirty="0"/>
        </a:p>
      </dgm:t>
    </dgm:pt>
    <dgm:pt modelId="{87199159-C3C5-4E67-B101-6B0919B6D194}" type="parTrans" cxnId="{9E5969D7-E589-4792-9D3D-C49E8A86C063}">
      <dgm:prSet/>
      <dgm:spPr/>
      <dgm:t>
        <a:bodyPr/>
        <a:lstStyle/>
        <a:p>
          <a:endParaRPr lang="en-US"/>
        </a:p>
      </dgm:t>
    </dgm:pt>
    <dgm:pt modelId="{7FAEF07C-772F-448C-96C3-0A0732982467}" type="sibTrans" cxnId="{9E5969D7-E589-4792-9D3D-C49E8A86C063}">
      <dgm:prSet/>
      <dgm:spPr/>
      <dgm:t>
        <a:bodyPr/>
        <a:lstStyle/>
        <a:p>
          <a:endParaRPr lang="en-US"/>
        </a:p>
      </dgm:t>
    </dgm:pt>
    <dgm:pt modelId="{41D9644E-7429-49ED-B947-0ED68544EC27}">
      <dgm:prSet/>
      <dgm:spPr/>
      <dgm:t>
        <a:bodyPr/>
        <a:lstStyle/>
        <a:p>
          <a:r>
            <a:rPr lang="pt-BR" dirty="0"/>
            <a:t>Pensar em concretizações pedagógicas para algumas habilidades das </a:t>
          </a:r>
          <a:r>
            <a:rPr lang="pt-BR" dirty="0" err="1"/>
            <a:t>BNCcs</a:t>
          </a:r>
          <a:endParaRPr lang="en-US" dirty="0"/>
        </a:p>
      </dgm:t>
    </dgm:pt>
    <dgm:pt modelId="{E4D9F0CD-BA1D-4CFE-9833-7A3A91C434E6}" type="parTrans" cxnId="{55821EC9-FEFA-4387-88CB-53705AAC13E3}">
      <dgm:prSet/>
      <dgm:spPr/>
      <dgm:t>
        <a:bodyPr/>
        <a:lstStyle/>
        <a:p>
          <a:endParaRPr lang="en-US"/>
        </a:p>
      </dgm:t>
    </dgm:pt>
    <dgm:pt modelId="{16255575-607B-40AE-AABA-3E458BCD5CE2}" type="sibTrans" cxnId="{55821EC9-FEFA-4387-88CB-53705AAC13E3}">
      <dgm:prSet/>
      <dgm:spPr/>
      <dgm:t>
        <a:bodyPr/>
        <a:lstStyle/>
        <a:p>
          <a:endParaRPr lang="en-US"/>
        </a:p>
      </dgm:t>
    </dgm:pt>
    <dgm:pt modelId="{8142F3E6-4231-4F1A-A4B3-DEF917C770E8}">
      <dgm:prSet/>
      <dgm:spPr/>
      <dgm:t>
        <a:bodyPr/>
        <a:lstStyle/>
        <a:p>
          <a:r>
            <a:rPr lang="pt-BR" dirty="0"/>
            <a:t>Entrar em contato com um texto clássico a respeito do ensino da escrita</a:t>
          </a:r>
          <a:endParaRPr lang="en-US" dirty="0"/>
        </a:p>
      </dgm:t>
    </dgm:pt>
    <dgm:pt modelId="{AA3104BE-EDED-42BD-B052-4988A7246F00}" type="parTrans" cxnId="{490B2288-563F-43F7-8A87-04F2BAD3C748}">
      <dgm:prSet/>
      <dgm:spPr/>
    </dgm:pt>
    <dgm:pt modelId="{007343BF-601E-4A75-A834-6BFB73C5FB3C}" type="sibTrans" cxnId="{490B2288-563F-43F7-8A87-04F2BAD3C748}">
      <dgm:prSet/>
      <dgm:spPr/>
    </dgm:pt>
    <dgm:pt modelId="{D386AA03-4CBF-4CE7-9373-857E3A5905B0}" type="pres">
      <dgm:prSet presAssocID="{5CCA5607-D6A6-4D8A-A4D6-75149E49107D}" presName="linear" presStyleCnt="0">
        <dgm:presLayoutVars>
          <dgm:animLvl val="lvl"/>
          <dgm:resizeHandles val="exact"/>
        </dgm:presLayoutVars>
      </dgm:prSet>
      <dgm:spPr/>
    </dgm:pt>
    <dgm:pt modelId="{8F7124C6-D255-4E6B-AA58-445CFB90B1B6}" type="pres">
      <dgm:prSet presAssocID="{002AE225-15CE-4B1E-B556-4E34BCB1F9C8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3DE09918-6186-4D85-B01D-5AC49F12EE02}" type="pres">
      <dgm:prSet presAssocID="{002AE225-15CE-4B1E-B556-4E34BCB1F9C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8F6A512-2649-4F66-9B66-77D4533A94EA}" type="presOf" srcId="{41D9644E-7429-49ED-B947-0ED68544EC27}" destId="{3DE09918-6186-4D85-B01D-5AC49F12EE02}" srcOrd="0" destOrd="2" presId="urn:microsoft.com/office/officeart/2005/8/layout/vList2"/>
    <dgm:cxn modelId="{15C94E2C-B588-474C-A520-A77A603DB7B8}" type="presOf" srcId="{002AE225-15CE-4B1E-B556-4E34BCB1F9C8}" destId="{8F7124C6-D255-4E6B-AA58-445CFB90B1B6}" srcOrd="0" destOrd="0" presId="urn:microsoft.com/office/officeart/2005/8/layout/vList2"/>
    <dgm:cxn modelId="{6682D233-E787-477E-8F10-65C8E931E7E5}" type="presOf" srcId="{243798C8-D13E-4751-B05A-226DE74E345E}" destId="{3DE09918-6186-4D85-B01D-5AC49F12EE02}" srcOrd="0" destOrd="0" presId="urn:microsoft.com/office/officeart/2005/8/layout/vList2"/>
    <dgm:cxn modelId="{00B71F66-B97E-4429-BD9E-7B356CFA3BBB}" type="presOf" srcId="{5CCA5607-D6A6-4D8A-A4D6-75149E49107D}" destId="{D386AA03-4CBF-4CE7-9373-857E3A5905B0}" srcOrd="0" destOrd="0" presId="urn:microsoft.com/office/officeart/2005/8/layout/vList2"/>
    <dgm:cxn modelId="{490B2288-563F-43F7-8A87-04F2BAD3C748}" srcId="{002AE225-15CE-4B1E-B556-4E34BCB1F9C8}" destId="{8142F3E6-4231-4F1A-A4B3-DEF917C770E8}" srcOrd="1" destOrd="0" parTransId="{AA3104BE-EDED-42BD-B052-4988A7246F00}" sibTransId="{007343BF-601E-4A75-A834-6BFB73C5FB3C}"/>
    <dgm:cxn modelId="{F4C804AA-05B2-4A61-8322-D1D33B98906F}" srcId="{5CCA5607-D6A6-4D8A-A4D6-75149E49107D}" destId="{002AE225-15CE-4B1E-B556-4E34BCB1F9C8}" srcOrd="0" destOrd="0" parTransId="{24BCF026-4466-47DD-8691-D1471D2B0F46}" sibTransId="{05499D8E-4BC7-426D-87DE-7B91F254F6D0}"/>
    <dgm:cxn modelId="{55821EC9-FEFA-4387-88CB-53705AAC13E3}" srcId="{002AE225-15CE-4B1E-B556-4E34BCB1F9C8}" destId="{41D9644E-7429-49ED-B947-0ED68544EC27}" srcOrd="2" destOrd="0" parTransId="{E4D9F0CD-BA1D-4CFE-9833-7A3A91C434E6}" sibTransId="{16255575-607B-40AE-AABA-3E458BCD5CE2}"/>
    <dgm:cxn modelId="{9ACD89D6-E44D-4703-A025-70BE555F5D4C}" type="presOf" srcId="{8142F3E6-4231-4F1A-A4B3-DEF917C770E8}" destId="{3DE09918-6186-4D85-B01D-5AC49F12EE02}" srcOrd="0" destOrd="1" presId="urn:microsoft.com/office/officeart/2005/8/layout/vList2"/>
    <dgm:cxn modelId="{9E5969D7-E589-4792-9D3D-C49E8A86C063}" srcId="{002AE225-15CE-4B1E-B556-4E34BCB1F9C8}" destId="{243798C8-D13E-4751-B05A-226DE74E345E}" srcOrd="0" destOrd="0" parTransId="{87199159-C3C5-4E67-B101-6B0919B6D194}" sibTransId="{7FAEF07C-772F-448C-96C3-0A0732982467}"/>
    <dgm:cxn modelId="{67F6B38D-C3AC-4CE0-BC74-B1F014866580}" type="presParOf" srcId="{D386AA03-4CBF-4CE7-9373-857E3A5905B0}" destId="{8F7124C6-D255-4E6B-AA58-445CFB90B1B6}" srcOrd="0" destOrd="0" presId="urn:microsoft.com/office/officeart/2005/8/layout/vList2"/>
    <dgm:cxn modelId="{8DE537CA-C816-430B-AB98-5E7D2B36EC90}" type="presParOf" srcId="{D386AA03-4CBF-4CE7-9373-857E3A5905B0}" destId="{3DE09918-6186-4D85-B01D-5AC49F12EE0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6966FB-8DCA-4E2D-B1E1-43BFB5C7DDC1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291372C-0DF0-4C71-8CBE-A1B6CD625768}">
      <dgm:prSet/>
      <dgm:spPr/>
      <dgm:t>
        <a:bodyPr/>
        <a:lstStyle/>
        <a:p>
          <a:r>
            <a:rPr lang="pt-BR" b="1"/>
            <a:t>Informação</a:t>
          </a:r>
          <a:r>
            <a:rPr lang="pt-BR"/>
            <a:t>:  conjunto de referências, notícias, noções, dados, informes disponíveis em um dado momento histórico</a:t>
          </a:r>
          <a:endParaRPr lang="en-US"/>
        </a:p>
      </dgm:t>
    </dgm:pt>
    <dgm:pt modelId="{071E0ECC-D440-492C-B739-3B958ED77CC3}" type="parTrans" cxnId="{EF83ED79-6298-43AF-9D6F-E0E76194BBBF}">
      <dgm:prSet/>
      <dgm:spPr/>
      <dgm:t>
        <a:bodyPr/>
        <a:lstStyle/>
        <a:p>
          <a:endParaRPr lang="en-US"/>
        </a:p>
      </dgm:t>
    </dgm:pt>
    <dgm:pt modelId="{D6173C41-9AE4-4289-A57B-192E1FE3446B}" type="sibTrans" cxnId="{EF83ED79-6298-43AF-9D6F-E0E76194BBBF}">
      <dgm:prSet/>
      <dgm:spPr/>
      <dgm:t>
        <a:bodyPr/>
        <a:lstStyle/>
        <a:p>
          <a:endParaRPr lang="en-US"/>
        </a:p>
      </dgm:t>
    </dgm:pt>
    <dgm:pt modelId="{67E4C143-9B26-4122-B8B3-E8800808D54B}">
      <dgm:prSet/>
      <dgm:spPr/>
      <dgm:t>
        <a:bodyPr/>
        <a:lstStyle/>
        <a:p>
          <a:r>
            <a:rPr lang="pt-BR" b="1"/>
            <a:t>Conhecimento</a:t>
          </a:r>
          <a:r>
            <a:rPr lang="pt-BR"/>
            <a:t>: processamento que uma pessoa, em um determinado momento de sua vida, conseguiu fazer da informação disponível em seu tempo</a:t>
          </a:r>
          <a:endParaRPr lang="en-US"/>
        </a:p>
      </dgm:t>
    </dgm:pt>
    <dgm:pt modelId="{336317DD-3810-4ECB-8F87-60F8262B5334}" type="parTrans" cxnId="{C94E0314-3CCB-4933-B7A4-F986909F2E7F}">
      <dgm:prSet/>
      <dgm:spPr/>
      <dgm:t>
        <a:bodyPr/>
        <a:lstStyle/>
        <a:p>
          <a:endParaRPr lang="en-US"/>
        </a:p>
      </dgm:t>
    </dgm:pt>
    <dgm:pt modelId="{086CF5D2-2FA8-4205-B4D3-B8352BAFB2F2}" type="sibTrans" cxnId="{C94E0314-3CCB-4933-B7A4-F986909F2E7F}">
      <dgm:prSet/>
      <dgm:spPr/>
      <dgm:t>
        <a:bodyPr/>
        <a:lstStyle/>
        <a:p>
          <a:endParaRPr lang="en-US"/>
        </a:p>
      </dgm:t>
    </dgm:pt>
    <dgm:pt modelId="{18F0B0F3-CBB9-4659-8FB2-B36D19BC1ACF}" type="pres">
      <dgm:prSet presAssocID="{5D6966FB-8DCA-4E2D-B1E1-43BFB5C7DDC1}" presName="linear" presStyleCnt="0">
        <dgm:presLayoutVars>
          <dgm:animLvl val="lvl"/>
          <dgm:resizeHandles val="exact"/>
        </dgm:presLayoutVars>
      </dgm:prSet>
      <dgm:spPr/>
    </dgm:pt>
    <dgm:pt modelId="{59470D36-A18C-465B-AD92-0BBEA9935691}" type="pres">
      <dgm:prSet presAssocID="{4291372C-0DF0-4C71-8CBE-A1B6CD6257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565F255-9712-4695-AC1A-E03468660356}" type="pres">
      <dgm:prSet presAssocID="{D6173C41-9AE4-4289-A57B-192E1FE3446B}" presName="spacer" presStyleCnt="0"/>
      <dgm:spPr/>
    </dgm:pt>
    <dgm:pt modelId="{119C6932-8587-4FE9-8898-1D91328E1E91}" type="pres">
      <dgm:prSet presAssocID="{67E4C143-9B26-4122-B8B3-E8800808D54B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82BDB07-07E3-4882-9297-31A24D51FC13}" type="presOf" srcId="{4291372C-0DF0-4C71-8CBE-A1B6CD625768}" destId="{59470D36-A18C-465B-AD92-0BBEA9935691}" srcOrd="0" destOrd="0" presId="urn:microsoft.com/office/officeart/2005/8/layout/vList2"/>
    <dgm:cxn modelId="{C94E0314-3CCB-4933-B7A4-F986909F2E7F}" srcId="{5D6966FB-8DCA-4E2D-B1E1-43BFB5C7DDC1}" destId="{67E4C143-9B26-4122-B8B3-E8800808D54B}" srcOrd="1" destOrd="0" parTransId="{336317DD-3810-4ECB-8F87-60F8262B5334}" sibTransId="{086CF5D2-2FA8-4205-B4D3-B8352BAFB2F2}"/>
    <dgm:cxn modelId="{5459483F-E224-4F7B-A3A2-E82CD6A98D51}" type="presOf" srcId="{5D6966FB-8DCA-4E2D-B1E1-43BFB5C7DDC1}" destId="{18F0B0F3-CBB9-4659-8FB2-B36D19BC1ACF}" srcOrd="0" destOrd="0" presId="urn:microsoft.com/office/officeart/2005/8/layout/vList2"/>
    <dgm:cxn modelId="{EF83ED79-6298-43AF-9D6F-E0E76194BBBF}" srcId="{5D6966FB-8DCA-4E2D-B1E1-43BFB5C7DDC1}" destId="{4291372C-0DF0-4C71-8CBE-A1B6CD625768}" srcOrd="0" destOrd="0" parTransId="{071E0ECC-D440-492C-B739-3B958ED77CC3}" sibTransId="{D6173C41-9AE4-4289-A57B-192E1FE3446B}"/>
    <dgm:cxn modelId="{F24441B2-10E1-4C82-9B40-7517FCAF7017}" type="presOf" srcId="{67E4C143-9B26-4122-B8B3-E8800808D54B}" destId="{119C6932-8587-4FE9-8898-1D91328E1E91}" srcOrd="0" destOrd="0" presId="urn:microsoft.com/office/officeart/2005/8/layout/vList2"/>
    <dgm:cxn modelId="{5C3BF8CD-5BCD-468B-B3B3-5F10A9B5E23D}" type="presParOf" srcId="{18F0B0F3-CBB9-4659-8FB2-B36D19BC1ACF}" destId="{59470D36-A18C-465B-AD92-0BBEA9935691}" srcOrd="0" destOrd="0" presId="urn:microsoft.com/office/officeart/2005/8/layout/vList2"/>
    <dgm:cxn modelId="{6883E9BD-B70B-495E-A4D5-942372A21D9A}" type="presParOf" srcId="{18F0B0F3-CBB9-4659-8FB2-B36D19BC1ACF}" destId="{1565F255-9712-4695-AC1A-E03468660356}" srcOrd="1" destOrd="0" presId="urn:microsoft.com/office/officeart/2005/8/layout/vList2"/>
    <dgm:cxn modelId="{B81BEAC6-3460-4C20-ACA2-A64C43DEE699}" type="presParOf" srcId="{18F0B0F3-CBB9-4659-8FB2-B36D19BC1ACF}" destId="{119C6932-8587-4FE9-8898-1D91328E1E9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124C6-D255-4E6B-AA58-445CFB90B1B6}">
      <dsp:nvSpPr>
        <dsp:cNvPr id="0" name=""/>
        <dsp:cNvSpPr/>
      </dsp:nvSpPr>
      <dsp:spPr>
        <a:xfrm>
          <a:off x="0" y="93361"/>
          <a:ext cx="10515600" cy="9354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900" kern="1200"/>
            <a:t>Nesta aula, composta de três partes, nós iremos:</a:t>
          </a:r>
          <a:endParaRPr lang="en-US" sz="3900" kern="1200"/>
        </a:p>
      </dsp:txBody>
      <dsp:txXfrm>
        <a:off x="45663" y="139024"/>
        <a:ext cx="10424274" cy="844089"/>
      </dsp:txXfrm>
    </dsp:sp>
    <dsp:sp modelId="{3DE09918-6186-4D85-B01D-5AC49F12EE02}">
      <dsp:nvSpPr>
        <dsp:cNvPr id="0" name=""/>
        <dsp:cNvSpPr/>
      </dsp:nvSpPr>
      <dsp:spPr>
        <a:xfrm>
          <a:off x="0" y="1028776"/>
          <a:ext cx="10515600" cy="322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9530" rIns="277368" bIns="495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000" kern="1200" dirty="0"/>
            <a:t>Compreender o conceito daquele que escreve como editor de informações e conhecer uma atividade espontânea de escrita realizada por jovens na periferia de São Paulo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000" kern="1200" dirty="0"/>
            <a:t>Entrar em contato com um texto clássico a respeito do ensino da escrita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3000" kern="1200" dirty="0"/>
            <a:t>Pensar em concretizações pedagógicas para algumas habilidades das </a:t>
          </a:r>
          <a:r>
            <a:rPr lang="pt-BR" sz="3000" kern="1200" dirty="0" err="1"/>
            <a:t>BNCcs</a:t>
          </a:r>
          <a:endParaRPr lang="en-US" sz="3000" kern="1200" dirty="0"/>
        </a:p>
      </dsp:txBody>
      <dsp:txXfrm>
        <a:off x="0" y="1028776"/>
        <a:ext cx="10515600" cy="3229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0D36-A18C-465B-AD92-0BBEA9935691}">
      <dsp:nvSpPr>
        <dsp:cNvPr id="0" name=""/>
        <dsp:cNvSpPr/>
      </dsp:nvSpPr>
      <dsp:spPr>
        <a:xfrm>
          <a:off x="0" y="144189"/>
          <a:ext cx="10515600" cy="1979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Informação</a:t>
          </a:r>
          <a:r>
            <a:rPr lang="pt-BR" sz="3600" kern="1200"/>
            <a:t>:  conjunto de referências, notícias, noções, dados, informes disponíveis em um dado momento histórico</a:t>
          </a:r>
          <a:endParaRPr lang="en-US" sz="3600" kern="1200"/>
        </a:p>
      </dsp:txBody>
      <dsp:txXfrm>
        <a:off x="96638" y="240827"/>
        <a:ext cx="10322324" cy="1786364"/>
      </dsp:txXfrm>
    </dsp:sp>
    <dsp:sp modelId="{119C6932-8587-4FE9-8898-1D91328E1E91}">
      <dsp:nvSpPr>
        <dsp:cNvPr id="0" name=""/>
        <dsp:cNvSpPr/>
      </dsp:nvSpPr>
      <dsp:spPr>
        <a:xfrm>
          <a:off x="0" y="2227509"/>
          <a:ext cx="10515600" cy="19796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/>
            <a:t>Conhecimento</a:t>
          </a:r>
          <a:r>
            <a:rPr lang="pt-BR" sz="3600" kern="1200"/>
            <a:t>: processamento que uma pessoa, em um determinado momento de sua vida, conseguiu fazer da informação disponível em seu tempo</a:t>
          </a:r>
          <a:endParaRPr lang="en-US" sz="3600" kern="1200"/>
        </a:p>
      </dsp:txBody>
      <dsp:txXfrm>
        <a:off x="96638" y="2324147"/>
        <a:ext cx="10322324" cy="178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15DD3-E81E-4543-960E-E50E0904CAE5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29CDF-CF6E-4ADC-9BF5-6F8F4A63B1D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131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B3118205-8843-4256-8C83-04241D62B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6582C-80B2-4AD5-AC76-1975D56DAA93}" type="slidenum">
              <a:rPr kumimoji="0" lang="pt-BR" alt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0FBEE54B-0919-46B0-BBF8-9A0BF487D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8E5B83D6-4693-4D16-BE6E-3F49E1CD23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EBE7A922-1747-4B42-A112-90D42E97C2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3988DD3-119C-49B8-85B8-4968803B4AAB}" type="slidenum">
              <a:rPr lang="pt-BR" altLang="pt-BR" smtClean="0"/>
              <a:pPr>
                <a:spcBef>
                  <a:spcPct val="0"/>
                </a:spcBef>
              </a:pPr>
              <a:t>14</a:t>
            </a:fld>
            <a:endParaRPr lang="pt-BR" altLang="pt-BR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0E21098-A6AE-4A7C-95A2-97C608BCB4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E893C6D0-7F2E-4442-ADB2-ABDC521F0C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6FCDF7A-E2DC-434F-9E1B-454E638EBF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DCC36C-E82F-4B54-AD82-E7082C834991}" type="slidenum">
              <a:rPr lang="pt-BR" altLang="pt-BR" smtClean="0"/>
              <a:pPr>
                <a:spcBef>
                  <a:spcPct val="0"/>
                </a:spcBef>
              </a:pPr>
              <a:t>15</a:t>
            </a:fld>
            <a:endParaRPr lang="pt-BR" altLang="pt-BR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744FA1D3-6B80-46FE-B974-1040BE9416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EC85631D-F4F4-44FE-97A6-DD8229382E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0F10987B-5D89-4B9A-AA40-A42BB1E83B0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5A6874-B4AB-454F-BA80-B477D90B0A99}" type="slidenum">
              <a:rPr lang="pt-BR" altLang="pt-BR" smtClean="0"/>
              <a:pPr>
                <a:spcBef>
                  <a:spcPct val="0"/>
                </a:spcBef>
              </a:pPr>
              <a:t>17</a:t>
            </a:fld>
            <a:endParaRPr lang="pt-BR" altLang="pt-BR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A0FF1ED9-F1DF-4331-98CB-1B1682687A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060BC7C9-2AAB-4714-8795-A68D3ECEB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C9F5224-4CE5-4EEB-9928-CAEABAD7B5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06DC41-994C-4164-A21B-AF7F04053734}" type="slidenum">
              <a:rPr lang="pt-BR" altLang="pt-BR" smtClean="0"/>
              <a:pPr>
                <a:spcBef>
                  <a:spcPct val="0"/>
                </a:spcBef>
              </a:pPr>
              <a:t>18</a:t>
            </a:fld>
            <a:endParaRPr lang="pt-BR" altLang="pt-BR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3850F29C-A3C9-43DC-8FF7-5DD57E9E5D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8A763FDD-58E7-4951-8388-5CC2E62609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96C04F2-4699-4132-9FF9-4AF6BA4BFE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D2F29A-B629-4C97-994C-7F7E915B8DBE}" type="slidenum">
              <a:rPr lang="pt-BR" altLang="pt-BR" smtClean="0"/>
              <a:pPr>
                <a:spcBef>
                  <a:spcPct val="0"/>
                </a:spcBef>
              </a:pPr>
              <a:t>6</a:t>
            </a:fld>
            <a:endParaRPr lang="pt-BR" altLang="pt-BR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864A06F-5ADB-42C0-B78C-BAABC81D91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3AB18802-7B7E-40E4-83B9-B29D1F4E3F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007341AC-3824-4CBE-B0E1-DE33D34AC3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1C4F3-3887-4141-B07C-5B39FF263E51}" type="slidenum">
              <a:rPr lang="pt-BR" altLang="pt-BR" smtClean="0"/>
              <a:pPr>
                <a:spcBef>
                  <a:spcPct val="0"/>
                </a:spcBef>
              </a:pPr>
              <a:t>7</a:t>
            </a:fld>
            <a:endParaRPr lang="pt-BR" altLang="pt-BR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BBBC14F-12E2-467E-BB38-56B48DA65C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6D973F3-0B45-44E7-A629-0732F9671C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C1886866-5586-4926-A37D-140A599929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288645-633B-446C-8B91-500F5268D785}" type="slidenum">
              <a:rPr lang="pt-BR" altLang="pt-BR" smtClean="0"/>
              <a:pPr>
                <a:spcBef>
                  <a:spcPct val="0"/>
                </a:spcBef>
              </a:pPr>
              <a:t>8</a:t>
            </a:fld>
            <a:endParaRPr lang="pt-BR" altLang="pt-BR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AFFD4082-83A7-4D73-91F0-FA7402890D4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06D0EC39-281D-4951-97B5-AD80A854C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ABFA5E0-2627-4574-B932-D9A87E11B5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D08F9A5-E50C-4D3A-8897-DDB8406D96AF}" type="slidenum">
              <a:rPr lang="pt-BR" altLang="pt-BR" smtClean="0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6586FE3A-62E1-457D-80E9-5288A25713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5A4D1C3A-A100-43D9-B7E7-44EE8F32D6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9D7A9195-836F-47CC-8A85-E4E5F8E6C8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E3703EE-43E8-4189-A516-3621FA75D619}" type="slidenum">
              <a:rPr lang="pt-BR" altLang="pt-BR" smtClean="0"/>
              <a:pPr>
                <a:spcBef>
                  <a:spcPct val="0"/>
                </a:spcBef>
              </a:pPr>
              <a:t>10</a:t>
            </a:fld>
            <a:endParaRPr lang="pt-BR" altLang="pt-BR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89928BD-B2E6-4B4D-9000-56A5D5651E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0B94035-3E97-4068-8C70-ABF4A44AAB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0189F3A8-0DC9-4992-85F1-7777CA0A320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F15DDAE-7AD5-4140-A998-FF6B495B4832}" type="slidenum">
              <a:rPr lang="pt-BR" altLang="pt-BR" smtClean="0"/>
              <a:pPr>
                <a:spcBef>
                  <a:spcPct val="0"/>
                </a:spcBef>
              </a:pPr>
              <a:t>11</a:t>
            </a:fld>
            <a:endParaRPr lang="pt-BR" altLang="pt-BR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7D64503-9ECB-40B9-9637-D5BB7C0432C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D092B104-8E44-4744-884A-E30ECB6622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3DE34B5E-D252-4A89-8A8C-9A70F79061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0260EA-12BA-4F03-8080-9B16E869B0BF}" type="slidenum">
              <a:rPr lang="pt-BR" altLang="pt-BR" smtClean="0"/>
              <a:pPr>
                <a:spcBef>
                  <a:spcPct val="0"/>
                </a:spcBef>
              </a:pPr>
              <a:t>12</a:t>
            </a:fld>
            <a:endParaRPr lang="pt-BR" altLang="pt-BR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96A68348-67B4-4F30-823F-C711307B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D465E654-FB1D-46E4-80E9-E640BC8211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50FA92CA-072E-4F87-8AD4-426D696749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A92EEF3-F4CB-4625-959B-29C5F48EB49F}" type="slidenum">
              <a:rPr lang="pt-BR" altLang="pt-BR" smtClean="0"/>
              <a:pPr>
                <a:spcBef>
                  <a:spcPct val="0"/>
                </a:spcBef>
              </a:pPr>
              <a:t>13</a:t>
            </a:fld>
            <a:endParaRPr lang="pt-BR" altLang="pt-BR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0111F09-5700-40B9-9E5C-C77470BEB8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BCD1916F-E0A4-4563-ABB5-5419A57529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39A690-D092-460A-8E37-94737E8E50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5E3D4A4-E519-4388-A3BC-6DA63D9544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4C897A-41CC-4C5C-A427-6D34AB53D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6AD42C-32DF-4471-BC78-8AE7FCC06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3E5B7F-F440-4673-87C7-4291515CB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7566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C551D-24F4-4C98-A2EE-CE2F34872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DD11677-1020-4E84-8728-0CACCB088C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91771D-4A65-4B02-90A3-E4872893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826400-7898-404C-BAB0-FB4A5386C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2A0EC48-AE4B-4062-BF37-A27E0774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382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303944E-5D8B-4977-81D9-FBEB52E26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67F3BAF-E360-4229-9A9C-C1BCDDB82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DEF37E-1CFE-4727-9ADB-AF0D7137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0C6D8D-F9A6-4B43-8F4A-4E0563DE7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3097F56-9795-4DAC-947A-DDDD609F5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0871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755651" y="1752600"/>
            <a:ext cx="10668000" cy="42672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B9133F-F9CD-4C02-9CC4-12F10FF789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C73D6FF-CD4C-4762-89F5-AF690969D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E99A343-CF2E-44A6-BE21-0B585E97B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A8F4C-7157-4206-8991-93B3D36554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87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E4B7F-0614-416C-A7B2-E1BD60209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3DBF2B4-BB6E-43DA-B3A6-A5F58E909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962CC6-57B9-4820-A806-E8ECDC0D5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56843B-2888-4969-868A-4B59A5BC5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AE9356-9935-4F6E-AF53-4E8768E1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0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FBCC85-BAFD-4AB8-90FD-C21786F21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755C841-E331-4508-A630-D12FE2870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62F483-5B75-4545-8B9F-21EABD700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BC84A1-B021-42E0-A79D-C029E0530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6B8020-B70A-4CDF-8D98-7AFE9B6BA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171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3EDC19-CABA-4147-BBF5-D96C111F2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310B2C3-CD86-49AD-95BB-BD909062F6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BF59EB5-0DBB-4A1A-A68B-78A580331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91E358-CC93-4679-BE30-64C104AE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B6EB2E8-4102-4483-8DF3-44BE5448E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41C4B2D-F67A-4107-A1BA-9AD6084E1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6907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4D0DED-FB7B-4766-BD51-D951C40A4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5462CD3-B9EF-49DA-9443-847E707B5A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53E49B8-ADCA-4243-9862-1B2A4968A1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014E966-0B51-4635-8316-CA2C3EE1A6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7BAE682-BC60-46AB-BF03-43E529AFBA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AC8C13C-50CA-45F8-9C58-D7CFD4517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08F4966-8841-4C32-92E3-79FB83A1E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FF11A6-B726-4BB6-B08E-30432EFD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068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662DF8-4431-44AA-B175-F52EE5EF8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23C7DD1-FD86-4CBF-8CCA-ABE6DFE23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222642-359A-480F-881D-FE7EA4776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CAB04A-EC58-4EB3-B19D-96729539A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2081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06EF27D-58D9-4053-8D4C-DBBAC036A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37CC10C-E662-4654-8EAF-61B68519B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27A55E-D59B-4EED-BBC6-24E2E6B73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537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ED8EF6-7FC3-4AEE-A0F5-C6F637322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ECAF030-BE71-41A2-A2C1-57D124398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0F1D4C7-DCDC-4F6E-A3F6-81AE7B6669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620231-F40C-4AE2-B636-2F90525A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E9B1F1F-12D2-4C56-95CA-069C1E62F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7221D19-3588-4C00-9648-DA4BF58D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77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C7A530-A73B-42E5-90A8-BD5E65708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7F56CA1-2826-4B71-A03F-A07A2A75B5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9ECCE03-03F5-44A8-AAE5-AA0268B1AB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69EAD79-CEAA-47A4-A7D9-9758FAFF8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61E4D47-78D5-4E3A-9E0A-AEFF9AE25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1612C9A-B3B3-4C49-A5D9-A090CCC45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757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F036658-4A89-43F6-8049-4F76AAC2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7B212E6-BD45-4BE7-AFE9-A0EFF5F663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A38925-0EE9-4639-A369-9A2CAB7E5B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166CE-E4EE-4217-988B-D7D6CDF1A0F9}" type="datetimeFigureOut">
              <a:rPr lang="pt-BR" smtClean="0"/>
              <a:t>24/03/2020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E22597-549C-4556-89A2-EDC3A45AA5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C5B9AF-0B49-48E6-BC5F-5C5B11781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AF6C-DB11-4B46-955E-FBD2A1C615D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orkut.com.br/Community.aspx?cmm=231576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5FB3A70-6E66-4D6A-8A0B-E02013CE0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6160" y="1660121"/>
            <a:ext cx="9623404" cy="3305493"/>
          </a:xfrm>
        </p:spPr>
        <p:txBody>
          <a:bodyPr>
            <a:normAutofit/>
          </a:bodyPr>
          <a:lstStyle/>
          <a:p>
            <a:pPr algn="l"/>
            <a:r>
              <a:rPr lang="pt-BR" sz="7500"/>
              <a:t>Material de apoio da aula 5/15: Em busca do aluno como o editor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AD3756-7359-41C6-B3B3-4F0B50261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66159" y="4965614"/>
            <a:ext cx="9623404" cy="834454"/>
          </a:xfrm>
        </p:spPr>
        <p:txBody>
          <a:bodyPr>
            <a:normAutofit/>
          </a:bodyPr>
          <a:lstStyle/>
          <a:p>
            <a:pPr algn="l"/>
            <a:r>
              <a:rPr lang="pt-BR" dirty="0"/>
              <a:t>Parte 1/3 para apoio remoto</a:t>
            </a:r>
          </a:p>
        </p:txBody>
      </p:sp>
    </p:spTree>
    <p:extLst>
      <p:ext uri="{BB962C8B-B14F-4D97-AF65-F5344CB8AC3E}">
        <p14:creationId xmlns:p14="http://schemas.microsoft.com/office/powerpoint/2010/main" val="236553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AADE6DFB-06C1-48C4-87F2-D138BC5B7A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3810" y="3130041"/>
            <a:ext cx="4036334" cy="2387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pt-BR" sz="5400"/>
              <a:t>Sensei: Squall (16 anos)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Espaço Reservado para Conteúdo 2">
            <a:extLst>
              <a:ext uri="{FF2B5EF4-FFF2-40B4-BE49-F238E27FC236}">
                <a16:creationId xmlns:a16="http://schemas.microsoft.com/office/drawing/2014/main" id="{057056F2-1C5D-4AEA-BAAD-886849BA5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9603" r="8104" b="1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13591DD7-9BDA-4225-A445-9C9BA1351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5400"/>
              <a:t>Era Feudal Japonesa :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B4051966-01EA-455A-950A-A6CBE1CB60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altLang="pt-BR" sz="1700"/>
              <a:t>O ambiente em si é uma grande planície, com a vegetação rasteira do tipo gramínea um pouco alta, e algumas poucas árvores não frutíferas, onde a batalha começará (...) </a:t>
            </a:r>
          </a:p>
          <a:p>
            <a:pPr marL="0" indent="0">
              <a:buNone/>
            </a:pPr>
            <a:endParaRPr lang="pt-BR" altLang="pt-BR" sz="1700"/>
          </a:p>
          <a:p>
            <a:pPr marL="0" indent="0">
              <a:buNone/>
            </a:pPr>
            <a:r>
              <a:rPr lang="pt-BR" altLang="pt-BR" sz="1700"/>
              <a:t>Ao fim da planície, um pequeno vilarejo com típicas construções do Japão Feudal: Casas de Madeira, Templos Budistas e as torres do tipo Pagodas, com alguns andares (...)</a:t>
            </a:r>
            <a:br>
              <a:rPr lang="pt-BR" altLang="pt-BR" sz="1700"/>
            </a:br>
            <a:endParaRPr lang="pt-BR" altLang="pt-BR" sz="1700"/>
          </a:p>
          <a:p>
            <a:pPr marL="0" indent="0">
              <a:buNone/>
            </a:pPr>
            <a:br>
              <a:rPr lang="pt-BR" altLang="pt-BR" sz="1700"/>
            </a:br>
            <a:r>
              <a:rPr lang="pt-BR" altLang="pt-BR" sz="1700"/>
              <a:t>Área de Combate: Toda a planície com sua vegetação rasteira e árvores, mais o vilarejo com suas casas de madeira, templos, além do galpão de armas brancas e o estábulo.</a:t>
            </a:r>
            <a:br>
              <a:rPr lang="pt-BR" altLang="pt-BR" sz="1700"/>
            </a:br>
            <a:br>
              <a:rPr lang="pt-BR" altLang="pt-BR" sz="1700"/>
            </a:br>
            <a:br>
              <a:rPr lang="pt-BR" altLang="pt-BR" sz="1700"/>
            </a:br>
            <a:endParaRPr lang="pt-BR" altLang="pt-BR" sz="17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4AE44C9D-A3D0-4D07-A19C-402ABF4E2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altLang="pt-BR" sz="5400" dirty="0"/>
              <a:t>Regras Especiais: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175F9840-7E11-4966-887F-EA2C4515C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altLang="pt-BR" sz="2400" dirty="0"/>
          </a:p>
          <a:p>
            <a:pPr marL="0" indent="0">
              <a:buNone/>
            </a:pPr>
            <a:r>
              <a:rPr lang="pt-BR" altLang="pt-BR" sz="2400" dirty="0"/>
              <a:t>A batalha obrigatoriamente começa na Planície, depois o vilarejo poderá ser usado. Como já dito, qualquer destruição ou movimentação suspeita ou que cause tumulto no vilarejo, os samurais serão acionados e entrarão em combate para expulsar os invasores.</a:t>
            </a:r>
            <a:br>
              <a:rPr lang="pt-BR" altLang="pt-BR" sz="2400" dirty="0"/>
            </a:br>
            <a:endParaRPr lang="pt-BR" altLang="pt-BR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E25050F1-478C-4468-9923-EBCE7B6925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Habilidades:</a:t>
            </a:r>
          </a:p>
        </p:txBody>
      </p:sp>
      <p:graphicFrame>
        <p:nvGraphicFramePr>
          <p:cNvPr id="302101" name="Group 21">
            <a:extLst>
              <a:ext uri="{FF2B5EF4-FFF2-40B4-BE49-F238E27FC236}">
                <a16:creationId xmlns:a16="http://schemas.microsoft.com/office/drawing/2014/main" id="{FE42E8CF-E54F-4300-B6C1-FF6C60B84AA3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2090738" y="1752600"/>
          <a:ext cx="8001000" cy="3919538"/>
        </p:xfrm>
        <a:graphic>
          <a:graphicData uri="http://schemas.openxmlformats.org/drawingml/2006/table">
            <a:tbl>
              <a:tblPr/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Lust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Squall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Controle do ar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pt-BR" sz="2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Regeneração</a:t>
                      </a:r>
                      <a:b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pt-BR" sz="2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Velocidade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Criação e controle de gelo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 </a:t>
                      </a:r>
                      <a:b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Velocidade</a:t>
                      </a:r>
                      <a:b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</a:br>
                      <a:endParaRPr kumimoji="0" lang="pt-BR" sz="2600" b="0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pt-BR" sz="2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Controle do 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0A72F7A-A67C-4948-A14A-9D2692B4BD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5000"/>
              <a:t>Como o jogo movimenta o sujeito?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2E9C6E9D-6625-42CB-9BEA-29A0CA4CC3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endParaRPr lang="pt-BR" altLang="pt-BR" sz="2400" dirty="0"/>
          </a:p>
          <a:p>
            <a:pPr eaLnBrk="1" hangingPunct="1"/>
            <a:r>
              <a:rPr lang="pt-BR" altLang="pt-BR" sz="2400" dirty="0"/>
              <a:t>Como a luta é longa, é necessário reler tudo a cada nova postagem, para dar a continuidade</a:t>
            </a:r>
          </a:p>
          <a:p>
            <a:pPr eaLnBrk="1" hangingPunct="1"/>
            <a:r>
              <a:rPr lang="pt-BR" altLang="pt-BR" sz="2400" dirty="0"/>
              <a:t>Como as regras são fixas e pré-determinadas, é necessário estudá-las antes de começar a jogar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F4C9D6AA-643F-45A3-8F16-0997C76BA9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5400"/>
              <a:t>Personagens: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E921F73F-E483-4C35-9BC7-E5DA153B2E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400"/>
              <a:t>Tem um caráter descrito no perfil, que deve ser respeitado para compor o enredo</a:t>
            </a:r>
          </a:p>
          <a:p>
            <a:pPr eaLnBrk="1" hangingPunct="1"/>
            <a:r>
              <a:rPr lang="pt-BR" altLang="pt-BR" sz="2400"/>
              <a:t>As habilidades são limitadas em cada luta. Logo, ao escolher umas, é necessário descartar outras que estão numa lista maior, numa comunidade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ítulo 1">
            <a:extLst>
              <a:ext uri="{FF2B5EF4-FFF2-40B4-BE49-F238E27FC236}">
                <a16:creationId xmlns:a16="http://schemas.microsoft.com/office/drawing/2014/main" id="{176DAED2-2129-464D-B158-CB3C59D72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altLang="pt-BR" sz="5400"/>
              <a:t>Cenário: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1" name="Espaço Reservado para Conteúdo 2">
            <a:extLst>
              <a:ext uri="{FF2B5EF4-FFF2-40B4-BE49-F238E27FC236}">
                <a16:creationId xmlns:a16="http://schemas.microsoft.com/office/drawing/2014/main" id="{381C9591-6676-4444-AC53-7420EE2FCE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altLang="pt-BR" sz="2400"/>
              <a:t>Como o cenário é fixo, determina as possibilidades de ataque e de defesa, pode ser usado como estratégia</a:t>
            </a:r>
          </a:p>
          <a:p>
            <a:r>
              <a:rPr lang="pt-BR" altLang="pt-BR" sz="2400"/>
              <a:t>Determina, em certa medida, outros personagens e evolução do enredo</a:t>
            </a:r>
          </a:p>
          <a:p>
            <a:endParaRPr lang="pt-BR" altLang="pt-BR" sz="2400"/>
          </a:p>
          <a:p>
            <a:endParaRPr lang="pt-BR" altLang="pt-BR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04506D07-D00E-4F7D-8DC3-503366A1F0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5400"/>
              <a:t>Interlocutores: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5E3817AB-7258-457E-9F97-1D726FC317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400"/>
              <a:t>Como o processo é dialogado, é necessário reorientar a história a cada nova postagem</a:t>
            </a:r>
          </a:p>
          <a:p>
            <a:pPr eaLnBrk="1" hangingPunct="1"/>
            <a:r>
              <a:rPr lang="pt-BR" altLang="pt-BR" sz="2400"/>
              <a:t>É necessário levar em conta o juiz e as regras que foram postadas para o julgamento</a:t>
            </a:r>
          </a:p>
          <a:p>
            <a:pPr eaLnBrk="1" hangingPunct="1"/>
            <a:r>
              <a:rPr lang="pt-BR" altLang="pt-BR" sz="2400"/>
              <a:t>Como a luta é pública, os demais internautas intervém para exigir rigor e para torcer</a:t>
            </a:r>
          </a:p>
          <a:p>
            <a:pPr eaLnBrk="1" hangingPunct="1"/>
            <a:r>
              <a:rPr lang="pt-BR" altLang="pt-BR" sz="2400"/>
              <a:t>Quem deseja jogar deve se fazer entender o melhor possível, o que repercute na própria escrita.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pt-BR" sz="24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027A9AB-5A77-45F7-86B7-3FEB1FE82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pt-BR" altLang="pt-BR" sz="5400"/>
              <a:t>O texto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8A792FB-B36D-4DD6-B3C0-E3112FD0EA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altLang="pt-BR" sz="1900"/>
              <a:t>A pressão do ar ali dentro começou a aumentar, fazendo contraste com que a de  fora. Inevitavelmente, o gelo estourou em vários e vários pedaços, que se espalharam pelo chão. Gaiola desfeita, precisava apenas parar de sentir-se um autêntico churrasquinho no espeto. Não se importando muito com o estrago que faria em si mesma, andou custosamente um passo para frente. O gelo, resistente, não quebrara, rasgando-a. A bela garota pingava sangue, mas um sorriso mantinha-se em seu rosto, contrastando com a face da dor. Era uma visão terrível. Olhando em volta, nada viu. Nem mesmo camponeses. O brilho do gelo atraiu-lhe a atenção, agachou-se examinando. Os estilhaços haviam tomado formas muito parecida com agulhas de diversas espessuras e comprimentos. Ergueu-se então, esticando os dois braços. Imediatamente várias agulhas de gelo levantaram-se do chão, organizando-se em porções distribuídas atrás dela. Conforme andava, o rasgo que se formara em si ia fechando-se aos poucos, era uma cena macabra. E ela pouco se importava. Sua intenção era achar o samurai que a atacara. Só podia ter ido para a vila.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5006F82-50D2-401C-BE85-FFEA1C1963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034F32-09B4-47B4-B550-1F1CE3D53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559A513-84FC-4F08-805E-C51CE7F54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E7B3778-847D-49DE-9ED7-3ECD207FE2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A4973CB-E945-49D8-8629-2564A339A7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A359CA1-D061-41BA-8920-ED22CB4FC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7996946-DE01-4AD1-A6A3-9FA06DBAC9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0331899-34B3-4B61-9479-5321983D7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E8B424E-2AB2-41D8-92DD-A44E6F5E4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812836D-2A25-429D-A4AE-602309F90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846" y="630936"/>
            <a:ext cx="5867716" cy="3050025"/>
          </a:xfrm>
          <a:noFill/>
        </p:spPr>
        <p:txBody>
          <a:bodyPr anchor="b">
            <a:normAutofit/>
          </a:bodyPr>
          <a:lstStyle/>
          <a:p>
            <a:r>
              <a:rPr lang="pt-BR" sz="4800">
                <a:solidFill>
                  <a:schemeClr val="bg1"/>
                </a:solidFill>
              </a:rPr>
              <a:t>O que percebemos?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CECCE4-3046-4A76-B4C0-767A6251C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6F309B0-04E5-4883-9605-1364452C6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1AE0B5-579B-4455-9159-4E4F0A8CC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D011DD2-D339-42A2-B916-5E9494D4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E43332E-2051-4B76-BC37-83CA62919D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6B80359C-87A2-4B25-838D-8F833616F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096F20E2-F42F-4B71-8BC5-478533FE1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4039184-A11C-46AE-854D-8B2294436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D2F1956-BECA-4651-82AD-00D7D7F59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3F1C39C-42B5-430D-84F0-7018DD01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A7D71D2-799A-4C6D-AD0E-D7BCF15E9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C9B72C0-DA11-4A2F-BADC-5BD946CFD0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Graphic 6">
            <a:extLst>
              <a:ext uri="{FF2B5EF4-FFF2-40B4-BE49-F238E27FC236}">
                <a16:creationId xmlns:a16="http://schemas.microsoft.com/office/drawing/2014/main" id="{20613FE2-AE75-4543-B177-AC403985F8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7699" y="1349462"/>
            <a:ext cx="4134103" cy="4134103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2A2A379C-12FD-4404-BDF2-B7EFF0593B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47041" y="808145"/>
            <a:ext cx="304800" cy="429768"/>
            <a:chOff x="215328" y="-46937"/>
            <a:chExt cx="304800" cy="2773841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F7C94E4-4224-4270-BF49-210D022810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B372932-A744-4DBC-92F9-C390AC5D0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077255D0-F5AE-4538-8BA0-27F44A240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77F9E288-385B-4C5F-BF47-8170ED51E0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FD1708-4F99-41D3-9D43-C6D8C1281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8846" y="3834245"/>
            <a:ext cx="5867720" cy="2423647"/>
          </a:xfrm>
          <a:noFill/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t-B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1800" dirty="0">
                <a:solidFill>
                  <a:schemeClr val="bg1"/>
                </a:solidFill>
              </a:rPr>
              <a:t>Os benefícios de instaurar a “cultura da revisão”</a:t>
            </a:r>
          </a:p>
        </p:txBody>
      </p:sp>
    </p:spTree>
    <p:extLst>
      <p:ext uri="{BB962C8B-B14F-4D97-AF65-F5344CB8AC3E}">
        <p14:creationId xmlns:p14="http://schemas.microsoft.com/office/powerpoint/2010/main" val="1148753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E3F6A-7FA0-47F6-B150-6D7CA9842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Objetivo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6ED3611-EDB0-49AD-ACBC-DA51622903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1267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87A57295-2710-4920-B99A-4D1FA03A62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8067929-4D33-4306-9E2F-67C49CDDB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400" y="465745"/>
            <a:ext cx="11125200" cy="5639435"/>
          </a:xfrm>
          <a:prstGeom prst="rect">
            <a:avLst/>
          </a:prstGeom>
          <a:solidFill>
            <a:schemeClr val="tx1">
              <a:alpha val="9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5D46EFCC-309A-4341-9889-58481129D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894027"/>
            <a:ext cx="3494362" cy="4782873"/>
          </a:xfrm>
        </p:spPr>
        <p:txBody>
          <a:bodyPr>
            <a:normAutofit/>
          </a:bodyPr>
          <a:lstStyle/>
          <a:p>
            <a:pPr algn="r" eaLnBrk="1" hangingPunct="1"/>
            <a:r>
              <a:rPr lang="pt-BR" altLang="pt-BR" b="1">
                <a:solidFill>
                  <a:schemeClr val="bg1"/>
                </a:solidFill>
              </a:rPr>
              <a:t>Quem é o editor?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1209A45-C4D5-4988-A1F1-23817C3024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76032" y="894027"/>
            <a:ext cx="6377768" cy="47828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altLang="pt-BR" sz="2400" dirty="0">
                <a:solidFill>
                  <a:schemeClr val="bg1"/>
                </a:solidFill>
              </a:rPr>
              <a:t>É quem articula informações desagregadas em uma rede coesa e coerente</a:t>
            </a:r>
          </a:p>
          <a:p>
            <a:pPr marL="0" indent="0">
              <a:buNone/>
            </a:pPr>
            <a:endParaRPr lang="pt-BR" altLang="pt-BR" sz="2400" dirty="0">
              <a:solidFill>
                <a:schemeClr val="bg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F0415-BD0D-49C7-9414-F3DB545BC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Diferença fundamental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7CC989F-1161-48F6-92C6-02BFE4E7CB3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131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5177758-12DD-4CC9-902C-4B9C51CB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7B74A1-AC23-4029-85C2-6C2D4C277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133600" y="685800"/>
            <a:ext cx="10058400" cy="54864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41F017D-1763-4B7C-947B-A9C6997D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7024" y="685801"/>
            <a:ext cx="5776976" cy="1716314"/>
          </a:xfrm>
        </p:spPr>
        <p:txBody>
          <a:bodyPr anchor="t">
            <a:normAutofit/>
          </a:bodyPr>
          <a:lstStyle/>
          <a:p>
            <a:r>
              <a:rPr lang="pt-BR" sz="5000"/>
              <a:t>Como proporcionar a edição?</a:t>
            </a:r>
          </a:p>
        </p:txBody>
      </p:sp>
      <p:sp>
        <p:nvSpPr>
          <p:cNvPr id="14" name="Graphic 14">
            <a:extLst>
              <a:ext uri="{FF2B5EF4-FFF2-40B4-BE49-F238E27FC236}">
                <a16:creationId xmlns:a16="http://schemas.microsoft.com/office/drawing/2014/main" id="{30FF6FEE-5B11-4DDB-8635-80A979844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3E01B14-76C4-44FD-A666-D33F7A2A4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759" y="914399"/>
            <a:ext cx="5072883" cy="507288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D949E97-66D7-467B-BDD7-5166EF523B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6128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Graphic 14">
            <a:extLst>
              <a:ext uri="{FF2B5EF4-FFF2-40B4-BE49-F238E27FC236}">
                <a16:creationId xmlns:a16="http://schemas.microsoft.com/office/drawing/2014/main" id="{29C6353F-64ED-4D08-9A61-1E27D87466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3436499"/>
            <a:ext cx="2743200" cy="2746621"/>
          </a:xfrm>
          <a:custGeom>
            <a:avLst/>
            <a:gdLst>
              <a:gd name="connsiteX0" fmla="*/ 2616327 w 2616326"/>
              <a:gd name="connsiteY0" fmla="*/ 634841 h 2618803"/>
              <a:gd name="connsiteX1" fmla="*/ 2616327 w 2616326"/>
              <a:gd name="connsiteY1" fmla="*/ 0 h 2618803"/>
              <a:gd name="connsiteX2" fmla="*/ 0 w 2616326"/>
              <a:gd name="connsiteY2" fmla="*/ 0 h 2618803"/>
              <a:gd name="connsiteX3" fmla="*/ 0 w 2616326"/>
              <a:gd name="connsiteY3" fmla="*/ 2618804 h 2618803"/>
              <a:gd name="connsiteX4" fmla="*/ 634270 w 2616326"/>
              <a:gd name="connsiteY4" fmla="*/ 2618804 h 2618803"/>
              <a:gd name="connsiteX5" fmla="*/ 2616327 w 2616326"/>
              <a:gd name="connsiteY5" fmla="*/ 634841 h 2618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16326" h="2618803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7D2BDF-4CC6-4071-AF78-F4E811814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024" y="2575345"/>
            <a:ext cx="5776976" cy="349888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Em  atividades que obrigam a gerenciar ou um grande número de elementos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dirty="0"/>
              <a:t>Um exemplo</a:t>
            </a:r>
          </a:p>
          <a:p>
            <a:pPr marL="0" indent="0">
              <a:buNone/>
            </a:pPr>
            <a:endParaRPr lang="pt-BR" sz="18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11A8EB-A9A5-412E-B620-0BFA41C6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58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72">
            <a:extLst>
              <a:ext uri="{FF2B5EF4-FFF2-40B4-BE49-F238E27FC236}">
                <a16:creationId xmlns:a16="http://schemas.microsoft.com/office/drawing/2014/main" id="{7A976E23-29EC-4E20-9EF6-B7CC4A8210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7" name="Rectangle 74">
            <a:extLst>
              <a:ext uri="{FF2B5EF4-FFF2-40B4-BE49-F238E27FC236}">
                <a16:creationId xmlns:a16="http://schemas.microsoft.com/office/drawing/2014/main" id="{DF5FCEC6-E657-46F1-925F-13ED19212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68" name="Group 76">
            <a:extLst>
              <a:ext uri="{FF2B5EF4-FFF2-40B4-BE49-F238E27FC236}">
                <a16:creationId xmlns:a16="http://schemas.microsoft.com/office/drawing/2014/main" id="{2EEEBBCF-2738-42F5-ABD6-9881760263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BFC0AF3-A22A-4B9E-9BBE-06CEA5C6C8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69" name="Oval 78">
              <a:extLst>
                <a:ext uri="{FF2B5EF4-FFF2-40B4-BE49-F238E27FC236}">
                  <a16:creationId xmlns:a16="http://schemas.microsoft.com/office/drawing/2014/main" id="{F3F06202-3837-419A-A87F-1DC63E427C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18807D28-5DC1-4DAA-AE26-C6ECB37365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0" name="Oval 80">
              <a:extLst>
                <a:ext uri="{FF2B5EF4-FFF2-40B4-BE49-F238E27FC236}">
                  <a16:creationId xmlns:a16="http://schemas.microsoft.com/office/drawing/2014/main" id="{B3AE51F5-8D05-42B8-AB92-06F38F330E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7A1E4EBF-44BC-4352-B089-A5147758F9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71" name="Oval 82">
              <a:extLst>
                <a:ext uri="{FF2B5EF4-FFF2-40B4-BE49-F238E27FC236}">
                  <a16:creationId xmlns:a16="http://schemas.microsoft.com/office/drawing/2014/main" id="{29B4D6D7-8203-4D69-A752-16AB700D74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62" name="Rectangle 2">
            <a:extLst>
              <a:ext uri="{FF2B5EF4-FFF2-40B4-BE49-F238E27FC236}">
                <a16:creationId xmlns:a16="http://schemas.microsoft.com/office/drawing/2014/main" id="{1B959574-8D1D-420C-89B4-E084484919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0936" y="630935"/>
            <a:ext cx="5867716" cy="3050025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altLang="pt-BR" sz="4800">
                <a:solidFill>
                  <a:schemeClr val="bg1"/>
                </a:solidFill>
              </a:rPr>
            </a:br>
            <a:r>
              <a:rPr lang="en-US" altLang="pt-BR" sz="4800">
                <a:solidFill>
                  <a:schemeClr val="bg1"/>
                </a:solidFill>
              </a:rPr>
              <a:t>O jogo online </a:t>
            </a:r>
            <a:r>
              <a:rPr lang="en-US" altLang="pt-BR" sz="4800" i="1">
                <a:solidFill>
                  <a:schemeClr val="bg1"/>
                </a:solidFill>
              </a:rPr>
              <a:t>Battle Dome</a:t>
            </a:r>
          </a:p>
        </p:txBody>
      </p:sp>
      <p:sp>
        <p:nvSpPr>
          <p:cNvPr id="15372" name="Rectangle 84">
            <a:extLst>
              <a:ext uri="{FF2B5EF4-FFF2-40B4-BE49-F238E27FC236}">
                <a16:creationId xmlns:a16="http://schemas.microsoft.com/office/drawing/2014/main" id="{FF0BDB76-BCEC-498E-BA26-C763CD9F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73" name="Group 86">
            <a:extLst>
              <a:ext uri="{FF2B5EF4-FFF2-40B4-BE49-F238E27FC236}">
                <a16:creationId xmlns:a16="http://schemas.microsoft.com/office/drawing/2014/main" id="{DD8DF5DF-A251-4BC2-8965-4EDDD01FC5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930D52D-708D-43A1-B073-469EFDB020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74" name="Straight Connector 88">
              <a:extLst>
                <a:ext uri="{FF2B5EF4-FFF2-40B4-BE49-F238E27FC236}">
                  <a16:creationId xmlns:a16="http://schemas.microsoft.com/office/drawing/2014/main" id="{C82491CB-6849-43BB-926B-D979A3DB09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71251642-9512-4A11-9670-BD1C3A99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3D277633-FF55-420D-87BC-0CB11FD6D0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1452CEF2-C9EC-4C15-99E4-C781AB08AB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00459E6-26A3-4EAC-A34C-D0792D88CC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1264D5E9-C8D4-444A-8B1B-C11FB47CBA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DD99233-66AB-4E60-AF8A-A3259E6A46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64E8492A-EE2A-4BE3-A4B2-2BCE77DA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222A220-AA24-4E60-83D6-D32FEB34D8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EC195F05-4FE3-4E9D-9D21-C94CC542421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983" r="10520" b="3"/>
          <a:stretch/>
        </p:blipFill>
        <p:spPr>
          <a:xfrm>
            <a:off x="6828955" y="972049"/>
            <a:ext cx="4651794" cy="4651794"/>
          </a:xfrm>
          <a:prstGeom prst="rect">
            <a:avLst/>
          </a:prstGeom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98B576C-FDA2-46DE-8408-3A76DCF50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6693312" y="1116028"/>
            <a:ext cx="304800" cy="429768"/>
            <a:chOff x="215328" y="-46937"/>
            <a:chExt cx="304800" cy="2773841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94AEA101-943D-4073-AD87-C8D783165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D103D701-5E08-4A2A-AE99-626C64635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DF778A-A412-4E7C-9B61-E33D13A532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EC28832-D2CA-45C0-9C43-0AF9985324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4" name="Espaço Reservado para Conteúdo 2">
            <a:extLst>
              <a:ext uri="{FF2B5EF4-FFF2-40B4-BE49-F238E27FC236}">
                <a16:creationId xmlns:a16="http://schemas.microsoft.com/office/drawing/2014/main" id="{D19826B1-A86D-4B4E-A253-FA0DDA38A603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630936" y="3952890"/>
            <a:ext cx="5867720" cy="222351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endParaRPr lang="en-US" altLang="pt-BR" sz="1400" dirty="0">
              <a:solidFill>
                <a:schemeClr val="bg1"/>
              </a:solidFill>
            </a:endParaRPr>
          </a:p>
          <a:p>
            <a:pPr marL="0"/>
            <a:endParaRPr lang="en-US" altLang="pt-BR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pt-BR" sz="1400" dirty="0" err="1">
                <a:solidFill>
                  <a:schemeClr val="bg1"/>
                </a:solidFill>
              </a:rPr>
              <a:t>Participantes</a:t>
            </a:r>
            <a:r>
              <a:rPr lang="en-US" altLang="pt-BR" sz="1400" dirty="0">
                <a:solidFill>
                  <a:schemeClr val="bg1"/>
                </a:solidFill>
              </a:rPr>
              <a:t> </a:t>
            </a:r>
            <a:r>
              <a:rPr lang="en-US" altLang="pt-BR" sz="1400" dirty="0" err="1">
                <a:solidFill>
                  <a:schemeClr val="bg1"/>
                </a:solidFill>
              </a:rPr>
              <a:t>em</a:t>
            </a:r>
            <a:r>
              <a:rPr lang="en-US" altLang="pt-BR" sz="1400" dirty="0">
                <a:solidFill>
                  <a:schemeClr val="bg1"/>
                </a:solidFill>
              </a:rPr>
              <a:t> 2013</a:t>
            </a:r>
            <a:r>
              <a:rPr lang="en-US" altLang="pt-BR" sz="1400" b="1" dirty="0">
                <a:solidFill>
                  <a:schemeClr val="bg1"/>
                </a:solidFill>
              </a:rPr>
              <a:t>: 11.132</a:t>
            </a:r>
          </a:p>
          <a:p>
            <a:pPr marL="0"/>
            <a:endParaRPr lang="en-US" altLang="pt-BR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pt-BR" sz="1400" dirty="0">
                <a:solidFill>
                  <a:schemeClr val="bg1"/>
                </a:solidFill>
              </a:rPr>
              <a:t>Antigo </a:t>
            </a:r>
            <a:r>
              <a:rPr lang="en-US" altLang="pt-BR" sz="1400" dirty="0" err="1">
                <a:solidFill>
                  <a:schemeClr val="bg1"/>
                </a:solidFill>
              </a:rPr>
              <a:t>endereço</a:t>
            </a:r>
            <a:r>
              <a:rPr lang="en-US" altLang="pt-BR" sz="1400" dirty="0">
                <a:solidFill>
                  <a:schemeClr val="bg1"/>
                </a:solidFill>
              </a:rPr>
              <a:t>: </a:t>
            </a:r>
            <a:r>
              <a:rPr lang="en-US" altLang="pt-BR" sz="1400" dirty="0">
                <a:solidFill>
                  <a:schemeClr val="bg1"/>
                </a:solidFill>
                <a:hlinkClick r:id="rId4"/>
              </a:rPr>
              <a:t>http://www.orkut.com.br/Community.aspx?cmm=2315764</a:t>
            </a:r>
            <a:r>
              <a:rPr lang="en-US" altLang="pt-BR" sz="1400" dirty="0">
                <a:solidFill>
                  <a:schemeClr val="bg1"/>
                </a:solidFill>
              </a:rPr>
              <a:t> </a:t>
            </a:r>
          </a:p>
          <a:p>
            <a:pPr marL="0"/>
            <a:endParaRPr lang="en-US" altLang="pt-BR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3220F092-9B2C-418F-B423-D9F6791660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5400"/>
              <a:t>O que é? 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F4ED003-147D-4409-920E-6B9777E95E9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000"/>
              <a:t>uma comunidade de lutas para personagens, em estilo self-service. O principal objetivo da Battle Dome, é entreter seus participantes.</a:t>
            </a:r>
          </a:p>
          <a:p>
            <a:pPr eaLnBrk="1" hangingPunct="1"/>
            <a:r>
              <a:rPr lang="pt-BR" altLang="pt-BR" sz="2000"/>
              <a:t>uma comunidade de lutas multiversal, onde existem personagens de diferentes origens e poderes. Usar critérios de um determinado universo para julgar universos diferentes, não é recomendado, e pode ser considerada parcialidade.</a:t>
            </a:r>
            <a:br>
              <a:rPr lang="pt-BR" altLang="pt-BR" sz="2000"/>
            </a:br>
            <a:br>
              <a:rPr lang="pt-BR" altLang="pt-BR" sz="2000"/>
            </a:br>
            <a:br>
              <a:rPr lang="pt-BR" altLang="pt-BR" sz="2000"/>
            </a:br>
            <a:endParaRPr lang="pt-BR" altLang="pt-BR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9" name="Rectangle 71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5BCC2BC-CD8A-47CB-8BEF-731BA0F7FA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5400"/>
              <a:t>Como funciona?</a:t>
            </a:r>
          </a:p>
        </p:txBody>
      </p:sp>
      <p:grpSp>
        <p:nvGrpSpPr>
          <p:cNvPr id="21510" name="Group 7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1511" name="Rectangle 7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2" name="Rectangle 7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13" name="Rectangle 7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514" name="Rectangle 7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A91B18E-8BAF-4997-B36A-F09B9098FE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pt-BR" altLang="pt-BR" sz="2000"/>
              <a:t>Combate de seis rounds, com direito ao sétimo em casos omissos</a:t>
            </a:r>
          </a:p>
          <a:p>
            <a:pPr eaLnBrk="1" hangingPunct="1"/>
            <a:r>
              <a:rPr lang="pt-BR" altLang="pt-BR" sz="2000"/>
              <a:t>Para iniciar a luta, ambos os lutadores devem, primeiramente, postar seus poderes e o cenário</a:t>
            </a:r>
          </a:p>
          <a:p>
            <a:pPr eaLnBrk="1" hangingPunct="1"/>
            <a:r>
              <a:rPr lang="pt-BR" altLang="pt-BR" sz="2000"/>
              <a:t>Um juiz deve conferir e autorizar o andamento da luta </a:t>
            </a:r>
          </a:p>
          <a:p>
            <a:pPr eaLnBrk="1" hangingPunct="1"/>
            <a:r>
              <a:rPr lang="pt-BR" altLang="pt-BR" sz="2000"/>
              <a:t>A luta é julgada ao final e o ganhador progride no clã</a:t>
            </a:r>
            <a:endParaRPr lang="pt-BR" altLang="pt-BR" sz="2000"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4A0B04EB-E008-475C-AB5F-40F741B255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defRPr/>
            </a:pPr>
            <a:br>
              <a:rPr lang="en-US" altLang="pt-BR" sz="1000" dirty="0"/>
            </a:br>
            <a:br>
              <a:rPr lang="en-US" altLang="pt-BR" sz="1000" dirty="0"/>
            </a:br>
            <a:br>
              <a:rPr lang="en-US" altLang="pt-BR" sz="1000" dirty="0"/>
            </a:br>
            <a:br>
              <a:rPr lang="en-US" altLang="pt-BR" sz="1000" dirty="0"/>
            </a:br>
            <a:br>
              <a:rPr lang="en-US" altLang="pt-BR" sz="3200" dirty="0"/>
            </a:br>
            <a:r>
              <a:rPr lang="en-US" altLang="pt-BR" sz="3200" b="1" dirty="0"/>
              <a:t>Lust, 13 </a:t>
            </a:r>
            <a:r>
              <a:rPr lang="en-US" altLang="pt-BR" sz="3200" b="1" dirty="0" err="1"/>
              <a:t>anos</a:t>
            </a:r>
            <a:endParaRPr lang="en-US" altLang="pt-BR" sz="3200" b="1" i="1" dirty="0"/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6" name="Rectangle 6">
            <a:extLst>
              <a:ext uri="{FF2B5EF4-FFF2-40B4-BE49-F238E27FC236}">
                <a16:creationId xmlns:a16="http://schemas.microsoft.com/office/drawing/2014/main" id="{5E387C56-D55F-4F2C-827D-E456EAD880C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altLang="pt-BR" sz="2000" dirty="0"/>
          </a:p>
          <a:p>
            <a:endParaRPr lang="en-US" altLang="pt-BR" sz="2000" dirty="0"/>
          </a:p>
          <a:p>
            <a:endParaRPr lang="en-US" altLang="pt-BR" sz="2000" dirty="0"/>
          </a:p>
          <a:p>
            <a:pPr marL="0" indent="0">
              <a:buNone/>
            </a:pPr>
            <a:r>
              <a:rPr lang="en-US" altLang="pt-BR" sz="2000" dirty="0" err="1"/>
              <a:t>Desafia</a:t>
            </a:r>
            <a:r>
              <a:rPr lang="en-US" altLang="pt-BR" sz="2000" dirty="0"/>
              <a:t> </a:t>
            </a:r>
            <a:r>
              <a:rPr lang="en-US" altLang="pt-BR" sz="2000" dirty="0" err="1"/>
              <a:t>seu</a:t>
            </a:r>
            <a:r>
              <a:rPr lang="en-US" altLang="pt-BR" sz="2000" dirty="0"/>
              <a:t> “</a:t>
            </a:r>
            <a:r>
              <a:rPr lang="en-US" altLang="pt-BR" sz="2000" i="1" dirty="0"/>
              <a:t>Sensei</a:t>
            </a:r>
            <a:r>
              <a:rPr lang="en-US" altLang="pt-BR" sz="2000" dirty="0"/>
              <a:t>” e </a:t>
            </a:r>
            <a:r>
              <a:rPr lang="en-US" altLang="pt-BR" sz="2000" dirty="0" err="1"/>
              <a:t>funda</a:t>
            </a:r>
            <a:r>
              <a:rPr lang="en-US" altLang="pt-BR" sz="2000" dirty="0"/>
              <a:t> para </a:t>
            </a:r>
            <a:r>
              <a:rPr lang="en-US" altLang="pt-BR" sz="2000" dirty="0" err="1"/>
              <a:t>si</a:t>
            </a:r>
            <a:r>
              <a:rPr lang="en-US" altLang="pt-BR" sz="2000" dirty="0"/>
              <a:t> </a:t>
            </a:r>
            <a:r>
              <a:rPr lang="en-US" altLang="pt-BR" sz="2000" dirty="0" err="1"/>
              <a:t>própria</a:t>
            </a:r>
            <a:r>
              <a:rPr lang="en-US" altLang="pt-BR" sz="2000" dirty="0"/>
              <a:t> a </a:t>
            </a:r>
            <a:r>
              <a:rPr lang="en-US" altLang="pt-BR" sz="2000" dirty="0" err="1"/>
              <a:t>categoria</a:t>
            </a:r>
            <a:r>
              <a:rPr lang="en-US" altLang="pt-BR" sz="2000" dirty="0"/>
              <a:t> “</a:t>
            </a:r>
            <a:r>
              <a:rPr lang="en-US" altLang="pt-BR" sz="2000" i="1" dirty="0"/>
              <a:t>Baka</a:t>
            </a:r>
            <a:r>
              <a:rPr lang="en-US" altLang="pt-BR" sz="2000" dirty="0"/>
              <a:t>”</a:t>
            </a:r>
          </a:p>
          <a:p>
            <a:endParaRPr lang="en-US" altLang="pt-BR" sz="2000" dirty="0"/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ço Reservado para Conteúdo 1">
            <a:extLst>
              <a:ext uri="{FF2B5EF4-FFF2-40B4-BE49-F238E27FC236}">
                <a16:creationId xmlns:a16="http://schemas.microsoft.com/office/drawing/2014/main" id="{2C918D56-50C0-4616-BC80-992C2D80943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15869" r="2" b="1142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942</Words>
  <Application>Microsoft Office PowerPoint</Application>
  <PresentationFormat>Widescreen</PresentationFormat>
  <Paragraphs>90</Paragraphs>
  <Slides>19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Helvetica Neue Medium</vt:lpstr>
      <vt:lpstr>Verdana</vt:lpstr>
      <vt:lpstr>Wingdings</vt:lpstr>
      <vt:lpstr>Tema do Office</vt:lpstr>
      <vt:lpstr>Material de apoio da aula 5/15: Em busca do aluno como o editor </vt:lpstr>
      <vt:lpstr>Objetivo</vt:lpstr>
      <vt:lpstr>Quem é o editor?</vt:lpstr>
      <vt:lpstr>Diferença fundamental</vt:lpstr>
      <vt:lpstr>Como proporcionar a edição?</vt:lpstr>
      <vt:lpstr> O jogo online Battle Dome</vt:lpstr>
      <vt:lpstr>O que é? </vt:lpstr>
      <vt:lpstr>Como funciona?</vt:lpstr>
      <vt:lpstr>     Lust, 13 anos</vt:lpstr>
      <vt:lpstr>Sensei: Squall (16 anos)</vt:lpstr>
      <vt:lpstr>Era Feudal Japonesa :</vt:lpstr>
      <vt:lpstr>Regras Especiais: </vt:lpstr>
      <vt:lpstr>Habilidades:</vt:lpstr>
      <vt:lpstr>Como o jogo movimenta o sujeito?</vt:lpstr>
      <vt:lpstr>Personagens:</vt:lpstr>
      <vt:lpstr>Cenário:</vt:lpstr>
      <vt:lpstr>Interlocutores:</vt:lpstr>
      <vt:lpstr>O texto</vt:lpstr>
      <vt:lpstr>O que percebemos?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Material de apoio da aula 5/15: Em busca do aluno como o editor </dc:title>
  <dc:creator>Claudia Riolfi</dc:creator>
  <cp:lastModifiedBy>Claudia Riolfi</cp:lastModifiedBy>
  <cp:revision>8</cp:revision>
  <dcterms:created xsi:type="dcterms:W3CDTF">2020-03-21T22:38:28Z</dcterms:created>
  <dcterms:modified xsi:type="dcterms:W3CDTF">2020-03-25T14:01:37Z</dcterms:modified>
</cp:coreProperties>
</file>