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64" r:id="rId4"/>
    <p:sldId id="269" r:id="rId5"/>
    <p:sldId id="265" r:id="rId6"/>
    <p:sldId id="279" r:id="rId7"/>
    <p:sldId id="266" r:id="rId8"/>
    <p:sldId id="267" r:id="rId9"/>
    <p:sldId id="278" r:id="rId10"/>
    <p:sldId id="280" r:id="rId1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66FF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5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08C4E-5DFF-45AB-9F91-CFC736010247}" type="datetimeFigureOut">
              <a:rPr lang="pt-BR" smtClean="0"/>
              <a:t>28/08/2019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BC77-A7EC-4CFB-AC55-0430BF056C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89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EDD0-3651-45C2-955F-CA165E9AD2F9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E9FD-B852-4CF9-BE88-485C78ED7A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4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9FD-B852-4CF9-BE88-485C78ED7A6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66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9FD-B852-4CF9-BE88-485C78ED7A6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828800" y="6453336"/>
            <a:ext cx="7315200" cy="685800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Aula 4 – IEEC_2019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Conhecer...</a:t>
            </a:r>
            <a:endParaRPr lang="pt-BR" dirty="0"/>
          </a:p>
        </p:txBody>
      </p:sp>
      <p:pic>
        <p:nvPicPr>
          <p:cNvPr id="5" name="Picture 7" descr="http://www.andresugai.org/Materias/florFractal/imagem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835" b="983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4648200"/>
            <a:ext cx="1475656" cy="725016"/>
          </a:xfrm>
          <a:prstGeom prst="rect">
            <a:avLst/>
          </a:prstGeom>
          <a:solidFill>
            <a:srgbClr val="99FF99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54402" y="4658208"/>
            <a:ext cx="7589598" cy="725016"/>
          </a:xfrm>
          <a:prstGeom prst="rect">
            <a:avLst/>
          </a:prstGeom>
          <a:solidFill>
            <a:srgbClr val="99FF99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PLANO DE ENSINO: </a:t>
            </a:r>
            <a:r>
              <a:rPr lang="pt-BR" sz="2800" b="1" dirty="0" smtClean="0"/>
              <a:t>EXPERIMENTAÇÃO INVESTIGATIVA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3355" y="1988840"/>
            <a:ext cx="5336797" cy="4495800"/>
          </a:xfrm>
        </p:spPr>
        <p:txBody>
          <a:bodyPr/>
          <a:lstStyle/>
          <a:p>
            <a:r>
              <a:rPr lang="pt-BR" dirty="0" smtClean="0"/>
              <a:t>TEMA (PROBLEMA):</a:t>
            </a:r>
          </a:p>
          <a:p>
            <a:r>
              <a:rPr lang="pt-BR" dirty="0" smtClean="0"/>
              <a:t>ANO (E. M.):</a:t>
            </a:r>
          </a:p>
          <a:p>
            <a:r>
              <a:rPr lang="pt-BR" dirty="0" smtClean="0"/>
              <a:t>OBJETIVO:</a:t>
            </a:r>
          </a:p>
          <a:p>
            <a:r>
              <a:rPr lang="pt-BR" dirty="0" smtClean="0"/>
              <a:t>CONTEÚDO:</a:t>
            </a:r>
          </a:p>
          <a:p>
            <a:r>
              <a:rPr lang="pt-BR" dirty="0" smtClean="0"/>
              <a:t>ESTRATÉGIA (MÉTODOLOGIA):</a:t>
            </a:r>
          </a:p>
          <a:p>
            <a:r>
              <a:rPr lang="pt-BR" dirty="0" smtClean="0"/>
              <a:t>Nº DE AULAS:</a:t>
            </a:r>
          </a:p>
          <a:p>
            <a:r>
              <a:rPr lang="pt-BR" dirty="0" smtClean="0"/>
              <a:t>RECURSOS: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76833"/>
            <a:ext cx="3131840" cy="23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gartic.uol.com.br/imgs/mural/bi/biazinha_210/quadrados-colorid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827809" cy="1885206"/>
          </a:xfrm>
          <a:prstGeom prst="rect">
            <a:avLst/>
          </a:prstGeom>
          <a:noFill/>
        </p:spPr>
      </p:pic>
      <p:pic>
        <p:nvPicPr>
          <p:cNvPr id="35847" name="Picture 7" descr="http://www.andresugai.org/Materias/florFractal/image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3714751"/>
          </a:xfrm>
          <a:prstGeom prst="rect">
            <a:avLst/>
          </a:prstGeom>
          <a:noFill/>
        </p:spPr>
      </p:pic>
      <p:sp>
        <p:nvSpPr>
          <p:cNvPr id="8" name="Raio 7"/>
          <p:cNvSpPr/>
          <p:nvPr/>
        </p:nvSpPr>
        <p:spPr>
          <a:xfrm>
            <a:off x="395536" y="4221088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/>
          <p:cNvSpPr/>
          <p:nvPr/>
        </p:nvSpPr>
        <p:spPr>
          <a:xfrm rot="15837021">
            <a:off x="5472172" y="4109153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5536" y="98072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X 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80312" y="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Paradigma Z</a:t>
            </a:r>
            <a:endParaRPr lang="pt-BR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92080" y="602128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Y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4603" y="520575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579158" y="450972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92280" y="3717032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51972" y="6186169"/>
            <a:ext cx="135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Thomas Kuhn</a:t>
            </a:r>
          </a:p>
          <a:p>
            <a:r>
              <a:rPr lang="pt-BR" dirty="0" smtClean="0"/>
              <a:t>1922-1996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Racionalidade Científica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99715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Busca da </a:t>
            </a:r>
            <a:r>
              <a:rPr lang="pt-BR" dirty="0" smtClean="0"/>
              <a:t>Verdade</a:t>
            </a:r>
            <a:endParaRPr lang="pt-BR" dirty="0" smtClean="0"/>
          </a:p>
          <a:p>
            <a:r>
              <a:rPr lang="pt-BR" dirty="0" smtClean="0"/>
              <a:t>Leis universais</a:t>
            </a:r>
          </a:p>
          <a:p>
            <a:r>
              <a:rPr lang="pt-BR" dirty="0" err="1" smtClean="0"/>
              <a:t>Matematização</a:t>
            </a:r>
            <a:endParaRPr lang="pt-BR" dirty="0" smtClean="0"/>
          </a:p>
          <a:p>
            <a:r>
              <a:rPr lang="pt-BR" dirty="0" smtClean="0"/>
              <a:t>Objetividade x Subjetividade</a:t>
            </a:r>
          </a:p>
          <a:p>
            <a:r>
              <a:rPr lang="pt-BR" dirty="0" smtClean="0"/>
              <a:t>Dualismo</a:t>
            </a:r>
          </a:p>
          <a:p>
            <a:r>
              <a:rPr lang="pt-BR" dirty="0" smtClean="0"/>
              <a:t>Certeza </a:t>
            </a:r>
          </a:p>
          <a:p>
            <a:r>
              <a:rPr lang="pt-BR" dirty="0" smtClean="0"/>
              <a:t>Validação</a:t>
            </a:r>
          </a:p>
          <a:p>
            <a:r>
              <a:rPr lang="pt-BR" dirty="0" smtClean="0"/>
              <a:t>Neutralidade</a:t>
            </a:r>
          </a:p>
          <a:p>
            <a:r>
              <a:rPr lang="pt-BR" dirty="0" smtClean="0"/>
              <a:t>Mecanicismo</a:t>
            </a:r>
          </a:p>
          <a:p>
            <a:r>
              <a:rPr lang="pt-BR" dirty="0" smtClean="0"/>
              <a:t>Reducionismo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75251" y="3626686"/>
            <a:ext cx="314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CIÊNCIA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843" y="4098776"/>
            <a:ext cx="3017957" cy="229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6048672" cy="1152128"/>
          </a:xfrm>
        </p:spPr>
        <p:txBody>
          <a:bodyPr>
            <a:normAutofit/>
          </a:bodyPr>
          <a:lstStyle/>
          <a:p>
            <a:r>
              <a:rPr lang="pt-BR" sz="3200" dirty="0" err="1" smtClean="0">
                <a:solidFill>
                  <a:srgbClr val="0000FF"/>
                </a:solidFill>
              </a:rPr>
              <a:t>Boaventura</a:t>
            </a:r>
            <a:r>
              <a:rPr lang="pt-BR" sz="3200" dirty="0" smtClean="0">
                <a:solidFill>
                  <a:srgbClr val="0000FF"/>
                </a:solidFill>
              </a:rPr>
              <a:t> de Souza Santos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6984776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 o método científico, ainda se sustenta?</a:t>
            </a:r>
          </a:p>
          <a:p>
            <a:pPr>
              <a:buNone/>
            </a:pPr>
            <a:r>
              <a:rPr lang="pt-BR" dirty="0" smtClean="0"/>
              <a:t>Quais são as mudanças?</a:t>
            </a:r>
          </a:p>
          <a:p>
            <a:pPr>
              <a:buNone/>
            </a:pPr>
            <a:r>
              <a:rPr lang="pt-BR" dirty="0" smtClean="0"/>
              <a:t>De onde surgem as propostas de mudanças?</a:t>
            </a:r>
          </a:p>
          <a:p>
            <a:pPr>
              <a:buNone/>
            </a:pPr>
            <a:r>
              <a:rPr lang="pt-BR" dirty="0" smtClean="0"/>
              <a:t>Por quê?</a:t>
            </a:r>
          </a:p>
          <a:p>
            <a:pPr>
              <a:buNone/>
            </a:pPr>
            <a:r>
              <a:rPr lang="pt-BR" dirty="0" smtClean="0"/>
              <a:t>....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Conhecimento prudente 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para uma vida decente</a:t>
            </a:r>
            <a:endParaRPr lang="pt-BR" sz="39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6146" name="Picture 2" descr="http://www.literaturanobrasil.com.br/wp-content/uploads/2011/01/Boaventura-de-souza-sa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311966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380312" y="3717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Sociólogo</a:t>
            </a:r>
          </a:p>
          <a:p>
            <a:r>
              <a:rPr lang="pt-BR" dirty="0" smtClean="0"/>
              <a:t>(1940 -   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79512" y="87988"/>
            <a:ext cx="512291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3600" dirty="0">
                <a:solidFill>
                  <a:srgbClr val="FF6600"/>
                </a:solidFill>
              </a:rPr>
              <a:t>XX</a:t>
            </a:r>
            <a:r>
              <a:rPr lang="pt-BR" sz="3600" dirty="0"/>
              <a:t> – </a:t>
            </a:r>
            <a:r>
              <a:rPr lang="pt-BR" sz="2800" i="1" dirty="0"/>
              <a:t>decadência</a:t>
            </a:r>
            <a:r>
              <a:rPr lang="pt-BR" sz="2800" dirty="0"/>
              <a:t>. Teoria crítica; Epistemologia da ciência; Freud ´O homem não é dono de sua própria casa</a:t>
            </a:r>
            <a:r>
              <a:rPr lang="pt-BR" sz="2800" dirty="0" smtClean="0"/>
              <a:t>!´  </a:t>
            </a:r>
            <a:endParaRPr lang="pt-BR" sz="2800" dirty="0"/>
          </a:p>
          <a:p>
            <a:r>
              <a:rPr lang="pt-BR" sz="3600" dirty="0">
                <a:solidFill>
                  <a:srgbClr val="FF6600"/>
                </a:solidFill>
              </a:rPr>
              <a:t>Crises da modernidade</a:t>
            </a:r>
            <a:r>
              <a:rPr lang="pt-BR" sz="3600" dirty="0"/>
              <a:t>:</a:t>
            </a:r>
          </a:p>
          <a:p>
            <a:pPr>
              <a:buFontTx/>
              <a:buChar char="•"/>
            </a:pPr>
            <a:r>
              <a:rPr lang="pt-BR" sz="2800" dirty="0"/>
              <a:t> vazio ético, </a:t>
            </a:r>
          </a:p>
          <a:p>
            <a:pPr>
              <a:buFontTx/>
              <a:buChar char="•"/>
            </a:pPr>
            <a:r>
              <a:rPr lang="pt-BR" sz="2800" dirty="0"/>
              <a:t> fim da utopias, </a:t>
            </a:r>
          </a:p>
          <a:p>
            <a:pPr>
              <a:buFontTx/>
              <a:buChar char="•"/>
            </a:pPr>
            <a:r>
              <a:rPr lang="pt-BR" sz="2800" dirty="0"/>
              <a:t> ecologia profunda, </a:t>
            </a:r>
          </a:p>
          <a:p>
            <a:pPr>
              <a:buFontTx/>
              <a:buChar char="•"/>
            </a:pPr>
            <a:r>
              <a:rPr lang="pt-BR" sz="2800" dirty="0"/>
              <a:t> complexidade, </a:t>
            </a:r>
          </a:p>
          <a:p>
            <a:pPr>
              <a:buFontTx/>
              <a:buChar char="•"/>
            </a:pPr>
            <a:r>
              <a:rPr lang="pt-BR" sz="2800" dirty="0"/>
              <a:t> quem é o sujeito?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6631"/>
            <a:ext cx="3684341" cy="27632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14" y="3284984"/>
            <a:ext cx="4719465" cy="3140968"/>
          </a:xfrm>
          <a:prstGeom prst="rect">
            <a:avLst/>
          </a:prstGeom>
        </p:spPr>
      </p:pic>
      <p:pic>
        <p:nvPicPr>
          <p:cNvPr id="1026" name="Picture 2" descr="http://misteriosdomundo.org/wp-content/uploads/2016/04/before-after-isis-destroyed-monuments-palmyra-116-725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4870"/>
            <a:ext cx="3834052" cy="19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79512" y="87988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6600"/>
                </a:solidFill>
              </a:rPr>
              <a:t>XXI - ????</a:t>
            </a:r>
            <a:r>
              <a:rPr lang="pt-BR" sz="3600" dirty="0" smtClean="0"/>
              <a:t> </a:t>
            </a:r>
            <a:endParaRPr lang="pt-BR" sz="2800" dirty="0"/>
          </a:p>
        </p:txBody>
      </p:sp>
      <p:pic>
        <p:nvPicPr>
          <p:cNvPr id="4" name="Picture 2" descr="Resultado de imagem para ataque armas quimicas si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42" y="1556792"/>
            <a:ext cx="6472324" cy="43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5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Ida 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600" cy="51125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Iniciou-se a simplificação pela </a:t>
            </a:r>
            <a:r>
              <a:rPr lang="pt-BR" b="1" dirty="0" smtClean="0"/>
              <a:t>eliminação do sujeito do conhecimento</a:t>
            </a:r>
            <a:r>
              <a:rPr lang="pt-BR" dirty="0" smtClean="0"/>
              <a:t> em função de uma </a:t>
            </a:r>
            <a:r>
              <a:rPr lang="pt-BR" b="1" dirty="0" smtClean="0"/>
              <a:t>objetividade pura</a:t>
            </a:r>
            <a:r>
              <a:rPr lang="pt-BR" dirty="0" smtClean="0"/>
              <a:t>, no ideal da </a:t>
            </a:r>
            <a:r>
              <a:rPr lang="pt-BR" b="1" dirty="0" smtClean="0"/>
              <a:t>neutralidade</a:t>
            </a:r>
            <a:r>
              <a:rPr lang="pt-BR" dirty="0" smtClean="0"/>
              <a:t> e </a:t>
            </a:r>
            <a:r>
              <a:rPr lang="pt-BR" b="1" dirty="0" smtClean="0"/>
              <a:t>distanciamento</a:t>
            </a:r>
            <a:r>
              <a:rPr lang="pt-BR" dirty="0" smtClean="0"/>
              <a:t>. Em seguida, o próprio objeto do conhecimento deveu ser </a:t>
            </a:r>
            <a:r>
              <a:rPr lang="pt-BR" b="1" dirty="0" smtClean="0"/>
              <a:t>reduzido</a:t>
            </a:r>
            <a:r>
              <a:rPr lang="pt-BR" dirty="0" smtClean="0"/>
              <a:t>, </a:t>
            </a:r>
            <a:r>
              <a:rPr lang="pt-BR" b="1" dirty="0" smtClean="0"/>
              <a:t>fragmentado</a:t>
            </a:r>
            <a:r>
              <a:rPr lang="pt-BR" dirty="0" smtClean="0"/>
              <a:t>, esmigalhado ao extremo e </a:t>
            </a:r>
            <a:r>
              <a:rPr lang="pt-BR" b="1" dirty="0" smtClean="0"/>
              <a:t>isolado</a:t>
            </a:r>
            <a:r>
              <a:rPr lang="pt-BR" dirty="0" smtClean="0"/>
              <a:t> de todo o seu contexto natural e cultural.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Abstraído do seu ambiente e do seu sistema de relações, o objeto do conhecimento tornou-se manipulável para a experimentação, mutilado em seu ser, separado de suas condições de existência, artificiosamente reproduzível (M. O. Marques, 1993)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848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Volta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06794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pt-BR" dirty="0" smtClean="0"/>
              <a:t>...à introdução da </a:t>
            </a:r>
            <a:r>
              <a:rPr lang="pt-BR" b="1" dirty="0" smtClean="0"/>
              <a:t>complexidade</a:t>
            </a:r>
            <a:r>
              <a:rPr lang="pt-BR" dirty="0" smtClean="0"/>
              <a:t> na base mesma do objeto da análise científica, com a teoria da relatividade, com a descoberta da anti-matéria, com a química biológica e a biologia molecular, com a cibernética e a sócio biologia corresponde a </a:t>
            </a:r>
            <a:r>
              <a:rPr lang="pt-BR" b="1" dirty="0" smtClean="0"/>
              <a:t>reintrodução do sujeito </a:t>
            </a:r>
            <a:r>
              <a:rPr lang="pt-BR" dirty="0" smtClean="0"/>
              <a:t>e o reconhecimento do </a:t>
            </a:r>
            <a:r>
              <a:rPr lang="pt-BR" b="1" dirty="0" smtClean="0"/>
              <a:t>caráter cultural e social </a:t>
            </a:r>
            <a:r>
              <a:rPr lang="pt-BR" dirty="0" smtClean="0"/>
              <a:t>dos conceitos científicos, desde o princípio de indeterminação de Heisenberg e as necessárias relações de incerteza e tensão no conhecimento, onde não pode o objeto isolar-se do sujeito, que o penetra e o perturba ao mesmo passo que por ele é </a:t>
            </a:r>
            <a:r>
              <a:rPr lang="pt-BR" b="1" dirty="0" smtClean="0"/>
              <a:t>afetado e transformado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na Escola, o que podemos fazer?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Atividades Investigativas com:</a:t>
            </a:r>
          </a:p>
          <a:p>
            <a:r>
              <a:rPr lang="pt-BR" dirty="0" smtClean="0"/>
              <a:t>- questões relevantes, para os alunos!</a:t>
            </a:r>
          </a:p>
          <a:p>
            <a:r>
              <a:rPr lang="pt-BR" dirty="0" smtClean="0"/>
              <a:t>- conteúdos conceituais</a:t>
            </a:r>
          </a:p>
          <a:p>
            <a:r>
              <a:rPr lang="pt-BR" dirty="0" smtClean="0"/>
              <a:t>- conteúdos atitudinais</a:t>
            </a:r>
          </a:p>
          <a:p>
            <a:r>
              <a:rPr lang="pt-BR" dirty="0" smtClean="0"/>
              <a:t>- conteúdos procedimentais</a:t>
            </a:r>
          </a:p>
          <a:p>
            <a:r>
              <a:rPr lang="pt-BR" dirty="0" smtClean="0"/>
              <a:t>- sequência adequada ao currículo</a:t>
            </a:r>
          </a:p>
          <a:p>
            <a:r>
              <a:rPr lang="pt-BR" dirty="0" smtClean="0"/>
              <a:t>- começo, meio e fim (uma ou mais aulas)</a:t>
            </a:r>
          </a:p>
          <a:p>
            <a:r>
              <a:rPr lang="pt-BR" dirty="0" smtClean="0"/>
              <a:t>- compromisso </a:t>
            </a:r>
            <a:r>
              <a:rPr lang="pt-BR" dirty="0" err="1" smtClean="0"/>
              <a:t>sócio-ambiental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2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917</TotalTime>
  <Words>422</Words>
  <Application>Microsoft Office PowerPoint</Application>
  <PresentationFormat>Apresentação na tela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Aharoni</vt:lpstr>
      <vt:lpstr>Calibri</vt:lpstr>
      <vt:lpstr>Tw Cen MT</vt:lpstr>
      <vt:lpstr>Wingdings</vt:lpstr>
      <vt:lpstr>Wingdings 2</vt:lpstr>
      <vt:lpstr>Mediano</vt:lpstr>
      <vt:lpstr>Conhecer...</vt:lpstr>
      <vt:lpstr>Apresentação do PowerPoint</vt:lpstr>
      <vt:lpstr>Racionalidade Científica</vt:lpstr>
      <vt:lpstr>Boaventura de Souza Santos</vt:lpstr>
      <vt:lpstr>Apresentação do PowerPoint</vt:lpstr>
      <vt:lpstr>Apresentação do PowerPoint</vt:lpstr>
      <vt:lpstr>Ida </vt:lpstr>
      <vt:lpstr>Volta</vt:lpstr>
      <vt:lpstr>E na Escola, o que podemos fazer?</vt:lpstr>
      <vt:lpstr>PLANO DE ENSINO: EXPERIMENTAÇÃO INVESTIGATIVA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ciência como paradigmas em transformação</dc:title>
  <dc:creator>Joana Andrade</dc:creator>
  <cp:lastModifiedBy>joana andrade</cp:lastModifiedBy>
  <cp:revision>48</cp:revision>
  <dcterms:created xsi:type="dcterms:W3CDTF">2012-03-06T11:47:40Z</dcterms:created>
  <dcterms:modified xsi:type="dcterms:W3CDTF">2019-08-28T21:28:17Z</dcterms:modified>
</cp:coreProperties>
</file>