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5" r:id="rId7"/>
    <p:sldId id="257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DF8A6-D1BD-4D52-BBF9-D425C524B8C1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0C654-50B8-4DA4-ACCE-936D52D96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C654-50B8-4DA4-ACCE-936D52D96AA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C654-50B8-4DA4-ACCE-936D52D96AA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243BF-6DB4-48D2-9F98-F2CB8F77C93F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C11435-626B-4688-A385-759B72E49A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Estratégias de </a:t>
            </a:r>
            <a:r>
              <a:rPr lang="pt-BR" dirty="0" err="1" smtClean="0"/>
              <a:t>ensinagem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Léa das Graças </a:t>
            </a:r>
            <a:r>
              <a:rPr lang="pt-BR" sz="2000" dirty="0" err="1" smtClean="0"/>
              <a:t>Camargos</a:t>
            </a:r>
            <a:r>
              <a:rPr lang="pt-BR" sz="2000" dirty="0" smtClean="0"/>
              <a:t> </a:t>
            </a:r>
            <a:r>
              <a:rPr lang="pt-BR" sz="2000" dirty="0" err="1" smtClean="0"/>
              <a:t>Anastasiou</a:t>
            </a:r>
            <a:r>
              <a:rPr lang="pt-BR" sz="2000" dirty="0" smtClean="0"/>
              <a:t>; Leonir </a:t>
            </a:r>
            <a:r>
              <a:rPr lang="pt-BR" sz="2000" dirty="0" err="1" smtClean="0"/>
              <a:t>Pessate</a:t>
            </a:r>
            <a:r>
              <a:rPr lang="pt-BR" sz="2000" dirty="0" smtClean="0"/>
              <a:t> Alves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25208" cy="533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dirty="0" smtClean="0"/>
              <a:t>Metodologia de Ensino de Música com Estágio Supervisionado II Prof. Dr. Marcos Câmara de Castro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6</a:t>
            </a:r>
            <a:br>
              <a:rPr lang="pt-BR" dirty="0" smtClean="0"/>
            </a:br>
            <a:r>
              <a:rPr lang="pt-BR" dirty="0" smtClean="0"/>
              <a:t>Estudo dirigido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Estudar sob a orientação e </a:t>
            </a:r>
            <a:r>
              <a:rPr lang="pt-BR" dirty="0" err="1" smtClean="0"/>
              <a:t>diretividade</a:t>
            </a:r>
            <a:r>
              <a:rPr lang="pt-BR" dirty="0" smtClean="0"/>
              <a:t> do professor</a:t>
            </a:r>
          </a:p>
          <a:p>
            <a:pPr lvl="1" algn="just"/>
            <a:r>
              <a:rPr lang="pt-BR" dirty="0" smtClean="0"/>
              <a:t>Busca sanar dificuldades específicas</a:t>
            </a:r>
          </a:p>
          <a:p>
            <a:pPr algn="just"/>
            <a:r>
              <a:rPr lang="pt-BR" dirty="0" smtClean="0"/>
              <a:t>Aspectos pontuais &gt; dificuldades a serem retomadas ou aprofundamento específico</a:t>
            </a:r>
          </a:p>
          <a:p>
            <a:pPr algn="just"/>
            <a:r>
              <a:rPr lang="pt-BR" dirty="0" smtClean="0"/>
              <a:t>Estudo específico do conteúdo em defasagem</a:t>
            </a:r>
          </a:p>
          <a:p>
            <a:pPr algn="just"/>
            <a:r>
              <a:rPr lang="pt-BR" dirty="0" smtClean="0"/>
              <a:t>Operações de pensamento:</a:t>
            </a:r>
          </a:p>
          <a:p>
            <a:pPr lvl="1" algn="just"/>
            <a:r>
              <a:rPr lang="pt-BR" dirty="0" smtClean="0"/>
              <a:t>Identificar e organizar dados, buscar suposição, aplicar fatos e princípios a novas situações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Atividade individual ou em grupo</a:t>
            </a:r>
          </a:p>
          <a:p>
            <a:pPr lvl="1" algn="just"/>
            <a:r>
              <a:rPr lang="pt-BR" dirty="0" smtClean="0"/>
              <a:t>Leitura a partir de um roteiro elaborado pelo prof.</a:t>
            </a:r>
          </a:p>
          <a:p>
            <a:pPr lvl="1" algn="just"/>
            <a:r>
              <a:rPr lang="pt-BR" dirty="0" smtClean="0"/>
              <a:t>Resolução de questões e situações-problema a partir do material estudado</a:t>
            </a:r>
          </a:p>
          <a:p>
            <a:pPr lvl="1" algn="just"/>
            <a:r>
              <a:rPr lang="pt-BR" dirty="0" smtClean="0"/>
              <a:t>Debate sobre o tema</a:t>
            </a:r>
          </a:p>
          <a:p>
            <a:pPr lvl="2" algn="just"/>
            <a:r>
              <a:rPr lang="pt-BR" dirty="0" smtClean="0"/>
              <a:t>Socialização dos conhecimentos, discussão de soluções, reflexão e posicionamento críticos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7</a:t>
            </a:r>
            <a:br>
              <a:rPr lang="pt-BR" dirty="0" smtClean="0"/>
            </a:br>
            <a:r>
              <a:rPr lang="pt-BR" dirty="0" smtClean="0"/>
              <a:t>Lista de discussão por meios informatizados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Debate à distância</a:t>
            </a:r>
          </a:p>
          <a:p>
            <a:pPr algn="just"/>
            <a:r>
              <a:rPr lang="pt-BR" dirty="0" smtClean="0"/>
              <a:t>Organizar um grupo para discutir um tema e realizar uma reflexão contínua</a:t>
            </a:r>
          </a:p>
          <a:p>
            <a:pPr algn="just"/>
            <a:r>
              <a:rPr lang="pt-BR" dirty="0" smtClean="0"/>
              <a:t>Debate fundamentado com intervenções do prof.</a:t>
            </a:r>
          </a:p>
          <a:p>
            <a:pPr algn="just"/>
            <a:r>
              <a:rPr lang="pt-BR" dirty="0" smtClean="0"/>
              <a:t>Integrantes: parceiros do processo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8</a:t>
            </a:r>
            <a:br>
              <a:rPr lang="pt-BR" dirty="0" smtClean="0"/>
            </a:br>
            <a:r>
              <a:rPr lang="pt-BR" dirty="0" smtClean="0"/>
              <a:t>Solução de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Quando há uma situação nova</a:t>
            </a:r>
          </a:p>
          <a:p>
            <a:pPr algn="just"/>
            <a:r>
              <a:rPr lang="pt-BR" dirty="0" smtClean="0"/>
              <a:t>Necessário: pensamento crítico, reflexivo e criativo partir dos dados expressos na descrição do problema</a:t>
            </a:r>
          </a:p>
          <a:p>
            <a:pPr algn="just"/>
            <a:r>
              <a:rPr lang="pt-BR" dirty="0" smtClean="0"/>
              <a:t>Demanda aplicação de princípios</a:t>
            </a:r>
          </a:p>
          <a:p>
            <a:pPr algn="just"/>
            <a:r>
              <a:rPr lang="pt-BR" dirty="0" smtClean="0"/>
              <a:t>Alia teoria com realidade e tira conceitos chaves desta realidade</a:t>
            </a:r>
          </a:p>
          <a:p>
            <a:pPr algn="just"/>
            <a:r>
              <a:rPr lang="pt-BR" dirty="0" smtClean="0"/>
              <a:t>Alunos estudam (dinâmico e rápido) as </a:t>
            </a:r>
            <a:r>
              <a:rPr lang="pt-BR" dirty="0" err="1" smtClean="0"/>
              <a:t>intercorrências</a:t>
            </a:r>
            <a:r>
              <a:rPr lang="pt-BR" dirty="0" smtClean="0"/>
              <a:t> e pensam em um encaminhamento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Apresentar um problema e mobilizá-lo para a busca de solução</a:t>
            </a:r>
          </a:p>
          <a:p>
            <a:pPr lvl="1" algn="just"/>
            <a:r>
              <a:rPr lang="pt-BR" dirty="0" smtClean="0"/>
              <a:t>Orientar alunos para levantarem hipóteses e analisar dados</a:t>
            </a:r>
          </a:p>
          <a:p>
            <a:pPr lvl="1" algn="just"/>
            <a:r>
              <a:rPr lang="pt-BR" dirty="0" smtClean="0"/>
              <a:t>Executar operações e comparar soluções obtidas</a:t>
            </a:r>
          </a:p>
          <a:p>
            <a:pPr lvl="1" algn="just"/>
            <a:r>
              <a:rPr lang="pt-BR" dirty="0" smtClean="0"/>
              <a:t>A partir da síntese verificar a existência de leis e princípios que possam se tornar norteadores de situações similares</a:t>
            </a:r>
          </a:p>
          <a:p>
            <a:pPr algn="just"/>
            <a:r>
              <a:rPr lang="pt-BR" dirty="0" smtClean="0"/>
              <a:t>s</a:t>
            </a:r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9</a:t>
            </a:r>
            <a:br>
              <a:rPr lang="pt-BR" dirty="0" smtClean="0"/>
            </a:br>
            <a:r>
              <a:rPr lang="pt-BR" dirty="0" smtClean="0"/>
              <a:t>Philips 66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Análise e discussão de temas/problemas do contexto do aluno</a:t>
            </a:r>
          </a:p>
          <a:p>
            <a:pPr algn="just"/>
            <a:r>
              <a:rPr lang="pt-BR" dirty="0" smtClean="0"/>
              <a:t>Obtém informação rápida</a:t>
            </a:r>
          </a:p>
          <a:p>
            <a:pPr algn="just"/>
            <a:r>
              <a:rPr lang="pt-BR" dirty="0" smtClean="0"/>
              <a:t>Pode ser usada em salas numerosas</a:t>
            </a:r>
          </a:p>
          <a:p>
            <a:pPr algn="just"/>
            <a:r>
              <a:rPr lang="pt-BR" dirty="0" smtClean="0"/>
              <a:t>Mobilizar ou elaborar síntese</a:t>
            </a:r>
          </a:p>
          <a:p>
            <a:pPr algn="just"/>
            <a:r>
              <a:rPr lang="pt-BR" dirty="0" smtClean="0"/>
              <a:t>Traz um bom </a:t>
            </a:r>
            <a:r>
              <a:rPr lang="pt-BR" i="1" dirty="0" smtClean="0"/>
              <a:t>feedback</a:t>
            </a:r>
            <a:r>
              <a:rPr lang="pt-BR" dirty="0" smtClean="0"/>
              <a:t> ao prof.</a:t>
            </a:r>
          </a:p>
          <a:p>
            <a:pPr algn="just"/>
            <a:r>
              <a:rPr lang="pt-BR" dirty="0" smtClean="0"/>
              <a:t>Permite visão global da turma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Divide estudantes em grupos de 6 membros, que durante 6 minutos discutem um assunto na busca de um solução ou síntese, após, a síntese é explicada em 6 minutos</a:t>
            </a:r>
          </a:p>
          <a:p>
            <a:pPr lvl="1" algn="just"/>
            <a:r>
              <a:rPr lang="pt-BR" dirty="0" smtClean="0"/>
              <a:t>Objetividade</a:t>
            </a:r>
          </a:p>
          <a:p>
            <a:pPr lvl="1" algn="just"/>
            <a:r>
              <a:rPr lang="pt-BR" dirty="0" smtClean="0"/>
              <a:t>Discutir um texto, por exemplo</a:t>
            </a:r>
          </a:p>
          <a:p>
            <a:pPr lvl="1" algn="just"/>
            <a:r>
              <a:rPr lang="pt-BR" dirty="0" smtClean="0"/>
              <a:t>Possibilidade: pós e contras do tema de forma rápida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10</a:t>
            </a:r>
            <a:br>
              <a:rPr lang="pt-BR" dirty="0" smtClean="0"/>
            </a:br>
            <a:r>
              <a:rPr lang="pt-BR" dirty="0" smtClean="0"/>
              <a:t>Grupo de verbalização e de observação </a:t>
            </a:r>
            <a:r>
              <a:rPr lang="pt-BR" sz="1800" dirty="0" smtClean="0"/>
              <a:t>(GV/GO)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Análise de um tema sob coordenação do prof.</a:t>
            </a:r>
          </a:p>
          <a:p>
            <a:pPr algn="just"/>
            <a:r>
              <a:rPr lang="pt-BR" dirty="0" smtClean="0"/>
              <a:t>Divide 2 grupos: </a:t>
            </a:r>
          </a:p>
          <a:p>
            <a:pPr lvl="1" algn="just"/>
            <a:r>
              <a:rPr lang="pt-BR" dirty="0" smtClean="0"/>
              <a:t>Verbalização (GV): discute o tema</a:t>
            </a:r>
          </a:p>
          <a:p>
            <a:pPr lvl="1" algn="just"/>
            <a:r>
              <a:rPr lang="pt-BR" dirty="0" smtClean="0"/>
              <a:t>Observação (GO): observa e registra/depois: contribui</a:t>
            </a:r>
          </a:p>
          <a:p>
            <a:pPr algn="just"/>
            <a:r>
              <a:rPr lang="pt-BR" dirty="0" smtClean="0"/>
              <a:t>Sala numerosa</a:t>
            </a:r>
          </a:p>
          <a:p>
            <a:pPr algn="just"/>
            <a:r>
              <a:rPr lang="pt-BR" dirty="0" smtClean="0"/>
              <a:t>Exige: análise, interpretação, crítica, obtenção e organização de dados, comparação, resumo, observação, etc.</a:t>
            </a:r>
          </a:p>
          <a:p>
            <a:pPr lvl="1" algn="just"/>
            <a:r>
              <a:rPr lang="pt-BR" dirty="0" smtClean="0"/>
              <a:t>Momento ideal: elaboração de síntese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Referências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ANASTASIOU, Léa das Graças </a:t>
            </a:r>
            <a:r>
              <a:rPr lang="pt-BR" dirty="0" err="1" smtClean="0"/>
              <a:t>Camargos</a:t>
            </a:r>
            <a:r>
              <a:rPr lang="pt-BR" dirty="0" smtClean="0"/>
              <a:t>; ALVES, Leonir </a:t>
            </a:r>
            <a:r>
              <a:rPr lang="pt-BR" dirty="0" err="1" smtClean="0"/>
              <a:t>Pessate</a:t>
            </a:r>
            <a:r>
              <a:rPr lang="pt-BR" dirty="0" smtClean="0"/>
              <a:t>. </a:t>
            </a:r>
            <a:r>
              <a:rPr lang="pt-BR" b="1" dirty="0" smtClean="0"/>
              <a:t>Estratégias de </a:t>
            </a:r>
            <a:r>
              <a:rPr lang="pt-BR" b="1" dirty="0" err="1" smtClean="0"/>
              <a:t>ensinagem</a:t>
            </a:r>
            <a:r>
              <a:rPr lang="pt-BR" dirty="0" smtClean="0"/>
              <a:t>. In: ANASTASIOU, Léa das Graças </a:t>
            </a:r>
            <a:r>
              <a:rPr lang="pt-BR" dirty="0" err="1" smtClean="0"/>
              <a:t>Camargos</a:t>
            </a:r>
            <a:r>
              <a:rPr lang="pt-BR" dirty="0" smtClean="0"/>
              <a:t> (org.). Processos de </a:t>
            </a:r>
            <a:r>
              <a:rPr lang="pt-BR" dirty="0" err="1" smtClean="0"/>
              <a:t>ensinagem</a:t>
            </a:r>
            <a:r>
              <a:rPr lang="pt-BR" dirty="0" smtClean="0"/>
              <a:t>. Santa Catarina: </a:t>
            </a:r>
            <a:r>
              <a:rPr lang="pt-BR" dirty="0" err="1" smtClean="0"/>
              <a:t>Univille</a:t>
            </a:r>
            <a:r>
              <a:rPr lang="pt-BR" dirty="0" smtClean="0"/>
              <a:t>, 2003, p. 68-100.</a:t>
            </a:r>
          </a:p>
          <a:p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23528" y="234888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Estratégias de trabalho docente</a:t>
            </a:r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</a:t>
            </a:r>
            <a:br>
              <a:rPr lang="pt-BR" dirty="0" smtClean="0"/>
            </a:br>
            <a:r>
              <a:rPr lang="pt-BR" dirty="0" smtClean="0"/>
              <a:t>Aula expositiva dialogada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Exposição de conteúdo</a:t>
            </a:r>
          </a:p>
          <a:p>
            <a:pPr algn="just"/>
            <a:r>
              <a:rPr lang="pt-BR" dirty="0" smtClean="0"/>
              <a:t>Participação ativa dos estudantes</a:t>
            </a:r>
          </a:p>
          <a:p>
            <a:pPr algn="just"/>
            <a:r>
              <a:rPr lang="pt-BR" dirty="0" smtClean="0"/>
              <a:t>Conhecimento prévio:  ponto de partida</a:t>
            </a:r>
          </a:p>
          <a:p>
            <a:pPr algn="just"/>
            <a:r>
              <a:rPr lang="pt-BR" dirty="0" smtClean="0"/>
              <a:t>Supera passividade</a:t>
            </a:r>
          </a:p>
          <a:p>
            <a:pPr algn="just"/>
            <a:r>
              <a:rPr lang="pt-BR" dirty="0" smtClean="0"/>
              <a:t>Ação-reflexão-ação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contextualiza o tema de modo a mobilizar as estruturas mentais dos estudantes para operar com as informações que eles traz, articulando com o que será apresentado</a:t>
            </a:r>
          </a:p>
          <a:p>
            <a:pPr lvl="1" algn="just"/>
            <a:r>
              <a:rPr lang="pt-BR" dirty="0" smtClean="0"/>
              <a:t>Exposição com exemplo dos estudantes</a:t>
            </a:r>
          </a:p>
          <a:p>
            <a:pPr lvl="1" algn="just"/>
            <a:r>
              <a:rPr lang="pt-BR" dirty="0" smtClean="0"/>
              <a:t>Conexão entre experiência vivencial dos participantes, objeto estudado e toda a disciplina</a:t>
            </a:r>
          </a:p>
          <a:p>
            <a:pPr lvl="1" algn="just"/>
            <a:r>
              <a:rPr lang="pt-BR" dirty="0" smtClean="0"/>
              <a:t>Ouvir estudante para identificar seu conhecimento prévio para problematizar a sua participação</a:t>
            </a:r>
          </a:p>
          <a:p>
            <a:pPr lvl="1" algn="just"/>
            <a:r>
              <a:rPr lang="pt-BR" u="sng" dirty="0" smtClean="0"/>
              <a:t>Diálogo</a:t>
            </a:r>
          </a:p>
          <a:p>
            <a:pPr lvl="1" algn="just"/>
            <a:r>
              <a:rPr lang="pt-BR" dirty="0" smtClean="0"/>
              <a:t>Grupo discute e reflete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2</a:t>
            </a:r>
            <a:br>
              <a:rPr lang="pt-BR" dirty="0" smtClean="0"/>
            </a:br>
            <a:r>
              <a:rPr lang="pt-BR" dirty="0" smtClean="0"/>
              <a:t>Estudo de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Explora a ideia de um autor a partir do estudo crítico de um texto</a:t>
            </a:r>
          </a:p>
          <a:p>
            <a:pPr algn="just"/>
            <a:r>
              <a:rPr lang="pt-BR" dirty="0" smtClean="0"/>
              <a:t>Mobilização, construção e elaboração de síntese</a:t>
            </a:r>
          </a:p>
          <a:p>
            <a:pPr algn="just"/>
            <a:r>
              <a:rPr lang="pt-BR" dirty="0" smtClean="0"/>
              <a:t>Material acessível mas desafiador</a:t>
            </a:r>
          </a:p>
          <a:p>
            <a:pPr algn="just"/>
            <a:r>
              <a:rPr lang="pt-BR" dirty="0" smtClean="0"/>
              <a:t>Estabelecer um objetivo</a:t>
            </a:r>
          </a:p>
          <a:p>
            <a:pPr lvl="1" algn="just"/>
            <a:r>
              <a:rPr lang="pt-BR" dirty="0" smtClean="0"/>
              <a:t>A partir disso identificar os elementos principais</a:t>
            </a:r>
          </a:p>
          <a:p>
            <a:pPr algn="just"/>
            <a:r>
              <a:rPr lang="pt-BR" dirty="0" smtClean="0"/>
              <a:t>Operação do pensamento:</a:t>
            </a:r>
          </a:p>
          <a:p>
            <a:pPr lvl="1" algn="just"/>
            <a:r>
              <a:rPr lang="pt-BR" dirty="0" smtClean="0"/>
              <a:t>Identificação e organização de dados, interpretação, crítica, análise, reelaboração, resumo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Contexto do texto (data, autor, tipo de texto)</a:t>
            </a:r>
          </a:p>
          <a:p>
            <a:pPr lvl="1" algn="just"/>
            <a:r>
              <a:rPr lang="pt-BR" dirty="0" smtClean="0"/>
              <a:t>Análise textual: visão de conjunto, busca de esclarecimentos, vocabulário, autores citados, esquematização</a:t>
            </a:r>
          </a:p>
          <a:p>
            <a:pPr lvl="1" algn="just"/>
            <a:r>
              <a:rPr lang="pt-BR" dirty="0" smtClean="0"/>
              <a:t>Análise temática: discussão dos problemas relacionados com a mensagem do autor</a:t>
            </a:r>
          </a:p>
          <a:p>
            <a:pPr lvl="1" algn="just"/>
            <a:r>
              <a:rPr lang="pt-BR" dirty="0" smtClean="0"/>
              <a:t>Interpretação da mensagem: corrente filosófica e influências, pressupostos, associação de ideias, críticas</a:t>
            </a:r>
          </a:p>
          <a:p>
            <a:pPr lvl="1" algn="just"/>
            <a:r>
              <a:rPr lang="pt-BR" dirty="0" smtClean="0"/>
              <a:t>Síntese: reelaboração da mensagem, com base na contribuição pessoal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3</a:t>
            </a:r>
            <a:br>
              <a:rPr lang="pt-BR" dirty="0" smtClean="0"/>
            </a:br>
            <a:r>
              <a:rPr lang="pt-BR" dirty="0" smtClean="0"/>
              <a:t>Portfólio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Identificação e construção de registro</a:t>
            </a:r>
          </a:p>
          <a:p>
            <a:pPr algn="just"/>
            <a:r>
              <a:rPr lang="pt-BR" dirty="0" smtClean="0"/>
              <a:t>Reflexão das produções, identificação dos desafios e formas de superação</a:t>
            </a:r>
          </a:p>
          <a:p>
            <a:pPr algn="just"/>
            <a:r>
              <a:rPr lang="pt-BR" dirty="0" smtClean="0"/>
              <a:t>Acompanha a construção do conhecimento do docente  discente no processo</a:t>
            </a:r>
          </a:p>
          <a:p>
            <a:pPr algn="just"/>
            <a:r>
              <a:rPr lang="pt-BR" dirty="0" smtClean="0"/>
              <a:t>Histórico</a:t>
            </a:r>
          </a:p>
          <a:p>
            <a:pPr lvl="1" algn="just"/>
            <a:r>
              <a:rPr lang="pt-BR" dirty="0" smtClean="0"/>
              <a:t>Registro das percepções, sentimentos, indagações</a:t>
            </a:r>
          </a:p>
          <a:p>
            <a:pPr algn="just"/>
            <a:r>
              <a:rPr lang="pt-BR" dirty="0" smtClean="0"/>
              <a:t>Aluno reflete, registra e estuda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4</a:t>
            </a:r>
            <a:br>
              <a:rPr lang="pt-BR" dirty="0" smtClean="0"/>
            </a:br>
            <a:r>
              <a:rPr lang="pt-BR" dirty="0" smtClean="0"/>
              <a:t>Tempestade cerebral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5184576" cy="433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4</a:t>
            </a:r>
            <a:br>
              <a:rPr lang="pt-BR" dirty="0" smtClean="0"/>
            </a:br>
            <a:r>
              <a:rPr lang="pt-BR" dirty="0" smtClean="0"/>
              <a:t>Tempestade cerebral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Estimular novas ideias de forma espontânea e natural</a:t>
            </a:r>
          </a:p>
          <a:p>
            <a:pPr algn="just"/>
            <a:r>
              <a:rPr lang="pt-BR" dirty="0" smtClean="0"/>
              <a:t>Imaginação e criatividade; suposições</a:t>
            </a:r>
          </a:p>
          <a:p>
            <a:pPr algn="just"/>
            <a:r>
              <a:rPr lang="pt-BR" dirty="0" smtClean="0"/>
              <a:t>Considerar tudo</a:t>
            </a:r>
          </a:p>
          <a:p>
            <a:pPr algn="just"/>
            <a:r>
              <a:rPr lang="pt-BR" dirty="0" smtClean="0"/>
              <a:t>Exemplo: “barata”</a:t>
            </a:r>
          </a:p>
          <a:p>
            <a:pPr lvl="1" algn="just"/>
            <a:r>
              <a:rPr lang="pt-BR" dirty="0" smtClean="0"/>
              <a:t>Medo, inseto, cozinha, sujeira, inseticida,  chinelo</a:t>
            </a:r>
          </a:p>
          <a:p>
            <a:pPr lvl="1" algn="just"/>
            <a:r>
              <a:rPr lang="pt-BR" dirty="0" smtClean="0"/>
              <a:t>Música</a:t>
            </a:r>
          </a:p>
          <a:p>
            <a:pPr lvl="2" algn="just"/>
            <a:r>
              <a:rPr lang="pt-BR" dirty="0" smtClean="0"/>
              <a:t>“A barata diz que tem sete saias de filó...” ♫</a:t>
            </a:r>
          </a:p>
          <a:p>
            <a:pPr lvl="2" algn="just"/>
            <a:r>
              <a:rPr lang="pt-BR" dirty="0" smtClean="0"/>
              <a:t>Filha cantou naquela semana &gt; prática social vivenciada</a:t>
            </a:r>
          </a:p>
          <a:p>
            <a:pPr lvl="3" algn="just"/>
            <a:r>
              <a:rPr lang="pt-BR" dirty="0" smtClean="0"/>
              <a:t>Diferentes conexões, contexto dos participantes</a:t>
            </a:r>
          </a:p>
          <a:p>
            <a:pPr algn="just"/>
            <a:r>
              <a:rPr lang="pt-BR" dirty="0" smtClean="0"/>
              <a:t>Tudo tem nexo pessoal</a:t>
            </a:r>
          </a:p>
          <a:p>
            <a:pPr lvl="1" algn="just"/>
            <a:r>
              <a:rPr lang="pt-BR" dirty="0" smtClean="0"/>
              <a:t>Mediador: espaço para ser explicitado, explorado, ampliado a teia relacional</a:t>
            </a:r>
          </a:p>
          <a:p>
            <a:pPr lvl="1" algn="just"/>
            <a:r>
              <a:rPr lang="pt-BR" dirty="0" smtClean="0"/>
              <a:t>“Complexo é o que é tecido junto”</a:t>
            </a:r>
          </a:p>
          <a:p>
            <a:pPr algn="just"/>
            <a:r>
              <a:rPr lang="pt-BR" dirty="0" smtClean="0"/>
              <a:t>Exemplo: propor uma síntese com essa estratégia</a:t>
            </a:r>
          </a:p>
          <a:p>
            <a:pPr lvl="1" algn="just"/>
            <a:r>
              <a:rPr lang="pt-BR" dirty="0" smtClean="0"/>
              <a:t>Pelo coletivo, com participações individuais; rápida vinculação com o objeto de estudo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5</a:t>
            </a:r>
            <a:br>
              <a:rPr lang="pt-BR" dirty="0" smtClean="0"/>
            </a:br>
            <a:r>
              <a:rPr lang="pt-BR" dirty="0" smtClean="0"/>
              <a:t>Mapa 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Diagrama</a:t>
            </a:r>
          </a:p>
          <a:p>
            <a:pPr lvl="1" algn="just"/>
            <a:r>
              <a:rPr lang="pt-BR" dirty="0" smtClean="0"/>
              <a:t>Identificar conceitos básicos</a:t>
            </a:r>
          </a:p>
          <a:p>
            <a:pPr lvl="1" algn="just"/>
            <a:r>
              <a:rPr lang="pt-BR" dirty="0" smtClean="0"/>
              <a:t>Relacionar os conceitos</a:t>
            </a:r>
          </a:p>
          <a:p>
            <a:pPr algn="just"/>
            <a:r>
              <a:rPr lang="pt-BR" dirty="0" smtClean="0"/>
              <a:t>Operação de pensamento:</a:t>
            </a:r>
          </a:p>
          <a:p>
            <a:pPr lvl="1" algn="just"/>
            <a:r>
              <a:rPr lang="pt-BR" dirty="0" smtClean="0"/>
              <a:t>Interpretação, classificação, crítica, organização de dados, resumo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seleciona um conjunto de textos ou dados e aplica a estratégia propondo:</a:t>
            </a:r>
          </a:p>
          <a:p>
            <a:pPr lvl="2" algn="just"/>
            <a:r>
              <a:rPr lang="pt-BR" dirty="0" smtClean="0"/>
              <a:t>Identificar os </a:t>
            </a:r>
            <a:r>
              <a:rPr lang="pt-BR" dirty="0" err="1" smtClean="0"/>
              <a:t>conceitos-chave</a:t>
            </a:r>
            <a:endParaRPr lang="pt-BR" dirty="0" smtClean="0"/>
          </a:p>
          <a:p>
            <a:pPr lvl="2" algn="just"/>
            <a:r>
              <a:rPr lang="pt-BR" dirty="0" smtClean="0"/>
              <a:t>Selecionar conceitos por ordem de importância</a:t>
            </a:r>
          </a:p>
          <a:p>
            <a:pPr lvl="2" algn="just"/>
            <a:r>
              <a:rPr lang="pt-BR" dirty="0" smtClean="0"/>
              <a:t>Incluir ideias e conceitos mais específicos</a:t>
            </a:r>
          </a:p>
          <a:p>
            <a:pPr lvl="2" algn="just"/>
            <a:r>
              <a:rPr lang="pt-BR" dirty="0" smtClean="0"/>
              <a:t>Compartilhar mapas coletivamente (comparar, complementar)</a:t>
            </a:r>
          </a:p>
          <a:p>
            <a:pPr lvl="2" algn="just"/>
            <a:r>
              <a:rPr lang="pt-BR" dirty="0" smtClean="0"/>
              <a:t>Justificar a localização dos conceitos, verbalizando</a:t>
            </a:r>
          </a:p>
          <a:p>
            <a:pPr algn="just"/>
            <a:r>
              <a:rPr lang="pt-BR" dirty="0" smtClean="0"/>
              <a:t>Um texto que tem muitos conceitos pode ser feito um mapa conceitual, ou no final de uma disciplina</a:t>
            </a:r>
          </a:p>
          <a:p>
            <a:pPr algn="just"/>
            <a:r>
              <a:rPr lang="pt-BR" dirty="0" smtClean="0"/>
              <a:t>Síntese (visão da totalidade)</a:t>
            </a:r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5</a:t>
            </a:r>
            <a:br>
              <a:rPr lang="pt-BR" dirty="0" smtClean="0"/>
            </a:br>
            <a:r>
              <a:rPr lang="pt-BR" dirty="0" smtClean="0"/>
              <a:t>Mapa 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Resultado de imagem para mapa conceitu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6072674" cy="45545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491</TotalTime>
  <Words>891</Words>
  <Application>Microsoft Office PowerPoint</Application>
  <PresentationFormat>Apresentação na tela (4:3)</PresentationFormat>
  <Paragraphs>123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Origem</vt:lpstr>
      <vt:lpstr>Estratégias de ensinagem Léa das Graças Camargos Anastasiou; Leonir Pessate Alves </vt:lpstr>
      <vt:lpstr> Estratégias de trabalho docente</vt:lpstr>
      <vt:lpstr>Estratégia 1 Aula expositiva dialogada</vt:lpstr>
      <vt:lpstr>Estratégia 2 Estudo de texto</vt:lpstr>
      <vt:lpstr>Estratégia 3 Portfólio</vt:lpstr>
      <vt:lpstr>Estratégia 4 Tempestade cerebral</vt:lpstr>
      <vt:lpstr>Estratégia 4 Tempestade cerebral</vt:lpstr>
      <vt:lpstr>Estratégia 5 Mapa conceitual</vt:lpstr>
      <vt:lpstr>Estratégia 5 Mapa conceitual</vt:lpstr>
      <vt:lpstr>Estratégia 6 Estudo dirigido</vt:lpstr>
      <vt:lpstr>Estratégia 7 Lista de discussão por meios informatizados</vt:lpstr>
      <vt:lpstr>Estratégia 8 Solução de problemas</vt:lpstr>
      <vt:lpstr>Estratégia 9 Philips 66</vt:lpstr>
      <vt:lpstr>Estratégia 10 Grupo de verbalização e de observação (GV/GO)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 4 Tempestade cerebral</dc:title>
  <dc:creator>Bianca</dc:creator>
  <cp:lastModifiedBy>Bianca</cp:lastModifiedBy>
  <cp:revision>29</cp:revision>
  <dcterms:created xsi:type="dcterms:W3CDTF">2018-09-05T14:48:31Z</dcterms:created>
  <dcterms:modified xsi:type="dcterms:W3CDTF">2018-09-20T00:56:13Z</dcterms:modified>
</cp:coreProperties>
</file>