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336" r:id="rId5"/>
    <p:sldId id="338" r:id="rId6"/>
    <p:sldId id="339" r:id="rId7"/>
    <p:sldId id="340" r:id="rId8"/>
    <p:sldId id="342" r:id="rId9"/>
    <p:sldId id="344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F72847C-4AD9-42D8-9E65-2B08B908F5A5}">
          <p14:sldIdLst>
            <p14:sldId id="256"/>
            <p14:sldId id="257"/>
            <p14:sldId id="258"/>
            <p14:sldId id="336"/>
            <p14:sldId id="338"/>
            <p14:sldId id="339"/>
            <p14:sldId id="340"/>
            <p14:sldId id="342"/>
            <p14:sldId id="344"/>
            <p14:sldId id="343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9929-C9E7-2E49-BDDC-641103EEC6B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CCFB1-7198-A144-9977-632722B2AB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78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1CF1-A389-334F-966A-538EE740BE38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EBEA7-D247-7042-9059-BD6005668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EBEA7-D247-7042-9059-BD6005668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18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x-none" dirty="0" smtClean="0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 smtClean="0"/>
              <a:t>Nome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2247900" y="5803900"/>
            <a:ext cx="4965700" cy="6096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E-mail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2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2603-79DD-7947-8181-BD1CEDAEBBC2}" type="datetime1">
              <a:rPr lang="pt-BR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2CD6-1791-3746-9A96-3BC80D05608F}" type="datetime1">
              <a:rPr lang="pt-BR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0"/>
            <a:ext cx="8810623" cy="73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857251"/>
            <a:ext cx="8524874" cy="573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8600" y="6721475"/>
            <a:ext cx="1295399" cy="136525"/>
          </a:xfrm>
        </p:spPr>
        <p:txBody>
          <a:bodyPr/>
          <a:lstStyle>
            <a:lvl1pPr algn="r">
              <a:defRPr sz="600"/>
            </a:lvl1pPr>
          </a:lstStyle>
          <a:p>
            <a:r>
              <a:rPr lang="en-US" dirty="0" smtClean="0"/>
              <a:t>© Daniel </a:t>
            </a:r>
            <a:r>
              <a:rPr lang="en-US" dirty="0" err="1" smtClean="0"/>
              <a:t>Nopper</a:t>
            </a:r>
            <a:r>
              <a:rPr lang="en-US" dirty="0" smtClean="0"/>
              <a:t> </a:t>
            </a:r>
            <a:r>
              <a:rPr lang="en-US" dirty="0" err="1" smtClean="0"/>
              <a:t>Silvar</a:t>
            </a:r>
            <a:r>
              <a:rPr lang="en-US" dirty="0" smtClean="0"/>
              <a:t> Rodrigues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1300"/>
            <a:ext cx="333375" cy="241300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26530D0-E989-6D43-9B52-F525A77060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857251"/>
            <a:ext cx="333375" cy="5524499"/>
          </a:xfrm>
          <a:prstGeom prst="rect">
            <a:avLst/>
          </a:prstGeom>
          <a:noFill/>
        </p:spPr>
        <p:txBody>
          <a:bodyPr vert="vert270" wrap="none" lIns="0" tIns="0" rIns="0" bIns="0" rtlCol="0" anchor="ctr" anchorCtr="0">
            <a:no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QFL0343  –  </a:t>
            </a:r>
            <a:r>
              <a:rPr lang="en-US" sz="1200" dirty="0" err="1" smtClean="0">
                <a:solidFill>
                  <a:srgbClr val="FFFFFF"/>
                </a:solidFill>
              </a:rPr>
              <a:t>Reatividade</a:t>
            </a:r>
            <a:r>
              <a:rPr lang="en-US" sz="1200" dirty="0" smtClean="0">
                <a:solidFill>
                  <a:srgbClr val="FFFFFF"/>
                </a:solidFill>
              </a:rPr>
              <a:t> de </a:t>
            </a:r>
            <a:r>
              <a:rPr lang="en-US" sz="1200" dirty="0" err="1" smtClean="0">
                <a:solidFill>
                  <a:srgbClr val="FFFFFF"/>
                </a:solidFill>
              </a:rPr>
              <a:t>Compostos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dirty="0" err="1" smtClean="0">
                <a:solidFill>
                  <a:srgbClr val="FFFFFF"/>
                </a:solidFill>
              </a:rPr>
              <a:t>Orgânicos</a:t>
            </a:r>
            <a:r>
              <a:rPr lang="en-US" sz="1200" dirty="0" smtClean="0">
                <a:solidFill>
                  <a:srgbClr val="FFFFFF"/>
                </a:solidFill>
              </a:rPr>
              <a:t> II e </a:t>
            </a:r>
            <a:r>
              <a:rPr lang="en-US" sz="1200" dirty="0" err="1" smtClean="0">
                <a:solidFill>
                  <a:srgbClr val="FFFFFF"/>
                </a:solidFill>
              </a:rPr>
              <a:t>Biomoléculas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B4A7-08E9-8447-9B82-3968A68453E4}" type="datetime1">
              <a:rPr lang="pt-BR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E6A-7F49-0149-9E57-7B5AB4B58791}" type="datetime1">
              <a:rPr lang="pt-BR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7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79A-5D9D-B14C-BD9C-D9CC2DD93767}" type="datetime1">
              <a:rPr lang="pt-BR" smtClean="0"/>
              <a:t>21/09/2016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B4AB-CE6A-3148-858D-02DB64C8528F}" type="datetime1">
              <a:rPr lang="pt-BR" smtClean="0"/>
              <a:t>21/09/2016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3BD6-CDA9-5A41-8EB4-E7346D26A481}" type="datetime1">
              <a:rPr lang="pt-BR" smtClean="0"/>
              <a:t>21/09/2016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99B9-1491-1F4A-B6C8-179BF39FA7BA}" type="datetime1">
              <a:rPr lang="pt-BR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8BC9-BC76-3B48-81B7-5945CFD4BFB7}" type="datetime1">
              <a:rPr lang="pt-BR" smtClean="0"/>
              <a:t>21/09/2016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5BA2-DA46-EE45-83BD-9632A8C95794}" type="datetime1">
              <a:rPr lang="pt-BR" smtClean="0"/>
              <a:t>21/09/2016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Reinaldo C. Bazito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4AF15-0ADC-9043-BED0-60F4505285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2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1166813"/>
            <a:ext cx="7883525" cy="1081088"/>
          </a:xfrm>
        </p:spPr>
        <p:txBody>
          <a:bodyPr>
            <a:normAutofit fontScale="90000"/>
          </a:bodyPr>
          <a:lstStyle/>
          <a:p>
            <a:r>
              <a:rPr lang="en-US" dirty="0"/>
              <a:t>QFL- 0343 – </a:t>
            </a:r>
            <a:r>
              <a:rPr lang="en-US" dirty="0" err="1"/>
              <a:t>Reatividade</a:t>
            </a:r>
            <a:r>
              <a:rPr lang="en-US" dirty="0"/>
              <a:t> de </a:t>
            </a:r>
            <a:r>
              <a:rPr lang="en-US" dirty="0" err="1"/>
              <a:t>compostos</a:t>
            </a:r>
            <a:r>
              <a:rPr lang="en-US" dirty="0"/>
              <a:t> </a:t>
            </a:r>
            <a:r>
              <a:rPr lang="en-US" dirty="0" err="1"/>
              <a:t>orgânicos</a:t>
            </a:r>
            <a:r>
              <a:rPr lang="en-US" dirty="0"/>
              <a:t> II e </a:t>
            </a:r>
            <a:r>
              <a:rPr lang="en-US" dirty="0" err="1"/>
              <a:t>Biomoléculas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00" y="4813300"/>
            <a:ext cx="8826500" cy="53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Prof. Dr. Daniel </a:t>
            </a:r>
            <a:r>
              <a:rPr lang="en-US" sz="2000" dirty="0" err="1" smtClean="0"/>
              <a:t>Nopper</a:t>
            </a:r>
            <a:r>
              <a:rPr lang="en-US" sz="2000" dirty="0" smtClean="0"/>
              <a:t> Silva Rodrigues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7500" y="2817813"/>
            <a:ext cx="8826500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pt-BR" sz="2800" i="1" dirty="0" smtClean="0">
                <a:latin typeface="Arial" pitchFamily="34" charset="0"/>
                <a:cs typeface="Arial" pitchFamily="34" charset="0"/>
              </a:rPr>
              <a:t>Adição conjugada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17500" y="5461000"/>
            <a:ext cx="88265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dannopper@usp.br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reagente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13849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efeito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estérico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também influencia na reatividade.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544542"/>
            <a:ext cx="2424112" cy="35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90950" y="3446679"/>
            <a:ext cx="4981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Aldeídos (R = H) mais sujeitos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 adição 1,2</a:t>
            </a: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Cetonas com R = grande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mais sujeitos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 adição 1,4</a:t>
            </a:r>
          </a:p>
        </p:txBody>
      </p:sp>
    </p:spTree>
    <p:extLst>
      <p:ext uri="{BB962C8B-B14F-4D97-AF65-F5344CB8AC3E}">
        <p14:creationId xmlns:p14="http://schemas.microsoft.com/office/powerpoint/2010/main" val="2021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18466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Núcleófilos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compreendidos como bases e ácidos de Lewis e sua natureza em relação à dureza e moleza determinará a reatividade deste.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Ácidos de Lewis</a:t>
            </a: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927350"/>
            <a:ext cx="3736975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506912" y="2943910"/>
            <a:ext cx="4094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Ácidos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 moles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possuem o LUMO baixo (próximo do HOMO) o que favorece o entrosamento com o HOMO da base.</a:t>
            </a:r>
          </a:p>
          <a:p>
            <a:endParaRPr lang="pt-BR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Ácidos </a:t>
            </a:r>
            <a:r>
              <a:rPr lang="pt-BR" b="1" i="1" dirty="0">
                <a:latin typeface="Times New Roman" pitchFamily="18" charset="0"/>
                <a:cs typeface="Times New Roman" pitchFamily="18" charset="0"/>
              </a:rPr>
              <a:t>duros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 possuem o LUMO alto (distante do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HOMO), logo, o entrosamento com o HOMO da base não é tão significativo quanto as interações eletrostáticas decorrentes da reação.</a:t>
            </a:r>
          </a:p>
        </p:txBody>
      </p:sp>
    </p:spTree>
    <p:extLst>
      <p:ext uri="{BB962C8B-B14F-4D97-AF65-F5344CB8AC3E}">
        <p14:creationId xmlns:p14="http://schemas.microsoft.com/office/powerpoint/2010/main" val="126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184665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Núcleófilos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compreendidos como bases e ácidos de Lewis e sua natureza em relação à dureza e moleza determinará a reatividade deste.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 de Lewis</a:t>
            </a: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06912" y="2820085"/>
            <a:ext cx="40941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 moles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possuem o HOMO alto, o que favorece o entrosamento com o </a:t>
            </a:r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Lumo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do ácido.</a:t>
            </a:r>
          </a:p>
          <a:p>
            <a:endParaRPr lang="pt-BR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Bases </a:t>
            </a:r>
            <a:r>
              <a:rPr lang="pt-BR" b="1" i="1" dirty="0" smtClean="0">
                <a:latin typeface="Times New Roman" pitchFamily="18" charset="0"/>
                <a:cs typeface="Times New Roman" pitchFamily="18" charset="0"/>
              </a:rPr>
              <a:t>duras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possuem o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HOMO baixo, logo, o entrosamento com o LUMO da base não é tão significativo quanto as interações eletrostáticas decorrentes da reação.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811463"/>
            <a:ext cx="3736975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Núcleófilos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compreendidos como bases e ácidos de Lewis e sua natureza em relação à dureza e moleza determinará a reatividade deste.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39585"/>
            <a:ext cx="7943850" cy="287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65" y="5392154"/>
            <a:ext cx="4089254" cy="8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4" y="5363579"/>
            <a:ext cx="4152900" cy="94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0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15696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Núcleófilos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podem ser compreendidos como bases e ácidos de Lewis e sua natureza em relação à dureza e moleza determinará a reatividade deste.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061044"/>
            <a:ext cx="7153275" cy="466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3" y="1490094"/>
            <a:ext cx="8016732" cy="13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03" y="3305173"/>
            <a:ext cx="7322347" cy="277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9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Reações com organometálicos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52563"/>
            <a:ext cx="86772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3548063"/>
            <a:ext cx="87915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Reações com organometálicos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4" y="1461519"/>
            <a:ext cx="8020050" cy="416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2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30016"/>
            <a:ext cx="4905375" cy="127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5" y="2636237"/>
            <a:ext cx="6759149" cy="13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4" y="3964422"/>
            <a:ext cx="6709240" cy="133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93" y="5326618"/>
            <a:ext cx="6673589" cy="139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96617"/>
            <a:ext cx="8620125" cy="149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219575"/>
            <a:ext cx="5981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2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-1"/>
            <a:ext cx="8810623" cy="723901"/>
          </a:xfrm>
        </p:spPr>
        <p:txBody>
          <a:bodyPr>
            <a:noAutofit/>
          </a:bodyPr>
          <a:lstStyle/>
          <a:p>
            <a:r>
              <a:rPr lang="en-US" dirty="0" err="1" smtClean="0"/>
              <a:t>Tópicos</a:t>
            </a:r>
            <a:r>
              <a:rPr lang="en-US" dirty="0" smtClean="0"/>
              <a:t> da Aula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257300"/>
            <a:ext cx="7645400" cy="33401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62000" y="1358900"/>
            <a:ext cx="7988300" cy="4724400"/>
          </a:xfrm>
          <a:prstGeom prst="rect">
            <a:avLst/>
          </a:prstGeom>
          <a:solidFill>
            <a:srgbClr val="457EC3">
              <a:alpha val="20000"/>
            </a:srgbClr>
          </a:solidFill>
        </p:spPr>
        <p:txBody>
          <a:bodyPr vert="horz" wrap="none" lIns="91440" tIns="45720" rIns="91440" bIns="45720" rtlCol="0">
            <a:normAutofit fontScale="85000" lnSpcReduction="20000"/>
          </a:bodyPr>
          <a:lstStyle/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A) Adição 1,2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adição 1,4.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a)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Definição.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Efeito das condições reacionais.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	- Controle cinético </a:t>
            </a:r>
            <a:r>
              <a:rPr lang="pt-BR" sz="2000" i="1" dirty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termodinâmico.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c) Efeito do reagente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carbonílico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d) Efeito do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nucleófilo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- Dureza e moleza dos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nucleófilos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e) Reações com organometálicos.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B) Adição de Michael.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a) Exemplos.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b)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	- Competição entre produto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aldol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e adição conjugada.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c) Catálise básica.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d) Catálise ácida.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e) O uso de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enaminas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C) Anelação de Robinson.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a) Mecanismo.</a:t>
            </a:r>
          </a:p>
          <a:p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b) Possíveis produtos.</a:t>
            </a:r>
          </a:p>
          <a:p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00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07851"/>
            <a:ext cx="8229600" cy="16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6725" y="1461520"/>
            <a:ext cx="8382000" cy="12926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Competição entre o produto cinético 1,2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 termodinâmico 1,4 (adição conjugada)</a:t>
            </a:r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4300538"/>
            <a:ext cx="70199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6725" y="1461520"/>
            <a:ext cx="8382000" cy="17543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Competição entre o produto cinético 1,2 (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aldol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 termodinâmico 1,4 (adição conjugada)</a:t>
            </a: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Enolatos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estáveis são moles, portanto, favorecem a adição 1,4.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Receptores de Michael pouco reativos favorecem a adição 1,4.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EXEMPLO!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6" y="3215846"/>
            <a:ext cx="7134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789459"/>
            <a:ext cx="8652744" cy="17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6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básica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62163"/>
            <a:ext cx="78771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1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66725" y="1461520"/>
            <a:ext cx="8382000" cy="31393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catálise ácida favorece mais a formação de produto 1,4 (adição conjugada) pois a olefina do enol é um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mais mole do que 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enolato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 favorecimento é suficiente para que a adição 1,4 possa ocorrer até com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Catálise ácida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79301"/>
            <a:ext cx="8267700" cy="15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4676775"/>
            <a:ext cx="6667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66725" y="1461520"/>
            <a:ext cx="8382000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são particularmente úteis para atuarem como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adições 1,4 pois são mais moles do que enóis.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de Michael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uso 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enaminas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03" y="2249767"/>
            <a:ext cx="6473244" cy="159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3" y="4234404"/>
            <a:ext cx="8552731" cy="170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5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66725" y="1461520"/>
            <a:ext cx="838200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adição conjugada seguida de uma condensação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aldólica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Anelação</a:t>
            </a:r>
            <a:r>
              <a:rPr lang="en-US" dirty="0" smtClean="0"/>
              <a:t> de Robinson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6" y="2590800"/>
            <a:ext cx="72104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625394" y="10424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4267200"/>
            <a:ext cx="77819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50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Anelação</a:t>
            </a:r>
            <a:r>
              <a:rPr lang="en-US" dirty="0" smtClean="0"/>
              <a:t> de Robinson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25394" y="10424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Possíveis produtos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6725" y="1461520"/>
            <a:ext cx="8382000" cy="31393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 o enol possua um grupo de partida (Cl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etc.) o produto será um composto cíclico 1,3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dicarbonílico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 o enol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possua não possua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grupo de partida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produto será um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composto cíclico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-insaturado (uma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enona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cíclica).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6" y="2609850"/>
            <a:ext cx="789902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000117"/>
            <a:ext cx="789031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3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6725" y="1461520"/>
            <a:ext cx="8382000" cy="45550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1,2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Adição 1,4</a:t>
            </a:r>
          </a:p>
          <a:p>
            <a:pPr algn="ctr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Reagente polarizado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6" y="1461520"/>
            <a:ext cx="734665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06" y="3189772"/>
            <a:ext cx="71532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5354923"/>
            <a:ext cx="3514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6725" y="1461520"/>
            <a:ext cx="8382000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conta da polarização da dupla conjugada com a carbonila, esta deixa de atuar como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nucleófilo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passa a atuar como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eletrófilo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1" y="2752725"/>
            <a:ext cx="87365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9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66725" y="1461520"/>
            <a:ext cx="8382000" cy="181588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condições reacionais podem favorecer a formação do produto 1,2 (adição direta) ou 1,4 (adição conjugada)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Efeito das condições reacionais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8" y="2237021"/>
            <a:ext cx="4712427" cy="29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31" y="5215283"/>
            <a:ext cx="6924675" cy="146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 cinético 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termodinâmico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428750"/>
            <a:ext cx="6054933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2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reagente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9" y="2062163"/>
            <a:ext cx="511492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4" y="1461520"/>
            <a:ext cx="2161664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reagente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Redução com NaBH</a:t>
            </a:r>
            <a:r>
              <a:rPr lang="pt-B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a redução normalmente no composto da esquerda?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o desaparecimento da dupla além da redução no composto do meio?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preferencialmente a adição 1,4 no composto da direita?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00250"/>
            <a:ext cx="5862637" cy="11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101925"/>
            <a:ext cx="2762250" cy="8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Adição</a:t>
            </a:r>
            <a:r>
              <a:rPr lang="en-US" dirty="0" smtClean="0"/>
              <a:t> 1,2 </a:t>
            </a:r>
            <a:r>
              <a:rPr lang="en-US" i="1" dirty="0" smtClean="0"/>
              <a:t>versus</a:t>
            </a:r>
            <a:r>
              <a:rPr lang="en-US" dirty="0" smtClean="0"/>
              <a:t> </a:t>
            </a:r>
            <a:r>
              <a:rPr lang="en-US" dirty="0" err="1" smtClean="0"/>
              <a:t>adição</a:t>
            </a:r>
            <a:r>
              <a:rPr lang="en-US" dirty="0" smtClean="0"/>
              <a:t> 1,4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30D0-E989-6D43-9B52-F525A77060C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72994" y="1004320"/>
            <a:ext cx="2199450" cy="4572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Efeito do reagente </a:t>
            </a:r>
            <a:r>
              <a:rPr lang="pt-B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carbonílico</a:t>
            </a:r>
            <a:endParaRPr lang="pt-B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6725" y="1461520"/>
            <a:ext cx="8382000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Redução com NaBH</a:t>
            </a:r>
            <a:r>
              <a:rPr lang="pt-BR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pt-BR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a redução normalmente no composto da esquerda?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o desaparecimento da dupla além da redução no composto do meio?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Por que ocorre preferencialmente a adição 1,4 no composto da direita?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000250"/>
            <a:ext cx="5862637" cy="115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342892"/>
            <a:ext cx="77343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101925"/>
            <a:ext cx="2762250" cy="89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ul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2000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Aula 1.potx</Template>
  <TotalTime>1068</TotalTime>
  <Words>741</Words>
  <Application>Microsoft Office PowerPoint</Application>
  <PresentationFormat>Apresentação na tela (4:3)</PresentationFormat>
  <Paragraphs>201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Modelo de Aula 1</vt:lpstr>
      <vt:lpstr>QFL- 0343 – Reatividade de compostos orgânicos II e Biomoléculas</vt:lpstr>
      <vt:lpstr>Tópicos da Aula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1,2 versus adição 1,4</vt:lpstr>
      <vt:lpstr>Adição de Michael</vt:lpstr>
      <vt:lpstr>Adição de Michael</vt:lpstr>
      <vt:lpstr>Adição de Michael</vt:lpstr>
      <vt:lpstr>Adição de Michael</vt:lpstr>
      <vt:lpstr>Adição de Michael</vt:lpstr>
      <vt:lpstr>Adição de Michael</vt:lpstr>
      <vt:lpstr>Adição de Michael</vt:lpstr>
      <vt:lpstr>Anelação de Robinson</vt:lpstr>
      <vt:lpstr>Anelação de Robinson</vt:lpstr>
    </vt:vector>
  </TitlesOfParts>
  <Company>IQ-USP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Nopper Silvar Rodrigues</dc:creator>
  <cp:lastModifiedBy>Daniel</cp:lastModifiedBy>
  <cp:revision>127</cp:revision>
  <dcterms:created xsi:type="dcterms:W3CDTF">2015-02-21T22:32:42Z</dcterms:created>
  <dcterms:modified xsi:type="dcterms:W3CDTF">2016-09-21T17:07:43Z</dcterms:modified>
</cp:coreProperties>
</file>