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9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  <p:sldId id="275" r:id="rId20"/>
    <p:sldId id="274" r:id="rId21"/>
    <p:sldId id="276" r:id="rId22"/>
    <p:sldId id="277" r:id="rId23"/>
    <p:sldId id="280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3"/>
    <p:restoredTop sz="94715"/>
  </p:normalViewPr>
  <p:slideViewPr>
    <p:cSldViewPr snapToGrid="0" snapToObjects="1">
      <p:cViewPr>
        <p:scale>
          <a:sx n="121" d="100"/>
          <a:sy n="121" d="100"/>
        </p:scale>
        <p:origin x="53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3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5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6BBB-7DE9-B745-913D-07AF6654A02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LRlVxOH-Q" TargetMode="External"/><Relationship Id="rId4" Type="http://schemas.openxmlformats.org/officeDocument/2006/relationships/image" Target="../media/image19.gif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ge result for egypt graffit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70138"/>
            <a:ext cx="9144000" cy="170171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Major Themes in Contemporary Middle East</a:t>
            </a:r>
            <a:endParaRPr lang="en-GB" b="1" dirty="0">
              <a:solidFill>
                <a:srgbClr val="FFFFFF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1851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 smtClean="0"/>
              <a:t>LECTURE 4.</a:t>
            </a:r>
          </a:p>
          <a:p>
            <a:r>
              <a:rPr lang="en-US" b="1" dirty="0" smtClean="0"/>
              <a:t>GEOPOLITICS OF ENERGY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7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Producer Countries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449852"/>
            <a:ext cx="3912476" cy="556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Saudi Arabia</a:t>
            </a:r>
            <a:endParaRPr lang="en-GB" sz="1600" b="1" dirty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Oil discovered in 1938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Arabian American Oil Company (ARAMCO)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Roosevelt - </a:t>
            </a:r>
            <a:r>
              <a:rPr lang="en-GB" sz="1600" dirty="0" err="1" smtClean="0"/>
              <a:t>Abdulaziz</a:t>
            </a:r>
            <a:r>
              <a:rPr lang="en-GB" sz="1600" dirty="0" smtClean="0"/>
              <a:t> meeting 1945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US dependence on Saudi oil a pillar of bilateral relations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Petro-dollars major enabler of domestic stability and foreign policy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Most reserves in Shi’a dominated Eastern Province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Peak production 1980 (after Iranian revolution)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US dependence decreasing due to new technologies and discoveries </a:t>
            </a:r>
            <a:r>
              <a:rPr lang="en-GB" sz="1600" dirty="0" smtClean="0">
                <a:sym typeface="Wingdings"/>
              </a:rPr>
              <a:t> existential challenge for US-SA alliance</a:t>
            </a:r>
            <a:endParaRPr lang="en-GB" sz="1600" dirty="0" smtClean="0"/>
          </a:p>
          <a:p>
            <a:pPr marL="742950" lvl="1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400" dirty="0"/>
          </a:p>
          <a:p>
            <a:endParaRPr lang="en-GB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192111" y="1449852"/>
            <a:ext cx="6470430" cy="5018531"/>
            <a:chOff x="5192111" y="1449852"/>
            <a:chExt cx="6470430" cy="5018531"/>
          </a:xfrm>
        </p:grpSpPr>
        <p:pic>
          <p:nvPicPr>
            <p:cNvPr id="4098" name="Picture 2" descr="mage result for roosevelt abdulaziz meeti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7766" b="57650"/>
            <a:stretch/>
          </p:blipFill>
          <p:spPr bwMode="auto">
            <a:xfrm>
              <a:off x="5192111" y="1449852"/>
              <a:ext cx="6470430" cy="4754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089024" y="6191384"/>
              <a:ext cx="3573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/>
                <a:t>Roosevelt – </a:t>
              </a:r>
              <a:r>
                <a:rPr lang="en-GB" sz="1200" dirty="0" err="1" smtClean="0"/>
                <a:t>Abdulaziz</a:t>
              </a:r>
              <a:r>
                <a:rPr lang="en-GB" sz="1200" dirty="0" smtClean="0"/>
                <a:t> meeting</a:t>
              </a:r>
              <a:endParaRPr lang="en-GB" sz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85604" y="1369958"/>
            <a:ext cx="5260248" cy="5407955"/>
            <a:chOff x="5822238" y="1285875"/>
            <a:chExt cx="5260248" cy="5407955"/>
          </a:xfrm>
        </p:grpSpPr>
        <p:pic>
          <p:nvPicPr>
            <p:cNvPr id="4100" name="Picture 4" descr="https://southfront.org/wp-content/uploads/2015/11/Saudi-Arabia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4273" b="14351"/>
            <a:stretch/>
          </p:blipFill>
          <p:spPr bwMode="auto">
            <a:xfrm>
              <a:off x="5822238" y="1285875"/>
              <a:ext cx="5235308" cy="5230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369300" y="6432220"/>
              <a:ext cx="17131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err="1" smtClean="0"/>
                <a:t>mondialisation.ca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51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Producer Countries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449852"/>
            <a:ext cx="391247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Iraq</a:t>
            </a:r>
            <a:endParaRPr lang="en-GB" sz="1600" b="1" dirty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1927 oil discovered in Mosul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1929 British-controlled Iraq Petroleum Company (IPC) founded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1961: Iraq nationalises IPC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1970s: Oil cash sustains military build-up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1980s: Iraq supported by US, Gulf states against Iran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1990: Iraqi invasion of Kuwait, US invasion of Iraq </a:t>
            </a:r>
            <a:r>
              <a:rPr lang="en-GB" sz="1600" dirty="0" smtClean="0">
                <a:sym typeface="Wingdings"/>
              </a:rPr>
              <a:t> role of oil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>
                <a:sym typeface="Wingdings"/>
              </a:rPr>
              <a:t>2003 US invasion &amp; 2005 Constitution allocates priority of oil affairs to provinces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Weakens Baghdad’s power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Autonomy for Kurdistan Regional Government (KRG)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</p:txBody>
      </p:sp>
      <p:pic>
        <p:nvPicPr>
          <p:cNvPr id="6146" name="Picture 2" descr="raq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65" b="19374"/>
          <a:stretch/>
        </p:blipFill>
        <p:spPr bwMode="auto">
          <a:xfrm>
            <a:off x="5076276" y="1345081"/>
            <a:ext cx="5470635" cy="54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elated image"/>
          <p:cNvSpPr>
            <a:spLocks noChangeAspect="1" noChangeArrowheads="1"/>
          </p:cNvSpPr>
          <p:nvPr/>
        </p:nvSpPr>
        <p:spPr bwMode="auto">
          <a:xfrm>
            <a:off x="168165" y="-125221"/>
            <a:ext cx="52578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593021" y="1643756"/>
            <a:ext cx="7199586" cy="5092327"/>
            <a:chOff x="4593021" y="1643756"/>
            <a:chExt cx="7199586" cy="5092327"/>
          </a:xfrm>
        </p:grpSpPr>
        <p:pic>
          <p:nvPicPr>
            <p:cNvPr id="6154" name="Picture 10" descr="mage result for iraq war oil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98370" y="2719263"/>
              <a:ext cx="3794237" cy="291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3056" y="1643756"/>
              <a:ext cx="5097076" cy="148595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156" name="Picture 12" descr="mage result for iraq war oi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021" y="3926690"/>
              <a:ext cx="4017578" cy="2809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5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Transit Countries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449852"/>
            <a:ext cx="39124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Turkey</a:t>
            </a:r>
          </a:p>
          <a:p>
            <a:endParaRPr lang="en-GB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Resource-poor but benefits from being on major energy (oil &amp; gas) transit routes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/>
              <a:t>“Energy hub</a:t>
            </a:r>
            <a:r>
              <a:rPr lang="en-GB" sz="1600" dirty="0" smtClean="0"/>
              <a:t>”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East-West; South-North routes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sz="1600" dirty="0" smtClean="0"/>
              <a:t>Geopolitical rivalry between the West and Russia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1600" dirty="0" err="1" smtClean="0"/>
              <a:t>Nabucco</a:t>
            </a:r>
            <a:r>
              <a:rPr lang="en-GB" sz="1600" dirty="0" smtClean="0"/>
              <a:t> Pipeline (cancelled in 2013)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1600" dirty="0" err="1" smtClean="0"/>
              <a:t>TurkStream</a:t>
            </a:r>
            <a:r>
              <a:rPr lang="en-GB" sz="1600" dirty="0" smtClean="0"/>
              <a:t> (in progress)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</p:txBody>
      </p:sp>
      <p:sp>
        <p:nvSpPr>
          <p:cNvPr id="7" name="AutoShape 6" descr="elated image"/>
          <p:cNvSpPr>
            <a:spLocks noChangeAspect="1" noChangeArrowheads="1"/>
          </p:cNvSpPr>
          <p:nvPr/>
        </p:nvSpPr>
        <p:spPr bwMode="auto">
          <a:xfrm>
            <a:off x="168165" y="-125221"/>
            <a:ext cx="52578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https://www.enerji.gov.tr/File/?path=ROOT%252f1%252fImages%252fPages%252fngpap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29" b="13426"/>
          <a:stretch/>
        </p:blipFill>
        <p:spPr bwMode="auto">
          <a:xfrm>
            <a:off x="4593021" y="1860331"/>
            <a:ext cx="7490476" cy="41410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ge result for turkey russia gas agreement putin erdoga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130" b="56262"/>
          <a:stretch/>
        </p:blipFill>
        <p:spPr bwMode="auto">
          <a:xfrm>
            <a:off x="680545" y="4767566"/>
            <a:ext cx="3670738" cy="2058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age result for rentier states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+mn-lt"/>
              </a:rPr>
              <a:t>Rentier States</a:t>
            </a:r>
          </a:p>
        </p:txBody>
      </p:sp>
    </p:spTree>
    <p:extLst>
      <p:ext uri="{BB962C8B-B14F-4D97-AF65-F5344CB8AC3E}">
        <p14:creationId xmlns:p14="http://schemas.microsoft.com/office/powerpoint/2010/main" val="162416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90" y="260022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Rentier States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690688"/>
            <a:ext cx="391247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they?</a:t>
            </a:r>
            <a:endParaRPr lang="en-GB" sz="16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i="1" dirty="0" smtClean="0"/>
              <a:t>States whose income is derived from resource extraction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Economy depends to a large extent on one natural resource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“No taxation, No representation”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err="1" smtClean="0"/>
              <a:t>Rentierism</a:t>
            </a:r>
            <a:r>
              <a:rPr lang="en-GB" dirty="0" smtClean="0"/>
              <a:t> is not conducive to democracy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Rentier states =/= Weak states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704" y="5650059"/>
            <a:ext cx="5238238" cy="81560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Hossein </a:t>
            </a:r>
            <a:r>
              <a:rPr lang="en-GB" sz="1400" b="1" dirty="0" err="1">
                <a:solidFill>
                  <a:schemeClr val="bg1"/>
                </a:solidFill>
              </a:rPr>
              <a:t>Mahdavy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smtClean="0">
                <a:solidFill>
                  <a:schemeClr val="bg1"/>
                </a:solidFill>
              </a:rPr>
              <a:t>(1970)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i="1" dirty="0" smtClean="0">
                <a:solidFill>
                  <a:schemeClr val="bg1"/>
                </a:solidFill>
              </a:rPr>
              <a:t>The </a:t>
            </a:r>
            <a:r>
              <a:rPr lang="en-GB" sz="1400" i="1" dirty="0">
                <a:solidFill>
                  <a:schemeClr val="bg1"/>
                </a:solidFill>
              </a:rPr>
              <a:t>Pattern and Problems of Economic Development in Rentier States: The Case of </a:t>
            </a:r>
            <a:r>
              <a:rPr lang="en-GB" sz="1400" i="1" dirty="0" smtClean="0">
                <a:solidFill>
                  <a:schemeClr val="bg1"/>
                </a:solidFill>
              </a:rPr>
              <a:t>Iran</a:t>
            </a:r>
          </a:p>
          <a:p>
            <a:pPr>
              <a:spcBef>
                <a:spcPts val="600"/>
              </a:spcBef>
            </a:pPr>
            <a:r>
              <a:rPr lang="en-GB" sz="1400" b="1" dirty="0" err="1" smtClean="0">
                <a:solidFill>
                  <a:schemeClr val="bg1"/>
                </a:solidFill>
              </a:rPr>
              <a:t>Hazem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Beblawi</a:t>
            </a:r>
            <a:r>
              <a:rPr lang="en-GB" sz="1400" dirty="0" smtClean="0">
                <a:solidFill>
                  <a:schemeClr val="bg1"/>
                </a:solidFill>
              </a:rPr>
              <a:t> (1987) </a:t>
            </a:r>
            <a:r>
              <a:rPr lang="en-GB" sz="1400" i="1" dirty="0" smtClean="0">
                <a:solidFill>
                  <a:schemeClr val="bg1"/>
                </a:solidFill>
              </a:rPr>
              <a:t>The </a:t>
            </a:r>
            <a:r>
              <a:rPr lang="en-GB" sz="1400" i="1" dirty="0" err="1" smtClean="0">
                <a:solidFill>
                  <a:schemeClr val="bg1"/>
                </a:solidFill>
              </a:rPr>
              <a:t>Rentier</a:t>
            </a:r>
            <a:r>
              <a:rPr lang="en-GB" sz="1400" i="1" dirty="0" smtClean="0">
                <a:solidFill>
                  <a:schemeClr val="bg1"/>
                </a:solidFill>
              </a:rPr>
              <a:t> State in the Arab world</a:t>
            </a:r>
            <a:endParaRPr lang="en-GB" sz="1400" i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23069" y="1376859"/>
            <a:ext cx="6568931" cy="5365807"/>
            <a:chOff x="5623069" y="1376859"/>
            <a:chExt cx="6568931" cy="5365807"/>
          </a:xfrm>
        </p:grpSpPr>
        <p:grpSp>
          <p:nvGrpSpPr>
            <p:cNvPr id="15" name="Group 14"/>
            <p:cNvGrpSpPr/>
            <p:nvPr/>
          </p:nvGrpSpPr>
          <p:grpSpPr>
            <a:xfrm>
              <a:off x="5623069" y="1376859"/>
              <a:ext cx="6243110" cy="5088808"/>
              <a:chOff x="5623069" y="1376859"/>
              <a:chExt cx="6243110" cy="508880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21" t="1801" r="689"/>
              <a:stretch/>
            </p:blipFill>
            <p:spPr>
              <a:xfrm>
                <a:off x="6180083" y="1376859"/>
                <a:ext cx="5686096" cy="245105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80083" y="4014613"/>
                <a:ext cx="5686096" cy="245105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623069" y="1376859"/>
                <a:ext cx="430887" cy="245105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S. Arabia</a:t>
                </a:r>
                <a:r>
                  <a:rPr lang="en-GB" sz="1600" dirty="0" smtClean="0"/>
                  <a:t> Exports 2017</a:t>
                </a:r>
                <a:endParaRPr lang="en-GB" sz="1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23069" y="4014613"/>
                <a:ext cx="430887" cy="245105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Venezuela</a:t>
                </a:r>
                <a:r>
                  <a:rPr lang="en-GB" sz="1600" dirty="0" smtClean="0"/>
                  <a:t> Exports 2017</a:t>
                </a:r>
                <a:endParaRPr lang="en-GB" sz="16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261131" y="6465667"/>
              <a:ext cx="39308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MIT Atlas of </a:t>
              </a:r>
              <a:r>
                <a:rPr lang="en-GB" sz="1200" dirty="0"/>
                <a:t>Economic Complexity </a:t>
              </a:r>
              <a:r>
                <a:rPr lang="en-GB" sz="1200" dirty="0" err="1"/>
                <a:t>atlas.media.mit.edu</a:t>
              </a:r>
              <a:r>
                <a:rPr lang="en-GB" sz="1200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3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022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Rentier States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690688"/>
            <a:ext cx="3912476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“The Dutch Disease”</a:t>
            </a:r>
            <a:endParaRPr lang="en-GB" sz="2000" b="1" dirty="0" smtClean="0"/>
          </a:p>
          <a:p>
            <a:pPr algn="ctr"/>
            <a:endParaRPr lang="en-GB" sz="1600" dirty="0" smtClean="0"/>
          </a:p>
          <a:p>
            <a:pPr marL="34290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Based on the discovery of natural gas in Groningen/Netherlands in 1959</a:t>
            </a:r>
          </a:p>
          <a:p>
            <a:pPr marL="34290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Causal relationship between the increase in a specific economic sector and the decline of others</a:t>
            </a:r>
          </a:p>
          <a:p>
            <a:pPr marL="34290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As revenues in the growing sector increase, the currency becomes stronger, and hence all other exports become too expensive.</a:t>
            </a:r>
          </a:p>
          <a:p>
            <a:pPr marL="34290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-GB" dirty="0"/>
              <a:t>All other sectors become less competitive.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908331" y="4712798"/>
            <a:ext cx="7149661" cy="1776249"/>
          </a:xfrm>
          <a:prstGeom prst="wedgeRectCallout">
            <a:avLst>
              <a:gd name="adj1" fmla="val -60477"/>
              <a:gd name="adj2" fmla="val -503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sz="1600" dirty="0">
                <a:solidFill>
                  <a:schemeClr val="bg1"/>
                </a:solidFill>
              </a:rPr>
              <a:t>Why is this </a:t>
            </a:r>
            <a:r>
              <a:rPr lang="en-GB" sz="1600" dirty="0" smtClean="0">
                <a:solidFill>
                  <a:schemeClr val="bg1"/>
                </a:solidFill>
              </a:rPr>
              <a:t>relevant?</a:t>
            </a:r>
          </a:p>
          <a:p>
            <a:pPr marL="285750" indent="-285750">
              <a:spcAft>
                <a:spcPts val="300"/>
              </a:spcAft>
              <a:buFont typeface="Wingdings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Very </a:t>
            </a:r>
            <a:r>
              <a:rPr lang="en-GB" sz="1600" dirty="0">
                <a:solidFill>
                  <a:schemeClr val="bg1"/>
                </a:solidFill>
              </a:rPr>
              <a:t>hard to diversify, once the disease sets </a:t>
            </a:r>
            <a:r>
              <a:rPr lang="en-GB" sz="1600" dirty="0" smtClean="0">
                <a:solidFill>
                  <a:schemeClr val="bg1"/>
                </a:solidFill>
              </a:rPr>
              <a:t>in.</a:t>
            </a:r>
          </a:p>
          <a:p>
            <a:pPr marL="285750" indent="-285750">
              <a:spcAft>
                <a:spcPts val="300"/>
              </a:spcAft>
              <a:buFont typeface="Wingdings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Danger </a:t>
            </a:r>
            <a:r>
              <a:rPr lang="en-GB" sz="1600" dirty="0">
                <a:solidFill>
                  <a:schemeClr val="bg1"/>
                </a:solidFill>
              </a:rPr>
              <a:t>of overdependence on a single product and hence vulnerability to market </a:t>
            </a:r>
            <a:r>
              <a:rPr lang="en-GB" sz="1600" dirty="0" smtClean="0">
                <a:solidFill>
                  <a:schemeClr val="bg1"/>
                </a:solidFill>
              </a:rPr>
              <a:t>pressures (ex. Venezuela). 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Resources </a:t>
            </a:r>
            <a:r>
              <a:rPr lang="en-GB" sz="1600" dirty="0">
                <a:solidFill>
                  <a:schemeClr val="bg1"/>
                </a:solidFill>
              </a:rPr>
              <a:t>are not always a </a:t>
            </a:r>
            <a:r>
              <a:rPr lang="en-GB" sz="1600" dirty="0" smtClean="0">
                <a:solidFill>
                  <a:schemeClr val="bg1"/>
                </a:solidFill>
              </a:rPr>
              <a:t>blessing, </a:t>
            </a:r>
            <a:r>
              <a:rPr lang="en-GB" sz="1600" dirty="0">
                <a:solidFill>
                  <a:schemeClr val="bg1"/>
                </a:solidFill>
              </a:rPr>
              <a:t>indeed they </a:t>
            </a:r>
            <a:r>
              <a:rPr lang="en-GB" sz="1600" dirty="0" smtClean="0">
                <a:solidFill>
                  <a:schemeClr val="bg1"/>
                </a:solidFill>
              </a:rPr>
              <a:t>can be a curse</a:t>
            </a:r>
            <a:r>
              <a:rPr lang="is-IS" sz="1600" dirty="0" smtClean="0">
                <a:solidFill>
                  <a:schemeClr val="bg1"/>
                </a:solidFill>
              </a:rPr>
              <a:t>…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49" y="1347762"/>
            <a:ext cx="3715285" cy="33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90" y="260022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Rentier States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690688"/>
            <a:ext cx="39124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they?</a:t>
            </a:r>
            <a:endParaRPr lang="en-GB" sz="16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i="1" dirty="0" smtClean="0"/>
              <a:t>States whose income is derived from resource extraction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b="1" dirty="0" smtClean="0"/>
              <a:t>Economy depends to a large extent on one natural resource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“No taxation, No representation”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err="1" smtClean="0"/>
              <a:t>Rentierism</a:t>
            </a:r>
            <a:r>
              <a:rPr lang="en-GB" dirty="0" smtClean="0"/>
              <a:t> is not conducive to democracy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/>
              <a:t>Rentier states =/= Weak states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GB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5623069" y="1376859"/>
            <a:ext cx="6243110" cy="5088808"/>
            <a:chOff x="5623069" y="1376859"/>
            <a:chExt cx="6243110" cy="50888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1" t="1801" r="689"/>
            <a:stretch/>
          </p:blipFill>
          <p:spPr>
            <a:xfrm>
              <a:off x="6180083" y="1376859"/>
              <a:ext cx="5686096" cy="245105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0083" y="4014613"/>
              <a:ext cx="5686096" cy="245105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23069" y="1376859"/>
              <a:ext cx="430887" cy="24510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"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S. Arabia</a:t>
              </a:r>
              <a:r>
                <a:rPr lang="en-GB" sz="1600" dirty="0" smtClean="0"/>
                <a:t> Exports 2017</a:t>
              </a:r>
              <a:endParaRPr lang="en-GB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23069" y="4014613"/>
              <a:ext cx="430887" cy="24510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" wrap="square" rtlCol="0">
              <a:spAutoFit/>
            </a:bodyPr>
            <a:lstStyle/>
            <a:p>
              <a:pPr algn="ctr"/>
              <a:r>
                <a:rPr lang="en-GB" sz="1600" smtClean="0">
                  <a:solidFill>
                    <a:schemeClr val="tx1"/>
                  </a:solidFill>
                </a:rPr>
                <a:t>Venezuela</a:t>
              </a:r>
              <a:r>
                <a:rPr lang="en-GB" sz="1600" smtClean="0"/>
                <a:t> </a:t>
              </a:r>
              <a:r>
                <a:rPr lang="en-GB" sz="1600" dirty="0" smtClean="0"/>
                <a:t>Exports 2017</a:t>
              </a:r>
              <a:endParaRPr lang="en-GB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23069" y="1356115"/>
            <a:ext cx="6243110" cy="5159763"/>
            <a:chOff x="5623069" y="1324194"/>
            <a:chExt cx="6243110" cy="5159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1" t="1651" b="2413"/>
            <a:stretch/>
          </p:blipFill>
          <p:spPr>
            <a:xfrm>
              <a:off x="6180083" y="1324194"/>
              <a:ext cx="5686096" cy="25037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35" t="1219" r="-1"/>
            <a:stretch/>
          </p:blipFill>
          <p:spPr>
            <a:xfrm>
              <a:off x="6180083" y="3972182"/>
              <a:ext cx="5686096" cy="25117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23069" y="1376859"/>
              <a:ext cx="430887" cy="24510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"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Turkey</a:t>
              </a:r>
              <a:r>
                <a:rPr lang="en-GB" sz="1600" dirty="0" smtClean="0"/>
                <a:t> Exports 2017</a:t>
              </a:r>
              <a:endParaRPr lang="en-GB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23069" y="4029012"/>
              <a:ext cx="430887" cy="24510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" wrap="square" rtlCol="0">
              <a:spAutoFit/>
            </a:bodyPr>
            <a:lstStyle/>
            <a:p>
              <a:pPr algn="ctr"/>
              <a:r>
                <a:rPr lang="en-GB" sz="1600" smtClean="0">
                  <a:solidFill>
                    <a:schemeClr val="tx1"/>
                  </a:solidFill>
                </a:rPr>
                <a:t>Israel </a:t>
              </a:r>
              <a:r>
                <a:rPr lang="en-GB" sz="1600" smtClean="0"/>
                <a:t>Exports </a:t>
              </a:r>
              <a:r>
                <a:rPr lang="en-GB" sz="1600" dirty="0" smtClean="0"/>
                <a:t>2017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98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913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Rentier States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690688"/>
            <a:ext cx="39124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they?</a:t>
            </a:r>
            <a:endParaRPr lang="en-GB" sz="16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i="1" dirty="0" smtClean="0"/>
              <a:t>States whose income is derived from resource extraction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Economy depends to a large extent on one natural resource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b="1" dirty="0" smtClean="0"/>
              <a:t>“No taxation, No representation”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err="1" smtClean="0"/>
              <a:t>Rentierism</a:t>
            </a:r>
            <a:r>
              <a:rPr lang="en-GB" dirty="0" smtClean="0"/>
              <a:t> is not conducive to democracy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/>
              <a:t>Rentier states =/= Weak states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918840" y="1182734"/>
            <a:ext cx="7273160" cy="5442444"/>
            <a:chOff x="4918840" y="1182734"/>
            <a:chExt cx="7273160" cy="5442444"/>
          </a:xfrm>
        </p:grpSpPr>
        <p:sp>
          <p:nvSpPr>
            <p:cNvPr id="6" name="Rectangular Callout 5"/>
            <p:cNvSpPr/>
            <p:nvPr/>
          </p:nvSpPr>
          <p:spPr>
            <a:xfrm>
              <a:off x="4918840" y="2256767"/>
              <a:ext cx="4099035" cy="2641052"/>
            </a:xfrm>
            <a:prstGeom prst="wedgeRectCallout">
              <a:avLst>
                <a:gd name="adj1" fmla="val -65799"/>
                <a:gd name="adj2" fmla="val 57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 smtClean="0">
                  <a:solidFill>
                    <a:schemeClr val="bg1"/>
                  </a:solidFill>
                </a:rPr>
                <a:t>In democracies, citizens finance the state by paying taxes. In return, they demand representation.</a:t>
              </a:r>
            </a:p>
            <a:p>
              <a:pPr algn="ctr"/>
              <a:endParaRPr lang="en-GB" sz="17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1700" dirty="0" smtClean="0">
                  <a:solidFill>
                    <a:schemeClr val="bg1"/>
                  </a:solidFill>
                </a:rPr>
                <a:t>In rentier states, rulers do not need to tax the population, hence don’t owe them a right to representation.</a:t>
              </a:r>
              <a:endParaRPr lang="en-GB" sz="17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8273" y="4391534"/>
              <a:ext cx="3563727" cy="22336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2827" y="1182734"/>
              <a:ext cx="2960082" cy="3187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10024248" y="1583475"/>
            <a:ext cx="2094180" cy="4785793"/>
          </a:xfrm>
          <a:prstGeom prst="wedgeRectCallout">
            <a:avLst>
              <a:gd name="adj1" fmla="val -89535"/>
              <a:gd name="adj2" fmla="val 486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Resource is not the only determinant of democracy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The record of many resource-poor countries is also problematic</a:t>
            </a:r>
            <a:r>
              <a:rPr lang="is-IS" sz="1600" dirty="0" smtClean="0">
                <a:solidFill>
                  <a:schemeClr val="tx1"/>
                </a:solidFill>
              </a:rPr>
              <a:t>…</a:t>
            </a:r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(ex. Syria, Egypt)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362507" y="1583475"/>
            <a:ext cx="2506718" cy="4785793"/>
          </a:xfrm>
          <a:prstGeom prst="wedgeRectCallout">
            <a:avLst>
              <a:gd name="adj1" fmla="val -89535"/>
              <a:gd name="adj2" fmla="val 48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dirty="0" smtClean="0">
              <a:solidFill>
                <a:schemeClr val="tx1"/>
              </a:solidFill>
            </a:endParaRPr>
          </a:p>
          <a:p>
            <a:pPr marL="134938"/>
            <a:endParaRPr lang="en-GB" sz="1600" dirty="0">
              <a:solidFill>
                <a:schemeClr val="tx1"/>
              </a:solidFill>
            </a:endParaRPr>
          </a:p>
          <a:p>
            <a:pPr marL="134938"/>
            <a:r>
              <a:rPr lang="en-GB" sz="1600" u="sng" dirty="0" smtClean="0">
                <a:solidFill>
                  <a:schemeClr val="tx1"/>
                </a:solidFill>
              </a:rPr>
              <a:t>Rentier democracies</a:t>
            </a:r>
          </a:p>
          <a:p>
            <a:pPr marL="134938"/>
            <a:r>
              <a:rPr lang="en-GB" sz="1600" dirty="0" smtClean="0">
                <a:solidFill>
                  <a:schemeClr val="tx1"/>
                </a:solidFill>
              </a:rPr>
              <a:t>Norway, Netherlands</a:t>
            </a:r>
          </a:p>
          <a:p>
            <a:pPr marL="134938"/>
            <a:endParaRPr lang="en-GB" sz="1600" dirty="0">
              <a:solidFill>
                <a:schemeClr val="tx1"/>
              </a:solidFill>
            </a:endParaRPr>
          </a:p>
          <a:p>
            <a:pPr marL="134938"/>
            <a:r>
              <a:rPr lang="en-GB" sz="1600" u="sng" dirty="0" smtClean="0">
                <a:solidFill>
                  <a:schemeClr val="tx1"/>
                </a:solidFill>
              </a:rPr>
              <a:t>Rentier semi-democracies</a:t>
            </a:r>
          </a:p>
          <a:p>
            <a:pPr marL="134938"/>
            <a:r>
              <a:rPr lang="en-GB" sz="1600" dirty="0" smtClean="0">
                <a:solidFill>
                  <a:schemeClr val="tx1"/>
                </a:solidFill>
              </a:rPr>
              <a:t>Nigeria, Gabon, Iraq</a:t>
            </a:r>
          </a:p>
          <a:p>
            <a:pPr marL="134938"/>
            <a:endParaRPr lang="en-GB" sz="1600" dirty="0">
              <a:solidFill>
                <a:schemeClr val="tx1"/>
              </a:solidFill>
            </a:endParaRPr>
          </a:p>
          <a:p>
            <a:pPr marL="134938"/>
            <a:r>
              <a:rPr lang="en-GB" sz="1600" u="sng" dirty="0" smtClean="0">
                <a:solidFill>
                  <a:schemeClr val="tx1"/>
                </a:solidFill>
              </a:rPr>
              <a:t>Rentier full autocracies</a:t>
            </a:r>
          </a:p>
          <a:p>
            <a:pPr marL="134938"/>
            <a:r>
              <a:rPr lang="en-GB" sz="1600" dirty="0" smtClean="0">
                <a:solidFill>
                  <a:schemeClr val="tx1"/>
                </a:solidFill>
              </a:rPr>
              <a:t>Saudi Arabia, UAE, Qatar</a:t>
            </a:r>
          </a:p>
          <a:p>
            <a:pPr marL="134938"/>
            <a:endParaRPr lang="en-GB" sz="1600" dirty="0">
              <a:solidFill>
                <a:schemeClr val="tx1"/>
              </a:solidFill>
            </a:endParaRPr>
          </a:p>
          <a:p>
            <a:pPr marL="420688" indent="-285750">
              <a:buFont typeface="Wingdings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Democratic institutions should be established </a:t>
            </a:r>
            <a:r>
              <a:rPr lang="en-GB" sz="1600" i="1" dirty="0" smtClean="0">
                <a:solidFill>
                  <a:schemeClr val="tx1"/>
                </a:solidFill>
              </a:rPr>
              <a:t>before </a:t>
            </a:r>
            <a:r>
              <a:rPr lang="en-GB" sz="1600" dirty="0" smtClean="0">
                <a:solidFill>
                  <a:schemeClr val="tx1"/>
                </a:solidFill>
              </a:rPr>
              <a:t>the resource arrives</a:t>
            </a:r>
          </a:p>
          <a:p>
            <a:pPr marL="420688" indent="-285750">
              <a:buFont typeface="Wingdings" charset="2"/>
              <a:buChar char="Ø"/>
            </a:pPr>
            <a:endParaRPr lang="en-GB" sz="1700" i="1" dirty="0" smtClean="0">
              <a:solidFill>
                <a:schemeClr val="tx1"/>
              </a:solidFill>
            </a:endParaRPr>
          </a:p>
          <a:p>
            <a:pPr algn="ctr"/>
            <a:r>
              <a:rPr lang="en-GB" sz="1700" dirty="0" smtClean="0">
                <a:solidFill>
                  <a:schemeClr val="tx1"/>
                </a:solidFill>
              </a:rPr>
              <a:t> 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913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Rentier States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690688"/>
            <a:ext cx="391247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they?</a:t>
            </a:r>
            <a:endParaRPr lang="en-GB" sz="16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i="1" dirty="0" smtClean="0"/>
              <a:t>States whose income is derived from resource extraction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Economy depends to a large extent on one natural resource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“No taxation, No representation”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b="1" dirty="0" err="1" smtClean="0"/>
              <a:t>Rentierism</a:t>
            </a:r>
            <a:r>
              <a:rPr lang="en-GB" b="1" dirty="0" smtClean="0"/>
              <a:t> is not conducive to democracy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/>
              <a:t>Rentier states =/= Weak </a:t>
            </a:r>
            <a:r>
              <a:rPr lang="en-GB" dirty="0" smtClean="0"/>
              <a:t>states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4719153" y="1583475"/>
            <a:ext cx="2480441" cy="4785793"/>
          </a:xfrm>
          <a:prstGeom prst="wedgeRectCallout">
            <a:avLst>
              <a:gd name="adj1" fmla="val -78942"/>
              <a:gd name="adj2" fmla="val 66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dirty="0" smtClean="0">
              <a:solidFill>
                <a:schemeClr val="tx1"/>
              </a:solidFill>
            </a:endParaRPr>
          </a:p>
          <a:p>
            <a:pPr marL="134938"/>
            <a:endParaRPr lang="en-GB" sz="1600" dirty="0">
              <a:solidFill>
                <a:schemeClr val="tx1"/>
              </a:solidFill>
            </a:endParaRPr>
          </a:p>
          <a:p>
            <a:pPr marL="134938"/>
            <a:r>
              <a:rPr lang="en-GB" sz="1600" dirty="0" smtClean="0">
                <a:solidFill>
                  <a:schemeClr val="tx1"/>
                </a:solidFill>
              </a:rPr>
              <a:t>Resource wealth sustains thin layer of ruling elites and authoritarian structures</a:t>
            </a:r>
          </a:p>
          <a:p>
            <a:pPr marL="134938"/>
            <a:endParaRPr lang="en-GB" sz="1600" dirty="0">
              <a:solidFill>
                <a:schemeClr val="tx1"/>
              </a:solidFill>
            </a:endParaRPr>
          </a:p>
          <a:p>
            <a:pPr marL="134938"/>
            <a:r>
              <a:rPr lang="en-GB" sz="1600" dirty="0" smtClean="0">
                <a:solidFill>
                  <a:schemeClr val="tx1"/>
                </a:solidFill>
              </a:rPr>
              <a:t>Democratic transitions </a:t>
            </a:r>
            <a:r>
              <a:rPr lang="en-GB" sz="1600" dirty="0">
                <a:solidFill>
                  <a:schemeClr val="tx1"/>
                </a:solidFill>
              </a:rPr>
              <a:t>in rentier states are </a:t>
            </a:r>
            <a:r>
              <a:rPr lang="en-GB" sz="1600" dirty="0" smtClean="0">
                <a:solidFill>
                  <a:schemeClr val="tx1"/>
                </a:solidFill>
              </a:rPr>
              <a:t>likely </a:t>
            </a:r>
            <a:r>
              <a:rPr lang="en-GB" sz="1600" dirty="0">
                <a:solidFill>
                  <a:schemeClr val="tx1"/>
                </a:solidFill>
              </a:rPr>
              <a:t>to produce authoritarian governments. 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134938"/>
            <a:endParaRPr lang="en-GB" sz="1600" dirty="0">
              <a:solidFill>
                <a:schemeClr val="tx1"/>
              </a:solidFill>
            </a:endParaRPr>
          </a:p>
          <a:p>
            <a:pPr marL="134938"/>
            <a:r>
              <a:rPr lang="en-GB" sz="1600" dirty="0" smtClean="0">
                <a:solidFill>
                  <a:schemeClr val="tx1"/>
                </a:solidFill>
              </a:rPr>
              <a:t>“</a:t>
            </a:r>
            <a:r>
              <a:rPr lang="en-GB" sz="1600" i="1" dirty="0" smtClean="0">
                <a:solidFill>
                  <a:schemeClr val="tx1"/>
                </a:solidFill>
              </a:rPr>
              <a:t>A </a:t>
            </a:r>
            <a:r>
              <a:rPr lang="en-GB" sz="1600" i="1" dirty="0">
                <a:solidFill>
                  <a:schemeClr val="tx1"/>
                </a:solidFill>
              </a:rPr>
              <a:t>democratically elected ruler will be </a:t>
            </a:r>
            <a:r>
              <a:rPr lang="en-GB" sz="1600" i="1" dirty="0" smtClean="0">
                <a:solidFill>
                  <a:schemeClr val="tx1"/>
                </a:solidFill>
              </a:rPr>
              <a:t>tempted </a:t>
            </a:r>
            <a:r>
              <a:rPr lang="en-GB" sz="1600" i="1" dirty="0">
                <a:solidFill>
                  <a:schemeClr val="tx1"/>
                </a:solidFill>
              </a:rPr>
              <a:t>to turn authoritarian as soon </a:t>
            </a:r>
            <a:r>
              <a:rPr lang="en-GB" sz="1600" i="1" dirty="0" smtClean="0">
                <a:solidFill>
                  <a:schemeClr val="tx1"/>
                </a:solidFill>
              </a:rPr>
              <a:t>as acquiring control </a:t>
            </a:r>
            <a:r>
              <a:rPr lang="en-GB" sz="1600" i="1" dirty="0">
                <a:solidFill>
                  <a:schemeClr val="tx1"/>
                </a:solidFill>
              </a:rPr>
              <a:t>of </a:t>
            </a:r>
            <a:r>
              <a:rPr lang="en-GB" sz="1600" i="1" dirty="0" smtClean="0">
                <a:solidFill>
                  <a:schemeClr val="tx1"/>
                </a:solidFill>
              </a:rPr>
              <a:t>resource rent </a:t>
            </a:r>
            <a:r>
              <a:rPr lang="en-GB" sz="1600" i="1" dirty="0">
                <a:solidFill>
                  <a:schemeClr val="tx1"/>
                </a:solidFill>
              </a:rPr>
              <a:t>and the great power </a:t>
            </a:r>
            <a:r>
              <a:rPr lang="en-GB" sz="1600" i="1" dirty="0" smtClean="0">
                <a:solidFill>
                  <a:schemeClr val="tx1"/>
                </a:solidFill>
              </a:rPr>
              <a:t>this </a:t>
            </a:r>
            <a:r>
              <a:rPr lang="en-GB" sz="1600" i="1" dirty="0">
                <a:solidFill>
                  <a:schemeClr val="tx1"/>
                </a:solidFill>
              </a:rPr>
              <a:t>gives him over society</a:t>
            </a:r>
            <a:r>
              <a:rPr lang="en-GB" sz="1600" dirty="0">
                <a:solidFill>
                  <a:schemeClr val="tx1"/>
                </a:solidFill>
              </a:rPr>
              <a:t>” (</a:t>
            </a:r>
            <a:r>
              <a:rPr lang="en-GB" sz="1600" dirty="0" err="1" smtClean="0">
                <a:solidFill>
                  <a:schemeClr val="tx1"/>
                </a:solidFill>
              </a:rPr>
              <a:t>Luciani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smtClean="0">
                <a:solidFill>
                  <a:schemeClr val="tx1"/>
                </a:solidFill>
              </a:rPr>
              <a:t>p.119)</a:t>
            </a:r>
          </a:p>
          <a:p>
            <a:pPr algn="ctr"/>
            <a:endParaRPr lang="en-GB" sz="1700" dirty="0" smtClean="0">
              <a:solidFill>
                <a:schemeClr val="tx1"/>
              </a:solidFill>
            </a:endParaRPr>
          </a:p>
          <a:p>
            <a:pPr algn="ctr"/>
            <a:r>
              <a:rPr lang="en-GB" sz="1700" dirty="0" smtClean="0">
                <a:solidFill>
                  <a:schemeClr val="tx1"/>
                </a:solidFill>
              </a:rPr>
              <a:t> </a:t>
            </a:r>
            <a:endParaRPr lang="en-GB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913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Rentier States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690688"/>
            <a:ext cx="391247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they?</a:t>
            </a:r>
            <a:endParaRPr lang="en-GB" sz="16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i="1" dirty="0" smtClean="0"/>
              <a:t>States whose income is derived from resource extraction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Economy depends to a large extent on one natural resource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“No taxation, No representation”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err="1" smtClean="0"/>
              <a:t>Rentierism</a:t>
            </a:r>
            <a:r>
              <a:rPr lang="en-GB" dirty="0" smtClean="0"/>
              <a:t> is not conducive to democracy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b="1" dirty="0"/>
              <a:t>Rentier states =/= Weak </a:t>
            </a:r>
            <a:r>
              <a:rPr lang="en-GB" b="1" dirty="0" smtClean="0"/>
              <a:t>states</a:t>
            </a:r>
            <a:endParaRPr lang="en-GB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65985" y="1287709"/>
            <a:ext cx="5738650" cy="2916429"/>
            <a:chOff x="4067944" y="1628800"/>
            <a:chExt cx="4686805" cy="2363953"/>
          </a:xfrm>
        </p:grpSpPr>
        <p:pic>
          <p:nvPicPr>
            <p:cNvPr id="19" name="Picture 18" descr="Screen Shot 2016-05-17 at 23.04.43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5" y="2564904"/>
              <a:ext cx="4678117" cy="987602"/>
            </a:xfrm>
            <a:prstGeom prst="rect">
              <a:avLst/>
            </a:prstGeom>
          </p:spPr>
        </p:pic>
        <p:pic>
          <p:nvPicPr>
            <p:cNvPr id="20" name="Picture 19" descr="Screen Shot 2016-05-17 at 23.04.3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1628800"/>
              <a:ext cx="4686805" cy="976994"/>
            </a:xfrm>
            <a:prstGeom prst="rect">
              <a:avLst/>
            </a:prstGeom>
          </p:spPr>
        </p:pic>
        <p:sp>
          <p:nvSpPr>
            <p:cNvPr id="21" name="Rechteck 11"/>
            <p:cNvSpPr/>
            <p:nvPr/>
          </p:nvSpPr>
          <p:spPr>
            <a:xfrm>
              <a:off x="4067944" y="3573016"/>
              <a:ext cx="4680520" cy="4197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480"/>
                </a:spcBef>
                <a:spcAft>
                  <a:spcPts val="0"/>
                </a:spcAft>
              </a:pPr>
              <a:r>
                <a:rPr lang="en-GB" sz="1400" dirty="0"/>
                <a:t>Daron </a:t>
              </a:r>
              <a:r>
                <a:rPr lang="en-GB" sz="1400" dirty="0" err="1"/>
                <a:t>Acemoglu</a:t>
              </a:r>
              <a:r>
                <a:rPr lang="en-GB" sz="1400" dirty="0"/>
                <a:t> and James Robinson (2012) </a:t>
              </a:r>
              <a:r>
                <a:rPr lang="en-GB" sz="1400" i="1" dirty="0" smtClean="0"/>
                <a:t>Why </a:t>
              </a:r>
              <a:r>
                <a:rPr lang="en-GB" sz="1400" i="1" dirty="0"/>
                <a:t>nations fail : the origins of power, prosperity and poverty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65985" y="4229442"/>
            <a:ext cx="5728013" cy="2265951"/>
            <a:chOff x="2223126" y="4991012"/>
            <a:chExt cx="3805187" cy="18010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4198" y="4991012"/>
              <a:ext cx="3774115" cy="18010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23126" y="6515050"/>
              <a:ext cx="2033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FFFF"/>
                  </a:solidFill>
                </a:rPr>
                <a:t>Skyline of Doha, Qatar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Summary of Lecture 3</a:t>
            </a:r>
            <a:endParaRPr lang="en-GB" sz="4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164216"/>
            <a:ext cx="5120113" cy="3982929"/>
          </a:xfrm>
        </p:spPr>
        <p:txBody>
          <a:bodyPr>
            <a:normAutofit/>
          </a:bodyPr>
          <a:lstStyle/>
          <a:p>
            <a:r>
              <a:rPr lang="en-GB" sz="2000" dirty="0"/>
              <a:t>Islam vs. Political Islam (Islamism)</a:t>
            </a:r>
          </a:p>
          <a:p>
            <a:r>
              <a:rPr lang="en-GB" sz="2000" dirty="0" smtClean="0"/>
              <a:t>Islam, politics and modernity</a:t>
            </a:r>
            <a:endParaRPr lang="en-GB" sz="2000" dirty="0"/>
          </a:p>
          <a:p>
            <a:r>
              <a:rPr lang="en-GB" sz="2000" dirty="0" smtClean="0"/>
              <a:t>Reform in Islam: secularists, modernists and fundamentalists</a:t>
            </a:r>
            <a:endParaRPr lang="en-GB" sz="2000" dirty="0"/>
          </a:p>
          <a:p>
            <a:r>
              <a:rPr lang="en-GB" sz="2000" dirty="0" smtClean="0"/>
              <a:t>“Islamic Revival”</a:t>
            </a:r>
            <a:endParaRPr lang="en-GB" sz="2000" dirty="0"/>
          </a:p>
          <a:p>
            <a:r>
              <a:rPr lang="en-GB" sz="2000" dirty="0"/>
              <a:t>Islamist </a:t>
            </a:r>
            <a:r>
              <a:rPr lang="en-GB" sz="2000" dirty="0" smtClean="0"/>
              <a:t>actors: Islamic Republic of Iran, Muslim Brothers, Salafi jihadists</a:t>
            </a:r>
            <a:endParaRPr lang="en-GB" sz="2000" dirty="0"/>
          </a:p>
          <a:p>
            <a:r>
              <a:rPr lang="en-GB" sz="2000" dirty="0" smtClean="0"/>
              <a:t>Islamism</a:t>
            </a:r>
            <a:r>
              <a:rPr lang="en-GB" sz="2000" dirty="0"/>
              <a:t>, governance and democracy</a:t>
            </a:r>
          </a:p>
          <a:p>
            <a:r>
              <a:rPr lang="en-GB" sz="2000" dirty="0"/>
              <a:t>“</a:t>
            </a:r>
            <a:r>
              <a:rPr lang="en-GB" sz="2000" dirty="0" err="1"/>
              <a:t>Islamofascism</a:t>
            </a:r>
            <a:r>
              <a:rPr lang="en-GB" sz="2000" dirty="0"/>
              <a:t>” vs. “Islamophobia”</a:t>
            </a:r>
          </a:p>
        </p:txBody>
      </p:sp>
      <p:pic>
        <p:nvPicPr>
          <p:cNvPr id="2050" name="Picture 2" descr="mage result for political islam rally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57908" y="3414618"/>
            <a:ext cx="4178068" cy="3311381"/>
            <a:chOff x="3923928" y="3356992"/>
            <a:chExt cx="3564508" cy="26701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928" y="3356992"/>
              <a:ext cx="3564508" cy="267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894318" y="5803773"/>
              <a:ext cx="2520280" cy="22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FFFFFF"/>
                  </a:solidFill>
                </a:rPr>
                <a:t>Dubai Skyline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913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Rentier States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690688"/>
            <a:ext cx="391247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they?</a:t>
            </a:r>
            <a:endParaRPr lang="en-GB" sz="16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i="1" dirty="0" smtClean="0"/>
              <a:t>States whose income is derived from resource extraction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Economy depends to a large extent on one natural resource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“No taxation, No representation”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err="1" smtClean="0"/>
              <a:t>Rentierism</a:t>
            </a:r>
            <a:r>
              <a:rPr lang="en-GB" dirty="0" smtClean="0"/>
              <a:t> is not conducive to democracy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b="1" dirty="0"/>
              <a:t>Rentier states =/= Weak </a:t>
            </a:r>
            <a:r>
              <a:rPr lang="en-GB" b="1" dirty="0" smtClean="0"/>
              <a:t>states</a:t>
            </a:r>
            <a:endParaRPr lang="en-GB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5087005" y="1583475"/>
            <a:ext cx="3384333" cy="3093627"/>
          </a:xfrm>
          <a:prstGeom prst="wedgeRectCallout">
            <a:avLst>
              <a:gd name="adj1" fmla="val -78944"/>
              <a:gd name="adj2" fmla="val 494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solidFill>
                  <a:schemeClr val="tx1"/>
                </a:solidFill>
              </a:rPr>
              <a:t>Gulf Neo-</a:t>
            </a:r>
            <a:r>
              <a:rPr lang="en-GB" sz="1700" b="1" dirty="0" err="1" smtClean="0">
                <a:solidFill>
                  <a:schemeClr val="tx1"/>
                </a:solidFill>
              </a:rPr>
              <a:t>Rentierism</a:t>
            </a:r>
            <a:r>
              <a:rPr lang="en-GB" sz="1700" b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GB" sz="17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Rulers “buy” consent by heavily investing in infrastructure and social welfare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Nurture diversified private sector that is open to international trade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Tribal ties: Ruling class is seen as legitimate by majority population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Small population helps</a:t>
            </a:r>
          </a:p>
          <a:p>
            <a:pPr marL="285750" indent="-285750">
              <a:buFont typeface="Arial" charset="0"/>
              <a:buChar char="•"/>
            </a:pPr>
            <a:endParaRPr lang="en-GB" sz="17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10462" y="387158"/>
            <a:ext cx="2520280" cy="3347441"/>
            <a:chOff x="6516216" y="1700808"/>
            <a:chExt cx="2520280" cy="33474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16" y="1700808"/>
              <a:ext cx="2437210" cy="334744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516216" y="4581128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FFFF"/>
                  </a:solidFill>
                </a:rPr>
                <a:t>Mohammed bin Rashid Al </a:t>
              </a:r>
              <a:r>
                <a:rPr lang="en-GB" sz="1200" dirty="0" err="1" smtClean="0">
                  <a:solidFill>
                    <a:srgbClr val="FFFFFF"/>
                  </a:solidFill>
                </a:rPr>
                <a:t>Maktoum</a:t>
              </a:r>
              <a:r>
                <a:rPr lang="en-GB" sz="1200" dirty="0" smtClean="0">
                  <a:solidFill>
                    <a:srgbClr val="FFFFFF"/>
                  </a:solidFill>
                </a:rPr>
                <a:t>, Emir of Dubai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423" y="483217"/>
            <a:ext cx="1719798" cy="165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64" b="38458"/>
          <a:stretch/>
        </p:blipFill>
        <p:spPr>
          <a:xfrm>
            <a:off x="4087471" y="4677100"/>
            <a:ext cx="4501949" cy="22076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8970" y="6143876"/>
            <a:ext cx="73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UAE exports 2017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802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age result for bahrain protest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2712" y="819807"/>
            <a:ext cx="4049287" cy="22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mage result for bahrain protest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743" b="33487"/>
          <a:stretch/>
        </p:blipFill>
        <p:spPr bwMode="auto">
          <a:xfrm>
            <a:off x="7984475" y="4339181"/>
            <a:ext cx="4207525" cy="237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913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Rentier States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545" y="1690688"/>
            <a:ext cx="391247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they?</a:t>
            </a:r>
            <a:endParaRPr lang="en-GB" sz="16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i="1" dirty="0" smtClean="0"/>
              <a:t>States whose income is derived from resource extraction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Economy depends to a large extent on one natural resource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smtClean="0"/>
              <a:t>“No taxation, No representation”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dirty="0" err="1" smtClean="0"/>
              <a:t>Rentierism</a:t>
            </a:r>
            <a:r>
              <a:rPr lang="en-GB" dirty="0" smtClean="0"/>
              <a:t> is not conducive to democracy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GB" b="1" dirty="0"/>
              <a:t>Rentier states =/= Weak </a:t>
            </a:r>
            <a:r>
              <a:rPr lang="en-GB" b="1" dirty="0" smtClean="0"/>
              <a:t>states</a:t>
            </a:r>
            <a:endParaRPr lang="en-GB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5087005" y="1583475"/>
            <a:ext cx="3384333" cy="3093627"/>
          </a:xfrm>
          <a:prstGeom prst="wedgeRectCallout">
            <a:avLst>
              <a:gd name="adj1" fmla="val -78944"/>
              <a:gd name="adj2" fmla="val 494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solidFill>
                  <a:schemeClr val="tx1"/>
                </a:solidFill>
              </a:rPr>
              <a:t>Gulf Neo-</a:t>
            </a:r>
            <a:r>
              <a:rPr lang="en-GB" sz="1700" b="1" dirty="0" err="1" smtClean="0">
                <a:solidFill>
                  <a:schemeClr val="tx1"/>
                </a:solidFill>
              </a:rPr>
              <a:t>Rentierism</a:t>
            </a:r>
            <a:r>
              <a:rPr lang="en-GB" sz="1700" b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GB" sz="17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Rulers “buy” consent by heavily investing in infrastructure and social welfare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Nurture diversified private sector that is open to international trade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Tribal ties: Ruling class is seen as legitimate by majority population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Small population helps</a:t>
            </a:r>
          </a:p>
          <a:p>
            <a:pPr marL="285750" indent="-285750">
              <a:buFont typeface="Arial" charset="0"/>
              <a:buChar char="•"/>
            </a:pP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0170" y="2207172"/>
            <a:ext cx="3647089" cy="332126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</a:t>
            </a:r>
            <a:r>
              <a:rPr lang="is-IS" dirty="0" smtClean="0"/>
              <a:t>… The “social contract” is fragile</a:t>
            </a:r>
            <a:endParaRPr lang="en-GB" dirty="0" smtClean="0"/>
          </a:p>
          <a:p>
            <a:pPr algn="ctr"/>
            <a:endParaRPr lang="en-GB" dirty="0"/>
          </a:p>
          <a:p>
            <a:pPr marL="285750" indent="-285750">
              <a:spcAft>
                <a:spcPts val="400"/>
              </a:spcAft>
              <a:buFont typeface="Wingdings" charset="2"/>
              <a:buChar char="Ø"/>
            </a:pPr>
            <a:r>
              <a:rPr lang="en-GB" sz="1600" dirty="0" smtClean="0"/>
              <a:t>Work force made up of migrant workers with very limited rights:</a:t>
            </a:r>
          </a:p>
          <a:p>
            <a:pPr marL="742950" lvl="1" indent="-285750">
              <a:spcAft>
                <a:spcPts val="400"/>
              </a:spcAft>
              <a:buFont typeface="Wingdings" charset="2"/>
              <a:buChar char="Ø"/>
            </a:pPr>
            <a:r>
              <a:rPr lang="en-GB" sz="1600" dirty="0" smtClean="0"/>
              <a:t>UAE (88%), Qatar (75%), Kuwait (74%)</a:t>
            </a:r>
          </a:p>
          <a:p>
            <a:pPr marL="285750" indent="-285750">
              <a:spcAft>
                <a:spcPts val="400"/>
              </a:spcAft>
              <a:buFont typeface="Wingdings" charset="2"/>
              <a:buChar char="Ø"/>
            </a:pPr>
            <a:r>
              <a:rPr lang="en-GB" sz="1600" dirty="0" smtClean="0"/>
              <a:t>Demand for liberties, inclusion by women, educated middle-classes</a:t>
            </a:r>
          </a:p>
          <a:p>
            <a:pPr marL="285750" indent="-285750">
              <a:spcAft>
                <a:spcPts val="400"/>
              </a:spcAft>
              <a:buFont typeface="Wingdings" charset="2"/>
              <a:buChar char="Ø"/>
            </a:pPr>
            <a:r>
              <a:rPr lang="en-GB" sz="1600" dirty="0" smtClean="0"/>
              <a:t>Ethnic/religious exclusion</a:t>
            </a:r>
          </a:p>
          <a:p>
            <a:pPr marL="742950" lvl="1" indent="-285750">
              <a:spcAft>
                <a:spcPts val="400"/>
              </a:spcAft>
              <a:buFont typeface="Wingdings" charset="2"/>
              <a:buChar char="Ø"/>
            </a:pPr>
            <a:r>
              <a:rPr lang="en-GB" sz="1600" dirty="0" smtClean="0"/>
              <a:t>Ex. Saudi Eastern Province, Bahrain</a:t>
            </a:r>
          </a:p>
        </p:txBody>
      </p:sp>
    </p:spTree>
    <p:extLst>
      <p:ext uri="{BB962C8B-B14F-4D97-AF65-F5344CB8AC3E}">
        <p14:creationId xmlns:p14="http://schemas.microsoft.com/office/powerpoint/2010/main" val="1765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+mn-lt"/>
              </a:rPr>
              <a:t>In summary</a:t>
            </a:r>
            <a:r>
              <a:rPr lang="is-IS" b="1" dirty="0" smtClean="0">
                <a:solidFill>
                  <a:srgbClr val="0070C0"/>
                </a:solidFill>
                <a:latin typeface="+mn-lt"/>
              </a:rPr>
              <a:t>…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910" y="1690688"/>
            <a:ext cx="7189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dirty="0"/>
              <a:t>Oil is a major factor in domestic and regional politics of the Middle </a:t>
            </a:r>
            <a:r>
              <a:rPr lang="en-GB" dirty="0" smtClean="0"/>
              <a:t>East; BUT it doesn’t explain everything!</a:t>
            </a:r>
            <a:endParaRPr lang="en-GB" dirty="0"/>
          </a:p>
          <a:p>
            <a:pPr marL="285750" indent="-285750">
              <a:buFont typeface="Wingdings" charset="2"/>
              <a:buChar char="§"/>
            </a:pPr>
            <a:endParaRPr lang="en-GB" dirty="0" smtClean="0"/>
          </a:p>
          <a:p>
            <a:pPr marL="285750" indent="-285750">
              <a:buFont typeface="Wingdings" charset="2"/>
              <a:buChar char="§"/>
            </a:pPr>
            <a:r>
              <a:rPr lang="en-GB" dirty="0"/>
              <a:t>Non-Oil Producing Historical </a:t>
            </a:r>
            <a:r>
              <a:rPr lang="en-GB" dirty="0" smtClean="0"/>
              <a:t>Powers Vs. Oil-producing </a:t>
            </a:r>
            <a:r>
              <a:rPr lang="en-GB" dirty="0"/>
              <a:t>New Powers</a:t>
            </a:r>
          </a:p>
          <a:p>
            <a:pPr marL="285750" indent="-285750">
              <a:buFont typeface="Wingdings" charset="2"/>
              <a:buChar char="§"/>
            </a:pPr>
            <a:endParaRPr lang="en-GB" dirty="0"/>
          </a:p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Resource wealth can be both a blessing and a curse</a:t>
            </a:r>
          </a:p>
          <a:p>
            <a:pPr marL="285750" indent="-285750">
              <a:buFont typeface="Wingdings" charset="2"/>
              <a:buChar char="§"/>
            </a:pPr>
            <a:endParaRPr lang="en-GB" dirty="0"/>
          </a:p>
          <a:p>
            <a:pPr marL="285750" indent="-285750">
              <a:buFont typeface="Wingdings" charset="2"/>
              <a:buChar char="§"/>
            </a:pPr>
            <a:r>
              <a:rPr lang="en-GB" dirty="0" err="1"/>
              <a:t>Rentierism</a:t>
            </a:r>
            <a:r>
              <a:rPr lang="en-GB" dirty="0"/>
              <a:t> and democracy do not go </a:t>
            </a:r>
            <a:r>
              <a:rPr lang="en-GB" dirty="0" smtClean="0"/>
              <a:t>well together (</a:t>
            </a:r>
            <a:r>
              <a:rPr lang="en-GB" dirty="0"/>
              <a:t>unless democracy was there before the </a:t>
            </a:r>
            <a:r>
              <a:rPr lang="en-GB" dirty="0" smtClean="0"/>
              <a:t>resource)</a:t>
            </a:r>
          </a:p>
          <a:p>
            <a:pPr marL="285750" indent="-285750">
              <a:buFont typeface="Wingdings" charset="2"/>
              <a:buChar char="§"/>
            </a:pPr>
            <a:endParaRPr lang="en-GB" dirty="0"/>
          </a:p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Rentier states do not have to be weak states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4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mier Oil - Zama 1 Discovery in Mexico - rig that is currently drilling the w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" y="1587062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0465" y="1681656"/>
            <a:ext cx="4666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Homework</a:t>
            </a:r>
          </a:p>
          <a:p>
            <a:pPr algn="ctr"/>
            <a:endParaRPr lang="en-GB" i="1" dirty="0"/>
          </a:p>
          <a:p>
            <a:pPr algn="ctr"/>
            <a:r>
              <a:rPr lang="en-GB" dirty="0" smtClean="0"/>
              <a:t>Answer in one paragraph and email me by </a:t>
            </a:r>
            <a:r>
              <a:rPr lang="en-GB" u="sng" dirty="0" smtClean="0"/>
              <a:t>Sunday 29 March</a:t>
            </a:r>
            <a:r>
              <a:rPr lang="en-GB" dirty="0" smtClean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i="1" dirty="0" smtClean="0"/>
              <a:t>“Why are oil prices falling so sharply, and how is this likely to impact the economies of producer countries in the region?”</a:t>
            </a:r>
          </a:p>
          <a:p>
            <a:pPr algn="ctr"/>
            <a:endParaRPr lang="en-GB" i="1" dirty="0"/>
          </a:p>
          <a:p>
            <a:pPr algn="ctr"/>
            <a:r>
              <a:rPr lang="en-GB" dirty="0" smtClean="0"/>
              <a:t>Remember to cite any sources you use (news reports, statistics, etc.) in your answer.</a:t>
            </a:r>
          </a:p>
          <a:p>
            <a:pPr algn="ctr"/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56302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mage result for syrian refugees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1"/>
            <a:ext cx="9144000" cy="32499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+mn-lt"/>
              </a:rPr>
              <a:t>Lecture 5. </a:t>
            </a:r>
            <a:br>
              <a:rPr lang="en-US" sz="4800" b="1" dirty="0">
                <a:solidFill>
                  <a:srgbClr val="FFFFFF"/>
                </a:solidFill>
                <a:latin typeface="+mn-lt"/>
              </a:rPr>
            </a:br>
            <a:r>
              <a:rPr lang="en-US" sz="4800" b="1" dirty="0">
                <a:solidFill>
                  <a:srgbClr val="FFFFFF"/>
                </a:solidFill>
                <a:latin typeface="+mn-lt"/>
              </a:rPr>
              <a:t>Environment, </a:t>
            </a:r>
            <a:r>
              <a:rPr lang="en-US" sz="4800" b="1" dirty="0" err="1">
                <a:solidFill>
                  <a:srgbClr val="FFFFFF"/>
                </a:solidFill>
                <a:latin typeface="+mn-lt"/>
              </a:rPr>
              <a:t>Urbanisation</a:t>
            </a:r>
            <a:r>
              <a:rPr lang="en-US" sz="4800" b="1" dirty="0">
                <a:solidFill>
                  <a:srgbClr val="FFFFFF"/>
                </a:solidFill>
                <a:latin typeface="+mn-lt"/>
              </a:rPr>
              <a:t> &amp; </a:t>
            </a:r>
            <a:r>
              <a:rPr lang="en-US" sz="4800" b="1" dirty="0" smtClean="0">
                <a:solidFill>
                  <a:srgbClr val="FFFFFF"/>
                </a:solidFill>
                <a:latin typeface="+mn-lt"/>
              </a:rPr>
              <a:t>Migration</a:t>
            </a:r>
            <a:br>
              <a:rPr lang="en-US" sz="4800" b="1" dirty="0" smtClean="0">
                <a:solidFill>
                  <a:srgbClr val="FFFFFF"/>
                </a:solidFill>
                <a:latin typeface="+mn-lt"/>
              </a:rPr>
            </a:br>
            <a:r>
              <a:rPr lang="en-US" sz="48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US" sz="4800" b="1" dirty="0">
                <a:solidFill>
                  <a:srgbClr val="FFFFFF"/>
                </a:solidFill>
                <a:latin typeface="+mn-lt"/>
              </a:rPr>
            </a:b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87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938" y="671580"/>
            <a:ext cx="4770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sz="2400" b="1" dirty="0" smtClean="0"/>
              <a:t>Are natural resources a curse or a blessing?</a:t>
            </a:r>
          </a:p>
          <a:p>
            <a:pPr marL="342900" indent="-342900">
              <a:buFont typeface="Wingdings" charset="2"/>
              <a:buChar char="§"/>
            </a:pPr>
            <a:endParaRPr lang="en-GB" sz="2400" b="1" dirty="0"/>
          </a:p>
          <a:p>
            <a:pPr marL="342900" indent="-342900">
              <a:buFont typeface="Wingdings" charset="2"/>
              <a:buChar char="§"/>
            </a:pPr>
            <a:r>
              <a:rPr lang="en-GB" sz="2400" b="1" dirty="0" smtClean="0"/>
              <a:t>Does resource wealth prohibit democratisation? </a:t>
            </a:r>
          </a:p>
          <a:p>
            <a:pPr marL="342900" indent="-342900">
              <a:buFont typeface="Wingdings" charset="2"/>
              <a:buChar char="§"/>
            </a:pPr>
            <a:endParaRPr lang="en-GB" sz="2400" b="1" dirty="0"/>
          </a:p>
          <a:p>
            <a:pPr marL="342900" indent="-342900">
              <a:buFont typeface="Wingdings" charset="2"/>
              <a:buChar char="§"/>
            </a:pPr>
            <a:r>
              <a:rPr lang="en-GB" sz="2400" b="1" dirty="0" smtClean="0"/>
              <a:t>What’s the impact of oil in the politics of Middle Eastern states?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43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11" y="643466"/>
            <a:ext cx="5267833" cy="574150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973086" y="1324267"/>
            <a:ext cx="5829592" cy="3836309"/>
            <a:chOff x="5973086" y="1250697"/>
            <a:chExt cx="5829592" cy="38363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3086" y="1589251"/>
              <a:ext cx="5829592" cy="349775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73086" y="1250697"/>
              <a:ext cx="3962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World’s top oil producers (2016)</a:t>
              </a:r>
              <a:endParaRPr lang="en-GB" sz="1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19999" y="5499130"/>
            <a:ext cx="330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US has topped the list in 2018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Venezuela sunk further down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014402" y="5052853"/>
            <a:ext cx="78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err="1"/>
              <a:t>c</a:t>
            </a:r>
            <a:r>
              <a:rPr lang="en-GB" sz="1200" dirty="0" err="1" smtClean="0"/>
              <a:t>nn.com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24855" y="6384975"/>
            <a:ext cx="1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err="1"/>
              <a:t>w</a:t>
            </a:r>
            <a:r>
              <a:rPr lang="en-GB" sz="1200" dirty="0" err="1" smtClean="0"/>
              <a:t>orldatlas.com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196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77" y="210207"/>
            <a:ext cx="10448295" cy="6484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5213" y="3632282"/>
            <a:ext cx="3447394" cy="30469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Oil Reserves</a:t>
            </a:r>
          </a:p>
          <a:p>
            <a:endParaRPr lang="en-GB" sz="1400" dirty="0"/>
          </a:p>
          <a:p>
            <a:r>
              <a:rPr lang="en-US" sz="1600" dirty="0" smtClean="0"/>
              <a:t>In recent decades, proven reserves</a:t>
            </a:r>
            <a:r>
              <a:rPr lang="is-IS" sz="1600" dirty="0" smtClean="0"/>
              <a:t>…</a:t>
            </a:r>
          </a:p>
          <a:p>
            <a:endParaRPr lang="is-I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is-IS" sz="1600" dirty="0" smtClean="0"/>
              <a:t>In Middle East from 64 to 48%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600" dirty="0" smtClean="0"/>
              <a:t>In Latin America from 8 to 20%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600" dirty="0" smtClean="0"/>
              <a:t>In North America from 12 to 19%</a:t>
            </a:r>
          </a:p>
          <a:p>
            <a:pPr marL="285750" indent="-285750">
              <a:buFont typeface="Arial" charset="0"/>
              <a:buChar char="•"/>
            </a:pPr>
            <a:endParaRPr lang="is-IS" sz="1600" dirty="0"/>
          </a:p>
          <a:p>
            <a:pPr marL="285750" indent="-285750">
              <a:buFont typeface="Wingdings" charset="2"/>
              <a:buChar char="Ø"/>
            </a:pPr>
            <a:r>
              <a:rPr lang="is-IS" sz="1600" dirty="0" smtClean="0"/>
              <a:t>5 Gulf countries (Saudi Arabia, Iraq, Iran, Kuwait, UAE) possess 46% of proven reserves</a:t>
            </a:r>
          </a:p>
          <a:p>
            <a:pPr marL="285750" indent="-285750">
              <a:buFont typeface="Wingdings" charset="2"/>
              <a:buChar char="Ø"/>
            </a:pPr>
            <a:r>
              <a:rPr lang="is-IS" sz="1600" dirty="0" smtClean="0"/>
              <a:t>Gulf oil is cheap to excavate</a:t>
            </a:r>
            <a:endParaRPr lang="en-GB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667169" y="4912188"/>
            <a:ext cx="3447394" cy="1754326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Non-Oil Producing Historical Powers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 smtClean="0"/>
              <a:t>Vs.</a:t>
            </a:r>
          </a:p>
          <a:p>
            <a:pPr algn="ctr"/>
            <a:endParaRPr lang="en-US" b="1" i="1" dirty="0"/>
          </a:p>
          <a:p>
            <a:pPr algn="ctr"/>
            <a:r>
              <a:rPr lang="en-US" b="1" dirty="0" smtClean="0"/>
              <a:t>Oil-producing New Powers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028" y="2396359"/>
            <a:ext cx="731343" cy="731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387" y="2687145"/>
            <a:ext cx="712951" cy="7129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190" y="3043620"/>
            <a:ext cx="712951" cy="7129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318" y="1888003"/>
            <a:ext cx="400524" cy="4005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415" y="1777645"/>
            <a:ext cx="510882" cy="5108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016" y="2376009"/>
            <a:ext cx="370377" cy="3703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226" y="2814830"/>
            <a:ext cx="301933" cy="3019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243" y="3019799"/>
            <a:ext cx="389391" cy="3802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54" y="3632282"/>
            <a:ext cx="402583" cy="3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ge result for seven sisters oil compani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5117" y="737553"/>
            <a:ext cx="3258207" cy="22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Geopolitics of Oil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917" y="1510863"/>
            <a:ext cx="4141076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Early 20th century</a:t>
            </a:r>
          </a:p>
          <a:p>
            <a:endParaRPr lang="en-GB" b="1" dirty="0"/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/>
              <a:t>Oil discoveries on the Persian Gulf, </a:t>
            </a:r>
            <a:r>
              <a:rPr lang="en-GB" sz="1600" dirty="0" smtClean="0"/>
              <a:t>Northern Iraq in early 1900s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/>
              <a:t>Royal Navy switches from coal to oil in 1911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/>
              <a:t>Britain:</a:t>
            </a:r>
          </a:p>
          <a:p>
            <a:pPr marL="742950" lvl="1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/>
              <a:t>Prevents Turkey from incorporating Mosul &amp; Kirkuk (N. Iraq)</a:t>
            </a:r>
          </a:p>
          <a:p>
            <a:pPr marL="742950" lvl="1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/>
              <a:t>Separates Kuwait and Iraq</a:t>
            </a:r>
          </a:p>
          <a:p>
            <a:pPr marL="742950" lvl="1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tops Saudi expansion north (Kuwait/Iraq) and east (Gulf emirates)</a:t>
            </a:r>
          </a:p>
          <a:p>
            <a:pPr marL="742950" lvl="1" indent="-285750">
              <a:spcAft>
                <a:spcPts val="300"/>
              </a:spcAft>
              <a:buFont typeface="Arial" charset="0"/>
              <a:buChar char="•"/>
            </a:pPr>
            <a:r>
              <a:rPr lang="en-GB" sz="1600" dirty="0" smtClean="0"/>
              <a:t>Invades (1941) and organises a coup (1953) in Iran to protect its oil interests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026" name="Picture 2" descr="mage result for british navy coal to 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945" y="1510863"/>
            <a:ext cx="3731172" cy="474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oil discovered in ir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606" y="2957328"/>
            <a:ext cx="4971393" cy="36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ge result for seven sisters oil compani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5117" y="737553"/>
            <a:ext cx="3258207" cy="22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Geopolitics of Oil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172" y="1510863"/>
            <a:ext cx="434077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Early 20th century</a:t>
            </a:r>
          </a:p>
          <a:p>
            <a:pPr marL="742950" lvl="1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1930 – 1960s oil controlled by major western oil companies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“Seven Sisters”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Nationalisation efforts from 1950s onwards</a:t>
            </a:r>
          </a:p>
          <a:p>
            <a:pPr marL="742950" lvl="1" indent="-285750">
              <a:buFont typeface="Arial" charset="0"/>
              <a:buChar char="•"/>
            </a:pPr>
            <a:endParaRPr lang="en-GB" sz="1600" dirty="0"/>
          </a:p>
          <a:p>
            <a:pPr algn="ctr"/>
            <a:r>
              <a:rPr lang="en-GB" sz="1600" b="1" dirty="0" smtClean="0"/>
              <a:t>1951 CIA Report</a:t>
            </a:r>
          </a:p>
          <a:p>
            <a:endParaRPr lang="en-GB" sz="1000" b="1" dirty="0" smtClean="0"/>
          </a:p>
          <a:p>
            <a:pPr marL="285750" indent="-285750">
              <a:spcAft>
                <a:spcPts val="100"/>
              </a:spcAft>
              <a:buFont typeface="Arial" charset="0"/>
              <a:buChar char="•"/>
            </a:pPr>
            <a:r>
              <a:rPr lang="en-GB" sz="1600" dirty="0" smtClean="0"/>
              <a:t>“</a:t>
            </a:r>
            <a:r>
              <a:rPr lang="is-IS" sz="1600" dirty="0" smtClean="0"/>
              <a:t>…</a:t>
            </a:r>
            <a:r>
              <a:rPr lang="en-GB" sz="1600" dirty="0"/>
              <a:t>o</a:t>
            </a:r>
            <a:r>
              <a:rPr lang="en-GB" sz="1600" dirty="0" smtClean="0"/>
              <a:t>il is the most important single factor in the United States relations with the area.”</a:t>
            </a:r>
          </a:p>
          <a:p>
            <a:pPr marL="285750" indent="-285750">
              <a:spcAft>
                <a:spcPts val="100"/>
              </a:spcAft>
              <a:buFont typeface="Arial" charset="0"/>
              <a:buChar char="•"/>
            </a:pPr>
            <a:r>
              <a:rPr lang="en-GB" sz="1600" dirty="0" smtClean="0"/>
              <a:t>“</a:t>
            </a:r>
            <a:r>
              <a:rPr lang="is-IS" sz="1600" dirty="0" smtClean="0"/>
              <a:t>…certain oil companies, in particular British companies, threaten stability in the Middle East through reactionary and out-moded policies...”</a:t>
            </a:r>
          </a:p>
          <a:p>
            <a:pPr marL="285750" indent="-285750">
              <a:spcAft>
                <a:spcPts val="100"/>
              </a:spcAft>
              <a:buFont typeface="Arial" charset="0"/>
              <a:buChar char="•"/>
            </a:pPr>
            <a:r>
              <a:rPr lang="is-IS" sz="1600" dirty="0" smtClean="0"/>
              <a:t>The policies of Anglo</a:t>
            </a:r>
            <a:r>
              <a:rPr lang="en-US" sz="1600" dirty="0" smtClean="0"/>
              <a:t>-Iranian </a:t>
            </a:r>
            <a:r>
              <a:rPr lang="is-IS" sz="1600" dirty="0" smtClean="0"/>
              <a:t>Oil Company are regarded as highly unsatisfactory, and are responsible ... </a:t>
            </a:r>
            <a:r>
              <a:rPr lang="en-US" sz="1600" dirty="0" err="1" smtClean="0"/>
              <a:t>fo</a:t>
            </a:r>
            <a:r>
              <a:rPr lang="is-IS" sz="1600" dirty="0" smtClean="0"/>
              <a:t>r the lowered Western prestige in that country.”</a:t>
            </a:r>
            <a:endParaRPr lang="en-GB" sz="1600" dirty="0" smtClean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026" name="Picture 2" descr="mage result for british navy coal to 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945" y="1510863"/>
            <a:ext cx="3731172" cy="474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oil discovered in ir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606" y="2957328"/>
            <a:ext cx="4971393" cy="36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166" b="25983"/>
          <a:stretch/>
        </p:blipFill>
        <p:spPr bwMode="auto">
          <a:xfrm>
            <a:off x="6314457" y="1343309"/>
            <a:ext cx="4609748" cy="34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57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Geopolitics of Oil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71173"/>
            <a:ext cx="5114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Organisation of Petroleum Exporting Countries (OPEC)</a:t>
            </a:r>
            <a:endParaRPr lang="en-GB" sz="1600" b="1" dirty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Founded in 1960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Rose to prominence in the 70s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Two highs: 1973 – 85; 2003 – 14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/>
              <a:t>Oil embargo of </a:t>
            </a:r>
            <a:r>
              <a:rPr lang="en-GB" sz="1600" dirty="0" smtClean="0"/>
              <a:t>1973--in response to Yom Kippur War: </a:t>
            </a:r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www.youtube.com/watch?v=VCLRlVxOH-Q</a:t>
            </a:r>
            <a:r>
              <a:rPr lang="en-GB" sz="1400" dirty="0" smtClean="0"/>
              <a:t> </a:t>
            </a:r>
            <a:endParaRPr lang="en-GB" sz="1400" dirty="0"/>
          </a:p>
          <a:p>
            <a:endParaRPr lang="en-GB" b="1" dirty="0"/>
          </a:p>
        </p:txBody>
      </p:sp>
      <p:pic>
        <p:nvPicPr>
          <p:cNvPr id="3074" name="Picture 2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54" y="3434417"/>
            <a:ext cx="5966106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ated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414" y="4120055"/>
            <a:ext cx="3687426" cy="247518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57819" y="1343309"/>
            <a:ext cx="1174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14040"/>
                </a:solidFill>
                <a:latin typeface="Arial" charset="0"/>
              </a:rPr>
              <a:t>Fritz </a:t>
            </a:r>
            <a:r>
              <a:rPr lang="en-US" sz="1100" dirty="0" err="1">
                <a:solidFill>
                  <a:srgbClr val="414040"/>
                </a:solidFill>
                <a:latin typeface="Arial" charset="0"/>
              </a:rPr>
              <a:t>Behrendt</a:t>
            </a:r>
            <a:r>
              <a:rPr lang="en-US" sz="1100" dirty="0">
                <a:solidFill>
                  <a:srgbClr val="414040"/>
                </a:solidFill>
                <a:latin typeface="Arial" charset="0"/>
              </a:rPr>
              <a:t> </a:t>
            </a:r>
            <a:r>
              <a:rPr lang="en-US" sz="1100" dirty="0" smtClean="0">
                <a:solidFill>
                  <a:srgbClr val="414040"/>
                </a:solidFill>
                <a:latin typeface="Arial" charset="0"/>
              </a:rPr>
              <a:t>1973</a:t>
            </a:r>
            <a:endParaRPr lang="en-GB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68" y="3904467"/>
            <a:ext cx="4783138" cy="35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Producer Countries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159" y="1287244"/>
            <a:ext cx="401757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Iran</a:t>
            </a:r>
            <a:endParaRPr lang="en-GB" sz="1600" b="1" dirty="0"/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D’Arcy Concession (1901)</a:t>
            </a:r>
          </a:p>
          <a:p>
            <a:pPr marL="742950" lvl="1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Anglo-Persian Oil Company (renamed Anglo-Iranian in ‘35, BP in ‘54)</a:t>
            </a:r>
            <a:endParaRPr lang="en-GB" sz="1600" dirty="0"/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1933 Concession extended another 60 </a:t>
            </a:r>
            <a:r>
              <a:rPr lang="en-GB" sz="1600" dirty="0" err="1" smtClean="0"/>
              <a:t>yrs</a:t>
            </a:r>
            <a:endParaRPr lang="en-GB" sz="1600" dirty="0" smtClean="0"/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1941 Anglo-Soviet invasion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1951 Concession cancelled; AIOC nationalised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1953 MI6-CIA-backed coup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Shah major US ally, provider of oil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Windfall oil cash in 70s </a:t>
            </a:r>
          </a:p>
          <a:p>
            <a:pPr marL="742950" lvl="1" indent="-285750">
              <a:spcAft>
                <a:spcPts val="500"/>
              </a:spcAft>
              <a:buFont typeface="Wingdings" charset="2"/>
              <a:buChar char="Ø"/>
            </a:pPr>
            <a:r>
              <a:rPr lang="en-GB" sz="1600" dirty="0" smtClean="0"/>
              <a:t>major development projects + greater inequality, repression </a:t>
            </a:r>
          </a:p>
          <a:p>
            <a:pPr marL="742950" lvl="1" indent="-285750">
              <a:spcAft>
                <a:spcPts val="500"/>
              </a:spcAft>
              <a:buFont typeface="Wingdings" charset="2"/>
              <a:buChar char="Ø"/>
            </a:pPr>
            <a:r>
              <a:rPr lang="en-GB" sz="1600" dirty="0" smtClean="0">
                <a:sym typeface="Wingdings"/>
              </a:rPr>
              <a:t>1979 Revolution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>
                <a:sym typeface="Wingdings"/>
              </a:rPr>
              <a:t>Production falls in 1980s (war, sanctions)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Oil rent sustains the regime. Attempts at diversification by reformists</a:t>
            </a:r>
          </a:p>
          <a:p>
            <a:pPr marL="285750" indent="-285750">
              <a:spcAft>
                <a:spcPts val="500"/>
              </a:spcAft>
              <a:buFont typeface="Arial" charset="0"/>
              <a:buChar char="•"/>
            </a:pPr>
            <a:r>
              <a:rPr lang="en-GB" sz="1600" dirty="0" smtClean="0"/>
              <a:t>Rise of China provides alternative market</a:t>
            </a:r>
            <a:endParaRPr lang="en-GB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813738" y="1786759"/>
            <a:ext cx="7211410" cy="4600963"/>
            <a:chOff x="4813738" y="1786759"/>
            <a:chExt cx="7211410" cy="4600963"/>
          </a:xfrm>
        </p:grpSpPr>
        <p:pic>
          <p:nvPicPr>
            <p:cNvPr id="5122" name="Picture 2" descr="mage result for iran o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137" y="3133396"/>
              <a:ext cx="4773011" cy="325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mage result for darcy concession nasreddin sha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738" y="1786759"/>
              <a:ext cx="4729314" cy="252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https://southfront.org/wp-content/uploads/2015/11/Ira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043" b="12835"/>
          <a:stretch/>
        </p:blipFill>
        <p:spPr bwMode="auto">
          <a:xfrm>
            <a:off x="5517930" y="1449851"/>
            <a:ext cx="5395216" cy="540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10539</TotalTime>
  <Words>1613</Words>
  <Application>Microsoft Macintosh PowerPoint</Application>
  <PresentationFormat>Widescreen</PresentationFormat>
  <Paragraphs>274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Beirut</vt:lpstr>
      <vt:lpstr>Calibri</vt:lpstr>
      <vt:lpstr>Calibri Light</vt:lpstr>
      <vt:lpstr>Wingdings</vt:lpstr>
      <vt:lpstr>Arial</vt:lpstr>
      <vt:lpstr>Office Theme</vt:lpstr>
      <vt:lpstr>Major Themes in Contemporary Middle East</vt:lpstr>
      <vt:lpstr>Summary of Lecture 3</vt:lpstr>
      <vt:lpstr>PowerPoint Presentation</vt:lpstr>
      <vt:lpstr>PowerPoint Presentation</vt:lpstr>
      <vt:lpstr>PowerPoint Presentation</vt:lpstr>
      <vt:lpstr>Geopolitics of Oil </vt:lpstr>
      <vt:lpstr>Geopolitics of Oil </vt:lpstr>
      <vt:lpstr>Geopolitics of Oil </vt:lpstr>
      <vt:lpstr>Producer Countries</vt:lpstr>
      <vt:lpstr>Producer Countries</vt:lpstr>
      <vt:lpstr>Producer Countries</vt:lpstr>
      <vt:lpstr>Transit Countries</vt:lpstr>
      <vt:lpstr>Rentier States</vt:lpstr>
      <vt:lpstr>Rentier States</vt:lpstr>
      <vt:lpstr>Rentier States</vt:lpstr>
      <vt:lpstr>Rentier States</vt:lpstr>
      <vt:lpstr>Rentier States</vt:lpstr>
      <vt:lpstr>Rentier States</vt:lpstr>
      <vt:lpstr>Rentier States</vt:lpstr>
      <vt:lpstr>Rentier States</vt:lpstr>
      <vt:lpstr>Rentier States</vt:lpstr>
      <vt:lpstr>In summary…</vt:lpstr>
      <vt:lpstr>PowerPoint Presentation</vt:lpstr>
      <vt:lpstr>Lecture 5.  Environment, Urbanisation &amp; Migration 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Themes in the Middle East</dc:title>
  <dc:creator>Ali Cevat Akkoyunlu</dc:creator>
  <cp:lastModifiedBy>Ali Cevat Akkoyunlu</cp:lastModifiedBy>
  <cp:revision>72</cp:revision>
  <dcterms:created xsi:type="dcterms:W3CDTF">2019-02-24T18:03:31Z</dcterms:created>
  <dcterms:modified xsi:type="dcterms:W3CDTF">2020-03-25T18:23:03Z</dcterms:modified>
</cp:coreProperties>
</file>