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41"/>
  </p:notesMasterIdLst>
  <p:handoutMasterIdLst>
    <p:handoutMasterId r:id="rId42"/>
  </p:handoutMasterIdLst>
  <p:sldIdLst>
    <p:sldId id="440" r:id="rId2"/>
    <p:sldId id="455" r:id="rId3"/>
    <p:sldId id="595" r:id="rId4"/>
    <p:sldId id="489" r:id="rId5"/>
    <p:sldId id="491" r:id="rId6"/>
    <p:sldId id="596" r:id="rId7"/>
    <p:sldId id="598" r:id="rId8"/>
    <p:sldId id="597" r:id="rId9"/>
    <p:sldId id="500" r:id="rId10"/>
    <p:sldId id="566" r:id="rId11"/>
    <p:sldId id="573" r:id="rId12"/>
    <p:sldId id="610" r:id="rId13"/>
    <p:sldId id="567" r:id="rId14"/>
    <p:sldId id="495" r:id="rId15"/>
    <p:sldId id="574" r:id="rId16"/>
    <p:sldId id="494" r:id="rId17"/>
    <p:sldId id="569" r:id="rId18"/>
    <p:sldId id="571" r:id="rId19"/>
    <p:sldId id="572" r:id="rId20"/>
    <p:sldId id="599" r:id="rId21"/>
    <p:sldId id="504" r:id="rId22"/>
    <p:sldId id="584" r:id="rId23"/>
    <p:sldId id="585" r:id="rId24"/>
    <p:sldId id="586" r:id="rId25"/>
    <p:sldId id="583" r:id="rId26"/>
    <p:sldId id="587" r:id="rId27"/>
    <p:sldId id="589" r:id="rId28"/>
    <p:sldId id="600" r:id="rId29"/>
    <p:sldId id="601" r:id="rId30"/>
    <p:sldId id="602" r:id="rId31"/>
    <p:sldId id="603" r:id="rId32"/>
    <p:sldId id="611" r:id="rId33"/>
    <p:sldId id="606" r:id="rId34"/>
    <p:sldId id="607" r:id="rId35"/>
    <p:sldId id="604" r:id="rId36"/>
    <p:sldId id="605" r:id="rId37"/>
    <p:sldId id="608" r:id="rId38"/>
    <p:sldId id="609" r:id="rId39"/>
    <p:sldId id="486" r:id="rId40"/>
  </p:sldIdLst>
  <p:sldSz cx="9144000" cy="6858000" type="screen4x3"/>
  <p:notesSz cx="6808788" cy="99409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9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7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7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7" y="0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42" y="4721900"/>
            <a:ext cx="4993111" cy="44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7" y="9443796"/>
            <a:ext cx="2950474" cy="49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8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21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7702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5899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706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906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098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66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192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0843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919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86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558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08/08/2019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Planejamento</a:t>
            </a:r>
            <a:r>
              <a:rPr lang="pt-BR" sz="900" kern="1200" baseline="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Tributário</a:t>
            </a:r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(DEF-0526)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tributário (DEF-0526)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02 – </a:t>
            </a:r>
            <a:r>
              <a:rPr lang="pt-B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09/08/2019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00564"/>
            <a:ext cx="880618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Imunidade prevista no artigo 156, § 2º, I, da Constituição: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o ITBI “não incide sobre a transmissão de bens ou direitos incorporados ao patrimônio de pessoa jurídica em realização de capital, nem sobre a transmissão de bens ou direitos decorrente de fusão, incorporação, cisão ou extinção de pessoa jurídica”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Exceção à regra de imunidade: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o ITBI é devido se a pessoa jurídica que receber os bens imóveis tiver como atividade preponderante “a compra e venda desses bens ou direitos, locação de bens imóveis ou arrendamento mercantil”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Como a PS desenvolveria atividades imobiliárias (locação e venda de imóveis),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há incidência de ITBI na conferência dos imóveis para o seu capital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40839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00564"/>
            <a:ext cx="8806181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88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Caracterização de atividade preponderantemente imobiliária (artigo 37 do CTN):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39875" indent="-28575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Caso, nos dois anos anteriores e nos dois anos subsequentes à integralização, mais de 50% da receita operacional da PJ decorrer de transações imobiliárias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 como avaliar no caso de sociedade recém-constituída ou tiver sido constituída há menos de dois anos?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Levam-se em consideração os três primeiros anos seguintes à integralização (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artigo 37 do CTN)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6315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79512" y="1908123"/>
            <a:ext cx="869646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0" algn="just" defTabSz="457200" eaLnBrk="1" fontAlgn="auto" hangingPunct="1">
              <a:spcBef>
                <a:spcPts val="0"/>
              </a:spcBef>
              <a:spcAft>
                <a:spcPts val="1200"/>
              </a:spcAft>
            </a:pPr>
            <a:r>
              <a:rPr lang="pt-BR" sz="17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relativos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Art. 4º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Não se aplica o disposto nos incisos III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aumento de capital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a V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operações societárias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do artigo 3º deste regulamento [</a:t>
            </a:r>
            <a:r>
              <a:rPr lang="pt-BR" sz="1500" i="1" dirty="0">
                <a:solidFill>
                  <a:srgbClr val="595959"/>
                </a:solidFill>
                <a:cs typeface="Times New Roman" panose="02020603050405020304" pitchFamily="18" charset="0"/>
              </a:rPr>
              <a:t>não incidência do ITBI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] quando o adquirente tiver como atividade preponderante a compra e venda desses bens ou direitos, a sua locação ou arrendamento mercantil.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1º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Considera-se caracterizada a atividade preponderante quando mais de 50% (cinquenta por cento) da receita operacional do adquirente, nos 2 (dois) anos anteriores e nos 2 (dois) anos subsequentes à aquisição, decorrer de transações mencionadas no “caput” deste artigo.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2º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Se o adquirente iniciar suas atividades após a aquisição, ou menos de 2 (dois) anos antes dela, apurar-se-á a preponderância referida no § 1º deste artigo levando em consideração os 3 (três) primeiros anos seguintes à data da aquisição.</a:t>
            </a:r>
          </a:p>
          <a:p>
            <a:pPr marL="180000" algn="just">
              <a:spcAft>
                <a:spcPts val="1200"/>
              </a:spcAft>
            </a:pPr>
            <a:r>
              <a:rPr lang="pt-BR" sz="1500" b="1" dirty="0">
                <a:solidFill>
                  <a:srgbClr val="595959"/>
                </a:solidFill>
                <a:cs typeface="Times New Roman" panose="02020603050405020304" pitchFamily="18" charset="0"/>
              </a:rPr>
              <a:t>§ 3º</a:t>
            </a:r>
            <a:r>
              <a:rPr lang="pt-BR" sz="1500" dirty="0">
                <a:solidFill>
                  <a:srgbClr val="595959"/>
                </a:solidFill>
                <a:cs typeface="Times New Roman" panose="02020603050405020304" pitchFamily="18" charset="0"/>
              </a:rPr>
              <a:t> Fica prejudicada a análise da atividade preponderante, incidindo o Imposto, quando a pessoa jurídica adquirente dos bens ou direitos tiver existência em período inferior ao previsto nos §§ 1º e 2º deste artigo.</a:t>
            </a:r>
          </a:p>
          <a:p>
            <a:pPr algn="r">
              <a:spcAft>
                <a:spcPts val="1200"/>
              </a:spcAft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Decreto do Município de São Paulo nº 55.196, de 11 de junho de 2014 (Regulamento do ITBI)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88688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84420"/>
            <a:ext cx="88061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1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conferência dos imóveis para o capital da PS: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incidência de ITBI no caso de transferências onerosas de bens imóveis ou direitos a eles relativo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Base de cálculo do ITBI (município de SP):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valor venal do imóvel (o valor pelo qual o bem ou direito seria negociado em condições normais de mercado para compra e venda à vista)</a:t>
            </a: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polêmica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s: </a:t>
            </a:r>
          </a:p>
          <a:p>
            <a:pPr marL="9017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Base de cálculo do IPTU x base de cálculo do ITBI</a:t>
            </a: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2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Valor venal de referência publicado pela SMF x valor da </a:t>
            </a:r>
            <a:r>
              <a:rPr lang="pt-BR" sz="1800" dirty="0" smtClean="0">
                <a:solidFill>
                  <a:srgbClr val="595959"/>
                </a:solidFill>
                <a:cs typeface="Times New Roman" panose="02020603050405020304" pitchFamily="18" charset="0"/>
              </a:rPr>
              <a:t>transação</a:t>
            </a:r>
          </a:p>
          <a:p>
            <a:pPr marL="1257300" algn="just" defTabSz="8001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78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Alíquota: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regra geral, 3%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74162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24148"/>
            <a:ext cx="8806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cap="small" dirty="0"/>
              <a:t>Etapa 2</a:t>
            </a:r>
            <a:r>
              <a:rPr lang="pt-BR" dirty="0"/>
              <a:t>: Doação das quotas da PS pelo Sr. Paulo Silva aos filhos: </a:t>
            </a:r>
            <a:r>
              <a:rPr lang="pt-BR" b="0" dirty="0"/>
              <a:t>incidência do ITCMD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</a:t>
            </a:r>
            <a:r>
              <a:rPr lang="pt-BR" dirty="0"/>
              <a:t>Base de cálculo do ITCMD (Estado de SP)</a:t>
            </a:r>
            <a:r>
              <a:rPr lang="pt-BR" b="0" dirty="0"/>
              <a:t>: valor venal do bem ou direito transmitido / considera-se valor venal o valor de mercado do bem ou direito na data da abertura da sucessão ou da realização do ato ou contrato de doação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9017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/>
              <a:t> Alíquota: </a:t>
            </a:r>
            <a:r>
              <a:rPr lang="pt-BR" sz="1700" b="0" dirty="0"/>
              <a:t>4%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</a:t>
            </a:r>
            <a:r>
              <a:rPr lang="pt-BR" dirty="0"/>
              <a:t>IRPF</a:t>
            </a:r>
            <a:r>
              <a:rPr lang="pt-BR" b="0" dirty="0"/>
              <a:t>: ”isenção” do IR sobre doações e heranças recebidas por pessoas físicas (artigo 6º, inciso XVI, da Lei nº 7.713/88)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355225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24148"/>
            <a:ext cx="880618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1700" cap="small" dirty="0"/>
              <a:t>Etapa 2</a:t>
            </a:r>
            <a:r>
              <a:rPr lang="pt-BR" sz="1700" dirty="0"/>
              <a:t>: Doação das quotas da PS pelo Sr. Paulo Silva aos filhos: </a:t>
            </a:r>
            <a:r>
              <a:rPr lang="pt-BR" sz="1700" b="0" dirty="0"/>
              <a:t>incidência do ITCMD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  <a:r>
              <a:rPr lang="pt-BR" sz="1700" dirty="0"/>
              <a:t>Doação de participação societária x imóveis (Estado de SP):</a:t>
            </a: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endParaRPr lang="pt-BR" sz="1700" b="0" dirty="0"/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/>
              <a:t> </a:t>
            </a:r>
            <a:r>
              <a:rPr lang="pt-BR" sz="1600" dirty="0"/>
              <a:t>Participação societária</a:t>
            </a:r>
            <a:r>
              <a:rPr lang="pt-BR" sz="1600" b="0" dirty="0"/>
              <a:t>: nos casos em que a ação, quota, participação ou qualquer título representativo do capital social não for objeto de negociação ou não tiver sido negociado nos últimos 180 (cento e oitenta) dias, admitir-se-á o respectivo valor patrimonial</a:t>
            </a:r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b="0" dirty="0"/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/>
              <a:t>Imóvel urbano</a:t>
            </a:r>
            <a:r>
              <a:rPr lang="pt-BR" sz="1600" b="0" dirty="0"/>
              <a:t>: valor venal (não inferior ao que serviu de base ao IPTU)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  <a:r>
              <a:rPr lang="pt-BR" sz="1700" dirty="0"/>
              <a:t>Estado de Minas Gerais (Lei nº 14.941/03):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>
              <a:solidFill>
                <a:srgbClr val="595959"/>
              </a:solidFill>
            </a:endParaRPr>
          </a:p>
          <a:p>
            <a:pPr marL="11874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>
                <a:solidFill>
                  <a:srgbClr val="595959"/>
                </a:solidFill>
              </a:rPr>
              <a:t>“</a:t>
            </a:r>
            <a:r>
              <a:rPr lang="pt-BR" sz="1600" b="0" i="1" dirty="0">
                <a:solidFill>
                  <a:srgbClr val="595959"/>
                </a:solidFill>
              </a:rPr>
              <a:t>Art. 5º (...) § 2º Na hipótese em que o capital da sociedade tiver sido integralizado em prazo inferior a cinco anos, mediante incorporação de bens móveis e imóveis ou de direitos a eles relativos, a base de cálculo do imposto não será inferior ao valor venal atualizado dos referidos bens ou direitos</a:t>
            </a:r>
            <a:r>
              <a:rPr lang="pt-BR" sz="1600" b="0" dirty="0">
                <a:solidFill>
                  <a:srgbClr val="595959"/>
                </a:solidFill>
              </a:rPr>
              <a:t>”</a:t>
            </a:r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b="0" dirty="0"/>
          </a:p>
          <a:p>
            <a:pPr marL="88900" indent="0">
              <a:lnSpc>
                <a:spcPct val="100000"/>
              </a:lnSpc>
              <a:spcAft>
                <a:spcPts val="0"/>
              </a:spcAft>
            </a:pPr>
            <a:r>
              <a:rPr lang="pt-BR" sz="1700" b="0" dirty="0"/>
              <a:t>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5420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: Cantos Arredondados 1">
            <a:extLst>
              <a:ext uri="{FF2B5EF4-FFF2-40B4-BE49-F238E27FC236}">
                <a16:creationId xmlns:a16="http://schemas.microsoft.com/office/drawing/2014/main" xmlns="" id="{97DF78AF-2A61-4DAF-B044-692E6D3B7338}"/>
              </a:ext>
            </a:extLst>
          </p:cNvPr>
          <p:cNvSpPr/>
          <p:nvPr/>
        </p:nvSpPr>
        <p:spPr>
          <a:xfrm>
            <a:off x="3585578" y="2684264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937DC628-AA53-40C7-9CD3-D7411C299D8E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727685" y="3764384"/>
            <a:ext cx="2700299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5492F32B-41C3-4021-A488-248C9C7DDA06}"/>
              </a:ext>
            </a:extLst>
          </p:cNvPr>
          <p:cNvSpPr/>
          <p:nvPr/>
        </p:nvSpPr>
        <p:spPr>
          <a:xfrm>
            <a:off x="2915816" y="4464000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Moema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F8A50DE5-EA3F-47C4-8BB8-3AA956AEE9A5}"/>
              </a:ext>
            </a:extLst>
          </p:cNvPr>
          <p:cNvSpPr/>
          <p:nvPr/>
        </p:nvSpPr>
        <p:spPr>
          <a:xfrm>
            <a:off x="4932040" y="4462873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Pinheiros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C64212A3-1806-490D-B4CC-0D482D6AAFAE}"/>
              </a:ext>
            </a:extLst>
          </p:cNvPr>
          <p:cNvSpPr/>
          <p:nvPr/>
        </p:nvSpPr>
        <p:spPr>
          <a:xfrm>
            <a:off x="1115616" y="4462873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Jardins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D7D16FE2-B577-4DF8-8644-1382D33B1C02}"/>
              </a:ext>
            </a:extLst>
          </p:cNvPr>
          <p:cNvSpPr/>
          <p:nvPr/>
        </p:nvSpPr>
        <p:spPr>
          <a:xfrm>
            <a:off x="6963072" y="4440155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6BA0A411-994D-40CA-B89C-4767D711C785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3527885" y="3764384"/>
            <a:ext cx="900099" cy="6996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5532F947-E76C-4AC3-A09B-04CA5D5D8AE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27984" y="3764384"/>
            <a:ext cx="1116125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xmlns="" id="{74E46D32-D6AE-4803-8FB0-325017840C5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427984" y="3764384"/>
            <a:ext cx="3147157" cy="6757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have esquerda 1"/>
          <p:cNvSpPr/>
          <p:nvPr/>
        </p:nvSpPr>
        <p:spPr>
          <a:xfrm rot="16200000">
            <a:off x="1532288" y="5069808"/>
            <a:ext cx="360040" cy="1254888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 rot="16200000">
            <a:off x="5467878" y="2965170"/>
            <a:ext cx="360040" cy="5464163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6088940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595959"/>
                </a:solidFill>
                <a:cs typeface="Times New Roman" panose="02020603050405020304" pitchFamily="18" charset="0"/>
              </a:rPr>
              <a:t>Locação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44008" y="6088940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595959"/>
                </a:solidFill>
                <a:cs typeface="Times New Roman" panose="02020603050405020304" pitchFamily="18" charset="0"/>
              </a:rPr>
              <a:t>Venda</a:t>
            </a: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2013925"/>
            <a:ext cx="8806181" cy="91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cap="small" dirty="0">
                <a:solidFill>
                  <a:srgbClr val="595959"/>
                </a:solidFill>
                <a:cs typeface="Times New Roman" panose="02020603050405020304" pitchFamily="18" charset="0"/>
              </a:rPr>
              <a:t>Etapa 3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tratamento tributário das atividades imobiliárias da PS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681088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tributário das atividades </a:t>
            </a:r>
            <a:r>
              <a:rPr lang="pt-BR" sz="18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de locação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da PS:</a:t>
            </a:r>
            <a:endParaRPr lang="pt-BR" sz="1800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5952" y="2320204"/>
            <a:ext cx="4608512" cy="170212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Real: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IRPJ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alíquota de 15% + adicional de 10% sobre a parcela do lucro real superior a R$ 20 mil ao mês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CSLL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alíquota de 9%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PIS/COFINS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(regime não cumulativo): alíquota de 9,25% sobre as receitas totais / 4,65% sobre as receitas financeiras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427984" y="4725144"/>
            <a:ext cx="4524428" cy="17281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Lucro Presumido:</a:t>
            </a:r>
          </a:p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IRPJ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(15% + adicional de 10% sobre a parcela do lucro presumido que exceder a R$ 60 mil no trimestre): margem de presunção de 32%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carga tributária aproximada de 8% sobre a receita)</a:t>
            </a:r>
          </a:p>
          <a:p>
            <a:pPr algn="just"/>
            <a:r>
              <a:rPr lang="pt-BR" sz="1300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CSLL </a:t>
            </a:r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(9%): margem de presunção de 32% (carga tributária de 2,88% sobre a receita)</a:t>
            </a:r>
          </a:p>
          <a:p>
            <a:pPr algn="just"/>
            <a:r>
              <a:rPr lang="pt-BR" sz="13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PIS/COFINS (regime cumulativo): 3,65%</a:t>
            </a:r>
          </a:p>
        </p:txBody>
      </p:sp>
      <p:sp>
        <p:nvSpPr>
          <p:cNvPr id="3" name="Multiplicar 2"/>
          <p:cNvSpPr/>
          <p:nvPr/>
        </p:nvSpPr>
        <p:spPr>
          <a:xfrm>
            <a:off x="3779989" y="4114192"/>
            <a:ext cx="647995" cy="504056"/>
          </a:xfrm>
          <a:prstGeom prst="mathMultiply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xmlns="" id="{D92BD82C-B9C9-4A20-8F4B-E060A1B0F35C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70437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26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Quadro comparativo acerca da tributação das atividades de locação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(*) Considerou-se a aplicação de alíquota de 15% de IRPJ, considerando que não foi atingido o limite para aplicação do adicional de 10%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(**) Referência à tributação da pessoa física indicada para fins comparativos e não contempla efeitos das deduções admitidas legalmente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dirty="0">
                <a:solidFill>
                  <a:srgbClr val="595959"/>
                </a:solidFill>
                <a:cs typeface="Times New Roman" panose="02020603050405020304" pitchFamily="18" charset="0"/>
              </a:rPr>
              <a:t>(***) Não foram considerados os efeitos da apropriação de créditos sobre quotas de depreciação</a:t>
            </a:r>
          </a:p>
        </p:txBody>
      </p:sp>
      <p:graphicFrame>
        <p:nvGraphicFramePr>
          <p:cNvPr id="5" name="Tabela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79342"/>
              </p:ext>
            </p:extLst>
          </p:nvPr>
        </p:nvGraphicFramePr>
        <p:xfrm>
          <a:off x="372609" y="2494002"/>
          <a:ext cx="8353424" cy="2082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0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de Tributação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Anual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IRPJ/CSLL</a:t>
                      </a:r>
                      <a:r>
                        <a:rPr lang="pt-BR" sz="13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(*)</a:t>
                      </a:r>
                      <a:endParaRPr lang="pt-BR" sz="1300" b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IRPF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PIS/COFINS (***)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Lucro Real</a:t>
                      </a:r>
                    </a:p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(assumindo que não há despesas)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R$ 36.000,00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R$ 13.875,00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R$ 49.875,00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4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Lucro Presumido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R$ 11.520,00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R$ 5.475,00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R$ 16.995,00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Tributação na Pessoa Física (**)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R$ 30.817,68 (tabela progressiva)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R$ 30.817,68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17">
            <a:extLst>
              <a:ext uri="{FF2B5EF4-FFF2-40B4-BE49-F238E27FC236}">
                <a16:creationId xmlns:a16="http://schemas.microsoft.com/office/drawing/2014/main" xmlns="" id="{559EEF18-8890-4113-8CC8-2A603EC9EE2B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52351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8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Quadro comparativo acerca da tributação das atividades de venda de imóveis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xmlns="" id="{A5BC2A43-DC2C-46A0-A3FD-1DDC2472D27F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3D971F31-4F6B-4CF1-8580-CF4E5A0B2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97964"/>
              </p:ext>
            </p:extLst>
          </p:nvPr>
        </p:nvGraphicFramePr>
        <p:xfrm>
          <a:off x="372609" y="2298666"/>
          <a:ext cx="8353424" cy="11772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Casa em Moema</a:t>
                      </a:r>
                      <a:endParaRPr lang="pt-BR" sz="1300" b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R$ 3.250.000,00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R$ 1.081.000,00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R$ 300.625,00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R$ 1.381.625,00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R$ 3.400.000,00 (Receita de Venda)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R$ 80.720,00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R$ 124.100,00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R$ 204.820,00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D79EC311-1C22-403A-8925-0C7E767E3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15633"/>
              </p:ext>
            </p:extLst>
          </p:nvPr>
        </p:nvGraphicFramePr>
        <p:xfrm>
          <a:off x="372609" y="3573016"/>
          <a:ext cx="8353424" cy="14154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IRPF ou IRPJ/CSL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R$ 4.700.000,00</a:t>
                      </a:r>
                      <a:endParaRPr lang="pt-BR" sz="130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R$ 1.574.000,00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R$ 434.750,00</a:t>
                      </a:r>
                      <a:endParaRPr lang="pt-BR" sz="130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R$ 2.008.750,00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R$ 5.500.000,00 (Receita de Venda)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R$ 145.400,00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(Percentual de 8% para IR e 12% para CSL)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R$ 200.750,00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R$ 346.150,00</a:t>
                      </a:r>
                      <a:endParaRPr lang="pt-BR" sz="13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7D5C1EBC-99D6-4534-9D76-E5F589C7B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50191"/>
              </p:ext>
            </p:extLst>
          </p:nvPr>
        </p:nvGraphicFramePr>
        <p:xfrm>
          <a:off x="360483" y="5149977"/>
          <a:ext cx="8353424" cy="12172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6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Apartamento em Pinheiros</a:t>
                      </a:r>
                      <a:endParaRPr lang="pt-BR" sz="1300" b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Ganho de Capital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IRPJ/CSL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 e COFINS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</a:t>
                      </a:r>
                      <a:r>
                        <a:rPr lang="pt-BR" sz="13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Lucro Real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R$ 150.000,00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R$ 36.000,00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R$ 13.875,00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R$ 49.875,00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PJ Imobiliária - Lucro Presumido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R$ 900.000,00 (Receita de Venda)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R$ 3.720,00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(Percentual de 8% para IR e 12% para CSL)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R$ 32.850,00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13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R$ 53.370,00</a:t>
                      </a:r>
                      <a:endParaRPr lang="pt-BR" sz="13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82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86865"/>
              </p:ext>
            </p:extLst>
          </p:nvPr>
        </p:nvGraphicFramePr>
        <p:xfrm>
          <a:off x="611560" y="1484784"/>
          <a:ext cx="7848872" cy="28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Retomando o caso 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Breve contextualização do tema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06-07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Análise do Caso 0: efeitos tributários da proposta sugerida pelo amigo do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08-19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Construção da proposta de estrutura tributária para 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20-31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Proposta final de estrutura tributária para o Sr. Paulo Silva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32-33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Comentários à sugestão de constituição de FII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34-37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proposta de estrutura tributária para 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2173414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981806"/>
            <a:ext cx="8806181" cy="5480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Conferências dos bens imóveis pelo valor de DIRPF: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desconsideração de eventuais vantagens da alienação de imóveis na pessoa física (racional dos benefícios explorados nos slides seguintes) [</a:t>
            </a:r>
            <a:r>
              <a:rPr lang="pt-BR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OBS: o mito da transferência – sempre – a custo de DIRPF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]: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Casa em Moema: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considerando que a aquisição do imóvel ocorreu antes de 1988, é aplicável a tabela de redução do ganho de capital do artigo 18 da </a:t>
            </a:r>
            <a:r>
              <a:rPr lang="en-US" alt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Lei 7.713/88</a:t>
            </a: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Conjunto Comercial na Marginal Pinheiros: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aplicação dos fatores de redução previstos no </a:t>
            </a:r>
            <a:r>
              <a:rPr lang="en-US" altLang="pt-BR" sz="1800" dirty="0" err="1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artigo</a:t>
            </a:r>
            <a:r>
              <a:rPr lang="en-US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 40 da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Lei nº 11.196/05 </a:t>
            </a: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9017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Apartamento em Pinheiros: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os fatores de redução também serão aplicados, mas com impacto menos relevante por conta da aquisição do imóvel em 2016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1566ED48-005B-47F9-818A-C1A75098570F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 no tempo: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fator redutor do lucro imobiliário vinculado ao </a:t>
            </a:r>
            <a:r>
              <a:rPr lang="pt-BR" altLang="pt-BR" sz="1800" b="1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tempo de permanência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do imóvel no patrimônio do indivíduo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4019550" y="3893046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de redução do ganho de capital</a:t>
            </a:r>
          </a:p>
        </p:txBody>
      </p:sp>
      <p:sp>
        <p:nvSpPr>
          <p:cNvPr id="6" name="Retângulo de cantos arredondados 5">
            <a:extLst/>
          </p:cNvPr>
          <p:cNvSpPr/>
          <p:nvPr/>
        </p:nvSpPr>
        <p:spPr>
          <a:xfrm>
            <a:off x="1044575" y="3573016"/>
            <a:ext cx="1909763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em </a:t>
            </a:r>
            <a:r>
              <a:rPr lang="pt-BR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1969</a:t>
            </a: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 antes</a:t>
            </a: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019550" y="5405214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5%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de redução do ganho de capital</a:t>
            </a:r>
          </a:p>
        </p:txBody>
      </p:sp>
      <p:sp>
        <p:nvSpPr>
          <p:cNvPr id="8" name="Retângulo de cantos arredondados 7">
            <a:extLst/>
          </p:cNvPr>
          <p:cNvSpPr/>
          <p:nvPr/>
        </p:nvSpPr>
        <p:spPr>
          <a:xfrm>
            <a:off x="1023938" y="5041592"/>
            <a:ext cx="1909762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0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em </a:t>
            </a:r>
            <a:r>
              <a:rPr lang="pt-BR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1988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3131840" y="3905865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131840" y="5418033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xmlns="" id="{B10D5B30-E68D-4AA0-896E-49FDDE8DE943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3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Tabela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 no tempo </a:t>
            </a:r>
            <a:r>
              <a:rPr lang="en-US" altLang="pt-BR" sz="1800" dirty="0">
                <a:solidFill>
                  <a:srgbClr val="595959"/>
                </a:solidFill>
                <a:ea typeface="ＭＳ Ｐゴシック" pitchFamily="34" charset="-128"/>
              </a:rPr>
              <a:t>(</a:t>
            </a:r>
            <a:r>
              <a:rPr lang="en-US" altLang="pt-BR" sz="1800" dirty="0" err="1">
                <a:solidFill>
                  <a:srgbClr val="595959"/>
                </a:solidFill>
                <a:ea typeface="ＭＳ Ｐゴシック" pitchFamily="34" charset="-128"/>
              </a:rPr>
              <a:t>artigo</a:t>
            </a:r>
            <a:r>
              <a:rPr lang="en-US" altLang="pt-BR" sz="1800" dirty="0">
                <a:solidFill>
                  <a:srgbClr val="595959"/>
                </a:solidFill>
                <a:ea typeface="ＭＳ Ｐゴシック" pitchFamily="34" charset="-128"/>
              </a:rPr>
              <a:t> 18 da Lei 7.713/88)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0" name="Tabela 9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42778"/>
              </p:ext>
            </p:extLst>
          </p:nvPr>
        </p:nvGraphicFramePr>
        <p:xfrm>
          <a:off x="1115616" y="2996952"/>
          <a:ext cx="6983412" cy="3217768"/>
        </p:xfrm>
        <a:graphic>
          <a:graphicData uri="http://schemas.openxmlformats.org/drawingml/2006/table">
            <a:tbl>
              <a:tblPr/>
              <a:tblGrid>
                <a:gridCol w="19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5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59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43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2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 de aquisição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incorporação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redução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 de aquisição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incorporação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redução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1983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1974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1986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1977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1987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1978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pt-BR" sz="1400" dirty="0">
                          <a:solidFill>
                            <a:schemeClr val="bg2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29883" marR="29883" marT="29884" marB="29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CE00FC85-0274-4F75-9694-B67F44279216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42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Fatores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redução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ganho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capital: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também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vinculado ao </a:t>
            </a:r>
            <a:r>
              <a:rPr lang="pt-BR" altLang="pt-BR" sz="1800" b="1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tempo de permanência </a:t>
            </a:r>
            <a:r>
              <a:rPr lang="pt-BR" altLang="pt-BR" sz="1800" dirty="0">
                <a:solidFill>
                  <a:srgbClr val="404040"/>
                </a:solidFill>
                <a:ea typeface="ＭＳ Ｐゴシック" pitchFamily="34" charset="-128"/>
                <a:cs typeface="Times New Roman" pitchFamily="18" charset="0"/>
              </a:rPr>
              <a:t>do imóvel no patrimônio do indivíduo</a:t>
            </a:r>
            <a:endParaRPr lang="en-US" altLang="pt-BR" sz="1800" dirty="0">
              <a:solidFill>
                <a:srgbClr val="40404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4019550" y="3893046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FR1 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desconto mensal – 0,6%</a:t>
            </a:r>
            <a:r>
              <a:rPr lang="pt-BR" altLang="pt-BR" sz="2000" baseline="30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m1</a:t>
            </a:r>
            <a:endParaRPr lang="pt-BR" altLang="pt-BR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ângulo de cantos arredondados 5">
            <a:extLst/>
          </p:cNvPr>
          <p:cNvSpPr/>
          <p:nvPr/>
        </p:nvSpPr>
        <p:spPr>
          <a:xfrm>
            <a:off x="1044575" y="3573016"/>
            <a:ext cx="1909763" cy="10215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</a:t>
            </a:r>
            <a:r>
              <a:rPr lang="pt-BR" altLang="pt-BR" sz="18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entre </a:t>
            </a:r>
            <a:r>
              <a:rPr lang="pt-BR" altLang="pt-BR" sz="18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01/01/1996</a:t>
            </a:r>
            <a:r>
              <a:rPr lang="pt-BR" altLang="pt-BR" sz="18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 </a:t>
            </a:r>
            <a:r>
              <a:rPr lang="pt-BR" altLang="pt-BR" sz="18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01/11/2005</a:t>
            </a:r>
            <a:endParaRPr lang="pt-BR" sz="1800" kern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019550" y="5405214"/>
            <a:ext cx="468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2000" b="1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FR2</a:t>
            </a:r>
            <a:r>
              <a:rPr lang="pt-BR" altLang="pt-BR" sz="2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desconto mensal – 0,35%</a:t>
            </a:r>
            <a:r>
              <a:rPr lang="pt-BR" altLang="pt-BR" sz="2000" baseline="30000" dirty="0">
                <a:solidFill>
                  <a:srgbClr val="40404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m2</a:t>
            </a:r>
            <a:endParaRPr lang="pt-BR" altLang="pt-BR" sz="20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3131840" y="3905865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131840" y="5418033"/>
            <a:ext cx="720080" cy="387231"/>
          </a:xfrm>
          <a:prstGeom prst="rightArrow">
            <a:avLst/>
          </a:prstGeom>
          <a:solidFill>
            <a:srgbClr val="F2DCD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044574" y="5085184"/>
            <a:ext cx="1909763" cy="102155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Imóvel adquirido após </a:t>
            </a:r>
            <a:r>
              <a:rPr lang="pt-BR" sz="18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01/12/2005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xmlns="" id="{F19B158F-A9DC-4294-B01A-9F4F2F712609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3" grpId="0" animBg="1"/>
      <p:bldP spid="12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2001146"/>
            <a:ext cx="8806181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Tributação do ganho de capital da pessoa física: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partir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de 2017,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aplicação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seguinte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tabela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progressiva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(Lei nº 13.259/16)</a:t>
            </a: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Observação</a:t>
            </a:r>
            <a:r>
              <a:rPr lang="en-US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tributação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definitiva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ou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seja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existem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ajustes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DIRPF)</a:t>
            </a: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17391"/>
              </p:ext>
            </p:extLst>
          </p:nvPr>
        </p:nvGraphicFramePr>
        <p:xfrm>
          <a:off x="899592" y="3386193"/>
          <a:ext cx="7488832" cy="1698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7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Valos dos ganhos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Alíquota aplicável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Até 5.000.000,00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R$ 5.000.000,00 até R$ 10.000.000,00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R$ 10.000.000,00 até R$ 30.000.000,00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Acima de R$ 30.000.000,00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17">
            <a:extLst>
              <a:ext uri="{FF2B5EF4-FFF2-40B4-BE49-F238E27FC236}">
                <a16:creationId xmlns:a16="http://schemas.microsoft.com/office/drawing/2014/main" xmlns="" id="{1AE52753-C467-4974-B217-D9DD6BC59CCF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1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Simulação do ganho de capital tributável no caso de alienação dos imóveis pelo Sr. Paulo da Silva (via conferência a mercado ou venda a terceiros):</a:t>
            </a: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7462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 Observação: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 relação a todos os imóveis, a carga tributária suportada pelo Sr. Paulo da Silva seria inferior àquela existente no caso de alienação por pessoa jurídica</a:t>
            </a: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62590"/>
              </p:ext>
            </p:extLst>
          </p:nvPr>
        </p:nvGraphicFramePr>
        <p:xfrm>
          <a:off x="323528" y="2636912"/>
          <a:ext cx="8515260" cy="218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7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38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20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Ganho de Capital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Ganho</a:t>
                      </a:r>
                      <a:r>
                        <a:rPr lang="pt-BR" sz="13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de Capital Tributável</a:t>
                      </a:r>
                    </a:p>
                    <a:p>
                      <a:pPr algn="ctr" fontAlgn="ctr"/>
                      <a:r>
                        <a:rPr lang="pt-BR" sz="13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(após reduções)</a:t>
                      </a:r>
                      <a:endParaRPr lang="pt-BR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IRPF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R$ 3.400.000,00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R$ 3.250.000,00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R$ 800.000,00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R$ 5.500.000,00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R$ 4.700.000,00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R$ 2.672.694,40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</a:t>
                      </a:r>
                      <a:r>
                        <a:rPr lang="pt-BR" sz="13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400.904,16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R$ 750.000,00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R$ 900.000,00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R$ 137.934,92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R$ 20.690,23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19CD3B2-A2E6-4DF8-981B-80801571A55E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9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393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pt-BR" dirty="0"/>
              <a:t>Ponto comum às alternativas propostas: </a:t>
            </a:r>
            <a:r>
              <a:rPr lang="pt-BR" b="0" dirty="0"/>
              <a:t>tratamento quanto ao imóvel nos Jardins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Sr. Paulo da Silva constitui a PS e confere o imóvel destinado à locação (incidência de ITBI)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 PS opta pelo lucro presumido e passa a exercer a atividade de locação de imóveis (tributação inferior àquela que seria, em princípio, suportada pela pessoa física)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Doação das cotas da PS aos filhos do Sr. Paulo da Silva (incidência de ITCMD)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  <a:p>
            <a:pPr>
              <a:spcAft>
                <a:spcPts val="0"/>
              </a:spcAft>
            </a:pPr>
            <a:r>
              <a:rPr lang="pt-BR" dirty="0"/>
              <a:t>Com relação aos imóveis destinados à venda: </a:t>
            </a:r>
            <a:r>
              <a:rPr lang="pt-BR" b="0" dirty="0"/>
              <a:t>adaptação da estrutura sugerida pelo amigo do Sr. Paulo, para que a alienação seja efetuada pelo próprio Sr. Paulo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82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Discussão sobre a natureza previdenciária ou securitária do VGBL no caso de sucessão: em ambas as qualificações, tendência de confirmação da não incidência do ITCMD na sucessão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Natureza previdenciária: isenção prevista no artigo 6º, inciso I, da Lei nº 10.705/00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Artigo 6º - Fica isenta do imposto: </a:t>
            </a: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I - a transmissão "causa mortis": </a:t>
            </a: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e) de quantia devida pelo empregador ao empregado, por Institutos de Seguro Social e Previdência, oficiais ou privados, verbas e prestações de caráter alimentar decorrentes de decisão judicial em processo próprio e o montante de contas individuais do Fundo de Garantia do Tempo de Serviço e do Fundo de Participações PIS-PASEP, não recebido em vida pelo respectivo titular;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57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Discussão sobre a natureza previdenciária ou securitária do VGBL no caso de sucessão: em ambas as qualificações, tendência de confirmação da não incidência do ITCMD na sucessão</a:t>
            </a: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Natureza securitária: não contempla a herança para todos os efeitos de direito, conforme o artigo 794 do Código Civil</a:t>
            </a:r>
          </a:p>
          <a:p>
            <a:pPr marL="1543050" lvl="1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52400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Art. 794. No seguro de vida ou de acidentes pessoais para o caso de morte, o capital estipulado não está sujeito às dívidas do segurado, nem se considera herança para todos os efeitos de direito</a:t>
            </a: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3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Retomando o Caso 0</a:t>
            </a:r>
          </a:p>
        </p:txBody>
      </p:sp>
    </p:spTree>
    <p:extLst>
      <p:ext uri="{BB962C8B-B14F-4D97-AF65-F5344CB8AC3E}">
        <p14:creationId xmlns:p14="http://schemas.microsoft.com/office/powerpoint/2010/main" val="31221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TJ/SP: Classe/Assunto: Apelação / Remessa Necessária / ITCD - Imposto de Transmissão Causa Mortis Relator(a): Rebouças de Carvalho Comarca: São Paulo Órgão julgador: 9ª Câmara de Direito Público Data do julgamento: 30/07/2018 Data de publicação: 30/07/2018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Data de registro: 30/07/2018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Ementa: AÇÃO ANULATÓRIA – ITCMD – Base de cálculo prevista no art. 38, do CTN, e na Lei Estadual nº 10.705/00, que corresponde ao bem ou direito efetivamente transmitido –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Valor recebido de investimento em previdência privada - Isenção tributária admitida nos termos do art. 6º, I, 'e', da Lei Estadual nº 10.705/00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– Precedentes da C. 6ª Câmara Extraordinária e C. 9ª Câmara de Direito Público, como também deste E. Tribunal de Justiça do Estado de São Paulo – Procedência da ação mantida – Recurso da Fazenda do Estado ré não provido </a:t>
            </a:r>
          </a:p>
          <a:p>
            <a:pPr marL="1257300" lvl="1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84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dirty="0"/>
              <a:t>Aplicação do produto da venda dos imóveis em VGBL</a:t>
            </a: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TJ/SP: Classe/Assunto: Agravo de Instrumento / Inventário e Partilha Relator(a): Moreira Viegas Comarca: São Paulo Órgão julgador: 5ª Câmara de Direito Privado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Data do julgamento: 01/08/2018 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Data de publicação: 01/08/2018 Data de registro: 01/08/2018 Ementa: (...) 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Previdência privada que, nas modalidades VGBL e PGBL, não integra a herança, conforme preconiza o artigo 794 do Código Civil – Valores que devem ser destinados à sua única beneficiária, no caso, a </a:t>
            </a:r>
            <a:r>
              <a:rPr lang="pt-BR" sz="1700" b="1" u="sng" dirty="0" err="1">
                <a:solidFill>
                  <a:srgbClr val="595959"/>
                </a:solidFill>
                <a:cs typeface="Times New Roman" panose="02020603050405020304" pitchFamily="18" charset="0"/>
              </a:rPr>
              <a:t>viúva-meeira</a:t>
            </a:r>
            <a:r>
              <a:rPr lang="pt-BR" sz="1700" b="1" u="sng" dirty="0">
                <a:solidFill>
                  <a:srgbClr val="595959"/>
                </a:solidFill>
                <a:cs typeface="Times New Roman" panose="02020603050405020304" pitchFamily="18" charset="0"/>
              </a:rPr>
              <a:t> e inventariante, não podendo ser partilhados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– Precedentes – Reconhecida a omissão da </a:t>
            </a:r>
            <a:r>
              <a:rPr lang="pt-BR" sz="17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MMa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. Juíza a quo no que tange ao pedido de dedução dos valores que teriam sido sacados pela inventariante das contas do de cujus após o falecimento deste último – Questão que, em primeiro lugar, deve ser apreciada pela magistrada de piso para, futuramente e se o caso, ser objeto de competente recurso, sob pena de supressão de instâncias - Decisão mantida – Recurso conhecido em parte e, na parte conhecida, não provido, com observação.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41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t-BR" sz="1600" dirty="0"/>
              <a:t>Aplicação do produto da venda dos imóveis em VGBL</a:t>
            </a:r>
            <a:endParaRPr lang="pt-BR" sz="1600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b="0" dirty="0"/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Outros Estados têm editados leis pretendendo incluir PGBL/VBGL no âmbito de incidência do ITCMD: RJ e MG, por exemplo</a:t>
            </a: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895350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600" i="1" dirty="0"/>
              <a:t>“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INVENTÁRIO – POSSIBILIDADE DE ISENÇÃO DO ITD – PLANO VGBL – NATUREZA DO BENEFÍCIO -INTELIGÊNCIA DO ART. 794, DO CÓDIGO CIVIL – Considerando a natureza securitária do referido plano, deverá ser aplicada a regra prevista no art.794 do C. Civil. O Juízo singular deu correta solução a controvérsia, uma vez que não sendo a verba em comento considerada herança, deve ser afastada a incidência do imposto de transmissão causa mortis. Isenção que pode ser declara pelo Juízo do inventário. Recurso desprovido” (0062338-20.2014.8.19.0000 – AGRAVO DE INSTRUMENTO – DES. EDSON VASCONCELOS -Julgamento: 11/02/2015 – DECIMA SETIMA CÂMARA CIVEL</a:t>
            </a:r>
          </a:p>
          <a:p>
            <a:pPr marL="542925" lvl="1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E se o Sr. Paulo Silva, em estado terminal, fizesse um VBGL de R$ 150 milhões poucos dias antes de falecer, nomeando os filhos como beneficiários? Incidiria o ITCMD?</a:t>
            </a:r>
          </a:p>
          <a:p>
            <a:pPr marL="542925" lvl="1" indent="158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1700" lvl="1" indent="-3429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400" i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construção da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76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Proposta final de estrutura tributária para 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4057785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372289" y="1772816"/>
            <a:ext cx="8482653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1</a:t>
            </a:r>
            <a:r>
              <a:rPr lang="pt-BR" sz="1600" b="0" dirty="0"/>
              <a:t>: constituição da PS (imobiliária) e integralização do capital social mediante a conferência do imóvel destinado à locação (Conjunto comercial nos jardins)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Integralização pelo custo do imóvel declarado na DIRPF do Sr. Paulo Silva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Incidência de ITBI na transferência do imóvel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Locação tributada pelo lucro presumido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2</a:t>
            </a:r>
            <a:r>
              <a:rPr lang="pt-BR" sz="1600" b="0" dirty="0"/>
              <a:t>: doação das quotas pelo Sr. Paulo Silva aos filhos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334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Incidência do ITCMD sobre o valor patrimonial das quotas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3</a:t>
            </a:r>
            <a:r>
              <a:rPr lang="pt-BR" sz="1600" b="0" dirty="0"/>
              <a:t>: alienação dos imóveis diretamente pelo Sr. Paulo Silva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42925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Redução do ganho de capital e isenção do imposto de renda nas alienações</a:t>
            </a:r>
          </a:p>
          <a:p>
            <a:pPr marL="542925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600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sz="1600" b="0" dirty="0"/>
              <a:t> </a:t>
            </a:r>
            <a:r>
              <a:rPr lang="pt-BR" sz="1600" cap="small" dirty="0"/>
              <a:t>Etapa 4</a:t>
            </a:r>
            <a:r>
              <a:rPr lang="pt-BR" sz="1600" b="0" dirty="0"/>
              <a:t>: aplicação do produto da venda dos imóveis pelo Sr. Paulo Silva em VGBL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sz="1600" b="0" dirty="0"/>
          </a:p>
          <a:p>
            <a:pPr marL="542925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600" b="0" dirty="0"/>
              <a:t> Não incidência de ITCMD na sucessão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proposta de estrutura tributária para o Sr. Paulo Silva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755576" y="3601054"/>
            <a:ext cx="7488831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Comentários à sugestão de constituição de FII</a:t>
            </a:r>
          </a:p>
        </p:txBody>
      </p:sp>
    </p:spTree>
    <p:extLst>
      <p:ext uri="{BB962C8B-B14F-4D97-AF65-F5344CB8AC3E}">
        <p14:creationId xmlns:p14="http://schemas.microsoft.com/office/powerpoint/2010/main" val="1624825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xmlns="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Regra geral, as carteiras de fundos de investimentos são isentas de tributação corporativa </a:t>
            </a:r>
            <a:r>
              <a:rPr lang="pt-BR" b="0" dirty="0">
                <a:sym typeface="Wingdings" panose="05000000000000000000" pitchFamily="2" charset="2"/>
              </a:rPr>
              <a:t> receita de locação imobiliária não seria tributada até a distribuição para os cotistas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>
                <a:sym typeface="Wingdings" panose="05000000000000000000" pitchFamily="2" charset="2"/>
              </a:rPr>
              <a:t> No caso de FII, legislação obriga à distribuição semestral de lucros apurados segundo o regime de caixa, com retenção na fonte de 20%  alternativa que, no caso concreto, dado o valor da locação, não seria vantajosa em relação à tributação na PF ou PJ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 smtClean="0">
                <a:sym typeface="Wingdings" panose="05000000000000000000" pitchFamily="2" charset="2"/>
              </a:rPr>
              <a:t> Discussões </a:t>
            </a:r>
            <a:r>
              <a:rPr lang="pt-BR" b="0" dirty="0">
                <a:sym typeface="Wingdings" panose="05000000000000000000" pitchFamily="2" charset="2"/>
              </a:rPr>
              <a:t>sobre o valor de entrada em fundos de investimentos: Lei nº 13.043/14  exigência de integralização a mercado?  Na prática, administradores (responsáveis tributários) não aceitam contribuição a custo histórico, de modo que dispararia tributação logo na contribuição de imóveis ao FII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4293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xmlns="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FII tributado como PJ: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Artigo 5º da Lei nº 9.779/99: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Art. 2o Sujeita-se à tributação aplicável às pessoas jurídicas, o fundo de investimento imobiliário de que trata a Lei no 8.668, de 1993, que aplicar recursos em empreendimento imobiliário que tenha como </a:t>
            </a:r>
            <a:r>
              <a:rPr lang="pt-BR" u="sng" dirty="0"/>
              <a:t>incorporador, construtor ou sócio, quotista que possua, isoladamente ou em conjunto com pessoa a ele ligada, mais de vinte e cinco por cento das quotas do fundo</a:t>
            </a:r>
            <a:r>
              <a:rPr lang="pt-BR" b="0" dirty="0"/>
              <a:t>. </a:t>
            </a:r>
          </a:p>
          <a:p>
            <a:pPr marL="5334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b="0" dirty="0"/>
              <a:t>Parágrafo único. Para efeito do disposto neste artigo, considera-se pessoa ligada ao quotista: I - pessoa física: a) os seus parentes até o segundo grau; b) a empresa sob seu controle ou de qualquer de seus parentes até o segundo grau; II - pessoa jurídica, a pessoa que seja sua controladora, controlada ou coligada, conforme definido nos §§ 1o e 2o do art. 243 da Lei no 6.404, de 15 de dezembro de 1976</a:t>
            </a:r>
            <a:r>
              <a:rPr lang="pt-BR" sz="1400" b="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6671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6CD82C0E-BE16-48C2-BE7B-B32323A9E2E0}"/>
              </a:ext>
            </a:extLst>
          </p:cNvPr>
          <p:cNvSpPr txBox="1"/>
          <p:nvPr/>
        </p:nvSpPr>
        <p:spPr>
          <a:xfrm>
            <a:off x="255952" y="1218374"/>
            <a:ext cx="8715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comentários à sugestão de constituição de fundo de investimento imobiliário (FII) cogitada na aula 1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xmlns="" id="{4FB71A92-80C7-4AAA-A4FB-85D009E3D751}"/>
              </a:ext>
            </a:extLst>
          </p:cNvPr>
          <p:cNvSpPr txBox="1"/>
          <p:nvPr/>
        </p:nvSpPr>
        <p:spPr>
          <a:xfrm>
            <a:off x="268156" y="2000169"/>
            <a:ext cx="848265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pt-BR" b="0" dirty="0"/>
              <a:t> Isenção de rendimentos distribuídos por FII (artigo 3º, parágrafo único, da Lei nº 11.033/04):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b="0" dirty="0"/>
              <a:t>Aplicável somente nos casos em que o FII possua, no mínimo, 50 quotistas</a:t>
            </a:r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81915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b="0" dirty="0"/>
              <a:t>Não será concedido ao quotista pessoa física titular de quotas que representem 10% ou mais da totalidade das quotas emitidas pelo Fundo de Investimento Imobiliário ou cujas quotas lhe derem direito ao recebimento de rendimento superior a 10% do total de rendimentos auferidos pelo fundo.      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pt-BR" b="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t-BR" b="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b="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04035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pelos monitores em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de 2019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Retomando o Caso 0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949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Sr. Paulo Silva, 93 anos, é proprietário de diversos imóveis no Município de São Paulo.  Alguns estão destinados à venda; outros, à locação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1EBCBC58-23AC-4234-BB1A-D3534DE6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08194"/>
              </p:ext>
            </p:extLst>
          </p:nvPr>
        </p:nvGraphicFramePr>
        <p:xfrm>
          <a:off x="467544" y="2852936"/>
          <a:ext cx="8352926" cy="2304256"/>
        </p:xfrm>
        <a:graphic>
          <a:graphicData uri="http://schemas.openxmlformats.org/drawingml/2006/table">
            <a:tbl>
              <a:tblPr/>
              <a:tblGrid>
                <a:gridCol w="2563771">
                  <a:extLst>
                    <a:ext uri="{9D8B030D-6E8A-4147-A177-3AD203B41FA5}">
                      <a16:colId xmlns:a16="http://schemas.microsoft.com/office/drawing/2014/main" xmlns="" val="1907845496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xmlns="" val="3578911849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xmlns="" val="3126294530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xmlns="" val="953771373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xmlns="" val="4294142156"/>
                    </a:ext>
                  </a:extLst>
                </a:gridCol>
                <a:gridCol w="1157831">
                  <a:extLst>
                    <a:ext uri="{9D8B030D-6E8A-4147-A177-3AD203B41FA5}">
                      <a16:colId xmlns:a16="http://schemas.microsoft.com/office/drawing/2014/main" xmlns="" val="394916317"/>
                    </a:ext>
                  </a:extLst>
                </a:gridCol>
              </a:tblGrid>
              <a:tr h="9855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Destinação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Rendimento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2956555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nos Jardins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23/06/2002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4279569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R$3.400.000,00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5806645"/>
                  </a:ext>
                </a:extLst>
              </a:tr>
              <a:tr h="4719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R$800.000,00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R$5.500.000,00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9512901"/>
                  </a:ext>
                </a:extLst>
              </a:tr>
              <a:tr h="2915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R$750.000,00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R$900.000,00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46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Retomando o Caso 0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foi aconselhado por um amigo a implementar um planejamento sucessório, visando à transferência dos imóveis aos seus filhos por meio das seguintes operações: 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criação de uma pessoa jurídica “PS Administração de Imóveis Ltda.”, sob a forma de sociedade limitada, cujo objeto social abrangesse a atividade imobiliária e cujos sócios fossem o Sr. Paulo Silva e seus filhos;</a:t>
            </a: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conferência dos bens imóveis do Sr. Paulo Silva ao capital da “PS Administração de Imóveis Ltda.” pelo valor que eles constavam na Declaração de Imposto de Renda (DIRPF);</a:t>
            </a: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transferência das quotas da “PS Administração de Imóveis Ltda.”, detidas pelo Sr. Paulo Silva, aos seus herdeiros mediante doação</a:t>
            </a:r>
          </a:p>
        </p:txBody>
      </p:sp>
    </p:spTree>
    <p:extLst>
      <p:ext uri="{BB962C8B-B14F-4D97-AF65-F5344CB8AC3E}">
        <p14:creationId xmlns:p14="http://schemas.microsoft.com/office/powerpoint/2010/main" val="3923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Breve contextualização do tema</a:t>
            </a:r>
          </a:p>
        </p:txBody>
      </p:sp>
    </p:spTree>
    <p:extLst>
      <p:ext uri="{BB962C8B-B14F-4D97-AF65-F5344CB8AC3E}">
        <p14:creationId xmlns:p14="http://schemas.microsoft.com/office/powerpoint/2010/main" val="8300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7CE1C24-43D7-4FAB-BFDC-DF5153E2B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730" y="1268760"/>
            <a:ext cx="5388524" cy="1425617"/>
          </a:xfrm>
          <a:prstGeom prst="rect">
            <a:avLst/>
          </a:prstGeom>
        </p:spPr>
      </p:pic>
      <p:pic>
        <p:nvPicPr>
          <p:cNvPr id="1026" name="Picture 2" descr="https://s2.glbimg.com/V6Xxq0APq4D57cs2YXVxrqwOFP8=/0x0:620x601/984x0/smart/filters:strip_icc()/i.s3.glbimg.com/v1/AUTH_59edd422c0c84a879bd37670ae4f538a/internal_photos/bs/2017/Q/N/ByyKbmQziyVgQNLhBnRA/86087d30.png">
            <a:extLst>
              <a:ext uri="{FF2B5EF4-FFF2-40B4-BE49-F238E27FC236}">
                <a16:creationId xmlns:a16="http://schemas.microsoft.com/office/drawing/2014/main" xmlns="" id="{E9C4B9C8-FF50-46CD-81F0-1CD24A08E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0213"/>
            <a:ext cx="2927749" cy="283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4CE01D23-3439-485C-9237-DBF727C9AF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3060213"/>
            <a:ext cx="4367182" cy="153537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3BAAFAD-4AA6-47DF-86AB-21E86590AD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9102" y="4595584"/>
            <a:ext cx="4758072" cy="12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</p:spTree>
    <p:extLst>
      <p:ext uri="{BB962C8B-B14F-4D97-AF65-F5344CB8AC3E}">
        <p14:creationId xmlns:p14="http://schemas.microsoft.com/office/powerpoint/2010/main" val="106651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xmlns="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do Caso 0: efeitos tributários da proposta sugerida pelo amigo do Sr. Paulo Silva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xmlns="" id="{5BEDE923-50E9-4E6D-A35C-7F911B1F1F7D}"/>
              </a:ext>
            </a:extLst>
          </p:cNvPr>
          <p:cNvSpPr txBox="1"/>
          <p:nvPr/>
        </p:nvSpPr>
        <p:spPr>
          <a:xfrm>
            <a:off x="251520" y="1924665"/>
            <a:ext cx="8482653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pt-BR" sz="1700" cap="small" dirty="0"/>
              <a:t>Etapa 1</a:t>
            </a:r>
            <a:r>
              <a:rPr lang="pt-BR" sz="1700" dirty="0"/>
              <a:t>:  conferência dos imóveis para o capital da PS:</a:t>
            </a:r>
            <a:r>
              <a:rPr lang="pt-BR" sz="1700" b="0" dirty="0"/>
              <a:t> o artigo 23 da Lei nº 9.249/95 faculta a avaliação a mercado ou pelo valor constante da DIRPF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+mj-lt"/>
              <a:buAutoNum type="arabicParenR"/>
            </a:pPr>
            <a:endParaRPr lang="pt-BR" sz="1700" b="0" dirty="0"/>
          </a:p>
          <a:p>
            <a:pPr marL="900113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700" b="0" dirty="0"/>
              <a:t>  Evento qualificado como espécie do gênero alienação: portanto, pode haver apuração de ganho de capital tributável </a:t>
            </a:r>
          </a:p>
          <a:p>
            <a:pPr marL="900113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17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b="0" dirty="0"/>
              <a:t> </a:t>
            </a:r>
            <a:r>
              <a:rPr lang="pt-BR" sz="1600" dirty="0"/>
              <a:t>Hipótese 1:  </a:t>
            </a:r>
            <a:r>
              <a:rPr lang="pt-BR" sz="1600" b="0" dirty="0"/>
              <a:t>avaliação a mercado, e valor de mercado superior ao custo constante da  DIRPF </a:t>
            </a:r>
            <a:r>
              <a:rPr lang="pt-BR" sz="1600" b="0" dirty="0">
                <a:sym typeface="Wingdings" panose="05000000000000000000" pitchFamily="2" charset="2"/>
              </a:rPr>
              <a:t> ganho de capital tributável progressivamente (15% a 22,5%), aplicando-se, no caso de imóvel, as regras de redução do ganho de capital tributável ou de isenção</a:t>
            </a:r>
            <a:endParaRPr lang="pt-BR" sz="160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b="0" dirty="0"/>
              <a:t> </a:t>
            </a:r>
            <a:r>
              <a:rPr lang="pt-BR" sz="1600" dirty="0"/>
              <a:t>Hipótese 2: </a:t>
            </a:r>
            <a:r>
              <a:rPr lang="pt-BR" sz="1600" b="0" dirty="0"/>
              <a:t>avaliação a mercado, e valor de mercado inferior ao custo constante da DIRPF </a:t>
            </a:r>
            <a:r>
              <a:rPr lang="pt-BR" sz="1600" dirty="0">
                <a:sym typeface="Wingdings" panose="05000000000000000000" pitchFamily="2" charset="2"/>
              </a:rPr>
              <a:t> </a:t>
            </a:r>
            <a:r>
              <a:rPr lang="pt-BR" sz="1600" b="0" dirty="0">
                <a:sym typeface="Wingdings" panose="05000000000000000000" pitchFamily="2" charset="2"/>
              </a:rPr>
              <a:t>não há, naturalmente, ganho de capital; perda não compensável com  demais ganhos e rendimentos tributáveis</a:t>
            </a: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BR" sz="1600" b="0" dirty="0"/>
          </a:p>
          <a:p>
            <a:pPr marL="1257300" indent="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 Hipótese 3: </a:t>
            </a:r>
            <a:r>
              <a:rPr lang="pt-BR" sz="1600" b="0" dirty="0"/>
              <a:t>avaliação a mercado, e valor de mercado igual ao custo constante da DIRPF, ou adoção do custo de aquisição </a:t>
            </a:r>
            <a:r>
              <a:rPr lang="pt-BR" sz="1600" b="0" dirty="0">
                <a:sym typeface="Wingdings" panose="05000000000000000000" pitchFamily="2" charset="2"/>
              </a:rPr>
              <a:t> evento não dispara tributação</a:t>
            </a:r>
            <a:endParaRPr lang="pt-BR" sz="1600" b="0" dirty="0"/>
          </a:p>
          <a:p>
            <a:pPr marL="900113" indent="0">
              <a:lnSpc>
                <a:spcPct val="100000"/>
              </a:lnSpc>
              <a:spcAft>
                <a:spcPts val="0"/>
              </a:spcAft>
              <a:buNone/>
            </a:pP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9886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11411</TotalTime>
  <Words>4089</Words>
  <Application>Microsoft Office PowerPoint</Application>
  <PresentationFormat>On-screen Show (4:3)</PresentationFormat>
  <Paragraphs>529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Perdido Brother 's Corporation©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Breno Sarpi</cp:lastModifiedBy>
  <cp:revision>850</cp:revision>
  <cp:lastPrinted>2019-08-08T19:57:35Z</cp:lastPrinted>
  <dcterms:created xsi:type="dcterms:W3CDTF">2000-08-13T15:03:49Z</dcterms:created>
  <dcterms:modified xsi:type="dcterms:W3CDTF">2019-08-08T20:44:39Z</dcterms:modified>
</cp:coreProperties>
</file>