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619EF-317B-4E28-82AC-80AC4CCAE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vanguardias</a:t>
            </a:r>
            <a:r>
              <a:rPr lang="pt-BR" dirty="0"/>
              <a:t> hispano-americanas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relación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españolas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7591B2-88C1-4B80-B8AC-EDDFE1AF3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Gustavo Borghi </a:t>
            </a:r>
          </a:p>
        </p:txBody>
      </p:sp>
    </p:spTree>
    <p:extLst>
      <p:ext uri="{BB962C8B-B14F-4D97-AF65-F5344CB8AC3E}">
        <p14:creationId xmlns:p14="http://schemas.microsoft.com/office/powerpoint/2010/main" val="50339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6E542-71EB-41D4-8FB2-C11B5B2F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1927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042EF-211C-46B2-9150-9867055E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53" y="3087309"/>
            <a:ext cx="11525223" cy="402336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- Conhecidos como “geração de 27”, “Grupo de 27”, ou ainda “Geração de 1936”; cenário da Guerra Civil; do avanço do fascismo italiano; Jorge </a:t>
            </a:r>
            <a:r>
              <a:rPr lang="pt-BR" dirty="0" err="1"/>
              <a:t>Guillén</a:t>
            </a:r>
            <a:r>
              <a:rPr lang="pt-BR" dirty="0"/>
              <a:t>; Pedro Salinas; Rafael Alberti; Federico García Lorca; </a:t>
            </a:r>
          </a:p>
          <a:p>
            <a:pPr algn="just"/>
            <a:r>
              <a:rPr lang="pt-BR" dirty="0"/>
              <a:t>- Retomada de uma outra tradição literária espanhola, sem as leituras ufanistas e nacionalistas do século XIX; </a:t>
            </a:r>
          </a:p>
          <a:p>
            <a:pPr algn="just"/>
            <a:r>
              <a:rPr lang="pt-BR" dirty="0"/>
              <a:t>- Estratégia de divulgação de revistas, de manifestos, de jornais e de artigos; publicações locais e em todo o território espanhol; divulgação na América Latina; </a:t>
            </a:r>
          </a:p>
          <a:p>
            <a:pPr algn="just"/>
            <a:r>
              <a:rPr lang="pt-BR" dirty="0"/>
              <a:t>- Revistas: </a:t>
            </a:r>
            <a:r>
              <a:rPr lang="pt-BR" i="1" dirty="0"/>
              <a:t>Revista de </a:t>
            </a:r>
            <a:r>
              <a:rPr lang="pt-BR" i="1" dirty="0" err="1"/>
              <a:t>Occidente</a:t>
            </a:r>
            <a:r>
              <a:rPr lang="pt-BR" i="1" dirty="0"/>
              <a:t> </a:t>
            </a:r>
            <a:r>
              <a:rPr lang="pt-BR" dirty="0"/>
              <a:t>(1923–1936), de Ortega y </a:t>
            </a:r>
            <a:r>
              <a:rPr lang="pt-BR" dirty="0" err="1"/>
              <a:t>Gasset</a:t>
            </a:r>
            <a:r>
              <a:rPr lang="pt-BR" dirty="0"/>
              <a:t>; </a:t>
            </a:r>
            <a:r>
              <a:rPr lang="pt-BR" i="1" dirty="0"/>
              <a:t>Carmen</a:t>
            </a:r>
            <a:r>
              <a:rPr lang="pt-BR" dirty="0"/>
              <a:t> (1927–1928); </a:t>
            </a:r>
            <a:r>
              <a:rPr lang="pt-BR" i="1" dirty="0"/>
              <a:t>Litoral</a:t>
            </a:r>
            <a:r>
              <a:rPr lang="pt-BR" dirty="0"/>
              <a:t> (</a:t>
            </a:r>
            <a:r>
              <a:rPr lang="pt-BR" dirty="0" err="1"/>
              <a:t>Malaga</a:t>
            </a:r>
            <a:r>
              <a:rPr lang="pt-BR" dirty="0"/>
              <a:t>, 1926–1927, 1929) </a:t>
            </a:r>
            <a:r>
              <a:rPr lang="pt-BR" i="1" dirty="0"/>
              <a:t>Verso y prosa </a:t>
            </a:r>
            <a:r>
              <a:rPr lang="pt-BR" dirty="0"/>
              <a:t>(1927); e </a:t>
            </a:r>
            <a:r>
              <a:rPr lang="pt-BR" i="1" dirty="0"/>
              <a:t>Los </a:t>
            </a:r>
            <a:r>
              <a:rPr lang="pt-BR" i="1" dirty="0" err="1"/>
              <a:t>Cuatro</a:t>
            </a:r>
            <a:r>
              <a:rPr lang="pt-BR" i="1" dirty="0"/>
              <a:t> </a:t>
            </a:r>
            <a:r>
              <a:rPr lang="pt-BR" i="1" dirty="0" err="1"/>
              <a:t>Vientos</a:t>
            </a:r>
            <a:r>
              <a:rPr lang="pt-BR" i="1" dirty="0"/>
              <a:t> </a:t>
            </a:r>
            <a:r>
              <a:rPr lang="pt-BR" dirty="0"/>
              <a:t>(1933).</a:t>
            </a:r>
          </a:p>
          <a:p>
            <a:pPr algn="just"/>
            <a:r>
              <a:rPr lang="pt-BR" dirty="0"/>
              <a:t>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630CAE-D41B-4831-9694-8694657FC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3151"/>
            <a:ext cx="5773683" cy="28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1C679-ACD5-4387-A584-1FECA6AC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1927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5AB391-5DAE-4310-9E0C-F5173399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56" y="1907628"/>
            <a:ext cx="7279044" cy="4023360"/>
          </a:xfrm>
        </p:spPr>
        <p:txBody>
          <a:bodyPr/>
          <a:lstStyle/>
          <a:p>
            <a:pPr algn="just"/>
            <a:r>
              <a:rPr lang="pt-BR" dirty="0"/>
              <a:t>- Segundo a crítica, o modernismo espanhol passa por duas etapas: a primeira é com o pontapé inicial de Rubén </a:t>
            </a:r>
            <a:r>
              <a:rPr lang="pt-BR" dirty="0" err="1"/>
              <a:t>Darío</a:t>
            </a:r>
            <a:r>
              <a:rPr lang="pt-BR" dirty="0"/>
              <a:t> e a influência da poesia simbolista francesa; o segundo é com a geração dos anos 20, chamada de Jovem Literatura, os </a:t>
            </a:r>
            <a:r>
              <a:rPr lang="pt-BR" i="1" dirty="0" err="1"/>
              <a:t>Ultraístas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- </a:t>
            </a:r>
            <a:r>
              <a:rPr lang="pt-BR" i="1" dirty="0" err="1"/>
              <a:t>Ultraísmo</a:t>
            </a:r>
            <a:r>
              <a:rPr lang="pt-BR" dirty="0"/>
              <a:t>: renovação espanhola e hispano-americana; jornais  </a:t>
            </a:r>
            <a:r>
              <a:rPr lang="pt-BR" i="1" dirty="0"/>
              <a:t>Ultra</a:t>
            </a:r>
            <a:r>
              <a:rPr lang="pt-BR" dirty="0"/>
              <a:t> (1921–1922), </a:t>
            </a:r>
            <a:r>
              <a:rPr lang="pt-BR" i="1" dirty="0" err="1"/>
              <a:t>Grecia</a:t>
            </a:r>
            <a:r>
              <a:rPr lang="pt-BR" dirty="0"/>
              <a:t> (1918–1920), </a:t>
            </a:r>
            <a:r>
              <a:rPr lang="pt-BR" i="1" dirty="0"/>
              <a:t>Cervantes</a:t>
            </a:r>
            <a:r>
              <a:rPr lang="pt-BR" dirty="0"/>
              <a:t> (1919), e </a:t>
            </a:r>
            <a:r>
              <a:rPr lang="pt-BR" i="1" dirty="0" err="1"/>
              <a:t>Cosmopolis</a:t>
            </a:r>
            <a:r>
              <a:rPr lang="pt-BR" dirty="0"/>
              <a:t>  (1919); influência do futurismo; publicação de </a:t>
            </a:r>
            <a:r>
              <a:rPr lang="pt-BR" i="1" dirty="0"/>
              <a:t>Hélices </a:t>
            </a:r>
            <a:r>
              <a:rPr lang="pt-BR" dirty="0"/>
              <a:t>(1923), de Guillermo de Torre; </a:t>
            </a:r>
          </a:p>
          <a:p>
            <a:pPr algn="just"/>
            <a:r>
              <a:rPr lang="pt-BR" dirty="0"/>
              <a:t>- Consolidação de Barcelona como a cidade do modernismo e da geração de 1927; presença dos surrealistas franceses;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0A31F0-B540-4B4A-A6EF-7431650C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923" y="707977"/>
            <a:ext cx="4056025" cy="54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4770E-B412-45EC-9069-0201B83F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Reflexões possíveis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26236D-C592-4637-915E-2F261439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- O problema da segmentação de tempo e das histórias da literatura; </a:t>
            </a:r>
          </a:p>
          <a:p>
            <a:pPr algn="just"/>
            <a:r>
              <a:rPr lang="pt-BR" dirty="0"/>
              <a:t>- As relações entre os poetas e letrados hispano-americanos e espanhóis no transcorrer dos séculos;</a:t>
            </a:r>
          </a:p>
          <a:p>
            <a:pPr algn="just"/>
            <a:r>
              <a:rPr lang="pt-BR" dirty="0"/>
              <a:t>- Os poetas hispano-americanos e o pontapé inicial do modernismo espanhol; </a:t>
            </a:r>
          </a:p>
          <a:p>
            <a:pPr algn="just"/>
            <a:r>
              <a:rPr lang="pt-BR" dirty="0"/>
              <a:t>- As particularidades do contexto espanhol; as gerações e o lento modernismo; </a:t>
            </a:r>
          </a:p>
          <a:p>
            <a:pPr algn="just"/>
            <a:r>
              <a:rPr lang="pt-BR" dirty="0"/>
              <a:t>- Os movimentos de vanguarda; a circulação de revistas; o movimento </a:t>
            </a:r>
            <a:r>
              <a:rPr lang="pt-BR" dirty="0" err="1"/>
              <a:t>ultraísta</a:t>
            </a:r>
            <a:r>
              <a:rPr lang="pt-BR" dirty="0"/>
              <a:t> espanhol e hispano-americano; </a:t>
            </a:r>
          </a:p>
          <a:p>
            <a:pPr algn="just"/>
            <a:r>
              <a:rPr lang="pt-BR" dirty="0"/>
              <a:t>- O lugar do Brasil e de Portugal nesse início do modernismo: pesquisas futuras. </a:t>
            </a:r>
          </a:p>
        </p:txBody>
      </p:sp>
    </p:spTree>
    <p:extLst>
      <p:ext uri="{BB962C8B-B14F-4D97-AF65-F5344CB8AC3E}">
        <p14:creationId xmlns:p14="http://schemas.microsoft.com/office/powerpoint/2010/main" val="201665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F5F3F-310C-4BCD-83A4-F733789A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80FF6A-0997-4CA6-AD15-2BA5BCD10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O presente entre o passado e o futuro</a:t>
            </a:r>
          </a:p>
          <a:p>
            <a:r>
              <a:rPr lang="pt-BR" dirty="0"/>
              <a:t>- Longos cinco séculos I </a:t>
            </a:r>
          </a:p>
          <a:p>
            <a:r>
              <a:rPr lang="pt-BR" dirty="0"/>
              <a:t>- Longos cinco séculos II </a:t>
            </a:r>
          </a:p>
          <a:p>
            <a:r>
              <a:rPr lang="pt-BR" dirty="0"/>
              <a:t>- A crise da representação</a:t>
            </a:r>
          </a:p>
          <a:p>
            <a:r>
              <a:rPr lang="pt-BR" dirty="0"/>
              <a:t>- O modernismo espanhol</a:t>
            </a:r>
          </a:p>
          <a:p>
            <a:r>
              <a:rPr lang="pt-BR" dirty="0"/>
              <a:t>- O problema do modernismo espanhol</a:t>
            </a:r>
          </a:p>
          <a:p>
            <a:r>
              <a:rPr lang="pt-BR" dirty="0"/>
              <a:t>- Geração de 1898</a:t>
            </a:r>
          </a:p>
        </p:txBody>
      </p:sp>
    </p:spTree>
    <p:extLst>
      <p:ext uri="{BB962C8B-B14F-4D97-AF65-F5344CB8AC3E}">
        <p14:creationId xmlns:p14="http://schemas.microsoft.com/office/powerpoint/2010/main" val="81437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4E0C3-AE69-4FC4-9A51-E4A39EB4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7930686" cy="1499616"/>
          </a:xfrm>
        </p:spPr>
        <p:txBody>
          <a:bodyPr/>
          <a:lstStyle/>
          <a:p>
            <a:r>
              <a:rPr lang="pt-BR" dirty="0"/>
              <a:t>O presente entre o passado e o futuro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217AB-A822-4CCC-AB42-BA3CE725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930686" cy="4023360"/>
          </a:xfrm>
        </p:spPr>
        <p:txBody>
          <a:bodyPr/>
          <a:lstStyle/>
          <a:p>
            <a:pPr algn="just"/>
            <a:r>
              <a:rPr lang="pt-BR" dirty="0"/>
              <a:t>- Notamos relações entre a Espanha e a América Latina? As vanguardas de ambos dialogaram? Como ler as relações entre eles? </a:t>
            </a:r>
          </a:p>
          <a:p>
            <a:pPr algn="just"/>
            <a:r>
              <a:rPr lang="pt-BR" dirty="0"/>
              <a:t>- O lugar do presente; o espaço de questionamento e reflexão; reconhecimento da herança do passado; propostas de Hannah Arendt; </a:t>
            </a:r>
          </a:p>
          <a:p>
            <a:pPr algn="just"/>
            <a:r>
              <a:rPr lang="pt-BR" dirty="0"/>
              <a:t>- Evitar os anacronismos; evitar as leituras ufanistas e nacionalistas; reconhecer diálogos, processos e relações; compreender o passado a partir de seus conceitos, categorias e contextos; </a:t>
            </a:r>
          </a:p>
          <a:p>
            <a:pPr algn="just"/>
            <a:r>
              <a:rPr lang="pt-BR" dirty="0"/>
              <a:t>- Longuíssima relação entre a Espanha e a América Latina; cinco séculos de dinâmicas.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7CAA1C-DEA2-4132-916F-03428760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93" y="1082565"/>
            <a:ext cx="2577134" cy="46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0FB11-D1FA-4262-874E-AD2E1A60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Longos cinco séculos 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E81BF5-726E-4D4D-B0E4-16265CB27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87679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- Conquista da América; estabelecimento de um conjunto de colônias; catequização dos nativos; emprego de mão de obra escrava; extermínio das populações nativas; </a:t>
            </a:r>
          </a:p>
          <a:p>
            <a:pPr algn="just"/>
            <a:r>
              <a:rPr lang="pt-BR" dirty="0"/>
              <a:t>- Imposição de um modelo de sociedade; estratificação de seus membros; subordinação à coroa; estratificação e rigidez social; </a:t>
            </a:r>
          </a:p>
          <a:p>
            <a:pPr algn="just"/>
            <a:r>
              <a:rPr lang="pt-BR" dirty="0"/>
              <a:t>- Desenvolvimento de círculos letrados; criação de universidades; transmissão e apropriação de gêneros poéticos e retóricos; </a:t>
            </a:r>
          </a:p>
          <a:p>
            <a:pPr algn="just"/>
            <a:r>
              <a:rPr lang="pt-BR" dirty="0"/>
              <a:t>- Enfraquecimento do poder colonial; consolidação de elites locais; oposição ao regime Espanhol; processos de independência; </a:t>
            </a:r>
          </a:p>
          <a:p>
            <a:pPr algn="just"/>
            <a:r>
              <a:rPr lang="pt-BR" dirty="0"/>
              <a:t>- Desenvolvimento dos primeiros Estados-nacionais; o papel do romantismo e a formação da nação; os problemas sociais e a consolidação das elites agrárias; conflitos e guerras; processo em construção. </a:t>
            </a:r>
          </a:p>
        </p:txBody>
      </p:sp>
    </p:spTree>
    <p:extLst>
      <p:ext uri="{BB962C8B-B14F-4D97-AF65-F5344CB8AC3E}">
        <p14:creationId xmlns:p14="http://schemas.microsoft.com/office/powerpoint/2010/main" val="279970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783B4-D18F-42B6-84CF-F0DAAE5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Longos cinco séculos II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4E142-EF95-4A4A-83A2-0F7B20A0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- Processos de união no transcorrer da História; o papel dos Reis Católicos e a formação da Espanha; a expansão ultramarina; a dinâmica entre as velhas cortes, as elites locais, a burguesia mercantil e o clero; </a:t>
            </a:r>
          </a:p>
          <a:p>
            <a:pPr algn="just"/>
            <a:r>
              <a:rPr lang="pt-BR" dirty="0"/>
              <a:t>- O domínio dos Habsburgo; a construção de um Império; a conquista e as guerras religiosas; as crises econômicas e sociais; o custo de manutenção do Império; o enfraquecimento da monarquia;</a:t>
            </a:r>
          </a:p>
          <a:p>
            <a:pPr algn="just"/>
            <a:r>
              <a:rPr lang="pt-BR" dirty="0"/>
              <a:t>- Guerra de Sucessão; problemas econômicos e sociais; iluminismo e a estrutura da sociedade espanhola; as Guerras Napoleônicas; instabilidades políticas; as Guerras Carlistas; os embates entre as </a:t>
            </a:r>
            <a:r>
              <a:rPr lang="pt-BR" dirty="0" err="1"/>
              <a:t>Espanhas</a:t>
            </a:r>
            <a:r>
              <a:rPr lang="pt-BR" dirty="0"/>
              <a:t>; a modernidade burguesa, as elites rurais e os membros do clero; </a:t>
            </a:r>
          </a:p>
          <a:p>
            <a:pPr algn="just"/>
            <a:r>
              <a:rPr lang="pt-BR" dirty="0"/>
              <a:t>- Fim de parte dos domínios coloniais; autoritarismo do Estado e da Monarquia; Golpe de Primo de Rivera; criação da Falange; instalação da República de 1931; Início da Guerra Civil Espanhola. </a:t>
            </a:r>
          </a:p>
        </p:txBody>
      </p:sp>
    </p:spTree>
    <p:extLst>
      <p:ext uri="{BB962C8B-B14F-4D97-AF65-F5344CB8AC3E}">
        <p14:creationId xmlns:p14="http://schemas.microsoft.com/office/powerpoint/2010/main" val="234032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3BB4D-B378-4518-ADA3-02AE80A5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crise da representação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6B6C12-DE6C-42B9-99AC-5959ACB5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2286000"/>
            <a:ext cx="11645462" cy="4023360"/>
          </a:xfrm>
        </p:spPr>
        <p:txBody>
          <a:bodyPr/>
          <a:lstStyle/>
          <a:p>
            <a:pPr algn="just"/>
            <a:r>
              <a:rPr lang="pt-BR" dirty="0"/>
              <a:t>- Movimento dos anos 60; crítica da representação; movimento da filosofia dos anos 60; </a:t>
            </a:r>
          </a:p>
          <a:p>
            <a:pPr algn="just"/>
            <a:r>
              <a:rPr lang="pt-BR" dirty="0"/>
              <a:t>- Centralidade romântica: dupla representação; literatura trata de um estado afetivo, sensibilidade, de um estado afetivo; forças histórico-sociais no contexto específico;  organização das letras do século XIX; Estado, temas nacionais e manifestação de um eu; </a:t>
            </a:r>
          </a:p>
          <a:p>
            <a:pPr algn="just"/>
            <a:r>
              <a:rPr lang="pt-BR" dirty="0"/>
              <a:t>- Crise da representação – crítica dos paradigmas: o problema da linguagem e de sua neutralidade; organização da matéria histórica para determinados fins; a formação do Estado e da nacionalidade; o problema da subjetividade; reconhecimento dos limites da linguagem; os lugares-comuns e a linguagem; formação da psicanálise; desenvolvimento do inconsciente; </a:t>
            </a:r>
          </a:p>
          <a:p>
            <a:pPr algn="just"/>
            <a:r>
              <a:rPr lang="pt-BR" dirty="0"/>
              <a:t>- A passagem para o século XX: colapso da representação romântica; fim das certezas e dos grandes modelos de narrador, gêneros literários, de formas poéticas, de usos da linguagem; o nascimento dos movimentos de vanguarda europeias; </a:t>
            </a:r>
          </a:p>
        </p:txBody>
      </p:sp>
    </p:spTree>
    <p:extLst>
      <p:ext uri="{BB962C8B-B14F-4D97-AF65-F5344CB8AC3E}">
        <p14:creationId xmlns:p14="http://schemas.microsoft.com/office/powerpoint/2010/main" val="405098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CE920-704E-485F-98DF-D4F537CE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problema do modernismo espanhol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E405B-0325-4299-A074-4CDC7436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- O problema da historiografia; dificuldade em adequar termos e conceitos; a divisão positiva da história e suas consequências;</a:t>
            </a:r>
          </a:p>
          <a:p>
            <a:pPr algn="just"/>
            <a:r>
              <a:rPr lang="pt-BR" dirty="0"/>
              <a:t>- Quando, de fato, começa o modernismo espanhol? O que podemos considerar como pontapé inicial do movimento? </a:t>
            </a:r>
          </a:p>
          <a:p>
            <a:pPr algn="just"/>
            <a:r>
              <a:rPr lang="pt-BR" dirty="0"/>
              <a:t>- Oposição entre o novo e o antigo; adequação ao contexto espanhol; dois grandes centros de produção e divulgação das vanguardas: Madrid e Barcelona;  </a:t>
            </a:r>
          </a:p>
          <a:p>
            <a:pPr algn="just"/>
            <a:r>
              <a:rPr lang="pt-BR" dirty="0"/>
              <a:t>- Termo “modernismo”: empregado na Espanha e América Latina; influências; Rubén </a:t>
            </a:r>
            <a:r>
              <a:rPr lang="pt-BR" dirty="0" err="1"/>
              <a:t>Darío</a:t>
            </a:r>
            <a:r>
              <a:rPr lang="pt-BR" dirty="0"/>
              <a:t> (1867-1916) e sua viagem pelo território Espanhol; </a:t>
            </a:r>
          </a:p>
          <a:p>
            <a:pPr algn="just"/>
            <a:r>
              <a:rPr lang="pt-BR" dirty="0"/>
              <a:t>- Emprego do termo pela primeira vez; 1890s; embates e conflitos; o problema do termo “modernistas”; </a:t>
            </a:r>
          </a:p>
          <a:p>
            <a:pPr algn="just"/>
            <a:r>
              <a:rPr lang="pt-BR" dirty="0"/>
              <a:t>- Tempos de </a:t>
            </a:r>
            <a:r>
              <a:rPr lang="pt-BR" i="1" dirty="0" err="1"/>
              <a:t>Fin</a:t>
            </a:r>
            <a:r>
              <a:rPr lang="pt-BR" i="1" dirty="0"/>
              <a:t> de </a:t>
            </a:r>
            <a:r>
              <a:rPr lang="pt-BR" i="1" dirty="0" err="1"/>
              <a:t>siècle</a:t>
            </a:r>
            <a:r>
              <a:rPr lang="pt-BR" i="1" dirty="0"/>
              <a:t>; </a:t>
            </a:r>
            <a:r>
              <a:rPr lang="pt-BR" dirty="0"/>
              <a:t>José </a:t>
            </a:r>
            <a:r>
              <a:rPr lang="pt-BR" dirty="0" err="1"/>
              <a:t>María</a:t>
            </a:r>
            <a:r>
              <a:rPr lang="pt-BR" dirty="0"/>
              <a:t> </a:t>
            </a:r>
            <a:r>
              <a:rPr lang="pt-BR" dirty="0" err="1"/>
              <a:t>Nogués</a:t>
            </a:r>
            <a:r>
              <a:rPr lang="pt-BR" dirty="0"/>
              <a:t> (1901): o modernismo como termo genérico e amplo; </a:t>
            </a:r>
          </a:p>
          <a:p>
            <a:pPr algn="just"/>
            <a:r>
              <a:rPr lang="pt-BR" dirty="0"/>
              <a:t>- O problema da unidade e da nacionalidade espanhola; tensões entre os grupos que compunham a sociedade; os burgueses, os liberais, os conservadores e os membros do clero; crítica e crise;</a:t>
            </a:r>
          </a:p>
        </p:txBody>
      </p:sp>
    </p:spTree>
    <p:extLst>
      <p:ext uri="{BB962C8B-B14F-4D97-AF65-F5344CB8AC3E}">
        <p14:creationId xmlns:p14="http://schemas.microsoft.com/office/powerpoint/2010/main" val="111841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A1FAD-322C-4C6A-9238-C1028B33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1898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EEE814-1F79-40C9-A098-68500EDE2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18137"/>
            <a:ext cx="7005775" cy="477316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- Primeiros registros de uma arte moderna espanhola; década de 90 do século XIX; influência dos poetas latino-americanos; </a:t>
            </a:r>
          </a:p>
          <a:p>
            <a:pPr algn="just"/>
            <a:r>
              <a:rPr lang="pt-BR" dirty="0"/>
              <a:t>- Pontapé inicial: </a:t>
            </a:r>
            <a:r>
              <a:rPr lang="pt-BR" i="1" dirty="0"/>
              <a:t>Azul (1888) e Prosas profanas (1896), </a:t>
            </a:r>
            <a:r>
              <a:rPr lang="pt-BR" dirty="0"/>
              <a:t>de Rubén </a:t>
            </a:r>
            <a:r>
              <a:rPr lang="pt-BR" dirty="0" err="1"/>
              <a:t>Darío</a:t>
            </a:r>
            <a:r>
              <a:rPr lang="pt-BR" dirty="0"/>
              <a:t>; </a:t>
            </a:r>
          </a:p>
          <a:p>
            <a:pPr algn="just"/>
            <a:r>
              <a:rPr lang="pt-BR" dirty="0"/>
              <a:t>- Passagem do século XIX para o XX: tensões na sociedade e arte espanholas; Gomez </a:t>
            </a:r>
            <a:r>
              <a:rPr lang="pt-BR" dirty="0" err="1"/>
              <a:t>Carrillo</a:t>
            </a:r>
            <a:r>
              <a:rPr lang="pt-BR" dirty="0"/>
              <a:t> (1873–1927), publicação na revista </a:t>
            </a:r>
            <a:r>
              <a:rPr lang="pt-BR" i="1" dirty="0"/>
              <a:t>Madrid Cómico; </a:t>
            </a:r>
          </a:p>
          <a:p>
            <a:pPr algn="just"/>
            <a:r>
              <a:rPr lang="pt-BR" i="1" dirty="0"/>
              <a:t>- </a:t>
            </a:r>
            <a:r>
              <a:rPr lang="pt-BR" dirty="0"/>
              <a:t>Obras de Martínez Ruiz, Pio </a:t>
            </a:r>
            <a:r>
              <a:rPr lang="pt-BR" dirty="0" err="1"/>
              <a:t>Baroja</a:t>
            </a:r>
            <a:r>
              <a:rPr lang="pt-BR" dirty="0"/>
              <a:t> e Pérez de Ayala; </a:t>
            </a:r>
          </a:p>
          <a:p>
            <a:pPr algn="just"/>
            <a:r>
              <a:rPr lang="pt-BR" dirty="0"/>
              <a:t>- Construção da imagem da geração de 1898; oposição a esse primeiro modernismo;  </a:t>
            </a:r>
          </a:p>
          <a:p>
            <a:pPr algn="just"/>
            <a:r>
              <a:rPr lang="pt-BR" dirty="0"/>
              <a:t>- Reconhecimento dos poetas latino-americanos nos círculos letrados espanhóis;  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48D158-226E-4105-9855-2E5EB606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66" y="1"/>
            <a:ext cx="3162084" cy="47731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3431B0-6687-4E8F-8E1D-9D26D6EC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803" y="2267503"/>
            <a:ext cx="3166794" cy="44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2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5DC0B-511F-4C5E-8637-D4B1E3FF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1898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B26CB-E517-45E3-909F-6B69D5CB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22" y="2213713"/>
            <a:ext cx="6753526" cy="4023360"/>
          </a:xfrm>
        </p:spPr>
        <p:txBody>
          <a:bodyPr/>
          <a:lstStyle/>
          <a:p>
            <a:pPr algn="just"/>
            <a:r>
              <a:rPr lang="pt-BR" dirty="0"/>
              <a:t>- Juan Ramón Jiménez – </a:t>
            </a:r>
            <a:r>
              <a:rPr lang="pt-BR" i="1" dirty="0" err="1"/>
              <a:t>Ninfeas</a:t>
            </a:r>
            <a:r>
              <a:rPr lang="pt-BR" i="1" dirty="0"/>
              <a:t> (1900); </a:t>
            </a:r>
            <a:r>
              <a:rPr lang="pt-BR" dirty="0" err="1"/>
              <a:t>Fracisco</a:t>
            </a:r>
            <a:r>
              <a:rPr lang="pt-BR" dirty="0"/>
              <a:t> </a:t>
            </a:r>
            <a:r>
              <a:rPr lang="pt-BR" dirty="0" err="1"/>
              <a:t>Villaespesa</a:t>
            </a:r>
            <a:r>
              <a:rPr lang="pt-BR" dirty="0"/>
              <a:t> – </a:t>
            </a:r>
            <a:r>
              <a:rPr lang="pt-BR" i="1" dirty="0"/>
              <a:t>La Copla </a:t>
            </a:r>
            <a:r>
              <a:rPr lang="pt-BR" i="1" dirty="0" err="1"/>
              <a:t>del</a:t>
            </a:r>
            <a:r>
              <a:rPr lang="pt-BR" i="1" dirty="0"/>
              <a:t> </a:t>
            </a:r>
            <a:r>
              <a:rPr lang="pt-BR" i="1" dirty="0" err="1"/>
              <a:t>rey</a:t>
            </a:r>
            <a:r>
              <a:rPr lang="pt-BR" i="1" dirty="0"/>
              <a:t> de </a:t>
            </a:r>
            <a:r>
              <a:rPr lang="pt-BR" i="1" dirty="0" err="1"/>
              <a:t>Thule</a:t>
            </a:r>
            <a:r>
              <a:rPr lang="pt-BR" i="1" dirty="0"/>
              <a:t> </a:t>
            </a:r>
            <a:r>
              <a:rPr lang="pt-BR" dirty="0"/>
              <a:t>(1900); </a:t>
            </a:r>
          </a:p>
          <a:p>
            <a:pPr algn="just"/>
            <a:r>
              <a:rPr lang="pt-BR" dirty="0"/>
              <a:t>- Constante experimentalismo; diálogos com o simbolismo; </a:t>
            </a:r>
          </a:p>
          <a:p>
            <a:pPr algn="just"/>
            <a:r>
              <a:rPr lang="pt-BR" dirty="0"/>
              <a:t>- A questão da prosa; mudanças mais radicais depois da poesia; Unamuno, </a:t>
            </a:r>
            <a:r>
              <a:rPr lang="pt-BR" dirty="0" err="1"/>
              <a:t>Baroja</a:t>
            </a:r>
            <a:r>
              <a:rPr lang="pt-BR" dirty="0"/>
              <a:t>, </a:t>
            </a:r>
            <a:r>
              <a:rPr lang="pt-BR" dirty="0" err="1"/>
              <a:t>Azorínn</a:t>
            </a:r>
            <a:r>
              <a:rPr lang="pt-BR" dirty="0"/>
              <a:t>, Valle-</a:t>
            </a:r>
            <a:r>
              <a:rPr lang="pt-BR" dirty="0" err="1"/>
              <a:t>Inclan</a:t>
            </a:r>
            <a:r>
              <a:rPr lang="pt-BR" dirty="0"/>
              <a:t> e Unamuno; décadas de 10 e de 20; influências das novas artes; fim do paradigma romântico-realista; mergulho nos problemas do sujeito e da Espanha do século XX;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A5D8EE-C9DB-4E1A-983D-0C64D9B5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116" y="77541"/>
            <a:ext cx="3004153" cy="44169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57A71E3-A05D-4028-8AEB-2CD826BB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2208459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6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560</TotalTime>
  <Words>1330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Integral</vt:lpstr>
      <vt:lpstr>Las vanguardias hispano-americanas en relación con las españolas</vt:lpstr>
      <vt:lpstr>Roteiro </vt:lpstr>
      <vt:lpstr>O presente entre o passado e o futuro</vt:lpstr>
      <vt:lpstr>Longos cinco séculos I </vt:lpstr>
      <vt:lpstr>Longos cinco séculos II </vt:lpstr>
      <vt:lpstr>A crise da representação</vt:lpstr>
      <vt:lpstr>O problema do modernismo espanhol</vt:lpstr>
      <vt:lpstr>Geração de 1898</vt:lpstr>
      <vt:lpstr>Geração de 1898</vt:lpstr>
      <vt:lpstr>Geração de 1927</vt:lpstr>
      <vt:lpstr>Geração de 1927</vt:lpstr>
      <vt:lpstr>Reflexões possíveis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vanguardias hispano-americanas em relación con las españolas</dc:title>
  <dc:creator>Gustavo Borghi</dc:creator>
  <cp:lastModifiedBy>Gustavo Borghi</cp:lastModifiedBy>
  <cp:revision>23</cp:revision>
  <dcterms:created xsi:type="dcterms:W3CDTF">2020-12-07T10:18:11Z</dcterms:created>
  <dcterms:modified xsi:type="dcterms:W3CDTF">2020-12-07T23:56:04Z</dcterms:modified>
</cp:coreProperties>
</file>