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9" r:id="rId3"/>
    <p:sldId id="389" r:id="rId4"/>
    <p:sldId id="350" r:id="rId5"/>
    <p:sldId id="393" r:id="rId6"/>
    <p:sldId id="370" r:id="rId7"/>
    <p:sldId id="372" r:id="rId8"/>
    <p:sldId id="374" r:id="rId9"/>
    <p:sldId id="394" r:id="rId10"/>
    <p:sldId id="395" r:id="rId11"/>
    <p:sldId id="377" r:id="rId12"/>
    <p:sldId id="396" r:id="rId13"/>
    <p:sldId id="391" r:id="rId14"/>
    <p:sldId id="390" r:id="rId15"/>
    <p:sldId id="380" r:id="rId16"/>
    <p:sldId id="392" r:id="rId17"/>
    <p:sldId id="382" r:id="rId18"/>
    <p:sldId id="384" r:id="rId19"/>
    <p:sldId id="386" r:id="rId20"/>
    <p:sldId id="388" r:id="rId21"/>
    <p:sldId id="398" r:id="rId22"/>
    <p:sldId id="300" r:id="rId23"/>
    <p:sldId id="326" r:id="rId24"/>
    <p:sldId id="327" r:id="rId25"/>
    <p:sldId id="333" r:id="rId26"/>
    <p:sldId id="334" r:id="rId27"/>
    <p:sldId id="335" r:id="rId28"/>
    <p:sldId id="338" r:id="rId29"/>
    <p:sldId id="399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4" autoAdjust="0"/>
    <p:restoredTop sz="94660"/>
  </p:normalViewPr>
  <p:slideViewPr>
    <p:cSldViewPr snapToGrid="0">
      <p:cViewPr>
        <p:scale>
          <a:sx n="80" d="100"/>
          <a:sy n="80" d="100"/>
        </p:scale>
        <p:origin x="6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F1D2-D9C2-4DA8-9633-1B47759A58EA}" type="datetimeFigureOut">
              <a:rPr lang="pt-BR" smtClean="0"/>
              <a:t>19/08/2020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998D3-8FB5-43FA-9128-8296F19DC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CD2A-CB73-4AFF-94EF-FC74E04C7D74}" type="datetime1">
              <a:rPr lang="pt-BR" smtClean="0"/>
              <a:t>19/08/2020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72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158D-1F43-4D32-89DE-CC21792F1537}" type="datetime1">
              <a:rPr lang="pt-BR" smtClean="0"/>
              <a:t>19/08/2020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16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51-1D94-40D8-A120-E68F5E6F9074}" type="datetime1">
              <a:rPr lang="pt-BR" smtClean="0"/>
              <a:t>19/08/2020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07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7715-0D9D-45C0-8F84-08F3EB6FEDB9}" type="datetime1">
              <a:rPr lang="pt-BR" smtClean="0"/>
              <a:t>19/08/2020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01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FB33-0F07-467B-BBE2-79DB684DB8C3}" type="datetime1">
              <a:rPr lang="pt-BR" smtClean="0"/>
              <a:t>19/08/2020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A848-AC9E-4232-B006-C90BA2AF99C9}" type="datetime1">
              <a:rPr lang="pt-BR" smtClean="0"/>
              <a:t>19/08/2020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15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BA30-3683-4E65-A32A-AC4263BB8844}" type="datetime1">
              <a:rPr lang="pt-BR" smtClean="0"/>
              <a:t>19/08/2020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4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699-5C9C-4B52-92FF-A516BE6DBA99}" type="datetime1">
              <a:rPr lang="pt-BR" smtClean="0"/>
              <a:t>19/08/2020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88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04D9-15FB-4835-802A-65615CE73710}" type="datetime1">
              <a:rPr lang="pt-BR" smtClean="0"/>
              <a:t>19/08/2020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2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E887-F74F-41A7-921D-1D153392F6BE}" type="datetime1">
              <a:rPr lang="pt-BR" smtClean="0"/>
              <a:t>19/08/2020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55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12D-B5C6-49FE-BFC9-DD780BCBD2A4}" type="datetime1">
              <a:rPr lang="pt-BR" smtClean="0"/>
              <a:t>19/08/2020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57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1D5B-4B95-4BD2-854A-22AB321D1BF0}" type="datetime1">
              <a:rPr lang="pt-BR" smtClean="0"/>
              <a:t>19/08/2020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4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graphy.com/scientist/gregor-mendel" TargetMode="External"/><Relationship Id="rId2" Type="http://schemas.openxmlformats.org/officeDocument/2006/relationships/hyperlink" Target="https://www.youtube.com/watch?v=cWt1RFnWNz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97306" y="541930"/>
            <a:ext cx="106359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DisciplinaACH4226: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Princípios de Genética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01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GENÉTICA BÁSICA </a:t>
            </a:r>
            <a:endParaRPr lang="pt-BR" altLang="en-US" sz="4000" b="1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19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Agosto de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4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10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0165" y="1038579"/>
            <a:ext cx="1193344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u="sng" dirty="0" smtClean="0">
                <a:solidFill>
                  <a:srgbClr val="0070C0"/>
                </a:solidFill>
              </a:rPr>
              <a:t>ONDE SE ENCONTRA ESSA HERANÇA GENÉTICA?</a:t>
            </a:r>
          </a:p>
          <a:p>
            <a:endParaRPr lang="pt-BR" sz="1400" dirty="0">
              <a:solidFill>
                <a:srgbClr val="000000"/>
              </a:solidFill>
            </a:endParaRPr>
          </a:p>
          <a:p>
            <a:r>
              <a:rPr lang="pt-BR" sz="2400" dirty="0" smtClean="0">
                <a:solidFill>
                  <a:srgbClr val="000000"/>
                </a:solidFill>
              </a:rPr>
              <a:t>• A </a:t>
            </a:r>
            <a:r>
              <a:rPr lang="pt-BR" sz="2400" b="1" dirty="0">
                <a:solidFill>
                  <a:srgbClr val="000000"/>
                </a:solidFill>
              </a:rPr>
              <a:t>molécula de DNA </a:t>
            </a:r>
            <a:r>
              <a:rPr lang="pt-BR" sz="2400" dirty="0">
                <a:solidFill>
                  <a:srgbClr val="000000"/>
                </a:solidFill>
              </a:rPr>
              <a:t>de animais e vegetais está na forma de fragmentos associados a proteínas denominados </a:t>
            </a:r>
            <a:r>
              <a:rPr lang="pt-BR" sz="2400" dirty="0" smtClean="0">
                <a:solidFill>
                  <a:srgbClr val="000000"/>
                </a:solidFill>
              </a:rPr>
              <a:t>cromossomos contidos </a:t>
            </a:r>
            <a:r>
              <a:rPr lang="pt-BR" sz="2400" dirty="0">
                <a:solidFill>
                  <a:srgbClr val="000000"/>
                </a:solidFill>
              </a:rPr>
              <a:t>no </a:t>
            </a:r>
            <a:r>
              <a:rPr lang="pt-BR" sz="2400" dirty="0" smtClean="0">
                <a:solidFill>
                  <a:srgbClr val="000000"/>
                </a:solidFill>
              </a:rPr>
              <a:t>núcleo celular</a:t>
            </a:r>
            <a:r>
              <a:rPr lang="pt-BR" sz="2400" dirty="0" smtClean="0">
                <a:solidFill>
                  <a:srgbClr val="000000"/>
                </a:solidFill>
              </a:rPr>
              <a:t>;</a:t>
            </a:r>
          </a:p>
          <a:p>
            <a:endParaRPr lang="pt-BR" sz="2400" dirty="0">
              <a:solidFill>
                <a:srgbClr val="000000"/>
              </a:solidFill>
            </a:endParaRPr>
          </a:p>
          <a:p>
            <a:r>
              <a:rPr lang="pt-BR" sz="2800" b="1" u="sng" dirty="0" smtClean="0">
                <a:solidFill>
                  <a:srgbClr val="0070C0"/>
                </a:solidFill>
              </a:rPr>
              <a:t>COMO A HERANÇA É TRANSMITIDA ?</a:t>
            </a:r>
          </a:p>
          <a:p>
            <a:endParaRPr lang="pt-BR" sz="1600" dirty="0" smtClean="0">
              <a:solidFill>
                <a:srgbClr val="000000"/>
              </a:solidFill>
            </a:endParaRPr>
          </a:p>
          <a:p>
            <a:r>
              <a:rPr lang="pt-BR" sz="2400" dirty="0" smtClean="0">
                <a:solidFill>
                  <a:srgbClr val="000000"/>
                </a:solidFill>
              </a:rPr>
              <a:t>• A </a:t>
            </a:r>
            <a:r>
              <a:rPr lang="pt-BR" sz="2400" dirty="0">
                <a:solidFill>
                  <a:srgbClr val="000000"/>
                </a:solidFill>
              </a:rPr>
              <a:t>herança é transmitida no processo </a:t>
            </a:r>
            <a:r>
              <a:rPr lang="pt-BR" sz="2400" dirty="0" smtClean="0">
                <a:solidFill>
                  <a:srgbClr val="000000"/>
                </a:solidFill>
              </a:rPr>
              <a:t>de reprodução, que pode ser:</a:t>
            </a:r>
          </a:p>
          <a:p>
            <a:r>
              <a:rPr lang="pt-BR" sz="2400" dirty="0" smtClean="0">
                <a:solidFill>
                  <a:srgbClr val="000000"/>
                </a:solidFill>
              </a:rPr>
              <a:t>- Assexuada (não </a:t>
            </a:r>
            <a:r>
              <a:rPr lang="pt-BR" sz="2400" dirty="0">
                <a:solidFill>
                  <a:srgbClr val="000000"/>
                </a:solidFill>
              </a:rPr>
              <a:t>há a produção de células </a:t>
            </a:r>
            <a:r>
              <a:rPr lang="pt-BR" sz="2400" dirty="0" smtClean="0">
                <a:solidFill>
                  <a:srgbClr val="000000"/>
                </a:solidFill>
              </a:rPr>
              <a:t>sexuais/gametas/nem </a:t>
            </a:r>
            <a:r>
              <a:rPr lang="pt-BR" sz="2400" dirty="0">
                <a:solidFill>
                  <a:srgbClr val="000000"/>
                </a:solidFill>
              </a:rPr>
              <a:t>troca de material </a:t>
            </a:r>
            <a:r>
              <a:rPr lang="pt-BR" sz="2400" dirty="0" smtClean="0">
                <a:solidFill>
                  <a:srgbClr val="000000"/>
                </a:solidFill>
              </a:rPr>
              <a:t>genético;</a:t>
            </a:r>
          </a:p>
          <a:p>
            <a:r>
              <a:rPr lang="pt-BR" sz="2400" dirty="0" smtClean="0">
                <a:solidFill>
                  <a:srgbClr val="000000"/>
                </a:solidFill>
              </a:rPr>
              <a:t>- Sexuada (ocorre </a:t>
            </a:r>
            <a:r>
              <a:rPr lang="pt-BR" sz="2400" dirty="0">
                <a:solidFill>
                  <a:srgbClr val="000000"/>
                </a:solidFill>
              </a:rPr>
              <a:t>pela união de células </a:t>
            </a:r>
            <a:r>
              <a:rPr lang="pt-BR" sz="2400" dirty="0" smtClean="0">
                <a:solidFill>
                  <a:srgbClr val="000000"/>
                </a:solidFill>
              </a:rPr>
              <a:t>reprodutivas/gametas, apresentando metade </a:t>
            </a:r>
            <a:r>
              <a:rPr lang="pt-BR" sz="2400" dirty="0">
                <a:solidFill>
                  <a:srgbClr val="000000"/>
                </a:solidFill>
              </a:rPr>
              <a:t>do material genético de cada um dos progenitores (macho e </a:t>
            </a:r>
            <a:r>
              <a:rPr lang="pt-BR" sz="2400" dirty="0" smtClean="0">
                <a:solidFill>
                  <a:srgbClr val="000000"/>
                </a:solidFill>
              </a:rPr>
              <a:t>fêmea). 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71" y="5129630"/>
            <a:ext cx="6556866" cy="172837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023791" y="170393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53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0897" y="1269957"/>
            <a:ext cx="11785600" cy="5017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altLang="pt-BR" sz="3000" b="1" u="sng" dirty="0" smtClean="0">
                <a:solidFill>
                  <a:srgbClr val="0070C0"/>
                </a:solidFill>
              </a:rPr>
              <a:t>HISTÓRICO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altLang="pt-BR" sz="3000" b="1" u="sng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altLang="pt-BR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altLang="pt-BR" sz="2600" dirty="0" smtClean="0"/>
              <a:t>• O monge austríaco </a:t>
            </a:r>
            <a:r>
              <a:rPr lang="pt-BR" altLang="pt-BR" sz="2600" dirty="0" err="1" smtClean="0"/>
              <a:t>Gregor</a:t>
            </a:r>
            <a:r>
              <a:rPr lang="pt-BR" altLang="pt-BR" sz="2600" dirty="0" smtClean="0"/>
              <a:t> </a:t>
            </a:r>
            <a:r>
              <a:rPr lang="pt-BR" altLang="pt-BR" sz="2600" dirty="0" smtClean="0"/>
              <a:t>Mendel (1822-1884), </a:t>
            </a:r>
            <a:r>
              <a:rPr lang="pt-BR" altLang="pt-BR" sz="2600" dirty="0" smtClean="0"/>
              <a:t>é </a:t>
            </a:r>
            <a:r>
              <a:rPr lang="pt-BR" altLang="pt-BR" sz="2600" dirty="0" smtClean="0"/>
              <a:t>considerado o “pai da genética</a:t>
            </a:r>
            <a:r>
              <a:rPr lang="pt-BR" altLang="pt-BR" sz="2600" dirty="0" smtClean="0"/>
              <a:t>”;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altLang="pt-BR" sz="2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altLang="pt-BR" sz="2600" dirty="0"/>
              <a:t>• Desenvolveu </a:t>
            </a:r>
            <a:r>
              <a:rPr lang="pt-BR" altLang="pt-BR" sz="2600" dirty="0" smtClean="0"/>
              <a:t>seus trabalhos com plantas de </a:t>
            </a:r>
            <a:r>
              <a:rPr lang="pt-BR" altLang="pt-BR" sz="2600" dirty="0" smtClean="0"/>
              <a:t>ervilhas </a:t>
            </a:r>
            <a:r>
              <a:rPr lang="pt-BR" altLang="pt-BR" sz="2600" dirty="0" smtClean="0"/>
              <a:t>(</a:t>
            </a:r>
            <a:r>
              <a:rPr lang="pt-BR" altLang="pt-BR" sz="2600" i="1" dirty="0" err="1" smtClean="0"/>
              <a:t>Pisun</a:t>
            </a:r>
            <a:r>
              <a:rPr lang="pt-BR" altLang="pt-BR" sz="2600" dirty="0" smtClean="0"/>
              <a:t> </a:t>
            </a:r>
            <a:r>
              <a:rPr lang="pt-BR" altLang="pt-BR" sz="2600" i="1" dirty="0" err="1" smtClean="0"/>
              <a:t>sativum</a:t>
            </a:r>
            <a:r>
              <a:rPr lang="pt-BR" altLang="pt-BR" sz="2600" dirty="0" smtClean="0"/>
              <a:t>) observando a transmissão hereditária de várias </a:t>
            </a:r>
            <a:r>
              <a:rPr lang="pt-BR" altLang="pt-BR" sz="2600" dirty="0" smtClean="0"/>
              <a:t>características;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altLang="pt-BR" sz="2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altLang="pt-BR" sz="2600" dirty="0"/>
              <a:t>• Em </a:t>
            </a:r>
            <a:r>
              <a:rPr lang="pt-BR" altLang="pt-BR" sz="2600" dirty="0" smtClean="0"/>
              <a:t>1865 publicou o artigo </a:t>
            </a:r>
            <a:r>
              <a:rPr lang="pt-BR" altLang="pt-BR" sz="2600" dirty="0" smtClean="0">
                <a:cs typeface="Arial" panose="020B0604020202020204" pitchFamily="34" charset="0"/>
              </a:rPr>
              <a:t>"</a:t>
            </a:r>
            <a:r>
              <a:rPr lang="pt-BR" altLang="pt-BR" sz="2600" dirty="0" err="1" smtClean="0">
                <a:cs typeface="Arial" panose="020B0604020202020204" pitchFamily="34" charset="0"/>
              </a:rPr>
              <a:t>Experiments</a:t>
            </a:r>
            <a:r>
              <a:rPr lang="pt-BR" altLang="pt-BR" sz="2600" dirty="0" smtClean="0">
                <a:cs typeface="Arial" panose="020B0604020202020204" pitchFamily="34" charset="0"/>
              </a:rPr>
              <a:t> </a:t>
            </a:r>
            <a:r>
              <a:rPr lang="pt-BR" altLang="pt-BR" sz="2600" dirty="0" err="1" smtClean="0">
                <a:cs typeface="Arial" panose="020B0604020202020204" pitchFamily="34" charset="0"/>
              </a:rPr>
              <a:t>with</a:t>
            </a:r>
            <a:r>
              <a:rPr lang="pt-BR" altLang="pt-BR" sz="2600" dirty="0" smtClean="0">
                <a:cs typeface="Arial" panose="020B0604020202020204" pitchFamily="34" charset="0"/>
              </a:rPr>
              <a:t> </a:t>
            </a:r>
            <a:r>
              <a:rPr lang="pt-BR" altLang="pt-BR" sz="2600" dirty="0" err="1" smtClean="0">
                <a:cs typeface="Arial" panose="020B0604020202020204" pitchFamily="34" charset="0"/>
              </a:rPr>
              <a:t>Plant</a:t>
            </a:r>
            <a:r>
              <a:rPr lang="pt-BR" altLang="pt-BR" sz="2600" dirty="0" smtClean="0">
                <a:cs typeface="Arial" panose="020B0604020202020204" pitchFamily="34" charset="0"/>
              </a:rPr>
              <a:t> </a:t>
            </a:r>
            <a:r>
              <a:rPr lang="pt-BR" altLang="pt-BR" sz="2600" dirty="0" err="1" smtClean="0">
                <a:cs typeface="Arial" panose="020B0604020202020204" pitchFamily="34" charset="0"/>
              </a:rPr>
              <a:t>Hybrids</a:t>
            </a:r>
            <a:r>
              <a:rPr lang="pt-BR" altLang="pt-BR" sz="2600" dirty="0" smtClean="0">
                <a:cs typeface="Arial" panose="020B0604020202020204" pitchFamily="34" charset="0"/>
              </a:rPr>
              <a:t>" que foi </a:t>
            </a:r>
            <a:r>
              <a:rPr lang="pt-BR" altLang="pt-BR" sz="2600" dirty="0" smtClean="0">
                <a:cs typeface="Arial" panose="020B0604020202020204" pitchFamily="34" charset="0"/>
              </a:rPr>
              <a:t>ignorado;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altLang="pt-BR" sz="2600" dirty="0" smtClean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altLang="pt-BR" sz="2600" dirty="0"/>
              <a:t>• A </a:t>
            </a:r>
            <a:r>
              <a:rPr lang="pt-BR" altLang="pt-BR" sz="2600" dirty="0" smtClean="0"/>
              <a:t>partir de 1900 vários pesquisadores confirmaram seus </a:t>
            </a:r>
            <a:endParaRPr lang="pt-BR" altLang="pt-BR" sz="2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altLang="pt-BR" sz="2600" dirty="0" smtClean="0"/>
              <a:t>resultados;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altLang="pt-BR" sz="2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altLang="pt-BR" sz="2600" dirty="0"/>
              <a:t>• Suas </a:t>
            </a:r>
            <a:r>
              <a:rPr lang="pt-BR" altLang="pt-BR" sz="2600" dirty="0" smtClean="0"/>
              <a:t>duas leis ainda hoje são base para os </a:t>
            </a:r>
            <a:r>
              <a:rPr lang="pt-BR" altLang="pt-BR" sz="2600" dirty="0" smtClean="0"/>
              <a:t>estudos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altLang="pt-BR" sz="2600" dirty="0" smtClean="0"/>
              <a:t>genéticos</a:t>
            </a:r>
            <a:r>
              <a:rPr lang="pt-BR" altLang="pt-BR" sz="2600" dirty="0" smtClean="0"/>
              <a:t>.</a:t>
            </a:r>
            <a:endParaRPr lang="pt-BR" altLang="pt-BR" sz="26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23791" y="170393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2" name="Picture 4" descr="https://4.bp.blogspot.com/-qEz8HjgkxNc/T0tLupNsCgI/AAAAAAAAF7A/NWQyzl5DO0Q/s1600/Imagem%2B-%2BMend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071555" y="4177631"/>
            <a:ext cx="3987094" cy="25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12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40633" y="1038579"/>
            <a:ext cx="117067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400" b="1" u="sng" dirty="0">
                <a:solidFill>
                  <a:srgbClr val="0070C0"/>
                </a:solidFill>
              </a:rPr>
              <a:t>HISTÓRICO</a:t>
            </a:r>
          </a:p>
          <a:p>
            <a:pPr algn="just"/>
            <a:endParaRPr lang="pt-BR" sz="2400" dirty="0" smtClean="0">
              <a:solidFill>
                <a:srgbClr val="000000"/>
              </a:solidFill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Mendel </a:t>
            </a:r>
            <a:r>
              <a:rPr lang="pt-BR" sz="2400" dirty="0">
                <a:solidFill>
                  <a:srgbClr val="000000"/>
                </a:solidFill>
              </a:rPr>
              <a:t>deduziu que a presença de pelo menos um fator dominante determinava a </a:t>
            </a:r>
            <a:r>
              <a:rPr lang="pt-BR" sz="2400" b="1" dirty="0">
                <a:solidFill>
                  <a:srgbClr val="000000"/>
                </a:solidFill>
              </a:rPr>
              <a:t>característica dominante (3/4 ou 75%) </a:t>
            </a:r>
            <a:r>
              <a:rPr lang="pt-BR" sz="2400" dirty="0">
                <a:solidFill>
                  <a:srgbClr val="000000"/>
                </a:solidFill>
              </a:rPr>
              <a:t>e a presença de apenas fatores recessivos determinava a </a:t>
            </a:r>
            <a:r>
              <a:rPr lang="pt-BR" sz="2400" b="1" dirty="0">
                <a:solidFill>
                  <a:srgbClr val="000000"/>
                </a:solidFill>
              </a:rPr>
              <a:t>característica recessiva (1/4 ou 25</a:t>
            </a:r>
            <a:r>
              <a:rPr lang="pt-BR" sz="2400" b="1" dirty="0" smtClean="0">
                <a:solidFill>
                  <a:srgbClr val="000000"/>
                </a:solidFill>
              </a:rPr>
              <a:t>%)</a:t>
            </a:r>
            <a:r>
              <a:rPr lang="pt-BR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endParaRPr lang="pt-BR" sz="2400" dirty="0" smtClean="0">
              <a:solidFill>
                <a:srgbClr val="000000"/>
              </a:solidFill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</a:rPr>
              <a:t>De uma forma geral podemos dizer que </a:t>
            </a:r>
            <a:r>
              <a:rPr lang="pt-BR" sz="2400" b="1" dirty="0">
                <a:solidFill>
                  <a:srgbClr val="000000"/>
                </a:solidFill>
              </a:rPr>
              <a:t>GENÉTICA </a:t>
            </a:r>
            <a:r>
              <a:rPr lang="pt-BR" sz="2400" dirty="0">
                <a:solidFill>
                  <a:srgbClr val="000000"/>
                </a:solidFill>
              </a:rPr>
              <a:t>estuda onde se armazena informações biológicas </a:t>
            </a:r>
            <a:r>
              <a:rPr lang="pt-BR" sz="2400" b="1" dirty="0">
                <a:solidFill>
                  <a:srgbClr val="000000"/>
                </a:solidFill>
              </a:rPr>
              <a:t>(contidas em genes)</a:t>
            </a:r>
            <a:r>
              <a:rPr lang="pt-BR" sz="2400" dirty="0">
                <a:solidFill>
                  <a:srgbClr val="000000"/>
                </a:solidFill>
              </a:rPr>
              <a:t>, sua transmissão para os descendentes </a:t>
            </a:r>
            <a:r>
              <a:rPr lang="pt-BR" sz="2400" b="1" dirty="0">
                <a:solidFill>
                  <a:srgbClr val="000000"/>
                </a:solidFill>
              </a:rPr>
              <a:t>(genes nos cromossomos presentes nos gametas) </a:t>
            </a:r>
            <a:r>
              <a:rPr lang="pt-BR" sz="2400" dirty="0">
                <a:solidFill>
                  <a:srgbClr val="000000"/>
                </a:solidFill>
              </a:rPr>
              <a:t>e expressão após a fecundação para o desenvolvimento dos descendentes, como características observáveis ou </a:t>
            </a:r>
            <a:r>
              <a:rPr lang="pt-BR" sz="2400" dirty="0" smtClean="0">
                <a:solidFill>
                  <a:srgbClr val="000000"/>
                </a:solidFill>
              </a:rPr>
              <a:t>deduzíveis;</a:t>
            </a:r>
          </a:p>
          <a:p>
            <a:pPr algn="just"/>
            <a:endParaRPr lang="pt-BR" sz="2400" dirty="0" smtClean="0">
              <a:solidFill>
                <a:srgbClr val="000000"/>
              </a:solidFill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As </a:t>
            </a:r>
            <a:r>
              <a:rPr lang="pt-BR" sz="2400" dirty="0">
                <a:solidFill>
                  <a:srgbClr val="000000"/>
                </a:solidFill>
              </a:rPr>
              <a:t>informações genéticas nada mais são do que “instruções” presentes no </a:t>
            </a:r>
            <a:r>
              <a:rPr lang="pt-BR" sz="2400" b="1" dirty="0">
                <a:solidFill>
                  <a:srgbClr val="000000"/>
                </a:solidFill>
              </a:rPr>
              <a:t>DNA </a:t>
            </a:r>
            <a:r>
              <a:rPr lang="pt-BR" sz="2400" dirty="0">
                <a:solidFill>
                  <a:srgbClr val="000000"/>
                </a:solidFill>
              </a:rPr>
              <a:t>copiadas na forma de </a:t>
            </a:r>
            <a:r>
              <a:rPr lang="pt-BR" sz="2400" b="1" dirty="0">
                <a:solidFill>
                  <a:srgbClr val="000000"/>
                </a:solidFill>
              </a:rPr>
              <a:t>RNAm (mensageiro) </a:t>
            </a:r>
            <a:r>
              <a:rPr lang="pt-BR" sz="2400" dirty="0">
                <a:solidFill>
                  <a:srgbClr val="000000"/>
                </a:solidFill>
              </a:rPr>
              <a:t>e utilizadas para a produção de </a:t>
            </a:r>
            <a:r>
              <a:rPr lang="pt-BR" sz="2400" b="1" dirty="0">
                <a:solidFill>
                  <a:srgbClr val="000000"/>
                </a:solidFill>
              </a:rPr>
              <a:t>proteínas</a:t>
            </a:r>
            <a:r>
              <a:rPr lang="pt-BR" sz="2400" dirty="0">
                <a:solidFill>
                  <a:srgbClr val="000000"/>
                </a:solidFill>
              </a:rPr>
              <a:t>, que determinam as características hereditárias dos seres vivos. </a:t>
            </a:r>
          </a:p>
          <a:p>
            <a:pPr algn="just"/>
            <a:endParaRPr lang="pt-BR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023791" y="170393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52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13</a:t>
            </a:fld>
            <a:endParaRPr lang="pt-BR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46824" y="837754"/>
            <a:ext cx="11544123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altLang="pt-BR" sz="2800" b="1" u="sng" dirty="0">
                <a:solidFill>
                  <a:srgbClr val="0070C0"/>
                </a:solidFill>
              </a:rPr>
              <a:t>HISTÓRICO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2400" dirty="0" smtClean="0"/>
              <a:t>• </a:t>
            </a:r>
            <a:r>
              <a:rPr lang="pt-BR" sz="2400" dirty="0" err="1" smtClean="0"/>
              <a:t>Gregor</a:t>
            </a:r>
            <a:r>
              <a:rPr lang="pt-BR" sz="2400" dirty="0" smtClean="0"/>
              <a:t> Mendel, em </a:t>
            </a:r>
            <a:r>
              <a:rPr lang="pt-BR" sz="2400" dirty="0"/>
              <a:t>1866</a:t>
            </a:r>
            <a:r>
              <a:rPr lang="pt-BR" sz="2400" dirty="0" smtClean="0"/>
              <a:t>, publicou trabalho </a:t>
            </a:r>
            <a:r>
              <a:rPr lang="pt-BR" sz="2400" dirty="0"/>
              <a:t>sobre a hereditariedade, porém esse trabalho só teve a devida  atenção em 1900, quando os cientistas: o alemão </a:t>
            </a:r>
            <a:r>
              <a:rPr lang="pt-PT" sz="2400" dirty="0"/>
              <a:t>Carl Correns (1864-1933), o </a:t>
            </a:r>
            <a:r>
              <a:rPr lang="pt-BR" sz="2400" dirty="0"/>
              <a:t>holandês Hugo de </a:t>
            </a:r>
            <a:r>
              <a:rPr lang="pt-BR" sz="2400" dirty="0" err="1"/>
              <a:t>Vries</a:t>
            </a:r>
            <a:r>
              <a:rPr lang="pt-BR" sz="2400" dirty="0"/>
              <a:t> (1848-1935) e o austríaco </a:t>
            </a:r>
            <a:r>
              <a:rPr lang="pt-BR" sz="2400" dirty="0" smtClean="0"/>
              <a:t>Erich-</a:t>
            </a:r>
            <a:r>
              <a:rPr lang="pt-BR" sz="2400" dirty="0" err="1" smtClean="0"/>
              <a:t>Seyseneg</a:t>
            </a:r>
            <a:r>
              <a:rPr lang="pt-BR" sz="2400" dirty="0" smtClean="0"/>
              <a:t> (</a:t>
            </a:r>
            <a:r>
              <a:rPr lang="pt-BR" sz="2400" dirty="0"/>
              <a:t>1871-1962), trabalhando de forma independente e desconhecendo as experiências de </a:t>
            </a:r>
            <a:r>
              <a:rPr lang="pt-BR" sz="2400" dirty="0" err="1"/>
              <a:t>Gregor</a:t>
            </a:r>
            <a:r>
              <a:rPr lang="pt-BR" sz="2400" dirty="0"/>
              <a:t> Mendel, descobriam as mesmas leis da </a:t>
            </a:r>
            <a:r>
              <a:rPr lang="pt-BR" sz="2400" dirty="0" smtClean="0"/>
              <a:t>hereditariedade;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>
                <a:solidFill>
                  <a:srgbClr val="000000"/>
                </a:solidFill>
              </a:rPr>
              <a:t>A </a:t>
            </a:r>
            <a:r>
              <a:rPr lang="pt-BR" sz="2400" dirty="0">
                <a:solidFill>
                  <a:srgbClr val="000000"/>
                </a:solidFill>
              </a:rPr>
              <a:t>partir de então a genética experimentou grande desenvolvimento, </a:t>
            </a:r>
            <a:r>
              <a:rPr lang="pt-BR" sz="2400" dirty="0" smtClean="0">
                <a:solidFill>
                  <a:srgbClr val="000000"/>
                </a:solidFill>
              </a:rPr>
              <a:t>Mendel </a:t>
            </a:r>
            <a:r>
              <a:rPr lang="pt-BR" sz="2400" dirty="0">
                <a:solidFill>
                  <a:srgbClr val="000000"/>
                </a:solidFill>
              </a:rPr>
              <a:t>é tido como o “</a:t>
            </a:r>
            <a:r>
              <a:rPr lang="pt-BR" sz="2400" b="1" dirty="0">
                <a:solidFill>
                  <a:srgbClr val="000000"/>
                </a:solidFill>
              </a:rPr>
              <a:t>Pai</a:t>
            </a:r>
            <a:r>
              <a:rPr lang="pt-BR" sz="2400" dirty="0">
                <a:solidFill>
                  <a:srgbClr val="000000"/>
                </a:solidFill>
              </a:rPr>
              <a:t>” da Genética</a:t>
            </a:r>
            <a:endParaRPr lang="pt-BR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043944" y="106870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18" name="Picture 2" descr="https://upload.wikimedia.org/wikipedia/commons/thumb/0/09/Carl_Correns.jpg/1200px-Carl_Corr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2" y="4886216"/>
            <a:ext cx="1290164" cy="183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263252" y="4513372"/>
            <a:ext cx="1334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Carl Correns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46" y="4882703"/>
            <a:ext cx="1385097" cy="1873111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365804" y="4513372"/>
            <a:ext cx="1539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Hugo de </a:t>
            </a:r>
            <a:r>
              <a:rPr lang="pt-BR" dirty="0" err="1"/>
              <a:t>Vries</a:t>
            </a:r>
            <a:r>
              <a:rPr lang="pt-BR" dirty="0"/>
              <a:t> </a:t>
            </a:r>
          </a:p>
        </p:txBody>
      </p:sp>
      <p:pic>
        <p:nvPicPr>
          <p:cNvPr id="9222" name="Picture 6" descr="https://lh6.googleusercontent.com/proxy/J9HZ5ZOHe3WkTTCRAqOIQAXqIiyWPCVWxlcdip_a3DHoVb4kP3eFct27pxiFIfmq__2QlqvW-EgzKK0ZUFcKSI8WzdWwiOaJ_SUA--SB5p20Pr2NYmeJKylU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63" y="4843992"/>
            <a:ext cx="1314776" cy="191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9510053" y="4489309"/>
            <a:ext cx="159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Erich-</a:t>
            </a:r>
            <a:r>
              <a:rPr lang="pt-BR" dirty="0" err="1"/>
              <a:t>Seyseneg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66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14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023791" y="170393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58630" y="1490134"/>
            <a:ext cx="11605992" cy="50574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800" b="1" u="sng" dirty="0" smtClean="0">
                <a:solidFill>
                  <a:srgbClr val="0070C0"/>
                </a:solidFill>
              </a:rPr>
              <a:t>EXPERIMENTOS DE MENDEL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altLang="pt-BR" dirty="0"/>
              <a:t>• </a:t>
            </a:r>
            <a:r>
              <a:rPr lang="pt-BR" dirty="0" err="1" smtClean="0"/>
              <a:t>Gregor</a:t>
            </a:r>
            <a:r>
              <a:rPr lang="pt-BR" dirty="0" smtClean="0"/>
              <a:t> </a:t>
            </a:r>
            <a:r>
              <a:rPr lang="pt-BR" dirty="0" smtClean="0"/>
              <a:t>Mendel descobriu que as características hereditárias são herdadas segundo regras </a:t>
            </a:r>
            <a:r>
              <a:rPr lang="pt-BR" dirty="0" smtClean="0"/>
              <a:t>definidas, propôs uma </a:t>
            </a:r>
            <a:r>
              <a:rPr lang="pt-BR" dirty="0" smtClean="0"/>
              <a:t>explicação para a existência dessas regras, a partir </a:t>
            </a:r>
            <a:r>
              <a:rPr lang="pt-BR" dirty="0" smtClean="0"/>
              <a:t>do estudo feito com ervilhas </a:t>
            </a:r>
            <a:r>
              <a:rPr lang="pt-BR" dirty="0" smtClean="0"/>
              <a:t>(</a:t>
            </a:r>
            <a:r>
              <a:rPr lang="pt-BR" i="1" dirty="0" err="1" smtClean="0"/>
              <a:t>Pisum</a:t>
            </a:r>
            <a:r>
              <a:rPr lang="pt-BR" i="1" dirty="0" smtClean="0"/>
              <a:t> </a:t>
            </a:r>
            <a:r>
              <a:rPr lang="pt-BR" i="1" dirty="0" err="1" smtClean="0"/>
              <a:t>sativum</a:t>
            </a:r>
            <a:r>
              <a:rPr lang="pt-BR" dirty="0" smtClean="0"/>
              <a:t>), nos jardins do monastério onde vivia, na cidade de </a:t>
            </a:r>
            <a:r>
              <a:rPr lang="pt-BR" dirty="0" err="1" smtClean="0"/>
              <a:t>Bürnn</a:t>
            </a:r>
            <a:r>
              <a:rPr lang="pt-BR" dirty="0" smtClean="0"/>
              <a:t>, </a:t>
            </a:r>
            <a:r>
              <a:rPr lang="pt-BR" dirty="0" smtClean="0"/>
              <a:t>República </a:t>
            </a:r>
            <a:r>
              <a:rPr lang="pt-BR" dirty="0" err="1" smtClean="0"/>
              <a:t>Theca</a:t>
            </a:r>
            <a:r>
              <a:rPr lang="pt-BR" dirty="0" smtClean="0"/>
              <a:t>;</a:t>
            </a: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800" b="1" u="sng" dirty="0" smtClean="0">
                <a:solidFill>
                  <a:srgbClr val="0070C0"/>
                </a:solidFill>
              </a:rPr>
              <a:t>MÉRITO DO TRABALHO DE MENDEL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b="1" dirty="0" smtClean="0">
              <a:solidFill>
                <a:srgbClr val="FF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altLang="pt-BR" dirty="0"/>
              <a:t>• </a:t>
            </a:r>
            <a:r>
              <a:rPr lang="pt-BR" altLang="pt-BR" dirty="0" smtClean="0"/>
              <a:t> Escolha </a:t>
            </a:r>
            <a:r>
              <a:rPr lang="pt-BR" altLang="pt-BR" dirty="0"/>
              <a:t>adequada do material de pesquisa;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altLang="pt-BR" dirty="0"/>
              <a:t>• </a:t>
            </a:r>
            <a:r>
              <a:rPr lang="pt-BR" altLang="pt-BR" dirty="0" smtClean="0"/>
              <a:t> Planejamento </a:t>
            </a:r>
            <a:r>
              <a:rPr lang="pt-BR" altLang="pt-BR" dirty="0"/>
              <a:t>cuidadoso dos experimentos;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altLang="pt-BR" dirty="0"/>
              <a:t>• </a:t>
            </a:r>
            <a:r>
              <a:rPr lang="pt-BR" altLang="pt-BR" dirty="0" smtClean="0"/>
              <a:t> Coleta </a:t>
            </a:r>
            <a:r>
              <a:rPr lang="pt-BR" altLang="pt-BR" dirty="0"/>
              <a:t>de grande quantidade de dados;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altLang="pt-BR" dirty="0"/>
              <a:t>• </a:t>
            </a:r>
            <a:r>
              <a:rPr lang="pt-BR" altLang="pt-BR" dirty="0" smtClean="0"/>
              <a:t> Aplicação </a:t>
            </a:r>
            <a:r>
              <a:rPr lang="pt-BR" altLang="pt-BR" dirty="0"/>
              <a:t>de análise matemática aos </a:t>
            </a:r>
            <a:r>
              <a:rPr lang="pt-BR" altLang="pt-BR" dirty="0" smtClean="0"/>
              <a:t>resultados.</a:t>
            </a: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54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244" y="1491388"/>
            <a:ext cx="11621912" cy="2491066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b="1" u="sng" dirty="0" smtClean="0">
                <a:solidFill>
                  <a:srgbClr val="0070C0"/>
                </a:solidFill>
              </a:rPr>
              <a:t>MÉTODO DE ESCOLHA EXPERIMENTAL-MENDEL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400" u="sng" dirty="0" smtClean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400" dirty="0" smtClean="0"/>
              <a:t>Fácil </a:t>
            </a:r>
            <a:r>
              <a:rPr lang="pt-BR" sz="2400" dirty="0" smtClean="0"/>
              <a:t>cultivo; </a:t>
            </a:r>
            <a:r>
              <a:rPr lang="pt-BR" sz="2400" dirty="0" smtClean="0"/>
              <a:t>C</a:t>
            </a:r>
            <a:r>
              <a:rPr lang="pt-BR" sz="2400" dirty="0" smtClean="0"/>
              <a:t>iclo </a:t>
            </a:r>
            <a:r>
              <a:rPr lang="pt-BR" sz="2400" dirty="0" smtClean="0"/>
              <a:t>de </a:t>
            </a:r>
            <a:r>
              <a:rPr lang="pt-BR" sz="2400" dirty="0" smtClean="0"/>
              <a:t>vida/tempo </a:t>
            </a:r>
            <a:r>
              <a:rPr lang="pt-BR" sz="2400" dirty="0" smtClean="0"/>
              <a:t>de </a:t>
            </a:r>
            <a:r>
              <a:rPr lang="pt-BR" sz="2400" dirty="0" smtClean="0"/>
              <a:t>geração </a:t>
            </a:r>
            <a:r>
              <a:rPr lang="pt-BR" sz="2400" dirty="0" smtClean="0"/>
              <a:t>curto, </a:t>
            </a:r>
            <a:r>
              <a:rPr lang="pt-BR" sz="2400" dirty="0" smtClean="0"/>
              <a:t>permite obter várias </a:t>
            </a:r>
            <a:r>
              <a:rPr lang="pt-BR" sz="2400" dirty="0" smtClean="0"/>
              <a:t>gerações </a:t>
            </a:r>
            <a:r>
              <a:rPr lang="pt-BR" sz="2400" dirty="0" smtClean="0"/>
              <a:t>em </a:t>
            </a:r>
            <a:r>
              <a:rPr lang="pt-BR" sz="2400" dirty="0" smtClean="0"/>
              <a:t>pouco </a:t>
            </a:r>
            <a:r>
              <a:rPr lang="pt-BR" sz="2400" dirty="0" smtClean="0"/>
              <a:t>tempo</a:t>
            </a:r>
            <a:r>
              <a:rPr lang="pt-BR" sz="2400" dirty="0" smtClean="0"/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400" dirty="0" smtClean="0"/>
              <a:t>Ampla </a:t>
            </a:r>
            <a:r>
              <a:rPr lang="pt-BR" sz="2400" dirty="0" smtClean="0"/>
              <a:t>gama de formas e cores facilmente identificáveis;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400" dirty="0"/>
              <a:t>P</a:t>
            </a:r>
            <a:r>
              <a:rPr lang="pt-BR" sz="2400" dirty="0" smtClean="0"/>
              <a:t>odem </a:t>
            </a:r>
            <a:r>
              <a:rPr lang="pt-BR" sz="2400" dirty="0" smtClean="0"/>
              <a:t>ser autofecundadas naturalmente </a:t>
            </a:r>
            <a:r>
              <a:rPr lang="pt-BR" sz="2400" dirty="0" smtClean="0"/>
              <a:t>/fecundação </a:t>
            </a:r>
            <a:r>
              <a:rPr lang="pt-BR" sz="2400" dirty="0" smtClean="0"/>
              <a:t>cruzada </a:t>
            </a:r>
            <a:r>
              <a:rPr lang="pt-BR" sz="2400" dirty="0" smtClean="0"/>
              <a:t>(</a:t>
            </a:r>
            <a:r>
              <a:rPr lang="pt-BR" sz="2400" dirty="0" smtClean="0"/>
              <a:t>forma artificial</a:t>
            </a:r>
            <a:r>
              <a:rPr lang="pt-BR" sz="2400" dirty="0" smtClean="0"/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400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134872" y="76267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4" name="Picture 2" descr="https://encrypted-tbn0.gstatic.com/images?q=tbn%3AANd9GcSBhDmT504J8cMWXOz4NHQJIjMQuS9SwsI7WQ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90" y="3982454"/>
            <a:ext cx="3372252" cy="26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9174" y="1401147"/>
            <a:ext cx="786865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u="sng" dirty="0">
                <a:solidFill>
                  <a:srgbClr val="0070C0"/>
                </a:solidFill>
              </a:rPr>
              <a:t>MÉTODO DE ESCOLHA EXPERIMENTAL-MENDEL</a:t>
            </a:r>
          </a:p>
          <a:p>
            <a:pPr algn="just">
              <a:defRPr/>
            </a:pPr>
            <a:endParaRPr lang="pt-BR" sz="2400" dirty="0" smtClean="0"/>
          </a:p>
          <a:p>
            <a:pPr algn="just">
              <a:defRPr/>
            </a:pPr>
            <a:r>
              <a:rPr lang="pt-BR" sz="2400" dirty="0" smtClean="0"/>
              <a:t>• As </a:t>
            </a:r>
            <a:r>
              <a:rPr lang="pt-BR" sz="2400" dirty="0"/>
              <a:t>ervilhas realizam autofecundação, sendo que para realizar a </a:t>
            </a:r>
            <a:r>
              <a:rPr lang="pt-BR" sz="2400" dirty="0" smtClean="0"/>
              <a:t>fecundação </a:t>
            </a:r>
            <a:r>
              <a:rPr lang="pt-BR" sz="2400" dirty="0"/>
              <a:t>cruzada, o cultivador deve abrir, manualmente, </a:t>
            </a:r>
            <a:r>
              <a:rPr lang="pt-BR" sz="2400" dirty="0" smtClean="0"/>
              <a:t>a </a:t>
            </a:r>
            <a:r>
              <a:rPr lang="pt-BR" sz="2400" dirty="0"/>
              <a:t>quilha e cortar as anteras antes de liberarem os </a:t>
            </a:r>
            <a:r>
              <a:rPr lang="pt-BR" sz="2400" dirty="0" smtClean="0"/>
              <a:t>grãos-de -</a:t>
            </a:r>
            <a:r>
              <a:rPr lang="pt-BR" sz="2400" dirty="0"/>
              <a:t>pólen, a fim de evitar a </a:t>
            </a:r>
            <a:r>
              <a:rPr lang="pt-BR" sz="2400" dirty="0" smtClean="0"/>
              <a:t>autopolinização;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dirty="0"/>
              <a:t>•</a:t>
            </a:r>
            <a:r>
              <a:rPr lang="pt-BR" sz="2400" dirty="0" smtClean="0"/>
              <a:t> </a:t>
            </a:r>
            <a:r>
              <a:rPr lang="pt-BR" sz="2400" dirty="0"/>
              <a:t>Quando a parte </a:t>
            </a:r>
            <a:r>
              <a:rPr lang="pt-BR" sz="2400" dirty="0" smtClean="0"/>
              <a:t>feminina </a:t>
            </a:r>
            <a:r>
              <a:rPr lang="pt-BR" sz="2400" dirty="0"/>
              <a:t>está madura, abre-se novamente a quilha e, então, </a:t>
            </a:r>
            <a:r>
              <a:rPr lang="pt-BR" sz="2400" dirty="0" smtClean="0"/>
              <a:t>coloca-se </a:t>
            </a:r>
            <a:r>
              <a:rPr lang="pt-BR" sz="2400" dirty="0"/>
              <a:t>o pólen de outra planta sobre o estigma </a:t>
            </a:r>
            <a:r>
              <a:rPr lang="pt-BR" sz="2400" dirty="0" smtClean="0"/>
              <a:t>receptor;</a:t>
            </a:r>
          </a:p>
          <a:p>
            <a:pPr algn="just">
              <a:defRPr/>
            </a:pPr>
            <a:endParaRPr lang="pt-BR" sz="2400" dirty="0" smtClean="0"/>
          </a:p>
          <a:p>
            <a:pPr algn="just">
              <a:defRPr/>
            </a:pPr>
            <a:r>
              <a:rPr lang="pt-BR" sz="2400" dirty="0"/>
              <a:t>• </a:t>
            </a:r>
            <a:r>
              <a:rPr lang="pt-BR" sz="2400" dirty="0" smtClean="0"/>
              <a:t>Assim</a:t>
            </a:r>
            <a:r>
              <a:rPr lang="pt-BR" sz="2400" dirty="0"/>
              <a:t>, podemos cruzar variedades distintas e obter </a:t>
            </a:r>
          </a:p>
          <a:p>
            <a:pPr algn="just">
              <a:defRPr/>
            </a:pPr>
            <a:r>
              <a:rPr lang="pt-BR" sz="2400" dirty="0"/>
              <a:t>sementes híbridas (misturadas por cruzamento).</a:t>
            </a:r>
            <a:endParaRPr lang="pt-BR" sz="2400" dirty="0"/>
          </a:p>
        </p:txBody>
      </p:sp>
      <p:pic>
        <p:nvPicPr>
          <p:cNvPr id="6" name="Picture 2" descr="http://genetica.50webs.com/content/hereditariedade/imagens/experiencia_ervilh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1791" r="8046" b="4459"/>
          <a:stretch>
            <a:fillRect/>
          </a:stretch>
        </p:blipFill>
        <p:spPr bwMode="auto">
          <a:xfrm>
            <a:off x="8013924" y="1041339"/>
            <a:ext cx="4008744" cy="56748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617514" y="340961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86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127000" y="1143860"/>
            <a:ext cx="11582400" cy="39361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b="1" u="sng" dirty="0" smtClean="0">
                <a:solidFill>
                  <a:srgbClr val="0070C0"/>
                </a:solidFill>
              </a:rPr>
              <a:t>CARACTERÍSTICAS </a:t>
            </a:r>
            <a:r>
              <a:rPr lang="pt-BR" altLang="pt-BR" b="1" u="sng" dirty="0">
                <a:solidFill>
                  <a:srgbClr val="0070C0"/>
                </a:solidFill>
              </a:rPr>
              <a:t>DE ESTUDO CONSIDERADAS POR MENDEL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2400" dirty="0" smtClean="0"/>
              <a:t>Forma </a:t>
            </a:r>
            <a:r>
              <a:rPr lang="pt-BR" altLang="pt-BR" sz="2400" dirty="0"/>
              <a:t>da semente (lisa ou rugosa);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2400" dirty="0" smtClean="0"/>
              <a:t>Cor </a:t>
            </a:r>
            <a:r>
              <a:rPr lang="pt-BR" altLang="pt-BR" sz="2400" dirty="0"/>
              <a:t>da semente (amarela ou verde);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2400" dirty="0" smtClean="0"/>
              <a:t>Forma </a:t>
            </a:r>
            <a:r>
              <a:rPr lang="pt-BR" altLang="pt-BR" sz="2400" dirty="0"/>
              <a:t>da vagem (lisa/inflada ou ondulada/comprimida);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2400" dirty="0" smtClean="0"/>
              <a:t>Cor </a:t>
            </a:r>
            <a:r>
              <a:rPr lang="pt-BR" altLang="pt-BR" sz="2400" dirty="0"/>
              <a:t>da vagem (amarela ou verde);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2400" dirty="0" smtClean="0"/>
              <a:t>Posição </a:t>
            </a:r>
            <a:r>
              <a:rPr lang="pt-BR" altLang="pt-BR" sz="2400" dirty="0"/>
              <a:t>das flores nos ramos (axilar ou terminal);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2400" dirty="0" smtClean="0"/>
              <a:t>Altura </a:t>
            </a:r>
            <a:r>
              <a:rPr lang="pt-BR" altLang="pt-BR" sz="2400" dirty="0"/>
              <a:t>da planta/caule longo ou curto (alta/longo ou baixa/curto</a:t>
            </a:r>
            <a:r>
              <a:rPr lang="pt-BR" altLang="pt-BR" sz="2400" dirty="0" smtClean="0"/>
              <a:t>); </a:t>
            </a:r>
            <a:endParaRPr lang="pt-BR" altLang="pt-BR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2400" dirty="0" smtClean="0"/>
              <a:t>Cor </a:t>
            </a:r>
            <a:r>
              <a:rPr lang="pt-BR" altLang="pt-BR" sz="2400" dirty="0"/>
              <a:t>da flor (púrpura ou branca).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altLang="pt-BR" sz="2400" dirty="0"/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endParaRPr lang="pt-BR" altLang="pt-BR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421189" y="2727587"/>
            <a:ext cx="82296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134872" y="76267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77" y="4366455"/>
            <a:ext cx="5654823" cy="22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1477" y="2111791"/>
            <a:ext cx="6858000" cy="64293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sete características estudadas por Mendel:</a:t>
            </a:r>
          </a:p>
        </p:txBody>
      </p:sp>
      <p:pic>
        <p:nvPicPr>
          <p:cNvPr id="18435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98" y="2590555"/>
            <a:ext cx="6770158" cy="42313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tângulo 5"/>
          <p:cNvSpPr>
            <a:spLocks noChangeArrowheads="1"/>
          </p:cNvSpPr>
          <p:nvPr/>
        </p:nvSpPr>
        <p:spPr bwMode="auto">
          <a:xfrm>
            <a:off x="143786" y="1003795"/>
            <a:ext cx="117404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b="1" dirty="0">
                <a:solidFill>
                  <a:srgbClr val="0070C0"/>
                </a:solidFill>
              </a:rPr>
              <a:t>Para cada uma dessas características, Mendel se certificou que </a:t>
            </a:r>
            <a:r>
              <a:rPr lang="pt-BR" altLang="pt-BR" sz="2200" b="1" dirty="0" smtClean="0">
                <a:solidFill>
                  <a:srgbClr val="0070C0"/>
                </a:solidFill>
              </a:rPr>
              <a:t>possuía </a:t>
            </a:r>
            <a:r>
              <a:rPr lang="pt-BR" altLang="pt-BR" sz="2200" b="1" i="1" dirty="0">
                <a:solidFill>
                  <a:srgbClr val="0070C0"/>
                </a:solidFill>
              </a:rPr>
              <a:t>linhagens puras</a:t>
            </a:r>
            <a:r>
              <a:rPr lang="pt-BR" altLang="pt-BR" sz="2200" b="1" dirty="0">
                <a:solidFill>
                  <a:srgbClr val="0070C0"/>
                </a:solidFill>
              </a:rPr>
              <a:t>, isto é, toda a prole produzida por autofecundação ou cruzamento dentro da população tinha que apresentar a mesma forma para a característica em questão.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34872" y="76267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22578" y="944453"/>
            <a:ext cx="11875911" cy="4914480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b="1" u="sng" dirty="0" smtClean="0">
                <a:solidFill>
                  <a:srgbClr val="0070C0"/>
                </a:solidFill>
              </a:rPr>
              <a:t>CONCLUSÕES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pt-BR" altLang="pt-BR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altLang="pt-BR" sz="2400" dirty="0" smtClean="0"/>
              <a:t>Geração </a:t>
            </a:r>
            <a:r>
              <a:rPr lang="pt-BR" altLang="pt-BR" sz="2400" dirty="0" smtClean="0"/>
              <a:t>parental: plantas de linhagens </a:t>
            </a:r>
            <a:r>
              <a:rPr lang="pt-BR" altLang="pt-BR" sz="2400" dirty="0" smtClean="0"/>
              <a:t>puras (</a:t>
            </a:r>
            <a:r>
              <a:rPr lang="pt-BR" sz="2400" dirty="0" smtClean="0"/>
              <a:t>indivíduos </a:t>
            </a:r>
            <a:r>
              <a:rPr lang="pt-BR" sz="2400" dirty="0"/>
              <a:t>da geração F1 eram sempre iguais a um dos </a:t>
            </a:r>
            <a:r>
              <a:rPr lang="pt-BR" sz="2400" dirty="0" smtClean="0"/>
              <a:t>pais);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altLang="pt-BR" sz="2400" dirty="0" smtClean="0"/>
              <a:t>Geração F1: plantas descendentes imediatas das linhagens puras; primeira geração </a:t>
            </a:r>
            <a:r>
              <a:rPr lang="pt-BR" altLang="pt-BR" sz="2400" dirty="0" smtClean="0"/>
              <a:t>filial-híbrida (</a:t>
            </a:r>
            <a:r>
              <a:rPr lang="pt-BR" sz="2400" dirty="0"/>
              <a:t>autofecundação dos híbridos (geração F1) produzia indivíduos </a:t>
            </a:r>
            <a:r>
              <a:rPr lang="pt-BR" sz="2400" dirty="0" smtClean="0"/>
              <a:t>(F2</a:t>
            </a:r>
            <a:r>
              <a:rPr lang="pt-BR" sz="2400" dirty="0"/>
              <a:t>) com ambos os fenótipos da geração parental. Isto levou Mendel a concluir que um dos fenótipos ficava em recesso, isto é, encoberto na geração F1</a:t>
            </a:r>
            <a:r>
              <a:rPr lang="pt-BR" altLang="pt-BR" sz="2400" dirty="0" smtClean="0"/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altLang="pt-BR" sz="2400" dirty="0" smtClean="0"/>
              <a:t>Geração F2, </a:t>
            </a:r>
            <a:r>
              <a:rPr lang="pt-BR" altLang="pt-BR" sz="2400" dirty="0" smtClean="0"/>
              <a:t>F3: </a:t>
            </a:r>
            <a:r>
              <a:rPr lang="pt-BR" altLang="pt-BR" sz="2400" dirty="0" smtClean="0"/>
              <a:t>gerações </a:t>
            </a:r>
            <a:r>
              <a:rPr lang="pt-BR" altLang="pt-BR" sz="2400" dirty="0" smtClean="0"/>
              <a:t>subsequentes </a:t>
            </a:r>
            <a:r>
              <a:rPr lang="pt-BR" altLang="pt-BR" sz="2400" dirty="0" smtClean="0"/>
              <a:t>produzidas por autofecundação a partir da geração </a:t>
            </a:r>
            <a:r>
              <a:rPr lang="pt-BR" altLang="pt-BR" sz="2400" dirty="0" smtClean="0"/>
              <a:t>F1 (</a:t>
            </a:r>
            <a:r>
              <a:rPr lang="pt-BR" sz="2400" dirty="0"/>
              <a:t>estudo das autofecundações da Geração F2 revelou que subjacente à proporção fenotípica de 3:1, na geração F2, há uma proporção mais fundamental (1/4 pura para o fenótipo dominante; 2/4 híbridas com o fenótipo dominante e ¼ pura para o fenótipo recessivo</a:t>
            </a:r>
            <a:r>
              <a:rPr lang="pt-BR" sz="2400" dirty="0" smtClean="0"/>
              <a:t>).</a:t>
            </a:r>
            <a:endParaRPr lang="pt-BR" altLang="pt-BR" sz="2400" dirty="0" smtClean="0"/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134872" y="76267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3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10039" y="2086131"/>
            <a:ext cx="5051778" cy="282969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APRESENTAÇÃO DA DISCIPLINA</a:t>
            </a: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GENÉTICA BÁSICA</a:t>
            </a: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CONCEITOS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DEFINIÇÕES</a:t>
            </a: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HISTÓRICO</a:t>
            </a: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GENÉTICA MODERNA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510039" y="861836"/>
            <a:ext cx="5051778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ROTEIRO-CONTEÚDO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207785" y="1418241"/>
            <a:ext cx="11787699" cy="40837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pt-BR" altLang="pt-BR" sz="2800" b="1" u="sng" dirty="0" smtClean="0">
                <a:solidFill>
                  <a:srgbClr val="0070C0"/>
                </a:solidFill>
                <a:latin typeface="+mn-lt"/>
              </a:rPr>
              <a:t>POSTULADO DA PRIMEIRA LEI DE MENDEL</a:t>
            </a:r>
            <a:br>
              <a:rPr lang="pt-BR" altLang="pt-BR" sz="2800" b="1" u="sng" dirty="0" smtClean="0">
                <a:solidFill>
                  <a:srgbClr val="0070C0"/>
                </a:solidFill>
                <a:latin typeface="+mn-lt"/>
              </a:rPr>
            </a:br>
            <a:r>
              <a:rPr lang="pt-BR" altLang="pt-BR" sz="2800" b="1" u="sng" dirty="0">
                <a:solidFill>
                  <a:srgbClr val="0070C0"/>
                </a:solidFill>
                <a:latin typeface="+mn-lt"/>
              </a:rPr>
              <a:t/>
            </a:r>
            <a:br>
              <a:rPr lang="pt-BR" altLang="pt-BR" sz="2800" b="1" u="sng" dirty="0">
                <a:solidFill>
                  <a:srgbClr val="0070C0"/>
                </a:solidFill>
                <a:latin typeface="+mn-lt"/>
              </a:rPr>
            </a:br>
            <a:r>
              <a:rPr lang="pt-BR" altLang="pt-BR" sz="2400" dirty="0" smtClean="0">
                <a:latin typeface="+mn-lt"/>
              </a:rPr>
              <a:t>• </a:t>
            </a:r>
            <a:r>
              <a:rPr lang="pt-BR" altLang="pt-BR" sz="2400" dirty="0" smtClean="0">
                <a:latin typeface="+mn-lt"/>
              </a:rPr>
              <a:t>Primeira </a:t>
            </a:r>
            <a:r>
              <a:rPr lang="pt-BR" altLang="pt-BR" sz="2400" dirty="0">
                <a:latin typeface="+mn-lt"/>
              </a:rPr>
              <a:t>Lei de </a:t>
            </a:r>
            <a:r>
              <a:rPr lang="pt-BR" altLang="pt-BR" sz="2400" dirty="0" smtClean="0">
                <a:latin typeface="+mn-lt"/>
              </a:rPr>
              <a:t>Mendel ou lei </a:t>
            </a:r>
            <a:r>
              <a:rPr lang="pt-BR" altLang="pt-BR" sz="2400" dirty="0">
                <a:latin typeface="+mn-lt"/>
              </a:rPr>
              <a:t>da segregação dos </a:t>
            </a:r>
            <a:r>
              <a:rPr lang="pt-BR" altLang="pt-BR" sz="2400" dirty="0" smtClean="0">
                <a:latin typeface="+mn-lt"/>
              </a:rPr>
              <a:t>fatores/lei </a:t>
            </a:r>
            <a:r>
              <a:rPr lang="pt-BR" altLang="pt-BR" sz="2400" dirty="0">
                <a:latin typeface="+mn-lt"/>
              </a:rPr>
              <a:t>da pureza dos </a:t>
            </a:r>
            <a:r>
              <a:rPr lang="pt-BR" altLang="pt-BR" sz="2400" dirty="0" smtClean="0">
                <a:latin typeface="+mn-lt"/>
              </a:rPr>
              <a:t>gametas, </a:t>
            </a:r>
            <a:r>
              <a:rPr lang="pt-BR" altLang="pt-BR" sz="2400" dirty="0">
                <a:latin typeface="+mn-lt"/>
              </a:rPr>
              <a:t>“Os fatores que condicionam uma característica segregam-se (separam-se) na formação dos </a:t>
            </a:r>
            <a:r>
              <a:rPr lang="pt-BR" altLang="pt-BR" sz="2400" dirty="0" smtClean="0">
                <a:latin typeface="+mn-lt"/>
              </a:rPr>
              <a:t>gametas e estes</a:t>
            </a:r>
            <a:r>
              <a:rPr lang="pt-BR" altLang="pt-BR" sz="2400" dirty="0">
                <a:latin typeface="+mn-lt"/>
              </a:rPr>
              <a:t>, portanto, são puros com relação a cada fator</a:t>
            </a:r>
            <a:r>
              <a:rPr lang="pt-BR" altLang="pt-BR" sz="2400" dirty="0" smtClean="0">
                <a:latin typeface="+mn-lt"/>
              </a:rPr>
              <a:t>”;</a:t>
            </a:r>
            <a:br>
              <a:rPr lang="pt-BR" altLang="pt-BR" sz="2400" dirty="0" smtClean="0">
                <a:latin typeface="+mn-lt"/>
              </a:rPr>
            </a:br>
            <a:r>
              <a:rPr lang="pt-BR" altLang="pt-BR" sz="2400" dirty="0">
                <a:latin typeface="+mn-lt"/>
              </a:rPr>
              <a:t/>
            </a:r>
            <a:br>
              <a:rPr lang="pt-BR" altLang="pt-BR" sz="2400" dirty="0">
                <a:latin typeface="+mn-lt"/>
              </a:rPr>
            </a:br>
            <a:r>
              <a:rPr lang="pt-BR" altLang="pt-BR" sz="2400" dirty="0" smtClean="0"/>
              <a:t>• </a:t>
            </a:r>
            <a:r>
              <a:rPr lang="pt-BR" sz="2400" dirty="0" smtClean="0">
                <a:latin typeface="+mn-lt"/>
              </a:rPr>
              <a:t>A </a:t>
            </a:r>
            <a:r>
              <a:rPr lang="pt-BR" sz="2400" dirty="0">
                <a:latin typeface="+mn-lt"/>
              </a:rPr>
              <a:t>primeira lei de Mendel está baseada na segregação de apenas um par de alelos de um </a:t>
            </a:r>
            <a:r>
              <a:rPr lang="pt-BR" sz="2400" dirty="0" smtClean="0">
                <a:latin typeface="+mn-lt"/>
              </a:rPr>
              <a:t>gene e este </a:t>
            </a:r>
            <a:r>
              <a:rPr lang="pt-BR" sz="2400" dirty="0">
                <a:latin typeface="+mn-lt"/>
              </a:rPr>
              <a:t>tipo de herança recebe o nome de monoibridismo ou herança monogênica. </a:t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altLang="pt-BR" sz="2400" dirty="0"/>
              <a:t>• </a:t>
            </a:r>
            <a:r>
              <a:rPr lang="pt-BR" sz="2400" dirty="0" smtClean="0">
                <a:latin typeface="+mn-lt"/>
              </a:rPr>
              <a:t>Monoibridismo</a:t>
            </a:r>
            <a:r>
              <a:rPr lang="pt-BR" sz="2400" dirty="0">
                <a:latin typeface="+mn-lt"/>
              </a:rPr>
              <a:t>: aplica-se aos casos em que apenas um par de alelos de um gene está envolvido na herança da característica em questão.</a:t>
            </a:r>
            <a:br>
              <a:rPr lang="pt-BR" sz="2400" dirty="0">
                <a:latin typeface="+mn-lt"/>
              </a:rPr>
            </a:br>
            <a:r>
              <a:rPr lang="pt-BR" altLang="pt-BR" sz="2400" dirty="0">
                <a:latin typeface="+mn-lt"/>
              </a:rPr>
              <a:t/>
            </a:r>
            <a:br>
              <a:rPr lang="pt-BR" altLang="pt-BR" sz="2400" dirty="0">
                <a:latin typeface="+mn-lt"/>
              </a:rPr>
            </a:br>
            <a:endParaRPr lang="pt-BR" altLang="pt-BR" sz="2400" dirty="0"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134872" y="76267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63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21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08286" y="944453"/>
            <a:ext cx="70745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u="sng" dirty="0" smtClean="0">
                <a:solidFill>
                  <a:srgbClr val="0070C0"/>
                </a:solidFill>
              </a:rPr>
              <a:t>PRIMEIRA LEI DE MENDEL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• A </a:t>
            </a:r>
            <a:r>
              <a:rPr lang="pt-BR" sz="2400" dirty="0">
                <a:solidFill>
                  <a:srgbClr val="000000"/>
                </a:solidFill>
              </a:rPr>
              <a:t>Primeira Lei de Mendel refere-se a Heranças </a:t>
            </a:r>
            <a:r>
              <a:rPr lang="pt-BR" sz="2400" dirty="0" smtClean="0">
                <a:solidFill>
                  <a:srgbClr val="000000"/>
                </a:solidFill>
              </a:rPr>
              <a:t>monogênicas, definidas como </a:t>
            </a:r>
            <a:r>
              <a:rPr lang="pt-BR" sz="2400" dirty="0">
                <a:solidFill>
                  <a:srgbClr val="000000"/>
                </a:solidFill>
              </a:rPr>
              <a:t>qualquer característica transmitida de pai para filho, onde apenas um par de genes carrega a informação necessária para a manifestação de determinada </a:t>
            </a:r>
            <a:r>
              <a:rPr lang="pt-BR" sz="2400" dirty="0" smtClean="0">
                <a:solidFill>
                  <a:srgbClr val="000000"/>
                </a:solidFill>
              </a:rPr>
              <a:t>característica</a:t>
            </a:r>
            <a:r>
              <a:rPr lang="pt-BR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endParaRPr lang="pt-BR" sz="2400" dirty="0" smtClean="0">
              <a:solidFill>
                <a:srgbClr val="000000"/>
              </a:solidFill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• Proporção genotípica é a proporção </a:t>
            </a:r>
            <a:r>
              <a:rPr lang="pt-BR" sz="2400" dirty="0">
                <a:solidFill>
                  <a:srgbClr val="000000"/>
                </a:solidFill>
              </a:rPr>
              <a:t>de indivíduos de uma determinada prole que possuem o mesmo Genótipo. </a:t>
            </a:r>
          </a:p>
          <a:p>
            <a:pPr algn="just"/>
            <a:endParaRPr lang="pt-BR" sz="2400" dirty="0">
              <a:solidFill>
                <a:srgbClr val="000000"/>
              </a:solidFill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• Proporção fenotípica é a proporção </a:t>
            </a:r>
            <a:r>
              <a:rPr lang="pt-BR" sz="2400" dirty="0">
                <a:solidFill>
                  <a:srgbClr val="000000"/>
                </a:solidFill>
              </a:rPr>
              <a:t>de indivíduos de uma determinada prole que possuem o mesmo Fenótipo. 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869375"/>
            <a:ext cx="4648200" cy="548697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134872" y="76267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57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5206" y="0"/>
            <a:ext cx="456096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GENÉTICA </a:t>
            </a:r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BÁSICA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598" y="1296236"/>
            <a:ext cx="12007516" cy="25418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Vale ressaltar que os </a:t>
            </a:r>
            <a:r>
              <a:rPr lang="pt-BR" b="1" dirty="0" smtClean="0">
                <a:solidFill>
                  <a:srgbClr val="0070C0"/>
                </a:solidFill>
              </a:rPr>
              <a:t>avanços </a:t>
            </a:r>
            <a:r>
              <a:rPr lang="pt-BR" b="1" dirty="0">
                <a:solidFill>
                  <a:srgbClr val="0070C0"/>
                </a:solidFill>
              </a:rPr>
              <a:t>da </a:t>
            </a:r>
            <a:r>
              <a:rPr lang="pt-BR" b="1" dirty="0" smtClean="0">
                <a:solidFill>
                  <a:srgbClr val="0070C0"/>
                </a:solidFill>
              </a:rPr>
              <a:t>genética, </a:t>
            </a:r>
            <a:r>
              <a:rPr lang="pt-BR" b="1" dirty="0">
                <a:solidFill>
                  <a:srgbClr val="0070C0"/>
                </a:solidFill>
              </a:rPr>
              <a:t>tornaram </a:t>
            </a:r>
            <a:r>
              <a:rPr lang="pt-BR" b="1" dirty="0" smtClean="0">
                <a:solidFill>
                  <a:srgbClr val="0070C0"/>
                </a:solidFill>
              </a:rPr>
              <a:t>possíveis: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Ma</a:t>
            </a:r>
            <a:r>
              <a:rPr lang="pt-BR" sz="2400" dirty="0" smtClean="0"/>
              <a:t>pear  </a:t>
            </a:r>
            <a:r>
              <a:rPr lang="pt-BR" sz="2400" dirty="0"/>
              <a:t>genes de várias espécies (</a:t>
            </a:r>
            <a:r>
              <a:rPr lang="pt-BR" sz="2400" dirty="0" err="1" smtClean="0"/>
              <a:t>Ex</a:t>
            </a:r>
            <a:r>
              <a:rPr lang="pt-BR" sz="2400" dirty="0" smtClean="0"/>
              <a:t>: </a:t>
            </a:r>
            <a:r>
              <a:rPr lang="pt-BR" sz="2400" dirty="0"/>
              <a:t>“Genoma Humano</a:t>
            </a:r>
            <a:r>
              <a:rPr lang="pt-BR" sz="2400" dirty="0" smtClean="0"/>
              <a:t>”),</a:t>
            </a:r>
          </a:p>
          <a:p>
            <a:pPr algn="just"/>
            <a:r>
              <a:rPr lang="pt-BR" sz="2400" dirty="0" smtClean="0"/>
              <a:t>Realizar </a:t>
            </a:r>
            <a:r>
              <a:rPr lang="pt-BR" sz="2400" dirty="0"/>
              <a:t>exames de paternidade com altíssimo grau de precisão, </a:t>
            </a:r>
            <a:endParaRPr lang="pt-BR" sz="2400" dirty="0" smtClean="0"/>
          </a:p>
          <a:p>
            <a:pPr algn="just"/>
            <a:r>
              <a:rPr lang="pt-BR" sz="2400" dirty="0" smtClean="0"/>
              <a:t>S</a:t>
            </a:r>
            <a:r>
              <a:rPr lang="pt-BR" sz="2400" dirty="0" smtClean="0"/>
              <a:t>olucionar </a:t>
            </a:r>
            <a:r>
              <a:rPr lang="pt-BR" sz="2400" dirty="0"/>
              <a:t>autoria de crimes, </a:t>
            </a:r>
            <a:endParaRPr lang="pt-BR" sz="2400" dirty="0" smtClean="0"/>
          </a:p>
          <a:p>
            <a:pPr algn="just"/>
            <a:r>
              <a:rPr lang="pt-BR" sz="2400" dirty="0" smtClean="0"/>
              <a:t>C</a:t>
            </a:r>
            <a:r>
              <a:rPr lang="pt-BR" sz="2400" dirty="0" smtClean="0"/>
              <a:t>lonar </a:t>
            </a:r>
            <a:r>
              <a:rPr lang="pt-BR" sz="2400" dirty="0"/>
              <a:t>animais, </a:t>
            </a:r>
            <a:endParaRPr lang="pt-BR" sz="2400" dirty="0" smtClean="0"/>
          </a:p>
          <a:p>
            <a:pPr algn="just"/>
            <a:r>
              <a:rPr lang="pt-BR" sz="2400" dirty="0" smtClean="0"/>
              <a:t>Produzir </a:t>
            </a:r>
            <a:r>
              <a:rPr lang="pt-BR" sz="2400" dirty="0"/>
              <a:t>plantas e alimentos transgênicos, </a:t>
            </a:r>
            <a:endParaRPr lang="pt-BR" sz="2400" dirty="0" smtClean="0"/>
          </a:p>
          <a:p>
            <a:pPr algn="just"/>
            <a:r>
              <a:rPr lang="pt-BR" sz="2400" dirty="0" smtClean="0"/>
              <a:t>O</a:t>
            </a:r>
            <a:r>
              <a:rPr lang="pt-BR" sz="2400" dirty="0" smtClean="0"/>
              <a:t>rientar </a:t>
            </a:r>
            <a:r>
              <a:rPr lang="pt-BR" sz="2400" dirty="0"/>
              <a:t>transplantes, </a:t>
            </a:r>
            <a:endParaRPr lang="pt-BR" sz="2400" dirty="0" smtClean="0"/>
          </a:p>
          <a:p>
            <a:pPr algn="just"/>
            <a:r>
              <a:rPr lang="pt-BR" sz="2400" dirty="0" smtClean="0"/>
              <a:t>Produzir </a:t>
            </a:r>
            <a:r>
              <a:rPr lang="pt-BR" sz="2400" dirty="0"/>
              <a:t>em microrganismos várias proteínas de interesse como a insulina e o hormônio do crescimento.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2156718"/>
            <a:ext cx="3310940" cy="28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23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7297" y="974104"/>
            <a:ext cx="118029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 smtClean="0">
                <a:solidFill>
                  <a:srgbClr val="0070C0"/>
                </a:solidFill>
              </a:rPr>
              <a:t>BASES MOLECULARES</a:t>
            </a: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• Varias </a:t>
            </a:r>
            <a:r>
              <a:rPr lang="pt-BR" sz="2400" dirty="0">
                <a:solidFill>
                  <a:srgbClr val="000000"/>
                </a:solidFill>
              </a:rPr>
              <a:t>descobertas no século XX, </a:t>
            </a:r>
            <a:r>
              <a:rPr lang="pt-BR" sz="2400" dirty="0" smtClean="0">
                <a:solidFill>
                  <a:srgbClr val="000000"/>
                </a:solidFill>
              </a:rPr>
              <a:t>incluindo a </a:t>
            </a:r>
            <a:r>
              <a:rPr lang="pt-BR" sz="2400" dirty="0">
                <a:solidFill>
                  <a:srgbClr val="000000"/>
                </a:solidFill>
              </a:rPr>
              <a:t>determinação da estrutura e função do </a:t>
            </a:r>
            <a:r>
              <a:rPr lang="pt-BR" sz="2400" dirty="0" smtClean="0">
                <a:solidFill>
                  <a:srgbClr val="000000"/>
                </a:solidFill>
              </a:rPr>
              <a:t>DNA/RNA bem como </a:t>
            </a:r>
            <a:r>
              <a:rPr lang="pt-BR" sz="2400" dirty="0">
                <a:solidFill>
                  <a:srgbClr val="000000"/>
                </a:solidFill>
              </a:rPr>
              <a:t>a síntese de proteínas, </a:t>
            </a:r>
            <a:r>
              <a:rPr lang="pt-BR" sz="2400" dirty="0" smtClean="0">
                <a:solidFill>
                  <a:srgbClr val="000000"/>
                </a:solidFill>
              </a:rPr>
              <a:t>confirmaram e acrescentaram </a:t>
            </a:r>
            <a:r>
              <a:rPr lang="pt-BR" sz="2400" dirty="0">
                <a:solidFill>
                  <a:srgbClr val="000000"/>
                </a:solidFill>
              </a:rPr>
              <a:t>novos conhecimentos a Genética Clássica proposta por Mendel, </a:t>
            </a:r>
            <a:r>
              <a:rPr lang="pt-BR" sz="2400" dirty="0" smtClean="0">
                <a:solidFill>
                  <a:srgbClr val="000000"/>
                </a:solidFill>
              </a:rPr>
              <a:t>o que levou ao surgimento da Genética Moderna/Genética Molecular;</a:t>
            </a:r>
            <a:endParaRPr lang="pt-BR" sz="2400" dirty="0">
              <a:solidFill>
                <a:srgbClr val="000000"/>
              </a:solidFill>
            </a:endParaRPr>
          </a:p>
          <a:p>
            <a:pPr algn="just"/>
            <a:endParaRPr lang="pt-BR" dirty="0" smtClean="0">
              <a:solidFill>
                <a:srgbClr val="000000"/>
              </a:solidFill>
            </a:endParaRPr>
          </a:p>
          <a:p>
            <a:pPr algn="just"/>
            <a:r>
              <a:rPr lang="pt-BR" sz="2400" b="1" u="sng" dirty="0" smtClean="0">
                <a:solidFill>
                  <a:srgbClr val="0070C0"/>
                </a:solidFill>
              </a:rPr>
              <a:t>DNA, CROMOSSOMOS, GENES E GENOMAS</a:t>
            </a: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• O </a:t>
            </a:r>
            <a:r>
              <a:rPr lang="pt-BR" sz="2400" b="1" dirty="0" smtClean="0">
                <a:solidFill>
                  <a:srgbClr val="000000"/>
                </a:solidFill>
              </a:rPr>
              <a:t>DNA </a:t>
            </a:r>
            <a:r>
              <a:rPr lang="pt-BR" sz="2400" dirty="0" smtClean="0">
                <a:solidFill>
                  <a:srgbClr val="000000"/>
                </a:solidFill>
              </a:rPr>
              <a:t>ou </a:t>
            </a:r>
            <a:r>
              <a:rPr lang="pt-BR" sz="2400" b="1" dirty="0" smtClean="0">
                <a:solidFill>
                  <a:srgbClr val="000000"/>
                </a:solidFill>
              </a:rPr>
              <a:t>ADN </a:t>
            </a:r>
            <a:r>
              <a:rPr lang="pt-BR" sz="2400" dirty="0" smtClean="0">
                <a:solidFill>
                  <a:srgbClr val="000000"/>
                </a:solidFill>
              </a:rPr>
              <a:t>(</a:t>
            </a:r>
            <a:r>
              <a:rPr lang="pt-BR" sz="2400" b="1" dirty="0" smtClean="0">
                <a:solidFill>
                  <a:srgbClr val="000000"/>
                </a:solidFill>
              </a:rPr>
              <a:t>Á</a:t>
            </a:r>
            <a:r>
              <a:rPr lang="pt-BR" sz="2400" dirty="0" smtClean="0">
                <a:solidFill>
                  <a:srgbClr val="000000"/>
                </a:solidFill>
              </a:rPr>
              <a:t>cido </a:t>
            </a:r>
            <a:r>
              <a:rPr lang="pt-BR" sz="2400" b="1" dirty="0" smtClean="0">
                <a:solidFill>
                  <a:srgbClr val="000000"/>
                </a:solidFill>
              </a:rPr>
              <a:t>D</a:t>
            </a:r>
            <a:r>
              <a:rPr lang="pt-BR" sz="2400" dirty="0" smtClean="0">
                <a:solidFill>
                  <a:srgbClr val="000000"/>
                </a:solidFill>
              </a:rPr>
              <a:t>esoxirribo</a:t>
            </a:r>
            <a:r>
              <a:rPr lang="pt-BR" sz="2400" b="1" dirty="0" smtClean="0">
                <a:solidFill>
                  <a:srgbClr val="000000"/>
                </a:solidFill>
              </a:rPr>
              <a:t>n</a:t>
            </a:r>
            <a:r>
              <a:rPr lang="pt-BR" sz="2400" dirty="0" smtClean="0">
                <a:solidFill>
                  <a:srgbClr val="000000"/>
                </a:solidFill>
              </a:rPr>
              <a:t>ucleico) é composto por duas longas cadeias ou sequências complementares de nucleotídeos, com quatro diferentes bases que pareiam entre si </a:t>
            </a:r>
            <a:r>
              <a:rPr lang="pt-BR" sz="2400" b="1" dirty="0" smtClean="0">
                <a:solidFill>
                  <a:srgbClr val="000000"/>
                </a:solidFill>
              </a:rPr>
              <a:t>(A-T </a:t>
            </a:r>
            <a:r>
              <a:rPr lang="pt-BR" sz="2400" dirty="0" smtClean="0">
                <a:solidFill>
                  <a:srgbClr val="000000"/>
                </a:solidFill>
              </a:rPr>
              <a:t>e </a:t>
            </a:r>
            <a:r>
              <a:rPr lang="pt-BR" sz="2400" b="1" dirty="0" smtClean="0">
                <a:solidFill>
                  <a:srgbClr val="000000"/>
                </a:solidFill>
              </a:rPr>
              <a:t>C-G</a:t>
            </a:r>
            <a:r>
              <a:rPr lang="pt-BR" sz="2400" dirty="0" smtClean="0">
                <a:solidFill>
                  <a:srgbClr val="000000"/>
                </a:solidFill>
              </a:rPr>
              <a:t>). 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540" y="4411412"/>
            <a:ext cx="6591954" cy="231006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5206" y="0"/>
            <a:ext cx="525879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GENÉTICA MODERNA</a:t>
            </a:r>
            <a:endParaRPr lang="pt-BR" altLang="pt-BR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67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24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56408" y="1143000"/>
            <a:ext cx="11730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• O </a:t>
            </a:r>
            <a:r>
              <a:rPr lang="pt-BR" sz="2400" dirty="0">
                <a:solidFill>
                  <a:srgbClr val="000000"/>
                </a:solidFill>
              </a:rPr>
              <a:t>DNA do núcleo de células humanas se apresenta fragmentado na forma de CROMOSSOMOS onde se encontram os GENES (trechos de informações genéticas capazes de originar a sequências proteicas completas</a:t>
            </a:r>
            <a:r>
              <a:rPr lang="pt-BR" sz="2400" dirty="0" smtClean="0">
                <a:solidFill>
                  <a:srgbClr val="000000"/>
                </a:solidFill>
              </a:rPr>
              <a:t>);</a:t>
            </a: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•</a:t>
            </a:r>
            <a:r>
              <a:rPr lang="pt-BR" sz="2400" dirty="0" smtClean="0">
                <a:solidFill>
                  <a:srgbClr val="000000"/>
                </a:solidFill>
              </a:rPr>
              <a:t> Humanos tem dois </a:t>
            </a:r>
            <a:r>
              <a:rPr lang="pt-BR" sz="2400" dirty="0">
                <a:solidFill>
                  <a:srgbClr val="000000"/>
                </a:solidFill>
              </a:rPr>
              <a:t>conjuntos de </a:t>
            </a:r>
            <a:r>
              <a:rPr lang="pt-BR" sz="2400" dirty="0" smtClean="0">
                <a:solidFill>
                  <a:srgbClr val="000000"/>
                </a:solidFill>
              </a:rPr>
              <a:t>cromossomos/conjuntos </a:t>
            </a:r>
            <a:r>
              <a:rPr lang="pt-BR" sz="2400" dirty="0">
                <a:solidFill>
                  <a:srgbClr val="000000"/>
                </a:solidFill>
              </a:rPr>
              <a:t>de </a:t>
            </a:r>
            <a:r>
              <a:rPr lang="pt-BR" sz="2400" dirty="0" smtClean="0">
                <a:solidFill>
                  <a:srgbClr val="000000"/>
                </a:solidFill>
              </a:rPr>
              <a:t>genes, denominados GENOMAS </a:t>
            </a:r>
            <a:r>
              <a:rPr lang="pt-BR" sz="2400" dirty="0">
                <a:solidFill>
                  <a:srgbClr val="000000"/>
                </a:solidFill>
              </a:rPr>
              <a:t>(um de origem paterna e o outro de origem materna). 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413" y="3296653"/>
            <a:ext cx="5230342" cy="332648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5206" y="0"/>
            <a:ext cx="525879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GENÉTICA MODERNA</a:t>
            </a:r>
            <a:endParaRPr lang="pt-BR" altLang="pt-BR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69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25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56409" y="1035301"/>
            <a:ext cx="118029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0070C0"/>
                </a:solidFill>
              </a:rPr>
              <a:t>TRANSMISSÃO DE MATERIAL GENÉTICO-CÉLULA MÃE/FILHA</a:t>
            </a:r>
          </a:p>
          <a:p>
            <a:endParaRPr lang="pt-BR" sz="2400" b="1" u="sng" dirty="0" smtClean="0">
              <a:solidFill>
                <a:srgbClr val="0070C0"/>
              </a:solidFill>
            </a:endParaRPr>
          </a:p>
          <a:p>
            <a:r>
              <a:rPr lang="pt-BR" sz="2400" dirty="0" smtClean="0">
                <a:solidFill>
                  <a:srgbClr val="000000"/>
                </a:solidFill>
              </a:rPr>
              <a:t>• A informação </a:t>
            </a:r>
            <a:r>
              <a:rPr lang="pt-BR" sz="2400" dirty="0">
                <a:solidFill>
                  <a:srgbClr val="000000"/>
                </a:solidFill>
              </a:rPr>
              <a:t>genética está presente no </a:t>
            </a:r>
            <a:r>
              <a:rPr lang="pt-BR" sz="2400" dirty="0" smtClean="0">
                <a:solidFill>
                  <a:srgbClr val="000000"/>
                </a:solidFill>
              </a:rPr>
              <a:t>DNA, </a:t>
            </a:r>
            <a:r>
              <a:rPr lang="pt-BR" sz="2400" dirty="0">
                <a:solidFill>
                  <a:srgbClr val="000000"/>
                </a:solidFill>
              </a:rPr>
              <a:t>os quais podem ser duplicados e separados em células filhas através de processos de divisão </a:t>
            </a:r>
            <a:r>
              <a:rPr lang="pt-BR" sz="2400" dirty="0" smtClean="0">
                <a:solidFill>
                  <a:srgbClr val="000000"/>
                </a:solidFill>
              </a:rPr>
              <a:t>celular;</a:t>
            </a:r>
          </a:p>
          <a:p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sz="2400" b="1" u="sng" dirty="0" smtClean="0">
                <a:solidFill>
                  <a:srgbClr val="0070C0"/>
                </a:solidFill>
              </a:rPr>
              <a:t>Mitose- características típicas </a:t>
            </a:r>
            <a:endParaRPr lang="pt-BR" sz="2400" b="1" u="sng" dirty="0">
              <a:solidFill>
                <a:srgbClr val="0070C0"/>
              </a:solidFill>
            </a:endParaRPr>
          </a:p>
          <a:p>
            <a:r>
              <a:rPr lang="pt-BR" sz="2400" dirty="0">
                <a:solidFill>
                  <a:srgbClr val="000000"/>
                </a:solidFill>
              </a:rPr>
              <a:t>• </a:t>
            </a:r>
            <a:r>
              <a:rPr lang="pt-BR" sz="2400" dirty="0" smtClean="0">
                <a:solidFill>
                  <a:srgbClr val="000000"/>
                </a:solidFill>
              </a:rPr>
              <a:t>A </a:t>
            </a:r>
            <a:r>
              <a:rPr lang="pt-BR" sz="2400" dirty="0">
                <a:solidFill>
                  <a:srgbClr val="000000"/>
                </a:solidFill>
              </a:rPr>
              <a:t>Mitose é o processo de divisão no qual uma célula que se divide originando duas “células filhas” com o mesmo conjunto de cromossomos e </a:t>
            </a:r>
            <a:r>
              <a:rPr lang="pt-BR" sz="2400" dirty="0" smtClean="0">
                <a:solidFill>
                  <a:srgbClr val="000000"/>
                </a:solidFill>
              </a:rPr>
              <a:t>genes; </a:t>
            </a:r>
            <a:endParaRPr lang="pt-BR" sz="2400" dirty="0">
              <a:solidFill>
                <a:srgbClr val="000000"/>
              </a:solidFill>
            </a:endParaRPr>
          </a:p>
          <a:p>
            <a:endParaRPr lang="pt-BR" sz="2400" dirty="0" smtClean="0"/>
          </a:p>
          <a:p>
            <a:r>
              <a:rPr lang="pt-BR" sz="2400" dirty="0">
                <a:solidFill>
                  <a:srgbClr val="000000"/>
                </a:solidFill>
              </a:rPr>
              <a:t>• </a:t>
            </a:r>
            <a:r>
              <a:rPr lang="pt-BR" sz="2400" dirty="0" smtClean="0"/>
              <a:t>As </a:t>
            </a:r>
            <a:r>
              <a:rPr lang="pt-BR" sz="2400" dirty="0"/>
              <a:t>células filhas podem ser haploides ou diploides, </a:t>
            </a:r>
            <a:endParaRPr lang="pt-BR" sz="2400" dirty="0" smtClean="0"/>
          </a:p>
          <a:p>
            <a:r>
              <a:rPr lang="pt-BR" sz="2400" dirty="0" smtClean="0"/>
              <a:t>como </a:t>
            </a:r>
            <a:r>
              <a:rPr lang="pt-BR" sz="2400" dirty="0"/>
              <a:t>a célula </a:t>
            </a:r>
            <a:r>
              <a:rPr lang="pt-BR" sz="2400" dirty="0" smtClean="0"/>
              <a:t>original</a:t>
            </a:r>
            <a:r>
              <a:rPr lang="pt-BR" sz="2400" dirty="0"/>
              <a:t>;</a:t>
            </a:r>
          </a:p>
          <a:p>
            <a:endParaRPr lang="pt-BR" sz="2400" dirty="0" smtClean="0"/>
          </a:p>
          <a:p>
            <a:r>
              <a:rPr lang="pt-BR" sz="2400" dirty="0">
                <a:solidFill>
                  <a:srgbClr val="000000"/>
                </a:solidFill>
              </a:rPr>
              <a:t>• </a:t>
            </a:r>
            <a:r>
              <a:rPr lang="pt-BR" sz="2400" dirty="0" smtClean="0"/>
              <a:t>No </a:t>
            </a:r>
            <a:r>
              <a:rPr lang="pt-BR" sz="2400" dirty="0"/>
              <a:t>organismo animal ela é fundamental para o </a:t>
            </a:r>
            <a:endParaRPr lang="pt-BR" sz="2400" dirty="0" smtClean="0"/>
          </a:p>
          <a:p>
            <a:r>
              <a:rPr lang="pt-BR" sz="2400" dirty="0" smtClean="0"/>
              <a:t>crescimento </a:t>
            </a:r>
            <a:r>
              <a:rPr lang="pt-BR" sz="2400" dirty="0"/>
              <a:t>e a regeneração, mas não é usada para a </a:t>
            </a:r>
            <a:endParaRPr lang="pt-BR" sz="2400" dirty="0" smtClean="0"/>
          </a:p>
          <a:p>
            <a:r>
              <a:rPr lang="pt-BR" sz="2400" dirty="0" smtClean="0"/>
              <a:t>produção </a:t>
            </a:r>
            <a:r>
              <a:rPr lang="pt-BR" sz="2400" dirty="0"/>
              <a:t>de </a:t>
            </a:r>
            <a:r>
              <a:rPr lang="pt-BR" sz="2400" dirty="0" smtClean="0"/>
              <a:t>gametas </a:t>
            </a:r>
            <a:endParaRPr lang="pt-BR" sz="2400" dirty="0"/>
          </a:p>
          <a:p>
            <a:r>
              <a:rPr lang="pt-BR" sz="2400" dirty="0" smtClean="0">
                <a:solidFill>
                  <a:srgbClr val="000000"/>
                </a:solidFill>
              </a:rPr>
              <a:t> </a:t>
            </a:r>
            <a:endParaRPr lang="pt-BR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5206" y="0"/>
            <a:ext cx="525879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GENÉTICA MODERNA</a:t>
            </a:r>
            <a:endParaRPr lang="pt-BR" altLang="pt-BR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42" y="4036122"/>
            <a:ext cx="4757704" cy="24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26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6" y="2445202"/>
            <a:ext cx="5143507" cy="400525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4038" y="818147"/>
            <a:ext cx="79593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0070C0"/>
                </a:solidFill>
              </a:rPr>
              <a:t>MEIOSE-CARACTERÍSTICAS TÍPICAS</a:t>
            </a:r>
          </a:p>
          <a:p>
            <a:r>
              <a:rPr lang="pt-BR" sz="2400" dirty="0" smtClean="0">
                <a:solidFill>
                  <a:srgbClr val="000000"/>
                </a:solidFill>
              </a:rPr>
              <a:t>• A Meiose: processo </a:t>
            </a:r>
            <a:r>
              <a:rPr lang="pt-BR" sz="2400" dirty="0">
                <a:solidFill>
                  <a:srgbClr val="000000"/>
                </a:solidFill>
              </a:rPr>
              <a:t>de divisão onde uma célula diploide origina (após duas divisões consecutivas) quatro “células filhas” com a metade do número de cromossomos da célula </a:t>
            </a:r>
            <a:r>
              <a:rPr lang="pt-BR" sz="2400" dirty="0" smtClean="0">
                <a:solidFill>
                  <a:srgbClr val="000000"/>
                </a:solidFill>
              </a:rPr>
              <a:t>original. </a:t>
            </a:r>
            <a:endParaRPr lang="pt-BR" sz="2400" dirty="0" smtClean="0">
              <a:solidFill>
                <a:srgbClr val="000000"/>
              </a:solidFill>
            </a:endParaRPr>
          </a:p>
          <a:p>
            <a:r>
              <a:rPr lang="pt-BR" sz="2400" dirty="0">
                <a:solidFill>
                  <a:srgbClr val="000000"/>
                </a:solidFill>
              </a:rPr>
              <a:t>• </a:t>
            </a:r>
            <a:r>
              <a:rPr lang="pt-BR" sz="2400" dirty="0" smtClean="0"/>
              <a:t>No </a:t>
            </a:r>
            <a:r>
              <a:rPr lang="pt-BR" sz="2400" dirty="0"/>
              <a:t>organismo animal </a:t>
            </a:r>
            <a:r>
              <a:rPr lang="pt-BR" sz="2400" dirty="0" smtClean="0"/>
              <a:t>é </a:t>
            </a:r>
            <a:r>
              <a:rPr lang="pt-BR" sz="2400" dirty="0"/>
              <a:t>fundamental para a </a:t>
            </a:r>
            <a:endParaRPr lang="pt-BR" sz="2400" dirty="0" smtClean="0"/>
          </a:p>
          <a:p>
            <a:r>
              <a:rPr lang="pt-BR" sz="2400" dirty="0" smtClean="0"/>
              <a:t>produção </a:t>
            </a:r>
            <a:r>
              <a:rPr lang="pt-BR" sz="2400" dirty="0"/>
              <a:t>de </a:t>
            </a:r>
            <a:r>
              <a:rPr lang="pt-BR" sz="2400" dirty="0" smtClean="0"/>
              <a:t>gametas</a:t>
            </a:r>
            <a:r>
              <a:rPr lang="pt-BR" sz="2400" b="1" i="1" dirty="0" smtClean="0"/>
              <a:t>. </a:t>
            </a:r>
          </a:p>
          <a:p>
            <a:r>
              <a:rPr lang="pt-BR" sz="2400" dirty="0">
                <a:solidFill>
                  <a:srgbClr val="000000"/>
                </a:solidFill>
              </a:rPr>
              <a:t>• </a:t>
            </a:r>
            <a:r>
              <a:rPr lang="pt-BR" sz="2400" dirty="0" smtClean="0"/>
              <a:t>As </a:t>
            </a:r>
            <a:r>
              <a:rPr lang="pt-BR" sz="2400" dirty="0"/>
              <a:t>células filhas tendem a ser geneticamente </a:t>
            </a:r>
            <a:endParaRPr lang="pt-BR" sz="2400" dirty="0" smtClean="0"/>
          </a:p>
          <a:p>
            <a:r>
              <a:rPr lang="pt-BR" sz="2400" dirty="0" smtClean="0"/>
              <a:t>diferentes </a:t>
            </a:r>
            <a:r>
              <a:rPr lang="pt-BR" sz="2400" dirty="0"/>
              <a:t>da célula original, devido à </a:t>
            </a:r>
            <a:r>
              <a:rPr lang="pt-BR" sz="2400" dirty="0" smtClean="0"/>
              <a:t>separação</a:t>
            </a:r>
          </a:p>
          <a:p>
            <a:r>
              <a:rPr lang="pt-BR" sz="2400" dirty="0" smtClean="0"/>
              <a:t>aleatória </a:t>
            </a:r>
            <a:r>
              <a:rPr lang="pt-BR" sz="2400" dirty="0"/>
              <a:t>dos cromossomos homólogos, além da </a:t>
            </a:r>
            <a:endParaRPr lang="pt-BR" sz="2400" dirty="0" smtClean="0"/>
          </a:p>
          <a:p>
            <a:r>
              <a:rPr lang="pt-BR" sz="2400" dirty="0" smtClean="0"/>
              <a:t>possibilidade </a:t>
            </a:r>
            <a:r>
              <a:rPr lang="pt-BR" sz="2400" dirty="0"/>
              <a:t>de recombinações entre eles </a:t>
            </a:r>
            <a:endParaRPr lang="pt-BR" sz="2400" dirty="0" smtClean="0"/>
          </a:p>
          <a:p>
            <a:r>
              <a:rPr lang="pt-BR" sz="2400" dirty="0" smtClean="0"/>
              <a:t>denominada </a:t>
            </a:r>
            <a:r>
              <a:rPr lang="pt-BR" sz="2400" dirty="0"/>
              <a:t>“</a:t>
            </a:r>
            <a:r>
              <a:rPr lang="pt-BR" sz="2400" i="1" dirty="0"/>
              <a:t>Crossing over” </a:t>
            </a:r>
            <a:endParaRPr lang="pt-BR" sz="2400" dirty="0"/>
          </a:p>
          <a:p>
            <a:r>
              <a:rPr lang="pt-BR" sz="2400" dirty="0">
                <a:solidFill>
                  <a:srgbClr val="000000"/>
                </a:solidFill>
              </a:rPr>
              <a:t>• 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smtClean="0"/>
              <a:t>Esse </a:t>
            </a:r>
            <a:r>
              <a:rPr lang="pt-BR" sz="2400" dirty="0"/>
              <a:t>tipo de divisão não ocorre em ciclos </a:t>
            </a:r>
            <a:endParaRPr lang="pt-BR" sz="2400" dirty="0" smtClean="0"/>
          </a:p>
          <a:p>
            <a:r>
              <a:rPr lang="pt-BR" sz="2400" dirty="0" smtClean="0"/>
              <a:t>repetidos </a:t>
            </a:r>
            <a:r>
              <a:rPr lang="pt-BR" sz="2400" dirty="0"/>
              <a:t>como a mitose. </a:t>
            </a:r>
          </a:p>
          <a:p>
            <a:endParaRPr lang="pt-BR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5206" y="0"/>
            <a:ext cx="525879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GENÉTICA MODERNA</a:t>
            </a:r>
            <a:endParaRPr lang="pt-BR" altLang="pt-BR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76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27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93295" y="3302584"/>
            <a:ext cx="4427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variação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no número de cromossomos de diferentes espécies e a redução da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</a:rPr>
              <a:t>ploidia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nos gametas que foram formados por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meiose.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053" y="1367086"/>
            <a:ext cx="5245768" cy="5354389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5206" y="0"/>
            <a:ext cx="525879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GENÉTICA MODERNA</a:t>
            </a:r>
            <a:endParaRPr lang="pt-BR" altLang="pt-BR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65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28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92503" y="1517903"/>
            <a:ext cx="11718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0070C0"/>
                </a:solidFill>
              </a:rPr>
              <a:t>A ORIGEM DE NOVAS CARCATERÍSTICAS</a:t>
            </a:r>
          </a:p>
          <a:p>
            <a:r>
              <a:rPr lang="pt-BR" sz="2400" dirty="0" smtClean="0">
                <a:solidFill>
                  <a:srgbClr val="000000"/>
                </a:solidFill>
              </a:rPr>
              <a:t>Mutações </a:t>
            </a:r>
            <a:r>
              <a:rPr lang="pt-BR" sz="2400" dirty="0">
                <a:solidFill>
                  <a:srgbClr val="000000"/>
                </a:solidFill>
              </a:rPr>
              <a:t>no material genético durante a gametogênese podem produzir alterações no genótipo e no fenótipo dos descendentes gerados a partir desse gameta. </a:t>
            </a:r>
            <a:endParaRPr lang="pt-BR" sz="2400" dirty="0" smtClean="0">
              <a:solidFill>
                <a:srgbClr val="000000"/>
              </a:solidFill>
            </a:endParaRPr>
          </a:p>
          <a:p>
            <a:endParaRPr lang="pt-BR" sz="2400" dirty="0" smtClean="0">
              <a:solidFill>
                <a:srgbClr val="000000"/>
              </a:solidFill>
            </a:endParaRPr>
          </a:p>
          <a:p>
            <a:r>
              <a:rPr lang="pt-BR" sz="2400" b="1" u="sng" dirty="0">
                <a:solidFill>
                  <a:srgbClr val="0070C0"/>
                </a:solidFill>
              </a:rPr>
              <a:t>CURIOSIDADES DA GENÉTICA</a:t>
            </a:r>
          </a:p>
          <a:p>
            <a:r>
              <a:rPr lang="pt-BR" sz="2400" dirty="0">
                <a:solidFill>
                  <a:srgbClr val="000000"/>
                </a:solidFill>
              </a:rPr>
              <a:t>O rei Henrique VIII conhecido como “</a:t>
            </a:r>
            <a:r>
              <a:rPr lang="pt-BR" sz="2400" i="1" dirty="0">
                <a:solidFill>
                  <a:srgbClr val="000000"/>
                </a:solidFill>
              </a:rPr>
              <a:t>Rei tirano</a:t>
            </a:r>
            <a:r>
              <a:rPr lang="pt-BR" sz="2400" dirty="0">
                <a:solidFill>
                  <a:srgbClr val="000000"/>
                </a:solidFill>
              </a:rPr>
              <a:t>” desejava ardentemente um filho macho para lhe suceder no trono, mas sua primeira esposa lhe havia dado apenas filhas. Não conformado com esta situação tentou se divorciar de sua esposa, e como naquela época a Igreja Católica não aceitava o divórcio, ele rompeu com o Papa, se proclamou chefe da Igreja Anglicana e anulou seu casamento. Casou-se com Ana </a:t>
            </a:r>
            <a:r>
              <a:rPr lang="pt-BR" sz="2400" dirty="0" err="1">
                <a:solidFill>
                  <a:srgbClr val="000000"/>
                </a:solidFill>
              </a:rPr>
              <a:t>Bolena</a:t>
            </a:r>
            <a:r>
              <a:rPr lang="pt-BR" sz="2400" dirty="0">
                <a:solidFill>
                  <a:srgbClr val="000000"/>
                </a:solidFill>
              </a:rPr>
              <a:t>, a qual mandou decapitar algum tempo depois de ela lhe ter dado uma filha. Casou-se ainda com Jane Seymour que enfim lhe deu um filho varão, mas ela morreu após o parto. Casou-se ainda mais duas vezes, mas nenhum outro filho foi gerado. </a:t>
            </a:r>
          </a:p>
          <a:p>
            <a:endParaRPr lang="pt-BR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5206" y="0"/>
            <a:ext cx="525879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GENÉTICA MODERNA</a:t>
            </a:r>
            <a:endParaRPr lang="pt-BR" altLang="pt-BR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2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5589" y="320675"/>
            <a:ext cx="3360821" cy="1325563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FINALIZAÇÃO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Videos</a:t>
            </a:r>
            <a:r>
              <a:rPr lang="pt-BR" dirty="0" smtClean="0"/>
              <a:t>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www.youtube.com/watch?v=cWt1RFnWNzk</a:t>
            </a:r>
            <a:endParaRPr lang="pt-BR" dirty="0" smtClean="0"/>
          </a:p>
          <a:p>
            <a:r>
              <a:rPr lang="pt-BR" dirty="0">
                <a:hlinkClick r:id="rId3"/>
              </a:rPr>
              <a:t>https://www.biography.com/scientist/gregor-mendel</a:t>
            </a:r>
            <a:endParaRPr lang="pt-BR" dirty="0" smtClean="0"/>
          </a:p>
          <a:p>
            <a:r>
              <a:rPr lang="pt-BR" dirty="0" smtClean="0"/>
              <a:t>Contato: elidamarnunes@usp.br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1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6311" y="500591"/>
            <a:ext cx="7605889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APRESENTAÇÃO DA DISCIPLINA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</a:t>
            </a:fld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315472" y="1930399"/>
            <a:ext cx="7727565" cy="2259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Conteúdos programáticos</a:t>
            </a:r>
          </a:p>
          <a:p>
            <a:r>
              <a:rPr lang="pt-BR" dirty="0" smtClean="0"/>
              <a:t>Seminários (o que será avaliado)</a:t>
            </a:r>
          </a:p>
          <a:p>
            <a:r>
              <a:rPr lang="pt-BR" dirty="0" smtClean="0"/>
              <a:t>Trabalhos em grupo (o que será avaliado)</a:t>
            </a:r>
          </a:p>
          <a:p>
            <a:r>
              <a:rPr lang="pt-BR" dirty="0" smtClean="0"/>
              <a:t>Presenças e avaliações (participações, o que será avaliado)</a:t>
            </a:r>
          </a:p>
          <a:p>
            <a:r>
              <a:rPr lang="pt-BR" dirty="0" smtClean="0"/>
              <a:t>Contatos p duvidas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3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6322" y="0"/>
            <a:ext cx="4604277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4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6143" y="1151673"/>
            <a:ext cx="119055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800" b="1" u="sng" dirty="0" smtClean="0">
                <a:solidFill>
                  <a:srgbClr val="FF0000"/>
                </a:solidFill>
              </a:rPr>
              <a:t>DEFINIÇÕES</a:t>
            </a:r>
          </a:p>
          <a:p>
            <a:endParaRPr lang="pt-BR" altLang="pt-BR" sz="2800" b="1" dirty="0" smtClean="0">
              <a:solidFill>
                <a:srgbClr val="0070C0"/>
              </a:solidFill>
            </a:endParaRPr>
          </a:p>
          <a:p>
            <a:r>
              <a:rPr lang="pt-BR" altLang="pt-BR" sz="2800" b="1" dirty="0" smtClean="0">
                <a:solidFill>
                  <a:srgbClr val="0070C0"/>
                </a:solidFill>
              </a:rPr>
              <a:t>O </a:t>
            </a:r>
            <a:r>
              <a:rPr lang="pt-BR" altLang="pt-BR" sz="2800" b="1" dirty="0">
                <a:solidFill>
                  <a:srgbClr val="0070C0"/>
                </a:solidFill>
              </a:rPr>
              <a:t>que é genética</a:t>
            </a:r>
            <a:r>
              <a:rPr lang="pt-BR" altLang="pt-BR" sz="2800" b="1" dirty="0" smtClean="0">
                <a:solidFill>
                  <a:srgbClr val="0070C0"/>
                </a:solidFill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pt-BR" altLang="pt-BR" sz="2400" dirty="0" smtClean="0"/>
              <a:t>É </a:t>
            </a:r>
            <a:r>
              <a:rPr lang="pt-BR" altLang="pt-BR" sz="2400" dirty="0"/>
              <a:t>o estudo dos genes e de sua transmissão para as gerações </a:t>
            </a:r>
            <a:r>
              <a:rPr lang="pt-BR" altLang="pt-BR" sz="2400" dirty="0" smtClean="0"/>
              <a:t>futuras;</a:t>
            </a:r>
          </a:p>
          <a:p>
            <a:pPr marL="285750" indent="-285750">
              <a:buFontTx/>
              <a:buChar char="-"/>
            </a:pPr>
            <a:r>
              <a:rPr lang="pt-BR" altLang="pt-BR" sz="2400" dirty="0" smtClean="0"/>
              <a:t>É o ramo da ciência que estuda os genes e o modo da sua transmissão para as gerações futuras;</a:t>
            </a:r>
          </a:p>
          <a:p>
            <a:pPr marL="285750" indent="-285750">
              <a:buFontTx/>
              <a:buChar char="-"/>
            </a:pPr>
            <a:r>
              <a:rPr lang="pt-BR" altLang="pt-BR" sz="2400" dirty="0" smtClean="0"/>
              <a:t>É o estudo da hereditariedade;</a:t>
            </a:r>
          </a:p>
          <a:p>
            <a:endParaRPr lang="pt-BR" altLang="pt-BR" sz="2400" dirty="0"/>
          </a:p>
          <a:p>
            <a:r>
              <a:rPr lang="pt-BR" altLang="pt-BR" sz="2800" b="1" dirty="0" smtClean="0">
                <a:solidFill>
                  <a:srgbClr val="0070C0"/>
                </a:solidFill>
              </a:rPr>
              <a:t>A genética pode ser dividida em:</a:t>
            </a:r>
          </a:p>
          <a:p>
            <a:r>
              <a:rPr lang="pt-BR" altLang="pt-BR" sz="2400" b="1" u="sng" dirty="0" smtClean="0"/>
              <a:t>Genética  </a:t>
            </a:r>
            <a:r>
              <a:rPr lang="pt-BR" altLang="pt-BR" sz="2400" b="1" u="sng" dirty="0"/>
              <a:t>Clássica </a:t>
            </a:r>
            <a:r>
              <a:rPr lang="pt-BR" altLang="pt-BR" sz="2400" dirty="0">
                <a:sym typeface="Wingdings" panose="05000000000000000000" pitchFamily="2" charset="2"/>
              </a:rPr>
              <a:t> </a:t>
            </a:r>
            <a:r>
              <a:rPr lang="pt-BR" altLang="pt-BR" sz="2400" dirty="0" smtClean="0">
                <a:sym typeface="Wingdings" panose="05000000000000000000" pitchFamily="2" charset="2"/>
              </a:rPr>
              <a:t>unidade </a:t>
            </a:r>
            <a:r>
              <a:rPr lang="pt-BR" altLang="pt-BR" sz="2400" dirty="0">
                <a:sym typeface="Wingdings" panose="05000000000000000000" pitchFamily="2" charset="2"/>
              </a:rPr>
              <a:t>fundamental da </a:t>
            </a:r>
            <a:r>
              <a:rPr lang="pt-BR" altLang="pt-BR" sz="2400" dirty="0" smtClean="0">
                <a:sym typeface="Wingdings" panose="05000000000000000000" pitchFamily="2" charset="2"/>
              </a:rPr>
              <a:t>hereditariedade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Mendel </a:t>
            </a:r>
            <a:r>
              <a:rPr lang="pt-BR" altLang="pt-BR" sz="2400" dirty="0">
                <a:sym typeface="Wingdings" panose="05000000000000000000" pitchFamily="2" charset="2"/>
              </a:rPr>
              <a:t>(1856 – 1865</a:t>
            </a:r>
            <a:r>
              <a:rPr lang="pt-BR" altLang="pt-BR" sz="2400" dirty="0" smtClean="0">
                <a:sym typeface="Wingdings" panose="05000000000000000000" pitchFamily="2" charset="2"/>
              </a:rPr>
              <a:t>)</a:t>
            </a:r>
          </a:p>
          <a:p>
            <a:endParaRPr lang="pt-BR" altLang="pt-BR" sz="2400" dirty="0">
              <a:sym typeface="Wingdings" panose="05000000000000000000" pitchFamily="2" charset="2"/>
            </a:endParaRPr>
          </a:p>
          <a:p>
            <a:pPr>
              <a:buClr>
                <a:schemeClr val="tx1"/>
              </a:buClr>
            </a:pPr>
            <a:r>
              <a:rPr lang="pt-BR" altLang="pt-BR" sz="2400" b="1" u="sng" dirty="0" smtClean="0">
                <a:sym typeface="Wingdings" panose="05000000000000000000" pitchFamily="2" charset="2"/>
              </a:rPr>
              <a:t>Genética </a:t>
            </a:r>
            <a:r>
              <a:rPr lang="pt-BR" altLang="pt-BR" sz="2400" b="1" u="sng" dirty="0">
                <a:sym typeface="Wingdings" panose="05000000000000000000" pitchFamily="2" charset="2"/>
              </a:rPr>
              <a:t>Moderna</a:t>
            </a:r>
            <a:r>
              <a:rPr lang="pt-BR" altLang="pt-BR" sz="2400" dirty="0">
                <a:sym typeface="Wingdings" panose="05000000000000000000" pitchFamily="2" charset="2"/>
              </a:rPr>
              <a:t>  </a:t>
            </a:r>
            <a:r>
              <a:rPr lang="pt-BR" altLang="pt-BR" sz="2400" dirty="0">
                <a:sym typeface="Wingdings" panose="05000000000000000000" pitchFamily="2" charset="2"/>
              </a:rPr>
              <a:t>pedaço de DNA que codifica uma proteína </a:t>
            </a:r>
            <a:endParaRPr lang="pt-BR" altLang="pt-BR" sz="2400" dirty="0" smtClean="0">
              <a:sym typeface="Wingdings" panose="05000000000000000000" pitchFamily="2" charset="2"/>
            </a:endParaRPr>
          </a:p>
          <a:p>
            <a:pPr>
              <a:buClr>
                <a:schemeClr val="tx1"/>
              </a:buClr>
            </a:pPr>
            <a:r>
              <a:rPr lang="pt-BR" altLang="pt-BR" sz="2400" dirty="0" smtClean="0">
                <a:sym typeface="Wingdings" panose="05000000000000000000" pitchFamily="2" charset="2"/>
              </a:rPr>
              <a:t> Watson </a:t>
            </a:r>
            <a:r>
              <a:rPr lang="pt-BR" altLang="pt-BR" sz="2400" dirty="0">
                <a:sym typeface="Wingdings" panose="05000000000000000000" pitchFamily="2" charset="2"/>
              </a:rPr>
              <a:t>e Crick (1953).</a:t>
            </a:r>
            <a:endParaRPr lang="pt-BR" altLang="pt-BR" sz="2400" dirty="0"/>
          </a:p>
        </p:txBody>
      </p:sp>
      <p:pic>
        <p:nvPicPr>
          <p:cNvPr id="10" name="Picture 4" descr="https://encrypted-tbn1.google.com/images?q=tbn:ANd9GcR5FwA53R76qVzRjkGx5BqJX6zIcV_5a8RVEjlgyr_V8l5Gfh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62781"/>
            <a:ext cx="1693333" cy="198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20" y="4391378"/>
            <a:ext cx="3298423" cy="21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5</a:t>
            </a:fld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4379" y="1067635"/>
            <a:ext cx="11887200" cy="36006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b="1" u="sng" dirty="0" smtClean="0">
                <a:solidFill>
                  <a:srgbClr val="0070C0"/>
                </a:solidFill>
              </a:rPr>
              <a:t>INTRODUÇÃO</a:t>
            </a:r>
            <a:endParaRPr lang="pt-BR" altLang="pt-BR" b="1" u="sng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ciência que estuda a herança biológica é conhecida como </a:t>
            </a:r>
            <a:r>
              <a:rPr lang="pt-BR" sz="2400" dirty="0" smtClean="0"/>
              <a:t>Genética;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Esse </a:t>
            </a:r>
            <a:r>
              <a:rPr lang="pt-BR" sz="2400" dirty="0"/>
              <a:t>campo do conhecimento surgiu a cerca de um século e meio atrás, </a:t>
            </a:r>
            <a:r>
              <a:rPr lang="pt-BR" sz="2400" dirty="0" smtClean="0"/>
              <a:t>porém se desenvolve consistentemente nos </a:t>
            </a:r>
            <a:r>
              <a:rPr lang="pt-BR" sz="2400" dirty="0"/>
              <a:t>últimos anos, com o crescimento da Biologia Molecular e de novas </a:t>
            </a:r>
            <a:r>
              <a:rPr lang="pt-BR" sz="2400" dirty="0" smtClean="0"/>
              <a:t>tecnologias;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Estudos vem sendo desenvolvidos para: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	- mapear estruturas,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- </a:t>
            </a:r>
            <a:r>
              <a:rPr lang="pt-BR" sz="2400" dirty="0" smtClean="0"/>
              <a:t>localizar material </a:t>
            </a:r>
            <a:r>
              <a:rPr lang="pt-BR" sz="2400" dirty="0"/>
              <a:t>genético e os mecanismos de mutações,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- entender processo de </a:t>
            </a:r>
            <a:r>
              <a:rPr lang="pt-BR" sz="2400" dirty="0" smtClean="0"/>
              <a:t>recombinações </a:t>
            </a:r>
            <a:r>
              <a:rPr lang="pt-BR" sz="2400" dirty="0"/>
              <a:t>e transmissão deste material para a produção de semelhanças e diferenças nos </a:t>
            </a:r>
            <a:r>
              <a:rPr lang="pt-BR" sz="2400" dirty="0" smtClean="0"/>
              <a:t>descendentes;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Tudo isso acaba por fornecer subsídios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para a compreensão de compatibilidades e incompatibilidades sanguínea e a transmissão de distúrbios ou doenças hereditárias, possibilitando aconselhamentos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genéticos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06322" y="0"/>
            <a:ext cx="4604277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92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ítulo 2"/>
          <p:cNvSpPr>
            <a:spLocks noGrp="1"/>
          </p:cNvSpPr>
          <p:nvPr>
            <p:ph type="subTitle" idx="1"/>
          </p:nvPr>
        </p:nvSpPr>
        <p:spPr>
          <a:xfrm>
            <a:off x="146138" y="1349201"/>
            <a:ext cx="11662040" cy="470164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pt-BR" altLang="pt-BR" sz="28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CONCEITOS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endParaRPr lang="pt-BR" altLang="pt-BR" b="1" u="sng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pt-BR" altLang="pt-BR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Caráter</a:t>
            </a:r>
            <a:r>
              <a:rPr lang="pt-BR" altLang="pt-BR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pt-BR" altLang="pt-BR" dirty="0" smtClean="0">
                <a:cs typeface="Arial" panose="020B0604020202020204" pitchFamily="34" charset="0"/>
              </a:rPr>
              <a:t>aspecto </a:t>
            </a:r>
            <a:r>
              <a:rPr lang="pt-BR" altLang="pt-BR" dirty="0">
                <a:cs typeface="Arial" panose="020B0604020202020204" pitchFamily="34" charset="0"/>
              </a:rPr>
              <a:t>do ser </a:t>
            </a:r>
            <a:r>
              <a:rPr lang="pt-BR" altLang="pt-BR" dirty="0" smtClean="0">
                <a:cs typeface="Arial" panose="020B0604020202020204" pitchFamily="34" charset="0"/>
              </a:rPr>
              <a:t>vivo determinado </a:t>
            </a:r>
            <a:r>
              <a:rPr lang="pt-BR" altLang="pt-BR" dirty="0">
                <a:cs typeface="Arial" panose="020B0604020202020204" pitchFamily="34" charset="0"/>
              </a:rPr>
              <a:t>por um </a:t>
            </a:r>
            <a:r>
              <a:rPr lang="pt-BR" altLang="pt-BR" dirty="0" smtClean="0">
                <a:cs typeface="Arial" panose="020B0604020202020204" pitchFamily="34" charset="0"/>
              </a:rPr>
              <a:t>gene (</a:t>
            </a:r>
            <a:r>
              <a:rPr lang="pt-BR" altLang="pt-BR" dirty="0" err="1" smtClean="0">
                <a:cs typeface="Arial" panose="020B0604020202020204" pitchFamily="34" charset="0"/>
              </a:rPr>
              <a:t>Ex</a:t>
            </a:r>
            <a:r>
              <a:rPr lang="pt-BR" altLang="pt-BR" dirty="0" smtClean="0">
                <a:cs typeface="Arial" panose="020B0604020202020204" pitchFamily="34" charset="0"/>
              </a:rPr>
              <a:t>: vegetal: cor </a:t>
            </a:r>
            <a:r>
              <a:rPr lang="pt-BR" altLang="pt-BR" dirty="0">
                <a:cs typeface="Arial" panose="020B0604020202020204" pitchFamily="34" charset="0"/>
              </a:rPr>
              <a:t>da flor, altura da </a:t>
            </a:r>
            <a:r>
              <a:rPr lang="pt-BR" altLang="pt-BR" dirty="0" smtClean="0">
                <a:cs typeface="Arial" panose="020B0604020202020204" pitchFamily="34" charset="0"/>
              </a:rPr>
              <a:t>planta. </a:t>
            </a:r>
            <a:r>
              <a:rPr lang="pt-BR" altLang="pt-BR" dirty="0" err="1" smtClean="0">
                <a:cs typeface="Arial" panose="020B0604020202020204" pitchFamily="34" charset="0"/>
              </a:rPr>
              <a:t>Ex</a:t>
            </a:r>
            <a:r>
              <a:rPr lang="pt-BR" altLang="pt-BR" dirty="0" smtClean="0">
                <a:cs typeface="Arial" panose="020B0604020202020204" pitchFamily="34" charset="0"/>
              </a:rPr>
              <a:t>: humano: aspecto </a:t>
            </a:r>
            <a:r>
              <a:rPr lang="pt-BR" altLang="pt-BR" dirty="0">
                <a:cs typeface="Arial" panose="020B0604020202020204" pitchFamily="34" charset="0"/>
              </a:rPr>
              <a:t>dos cabelos, </a:t>
            </a:r>
            <a:r>
              <a:rPr lang="pt-BR" altLang="pt-BR" dirty="0" smtClean="0">
                <a:cs typeface="Arial" panose="020B0604020202020204" pitchFamily="34" charset="0"/>
              </a:rPr>
              <a:t>albinismo. </a:t>
            </a:r>
            <a:r>
              <a:rPr lang="pt-BR" altLang="pt-BR" dirty="0" err="1" smtClean="0">
                <a:cs typeface="Arial" panose="020B0604020202020204" pitchFamily="34" charset="0"/>
              </a:rPr>
              <a:t>Ex</a:t>
            </a:r>
            <a:r>
              <a:rPr lang="pt-BR" altLang="pt-BR" dirty="0" smtClean="0">
                <a:cs typeface="Arial" panose="020B0604020202020204" pitchFamily="34" charset="0"/>
              </a:rPr>
              <a:t>: insetos: </a:t>
            </a:r>
            <a:r>
              <a:rPr lang="pt-BR" altLang="pt-BR" dirty="0" smtClean="0">
                <a:cs typeface="Arial" panose="020B0604020202020204" pitchFamily="34" charset="0"/>
              </a:rPr>
              <a:t>cor </a:t>
            </a:r>
            <a:r>
              <a:rPr lang="pt-BR" altLang="pt-BR" dirty="0">
                <a:cs typeface="Arial" panose="020B0604020202020204" pitchFamily="34" charset="0"/>
              </a:rPr>
              <a:t>das </a:t>
            </a:r>
            <a:r>
              <a:rPr lang="pt-BR" altLang="pt-BR" dirty="0" smtClean="0">
                <a:cs typeface="Arial" panose="020B0604020202020204" pitchFamily="34" charset="0"/>
              </a:rPr>
              <a:t>asas;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endParaRPr lang="pt-BR" altLang="pt-BR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pt-BR" altLang="pt-BR" b="1" dirty="0">
                <a:solidFill>
                  <a:srgbClr val="0070C0"/>
                </a:solidFill>
                <a:cs typeface="Arial" panose="020B0604020202020204" pitchFamily="34" charset="0"/>
              </a:rPr>
              <a:t>Gene: </a:t>
            </a:r>
            <a:r>
              <a:rPr lang="pt-BR" altLang="pt-BR" dirty="0">
                <a:cs typeface="Arial" panose="020B0604020202020204" pitchFamily="34" charset="0"/>
              </a:rPr>
              <a:t>é</a:t>
            </a:r>
            <a:r>
              <a:rPr lang="pt-BR" altLang="pt-BR" dirty="0" smtClean="0">
                <a:cs typeface="Arial" panose="020B0604020202020204" pitchFamily="34" charset="0"/>
              </a:rPr>
              <a:t> </a:t>
            </a:r>
            <a:r>
              <a:rPr lang="pt-BR" altLang="pt-BR" dirty="0">
                <a:cs typeface="Arial" panose="020B0604020202020204" pitchFamily="34" charset="0"/>
              </a:rPr>
              <a:t>a unidade de transmissão hereditária formada por um fragmento de DNA de um </a:t>
            </a:r>
            <a:r>
              <a:rPr lang="pt-BR" altLang="pt-BR" dirty="0" smtClean="0">
                <a:cs typeface="Arial" panose="020B0604020202020204" pitchFamily="34" charset="0"/>
              </a:rPr>
              <a:t>cromossomo, responsável </a:t>
            </a:r>
            <a:r>
              <a:rPr lang="pt-BR" altLang="pt-BR" dirty="0">
                <a:cs typeface="Arial" panose="020B0604020202020204" pitchFamily="34" charset="0"/>
              </a:rPr>
              <a:t>pela codificação de uma </a:t>
            </a:r>
            <a:r>
              <a:rPr lang="pt-BR" altLang="pt-BR" dirty="0" smtClean="0">
                <a:cs typeface="Arial" panose="020B0604020202020204" pitchFamily="34" charset="0"/>
              </a:rPr>
              <a:t>proteína, que irá condicionar um caráter;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endParaRPr lang="pt-BR" altLang="pt-BR" dirty="0" smtClean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  <a:defRPr/>
            </a:pPr>
            <a:r>
              <a:rPr lang="pt-BR" b="1" dirty="0">
                <a:solidFill>
                  <a:srgbClr val="0070C0"/>
                </a:solidFill>
                <a:cs typeface="Arial" charset="0"/>
              </a:rPr>
              <a:t>Lócus gênico</a:t>
            </a:r>
            <a:r>
              <a:rPr lang="pt-BR" dirty="0">
                <a:cs typeface="Arial" charset="0"/>
              </a:rPr>
              <a:t>: </a:t>
            </a:r>
            <a:r>
              <a:rPr lang="pt-BR" dirty="0" smtClean="0">
                <a:cs typeface="Arial" charset="0"/>
              </a:rPr>
              <a:t>local </a:t>
            </a:r>
            <a:r>
              <a:rPr lang="pt-BR" dirty="0">
                <a:cs typeface="Arial" charset="0"/>
              </a:rPr>
              <a:t>ocupado pelo gene em cromossomos homólogos e que determina o mesmo </a:t>
            </a:r>
            <a:r>
              <a:rPr lang="pt-BR" dirty="0" smtClean="0">
                <a:cs typeface="Arial" charset="0"/>
              </a:rPr>
              <a:t>caráter;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  <a:defRPr/>
            </a:pPr>
            <a:endParaRPr lang="pt-BR" dirty="0">
              <a:cs typeface="Arial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  <a:defRPr/>
            </a:pPr>
            <a:r>
              <a:rPr lang="pt-BR" b="1" dirty="0">
                <a:solidFill>
                  <a:srgbClr val="0070C0"/>
                </a:solidFill>
                <a:cs typeface="Arial" charset="0"/>
              </a:rPr>
              <a:t>Genes Alelos: </a:t>
            </a:r>
            <a:r>
              <a:rPr lang="pt-BR" dirty="0" smtClean="0">
                <a:cs typeface="Arial" charset="0"/>
              </a:rPr>
              <a:t>genes </a:t>
            </a:r>
            <a:r>
              <a:rPr lang="pt-BR" dirty="0">
                <a:cs typeface="Arial" charset="0"/>
              </a:rPr>
              <a:t>que ocupam o mesmo lócus em cromossomos homólogos e que </a:t>
            </a:r>
            <a:r>
              <a:rPr lang="pt-BR" dirty="0" smtClean="0">
                <a:cs typeface="Arial" charset="0"/>
              </a:rPr>
              <a:t>determinam </a:t>
            </a:r>
            <a:r>
              <a:rPr lang="pt-BR" dirty="0">
                <a:cs typeface="Arial" charset="0"/>
              </a:rPr>
              <a:t>o mesmo </a:t>
            </a:r>
            <a:r>
              <a:rPr lang="pt-BR" dirty="0" smtClean="0">
                <a:cs typeface="Arial" charset="0"/>
              </a:rPr>
              <a:t>caráter (</a:t>
            </a:r>
            <a:r>
              <a:rPr lang="pt-BR" dirty="0" err="1" smtClean="0">
                <a:cs typeface="Arial" charset="0"/>
              </a:rPr>
              <a:t>Ex</a:t>
            </a:r>
            <a:r>
              <a:rPr lang="pt-BR" dirty="0" smtClean="0">
                <a:cs typeface="Arial" charset="0"/>
              </a:rPr>
              <a:t>: cor </a:t>
            </a:r>
            <a:r>
              <a:rPr lang="pt-BR" dirty="0">
                <a:cs typeface="Arial" charset="0"/>
              </a:rPr>
              <a:t>da semente (caráter) é determinada por dois alelos que condicionam a coloração amarela ou </a:t>
            </a:r>
            <a:r>
              <a:rPr lang="pt-BR" dirty="0" smtClean="0">
                <a:cs typeface="Arial" charset="0"/>
              </a:rPr>
              <a:t>verde).</a:t>
            </a:r>
            <a:endParaRPr lang="pt-BR" dirty="0">
              <a:cs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endParaRPr lang="pt-BR" altLang="pt-BR" dirty="0"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023791" y="170393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0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2"/>
          <p:cNvSpPr>
            <a:spLocks noGrp="1"/>
          </p:cNvSpPr>
          <p:nvPr>
            <p:ph idx="1"/>
          </p:nvPr>
        </p:nvSpPr>
        <p:spPr>
          <a:xfrm>
            <a:off x="67336" y="1128890"/>
            <a:ext cx="11887201" cy="50239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altLang="pt-BR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CONCEITOS</a:t>
            </a:r>
          </a:p>
          <a:p>
            <a:pPr marL="0" indent="0" algn="just">
              <a:buNone/>
            </a:pPr>
            <a:endParaRPr lang="pt-BR" altLang="pt-BR" b="1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altLang="pt-BR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Cromossomos </a:t>
            </a:r>
            <a:r>
              <a:rPr lang="pt-BR" altLang="pt-BR" sz="2400" b="1" dirty="0">
                <a:solidFill>
                  <a:srgbClr val="0070C0"/>
                </a:solidFill>
                <a:cs typeface="Arial" panose="020B0604020202020204" pitchFamily="34" charset="0"/>
              </a:rPr>
              <a:t>Homólogos: </a:t>
            </a:r>
            <a:r>
              <a:rPr lang="pt-BR" altLang="pt-BR" sz="2400" dirty="0" smtClean="0"/>
              <a:t>são </a:t>
            </a:r>
            <a:r>
              <a:rPr lang="pt-BR" altLang="pt-BR" sz="2400" dirty="0"/>
              <a:t>aqueles que nas células somáticas formam um </a:t>
            </a:r>
            <a:r>
              <a:rPr lang="pt-BR" altLang="pt-BR" sz="2400" dirty="0" smtClean="0"/>
              <a:t>par, tendo o </a:t>
            </a:r>
            <a:r>
              <a:rPr lang="pt-BR" altLang="pt-BR" sz="2400" dirty="0"/>
              <a:t>mesmo </a:t>
            </a:r>
            <a:r>
              <a:rPr lang="pt-BR" altLang="pt-BR" sz="2400" dirty="0" smtClean="0"/>
              <a:t>tamanho/posição </a:t>
            </a:r>
            <a:r>
              <a:rPr lang="pt-BR" altLang="pt-BR" sz="2400" dirty="0"/>
              <a:t>de centrômero e possuem genes para o mesmo </a:t>
            </a:r>
            <a:r>
              <a:rPr lang="pt-BR" altLang="pt-BR" sz="2400" dirty="0" smtClean="0"/>
              <a:t>caráter</a:t>
            </a:r>
            <a:r>
              <a:rPr lang="pt-BR" altLang="pt-BR" sz="2400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altLang="pt-BR" sz="1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  <a:cs typeface="Arial" panose="020B0604020202020204" pitchFamily="34" charset="0"/>
              </a:rPr>
              <a:t>Genótipo:  </a:t>
            </a:r>
            <a:r>
              <a:rPr lang="pt-BR" altLang="pt-BR" sz="2400" dirty="0" smtClean="0">
                <a:cs typeface="Arial" panose="020B0604020202020204" pitchFamily="34" charset="0"/>
              </a:rPr>
              <a:t>conjunto </a:t>
            </a:r>
            <a:r>
              <a:rPr lang="pt-BR" altLang="pt-BR" sz="2400" dirty="0">
                <a:cs typeface="Arial" panose="020B0604020202020204" pitchFamily="34" charset="0"/>
              </a:rPr>
              <a:t>de todos os genes do </a:t>
            </a:r>
            <a:r>
              <a:rPr lang="pt-BR" altLang="pt-BR" sz="2400" dirty="0" smtClean="0">
                <a:cs typeface="Arial" panose="020B0604020202020204" pitchFamily="34" charset="0"/>
              </a:rPr>
              <a:t>indivíduo, que ele </a:t>
            </a:r>
            <a:r>
              <a:rPr lang="pt-BR" altLang="pt-BR" sz="2400" dirty="0">
                <a:cs typeface="Arial" panose="020B0604020202020204" pitchFamily="34" charset="0"/>
              </a:rPr>
              <a:t>recebe de seus </a:t>
            </a:r>
            <a:r>
              <a:rPr lang="pt-BR" altLang="pt-BR" sz="2400" dirty="0" smtClean="0">
                <a:cs typeface="Arial" panose="020B0604020202020204" pitchFamily="34" charset="0"/>
              </a:rPr>
              <a:t>pais, podendo ser transmitidos </a:t>
            </a:r>
            <a:r>
              <a:rPr lang="pt-BR" altLang="pt-BR" sz="2400" dirty="0">
                <a:cs typeface="Arial" panose="020B0604020202020204" pitchFamily="34" charset="0"/>
              </a:rPr>
              <a:t>para seus </a:t>
            </a:r>
            <a:r>
              <a:rPr lang="pt-BR" altLang="pt-BR" sz="2400" dirty="0" smtClean="0">
                <a:cs typeface="Arial" panose="020B0604020202020204" pitchFamily="34" charset="0"/>
              </a:rPr>
              <a:t>descendentes;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altLang="pt-BR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  <a:cs typeface="Arial" panose="020B0604020202020204" pitchFamily="34" charset="0"/>
              </a:rPr>
              <a:t>Fenótipo: </a:t>
            </a:r>
            <a:r>
              <a:rPr lang="pt-BR" altLang="pt-BR" sz="2400" dirty="0" smtClean="0">
                <a:cs typeface="Arial" panose="020B0604020202020204" pitchFamily="34" charset="0"/>
              </a:rPr>
              <a:t>características </a:t>
            </a:r>
            <a:r>
              <a:rPr lang="pt-BR" altLang="pt-BR" sz="2400" dirty="0">
                <a:cs typeface="Arial" panose="020B0604020202020204" pitchFamily="34" charset="0"/>
              </a:rPr>
              <a:t>específicas do caráter </a:t>
            </a:r>
            <a:r>
              <a:rPr lang="pt-BR" altLang="pt-BR" sz="2400" dirty="0" smtClean="0">
                <a:cs typeface="Arial" panose="020B0604020202020204" pitchFamily="34" charset="0"/>
              </a:rPr>
              <a:t>analisado, que é determinado </a:t>
            </a:r>
            <a:r>
              <a:rPr lang="pt-BR" altLang="pt-BR" sz="2400" dirty="0">
                <a:cs typeface="Arial" panose="020B0604020202020204" pitchFamily="34" charset="0"/>
              </a:rPr>
              <a:t>pelo genótipo (genes) e pode ou não ser facilmente </a:t>
            </a:r>
            <a:r>
              <a:rPr lang="pt-BR" altLang="pt-BR" sz="2400" dirty="0" smtClean="0">
                <a:cs typeface="Arial" panose="020B0604020202020204" pitchFamily="34" charset="0"/>
              </a:rPr>
              <a:t>observado (</a:t>
            </a:r>
            <a:r>
              <a:rPr lang="pt-BR" altLang="pt-BR" sz="2400" dirty="0" err="1" smtClean="0">
                <a:cs typeface="Arial" panose="020B0604020202020204" pitchFamily="34" charset="0"/>
              </a:rPr>
              <a:t>Ex</a:t>
            </a:r>
            <a:r>
              <a:rPr lang="pt-BR" altLang="pt-BR" sz="2400" dirty="0">
                <a:cs typeface="Arial" panose="020B0604020202020204" pitchFamily="34" charset="0"/>
              </a:rPr>
              <a:t>: tamanho do pé; tipo </a:t>
            </a:r>
            <a:r>
              <a:rPr lang="pt-BR" altLang="pt-BR" sz="2400" dirty="0" smtClean="0">
                <a:cs typeface="Arial" panose="020B0604020202020204" pitchFamily="34" charset="0"/>
              </a:rPr>
              <a:t>sanguíneo);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altLang="pt-BR" sz="20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altLang="pt-BR" dirty="0" smtClean="0">
                <a:solidFill>
                  <a:schemeClr val="accent6">
                    <a:lumMod val="50000"/>
                  </a:schemeClr>
                </a:solidFill>
              </a:rPr>
              <a:t>			</a:t>
            </a: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</a:rPr>
              <a:t>Fenótipo </a:t>
            </a: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</a:rPr>
              <a:t>= genótipo + o meio ambiente</a:t>
            </a:r>
            <a:endParaRPr lang="pt-BR" altLang="pt-BR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altLang="pt-BR" sz="2400" b="1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altLang="pt-BR" sz="2400" b="1" u="sng" dirty="0"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023791" y="170393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5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Conteúdo 2"/>
          <p:cNvSpPr>
            <a:spLocks noGrp="1"/>
          </p:cNvSpPr>
          <p:nvPr>
            <p:ph idx="1"/>
          </p:nvPr>
        </p:nvSpPr>
        <p:spPr>
          <a:xfrm>
            <a:off x="64470" y="1038578"/>
            <a:ext cx="11946908" cy="50799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altLang="pt-BR" b="1" u="sng" dirty="0">
                <a:solidFill>
                  <a:srgbClr val="FF0000"/>
                </a:solidFill>
                <a:cs typeface="Arial" panose="020B0604020202020204" pitchFamily="34" charset="0"/>
              </a:rPr>
              <a:t>CONCEITOS</a:t>
            </a:r>
            <a:endParaRPr lang="pt-BR" altLang="pt-BR" sz="2400" b="1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altLang="pt-BR" sz="240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altLang="pt-BR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Homozigoto</a:t>
            </a:r>
            <a:r>
              <a:rPr lang="pt-BR" altLang="pt-BR" sz="24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indivíduo 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que possui 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dois 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genes iguais em um 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lócus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 sendo considerado puro para o 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caráter (representado 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por 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letras 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iguais (AA ou aa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);</a:t>
            </a:r>
            <a:endParaRPr lang="pt-BR" altLang="pt-BR" sz="24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altLang="pt-BR" sz="16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  <a:cs typeface="Arial" panose="020B0604020202020204" pitchFamily="34" charset="0"/>
              </a:rPr>
              <a:t>Heterozigoto: 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indivíduo 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que possui um gene diferente do outro em um 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lócus, sendo que cada gene determina 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um fenótipo diferente para o caráter 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considerado (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Aa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);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altLang="pt-BR" sz="240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  <a:cs typeface="Arial" panose="020B0604020202020204" pitchFamily="34" charset="0"/>
              </a:rPr>
              <a:t>Gene recessivo: 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manifesta 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fenotipicamente o caráter em </a:t>
            </a:r>
            <a:r>
              <a:rPr lang="pt-BR" altLang="pt-BR" sz="24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homozigose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(dois alelos iguais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), 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(aa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);</a:t>
            </a:r>
            <a:endParaRPr lang="pt-BR" altLang="pt-BR" sz="24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altLang="pt-BR" sz="24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  <a:cs typeface="Arial" panose="020B0604020202020204" pitchFamily="34" charset="0"/>
              </a:rPr>
              <a:t>Gene dominante: 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manifesta 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o mesmo fenótipo, tanto em </a:t>
            </a:r>
            <a:endParaRPr lang="pt-BR" altLang="pt-BR" sz="240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altLang="pt-BR" sz="2400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homozigose</a:t>
            </a:r>
            <a:r>
              <a:rPr lang="pt-BR" altLang="pt-BR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(AA) como em </a:t>
            </a:r>
            <a:r>
              <a:rPr lang="pt-BR" altLang="pt-BR" sz="24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heterozigose</a:t>
            </a:r>
            <a:r>
              <a:rPr lang="pt-BR" alt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(Aa).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altLang="pt-BR" sz="24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79" y="4688370"/>
            <a:ext cx="3127022" cy="21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023791" y="170393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57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9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63438" y="1038579"/>
            <a:ext cx="119162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u="sng" dirty="0" smtClean="0">
                <a:solidFill>
                  <a:srgbClr val="0070C0"/>
                </a:solidFill>
              </a:rPr>
              <a:t>HERANÇA GENÉTICA</a:t>
            </a:r>
          </a:p>
          <a:p>
            <a:endParaRPr lang="pt-BR" sz="2400" dirty="0">
              <a:solidFill>
                <a:srgbClr val="000000"/>
              </a:solidFill>
            </a:endParaRPr>
          </a:p>
          <a:p>
            <a:r>
              <a:rPr lang="pt-BR" sz="2400" dirty="0" smtClean="0">
                <a:solidFill>
                  <a:srgbClr val="000000"/>
                </a:solidFill>
              </a:rPr>
              <a:t>• É um dos </a:t>
            </a:r>
            <a:r>
              <a:rPr lang="pt-BR" sz="2400" dirty="0">
                <a:solidFill>
                  <a:srgbClr val="000000"/>
                </a:solidFill>
              </a:rPr>
              <a:t>fenômenos mais intrigantes da </a:t>
            </a:r>
            <a:r>
              <a:rPr lang="pt-BR" sz="2400" dirty="0" smtClean="0">
                <a:solidFill>
                  <a:srgbClr val="000000"/>
                </a:solidFill>
              </a:rPr>
              <a:t>natureza, onde cada </a:t>
            </a:r>
            <a:r>
              <a:rPr lang="pt-BR" sz="2400" dirty="0">
                <a:solidFill>
                  <a:srgbClr val="000000"/>
                </a:solidFill>
              </a:rPr>
              <a:t>ser vivo </a:t>
            </a:r>
            <a:r>
              <a:rPr lang="pt-BR" sz="2400" dirty="0" smtClean="0">
                <a:solidFill>
                  <a:srgbClr val="000000"/>
                </a:solidFill>
              </a:rPr>
              <a:t>proveniente de </a:t>
            </a:r>
            <a:r>
              <a:rPr lang="pt-BR" sz="2400" dirty="0">
                <a:solidFill>
                  <a:srgbClr val="000000"/>
                </a:solidFill>
              </a:rPr>
              <a:t>outro (ou de dois outros da mesma espécie), </a:t>
            </a:r>
            <a:r>
              <a:rPr lang="pt-BR" sz="2400" dirty="0" smtClean="0">
                <a:solidFill>
                  <a:srgbClr val="000000"/>
                </a:solidFill>
              </a:rPr>
              <a:t>herda características/funções orgânicas, semelhantes/idênticos </a:t>
            </a:r>
            <a:r>
              <a:rPr lang="pt-BR" sz="2400" dirty="0">
                <a:solidFill>
                  <a:srgbClr val="000000"/>
                </a:solidFill>
              </a:rPr>
              <a:t>aos </a:t>
            </a:r>
            <a:r>
              <a:rPr lang="pt-BR" sz="2400" dirty="0" smtClean="0">
                <a:solidFill>
                  <a:srgbClr val="000000"/>
                </a:solidFill>
              </a:rPr>
              <a:t>parentais;</a:t>
            </a:r>
          </a:p>
          <a:p>
            <a:r>
              <a:rPr lang="pt-BR" sz="2400" dirty="0" smtClean="0">
                <a:solidFill>
                  <a:srgbClr val="000000"/>
                </a:solidFill>
              </a:rPr>
              <a:t>• A </a:t>
            </a:r>
            <a:r>
              <a:rPr lang="pt-BR" sz="2400" dirty="0">
                <a:solidFill>
                  <a:srgbClr val="000000"/>
                </a:solidFill>
              </a:rPr>
              <a:t>herança genética é composta por </a:t>
            </a:r>
            <a:r>
              <a:rPr lang="pt-BR" sz="2400" dirty="0" smtClean="0">
                <a:solidFill>
                  <a:srgbClr val="000000"/>
                </a:solidFill>
              </a:rPr>
              <a:t>informações armazenadas nas sequências </a:t>
            </a:r>
            <a:r>
              <a:rPr lang="pt-BR" sz="2400" dirty="0">
                <a:solidFill>
                  <a:srgbClr val="000000"/>
                </a:solidFill>
              </a:rPr>
              <a:t>de </a:t>
            </a:r>
            <a:r>
              <a:rPr lang="pt-BR" sz="2400" b="1" dirty="0">
                <a:solidFill>
                  <a:srgbClr val="000000"/>
                </a:solidFill>
              </a:rPr>
              <a:t>DNA </a:t>
            </a:r>
            <a:r>
              <a:rPr lang="pt-BR" sz="2400" dirty="0">
                <a:solidFill>
                  <a:srgbClr val="000000"/>
                </a:solidFill>
              </a:rPr>
              <a:t>(ácido desoxirribonucleico) denominadas </a:t>
            </a:r>
            <a:r>
              <a:rPr lang="pt-BR" sz="2400" b="1" dirty="0" smtClean="0">
                <a:solidFill>
                  <a:srgbClr val="000000"/>
                </a:solidFill>
              </a:rPr>
              <a:t>GENES; </a:t>
            </a:r>
            <a:r>
              <a:rPr lang="pt-BR" sz="2400" dirty="0" smtClean="0">
                <a:solidFill>
                  <a:srgbClr val="000000"/>
                </a:solidFill>
              </a:rPr>
              <a:t>que são </a:t>
            </a:r>
            <a:r>
              <a:rPr lang="pt-BR" sz="2400" dirty="0">
                <a:solidFill>
                  <a:srgbClr val="000000"/>
                </a:solidFill>
              </a:rPr>
              <a:t>utilizadas pelos descendentes para a síntese de </a:t>
            </a:r>
            <a:r>
              <a:rPr lang="pt-BR" sz="2400" dirty="0" smtClean="0">
                <a:solidFill>
                  <a:srgbClr val="000000"/>
                </a:solidFill>
              </a:rPr>
              <a:t>proteínas, determinando suas estruturas/formas bem como o funcionamento/metabolismo. </a:t>
            </a:r>
            <a:endParaRPr lang="pt-BR" sz="2400" dirty="0"/>
          </a:p>
          <a:p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23791" y="170393"/>
            <a:ext cx="5566656" cy="86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GENÉTICA BÁSICA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88" name="Picture 4" descr="https://maxima.uol.com.br/media/_versions/erickjacquin_79760009_2609314489121607_8228063022168191742_n_wide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41" y="4617171"/>
            <a:ext cx="3740985" cy="21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3.bp.blogspot.com/-GmYQ-OEJ1A4/VH4FueU1dUI/AAAAAAAAAKw/-bRHWBdPO6o/s1600/mamiferos.b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6" y="4617171"/>
            <a:ext cx="3430662" cy="21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2208</Words>
  <Application>Microsoft Office PowerPoint</Application>
  <PresentationFormat>Widescreen</PresentationFormat>
  <Paragraphs>270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Microsoft YaHei</vt:lpstr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ROTEIRO-CONTEÚDO</vt:lpstr>
      <vt:lpstr>APRESENTAÇÃO DA DISCIPLINA</vt:lpstr>
      <vt:lpstr>GENÉTICA BÁSICA</vt:lpstr>
      <vt:lpstr>GENÉTICA BÁSICA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sete características estudadas por Mendel:</vt:lpstr>
      <vt:lpstr>Apresentação do PowerPoint</vt:lpstr>
      <vt:lpstr>POSTULADO DA PRIMEIRA LEI DE MENDEL  • Primeira Lei de Mendel ou lei da segregação dos fatores/lei da pureza dos gametas, “Os fatores que condicionam uma característica segregam-se (separam-se) na formação dos gametas e estes, portanto, são puros com relação a cada fator”;  • A primeira lei de Mendel está baseada na segregação de apenas um par de alelos de um gene e este tipo de herança recebe o nome de monoibridismo ou herança monogênica.   • Monoibridismo: aplica-se aos casos em que apenas um par de alelos de um gene está envolvido na herança da característica em questão.  </vt:lpstr>
      <vt:lpstr>Apresentação do PowerPoint</vt:lpstr>
      <vt:lpstr>GENÉTICA BÁSICA</vt:lpstr>
      <vt:lpstr>GENÉTICA MODERNA</vt:lpstr>
      <vt:lpstr>GENÉTICA MODERNA</vt:lpstr>
      <vt:lpstr>GENÉTICA MODERNA</vt:lpstr>
      <vt:lpstr>GENÉTICA MODERNA</vt:lpstr>
      <vt:lpstr>GENÉTICA MODERNA</vt:lpstr>
      <vt:lpstr>GENÉTICA MODERNA</vt:lpstr>
      <vt:lpstr>FINALIZAÇÃO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</cp:lastModifiedBy>
  <cp:revision>306</cp:revision>
  <dcterms:created xsi:type="dcterms:W3CDTF">2020-08-10T11:13:22Z</dcterms:created>
  <dcterms:modified xsi:type="dcterms:W3CDTF">2020-08-20T11:35:12Z</dcterms:modified>
</cp:coreProperties>
</file>