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4" r:id="rId3"/>
    <p:sldId id="289" r:id="rId4"/>
    <p:sldId id="291" r:id="rId5"/>
    <p:sldId id="292" r:id="rId6"/>
    <p:sldId id="295" r:id="rId7"/>
    <p:sldId id="293" r:id="rId8"/>
    <p:sldId id="296" r:id="rId9"/>
    <p:sldId id="297" r:id="rId10"/>
    <p:sldId id="298" r:id="rId11"/>
    <p:sldId id="299" r:id="rId12"/>
    <p:sldId id="301" r:id="rId13"/>
    <p:sldId id="290" r:id="rId14"/>
    <p:sldId id="30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7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147" indent="0" algn="ctr">
              <a:buNone/>
            </a:lvl2pPr>
            <a:lvl3pPr marL="914294" indent="0" algn="ctr">
              <a:buNone/>
            </a:lvl3pPr>
            <a:lvl4pPr marL="1371441" indent="0" algn="ctr">
              <a:buNone/>
            </a:lvl4pPr>
            <a:lvl5pPr marL="1828588" indent="0" algn="ctr">
              <a:buNone/>
            </a:lvl5pPr>
            <a:lvl6pPr marL="2285735" indent="0" algn="ctr">
              <a:buNone/>
            </a:lvl6pPr>
            <a:lvl7pPr marL="2742881" indent="0" algn="ctr">
              <a:buNone/>
            </a:lvl7pPr>
            <a:lvl8pPr marL="3200029" indent="0" algn="ctr">
              <a:buNone/>
            </a:lvl8pPr>
            <a:lvl9pPr marL="3657175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6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3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7E9C-A148-4261-BE6F-8341FA89C0EB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3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4" y="491697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9" tIns="45715" rIns="91429" bIns="45715" rtlCol="0" anchor="ctr"/>
          <a:lstStyle/>
          <a:p>
            <a:pPr algn="ctr" defTabSz="914294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1" y="795997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1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1" y="5958840"/>
            <a:ext cx="2133600" cy="365760"/>
          </a:xfrm>
        </p:spPr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1" y="5958840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29" rIns="91429" anchor="ctr">
            <a:noAutofit/>
          </a:bodyPr>
          <a:lstStyle>
            <a:lvl1pPr algn="ctr">
              <a:defRPr sz="3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1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9" tIns="91429" rIns="91429" bIns="91429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8" indent="0">
              <a:buNone/>
              <a:defRPr sz="1600" b="1"/>
            </a:lvl5pPr>
            <a:lvl6pPr marL="2285735" indent="0">
              <a:buNone/>
              <a:defRPr sz="1600" b="1"/>
            </a:lvl6pPr>
            <a:lvl7pPr marL="2742881" indent="0">
              <a:buNone/>
              <a:defRPr sz="1600" b="1"/>
            </a:lvl7pPr>
            <a:lvl8pPr marL="3200029" indent="0">
              <a:buNone/>
              <a:defRPr sz="1600" b="1"/>
            </a:lvl8pPr>
            <a:lvl9pPr marL="365717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1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9" tIns="91429" rIns="91429" bIns="91429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8" indent="0">
              <a:buNone/>
              <a:defRPr sz="1600" b="1"/>
            </a:lvl5pPr>
            <a:lvl6pPr marL="2285735" indent="0">
              <a:buNone/>
              <a:defRPr sz="1600" b="1"/>
            </a:lvl6pPr>
            <a:lvl7pPr marL="2742881" indent="0">
              <a:buNone/>
              <a:defRPr sz="1600" b="1"/>
            </a:lvl7pPr>
            <a:lvl8pPr marL="3200029" indent="0">
              <a:buNone/>
              <a:defRPr sz="1600" b="1"/>
            </a:lvl8pPr>
            <a:lvl9pPr marL="3657175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3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1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1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29" rIns="91429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1" indent="0">
              <a:buNone/>
              <a:defRPr sz="900"/>
            </a:lvl4pPr>
            <a:lvl5pPr marL="1828588" indent="0">
              <a:buNone/>
              <a:defRPr sz="900"/>
            </a:lvl5pPr>
            <a:lvl6pPr marL="2285735" indent="0">
              <a:buNone/>
              <a:defRPr sz="900"/>
            </a:lvl6pPr>
            <a:lvl7pPr marL="2742881" indent="0">
              <a:buNone/>
              <a:defRPr sz="900"/>
            </a:lvl7pPr>
            <a:lvl8pPr marL="3200029" indent="0">
              <a:buNone/>
              <a:defRPr sz="900"/>
            </a:lvl8pPr>
            <a:lvl9pPr marL="3657175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3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91429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4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8" y="821203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z="2000" smtClean="0"/>
              <a:t>Clique no ícone para adicionar uma imagem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1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22" marR="0" indent="-112700">
              <a:buFontTx/>
              <a:buNone/>
              <a:defRPr sz="1200"/>
            </a:lvl2pPr>
            <a:lvl3pPr marL="914294" marR="0" indent="-117461">
              <a:buFontTx/>
              <a:buNone/>
              <a:defRPr sz="1000"/>
            </a:lvl3pPr>
            <a:lvl4pPr marL="1315885" marR="0" indent="-112700">
              <a:buFontTx/>
              <a:buNone/>
              <a:defRPr sz="900"/>
            </a:lvl4pPr>
            <a:lvl5pPr marL="1711126" marR="0" indent="-117461"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1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9" tIns="45715" rIns="91429" bIns="45715" rtlCol="0" anchor="ctr"/>
          <a:lstStyle/>
          <a:p>
            <a:pPr algn="ctr" defTabSz="914294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  <a:prstGeom prst="rect">
            <a:avLst/>
          </a:prstGeom>
        </p:spPr>
        <p:txBody>
          <a:bodyPr lIns="91429" tIns="45715" rIns="91429" bIns="45715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45715" tIns="45715" rIns="45715" bIns="45715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lIns="91429" tIns="45715" rIns="91429" bIns="45715"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94"/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94"/>
              <a:t>11/03/2014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lIns="91429" tIns="45715" rIns="91429" bIns="45715"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94"/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lIns="91429" tIns="45715" rIns="91429" bIns="45715"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94"/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94"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1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147" indent="-274288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64" indent="-228573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152" indent="-228573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297" indent="-228573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300" indent="-228573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302" indent="-228573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447" indent="-228573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592" indent="-228573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595" indent="-228573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47" eaLnBrk="1" hangingPunct="1"/>
      <a:lvl3pPr marL="914294" eaLnBrk="1" hangingPunct="1"/>
      <a:lvl4pPr marL="1371441" eaLnBrk="1" hangingPunct="1"/>
      <a:lvl5pPr marL="1828588" eaLnBrk="1" hangingPunct="1"/>
      <a:lvl6pPr marL="2285735" eaLnBrk="1" hangingPunct="1"/>
      <a:lvl7pPr marL="2742881" eaLnBrk="1" hangingPunct="1"/>
      <a:lvl8pPr marL="3200029" eaLnBrk="1" hangingPunct="1"/>
      <a:lvl9pPr marL="3657175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7" y="1700808"/>
            <a:ext cx="7772400" cy="310896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ENGENHARIA ELETROQUÍMICA</a:t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Aula 3 - </a:t>
            </a:r>
            <a:r>
              <a:rPr lang="pt-BR" sz="2800" dirty="0">
                <a:latin typeface="Calibri" pitchFamily="34" charset="0"/>
              </a:rPr>
              <a:t>Conceitos de Termodinâmica </a:t>
            </a:r>
            <a:r>
              <a:rPr lang="pt-BR" sz="2800" dirty="0" smtClean="0">
                <a:latin typeface="Calibri" pitchFamily="34" charset="0"/>
              </a:rPr>
              <a:t>– cont.</a:t>
            </a:r>
            <a:r>
              <a:rPr lang="pt-BR" sz="2800" dirty="0">
                <a:latin typeface="Calibri" pitchFamily="34" charset="0"/>
              </a:rPr>
              <a:t/>
            </a:r>
            <a:br>
              <a:rPr lang="pt-BR" sz="2800" dirty="0">
                <a:latin typeface="Calibri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1508760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</p:spTree>
    <p:extLst>
      <p:ext uri="{BB962C8B-B14F-4D97-AF65-F5344CB8AC3E}">
        <p14:creationId xmlns:p14="http://schemas.microsoft.com/office/powerpoint/2010/main" val="20385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9100" y="793750"/>
            <a:ext cx="8494633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pt-BR" sz="1600" b="1" dirty="0">
                <a:solidFill>
                  <a:schemeClr val="accent2"/>
                </a:solidFill>
                <a:latin typeface="Frutiger LT Std 55 Roman" pitchFamily="34" charset="0"/>
                <a:sym typeface="Symbol" pitchFamily="18" charset="2"/>
              </a:rPr>
              <a:t>Aplicações</a:t>
            </a:r>
          </a:p>
          <a:p>
            <a:endParaRPr lang="pt-BR" sz="1600" b="1" dirty="0">
              <a:solidFill>
                <a:schemeClr val="accent2"/>
              </a:solidFill>
              <a:latin typeface="Frutiger LT Std 55 Roman" pitchFamily="34" charset="0"/>
              <a:sym typeface="Symbol" pitchFamily="18" charset="2"/>
            </a:endParaRPr>
          </a:p>
          <a:p>
            <a:r>
              <a:rPr lang="pt-BR" sz="1600" b="1" dirty="0" smtClean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Entalpia</a:t>
            </a:r>
            <a:endParaRPr lang="pt-BR" sz="1600" b="1" dirty="0">
              <a:solidFill>
                <a:srgbClr val="FF0066"/>
              </a:solidFill>
              <a:latin typeface="Frutiger LT Std 55 Roman" pitchFamily="34" charset="0"/>
              <a:sym typeface="Symbol" pitchFamily="18" charset="2"/>
            </a:endParaRPr>
          </a:p>
          <a:p>
            <a:endParaRPr lang="pt-BR" sz="1600" b="1" dirty="0">
              <a:solidFill>
                <a:schemeClr val="accent2"/>
              </a:solidFill>
              <a:latin typeface="Frutiger LT Std 55 Roman" pitchFamily="34" charset="0"/>
              <a:sym typeface="Symbol" pitchFamily="18" charset="2"/>
            </a:endParaRPr>
          </a:p>
          <a:p>
            <a:r>
              <a:rPr lang="pt-BR" b="1" dirty="0">
                <a:latin typeface="Frutiger LT Std 55 Roman" pitchFamily="34" charset="0"/>
                <a:sym typeface="Symbol" pitchFamily="18" charset="2"/>
              </a:rPr>
              <a:t>H &lt; 0 </a:t>
            </a:r>
            <a:r>
              <a:rPr lang="pt-BR" b="1" dirty="0">
                <a:latin typeface="Frutiger LT Std 55 Roman" pitchFamily="34" charset="0"/>
                <a:sym typeface="Wingdings" pitchFamily="2" charset="2"/>
              </a:rPr>
              <a:t> reação exotérmica formação de ligações</a:t>
            </a: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rgbClr val="FF6600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Wingdings" pitchFamily="2" charset="2"/>
            </a:endParaRPr>
          </a:p>
          <a:p>
            <a:r>
              <a:rPr lang="pt-BR" b="1" dirty="0">
                <a:latin typeface="Frutiger LT Std 55 Roman" pitchFamily="34" charset="0"/>
                <a:sym typeface="Symbol" pitchFamily="18" charset="2"/>
              </a:rPr>
              <a:t>H &gt; 0  </a:t>
            </a:r>
            <a:r>
              <a:rPr lang="pt-BR" b="1" dirty="0">
                <a:latin typeface="Frutiger LT Std 55 Roman" pitchFamily="34" charset="0"/>
                <a:sym typeface="Wingdings" pitchFamily="2" charset="2"/>
              </a:rPr>
              <a:t> reação endotérmica  quebra de ligações</a:t>
            </a:r>
            <a:r>
              <a:rPr lang="pt-BR" b="1" dirty="0">
                <a:latin typeface="Frutiger LT Std 55 Roman" pitchFamily="34" charset="0"/>
                <a:sym typeface="Symbol" pitchFamily="18" charset="2"/>
              </a:rPr>
              <a:t>	</a:t>
            </a:r>
          </a:p>
          <a:p>
            <a:endParaRPr lang="pt-BR" b="1" dirty="0">
              <a:latin typeface="Frutiger LT Std 55 Roman" pitchFamily="34" charset="0"/>
              <a:sym typeface="Symbol" pitchFamily="18" charset="2"/>
            </a:endParaRPr>
          </a:p>
          <a:p>
            <a:endParaRPr lang="pt-BR" b="1" dirty="0">
              <a:latin typeface="Frutiger LT Std 55 Roman" pitchFamily="34" charset="0"/>
              <a:sym typeface="Symbol" pitchFamily="18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Symbol" pitchFamily="18" charset="2"/>
            </a:endParaRP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Symbol" pitchFamily="18" charset="2"/>
            </a:endParaRPr>
          </a:p>
          <a:p>
            <a:r>
              <a:rPr lang="pt-BR" sz="1600" b="1" dirty="0">
                <a:solidFill>
                  <a:srgbClr val="FF0000"/>
                </a:solidFill>
                <a:latin typeface="Frutiger LT Std 55 Roman" pitchFamily="34" charset="0"/>
                <a:sym typeface="Symbol" pitchFamily="18" charset="2"/>
              </a:rPr>
              <a:t>G = H – T. S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   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  Se 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H &lt; 0 </a:t>
            </a:r>
            <a:r>
              <a:rPr lang="pt-BR" b="1" dirty="0">
                <a:solidFill>
                  <a:srgbClr val="CC3300"/>
                </a:solidFill>
                <a:latin typeface="Frutiger LT Std 55 Roman" pitchFamily="34" charset="0"/>
                <a:sym typeface="Wingdings" pitchFamily="2" charset="2"/>
              </a:rPr>
              <a:t></a:t>
            </a:r>
            <a:r>
              <a:rPr lang="pt-BR" b="1" dirty="0">
                <a:solidFill>
                  <a:srgbClr val="CC3300"/>
                </a:solidFill>
                <a:latin typeface="Frutiger LT Std 55 Roman" pitchFamily="34" charset="0"/>
                <a:sym typeface="Symbol" pitchFamily="18" charset="2"/>
              </a:rPr>
              <a:t> G tem boas chances de ser negativo e a reação espontânea</a:t>
            </a:r>
          </a:p>
          <a:p>
            <a:endParaRPr lang="pt-BR" b="1" dirty="0">
              <a:solidFill>
                <a:schemeClr val="accent2"/>
              </a:solidFill>
              <a:latin typeface="Frutiger LT Std 55 Roman" pitchFamily="34" charset="0"/>
              <a:sym typeface="Symbol" pitchFamily="18" charset="2"/>
            </a:endParaRPr>
          </a:p>
          <a:p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Se</a:t>
            </a:r>
            <a:r>
              <a:rPr lang="pt-BR" b="1" dirty="0">
                <a:solidFill>
                  <a:schemeClr val="accent2"/>
                </a:solidFill>
                <a:latin typeface="Frutiger LT Std 55 Roman" pitchFamily="34" charset="0"/>
                <a:sym typeface="Symbol" pitchFamily="18" charset="2"/>
              </a:rPr>
              <a:t> 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H &gt; 0  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 precisa fornecer energia ou </a:t>
            </a:r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S deve ser muito positivo</a:t>
            </a:r>
          </a:p>
          <a:p>
            <a:endParaRPr lang="pt-BR" b="1" dirty="0">
              <a:solidFill>
                <a:srgbClr val="FF0066"/>
              </a:solidFill>
              <a:latin typeface="Frutiger LT Std 55 Roman" pitchFamily="34" charset="0"/>
              <a:sym typeface="Symbol" pitchFamily="18" charset="2"/>
            </a:endParaRPr>
          </a:p>
          <a:p>
            <a:r>
              <a:rPr lang="pt-BR" b="1" dirty="0">
                <a:solidFill>
                  <a:srgbClr val="FF0066"/>
                </a:solidFill>
                <a:latin typeface="Frutiger LT Std 55 Roman" pitchFamily="34" charset="0"/>
                <a:sym typeface="Symbol" pitchFamily="18" charset="2"/>
              </a:rPr>
              <a:t>Exemplo:   CO2 + C = 2CO	 S é  alto pois aumenta o número de moles de gás</a:t>
            </a:r>
            <a:r>
              <a:rPr lang="pt-BR" b="1" dirty="0">
                <a:solidFill>
                  <a:schemeClr val="accent2"/>
                </a:solidFill>
                <a:latin typeface="Frutiger LT Std 55 Roman" pitchFamily="34" charset="0"/>
                <a:sym typeface="Symbol" pitchFamily="18" charset="2"/>
              </a:rPr>
              <a:t>		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5448300" y="1104900"/>
            <a:ext cx="292100" cy="1727200"/>
          </a:xfrm>
          <a:prstGeom prst="leftBrace">
            <a:avLst>
              <a:gd name="adj1" fmla="val 49275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latin typeface="Frutiger LT Std 55 Roman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62625" y="1166813"/>
            <a:ext cx="3195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Oxidação/ combustão: M-O; C-O</a:t>
            </a: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Adsorção: liga na superfície</a:t>
            </a: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Solidificação: </a:t>
            </a:r>
            <a:r>
              <a:rPr lang="pt-BR" b="1">
                <a:solidFill>
                  <a:srgbClr val="339933"/>
                </a:solidFill>
                <a:latin typeface="Frutiger LT Std 55 Roman" pitchFamily="34" charset="0"/>
                <a:sym typeface="Symbol" pitchFamily="18" charset="2"/>
              </a:rPr>
              <a:t> No. coordenação</a:t>
            </a:r>
            <a:endParaRPr lang="pt-BR" b="1">
              <a:solidFill>
                <a:srgbClr val="339933"/>
              </a:solidFill>
              <a:latin typeface="Frutiger LT Std 55 Roman" pitchFamily="34" charset="0"/>
            </a:endParaRP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Cristalização: semelhante</a:t>
            </a: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Polimerização: semelhante</a:t>
            </a: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Neutralização</a:t>
            </a:r>
          </a:p>
          <a:p>
            <a:r>
              <a:rPr lang="pt-BR" b="1">
                <a:solidFill>
                  <a:srgbClr val="339933"/>
                </a:solidFill>
                <a:latin typeface="Frutiger LT Std 55 Roman" pitchFamily="34" charset="0"/>
              </a:rPr>
              <a:t>Transição de fase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48300" y="3111500"/>
            <a:ext cx="292100" cy="1422400"/>
          </a:xfrm>
          <a:prstGeom prst="leftBrace">
            <a:avLst>
              <a:gd name="adj1" fmla="val 4058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latin typeface="Frutiger LT Std 55 Roman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62625" y="3071813"/>
            <a:ext cx="2927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339933"/>
                </a:solidFill>
                <a:latin typeface="+mj-lt"/>
              </a:rPr>
              <a:t>redução</a:t>
            </a:r>
          </a:p>
          <a:p>
            <a:pPr>
              <a:defRPr/>
            </a:pPr>
            <a:r>
              <a:rPr lang="pt-BR" sz="1400" b="1" dirty="0" err="1">
                <a:solidFill>
                  <a:srgbClr val="339933"/>
                </a:solidFill>
                <a:latin typeface="+mj-lt"/>
              </a:rPr>
              <a:t>dessorção</a:t>
            </a:r>
            <a:endParaRPr lang="pt-BR" sz="1400" b="1" dirty="0">
              <a:solidFill>
                <a:srgbClr val="339933"/>
              </a:solidFill>
              <a:latin typeface="+mj-lt"/>
            </a:endParaRPr>
          </a:p>
          <a:p>
            <a:pPr>
              <a:defRPr/>
            </a:pPr>
            <a:r>
              <a:rPr lang="pt-BR" sz="1400" b="1" dirty="0">
                <a:solidFill>
                  <a:srgbClr val="339933"/>
                </a:solidFill>
                <a:latin typeface="+mj-lt"/>
              </a:rPr>
              <a:t>Fusão/ evaporação</a:t>
            </a:r>
          </a:p>
          <a:p>
            <a:pPr>
              <a:defRPr/>
            </a:pPr>
            <a:r>
              <a:rPr lang="pt-BR" sz="1400" b="1" dirty="0">
                <a:solidFill>
                  <a:srgbClr val="339933"/>
                </a:solidFill>
                <a:latin typeface="+mj-lt"/>
              </a:rPr>
              <a:t>dissolução</a:t>
            </a:r>
          </a:p>
          <a:p>
            <a:pPr>
              <a:defRPr/>
            </a:pPr>
            <a:r>
              <a:rPr lang="pt-BR" sz="1400" b="1" dirty="0">
                <a:solidFill>
                  <a:srgbClr val="339933"/>
                </a:solidFill>
                <a:latin typeface="+mj-lt"/>
              </a:rPr>
              <a:t>Decomposição: quebra ligações</a:t>
            </a:r>
          </a:p>
          <a:p>
            <a:pPr>
              <a:defRPr/>
            </a:pPr>
            <a:r>
              <a:rPr lang="pt-BR" sz="1400" b="1" dirty="0">
                <a:solidFill>
                  <a:srgbClr val="339933"/>
                </a:solidFill>
                <a:latin typeface="+mj-lt"/>
              </a:rPr>
              <a:t>Transição de fase</a:t>
            </a:r>
          </a:p>
        </p:txBody>
      </p:sp>
    </p:spTree>
    <p:extLst>
      <p:ext uri="{BB962C8B-B14F-4D97-AF65-F5344CB8AC3E}">
        <p14:creationId xmlns:p14="http://schemas.microsoft.com/office/powerpoint/2010/main" val="32664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5172" y="927100"/>
            <a:ext cx="79752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pt-BR" sz="1600" b="1" dirty="0" smtClean="0">
                <a:solidFill>
                  <a:srgbClr val="002060"/>
                </a:solidFill>
                <a:latin typeface="Frutiger LT Std 55 Roman" pitchFamily="34" charset="0"/>
              </a:rPr>
              <a:t>Entropia – Ilustração/ exemplo</a:t>
            </a:r>
          </a:p>
          <a:p>
            <a:endParaRPr lang="pt-BR" sz="1600" b="1" dirty="0">
              <a:latin typeface="Frutiger LT Std 55 Roman" pitchFamily="34" charset="0"/>
            </a:endParaRPr>
          </a:p>
          <a:p>
            <a:r>
              <a:rPr lang="pt-BR" sz="1600" b="1" dirty="0">
                <a:latin typeface="Frutiger LT Std 55 Roman" pitchFamily="34" charset="0"/>
              </a:rPr>
              <a:t>Determinação de graus de liberdade na adsorção de uma molécula – geometria </a:t>
            </a:r>
          </a:p>
          <a:p>
            <a:r>
              <a:rPr lang="pt-BR" sz="1600" b="1" dirty="0">
                <a:latin typeface="Frutiger LT Std 55 Roman" pitchFamily="34" charset="0"/>
              </a:rPr>
              <a:t>de adsorção	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79375" y="18684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>
              <a:latin typeface="Frutiger LT Std 55 Roman" pitchFamily="34" charset="0"/>
            </a:endParaRPr>
          </a:p>
        </p:txBody>
      </p:sp>
      <p:pic>
        <p:nvPicPr>
          <p:cNvPr id="12" name="Picture 5" descr="http://www.chem.qmul.ac.uk/surfaces/scc/images/s2_5x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988841"/>
            <a:ext cx="3195638" cy="20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79375" y="18684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>
              <a:latin typeface="Frutiger LT Std 55 Roman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84875" y="1827213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C4H8N2O3</a:t>
            </a:r>
          </a:p>
        </p:txBody>
      </p:sp>
      <p:pic>
        <p:nvPicPr>
          <p:cNvPr id="15" name="Picture 8" descr="https://kb.osu.edu/dspace/bitstream/1811/46441/14/Slide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095500"/>
            <a:ext cx="35179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378325" y="4843463"/>
            <a:ext cx="4289425" cy="1371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pt-BR" b="1">
                <a:solidFill>
                  <a:srgbClr val="FF0000"/>
                </a:solidFill>
              </a:rPr>
              <a:t>Boltzmann: S = k.ln</a:t>
            </a:r>
            <a:r>
              <a:rPr lang="pt-BR" b="1">
                <a:solidFill>
                  <a:srgbClr val="FF0000"/>
                </a:solidFill>
                <a:sym typeface="Symbol" pitchFamily="18" charset="2"/>
              </a:rPr>
              <a:t></a:t>
            </a:r>
          </a:p>
          <a:p>
            <a:endParaRPr lang="pt-BR" b="1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pt-BR" b="1">
                <a:solidFill>
                  <a:srgbClr val="FF0000"/>
                </a:solidFill>
                <a:sym typeface="Symbol" pitchFamily="18" charset="2"/>
              </a:rPr>
              <a:t> = No. de microestados permitidos </a:t>
            </a:r>
            <a:r>
              <a:rPr lang="pt-BR" b="1">
                <a:solidFill>
                  <a:srgbClr val="FF0000"/>
                </a:solidFill>
                <a:sym typeface="Wingdings" pitchFamily="2" charset="2"/>
              </a:rPr>
              <a:t></a:t>
            </a:r>
          </a:p>
          <a:p>
            <a:pPr>
              <a:lnSpc>
                <a:spcPct val="130000"/>
              </a:lnSpc>
            </a:pPr>
            <a:r>
              <a:rPr lang="pt-BR" b="1">
                <a:solidFill>
                  <a:srgbClr val="FF0000"/>
                </a:solidFill>
                <a:sym typeface="Symbol" pitchFamily="18" charset="2"/>
              </a:rPr>
              <a:t></a:t>
            </a:r>
            <a:r>
              <a:rPr lang="pt-BR" b="1">
                <a:solidFill>
                  <a:srgbClr val="FF0000"/>
                </a:solidFill>
                <a:sym typeface="Wingdings" pitchFamily="2" charset="2"/>
              </a:rPr>
              <a:t>  No. de estados  </a:t>
            </a:r>
            <a:r>
              <a:rPr lang="pt-BR" b="1">
                <a:solidFill>
                  <a:srgbClr val="FF0000"/>
                </a:solidFill>
                <a:sym typeface="Symbol" pitchFamily="18" charset="2"/>
              </a:rPr>
              <a:t></a:t>
            </a:r>
            <a:r>
              <a:rPr lang="pt-BR" b="1">
                <a:solidFill>
                  <a:srgbClr val="FF0000"/>
                </a:solidFill>
                <a:sym typeface="Wingdings" pitchFamily="2" charset="2"/>
              </a:rPr>
              <a:t>  probabilidade do sistema</a:t>
            </a:r>
            <a:endParaRPr lang="pt-BR" b="1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pt-BR" b="1">
                <a:solidFill>
                  <a:srgbClr val="FF0000"/>
                </a:solidFill>
                <a:sym typeface="Symbol" pitchFamily="18" charset="2"/>
              </a:rPr>
              <a:t>  com o No. de graus de liberdade vibracional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152900" y="4178300"/>
            <a:ext cx="431800" cy="29210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pic>
        <p:nvPicPr>
          <p:cNvPr id="19" name="Picture 9" descr="https://kb.osu.edu/dspace/bitstream/1811/46441/2/Slide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4" y="3979358"/>
            <a:ext cx="3528028" cy="264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27584" y="1259468"/>
                <a:ext cx="705678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002060"/>
                    </a:solidFill>
                  </a:rPr>
                  <a:t>Atividade química</a:t>
                </a:r>
              </a:p>
              <a:p>
                <a:endParaRPr lang="pt-BR" dirty="0" smtClean="0"/>
              </a:p>
              <a:p>
                <a:r>
                  <a:rPr lang="pt-BR" dirty="0"/>
                  <a:t> </a:t>
                </a:r>
                <a:r>
                  <a:rPr lang="pt-BR" dirty="0" smtClean="0"/>
                  <a:t>  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pt-BR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pt-BR" i="1" dirty="0" err="1" smtClean="0">
                        <a:solidFill>
                          <a:srgbClr val="C0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pt-BR" dirty="0" smtClean="0">
                  <a:solidFill>
                    <a:srgbClr val="C00000"/>
                  </a:solidFill>
                </a:endParaRPr>
              </a:p>
              <a:p>
                <a:endParaRPr lang="pt-BR" dirty="0">
                  <a:solidFill>
                    <a:srgbClr val="C00000"/>
                  </a:solidFill>
                </a:endParaRP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Onde </a:t>
                </a:r>
                <a:r>
                  <a:rPr lang="pt-BR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:r>
                  <a:rPr lang="pt-BR" dirty="0" smtClean="0">
                    <a:solidFill>
                      <a:srgbClr val="C00000"/>
                    </a:solidFill>
                  </a:rPr>
                  <a:t> é a pressão de vapor do componente na mistura e </a:t>
                </a:r>
                <a:r>
                  <a:rPr lang="pt-BR" dirty="0" err="1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p°</a:t>
                </a:r>
                <a:r>
                  <a:rPr lang="pt-BR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pt-BR" dirty="0" smtClean="0">
                    <a:solidFill>
                      <a:srgbClr val="C00000"/>
                    </a:solidFill>
                  </a:rPr>
                  <a:t>a pressão de vapor do componente puro</a:t>
                </a:r>
              </a:p>
              <a:p>
                <a:endParaRPr lang="pt-BR" dirty="0">
                  <a:solidFill>
                    <a:srgbClr val="C00000"/>
                  </a:solidFill>
                </a:endParaRP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Em geral: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>
                    <a:solidFill>
                      <a:srgbClr val="C00000"/>
                    </a:solidFill>
                  </a:rPr>
                  <a:t>     fração molar</a:t>
                </a:r>
              </a:p>
              <a:p>
                <a:endParaRPr lang="pt-BR" dirty="0">
                  <a:solidFill>
                    <a:srgbClr val="C00000"/>
                  </a:solidFill>
                </a:endParaRP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Se houver interação entre 2 componentes, a solução não é ideal e então:</a:t>
                </a:r>
              </a:p>
              <a:p>
                <a:r>
                  <a:rPr lang="pt-BR" dirty="0" smtClean="0">
                    <a:solidFill>
                      <a:srgbClr val="C00000"/>
                    </a:solidFill>
                  </a:rPr>
                  <a:t>		     </a:t>
                </a:r>
                <a:r>
                  <a:rPr lang="pt-BR" dirty="0" smtClean="0">
                    <a:solidFill>
                      <a:srgbClr val="C00000"/>
                    </a:solidFill>
                    <a:sym typeface="Symbol"/>
                  </a:rPr>
                  <a:t> &lt; 1 </a:t>
                </a:r>
                <a:r>
                  <a:rPr lang="pt-BR" dirty="0" smtClean="0">
                    <a:solidFill>
                      <a:srgbClr val="C00000"/>
                    </a:solidFill>
                    <a:sym typeface="Wingdings" pitchFamily="2" charset="2"/>
                  </a:rPr>
                  <a:t> desvio negativo</a:t>
                </a:r>
                <a:endParaRPr lang="pt-BR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pt-BR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     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𝑎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r>
                      <m:rPr>
                        <m:nor/>
                      </m:rPr>
                      <a:rPr lang="pt-BR" dirty="0">
                        <a:solidFill>
                          <a:srgbClr val="C00000"/>
                        </a:solidFill>
                        <a:sym typeface="Symbol"/>
                      </a:rPr>
                      <m:t>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</a:rPr>
                      <m:t>.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pt-BR" dirty="0" smtClean="0">
                    <a:solidFill>
                      <a:srgbClr val="C00000"/>
                    </a:solidFill>
                  </a:rPr>
                  <a:t>	     </a:t>
                </a:r>
              </a:p>
              <a:p>
                <a:r>
                  <a:rPr lang="pt-BR" dirty="0">
                    <a:solidFill>
                      <a:srgbClr val="C00000"/>
                    </a:solidFill>
                  </a:rPr>
                  <a:t>	</a:t>
                </a:r>
                <a:r>
                  <a:rPr lang="pt-BR" dirty="0" smtClean="0">
                    <a:solidFill>
                      <a:srgbClr val="C00000"/>
                    </a:solidFill>
                  </a:rPr>
                  <a:t>	     </a:t>
                </a:r>
                <a:r>
                  <a:rPr lang="pt-BR" dirty="0" smtClean="0">
                    <a:solidFill>
                      <a:srgbClr val="C00000"/>
                    </a:solidFill>
                    <a:sym typeface="Symbol"/>
                  </a:rPr>
                  <a:t> &gt; </a:t>
                </a:r>
                <a:r>
                  <a:rPr lang="pt-BR" dirty="0">
                    <a:solidFill>
                      <a:srgbClr val="C00000"/>
                    </a:solidFill>
                    <a:sym typeface="Symbol"/>
                  </a:rPr>
                  <a:t>1 </a:t>
                </a:r>
                <a:r>
                  <a:rPr lang="pt-BR" dirty="0">
                    <a:solidFill>
                      <a:srgbClr val="C00000"/>
                    </a:solidFill>
                    <a:sym typeface="Wingdings" pitchFamily="2" charset="2"/>
                  </a:rPr>
                  <a:t> desvio </a:t>
                </a:r>
                <a:r>
                  <a:rPr lang="pt-BR" dirty="0" smtClean="0">
                    <a:solidFill>
                      <a:srgbClr val="C00000"/>
                    </a:solidFill>
                    <a:sym typeface="Wingdings" pitchFamily="2" charset="2"/>
                  </a:rPr>
                  <a:t>positivo</a:t>
                </a:r>
              </a:p>
              <a:p>
                <a:endParaRPr lang="pt-BR" dirty="0">
                  <a:solidFill>
                    <a:srgbClr val="C00000"/>
                  </a:solidFill>
                  <a:sym typeface="Wingdings" pitchFamily="2" charset="2"/>
                </a:endParaRPr>
              </a:p>
              <a:p>
                <a:r>
                  <a:rPr lang="pt-BR" dirty="0" smtClean="0">
                    <a:solidFill>
                      <a:srgbClr val="C00000"/>
                    </a:solidFill>
                    <a:sym typeface="Wingdings" pitchFamily="2" charset="2"/>
                  </a:rPr>
                  <a:t>Solução aquosa/ eletrólito forte: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sym typeface="Wingdings" pitchFamily="2" charset="2"/>
                      </a:rPr>
                      <m:t>𝑎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sym typeface="Wingdings" pitchFamily="2" charset="2"/>
                      </a:rPr>
                      <m:t> = </m:t>
                    </m:r>
                    <m:r>
                      <a:rPr lang="pt-BR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ℳ</m:t>
                    </m:r>
                  </m:oMath>
                </a14:m>
                <a:r>
                  <a:rPr lang="pt-BR" dirty="0" smtClean="0">
                    <a:solidFill>
                      <a:srgbClr val="C00000"/>
                    </a:solidFill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 molalidade   </a:t>
                </a:r>
                <a:endParaRPr lang="pt-BR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59468"/>
                <a:ext cx="7056784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778" t="-674" r="-691" b="-1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have esquerda 5"/>
          <p:cNvSpPr/>
          <p:nvPr/>
        </p:nvSpPr>
        <p:spPr>
          <a:xfrm>
            <a:off x="2807804" y="4365104"/>
            <a:ext cx="252028" cy="864682"/>
          </a:xfrm>
          <a:prstGeom prst="leftBrac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913064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3464" y="4268788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r>
              <a:rPr lang="pt-BR" sz="1700">
                <a:solidFill>
                  <a:prstClr val="black"/>
                </a:solidFill>
                <a:latin typeface="Frutiger LT Std 55 Roman" pitchFamily="34" charset="0"/>
              </a:rPr>
              <a:t> </a:t>
            </a:r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3464" y="4646613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r>
              <a:rPr lang="pt-BR" sz="1700">
                <a:solidFill>
                  <a:prstClr val="black"/>
                </a:solidFill>
                <a:latin typeface="Frutiger LT Std 55 Roman" pitchFamily="34" charset="0"/>
              </a:rPr>
              <a:t> </a:t>
            </a:r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077200" cy="2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defTabSz="914294">
              <a:spcBef>
                <a:spcPct val="50000"/>
              </a:spcBef>
            </a:pPr>
            <a:endParaRPr lang="pt-BR" sz="12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229600" cy="35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defTabSz="914294">
              <a:spcBef>
                <a:spcPct val="50000"/>
              </a:spcBef>
            </a:pPr>
            <a:r>
              <a:rPr lang="pt-BR" sz="1600" b="1">
                <a:solidFill>
                  <a:srgbClr val="FF0000"/>
                </a:solidFill>
                <a:latin typeface="Frutiger LT Std 55 Roman" pitchFamily="34" charset="0"/>
              </a:rPr>
              <a:t>DEFINIÇÕES</a:t>
            </a:r>
          </a:p>
          <a:p>
            <a:pPr defTabSz="914294">
              <a:spcBef>
                <a:spcPct val="50000"/>
              </a:spcBef>
            </a:pP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  <a:latin typeface="Frutiger LT Std 55 Roman" pitchFamily="34" charset="0"/>
              </a:rPr>
              <a:t> </a:t>
            </a:r>
            <a:r>
              <a:rPr lang="pt-BR">
                <a:latin typeface="Frutiger LT Std 55 Roman" pitchFamily="34" charset="0"/>
              </a:rPr>
              <a:t>Mesmo se</a:t>
            </a:r>
            <a:r>
              <a:rPr lang="pt-BR">
                <a:solidFill>
                  <a:srgbClr val="FF0000"/>
                </a:solidFill>
                <a:latin typeface="Frutiger LT Std 55 Roman" pitchFamily="34" charset="0"/>
              </a:rPr>
              <a:t> </a:t>
            </a:r>
            <a:r>
              <a:rPr lang="pt-BR">
                <a:latin typeface="Frutiger LT Std 55 Roman" pitchFamily="34" charset="0"/>
                <a:sym typeface="Symbol" pitchFamily="18" charset="2"/>
              </a:rPr>
              <a:t>G &lt; 0 reação/ transformação pode não ocorrer </a:t>
            </a:r>
            <a:r>
              <a:rPr lang="pt-BR">
                <a:latin typeface="Frutiger LT Std 55 Roman" pitchFamily="34" charset="0"/>
                <a:sym typeface="Wingdings" pitchFamily="2" charset="2"/>
              </a:rPr>
              <a:t> cinética</a:t>
            </a: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  <a:p>
            <a:pPr defTabSz="914294">
              <a:spcBef>
                <a:spcPct val="50000"/>
              </a:spcBef>
            </a:pP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Exemplo: chuva!	Cl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 + H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O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 HCl</a:t>
            </a: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		F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 + H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O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 HF</a:t>
            </a: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		SO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3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 + H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O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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H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SO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4</a:t>
            </a: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  <a:latin typeface="Frutiger LT Std 55 Roman" pitchFamily="34" charset="0"/>
              </a:rPr>
              <a:t>		             :		</a:t>
            </a: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  <a:latin typeface="Frutiger LT Std 55 Roman" pitchFamily="34" charset="0"/>
              </a:rPr>
              <a:t>		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N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 + H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2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O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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HNO</a:t>
            </a:r>
            <a:r>
              <a:rPr lang="pt-BR" baseline="-10000">
                <a:solidFill>
                  <a:srgbClr val="FF0066"/>
                </a:solidFill>
                <a:latin typeface="Frutiger LT Std 55 Roman" pitchFamily="34" charset="0"/>
              </a:rPr>
              <a:t>3    </a:t>
            </a: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cinética muito lenta ... </a:t>
            </a: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  <a:p>
            <a:pPr defTabSz="914294">
              <a:spcBef>
                <a:spcPct val="50000"/>
              </a:spcBef>
            </a:pPr>
            <a:r>
              <a:rPr lang="pt-BR">
                <a:solidFill>
                  <a:srgbClr val="FF0066"/>
                </a:solidFill>
                <a:latin typeface="Frutiger LT Std 55 Roman" pitchFamily="34" charset="0"/>
              </a:rPr>
              <a:t>				      Ainda bem!</a:t>
            </a: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  <a:p>
            <a:pPr defTabSz="914294">
              <a:spcBef>
                <a:spcPct val="50000"/>
              </a:spcBef>
            </a:pPr>
            <a:endParaRPr lang="pt-BR">
              <a:solidFill>
                <a:srgbClr val="FF0000"/>
              </a:solidFill>
              <a:latin typeface="Frutiger LT Std 55 Roman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362200"/>
            <a:ext cx="2085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</p:spTree>
    <p:extLst>
      <p:ext uri="{BB962C8B-B14F-4D97-AF65-F5344CB8AC3E}">
        <p14:creationId xmlns:p14="http://schemas.microsoft.com/office/powerpoint/2010/main" val="14384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913064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33464" y="4268788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r>
              <a:rPr lang="pt-BR" sz="1700">
                <a:solidFill>
                  <a:prstClr val="black"/>
                </a:solidFill>
                <a:latin typeface="Frutiger LT Std 55 Roman" pitchFamily="34" charset="0"/>
              </a:rPr>
              <a:t> </a:t>
            </a:r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33464" y="4646613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294"/>
            <a:r>
              <a:rPr lang="pt-BR" sz="1700">
                <a:solidFill>
                  <a:prstClr val="black"/>
                </a:solidFill>
                <a:latin typeface="Frutiger LT Std 55 Roman" pitchFamily="34" charset="0"/>
              </a:rPr>
              <a:t> </a:t>
            </a:r>
            <a:endParaRPr lang="pt-BR" sz="24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077200" cy="2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defTabSz="914294">
              <a:spcBef>
                <a:spcPct val="50000"/>
              </a:spcBef>
            </a:pPr>
            <a:endParaRPr lang="pt-BR" sz="1200">
              <a:solidFill>
                <a:prstClr val="black"/>
              </a:solidFill>
              <a:latin typeface="Frutiger LT Std 55 Roman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381000"/>
          </a:xfrm>
          <a:prstGeom prst="rect">
            <a:avLst/>
          </a:prstGeom>
          <a:noFill/>
        </p:spPr>
        <p:txBody>
          <a:bodyPr lIns="91429" tIns="45715" rIns="91429" bIns="45715" anchor="t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6200" b="1" strike="noStrike" kern="1200" cap="none" spc="0" baseline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pt-BR" sz="1800" smtClean="0">
                <a:solidFill>
                  <a:srgbClr val="FF0000"/>
                </a:solidFill>
              </a:rPr>
              <a:t>CINÉTICA</a:t>
            </a:r>
            <a:endParaRPr lang="pt-BR" sz="1800">
              <a:solidFill>
                <a:srgbClr val="FF0000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09625" y="1000125"/>
            <a:ext cx="8020529" cy="51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r>
              <a:rPr lang="pt-BR" sz="1600" b="1" dirty="0"/>
              <a:t>Velocidade de reação   </a:t>
            </a:r>
            <a:r>
              <a:rPr lang="pt-BR" sz="1600" b="1" dirty="0" err="1"/>
              <a:t>aA</a:t>
            </a:r>
            <a:r>
              <a:rPr lang="pt-BR" sz="1600" b="1" dirty="0"/>
              <a:t> + </a:t>
            </a:r>
            <a:r>
              <a:rPr lang="pt-BR" sz="1600" b="1" dirty="0" err="1"/>
              <a:t>bB</a:t>
            </a:r>
            <a:r>
              <a:rPr lang="pt-BR" sz="1600" b="1" dirty="0"/>
              <a:t>  =  </a:t>
            </a:r>
            <a:r>
              <a:rPr lang="pt-BR" sz="1600" b="1" dirty="0" err="1"/>
              <a:t>cC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 err="1"/>
              <a:t>r</a:t>
            </a:r>
            <a:r>
              <a:rPr lang="pt-BR" sz="1600" b="1" baseline="-25000" dirty="0" err="1"/>
              <a:t>C</a:t>
            </a:r>
            <a:r>
              <a:rPr lang="pt-BR" sz="1600" b="1" dirty="0"/>
              <a:t> = </a:t>
            </a:r>
            <a:r>
              <a:rPr lang="pt-BR" sz="1600" b="1" dirty="0" err="1"/>
              <a:t>dn</a:t>
            </a:r>
            <a:r>
              <a:rPr lang="pt-BR" sz="1600" b="1" baseline="-25000" dirty="0" err="1"/>
              <a:t>C</a:t>
            </a:r>
            <a:r>
              <a:rPr lang="pt-BR" sz="1600" b="1" dirty="0"/>
              <a:t>/</a:t>
            </a:r>
            <a:r>
              <a:rPr lang="pt-BR" sz="1600" b="1" dirty="0" err="1"/>
              <a:t>Vdt</a:t>
            </a:r>
            <a:r>
              <a:rPr lang="pt-BR" sz="1600" b="1" dirty="0"/>
              <a:t> = k</a:t>
            </a:r>
            <a:r>
              <a:rPr lang="pt-BR" sz="1600" b="1" baseline="-25000" dirty="0"/>
              <a:t>1</a:t>
            </a:r>
            <a:r>
              <a:rPr lang="pt-BR" sz="1600" b="1" dirty="0"/>
              <a:t>(T) . </a:t>
            </a:r>
            <a:r>
              <a:rPr lang="pt-BR" sz="1600" b="1" dirty="0" err="1"/>
              <a:t>C</a:t>
            </a:r>
            <a:r>
              <a:rPr lang="pt-BR" sz="1600" b="1" baseline="-25000" dirty="0" err="1"/>
              <a:t>A</a:t>
            </a:r>
            <a:r>
              <a:rPr lang="pt-BR" sz="1600" b="1" baseline="30000" dirty="0" err="1"/>
              <a:t>a</a:t>
            </a:r>
            <a:r>
              <a:rPr lang="pt-BR" sz="1600" b="1" dirty="0"/>
              <a:t> . </a:t>
            </a:r>
            <a:r>
              <a:rPr lang="pt-BR" sz="1600" b="1" dirty="0" err="1"/>
              <a:t>C</a:t>
            </a:r>
            <a:r>
              <a:rPr lang="pt-BR" sz="1600" b="1" baseline="-25000" dirty="0" err="1"/>
              <a:t>B</a:t>
            </a:r>
            <a:r>
              <a:rPr lang="pt-BR" sz="1600" b="1" baseline="30000" dirty="0" err="1"/>
              <a:t>b</a:t>
            </a:r>
            <a:r>
              <a:rPr lang="pt-BR" sz="1600" b="1" dirty="0"/>
              <a:t> – k</a:t>
            </a:r>
            <a:r>
              <a:rPr lang="pt-BR" sz="1600" b="1" baseline="-25000" dirty="0"/>
              <a:t>2</a:t>
            </a:r>
            <a:r>
              <a:rPr lang="pt-BR" sz="1600" b="1" dirty="0"/>
              <a:t>(T) . </a:t>
            </a:r>
            <a:r>
              <a:rPr lang="pt-BR" sz="1600" b="1" dirty="0" err="1"/>
              <a:t>C</a:t>
            </a:r>
            <a:r>
              <a:rPr lang="pt-BR" sz="1600" b="1" baseline="-25000" dirty="0" err="1"/>
              <a:t>C</a:t>
            </a:r>
            <a:r>
              <a:rPr lang="pt-BR" sz="1600" b="1" baseline="30000" dirty="0" err="1"/>
              <a:t>c</a:t>
            </a:r>
            <a:endParaRPr lang="pt-BR" sz="1600" b="1" dirty="0"/>
          </a:p>
          <a:p>
            <a:endParaRPr lang="pt-BR" sz="1600" b="1" dirty="0"/>
          </a:p>
          <a:p>
            <a:r>
              <a:rPr lang="pt-BR" sz="1600" b="1" dirty="0"/>
              <a:t>Em </a:t>
            </a:r>
            <a:r>
              <a:rPr lang="pt-BR" sz="1600" b="1" dirty="0" smtClean="0"/>
              <a:t>cinética </a:t>
            </a:r>
            <a:r>
              <a:rPr lang="pt-BR" sz="1600" b="1" dirty="0"/>
              <a:t>usamos a conversão </a:t>
            </a:r>
            <a:r>
              <a:rPr lang="pt-BR" sz="1600" b="1" dirty="0">
                <a:sym typeface="Symbol" pitchFamily="18" charset="2"/>
              </a:rPr>
              <a:t> (varia de 0 a 1)</a:t>
            </a:r>
          </a:p>
          <a:p>
            <a:endParaRPr lang="pt-BR" sz="1600" b="1" dirty="0">
              <a:sym typeface="Symbol" pitchFamily="18" charset="2"/>
            </a:endParaRPr>
          </a:p>
          <a:p>
            <a:r>
              <a:rPr lang="pt-BR" sz="1600" b="1" dirty="0">
                <a:sym typeface="Symbol" pitchFamily="18" charset="2"/>
              </a:rPr>
              <a:t>Por exemplo:  = (</a:t>
            </a:r>
            <a:r>
              <a:rPr lang="pt-BR" sz="1600" b="1" dirty="0" err="1">
                <a:sym typeface="Symbol" pitchFamily="18" charset="2"/>
              </a:rPr>
              <a:t>m</a:t>
            </a:r>
            <a:r>
              <a:rPr lang="pt-BR" sz="1600" b="1" baseline="-25000" dirty="0" err="1">
                <a:sym typeface="Symbol" pitchFamily="18" charset="2"/>
              </a:rPr>
              <a:t>Ai</a:t>
            </a:r>
            <a:r>
              <a:rPr lang="pt-BR" sz="1600" b="1" dirty="0" err="1">
                <a:sym typeface="Symbol" pitchFamily="18" charset="2"/>
              </a:rPr>
              <a:t>-m</a:t>
            </a:r>
            <a:r>
              <a:rPr lang="pt-BR" sz="1600" b="1" baseline="-25000" dirty="0" err="1">
                <a:sym typeface="Symbol" pitchFamily="18" charset="2"/>
              </a:rPr>
              <a:t>A</a:t>
            </a:r>
            <a:r>
              <a:rPr lang="pt-BR" sz="1600" b="1" dirty="0">
                <a:sym typeface="Symbol" pitchFamily="18" charset="2"/>
              </a:rPr>
              <a:t>(t))/</a:t>
            </a:r>
            <a:r>
              <a:rPr lang="pt-BR" sz="1600" b="1" dirty="0" err="1">
                <a:sym typeface="Symbol" pitchFamily="18" charset="2"/>
              </a:rPr>
              <a:t>m</a:t>
            </a:r>
            <a:r>
              <a:rPr lang="pt-BR" sz="1600" b="1" baseline="-25000" dirty="0" err="1">
                <a:sym typeface="Symbol" pitchFamily="18" charset="2"/>
              </a:rPr>
              <a:t>Ai</a:t>
            </a:r>
            <a:endParaRPr lang="pt-BR" sz="1600" b="1" baseline="-25000" dirty="0">
              <a:sym typeface="Symbol" pitchFamily="18" charset="2"/>
            </a:endParaRPr>
          </a:p>
          <a:p>
            <a:endParaRPr lang="pt-BR" sz="1600" b="1" dirty="0">
              <a:sym typeface="Symbol" pitchFamily="18" charset="2"/>
            </a:endParaRPr>
          </a:p>
          <a:p>
            <a:r>
              <a:rPr lang="pt-BR" sz="1600" b="1" dirty="0">
                <a:sym typeface="Symbol" pitchFamily="18" charset="2"/>
              </a:rPr>
              <a:t>Busca-se identificar e testar funções segundo 2 métodos:</a:t>
            </a:r>
          </a:p>
          <a:p>
            <a:endParaRPr lang="pt-BR" sz="1600" b="1" dirty="0">
              <a:sym typeface="Symbol" pitchFamily="18" charset="2"/>
            </a:endParaRPr>
          </a:p>
          <a:p>
            <a:r>
              <a:rPr lang="pt-BR" sz="1600" b="1" dirty="0">
                <a:cs typeface="Times New Roman" pitchFamily="18" charset="0"/>
                <a:sym typeface="Symbol" pitchFamily="18" charset="2"/>
              </a:rPr>
              <a:t>1)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     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Método Diferencial:	d/</a:t>
            </a:r>
            <a:r>
              <a:rPr lang="pt-BR" sz="1600" b="1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dt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= k(T).f()				</a:t>
            </a: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2)     Método Integral:	</a:t>
            </a:r>
            <a:r>
              <a:rPr lang="pt-BR" sz="16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g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() = k(T).t</a:t>
            </a:r>
          </a:p>
          <a:p>
            <a:endParaRPr lang="pt-BR" sz="1600" b="1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pt-BR" sz="16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O mecanismo controlador da reação é</a:t>
            </a:r>
            <a:endParaRPr lang="pt-BR" sz="1600" b="1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endParaRPr lang="pt-BR" sz="1600" b="1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		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 etapa mais lenta</a:t>
            </a:r>
          </a:p>
          <a:p>
            <a:endParaRPr lang="pt-BR" sz="1600" b="1" dirty="0">
              <a:solidFill>
                <a:srgbClr val="FF0000"/>
              </a:solidFill>
              <a:cs typeface="Times New Roman" pitchFamily="18" charset="0"/>
              <a:sym typeface="Wingdings" pitchFamily="2" charset="2"/>
            </a:endParaRP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k(T) é a constante de velocidade que obedece a equação de </a:t>
            </a:r>
            <a:r>
              <a:rPr lang="pt-BR" sz="1600" b="1" dirty="0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Arrhenius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:</a:t>
            </a: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 </a:t>
            </a:r>
          </a:p>
          <a:p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		k = A </a:t>
            </a:r>
            <a:r>
              <a:rPr lang="pt-BR" sz="1600" b="1" dirty="0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exp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(-</a:t>
            </a:r>
            <a:r>
              <a:rPr lang="pt-BR" sz="1600" b="1" dirty="0" err="1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Ea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/RT) </a:t>
            </a:r>
            <a:r>
              <a:rPr lang="pt-BR" sz="1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			</a:t>
            </a:r>
          </a:p>
          <a:p>
            <a:endParaRPr lang="pt-BR" sz="16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052736"/>
            <a:ext cx="77048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4">
              <a:lnSpc>
                <a:spcPct val="150000"/>
              </a:lnSpc>
            </a:pPr>
            <a:r>
              <a:rPr lang="pt-BR" b="1" dirty="0" smtClean="0">
                <a:solidFill>
                  <a:srgbClr val="B42469">
                    <a:lumMod val="75000"/>
                  </a:srgbClr>
                </a:solidFill>
              </a:rPr>
              <a:t>Dedução (energia livre):</a:t>
            </a:r>
          </a:p>
          <a:p>
            <a:pPr defTabSz="914294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H = U + PV  ; 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mas  U = q – w   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dU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dq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PdV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pPr defTabSz="914294">
              <a:lnSpc>
                <a:spcPct val="150000"/>
              </a:lnSpc>
            </a:pP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dH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dq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PdV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+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PdV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+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VdP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 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dH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dq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+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VdP</a:t>
            </a:r>
            <a:endParaRPr lang="pt-BR" dirty="0" smtClean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endParaRPr lang="pt-BR" dirty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sym typeface="Wingdings" pitchFamily="2" charset="2"/>
              </a:rPr>
              <a:t>Definição de entropia:  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dS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smtClean="0">
                <a:solidFill>
                  <a:srgbClr val="002060"/>
                </a:solidFill>
                <a:sym typeface="Symbol"/>
              </a:rPr>
              <a:t></a:t>
            </a:r>
            <a:r>
              <a:rPr lang="pt-BR" dirty="0" err="1" smtClean="0">
                <a:solidFill>
                  <a:srgbClr val="002060"/>
                </a:solidFill>
                <a:sym typeface="Symbol"/>
              </a:rPr>
              <a:t>q</a:t>
            </a:r>
            <a:r>
              <a:rPr lang="pt-BR" baseline="-25000" dirty="0" err="1" smtClean="0">
                <a:solidFill>
                  <a:srgbClr val="002060"/>
                </a:solidFill>
                <a:sym typeface="Symbol"/>
              </a:rPr>
              <a:t>rev</a:t>
            </a:r>
            <a:r>
              <a:rPr lang="pt-BR" dirty="0" smtClean="0">
                <a:solidFill>
                  <a:srgbClr val="002060"/>
                </a:solidFill>
                <a:sym typeface="Symbol"/>
              </a:rPr>
              <a:t>/T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   (entropia)</a:t>
            </a:r>
          </a:p>
          <a:p>
            <a:pPr defTabSz="914294">
              <a:lnSpc>
                <a:spcPct val="150000"/>
              </a:lnSpc>
            </a:pPr>
            <a:r>
              <a:rPr lang="pt-BR" dirty="0" err="1">
                <a:solidFill>
                  <a:srgbClr val="002060"/>
                </a:solidFill>
                <a:sym typeface="Wingdings" pitchFamily="2" charset="2"/>
              </a:rPr>
              <a:t>dS</a:t>
            </a:r>
            <a:r>
              <a:rPr lang="pt-BR" dirty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>
                <a:solidFill>
                  <a:srgbClr val="002060"/>
                </a:solidFill>
                <a:sym typeface="Symbol"/>
              </a:rPr>
              <a:t></a:t>
            </a:r>
            <a:r>
              <a:rPr lang="pt-BR" dirty="0" smtClean="0">
                <a:solidFill>
                  <a:srgbClr val="002060"/>
                </a:solidFill>
                <a:sym typeface="Symbol"/>
              </a:rPr>
              <a:t>q/T para processos reversíveis 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 </a:t>
            </a:r>
            <a:r>
              <a:rPr lang="pt-BR" dirty="0" err="1">
                <a:solidFill>
                  <a:srgbClr val="002060"/>
                </a:solidFill>
                <a:sym typeface="Wingdings" pitchFamily="2" charset="2"/>
              </a:rPr>
              <a:t>dS</a:t>
            </a:r>
            <a:r>
              <a:rPr lang="pt-BR" dirty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>
                <a:solidFill>
                  <a:srgbClr val="002060"/>
                </a:solidFill>
                <a:sym typeface="Symbol"/>
              </a:rPr>
              <a:t></a:t>
            </a:r>
            <a:r>
              <a:rPr lang="pt-BR" dirty="0" err="1">
                <a:solidFill>
                  <a:srgbClr val="002060"/>
                </a:solidFill>
                <a:sym typeface="Symbol"/>
              </a:rPr>
              <a:t>q</a:t>
            </a:r>
            <a:r>
              <a:rPr lang="pt-BR" baseline="-25000" dirty="0" err="1">
                <a:solidFill>
                  <a:srgbClr val="002060"/>
                </a:solidFill>
                <a:sym typeface="Symbol"/>
              </a:rPr>
              <a:t>rev</a:t>
            </a:r>
            <a:r>
              <a:rPr lang="pt-BR" dirty="0">
                <a:solidFill>
                  <a:srgbClr val="002060"/>
                </a:solidFill>
                <a:sym typeface="Symbol"/>
              </a:rPr>
              <a:t>/T</a:t>
            </a:r>
            <a:r>
              <a:rPr lang="pt-BR" dirty="0">
                <a:solidFill>
                  <a:srgbClr val="002060"/>
                </a:solidFill>
                <a:sym typeface="Wingdings" pitchFamily="2" charset="2"/>
              </a:rPr>
              <a:t> </a:t>
            </a:r>
            <a:endParaRPr lang="pt-BR" dirty="0" smtClean="0">
              <a:solidFill>
                <a:srgbClr val="002060"/>
              </a:solidFill>
              <a:sym typeface="Symbol"/>
            </a:endParaRPr>
          </a:p>
          <a:p>
            <a:pPr defTabSz="914294">
              <a:lnSpc>
                <a:spcPct val="150000"/>
              </a:lnSpc>
            </a:pPr>
            <a:r>
              <a:rPr lang="pt-BR" dirty="0" err="1">
                <a:solidFill>
                  <a:srgbClr val="002060"/>
                </a:solidFill>
                <a:sym typeface="Wingdings" pitchFamily="2" charset="2"/>
              </a:rPr>
              <a:t>dS</a:t>
            </a:r>
            <a:r>
              <a:rPr lang="pt-BR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&gt; </a:t>
            </a:r>
            <a:r>
              <a:rPr lang="pt-BR" dirty="0" smtClean="0">
                <a:solidFill>
                  <a:srgbClr val="002060"/>
                </a:solidFill>
                <a:sym typeface="Symbol"/>
              </a:rPr>
              <a:t>q/T para processos espontâneos (reais)</a:t>
            </a:r>
            <a:endParaRPr lang="pt-BR" dirty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sym typeface="Wingdings" pitchFamily="2" charset="2"/>
              </a:rPr>
              <a:t>Definimos: G = U + PV  - TS  (energia livre de </a:t>
            </a:r>
            <a:r>
              <a:rPr lang="pt-BR" b="1" dirty="0" err="1" smtClean="0">
                <a:solidFill>
                  <a:srgbClr val="FF0000"/>
                </a:solidFill>
                <a:sym typeface="Wingdings" pitchFamily="2" charset="2"/>
              </a:rPr>
              <a:t>Gibbs</a:t>
            </a:r>
            <a:r>
              <a:rPr lang="pt-BR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defTabSz="914294">
              <a:lnSpc>
                <a:spcPct val="150000"/>
              </a:lnSpc>
            </a:pPr>
            <a:endParaRPr lang="pt-BR" dirty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dG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dU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+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PdV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+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VdP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TdS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SdT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dH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TdS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SdT</a:t>
            </a:r>
            <a:endParaRPr lang="pt-BR" dirty="0" smtClean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			P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cte</a:t>
            </a:r>
            <a:endParaRPr lang="pt-BR" dirty="0">
              <a:solidFill>
                <a:srgbClr val="00206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Em T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cte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 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dG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=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dH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sym typeface="Wingdings" pitchFamily="2" charset="2"/>
              </a:rPr>
              <a:t>TdS</a:t>
            </a:r>
            <a:r>
              <a:rPr lang="pt-BR" dirty="0" smtClean="0">
                <a:solidFill>
                  <a:srgbClr val="002060"/>
                </a:solidFill>
                <a:sym typeface="Wingdings" pitchFamily="2" charset="2"/>
              </a:rPr>
              <a:t>   </a:t>
            </a:r>
            <a:r>
              <a:rPr lang="pt-BR" b="1" dirty="0" smtClean="0">
                <a:solidFill>
                  <a:srgbClr val="FF0000"/>
                </a:solidFill>
                <a:sym typeface="Symbol"/>
              </a:rPr>
              <a:t>G = H - TS</a:t>
            </a:r>
            <a:endParaRPr lang="pt-B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defTabSz="914294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  <a:sym typeface="Symbol"/>
              </a:rPr>
              <a:t>G estima a afinidade do processo em P e T </a:t>
            </a:r>
            <a:r>
              <a:rPr lang="pt-BR" b="1" dirty="0" err="1" smtClean="0">
                <a:solidFill>
                  <a:srgbClr val="FF0000"/>
                </a:solidFill>
                <a:sym typeface="Symbol"/>
              </a:rPr>
              <a:t>cte</a:t>
            </a:r>
            <a:endParaRPr lang="pt-BR" dirty="0">
              <a:solidFill>
                <a:srgbClr val="00206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131840" y="4845879"/>
            <a:ext cx="360040" cy="576064"/>
          </a:xfrm>
          <a:prstGeom prst="line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827584" y="836712"/>
                <a:ext cx="7704856" cy="5093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94">
                  <a:lnSpc>
                    <a:spcPct val="150000"/>
                  </a:lnSpc>
                </a:pPr>
                <a:r>
                  <a:rPr lang="pt-BR" b="1" dirty="0" smtClean="0">
                    <a:solidFill>
                      <a:srgbClr val="B42469">
                        <a:lumMod val="75000"/>
                      </a:srgbClr>
                    </a:solidFill>
                  </a:rPr>
                  <a:t>Outra relação:</a:t>
                </a:r>
                <a:r>
                  <a:rPr lang="pt-BR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pt-BR" b="1" dirty="0" smtClean="0">
                    <a:solidFill>
                      <a:srgbClr val="FF0000"/>
                    </a:solidFill>
                    <a:sym typeface="Symbol"/>
                  </a:rPr>
                  <a:t> além de </a:t>
                </a:r>
                <a:r>
                  <a:rPr lang="pt-BR" b="1" dirty="0">
                    <a:solidFill>
                      <a:srgbClr val="FF0000"/>
                    </a:solidFill>
                    <a:sym typeface="Symbol"/>
                  </a:rPr>
                  <a:t>G = H - TS</a:t>
                </a:r>
                <a:endParaRPr lang="pt-BR" b="1" dirty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defTabSz="914294"/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FF0066"/>
                    </a:solidFill>
                    <a:sym typeface="Symbol" pitchFamily="18" charset="2"/>
                  </a:rPr>
                  <a:t>G = H - TS</a:t>
                </a:r>
              </a:p>
              <a:p>
                <a:pPr defTabSz="914294"/>
                <a:r>
                  <a:rPr lang="pt-BR" sz="1400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	</a:t>
                </a:r>
                <a:endParaRPr lang="pt-BR" sz="1400" b="1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pPr defTabSz="914294"/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</a:rPr>
                  <a:t>dG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</a:rPr>
                  <a:t> =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</a:rPr>
                  <a:t>dH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</a:rPr>
                  <a:t> –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</a:rPr>
                  <a:t>TdS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</a:rPr>
                  <a:t> –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</a:rPr>
                  <a:t>SdT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</a:rPr>
                  <a:t>,   função de T e P,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</a:rPr>
                  <a:t>mas tb.  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</a:rPr>
                  <a:t>dG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</a:rPr>
                  <a:t> =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</a:rPr>
                  <a:t>VdP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</a:rPr>
                  <a:t> -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</a:rPr>
                  <a:t>SdT</a:t>
                </a:r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</a:endParaRPr>
              </a:p>
              <a:p>
                <a:pPr defTabSz="914294"/>
                <a:endParaRPr lang="pt-BR" b="1" dirty="0">
                  <a:solidFill>
                    <a:srgbClr val="00B050"/>
                  </a:solidFill>
                  <a:latin typeface="Frutiger LT Std 55 Roman" pitchFamily="34" charset="0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00B050"/>
                    </a:solidFill>
                    <a:latin typeface="Frutiger LT Std 55 Roman" pitchFamily="34" charset="0"/>
                  </a:rPr>
                  <a:t>G é função de estado e então tem diferencial exata:</a:t>
                </a:r>
              </a:p>
              <a:p>
                <a:pPr defTabSz="914294"/>
                <a:endParaRPr lang="pt-BR" b="1" dirty="0">
                  <a:solidFill>
                    <a:srgbClr val="00B050"/>
                  </a:solidFill>
                  <a:latin typeface="Frutiger LT Std 55 Roman" pitchFamily="34" charset="0"/>
                </a:endParaRPr>
              </a:p>
              <a:p>
                <a:pPr defTabSz="91429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pt-BR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𝒅𝑮</m:t>
                      </m:r>
                      <m:r>
                        <a:rPr lang="pt-BR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𝒅𝑻</m:t>
                      </m:r>
                      <m:r>
                        <a:rPr lang="pt-BR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pt-BR" sz="20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20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pt-BR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pt-BR" sz="2000" b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𝐏</m:t>
                      </m:r>
                      <m:r>
                        <a:rPr lang="pt-BR" sz="2000" b="1" smtClean="0">
                          <a:solidFill>
                            <a:srgbClr val="00B050"/>
                          </a:solidFill>
                          <a:latin typeface="Cambria Math"/>
                        </a:rPr>
                        <m:t>=−</m:t>
                      </m:r>
                      <m:r>
                        <a:rPr lang="pt-BR" sz="2000" b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𝐒𝐝𝐓</m:t>
                      </m:r>
                      <m:r>
                        <a:rPr lang="pt-BR" sz="2000" b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pt-BR" sz="2000" b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𝐕𝐝𝐏</m:t>
                      </m:r>
                    </m:oMath>
                  </m:oMathPara>
                </a14:m>
                <a:endParaRPr lang="pt-BR" sz="2000" b="1" dirty="0" smtClean="0">
                  <a:solidFill>
                    <a:srgbClr val="00B050"/>
                  </a:solidFill>
                </a:endParaRPr>
              </a:p>
              <a:p>
                <a:pPr defTabSz="914294">
                  <a:lnSpc>
                    <a:spcPct val="150000"/>
                  </a:lnSpc>
                </a:pPr>
                <a:r>
                  <a:rPr lang="pt-BR" dirty="0" smtClean="0">
                    <a:solidFill>
                      <a:srgbClr val="00B050"/>
                    </a:solidFill>
                  </a:rPr>
                  <a:t>Para </a:t>
                </a:r>
                <a:r>
                  <a:rPr lang="pt-BR" dirty="0" err="1" smtClean="0">
                    <a:solidFill>
                      <a:srgbClr val="00B050"/>
                    </a:solidFill>
                  </a:rPr>
                  <a:t>gas</a:t>
                </a:r>
                <a:r>
                  <a:rPr lang="pt-BR" dirty="0" smtClean="0">
                    <a:solidFill>
                      <a:srgbClr val="00B050"/>
                    </a:solidFill>
                  </a:rPr>
                  <a:t> ideal temos: V = RT/P   (volume molar)</a:t>
                </a:r>
              </a:p>
              <a:p>
                <a:pPr defTabSz="914294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2000" b="1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b="1" i="1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b="1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pt-BR" sz="2000" b="1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𝑮</m:t>
                                </m:r>
                              </m:num>
                              <m:den>
                                <m:r>
                                  <a:rPr lang="pt-BR" sz="2000" b="1" i="1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𝝏</m:t>
                                </m:r>
                                <m:r>
                                  <a:rPr lang="pt-BR" sz="2000" b="1" i="1" smtClean="0">
                                    <a:solidFill>
                                      <a:srgbClr val="FF00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𝒍𝒏𝑷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pt-BR" sz="2000" b="1" i="1" dirty="0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</a:rPr>
                      <m:t>𝑹𝑻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</a:rPr>
                      <m:t>   ⇒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𝑮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0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</m:e>
                      <m:sup>
                        <m:r>
                          <a:rPr lang="pt-BR" sz="20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𝑹𝑻𝒍𝒏</m:t>
                    </m:r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pt-BR" sz="20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num>
                      <m:den>
                        <m:sSup>
                          <m:sSupPr>
                            <m:ctrlPr>
                              <a:rPr lang="pt-BR" sz="20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0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</a:rPr>
                              <m:t>𝑷</m:t>
                            </m:r>
                          </m:e>
                          <m:sup>
                            <m:r>
                              <a:rPr lang="pt-BR" sz="20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pt-BR" sz="20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dirty="0" smtClean="0">
                    <a:solidFill>
                      <a:srgbClr val="B42469">
                        <a:lumMod val="75000"/>
                      </a:srgbClr>
                    </a:solidFill>
                  </a:rPr>
                  <a:t>	</a:t>
                </a:r>
                <a:r>
                  <a:rPr lang="pt-BR" dirty="0" err="1" smtClean="0">
                    <a:solidFill>
                      <a:srgbClr val="B42469">
                        <a:lumMod val="75000"/>
                      </a:srgbClr>
                    </a:solidFill>
                  </a:rPr>
                  <a:t>P°</a:t>
                </a:r>
                <a:r>
                  <a:rPr lang="pt-BR" dirty="0" smtClean="0">
                    <a:solidFill>
                      <a:srgbClr val="B42469">
                        <a:lumMod val="75000"/>
                      </a:srgbClr>
                    </a:solidFill>
                  </a:rPr>
                  <a:t> = 1 </a:t>
                </a:r>
                <a:r>
                  <a:rPr lang="pt-BR" dirty="0" err="1" smtClean="0">
                    <a:solidFill>
                      <a:srgbClr val="B42469">
                        <a:lumMod val="75000"/>
                      </a:srgbClr>
                    </a:solidFill>
                  </a:rPr>
                  <a:t>atm</a:t>
                </a:r>
                <a:r>
                  <a:rPr lang="pt-BR" dirty="0" smtClean="0">
                    <a:solidFill>
                      <a:srgbClr val="B42469">
                        <a:lumMod val="75000"/>
                      </a:srgbClr>
                    </a:solidFill>
                  </a:rPr>
                  <a:t> </a:t>
                </a:r>
                <a:r>
                  <a:rPr lang="pt-BR" sz="1400" dirty="0" smtClean="0">
                    <a:solidFill>
                      <a:srgbClr val="B42469">
                        <a:lumMod val="75000"/>
                      </a:srgbClr>
                    </a:solidFill>
                  </a:rPr>
                  <a:t>(estado padrão</a:t>
                </a:r>
                <a:r>
                  <a:rPr lang="pt-BR" dirty="0" smtClean="0">
                    <a:solidFill>
                      <a:srgbClr val="B42469">
                        <a:lumMod val="75000"/>
                      </a:srgbClr>
                    </a:solidFill>
                  </a:rPr>
                  <a:t> Mistura de gases: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solidFill>
                          <a:srgbClr val="B42469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2400" b="0" i="1" smtClean="0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solidFill>
                          <a:srgbClr val="B42469">
                            <a:lumMod val="75000"/>
                          </a:srgbClr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pt-BR" sz="2400" i="1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sz="2400" i="1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2400" dirty="0" smtClean="0">
                    <a:solidFill>
                      <a:srgbClr val="B42469">
                        <a:lumMod val="75000"/>
                      </a:srgb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B42469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rgbClr val="B42469">
                                    <a:lumMod val="75000"/>
                                  </a:srgbClr>
                                </a:solidFill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 smtClean="0">
                    <a:solidFill>
                      <a:srgbClr val="B42469">
                        <a:lumMod val="75000"/>
                      </a:srgbClr>
                    </a:solidFill>
                  </a:rPr>
                  <a:t>    </a:t>
                </a:r>
                <a:r>
                  <a:rPr lang="pt-BR" sz="1600" dirty="0" smtClean="0">
                    <a:solidFill>
                      <a:srgbClr val="B42469">
                        <a:lumMod val="75000"/>
                      </a:srgbClr>
                    </a:solidFill>
                  </a:rPr>
                  <a:t>com </a:t>
                </a:r>
                <a:r>
                  <a:rPr lang="pt-BR" sz="1600" dirty="0" err="1" smtClean="0">
                    <a:solidFill>
                      <a:srgbClr val="B42469">
                        <a:lumMod val="75000"/>
                      </a:srgbClr>
                    </a:solidFill>
                  </a:rPr>
                  <a:t>Ptot</a:t>
                </a:r>
                <a:r>
                  <a:rPr lang="pt-BR" sz="1600" dirty="0" smtClean="0">
                    <a:solidFill>
                      <a:srgbClr val="B42469">
                        <a:lumMod val="75000"/>
                      </a:srgbClr>
                    </a:solidFill>
                  </a:rPr>
                  <a:t> = 1atm</a:t>
                </a:r>
                <a:endParaRPr lang="pt-BR" sz="1600" dirty="0">
                  <a:solidFill>
                    <a:srgbClr val="B42469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704856" cy="5093446"/>
              </a:xfrm>
              <a:prstGeom prst="rect">
                <a:avLst/>
              </a:prstGeom>
              <a:blipFill rotWithShape="1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o 5"/>
          <p:cNvSpPr/>
          <p:nvPr/>
        </p:nvSpPr>
        <p:spPr>
          <a:xfrm rot="11281534">
            <a:off x="3515398" y="3285335"/>
            <a:ext cx="2376264" cy="503589"/>
          </a:xfrm>
          <a:prstGeom prst="arc">
            <a:avLst>
              <a:gd name="adj1" fmla="val 10569935"/>
              <a:gd name="adj2" fmla="val 19667481"/>
            </a:avLst>
          </a:prstGeom>
          <a:ln w="635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294"/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56176" y="1988840"/>
            <a:ext cx="1800200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2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5576" y="951111"/>
            <a:ext cx="538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Equilíbrio Químico	</a:t>
            </a:r>
            <a:r>
              <a:rPr lang="pt-BR" b="1" dirty="0" err="1" smtClean="0">
                <a:solidFill>
                  <a:srgbClr val="002060"/>
                </a:solidFill>
              </a:rPr>
              <a:t>aA</a:t>
            </a:r>
            <a:r>
              <a:rPr lang="pt-BR" b="1" dirty="0" smtClean="0">
                <a:solidFill>
                  <a:srgbClr val="002060"/>
                </a:solidFill>
              </a:rPr>
              <a:t> + </a:t>
            </a:r>
            <a:r>
              <a:rPr lang="pt-BR" b="1" dirty="0" err="1" smtClean="0">
                <a:solidFill>
                  <a:srgbClr val="002060"/>
                </a:solidFill>
              </a:rPr>
              <a:t>bB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pt-BR" b="1" dirty="0" err="1" smtClean="0">
                <a:solidFill>
                  <a:srgbClr val="002060"/>
                </a:solidFill>
                <a:sym typeface="Wingdings" pitchFamily="2" charset="2"/>
              </a:rPr>
              <a:t>cC</a:t>
            </a:r>
            <a:r>
              <a:rPr lang="pt-BR" b="1" dirty="0" smtClean="0">
                <a:solidFill>
                  <a:srgbClr val="002060"/>
                </a:solidFill>
                <a:sym typeface="Wingdings" pitchFamily="2" charset="2"/>
              </a:rPr>
              <a:t> + </a:t>
            </a:r>
            <a:r>
              <a:rPr lang="pt-BR" b="1" dirty="0" err="1" smtClean="0">
                <a:solidFill>
                  <a:srgbClr val="002060"/>
                </a:solidFill>
                <a:sym typeface="Wingdings" pitchFamily="2" charset="2"/>
              </a:rPr>
              <a:t>dD</a:t>
            </a:r>
            <a:endParaRPr lang="pt-BR" b="1" dirty="0" smtClean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539552" y="1556792"/>
                <a:ext cx="8352928" cy="5093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294"/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G = 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+ RT 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ln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K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	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K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= quociente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produtos/reagentes </a:t>
                </a:r>
              </a:p>
              <a:p>
                <a:pPr defTabSz="914294"/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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se K = 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Keq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 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G = 0  e 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 = -RT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lnKeq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      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=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en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. livre padrão</a:t>
                </a: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pPr defTabSz="914294"/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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se K = 1  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G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 =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G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 ° (a, P =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1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; em seus estados padrões)</a:t>
                </a:r>
              </a:p>
              <a:p>
                <a:pPr defTabSz="914294"/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Se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G  &lt; 0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a reação é espontânea como se escreve (para )</a:t>
                </a:r>
              </a:p>
              <a:p>
                <a:pPr defTabSz="914294"/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Se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G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=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0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a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reação está em equilíbrio</a:t>
                </a:r>
              </a:p>
              <a:p>
                <a:pPr defTabSz="914294"/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Se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G 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&gt;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0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a reação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é impossível (espontânea no sentido inverso )</a:t>
                </a:r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Constante K 	 	gases: K =</a:t>
                </a:r>
                <a:r>
                  <a:rPr lang="pt-BR" sz="2400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𝒑</m:t>
                        </m:r>
                        <m:r>
                          <a:rPr lang="pt-BR" sz="2400" b="1" i="1" baseline="-25000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𝑪</m:t>
                        </m:r>
                        <m:r>
                          <a:rPr lang="pt-BR" sz="2400" b="1" i="1" baseline="30000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𝒑𝑫</m:t>
                        </m:r>
                        <m:r>
                          <a:rPr lang="pt-BR" sz="2400" b="1" i="1" baseline="30000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𝒅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𝒑</m:t>
                        </m:r>
                        <m:r>
                          <a:rPr lang="pt-BR" sz="2400" b="1" i="1" baseline="-25000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𝑨</m:t>
                        </m:r>
                        <m:r>
                          <a:rPr lang="pt-BR" sz="2400" b="1" i="1" baseline="30000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.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𝒑𝑩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𝒃</m:t>
                        </m:r>
                      </m:den>
                    </m:f>
                  </m:oMath>
                </a14:m>
                <a:endParaRPr lang="pt-BR" sz="2400" b="1" dirty="0" smtClean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endParaRPr lang="pt-BR" sz="2400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	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		sólidos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,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líquidos: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: K </a:t>
                </a:r>
                <a:r>
                  <a:rPr lang="pt-BR" sz="2400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𝑪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𝑫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𝒅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𝑨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.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𝒂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Wingdings" pitchFamily="2" charset="2"/>
                          </a:rPr>
                          <m:t>𝒃</m:t>
                        </m:r>
                      </m:den>
                    </m:f>
                  </m:oMath>
                </a14:m>
                <a:r>
                  <a:rPr lang="pt-BR" sz="2400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  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(atividades)</a:t>
                </a:r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 defTabSz="914294"/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8352928" cy="5093189"/>
              </a:xfrm>
              <a:prstGeom prst="rect">
                <a:avLst/>
              </a:prstGeom>
              <a:blipFill rotWithShape="1">
                <a:blip r:embed="rId2"/>
                <a:stretch>
                  <a:fillRect l="-657" t="-5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7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890076" y="1115452"/>
                <a:ext cx="7927170" cy="445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</a:rPr>
                  <a:t>Variação de </a:t>
                </a:r>
                <a:r>
                  <a:rPr lang="pt-BR" b="1" dirty="0" err="1" smtClean="0">
                    <a:solidFill>
                      <a:srgbClr val="002060"/>
                    </a:solidFill>
                  </a:rPr>
                  <a:t>Keq</a:t>
                </a:r>
                <a:r>
                  <a:rPr lang="pt-BR" b="1" dirty="0" smtClean="0">
                    <a:solidFill>
                      <a:srgbClr val="002060"/>
                    </a:solidFill>
                  </a:rPr>
                  <a:t> com T </a:t>
                </a:r>
              </a:p>
              <a:p>
                <a:endParaRPr lang="pt-BR" dirty="0">
                  <a:solidFill>
                    <a:srgbClr val="002060"/>
                  </a:solidFill>
                </a:endParaRPr>
              </a:p>
              <a:p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= -RT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lnKeq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onde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Keq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é a relação entre composições de equilíbrio</a:t>
                </a: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𝒅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pt-BR" sz="2400" b="1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∆</m:t>
                            </m:r>
                            <m:r>
                              <a:rPr lang="pt-BR" sz="2400" b="1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𝑮</m:t>
                            </m:r>
                            <m:r>
                              <a:rPr lang="pt-BR" sz="2400" b="1" i="1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°</m:t>
                            </m:r>
                          </m:num>
                          <m:den>
                            <m:r>
                              <a:rPr lang="pt-BR" sz="2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𝑻</m:t>
                            </m:r>
                          </m:den>
                        </m:f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𝒅</m:t>
                        </m:r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f>
                          <m:fPr>
                            <m:ctrlPr>
                              <a:rPr lang="pt-BR" sz="2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2400" b="1" i="1" smtClean="0">
                                <a:solidFill>
                                  <a:srgbClr val="FF0066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𝑻</m:t>
                            </m:r>
                          </m:den>
                        </m:f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∆</m:t>
                    </m:r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𝑯</m:t>
                    </m:r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°</m:t>
                    </m:r>
                    <m:r>
                      <a:rPr lang="pt-BR" sz="2400" b="1" i="0" smtClean="0">
                        <a:solidFill>
                          <a:srgbClr val="FF0066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pt-BR" sz="2400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substituindo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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= -RT 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lnKeq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 fica: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𝒅</m:t>
                          </m:r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(</m:t>
                          </m:r>
                          <m:r>
                            <a:rPr lang="pt-BR" b="1" i="1" smtClean="0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𝒍𝒏𝑲𝒆𝒒</m:t>
                          </m:r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𝒅</m:t>
                          </m:r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(</m:t>
                          </m:r>
                          <m:f>
                            <m:fPr>
                              <m:ctrlPr>
                                <a:rPr lang="pt-BR" b="1" i="1">
                                  <a:solidFill>
                                    <a:srgbClr val="FF0066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pt-BR" b="1" i="1">
                                  <a:solidFill>
                                    <a:srgbClr val="FF0066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t-BR" b="1" i="1">
                                  <a:solidFill>
                                    <a:srgbClr val="FF0066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𝑻</m:t>
                              </m:r>
                            </m:den>
                          </m:f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pt-BR" b="1" i="1">
                          <a:solidFill>
                            <a:srgbClr val="FF0066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pt-BR" b="1" i="1" smtClean="0">
                          <a:solidFill>
                            <a:srgbClr val="FF0066"/>
                          </a:solidFill>
                          <a:latin typeface="Cambria Math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∆</m:t>
                          </m:r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𝑯</m:t>
                          </m:r>
                          <m:r>
                            <a:rPr lang="pt-BR" b="1" i="1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°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66"/>
                              </a:solidFill>
                              <a:latin typeface="Cambria Math"/>
                              <a:sym typeface="Symbol" pitchFamily="18" charset="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H &gt; 0 (endotérmica)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Keq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aumenta com a T</a:t>
                </a: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H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&lt;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0 (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exotérmica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)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 </a:t>
                </a:r>
                <a:r>
                  <a:rPr lang="pt-BR" b="1" dirty="0" err="1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Keq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diminui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com a T</a:t>
                </a: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 </a:t>
                </a:r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76" y="1115452"/>
                <a:ext cx="7927170" cy="4454489"/>
              </a:xfrm>
              <a:prstGeom prst="rect">
                <a:avLst/>
              </a:prstGeom>
              <a:blipFill rotWithShape="1">
                <a:blip r:embed="rId2"/>
                <a:stretch>
                  <a:fillRect l="-615" t="-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2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890076" y="1115452"/>
                <a:ext cx="5724644" cy="552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</a:rPr>
                  <a:t>Variação de </a:t>
                </a:r>
                <a:r>
                  <a:rPr lang="pt-BR" b="1" dirty="0" err="1" smtClean="0">
                    <a:solidFill>
                      <a:srgbClr val="002060"/>
                    </a:solidFill>
                  </a:rPr>
                  <a:t>Keq</a:t>
                </a:r>
                <a:r>
                  <a:rPr lang="pt-BR" b="1" dirty="0" smtClean="0">
                    <a:solidFill>
                      <a:srgbClr val="002060"/>
                    </a:solidFill>
                  </a:rPr>
                  <a:t> com P </a:t>
                </a:r>
              </a:p>
              <a:p>
                <a:endParaRPr lang="pt-BR" dirty="0">
                  <a:solidFill>
                    <a:srgbClr val="002060"/>
                  </a:solidFill>
                </a:endParaRPr>
              </a:p>
              <a:p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G°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 pitchFamily="18" charset="2"/>
                  </a:rPr>
                  <a:t> é padrão e definido para P = 1atm</a:t>
                </a: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Mas a relação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𝒑𝒓𝒐𝒅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𝒓𝒆𝒂𝒈</m:t>
                        </m:r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den>
                    </m:f>
                    <m:r>
                      <a:rPr lang="pt-BR" sz="2400" b="1" i="1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pode mudar com a P !!	</a:t>
                </a:r>
              </a:p>
              <a:p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Supondo reação: 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aA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 </a:t>
                </a:r>
                <a:r>
                  <a:rPr lang="pt-BR" b="1" dirty="0" err="1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bB</a:t>
                </a:r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endParaRPr lang="pt-BR" b="1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𝑲</m:t>
                    </m:r>
                    <m:r>
                      <a:rPr lang="pt-BR" sz="2400" b="1" i="1" baseline="-25000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𝒆𝒒</m:t>
                    </m:r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𝒑</m:t>
                        </m:r>
                        <m:r>
                          <a:rPr lang="pt-BR" sz="2400" b="1" i="1" baseline="-25000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𝑩</m:t>
                        </m:r>
                        <m:r>
                          <a:rPr lang="pt-BR" sz="2400" b="1" i="1" baseline="30000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𝒃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𝒑</m:t>
                        </m:r>
                        <m:r>
                          <a:rPr lang="pt-BR" sz="2400" b="1" i="1" baseline="-25000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  <m:r>
                          <a:rPr lang="pt-BR" sz="2400" b="1" i="1" baseline="30000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𝑩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𝒃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𝑷</m:t>
                    </m:r>
                    <m:r>
                      <a:rPr lang="pt-BR" sz="2400" b="1" i="1" baseline="-25000" smtClean="0">
                        <a:solidFill>
                          <a:srgbClr val="FF0066"/>
                        </a:solidFill>
                        <a:latin typeface="Cambria Math"/>
                        <a:sym typeface="Symbol" pitchFamily="18" charset="2"/>
                      </a:rPr>
                      <m:t>𝒕𝒐𝒕</m:t>
                    </m:r>
                  </m:oMath>
                </a14:m>
                <a:r>
                  <a:rPr lang="pt-BR" sz="2400" b="1" baseline="30000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b-a</a:t>
                </a:r>
              </a:p>
              <a:p>
                <a:endParaRPr lang="pt-BR" b="1" baseline="-25000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endParaRPr lang="pt-BR" b="1" baseline="-25000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endParaRPr lang="pt-BR" b="1" baseline="-25000" dirty="0" smtClean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Então se a &gt; b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𝑩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𝒃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aumenta com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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P</a:t>
                </a: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Então se a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&lt;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b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𝑩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𝒃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𝒙</m:t>
                        </m:r>
                        <m:r>
                          <a:rPr lang="pt-BR" sz="2400" b="1" i="1" baseline="-25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𝑨</m:t>
                        </m:r>
                        <m:r>
                          <a:rPr lang="pt-BR" sz="2400" b="1" i="1" baseline="30000">
                            <a:solidFill>
                              <a:srgbClr val="FF0066"/>
                            </a:solidFill>
                            <a:latin typeface="Cambria Math"/>
                            <a:sym typeface="Symbol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diminui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com 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/>
                  </a:rPr>
                  <a:t> </a:t>
                </a:r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Wingdings" pitchFamily="2" charset="2"/>
                  </a:rPr>
                  <a:t>P</a:t>
                </a:r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endParaRPr lang="pt-BR" b="1" dirty="0">
                  <a:solidFill>
                    <a:srgbClr val="FF0066"/>
                  </a:solidFill>
                  <a:latin typeface="Frutiger LT Std 55 Roman" pitchFamily="34" charset="0"/>
                  <a:sym typeface="Symbol" pitchFamily="18" charset="2"/>
                </a:endParaRPr>
              </a:p>
              <a:p>
                <a:r>
                  <a:rPr lang="pt-BR" b="1" dirty="0" smtClean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 </a:t>
                </a:r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76" y="1115452"/>
                <a:ext cx="5724644" cy="5527795"/>
              </a:xfrm>
              <a:prstGeom prst="rect">
                <a:avLst/>
              </a:prstGeom>
              <a:blipFill rotWithShape="1">
                <a:blip r:embed="rId2"/>
                <a:stretch>
                  <a:fillRect l="-852" t="-5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7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1124744"/>
            <a:ext cx="77048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Frutiger LT Std 55 Roman" pitchFamily="34" charset="0"/>
                <a:sym typeface="Wingdings" pitchFamily="2" charset="2"/>
              </a:rPr>
              <a:t>Princípio 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de Le </a:t>
            </a:r>
            <a:r>
              <a:rPr lang="pt-BR" dirty="0" err="1">
                <a:latin typeface="Frutiger LT Std 55 Roman" pitchFamily="34" charset="0"/>
                <a:sym typeface="Wingdings" pitchFamily="2" charset="2"/>
              </a:rPr>
              <a:t>Chatelier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  </a:t>
            </a:r>
            <a:r>
              <a:rPr lang="pt-BR" dirty="0">
                <a:solidFill>
                  <a:srgbClr val="339933"/>
                </a:solidFill>
                <a:latin typeface="Frutiger LT Std 55 Roman" pitchFamily="34" charset="0"/>
                <a:sym typeface="Wingdings" pitchFamily="2" charset="2"/>
              </a:rPr>
              <a:t>o equilíbrio se desloca no sentido de aliviar condições externas</a:t>
            </a:r>
          </a:p>
          <a:p>
            <a:pPr>
              <a:spcBef>
                <a:spcPct val="50000"/>
              </a:spcBef>
            </a:pPr>
            <a:r>
              <a:rPr lang="pt-BR" dirty="0">
                <a:solidFill>
                  <a:srgbClr val="FF0066"/>
                </a:solidFill>
                <a:latin typeface="Frutiger LT Std 55 Roman" pitchFamily="34" charset="0"/>
                <a:sym typeface="Wingdings" pitchFamily="2" charset="2"/>
              </a:rPr>
              <a:t>Condições: P, composição de gás, T: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   		</a:t>
            </a:r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7" y="2348880"/>
            <a:ext cx="7061757" cy="39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112474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Frutiger LT Std 55 Roman" pitchFamily="34" charset="0"/>
                <a:sym typeface="Wingdings" pitchFamily="2" charset="2"/>
              </a:rPr>
              <a:t>Princípio 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de Le </a:t>
            </a:r>
            <a:r>
              <a:rPr lang="pt-BR" dirty="0" err="1">
                <a:latin typeface="Frutiger LT Std 55 Roman" pitchFamily="34" charset="0"/>
                <a:sym typeface="Wingdings" pitchFamily="2" charset="2"/>
              </a:rPr>
              <a:t>Chatelier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  </a:t>
            </a:r>
            <a:r>
              <a:rPr lang="pt-BR" dirty="0">
                <a:solidFill>
                  <a:srgbClr val="339933"/>
                </a:solidFill>
                <a:latin typeface="Frutiger LT Std 55 Roman" pitchFamily="34" charset="0"/>
                <a:sym typeface="Wingdings" pitchFamily="2" charset="2"/>
              </a:rPr>
              <a:t>o equilíbrio se desloca no sentido de aliviar condições </a:t>
            </a:r>
            <a:r>
              <a:rPr lang="pt-BR" dirty="0" smtClean="0">
                <a:solidFill>
                  <a:srgbClr val="339933"/>
                </a:solidFill>
                <a:latin typeface="Frutiger LT Std 55 Roman" pitchFamily="34" charset="0"/>
                <a:sym typeface="Wingdings" pitchFamily="2" charset="2"/>
              </a:rPr>
              <a:t>externas</a:t>
            </a:r>
            <a:r>
              <a:rPr lang="pt-BR" dirty="0">
                <a:latin typeface="Frutiger LT Std 55 Roman" pitchFamily="34" charset="0"/>
                <a:sym typeface="Wingdings" pitchFamily="2" charset="2"/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604847" cy="38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76672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>
              <a:spcBef>
                <a:spcPct val="50000"/>
              </a:spcBef>
              <a:defRPr/>
            </a:pPr>
            <a:r>
              <a:rPr lang="pt-BR" b="1" dirty="0">
                <a:solidFill>
                  <a:srgbClr val="FF0000"/>
                </a:solidFill>
              </a:rPr>
              <a:t>TERMODINÂMICA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83568" y="1124744"/>
                <a:ext cx="7704856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Diagrama de 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Ellinghan</a:t>
                </a:r>
                <a:endParaRPr lang="pt-BR" b="1" dirty="0" smtClean="0">
                  <a:solidFill>
                    <a:srgbClr val="002060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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G°</a:t>
                </a:r>
                <a:r>
                  <a:rPr lang="pt-BR" b="1" baseline="-25000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formação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x T</a:t>
                </a:r>
              </a:p>
              <a:p>
                <a:pPr>
                  <a:spcBef>
                    <a:spcPct val="50000"/>
                  </a:spcBef>
                </a:pP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Symbol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G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°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= 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H°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- T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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S°</a:t>
                </a:r>
                <a:endParaRPr lang="pt-BR" b="1" dirty="0" smtClean="0">
                  <a:solidFill>
                    <a:srgbClr val="002060"/>
                  </a:solidFill>
                  <a:latin typeface="Frutiger LT Std 55 Roman" pitchFamily="34" charset="0"/>
                  <a:sym typeface="Symbol"/>
                </a:endParaRPr>
              </a:p>
              <a:p>
                <a:pPr>
                  <a:spcBef>
                    <a:spcPct val="50000"/>
                  </a:spcBef>
                </a:pP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Symbol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Coef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angular = -</a:t>
                </a:r>
                <a:r>
                  <a:rPr lang="pt-BR" b="1" dirty="0">
                    <a:solidFill>
                      <a:srgbClr val="FF0066"/>
                    </a:solidFill>
                    <a:latin typeface="Frutiger LT Std 55 Roman" pitchFamily="34" charset="0"/>
                    <a:sym typeface="Symbol" pitchFamily="18" charset="2"/>
                  </a:rPr>
                  <a:t> 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S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°</a:t>
                </a:r>
                <a:endParaRPr lang="pt-BR" b="1" dirty="0" smtClean="0">
                  <a:solidFill>
                    <a:srgbClr val="002060"/>
                  </a:solidFill>
                  <a:latin typeface="Frutiger LT Std 55 Roman" pitchFamily="34" charset="0"/>
                  <a:sym typeface="Symbol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Coef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. Linear = </a:t>
                </a:r>
                <a:r>
                  <a:rPr lang="pt-BR" b="1" dirty="0" err="1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H°</a:t>
                </a: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endParaRPr lang="pt-BR" b="1" dirty="0" smtClean="0">
                  <a:solidFill>
                    <a:srgbClr val="002060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Importante:</a:t>
                </a:r>
              </a:p>
              <a:p>
                <a:pPr>
                  <a:spcBef>
                    <a:spcPct val="50000"/>
                  </a:spcBef>
                </a:pP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</a:t>
                </a:r>
                <a:r>
                  <a:rPr lang="pt-BR" b="1" dirty="0" err="1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G°</a:t>
                </a: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</a:t>
                </a: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fica menos</a:t>
                </a:r>
                <a14:m>
                  <m:oMath xmlns:m="http://schemas.openxmlformats.org/officeDocument/2006/math">
                    <m:r>
                      <a:rPr lang="pt-BR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pt-BR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⊖</m:t>
                    </m:r>
                  </m:oMath>
                </a14:m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 com  T</a:t>
                </a:r>
              </a:p>
              <a:p>
                <a:pPr>
                  <a:spcBef>
                    <a:spcPct val="50000"/>
                  </a:spcBef>
                </a:pPr>
                <a:r>
                  <a:rPr lang="pt-BR" b="1" dirty="0" smtClean="0">
                    <a:solidFill>
                      <a:srgbClr val="002060"/>
                    </a:solidFill>
                    <a:latin typeface="Frutiger LT Std 55 Roman" pitchFamily="34" charset="0"/>
                    <a:sym typeface="Symbol"/>
                  </a:rPr>
                  <a:t>Pois é exotérmica</a:t>
                </a:r>
                <a:endParaRPr lang="pt-BR" b="1" dirty="0">
                  <a:solidFill>
                    <a:srgbClr val="002060"/>
                  </a:solidFill>
                  <a:latin typeface="Frutiger LT Std 55 Roman" pitchFamily="34" charset="0"/>
                  <a:sym typeface="Symbol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srgbClr val="002060"/>
                    </a:solidFill>
                    <a:latin typeface="Frutiger LT Std 55 Roman" pitchFamily="34" charset="0"/>
                    <a:sym typeface="Wingdings" pitchFamily="2" charset="2"/>
                  </a:rPr>
                  <a:t>		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4744"/>
                <a:ext cx="7704856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633" t="-5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doitpoms.ac.uk/tlplib/recycling-metals/figures/Ellingham_s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80" y="980727"/>
            <a:ext cx="4979892" cy="553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623</Words>
  <Application>Microsoft Office PowerPoint</Application>
  <PresentationFormat>Apresentação na tela (4:3)</PresentationFormat>
  <Paragraphs>194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1_Carnival</vt:lpstr>
      <vt:lpstr>  ENGENHARIA ELETROQUÍMICA  Aula 3 - Conceitos de Termodinâmica – cont.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lapta5</dc:creator>
  <cp:lastModifiedBy>lapta5</cp:lastModifiedBy>
  <cp:revision>35</cp:revision>
  <dcterms:created xsi:type="dcterms:W3CDTF">2013-08-20T00:17:20Z</dcterms:created>
  <dcterms:modified xsi:type="dcterms:W3CDTF">2014-03-11T23:41:24Z</dcterms:modified>
</cp:coreProperties>
</file>