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315" r:id="rId4"/>
    <p:sldId id="260" r:id="rId5"/>
    <p:sldId id="322" r:id="rId6"/>
    <p:sldId id="323" r:id="rId7"/>
    <p:sldId id="261" r:id="rId8"/>
    <p:sldId id="264" r:id="rId9"/>
    <p:sldId id="273" r:id="rId10"/>
    <p:sldId id="275" r:id="rId11"/>
    <p:sldId id="276" r:id="rId12"/>
    <p:sldId id="277" r:id="rId13"/>
    <p:sldId id="279" r:id="rId14"/>
    <p:sldId id="280" r:id="rId15"/>
    <p:sldId id="282" r:id="rId16"/>
    <p:sldId id="286" r:id="rId17"/>
    <p:sldId id="288" r:id="rId18"/>
    <p:sldId id="289" r:id="rId19"/>
    <p:sldId id="290" r:id="rId20"/>
    <p:sldId id="291" r:id="rId21"/>
    <p:sldId id="292" r:id="rId22"/>
    <p:sldId id="294" r:id="rId23"/>
    <p:sldId id="295" r:id="rId24"/>
    <p:sldId id="311" r:id="rId25"/>
    <p:sldId id="297" r:id="rId26"/>
    <p:sldId id="312" r:id="rId27"/>
    <p:sldId id="298" r:id="rId28"/>
    <p:sldId id="299" r:id="rId29"/>
    <p:sldId id="301" r:id="rId30"/>
    <p:sldId id="302" r:id="rId31"/>
    <p:sldId id="313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6" r:id="rId40"/>
    <p:sldId id="317" r:id="rId41"/>
    <p:sldId id="318" r:id="rId42"/>
    <p:sldId id="319" r:id="rId43"/>
    <p:sldId id="321" r:id="rId44"/>
    <p:sldId id="320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D9EC7-2871-4918-BF18-F5D39BA75876}" type="datetimeFigureOut">
              <a:rPr lang="pt-BR" smtClean="0"/>
              <a:t>16/10/2020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0D1E-4BB9-4B71-AB7D-EC9A470C7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51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EE7EAC-1231-4D48-9901-B90136379B51}" type="slidenum">
              <a:rPr lang="pt-BR" altLang="pt-BR" sz="1300"/>
              <a:pPr>
                <a:spcBef>
                  <a:spcPct val="0"/>
                </a:spcBef>
              </a:pPr>
              <a:t>5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542917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ED97F6-9F10-4192-9C98-139BFD4F4B21}" type="slidenum">
              <a:rPr lang="pt-BR" altLang="pt-BR" sz="1300"/>
              <a:pPr>
                <a:spcBef>
                  <a:spcPct val="0"/>
                </a:spcBef>
              </a:pPr>
              <a:t>25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4891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A09BAD-6ED8-4E1D-A8FD-6278F2C94B77}" type="slidenum">
              <a:rPr lang="pt-BR" altLang="pt-BR" sz="1300"/>
              <a:pPr>
                <a:spcBef>
                  <a:spcPct val="0"/>
                </a:spcBef>
              </a:pPr>
              <a:t>27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33568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DDC439-AA6E-4491-B6B1-C97298416E91}" type="slidenum">
              <a:rPr lang="pt-BR" altLang="pt-BR" sz="1300"/>
              <a:pPr>
                <a:spcBef>
                  <a:spcPct val="0"/>
                </a:spcBef>
              </a:pPr>
              <a:t>28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677773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FCDE0C-12B4-45B6-8BF8-45FC00315BCE}" type="slidenum">
              <a:rPr lang="pt-BR" altLang="pt-BR" sz="1300"/>
              <a:pPr>
                <a:spcBef>
                  <a:spcPct val="0"/>
                </a:spcBef>
              </a:pPr>
              <a:t>29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253069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D11CF3-DA8F-4A1E-A4A6-5E36D07B2384}" type="slidenum">
              <a:rPr lang="pt-BR" altLang="pt-BR" sz="1300"/>
              <a:pPr>
                <a:spcBef>
                  <a:spcPct val="0"/>
                </a:spcBef>
              </a:pPr>
              <a:t>30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1635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52989-26CA-4424-BEDB-A58481A9CC4E}" type="slidenum">
              <a:rPr lang="pt-BR" altLang="pt-BR" sz="1300"/>
              <a:pPr>
                <a:spcBef>
                  <a:spcPct val="0"/>
                </a:spcBef>
              </a:pPr>
              <a:t>32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19496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49807F-0B60-4222-AF8D-4D7A73B60545}" type="slidenum">
              <a:rPr lang="pt-BR" altLang="pt-BR" sz="1300"/>
              <a:pPr>
                <a:spcBef>
                  <a:spcPct val="0"/>
                </a:spcBef>
              </a:pPr>
              <a:t>33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182769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A68E6F-5509-45F5-B8BC-227012602DD0}" type="slidenum">
              <a:rPr lang="pt-BR" altLang="pt-BR" sz="1300"/>
              <a:pPr>
                <a:spcBef>
                  <a:spcPct val="0"/>
                </a:spcBef>
              </a:pPr>
              <a:t>34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402670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EB10C7-0BC2-4C58-AC5B-264F7898FE6E}" type="slidenum">
              <a:rPr lang="pt-BR" altLang="pt-BR" sz="1300"/>
              <a:pPr>
                <a:spcBef>
                  <a:spcPct val="0"/>
                </a:spcBef>
              </a:pPr>
              <a:t>35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627367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35E77F-76D8-4EA7-9209-6D6F4427DA86}" type="slidenum">
              <a:rPr lang="pt-BR" altLang="pt-BR" sz="1300"/>
              <a:pPr>
                <a:spcBef>
                  <a:spcPct val="0"/>
                </a:spcBef>
              </a:pPr>
              <a:t>36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57947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E76FE-C317-4935-9F9D-FDF173AE6FBB}" type="slidenum">
              <a:rPr lang="pt-BR" altLang="pt-BR" sz="1300"/>
              <a:pPr>
                <a:spcBef>
                  <a:spcPct val="0"/>
                </a:spcBef>
              </a:pPr>
              <a:t>16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70926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4B768-0C2A-4F3E-9B2E-321400AAF5C7}" type="slidenum">
              <a:rPr lang="pt-BR" altLang="pt-BR" sz="1300"/>
              <a:pPr>
                <a:spcBef>
                  <a:spcPct val="0"/>
                </a:spcBef>
              </a:pPr>
              <a:t>37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824720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EBC6A-7482-4745-A9E3-F6DDF709EA28}" type="slidenum">
              <a:rPr lang="pt-BR" altLang="pt-BR" sz="1300"/>
              <a:pPr>
                <a:spcBef>
                  <a:spcPct val="0"/>
                </a:spcBef>
              </a:pPr>
              <a:t>38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80272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9D026-3208-4C8A-94BD-B8014FEF52E4}" type="slidenum">
              <a:rPr lang="pt-BR" altLang="pt-BR" sz="1300"/>
              <a:pPr>
                <a:spcBef>
                  <a:spcPct val="0"/>
                </a:spcBef>
              </a:pPr>
              <a:t>17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47843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B131DC-79E7-4CCA-A3E1-8EC860C9527A}" type="slidenum">
              <a:rPr lang="pt-BR" altLang="pt-BR" sz="1300"/>
              <a:pPr>
                <a:spcBef>
                  <a:spcPct val="0"/>
                </a:spcBef>
              </a:pPr>
              <a:t>18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58657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B2767E-312C-4BBF-8A19-661E49F1A98C}" type="slidenum">
              <a:rPr lang="pt-BR" altLang="pt-BR" sz="1300"/>
              <a:pPr>
                <a:spcBef>
                  <a:spcPct val="0"/>
                </a:spcBef>
              </a:pPr>
              <a:t>19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38843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8E9942-8013-4B28-976B-64297CC2C81C}" type="slidenum">
              <a:rPr lang="pt-BR" altLang="pt-BR" sz="1300"/>
              <a:pPr>
                <a:spcBef>
                  <a:spcPct val="0"/>
                </a:spcBef>
              </a:pPr>
              <a:t>20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902015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354172-4226-480B-BCD9-87C600CBFAA3}" type="slidenum">
              <a:rPr lang="pt-BR" altLang="pt-BR" sz="1300"/>
              <a:pPr>
                <a:spcBef>
                  <a:spcPct val="0"/>
                </a:spcBef>
              </a:pPr>
              <a:t>21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31542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DA51CB-3A4B-4DD4-A099-08A6F976D925}" type="slidenum">
              <a:rPr lang="pt-BR" altLang="pt-BR" sz="1300"/>
              <a:pPr>
                <a:spcBef>
                  <a:spcPct val="0"/>
                </a:spcBef>
              </a:pPr>
              <a:t>22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22833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28790C-A66C-4378-A912-944DAFB3245F}" type="slidenum">
              <a:rPr lang="pt-BR" altLang="pt-BR" sz="1300"/>
              <a:pPr>
                <a:spcBef>
                  <a:spcPct val="0"/>
                </a:spcBef>
              </a:pPr>
              <a:t>23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66828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0F8F-1690-4A66-B44D-6A93544AC539}" type="datetime1">
              <a:rPr lang="pt-BR" smtClean="0"/>
              <a:t>16/10/2020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86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5E81-9E56-4D06-B1C1-FDA6AEB9FCBA}" type="datetime1">
              <a:rPr lang="pt-BR" smtClean="0"/>
              <a:t>16/10/2020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1ACD-4D5E-4B92-A9B3-FBE0B6E64D16}" type="datetime1">
              <a:rPr lang="pt-BR" smtClean="0"/>
              <a:t>16/10/2020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68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6B65-47AC-4D75-8458-E088085A6E4E}" type="datetime1">
              <a:rPr lang="pt-BR" smtClean="0"/>
              <a:t>16/10/2020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46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5CE8-83A2-428C-9288-D4ACF281E659}" type="datetime1">
              <a:rPr lang="pt-BR" smtClean="0"/>
              <a:t>16/10/2020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45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3926-2474-48D7-A6A2-8C074BE60BB5}" type="datetime1">
              <a:rPr lang="pt-BR" smtClean="0"/>
              <a:t>16/10/2020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FF55-D043-4CEC-B906-50593E241002}" type="datetime1">
              <a:rPr lang="pt-BR" smtClean="0"/>
              <a:t>16/10/2020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2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3180-BC91-45EA-8AE0-658A6F50367A}" type="datetime1">
              <a:rPr lang="pt-BR" smtClean="0"/>
              <a:t>16/10/2020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87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B4C-435C-45B9-8EBE-F9764F273BBC}" type="datetime1">
              <a:rPr lang="pt-BR" smtClean="0"/>
              <a:t>16/10/2020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5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5E68-5D64-42DF-8B05-BB6A348F4A85}" type="datetime1">
              <a:rPr lang="pt-BR" smtClean="0"/>
              <a:t>16/10/2020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3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294A-9FE9-4D84-BC28-98F9A0F12A7C}" type="datetime1">
              <a:rPr lang="pt-BR" smtClean="0"/>
              <a:t>16/10/2020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35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0C5C-8DFD-4662-9833-706F10290F4A}" type="datetime1">
              <a:rPr lang="pt-BR" smtClean="0"/>
              <a:t>16/10/2020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2B31-CB3C-4930-B924-2BD9B40B18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hyperlink" Target="http://corticoidesetireoide12010.blogspot.com.br/2010/08/bocio-no-hiper-ou-no-hipotireoidismo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47800" y="838200"/>
            <a:ext cx="93405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ACH4106-Biologia do Corpo Humano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08</a:t>
            </a: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SISTEMA ENDÓCRINO</a:t>
            </a:r>
            <a:endParaRPr lang="pt-BR" altLang="en-US" sz="4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15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Outubro 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5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462" y="1700213"/>
            <a:ext cx="11755272" cy="5410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pt-BR" sz="2400" u="sng" dirty="0">
                <a:solidFill>
                  <a:srgbClr val="000022"/>
                </a:solidFill>
                <a:cs typeface="Arial" panose="020B0604020202020204" pitchFamily="34" charset="0"/>
              </a:rPr>
              <a:t>Hipotireoidismo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 </a:t>
            </a:r>
            <a:endParaRPr lang="pt-BR" altLang="pt-BR" sz="2400" dirty="0" smtClean="0">
              <a:solidFill>
                <a:srgbClr val="000022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Ação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glandular é deficiente</a:t>
            </a:r>
          </a:p>
          <a:p>
            <a:pPr marL="0" indent="0" algn="just" eaLnBrk="1" hangingPunct="1"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Metabolismo apresenta lentidão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dos movimentos, sonolência, ganho de peso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, batimentos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cardíacos 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reduzidos, </a:t>
            </a:r>
            <a:r>
              <a:rPr lang="pt-BR" altLang="pt-BR" sz="2400" dirty="0" err="1">
                <a:solidFill>
                  <a:srgbClr val="000022"/>
                </a:solidFill>
                <a:cs typeface="Arial" panose="020B0604020202020204" pitchFamily="34" charset="0"/>
              </a:rPr>
              <a:t>etc</a:t>
            </a:r>
            <a:endParaRPr lang="pt-BR" altLang="pt-BR" sz="2400" dirty="0">
              <a:solidFill>
                <a:srgbClr val="000022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pt-BR" sz="2400" u="sng" dirty="0">
                <a:solidFill>
                  <a:srgbClr val="000022"/>
                </a:solidFill>
                <a:cs typeface="Arial" panose="020B0604020202020204" pitchFamily="34" charset="0"/>
              </a:rPr>
              <a:t>Hipertireoidismo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 </a:t>
            </a:r>
            <a:endParaRPr lang="pt-BR" altLang="pt-BR" sz="2400" dirty="0" smtClean="0">
              <a:solidFill>
                <a:srgbClr val="000022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A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glândula passa a 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funcionar acima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do nível normal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Aumento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da atividade celular até cerca do dobro do 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normal</a:t>
            </a:r>
            <a:endParaRPr lang="pt-BR" altLang="pt-BR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4650999" y="771842"/>
            <a:ext cx="1506116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Tireóide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1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306" y="1420431"/>
            <a:ext cx="11397018" cy="215528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2400" dirty="0" smtClean="0">
                <a:cs typeface="Arial" panose="020B0604020202020204" pitchFamily="34" charset="0"/>
              </a:rPr>
              <a:t>- Secreção do hormônio </a:t>
            </a:r>
            <a:r>
              <a:rPr lang="pt-BR" altLang="pt-BR" sz="2400" dirty="0" err="1" smtClean="0">
                <a:cs typeface="Arial" panose="020B0604020202020204" pitchFamily="34" charset="0"/>
              </a:rPr>
              <a:t>paratireoidiano</a:t>
            </a:r>
            <a:r>
              <a:rPr lang="pt-BR" altLang="pt-BR" sz="2400" dirty="0" smtClean="0">
                <a:cs typeface="Arial" panose="020B0604020202020204" pitchFamily="34" charset="0"/>
              </a:rPr>
              <a:t> (Paratormônio):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2400" dirty="0" smtClean="0">
                <a:cs typeface="Arial" panose="020B0604020202020204" pitchFamily="34" charset="0"/>
              </a:rPr>
              <a:t>- Ativa os </a:t>
            </a:r>
            <a:r>
              <a:rPr lang="pt-BR" altLang="pt-BR" sz="2400" dirty="0" err="1" smtClean="0">
                <a:cs typeface="Arial" panose="020B0604020202020204" pitchFamily="34" charset="0"/>
              </a:rPr>
              <a:t>osteoclastos</a:t>
            </a:r>
            <a:r>
              <a:rPr lang="pt-BR" altLang="pt-BR" sz="2400" dirty="0" smtClean="0">
                <a:cs typeface="Arial" panose="020B0604020202020204" pitchFamily="34" charset="0"/>
              </a:rPr>
              <a:t> nas cavidades dos ossos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cs typeface="Arial" panose="020B0604020202020204" pitchFamily="34" charset="0"/>
              </a:rPr>
              <a:t>- Aumento da secreção do hormônio quando a concentração de cálcio cai abaixo do normal</a:t>
            </a:r>
            <a:endParaRPr lang="pt-BR" altLang="pt-BR" sz="2400" dirty="0" smtClean="0"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4378044" y="771842"/>
            <a:ext cx="2254768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Paratireóide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11</a:t>
            </a:fld>
            <a:endParaRPr lang="pt-BR"/>
          </a:p>
        </p:txBody>
      </p:sp>
      <p:pic>
        <p:nvPicPr>
          <p:cNvPr id="54274" name="Picture 2" descr="Anatpat-UNIC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7" y="3749337"/>
            <a:ext cx="3244518" cy="243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824" y="1420431"/>
            <a:ext cx="11594910" cy="362118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Secreção 2 hormônios importantes: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u="sng" dirty="0">
                <a:solidFill>
                  <a:srgbClr val="000022"/>
                </a:solidFill>
                <a:cs typeface="Arial" panose="020B0604020202020204" pitchFamily="34" charset="0"/>
              </a:rPr>
              <a:t>Insulina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  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Aumento do transporte de glicose através da membrana celular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Aumento da intensidade do metabolismo da glicose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Ausência de insulina (diabetes) – células utilizam gorduras e proteínas para energia (aumento da concentração de glicose no sangue e ácidos graxos)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302759" y="771842"/>
            <a:ext cx="4872250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Pâncreas – Ilhotas de </a:t>
            </a:r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Langerhans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1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10" y="1653776"/>
            <a:ext cx="11622206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Secreção do Hormônio masculino (Testosterona)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Secreção pelas células intersticiais de </a:t>
            </a:r>
            <a:r>
              <a:rPr lang="pt-BR" altLang="pt-BR" sz="2400" dirty="0" err="1">
                <a:solidFill>
                  <a:srgbClr val="000022"/>
                </a:solidFill>
                <a:cs typeface="Arial" panose="020B0604020202020204" pitchFamily="34" charset="0"/>
              </a:rPr>
              <a:t>Leydig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Controle pela hipófise anterior (FSH = espermatogênese) e (LH = testosterona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Função: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Desenvolvimento dos caracteres secundários masculinos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Diferenciação dos órgãos sexuais masculinos na gravidez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24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4530600" y="737794"/>
            <a:ext cx="174691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Testículos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6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800" y="1746793"/>
            <a:ext cx="11444104" cy="44719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Localizada sobre o </a:t>
            </a:r>
            <a:r>
              <a:rPr lang="pt-BR" altLang="pt-BR" sz="2400" dirty="0" err="1" smtClean="0">
                <a:solidFill>
                  <a:srgbClr val="000022"/>
                </a:solidFill>
                <a:cs typeface="Arial" panose="020B0604020202020204" pitchFamily="34" charset="0"/>
              </a:rPr>
              <a:t>pólo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 de cada rim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Formada por 2 partes distintas: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dirty="0">
                <a:solidFill>
                  <a:srgbClr val="000022"/>
                </a:solidFill>
                <a:cs typeface="Arial" panose="020B0604020202020204" pitchFamily="34" charset="0"/>
              </a:rPr>
              <a:t>Córtex: produz os </a:t>
            </a:r>
            <a:r>
              <a:rPr lang="pt-BR" altLang="pt-BR" dirty="0" err="1">
                <a:solidFill>
                  <a:srgbClr val="000022"/>
                </a:solidFill>
                <a:cs typeface="Arial" panose="020B0604020202020204" pitchFamily="34" charset="0"/>
              </a:rPr>
              <a:t>corticosteróides</a:t>
            </a:r>
            <a:r>
              <a:rPr lang="pt-BR" altLang="pt-BR" dirty="0">
                <a:solidFill>
                  <a:srgbClr val="000022"/>
                </a:solidFill>
                <a:cs typeface="Arial" panose="020B0604020202020204" pitchFamily="34" charset="0"/>
              </a:rPr>
              <a:t> – que controlam o metabolismo do sódio e do potássio e o aproveitamento dos carboidratos e outras </a:t>
            </a:r>
            <a:r>
              <a:rPr lang="pt-BR" altLang="pt-BR" dirty="0" smtClean="0">
                <a:solidFill>
                  <a:srgbClr val="000022"/>
                </a:solidFill>
                <a:cs typeface="Arial" panose="020B0604020202020204" pitchFamily="34" charset="0"/>
              </a:rPr>
              <a:t>substancias</a:t>
            </a:r>
          </a:p>
          <a:p>
            <a:pPr marL="457200" lvl="1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dirty="0">
              <a:solidFill>
                <a:srgbClr val="000022"/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dirty="0">
                <a:solidFill>
                  <a:srgbClr val="000022"/>
                </a:solidFill>
                <a:cs typeface="Arial" panose="020B0604020202020204" pitchFamily="34" charset="0"/>
              </a:rPr>
              <a:t>Medula: produz adrenalina e noradrenalina – agem diretamente nos batimentos cardíacos e pressão arterial.</a:t>
            </a:r>
            <a:endParaRPr lang="pt-BR" altLang="pt-BR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4530600" y="737794"/>
            <a:ext cx="2320576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Supra-renais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1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306" y="1746793"/>
            <a:ext cx="11149084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Secreção do Hormônio feminino (estrogênio)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Folículo ovariano após ovulação (secreta progesterona)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Regulação pelos hormônios </a:t>
            </a:r>
            <a:r>
              <a:rPr lang="pt-BR" altLang="pt-BR" sz="2400" dirty="0" err="1">
                <a:solidFill>
                  <a:srgbClr val="000022"/>
                </a:solidFill>
                <a:cs typeface="Arial" panose="020B0604020202020204" pitchFamily="34" charset="0"/>
              </a:rPr>
              <a:t>hipofisários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 (FSH e LH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Função: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Desenvolvimento dos caracteres secundários femininos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Preparação do útero para a gravidez</a:t>
            </a:r>
            <a:r>
              <a:rPr lang="pt-BR" altLang="pt-BR" sz="2400" dirty="0"/>
              <a:t> 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4530600" y="737794"/>
            <a:ext cx="2320576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Ovários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7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32012" y="1146215"/>
            <a:ext cx="115460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  <a:defRPr/>
            </a:pPr>
            <a:r>
              <a:rPr lang="pt-BR" sz="2400" dirty="0" smtClean="0">
                <a:cs typeface="Tahoma" pitchFamily="34" charset="0"/>
              </a:rPr>
              <a:t>Possui </a:t>
            </a:r>
            <a:r>
              <a:rPr lang="pt-BR" sz="2400" dirty="0">
                <a:cs typeface="Tahoma" pitchFamily="34" charset="0"/>
              </a:rPr>
              <a:t>neurônios que produzem os hormônios (oxitocina e antidiurético “ADH”) que são armazenados e liberados pela hipófise posterior (</a:t>
            </a:r>
            <a:r>
              <a:rPr lang="pt-BR" sz="2400" dirty="0" err="1">
                <a:cs typeface="Tahoma" pitchFamily="34" charset="0"/>
              </a:rPr>
              <a:t>neuroipófise</a:t>
            </a:r>
            <a:r>
              <a:rPr lang="pt-BR" sz="2400" dirty="0">
                <a:cs typeface="Tahoma" pitchFamily="34" charset="0"/>
              </a:rPr>
              <a:t>).</a:t>
            </a:r>
          </a:p>
        </p:txBody>
      </p:sp>
      <p:sp>
        <p:nvSpPr>
          <p:cNvPr id="1126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pic>
        <p:nvPicPr>
          <p:cNvPr id="11268" name="Picture 14" descr="Arquivo: cs.svg representação glândula pituitá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784476"/>
            <a:ext cx="4303712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upo 11"/>
          <p:cNvGrpSpPr>
            <a:grpSpLocks/>
          </p:cNvGrpSpPr>
          <p:nvPr/>
        </p:nvGrpSpPr>
        <p:grpSpPr bwMode="auto">
          <a:xfrm>
            <a:off x="3833020" y="3071813"/>
            <a:ext cx="6068219" cy="2782887"/>
            <a:chOff x="2267744" y="2893878"/>
            <a:chExt cx="6068219" cy="2782988"/>
          </a:xfrm>
        </p:grpSpPr>
        <p:sp>
          <p:nvSpPr>
            <p:cNvPr id="14" name="CaixaDeTexto 13"/>
            <p:cNvSpPr txBox="1"/>
            <p:nvPr/>
          </p:nvSpPr>
          <p:spPr>
            <a:xfrm>
              <a:off x="6621463" y="4846574"/>
              <a:ext cx="1714500" cy="8302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sz="1600" dirty="0">
                  <a:cs typeface="Arial" charset="0"/>
                </a:rPr>
                <a:t>Liberação de hormônios</a:t>
              </a:r>
            </a:p>
            <a:p>
              <a:pPr algn="ctr" eaLnBrk="1" hangingPunct="1">
                <a:defRPr/>
              </a:pPr>
              <a:r>
                <a:rPr lang="pt-BR" sz="1600" dirty="0">
                  <a:cs typeface="Arial" charset="0"/>
                </a:rPr>
                <a:t>ADH e Oxitocina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5535613" y="5279977"/>
              <a:ext cx="1216025" cy="1588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73" name="CaixaDeTexto 7"/>
            <p:cNvSpPr txBox="1">
              <a:spLocks noChangeArrowheads="1"/>
            </p:cNvSpPr>
            <p:nvPr/>
          </p:nvSpPr>
          <p:spPr bwMode="auto">
            <a:xfrm>
              <a:off x="3923928" y="2893878"/>
              <a:ext cx="129614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Arial" panose="020B0604020202020204" pitchFamily="34" charset="0"/>
                </a:rPr>
                <a:t>Hipotálamo</a:t>
              </a:r>
            </a:p>
          </p:txBody>
        </p:sp>
        <p:sp>
          <p:nvSpPr>
            <p:cNvPr id="11274" name="CaixaDeTexto 9"/>
            <p:cNvSpPr txBox="1">
              <a:spLocks noChangeArrowheads="1"/>
            </p:cNvSpPr>
            <p:nvPr/>
          </p:nvSpPr>
          <p:spPr bwMode="auto">
            <a:xfrm>
              <a:off x="2267744" y="4221088"/>
              <a:ext cx="136815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Arial" panose="020B0604020202020204" pitchFamily="34" charset="0"/>
                </a:rPr>
                <a:t>Adenohipófise</a:t>
              </a:r>
            </a:p>
          </p:txBody>
        </p:sp>
        <p:sp>
          <p:nvSpPr>
            <p:cNvPr id="11275" name="CaixaDeTexto 10"/>
            <p:cNvSpPr txBox="1">
              <a:spLocks noChangeArrowheads="1"/>
            </p:cNvSpPr>
            <p:nvPr/>
          </p:nvSpPr>
          <p:spPr bwMode="auto">
            <a:xfrm>
              <a:off x="5038882" y="4248383"/>
              <a:ext cx="129614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Arial" panose="020B0604020202020204" pitchFamily="34" charset="0"/>
                </a:rPr>
                <a:t>Neurohipófise</a:t>
              </a:r>
            </a:p>
          </p:txBody>
        </p:sp>
      </p:grp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ítulo 4"/>
          <p:cNvSpPr txBox="1">
            <a:spLocks/>
          </p:cNvSpPr>
          <p:nvPr/>
        </p:nvSpPr>
        <p:spPr>
          <a:xfrm>
            <a:off x="4887556" y="752853"/>
            <a:ext cx="270069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Hipotálamo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77660" y="1297356"/>
            <a:ext cx="111819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r>
              <a:rPr lang="pt-BR" sz="2200" dirty="0">
                <a:cs typeface="Tahoma" pitchFamily="34" charset="0"/>
              </a:rPr>
              <a:t>	a) </a:t>
            </a:r>
            <a:r>
              <a:rPr lang="pt-BR" sz="2200" dirty="0" err="1">
                <a:cs typeface="Tahoma" pitchFamily="34" charset="0"/>
              </a:rPr>
              <a:t>Adenoipófise</a:t>
            </a:r>
            <a:r>
              <a:rPr lang="pt-BR" sz="2200" dirty="0">
                <a:cs typeface="Tahoma" pitchFamily="34" charset="0"/>
              </a:rPr>
              <a:t> (Hormônios)</a:t>
            </a:r>
          </a:p>
          <a:p>
            <a:pPr marL="1257300" lvl="2" indent="-342900" algn="just">
              <a:buFontTx/>
              <a:buAutoNum type="romanUcParenR"/>
              <a:defRPr/>
            </a:pPr>
            <a:r>
              <a:rPr lang="pt-BR" sz="2200" dirty="0" smtClean="0">
                <a:cs typeface="Tahoma" pitchFamily="34" charset="0"/>
              </a:rPr>
              <a:t>Hormônio </a:t>
            </a:r>
            <a:r>
              <a:rPr lang="pt-BR" sz="2200" dirty="0">
                <a:cs typeface="Tahoma" pitchFamily="34" charset="0"/>
              </a:rPr>
              <a:t>do crescimento ou </a:t>
            </a:r>
            <a:r>
              <a:rPr lang="pt-BR" sz="2200" dirty="0" err="1">
                <a:cs typeface="Tahoma" pitchFamily="34" charset="0"/>
              </a:rPr>
              <a:t>somatotrófico</a:t>
            </a:r>
            <a:r>
              <a:rPr lang="pt-BR" sz="2200" dirty="0">
                <a:cs typeface="Tahoma" pitchFamily="34" charset="0"/>
              </a:rPr>
              <a:t> (GH/SH)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200" dirty="0">
                <a:cs typeface="Tahoma" pitchFamily="34" charset="0"/>
              </a:rPr>
              <a:t>Promove o crescimento das cartilagens e dos ossos;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200" dirty="0">
                <a:cs typeface="Tahoma" pitchFamily="34" charset="0"/>
              </a:rPr>
              <a:t>influencia o metabolismo das proteínas, carboidratos e lipídios.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200" dirty="0" smtClean="0">
                <a:cs typeface="Tahoma" pitchFamily="34" charset="0"/>
              </a:rPr>
              <a:t>Deficiência </a:t>
            </a:r>
            <a:r>
              <a:rPr lang="pt-BR" sz="2200" dirty="0">
                <a:cs typeface="Tahoma" pitchFamily="34" charset="0"/>
              </a:rPr>
              <a:t>na infância provoca o nanismo. (A)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200" dirty="0">
                <a:cs typeface="Tahoma" pitchFamily="34" charset="0"/>
              </a:rPr>
              <a:t>Excesso na infância provoca o gigantismo. (B)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200" dirty="0">
                <a:cs typeface="Tahoma" pitchFamily="34" charset="0"/>
              </a:rPr>
              <a:t>Excesso no adulto provoca a acromegalia. (C)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38313" y="4324855"/>
            <a:ext cx="500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cs typeface="Arial" charset="0"/>
              </a:rPr>
              <a:t>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167188" y="4253416"/>
            <a:ext cx="500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cs typeface="Arial" charset="0"/>
              </a:rPr>
              <a:t>B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453188" y="4329616"/>
            <a:ext cx="500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dirty="0">
                <a:cs typeface="Arial" charset="0"/>
              </a:rPr>
              <a:t>C</a:t>
            </a:r>
          </a:p>
        </p:txBody>
      </p:sp>
      <p:pic>
        <p:nvPicPr>
          <p:cNvPr id="15368" name="Picture 12" descr="Arquivo: Thomas Dilward - Brady-Han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1" y="4113716"/>
            <a:ext cx="201771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 descr="Arquivo: Sultan Kosen Tallest Man no Wor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1" y="4088316"/>
            <a:ext cx="1770063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 descr="Arquivo: Local gigantismo to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9" y="5407529"/>
            <a:ext cx="1819275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8" descr="Arquivo: Acromegalyteethgapp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078791"/>
            <a:ext cx="3086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0" descr="Arquivo: Maurice Tille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5328154"/>
            <a:ext cx="11112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ítulo 4"/>
          <p:cNvSpPr txBox="1">
            <a:spLocks/>
          </p:cNvSpPr>
          <p:nvPr/>
        </p:nvSpPr>
        <p:spPr>
          <a:xfrm>
            <a:off x="4887556" y="752853"/>
            <a:ext cx="270069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Adenohipófise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4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8"/>
          <p:cNvSpPr txBox="1">
            <a:spLocks noChangeArrowheads="1"/>
          </p:cNvSpPr>
          <p:nvPr/>
        </p:nvSpPr>
        <p:spPr bwMode="auto">
          <a:xfrm>
            <a:off x="1095375" y="1760205"/>
            <a:ext cx="8005763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342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cs typeface="Tahoma" panose="020B0604030504040204" pitchFamily="34" charset="0"/>
              </a:rPr>
              <a:t>a</a:t>
            </a:r>
            <a:r>
              <a:rPr lang="pt-BR" altLang="pt-BR" sz="2000" b="1" dirty="0">
                <a:cs typeface="Tahoma" panose="020B0604030504040204" pitchFamily="34" charset="0"/>
              </a:rPr>
              <a:t>) </a:t>
            </a:r>
            <a:r>
              <a:rPr lang="pt-BR" altLang="pt-BR" sz="2000" b="1" dirty="0" err="1">
                <a:cs typeface="Tahoma" panose="020B0604030504040204" pitchFamily="34" charset="0"/>
              </a:rPr>
              <a:t>Adenoipófise</a:t>
            </a:r>
            <a:r>
              <a:rPr lang="pt-BR" altLang="pt-BR" sz="2000" b="1" dirty="0">
                <a:cs typeface="Tahoma" panose="020B0604030504040204" pitchFamily="34" charset="0"/>
              </a:rPr>
              <a:t> (Hormônios)</a:t>
            </a:r>
            <a:endParaRPr lang="pt-BR" altLang="pt-BR" sz="2000" dirty="0">
              <a:cs typeface="Tahoma" panose="020B0604030504040204" pitchFamily="34" charset="0"/>
            </a:endParaRPr>
          </a:p>
          <a:p>
            <a:pPr marL="0" lvl="2" algn="just">
              <a:spcBef>
                <a:spcPct val="0"/>
              </a:spcBef>
              <a:buNone/>
            </a:pPr>
            <a:endParaRPr lang="pt-BR" altLang="pt-BR" sz="2000" dirty="0">
              <a:cs typeface="Tahoma" panose="020B0604030504040204" pitchFamily="34" charset="0"/>
            </a:endParaRPr>
          </a:p>
          <a:p>
            <a:pPr marL="0" lvl="2" algn="just">
              <a:spcBef>
                <a:spcPct val="0"/>
              </a:spcBef>
              <a:buFontTx/>
              <a:buAutoNum type="romanUcParenR" startAt="2"/>
            </a:pPr>
            <a:r>
              <a:rPr lang="pt-BR" altLang="pt-BR" sz="2000" b="1" dirty="0" err="1">
                <a:cs typeface="Tahoma" panose="020B0604030504040204" pitchFamily="34" charset="0"/>
              </a:rPr>
              <a:t>Tireotrofina</a:t>
            </a:r>
            <a:r>
              <a:rPr lang="pt-BR" altLang="pt-BR" sz="2000" b="1" dirty="0">
                <a:cs typeface="Tahoma" panose="020B0604030504040204" pitchFamily="34" charset="0"/>
              </a:rPr>
              <a:t> (TSH)</a:t>
            </a:r>
          </a:p>
          <a:p>
            <a:pPr marL="0" lvl="3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altLang="pt-BR" dirty="0">
              <a:cs typeface="Tahoma" panose="020B0604030504040204" pitchFamily="34" charset="0"/>
            </a:endParaRPr>
          </a:p>
          <a:p>
            <a:pPr marL="0" lvl="3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dirty="0">
                <a:cs typeface="Tahoma" panose="020B0604030504040204" pitchFamily="34" charset="0"/>
              </a:rPr>
              <a:t>Estimula a glândula tireoide a produzir o hormônio tiroxina:</a:t>
            </a:r>
          </a:p>
          <a:p>
            <a:pPr marL="0" lvl="4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pt-BR" altLang="pt-BR" sz="400" dirty="0">
              <a:cs typeface="Tahoma" panose="020B0604030504040204" pitchFamily="34" charset="0"/>
            </a:endParaRPr>
          </a:p>
          <a:p>
            <a:pPr marL="0" lvl="4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t-BR" altLang="pt-BR" dirty="0">
                <a:cs typeface="Tahoma" panose="020B0604030504040204" pitchFamily="34" charset="0"/>
              </a:rPr>
              <a:t> deficiência pode causar o hipotireoidismo,</a:t>
            </a:r>
          </a:p>
          <a:p>
            <a:pPr marL="0" lvl="4" algn="just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t-BR" altLang="pt-BR" dirty="0">
                <a:cs typeface="Tahoma" panose="020B0604030504040204" pitchFamily="34" charset="0"/>
              </a:rPr>
              <a:t> excesso pode causar o hipertireoidismo.</a:t>
            </a:r>
          </a:p>
          <a:p>
            <a:pPr marL="0" lvl="4" algn="just">
              <a:spcBef>
                <a:spcPct val="0"/>
              </a:spcBef>
              <a:buNone/>
            </a:pPr>
            <a:endParaRPr lang="pt-BR" altLang="pt-BR" dirty="0">
              <a:cs typeface="Tahoma" panose="020B0604030504040204" pitchFamily="34" charset="0"/>
            </a:endParaRPr>
          </a:p>
          <a:p>
            <a:pPr marL="0" lvl="2" algn="just">
              <a:spcBef>
                <a:spcPct val="0"/>
              </a:spcBef>
              <a:buFontTx/>
              <a:buAutoNum type="romanUcParenR" startAt="3"/>
            </a:pPr>
            <a:r>
              <a:rPr lang="pt-BR" altLang="pt-BR" sz="2000" b="1" dirty="0">
                <a:cs typeface="Tahoma" panose="020B0604030504040204" pitchFamily="34" charset="0"/>
              </a:rPr>
              <a:t>Adrenocorticotrófico (ACTH)</a:t>
            </a:r>
          </a:p>
          <a:p>
            <a:pPr marL="0" lvl="3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altLang="pt-BR" dirty="0">
              <a:cs typeface="Tahoma" panose="020B0604030504040204" pitchFamily="34" charset="0"/>
            </a:endParaRPr>
          </a:p>
          <a:p>
            <a:pPr marL="0" lvl="3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dirty="0">
                <a:cs typeface="Tahoma" panose="020B0604030504040204" pitchFamily="34" charset="0"/>
              </a:rPr>
              <a:t>Estimula o córtex da glândula suprarrenal a produzir os hormônios glicocorticoides (cortisol)</a:t>
            </a:r>
          </a:p>
        </p:txBody>
      </p:sp>
      <p:sp>
        <p:nvSpPr>
          <p:cNvPr id="1741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759826" y="4269501"/>
            <a:ext cx="893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600" dirty="0">
                <a:cs typeface="Arial" charset="0"/>
              </a:rPr>
              <a:t>Tireóide</a:t>
            </a:r>
          </a:p>
        </p:txBody>
      </p:sp>
      <p:pic>
        <p:nvPicPr>
          <p:cNvPr id="17414" name="Picture 13" descr="Arquivo: Illu parathyroid01.jpg tiró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2185112"/>
            <a:ext cx="2460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" descr="Arquivo: glândula supra-re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315" y="4607638"/>
            <a:ext cx="20669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 bwMode="auto">
          <a:xfrm>
            <a:off x="8356601" y="3950413"/>
            <a:ext cx="1154113" cy="2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200" b="1" dirty="0">
                <a:cs typeface="Arial" charset="0"/>
              </a:rPr>
              <a:t>Paratireoides</a:t>
            </a: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9409113" y="2685176"/>
            <a:ext cx="863600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200" b="1" dirty="0">
                <a:cs typeface="Arial" charset="0"/>
              </a:rPr>
              <a:t>tireoides</a:t>
            </a: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ítulo 4"/>
          <p:cNvSpPr txBox="1">
            <a:spLocks/>
          </p:cNvSpPr>
          <p:nvPr/>
        </p:nvSpPr>
        <p:spPr>
          <a:xfrm>
            <a:off x="4887556" y="752853"/>
            <a:ext cx="270069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Adenohipófise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39761" y="1636231"/>
            <a:ext cx="720566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342900" algn="just">
              <a:defRPr/>
            </a:pPr>
            <a:r>
              <a:rPr lang="pt-BR" sz="2000" b="1" dirty="0" smtClean="0">
                <a:cs typeface="Tahoma" pitchFamily="34" charset="0"/>
              </a:rPr>
              <a:t>a</a:t>
            </a:r>
            <a:r>
              <a:rPr lang="pt-BR" sz="2000" b="1" dirty="0">
                <a:cs typeface="Tahoma" pitchFamily="34" charset="0"/>
              </a:rPr>
              <a:t>) </a:t>
            </a:r>
            <a:r>
              <a:rPr lang="pt-BR" sz="2000" b="1" dirty="0" err="1">
                <a:cs typeface="Tahoma" pitchFamily="34" charset="0"/>
              </a:rPr>
              <a:t>Adenoipófise</a:t>
            </a:r>
            <a:r>
              <a:rPr lang="pt-BR" sz="2000" b="1" dirty="0">
                <a:cs typeface="Tahoma" pitchFamily="34" charset="0"/>
              </a:rPr>
              <a:t> (Hormônios)</a:t>
            </a:r>
            <a:endParaRPr lang="pt-BR" sz="2000" dirty="0">
              <a:cs typeface="Tahoma" pitchFamily="34" charset="0"/>
            </a:endParaRPr>
          </a:p>
          <a:p>
            <a:pPr marL="0" lvl="2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0" lvl="2" indent="-342900" algn="just">
              <a:defRPr/>
            </a:pPr>
            <a:r>
              <a:rPr lang="pt-BR" sz="2000" b="1" dirty="0">
                <a:cs typeface="Tahoma" pitchFamily="34" charset="0"/>
              </a:rPr>
              <a:t>IV)    </a:t>
            </a:r>
            <a:r>
              <a:rPr lang="pt-BR" sz="2000" b="1" dirty="0" err="1">
                <a:cs typeface="Tahoma" pitchFamily="34" charset="0"/>
              </a:rPr>
              <a:t>Prolactina</a:t>
            </a:r>
            <a:r>
              <a:rPr lang="pt-BR" sz="2000" b="1" dirty="0">
                <a:cs typeface="Tahoma" pitchFamily="34" charset="0"/>
              </a:rPr>
              <a:t> (LTH)</a:t>
            </a:r>
          </a:p>
          <a:p>
            <a:pPr marL="0" lvl="2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0" lvl="3" indent="-342900" algn="just"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Desenvolvimento das mamas</a:t>
            </a:r>
          </a:p>
          <a:p>
            <a:pPr marL="0" lvl="3" indent="-342900" algn="just"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Produção de leite</a:t>
            </a:r>
          </a:p>
          <a:p>
            <a:pPr marL="0" lvl="3" indent="-342900" algn="just"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Homens (função desconhecida)</a:t>
            </a:r>
          </a:p>
          <a:p>
            <a:pPr marL="0" lvl="4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0" lvl="2" indent="-342900" algn="just">
              <a:defRPr/>
            </a:pPr>
            <a:r>
              <a:rPr lang="pt-BR" sz="2000" b="1" dirty="0">
                <a:cs typeface="Tahoma" pitchFamily="34" charset="0"/>
              </a:rPr>
              <a:t>V)    Folículo estimulante (FSH)</a:t>
            </a:r>
          </a:p>
          <a:p>
            <a:pPr marL="0" lvl="2" indent="-342900" algn="just">
              <a:buFontTx/>
              <a:buAutoNum type="romanUcParenR" startAt="3"/>
              <a:defRPr/>
            </a:pPr>
            <a:endParaRPr lang="pt-BR" sz="2000" dirty="0">
              <a:cs typeface="Tahoma" pitchFamily="34" charset="0"/>
            </a:endParaRPr>
          </a:p>
          <a:p>
            <a:pPr marL="0" lvl="3" indent="-342900" algn="just"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Homem:</a:t>
            </a:r>
          </a:p>
          <a:p>
            <a:pPr marL="0" lvl="4" indent="-342900" algn="just"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induz a produção de espermatozoide.</a:t>
            </a:r>
          </a:p>
          <a:p>
            <a:pPr marL="0" lvl="4" indent="-342900" algn="just">
              <a:buFont typeface="Courier New" pitchFamily="49" charset="0"/>
              <a:buChar char="o"/>
              <a:defRPr/>
            </a:pPr>
            <a:endParaRPr lang="pt-BR" sz="2000" dirty="0">
              <a:cs typeface="Tahoma" pitchFamily="34" charset="0"/>
            </a:endParaRPr>
          </a:p>
          <a:p>
            <a:pPr marL="0" lvl="3" indent="-342900" algn="just"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Mulher:</a:t>
            </a:r>
          </a:p>
          <a:p>
            <a:pPr marL="0" lvl="4" indent="-342900" algn="just"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promove o desenvolvimento do folículo ovariano,</a:t>
            </a:r>
          </a:p>
          <a:p>
            <a:pPr marL="0" lvl="4" indent="-342900" algn="just"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estimula o ovário a produzir estrógeno.</a:t>
            </a:r>
          </a:p>
        </p:txBody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80726" y="1774683"/>
            <a:ext cx="1857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600" dirty="0">
                <a:cs typeface="Arial" charset="0"/>
              </a:rPr>
              <a:t>Glândulas mamárias</a:t>
            </a:r>
          </a:p>
        </p:txBody>
      </p:sp>
      <p:pic>
        <p:nvPicPr>
          <p:cNvPr id="19462" name="Picture 9" descr="Arquivo:. Amamentação (milkfinal)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2" y="2019300"/>
            <a:ext cx="147796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Arquivo: eferente-duct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80" y="3918518"/>
            <a:ext cx="154463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3" descr="Arquivo: ovary.jpg Hum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7" y="5104601"/>
            <a:ext cx="175101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CaixaDeTexto 2"/>
          <p:cNvSpPr txBox="1">
            <a:spLocks noChangeArrowheads="1"/>
          </p:cNvSpPr>
          <p:nvPr/>
        </p:nvSpPr>
        <p:spPr bwMode="auto">
          <a:xfrm>
            <a:off x="8936038" y="3541713"/>
            <a:ext cx="43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ítulo 4"/>
          <p:cNvSpPr txBox="1">
            <a:spLocks/>
          </p:cNvSpPr>
          <p:nvPr/>
        </p:nvSpPr>
        <p:spPr>
          <a:xfrm>
            <a:off x="4887556" y="752853"/>
            <a:ext cx="270069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Adenohipófise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2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63907" y="304800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ROTEIRO-CONTEÚDO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006261" y="1798179"/>
            <a:ext cx="552730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800" b="1" dirty="0" smtClean="0"/>
              <a:t>Sistema Endócrino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Glândulas Endócrinas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Hormônios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8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24631" y="1275006"/>
            <a:ext cx="838596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r>
              <a:rPr lang="pt-BR" sz="2000" b="1" dirty="0" smtClean="0">
                <a:cs typeface="Tahoma" pitchFamily="34" charset="0"/>
              </a:rPr>
              <a:t>     </a:t>
            </a:r>
            <a:r>
              <a:rPr lang="pt-BR" sz="2400" b="1" dirty="0" err="1">
                <a:cs typeface="Tahoma" pitchFamily="34" charset="0"/>
              </a:rPr>
              <a:t>Adenoipófise</a:t>
            </a:r>
            <a:r>
              <a:rPr lang="pt-BR" sz="2400" b="1" dirty="0">
                <a:cs typeface="Tahoma" pitchFamily="34" charset="0"/>
              </a:rPr>
              <a:t> (Hormônios)</a:t>
            </a:r>
            <a:endParaRPr lang="pt-BR" sz="2400" dirty="0">
              <a:cs typeface="Tahoma" pitchFamily="34" charset="0"/>
            </a:endParaRPr>
          </a:p>
          <a:p>
            <a:pPr marL="1257300" lvl="2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1257300" lvl="2" indent="-342900" algn="just">
              <a:defRPr/>
            </a:pPr>
            <a:r>
              <a:rPr lang="pt-BR" sz="2000" b="1" dirty="0">
                <a:cs typeface="Tahoma" pitchFamily="34" charset="0"/>
              </a:rPr>
              <a:t>VI)    Luteinizante (LH)</a:t>
            </a:r>
          </a:p>
          <a:p>
            <a:pPr marL="1257300" lvl="2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Homem: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induz o testículo a produzir testosterona.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endParaRPr lang="pt-BR" sz="2000" dirty="0">
              <a:cs typeface="Tahoma" pitchFamily="34" charset="0"/>
            </a:endParaRP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Mulher: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estimula a ovulação,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desenvolvimento do corpo lúteo (amarelo).</a:t>
            </a:r>
          </a:p>
        </p:txBody>
      </p:sp>
      <p:pic>
        <p:nvPicPr>
          <p:cNvPr id="21509" name="Picture 7" descr="Arquivo: carcinoma cervical com Adnex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" y="4549777"/>
            <a:ext cx="32543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Arquivo: Testículo cat.jpg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57" y="4055855"/>
            <a:ext cx="1989565" cy="25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ítulo 4"/>
          <p:cNvSpPr txBox="1">
            <a:spLocks/>
          </p:cNvSpPr>
          <p:nvPr/>
        </p:nvSpPr>
        <p:spPr>
          <a:xfrm>
            <a:off x="4887556" y="752853"/>
            <a:ext cx="270069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Adenohipófise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3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185702" y="1455852"/>
            <a:ext cx="121957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r>
              <a:rPr lang="pt-BR" sz="2000" b="1" dirty="0">
                <a:cs typeface="Tahoma" pitchFamily="34" charset="0"/>
              </a:rPr>
              <a:t>	b) </a:t>
            </a:r>
            <a:r>
              <a:rPr lang="pt-BR" sz="2000" b="1" dirty="0" err="1">
                <a:cs typeface="Tahoma" pitchFamily="34" charset="0"/>
              </a:rPr>
              <a:t>Neuroipófise</a:t>
            </a:r>
            <a:endParaRPr lang="pt-BR" sz="2000" dirty="0">
              <a:cs typeface="Tahoma" pitchFamily="34" charset="0"/>
            </a:endParaRP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endParaRPr lang="pt-BR" sz="2000" dirty="0">
              <a:cs typeface="Tahoma" pitchFamily="34" charset="0"/>
            </a:endParaRPr>
          </a:p>
          <a:p>
            <a:pPr marL="1257300" lvl="2" indent="-342900" algn="just">
              <a:defRPr/>
            </a:pPr>
            <a:r>
              <a:rPr lang="pt-BR" sz="2000" dirty="0">
                <a:cs typeface="Tahoma" pitchFamily="34" charset="0"/>
              </a:rPr>
              <a:t>Armazena e libera dois hormônios produzidos pelo hipotálamo</a:t>
            </a:r>
          </a:p>
          <a:p>
            <a:pPr marL="1257300" lvl="2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1257300" lvl="2" indent="-342900" algn="just">
              <a:buFontTx/>
              <a:buAutoNum type="romanUcParenR"/>
              <a:defRPr/>
            </a:pPr>
            <a:r>
              <a:rPr lang="pt-BR" sz="2000" b="1" dirty="0">
                <a:cs typeface="Tahoma" pitchFamily="34" charset="0"/>
              </a:rPr>
              <a:t>Antidiurético (ADH) ou </a:t>
            </a:r>
            <a:r>
              <a:rPr lang="pt-BR" sz="2000" b="1" dirty="0" err="1">
                <a:cs typeface="Tahoma" pitchFamily="34" charset="0"/>
              </a:rPr>
              <a:t>Vasopressina</a:t>
            </a:r>
            <a:endParaRPr lang="pt-BR" sz="2000" b="1" dirty="0">
              <a:cs typeface="Tahoma" pitchFamily="34" charset="0"/>
            </a:endParaRPr>
          </a:p>
          <a:p>
            <a:pPr marL="1257300" lvl="2" indent="-342900" algn="just">
              <a:defRPr/>
            </a:pPr>
            <a:endParaRPr lang="pt-BR" sz="2000" b="1" dirty="0">
              <a:cs typeface="Tahoma" pitchFamily="34" charset="0"/>
            </a:endParaRP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É liberado quando o volume de sangue cai abaixo de certo nível.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Estimula a reabsorção de água nos rins: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diminui o volume de urina excretado (antidiurético),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retém água no organismo.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endParaRPr lang="pt-BR" sz="2000" dirty="0">
              <a:cs typeface="Tahoma" pitchFamily="34" charset="0"/>
            </a:endParaRPr>
          </a:p>
          <a:p>
            <a:pPr marL="1257300" lvl="2" indent="-342900" algn="just">
              <a:buFontTx/>
              <a:buAutoNum type="romanUcParenR"/>
              <a:defRPr/>
            </a:pPr>
            <a:endParaRPr lang="pt-BR" sz="2000" dirty="0">
              <a:cs typeface="Tahoma" pitchFamily="34" charset="0"/>
            </a:endParaRP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Sua deficiência provoca uma perda de água excessiva e muita sede, síndrome denominada </a:t>
            </a:r>
            <a:r>
              <a:rPr lang="pt-BR" sz="2000" b="1" i="1" dirty="0">
                <a:cs typeface="Tahoma" pitchFamily="34" charset="0"/>
              </a:rPr>
              <a:t>diabetes insípidos</a:t>
            </a:r>
            <a:r>
              <a:rPr lang="pt-BR" sz="2000" dirty="0">
                <a:cs typeface="Tahoma" pitchFamily="34" charset="0"/>
              </a:rPr>
              <a:t>.</a:t>
            </a:r>
          </a:p>
        </p:txBody>
      </p:sp>
      <p:sp>
        <p:nvSpPr>
          <p:cNvPr id="2355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4887556" y="752853"/>
            <a:ext cx="270069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Neurohipófise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6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8"/>
          <p:cNvSpPr txBox="1">
            <a:spLocks noChangeArrowheads="1"/>
          </p:cNvSpPr>
          <p:nvPr/>
        </p:nvSpPr>
        <p:spPr bwMode="auto">
          <a:xfrm>
            <a:off x="-333340" y="1282948"/>
            <a:ext cx="7648634" cy="39703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  <a:defRPr/>
            </a:pPr>
            <a:r>
              <a:rPr lang="pt-BR" sz="2400" b="1" dirty="0" smtClean="0">
                <a:latin typeface="Calibri" pitchFamily="34" charset="0"/>
                <a:cs typeface="Tahoma" pitchFamily="34" charset="0"/>
              </a:rPr>
              <a:t>II</a:t>
            </a:r>
            <a:r>
              <a:rPr lang="pt-BR" sz="2400" b="1" dirty="0">
                <a:latin typeface="Calibri" pitchFamily="34" charset="0"/>
                <a:cs typeface="Tahoma" pitchFamily="34" charset="0"/>
              </a:rPr>
              <a:t>)     Oxitocina</a:t>
            </a:r>
          </a:p>
          <a:p>
            <a:pPr marL="1371600" lvl="3" indent="0" eaLnBrk="1" hangingPunct="1">
              <a:lnSpc>
                <a:spcPct val="150000"/>
              </a:lnSpc>
              <a:defRPr/>
            </a:pPr>
            <a:r>
              <a:rPr lang="pt-BR" sz="2400" dirty="0" smtClean="0">
                <a:latin typeface="Calibri" pitchFamily="34" charset="0"/>
                <a:cs typeface="Tahoma" pitchFamily="34" charset="0"/>
              </a:rPr>
              <a:t>Promove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:</a:t>
            </a:r>
          </a:p>
          <a:p>
            <a:pPr lvl="3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Tahoma" pitchFamily="34" charset="0"/>
              </a:rPr>
              <a:t>contrações no útero durante o parto;</a:t>
            </a:r>
          </a:p>
          <a:p>
            <a:pPr lvl="3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Tahoma" pitchFamily="34" charset="0"/>
              </a:rPr>
              <a:t>contração da musculatura lisa das glândulas mamárias, causando a ejeção do leite.</a:t>
            </a:r>
          </a:p>
          <a:p>
            <a:pPr lvl="4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Tahoma" pitchFamily="34" charset="0"/>
              </a:rPr>
              <a:t>O Estímulo para a liberação da oxitocina é a sucção da mama pelo bebê.</a:t>
            </a:r>
          </a:p>
        </p:txBody>
      </p:sp>
      <p:sp>
        <p:nvSpPr>
          <p:cNvPr id="2765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pic>
        <p:nvPicPr>
          <p:cNvPr id="27652" name="Picture 7" descr="File:Breast fee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2181226"/>
            <a:ext cx="26289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a livre 1"/>
          <p:cNvSpPr/>
          <p:nvPr/>
        </p:nvSpPr>
        <p:spPr>
          <a:xfrm rot="4767980">
            <a:off x="8187532" y="3075782"/>
            <a:ext cx="1466850" cy="833437"/>
          </a:xfrm>
          <a:custGeom>
            <a:avLst/>
            <a:gdLst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1509082"/>
              <a:gd name="connsiteY0" fmla="*/ 0 h 761356"/>
              <a:gd name="connsiteX1" fmla="*/ 1352327 w 1509082"/>
              <a:gd name="connsiteY1" fmla="*/ 643790 h 761356"/>
              <a:gd name="connsiteX2" fmla="*/ 1273950 w 1509082"/>
              <a:gd name="connsiteY2" fmla="*/ 722167 h 761356"/>
              <a:gd name="connsiteX3" fmla="*/ 1509082 w 1509082"/>
              <a:gd name="connsiteY3" fmla="*/ 761356 h 761356"/>
              <a:gd name="connsiteX4" fmla="*/ 1496019 w 1509082"/>
              <a:gd name="connsiteY4" fmla="*/ 539287 h 761356"/>
              <a:gd name="connsiteX5" fmla="*/ 1430704 w 1509082"/>
              <a:gd name="connsiteY5" fmla="*/ 591539 h 761356"/>
              <a:gd name="connsiteX6" fmla="*/ 0 w 1509082"/>
              <a:gd name="connsiteY6" fmla="*/ 0 h 761356"/>
              <a:gd name="connsiteX0" fmla="*/ 0 w 1509082"/>
              <a:gd name="connsiteY0" fmla="*/ 4585 h 765941"/>
              <a:gd name="connsiteX1" fmla="*/ 1352327 w 1509082"/>
              <a:gd name="connsiteY1" fmla="*/ 648375 h 765941"/>
              <a:gd name="connsiteX2" fmla="*/ 1273950 w 1509082"/>
              <a:gd name="connsiteY2" fmla="*/ 726752 h 765941"/>
              <a:gd name="connsiteX3" fmla="*/ 1509082 w 1509082"/>
              <a:gd name="connsiteY3" fmla="*/ 765941 h 765941"/>
              <a:gd name="connsiteX4" fmla="*/ 1496019 w 1509082"/>
              <a:gd name="connsiteY4" fmla="*/ 543872 h 765941"/>
              <a:gd name="connsiteX5" fmla="*/ 1430704 w 1509082"/>
              <a:gd name="connsiteY5" fmla="*/ 596124 h 765941"/>
              <a:gd name="connsiteX6" fmla="*/ 0 w 1509082"/>
              <a:gd name="connsiteY6" fmla="*/ 4585 h 765941"/>
              <a:gd name="connsiteX0" fmla="*/ 0 w 1509082"/>
              <a:gd name="connsiteY0" fmla="*/ 4585 h 765941"/>
              <a:gd name="connsiteX1" fmla="*/ 1352327 w 1509082"/>
              <a:gd name="connsiteY1" fmla="*/ 648375 h 765941"/>
              <a:gd name="connsiteX2" fmla="*/ 1273950 w 1509082"/>
              <a:gd name="connsiteY2" fmla="*/ 726752 h 765941"/>
              <a:gd name="connsiteX3" fmla="*/ 1509082 w 1509082"/>
              <a:gd name="connsiteY3" fmla="*/ 765941 h 765941"/>
              <a:gd name="connsiteX4" fmla="*/ 1496019 w 1509082"/>
              <a:gd name="connsiteY4" fmla="*/ 543872 h 765941"/>
              <a:gd name="connsiteX5" fmla="*/ 1430704 w 1509082"/>
              <a:gd name="connsiteY5" fmla="*/ 596124 h 765941"/>
              <a:gd name="connsiteX6" fmla="*/ 0 w 1509082"/>
              <a:gd name="connsiteY6" fmla="*/ 4585 h 765941"/>
              <a:gd name="connsiteX0" fmla="*/ 0 w 1509082"/>
              <a:gd name="connsiteY0" fmla="*/ 5004 h 766360"/>
              <a:gd name="connsiteX1" fmla="*/ 1352327 w 1509082"/>
              <a:gd name="connsiteY1" fmla="*/ 648794 h 766360"/>
              <a:gd name="connsiteX2" fmla="*/ 1273950 w 1509082"/>
              <a:gd name="connsiteY2" fmla="*/ 727171 h 766360"/>
              <a:gd name="connsiteX3" fmla="*/ 1509082 w 1509082"/>
              <a:gd name="connsiteY3" fmla="*/ 766360 h 766360"/>
              <a:gd name="connsiteX4" fmla="*/ 1496019 w 1509082"/>
              <a:gd name="connsiteY4" fmla="*/ 544291 h 766360"/>
              <a:gd name="connsiteX5" fmla="*/ 1430704 w 1509082"/>
              <a:gd name="connsiteY5" fmla="*/ 596543 h 766360"/>
              <a:gd name="connsiteX6" fmla="*/ 0 w 1509082"/>
              <a:gd name="connsiteY6" fmla="*/ 5004 h 766360"/>
              <a:gd name="connsiteX0" fmla="*/ 0 w 1509082"/>
              <a:gd name="connsiteY0" fmla="*/ 5004 h 766360"/>
              <a:gd name="connsiteX1" fmla="*/ 1352327 w 1509082"/>
              <a:gd name="connsiteY1" fmla="*/ 648794 h 766360"/>
              <a:gd name="connsiteX2" fmla="*/ 1273950 w 1509082"/>
              <a:gd name="connsiteY2" fmla="*/ 727171 h 766360"/>
              <a:gd name="connsiteX3" fmla="*/ 1509082 w 1509082"/>
              <a:gd name="connsiteY3" fmla="*/ 766360 h 766360"/>
              <a:gd name="connsiteX4" fmla="*/ 1496019 w 1509082"/>
              <a:gd name="connsiteY4" fmla="*/ 544291 h 766360"/>
              <a:gd name="connsiteX5" fmla="*/ 1430704 w 1509082"/>
              <a:gd name="connsiteY5" fmla="*/ 596543 h 766360"/>
              <a:gd name="connsiteX6" fmla="*/ 0 w 1509082"/>
              <a:gd name="connsiteY6" fmla="*/ 5004 h 766360"/>
              <a:gd name="connsiteX0" fmla="*/ 0 w 1467348"/>
              <a:gd name="connsiteY0" fmla="*/ 4373 h 832765"/>
              <a:gd name="connsiteX1" fmla="*/ 1310593 w 1467348"/>
              <a:gd name="connsiteY1" fmla="*/ 715199 h 832765"/>
              <a:gd name="connsiteX2" fmla="*/ 1232216 w 1467348"/>
              <a:gd name="connsiteY2" fmla="*/ 793576 h 832765"/>
              <a:gd name="connsiteX3" fmla="*/ 1467348 w 1467348"/>
              <a:gd name="connsiteY3" fmla="*/ 832765 h 832765"/>
              <a:gd name="connsiteX4" fmla="*/ 1454285 w 1467348"/>
              <a:gd name="connsiteY4" fmla="*/ 610696 h 832765"/>
              <a:gd name="connsiteX5" fmla="*/ 1388970 w 1467348"/>
              <a:gd name="connsiteY5" fmla="*/ 662948 h 832765"/>
              <a:gd name="connsiteX6" fmla="*/ 0 w 1467348"/>
              <a:gd name="connsiteY6" fmla="*/ 4373 h 83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7348" h="832765">
                <a:moveTo>
                  <a:pt x="0" y="4373"/>
                </a:moveTo>
                <a:cubicBezTo>
                  <a:pt x="292374" y="-9869"/>
                  <a:pt x="1170604" y="472302"/>
                  <a:pt x="1310593" y="715199"/>
                </a:cubicBezTo>
                <a:lnTo>
                  <a:pt x="1232216" y="793576"/>
                </a:lnTo>
                <a:lnTo>
                  <a:pt x="1467348" y="832765"/>
                </a:lnTo>
                <a:lnTo>
                  <a:pt x="1454285" y="610696"/>
                </a:lnTo>
                <a:lnTo>
                  <a:pt x="1388970" y="662948"/>
                </a:lnTo>
                <a:cubicBezTo>
                  <a:pt x="1182941" y="433840"/>
                  <a:pt x="429424" y="-51017"/>
                  <a:pt x="0" y="43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7655" name="CaixaDeTexto 8"/>
          <p:cNvSpPr txBox="1">
            <a:spLocks noChangeArrowheads="1"/>
          </p:cNvSpPr>
          <p:nvPr/>
        </p:nvSpPr>
        <p:spPr bwMode="auto">
          <a:xfrm>
            <a:off x="9024939" y="3560764"/>
            <a:ext cx="1120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Oxitocina</a:t>
            </a:r>
          </a:p>
        </p:txBody>
      </p:sp>
      <p:sp>
        <p:nvSpPr>
          <p:cNvPr id="27656" name="CaixaDeTexto 15"/>
          <p:cNvSpPr txBox="1">
            <a:spLocks noChangeArrowheads="1"/>
          </p:cNvSpPr>
          <p:nvPr/>
        </p:nvSpPr>
        <p:spPr bwMode="auto">
          <a:xfrm>
            <a:off x="8739188" y="4257676"/>
            <a:ext cx="1211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bg1"/>
                </a:solidFill>
                <a:latin typeface="Arial" panose="020B0604020202020204" pitchFamily="34" charset="0"/>
              </a:rPr>
              <a:t>Glândulas mamárias</a:t>
            </a:r>
          </a:p>
        </p:txBody>
      </p:sp>
      <p:sp>
        <p:nvSpPr>
          <p:cNvPr id="17" name="Forma livre 16"/>
          <p:cNvSpPr/>
          <p:nvPr/>
        </p:nvSpPr>
        <p:spPr>
          <a:xfrm rot="15351446">
            <a:off x="8040688" y="3090863"/>
            <a:ext cx="1238250" cy="631825"/>
          </a:xfrm>
          <a:custGeom>
            <a:avLst/>
            <a:gdLst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927463"/>
              <a:gd name="connsiteY0" fmla="*/ 0 h 574766"/>
              <a:gd name="connsiteX1" fmla="*/ 770708 w 927463"/>
              <a:gd name="connsiteY1" fmla="*/ 457200 h 574766"/>
              <a:gd name="connsiteX2" fmla="*/ 692331 w 927463"/>
              <a:gd name="connsiteY2" fmla="*/ 535577 h 574766"/>
              <a:gd name="connsiteX3" fmla="*/ 927463 w 927463"/>
              <a:gd name="connsiteY3" fmla="*/ 574766 h 574766"/>
              <a:gd name="connsiteX4" fmla="*/ 914400 w 927463"/>
              <a:gd name="connsiteY4" fmla="*/ 352697 h 574766"/>
              <a:gd name="connsiteX5" fmla="*/ 849085 w 927463"/>
              <a:gd name="connsiteY5" fmla="*/ 404949 h 574766"/>
              <a:gd name="connsiteX6" fmla="*/ 0 w 927463"/>
              <a:gd name="connsiteY6" fmla="*/ 0 h 574766"/>
              <a:gd name="connsiteX0" fmla="*/ 0 w 1509082"/>
              <a:gd name="connsiteY0" fmla="*/ 0 h 761356"/>
              <a:gd name="connsiteX1" fmla="*/ 1352327 w 1509082"/>
              <a:gd name="connsiteY1" fmla="*/ 643790 h 761356"/>
              <a:gd name="connsiteX2" fmla="*/ 1273950 w 1509082"/>
              <a:gd name="connsiteY2" fmla="*/ 722167 h 761356"/>
              <a:gd name="connsiteX3" fmla="*/ 1509082 w 1509082"/>
              <a:gd name="connsiteY3" fmla="*/ 761356 h 761356"/>
              <a:gd name="connsiteX4" fmla="*/ 1496019 w 1509082"/>
              <a:gd name="connsiteY4" fmla="*/ 539287 h 761356"/>
              <a:gd name="connsiteX5" fmla="*/ 1430704 w 1509082"/>
              <a:gd name="connsiteY5" fmla="*/ 591539 h 761356"/>
              <a:gd name="connsiteX6" fmla="*/ 0 w 1509082"/>
              <a:gd name="connsiteY6" fmla="*/ 0 h 761356"/>
              <a:gd name="connsiteX0" fmla="*/ 0 w 1509082"/>
              <a:gd name="connsiteY0" fmla="*/ 4585 h 765941"/>
              <a:gd name="connsiteX1" fmla="*/ 1352327 w 1509082"/>
              <a:gd name="connsiteY1" fmla="*/ 648375 h 765941"/>
              <a:gd name="connsiteX2" fmla="*/ 1273950 w 1509082"/>
              <a:gd name="connsiteY2" fmla="*/ 726752 h 765941"/>
              <a:gd name="connsiteX3" fmla="*/ 1509082 w 1509082"/>
              <a:gd name="connsiteY3" fmla="*/ 765941 h 765941"/>
              <a:gd name="connsiteX4" fmla="*/ 1496019 w 1509082"/>
              <a:gd name="connsiteY4" fmla="*/ 543872 h 765941"/>
              <a:gd name="connsiteX5" fmla="*/ 1430704 w 1509082"/>
              <a:gd name="connsiteY5" fmla="*/ 596124 h 765941"/>
              <a:gd name="connsiteX6" fmla="*/ 0 w 1509082"/>
              <a:gd name="connsiteY6" fmla="*/ 4585 h 765941"/>
              <a:gd name="connsiteX0" fmla="*/ 0 w 1509082"/>
              <a:gd name="connsiteY0" fmla="*/ 4585 h 765941"/>
              <a:gd name="connsiteX1" fmla="*/ 1352327 w 1509082"/>
              <a:gd name="connsiteY1" fmla="*/ 648375 h 765941"/>
              <a:gd name="connsiteX2" fmla="*/ 1273950 w 1509082"/>
              <a:gd name="connsiteY2" fmla="*/ 726752 h 765941"/>
              <a:gd name="connsiteX3" fmla="*/ 1509082 w 1509082"/>
              <a:gd name="connsiteY3" fmla="*/ 765941 h 765941"/>
              <a:gd name="connsiteX4" fmla="*/ 1496019 w 1509082"/>
              <a:gd name="connsiteY4" fmla="*/ 543872 h 765941"/>
              <a:gd name="connsiteX5" fmla="*/ 1430704 w 1509082"/>
              <a:gd name="connsiteY5" fmla="*/ 596124 h 765941"/>
              <a:gd name="connsiteX6" fmla="*/ 0 w 1509082"/>
              <a:gd name="connsiteY6" fmla="*/ 4585 h 765941"/>
              <a:gd name="connsiteX0" fmla="*/ 0 w 1509082"/>
              <a:gd name="connsiteY0" fmla="*/ 5004 h 766360"/>
              <a:gd name="connsiteX1" fmla="*/ 1352327 w 1509082"/>
              <a:gd name="connsiteY1" fmla="*/ 648794 h 766360"/>
              <a:gd name="connsiteX2" fmla="*/ 1273950 w 1509082"/>
              <a:gd name="connsiteY2" fmla="*/ 727171 h 766360"/>
              <a:gd name="connsiteX3" fmla="*/ 1509082 w 1509082"/>
              <a:gd name="connsiteY3" fmla="*/ 766360 h 766360"/>
              <a:gd name="connsiteX4" fmla="*/ 1496019 w 1509082"/>
              <a:gd name="connsiteY4" fmla="*/ 544291 h 766360"/>
              <a:gd name="connsiteX5" fmla="*/ 1430704 w 1509082"/>
              <a:gd name="connsiteY5" fmla="*/ 596543 h 766360"/>
              <a:gd name="connsiteX6" fmla="*/ 0 w 1509082"/>
              <a:gd name="connsiteY6" fmla="*/ 5004 h 766360"/>
              <a:gd name="connsiteX0" fmla="*/ 0 w 1509082"/>
              <a:gd name="connsiteY0" fmla="*/ 5004 h 766360"/>
              <a:gd name="connsiteX1" fmla="*/ 1352327 w 1509082"/>
              <a:gd name="connsiteY1" fmla="*/ 648794 h 766360"/>
              <a:gd name="connsiteX2" fmla="*/ 1273950 w 1509082"/>
              <a:gd name="connsiteY2" fmla="*/ 727171 h 766360"/>
              <a:gd name="connsiteX3" fmla="*/ 1509082 w 1509082"/>
              <a:gd name="connsiteY3" fmla="*/ 766360 h 766360"/>
              <a:gd name="connsiteX4" fmla="*/ 1496019 w 1509082"/>
              <a:gd name="connsiteY4" fmla="*/ 544291 h 766360"/>
              <a:gd name="connsiteX5" fmla="*/ 1430704 w 1509082"/>
              <a:gd name="connsiteY5" fmla="*/ 596543 h 766360"/>
              <a:gd name="connsiteX6" fmla="*/ 0 w 1509082"/>
              <a:gd name="connsiteY6" fmla="*/ 5004 h 7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082" h="766360">
                <a:moveTo>
                  <a:pt x="0" y="5004"/>
                </a:moveTo>
                <a:cubicBezTo>
                  <a:pt x="292374" y="-9238"/>
                  <a:pt x="1212338" y="405897"/>
                  <a:pt x="1352327" y="648794"/>
                </a:cubicBezTo>
                <a:lnTo>
                  <a:pt x="1273950" y="727171"/>
                </a:lnTo>
                <a:lnTo>
                  <a:pt x="1509082" y="766360"/>
                </a:lnTo>
                <a:lnTo>
                  <a:pt x="1496019" y="544291"/>
                </a:lnTo>
                <a:lnTo>
                  <a:pt x="1430704" y="596543"/>
                </a:lnTo>
                <a:cubicBezTo>
                  <a:pt x="1224675" y="367435"/>
                  <a:pt x="429424" y="-50386"/>
                  <a:pt x="0" y="50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7658" name="CaixaDeTexto 17"/>
          <p:cNvSpPr txBox="1">
            <a:spLocks noChangeArrowheads="1"/>
          </p:cNvSpPr>
          <p:nvPr/>
        </p:nvSpPr>
        <p:spPr bwMode="auto">
          <a:xfrm>
            <a:off x="7797800" y="3181351"/>
            <a:ext cx="80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chemeClr val="bg1"/>
                </a:solidFill>
                <a:latin typeface="Arial" panose="020B0604020202020204" pitchFamily="34" charset="0"/>
              </a:rPr>
              <a:t>sucção</a:t>
            </a:r>
          </a:p>
        </p:txBody>
      </p:sp>
      <p:sp>
        <p:nvSpPr>
          <p:cNvPr id="27659" name="CaixaDeTexto 18"/>
          <p:cNvSpPr txBox="1">
            <a:spLocks noChangeArrowheads="1"/>
          </p:cNvSpPr>
          <p:nvPr/>
        </p:nvSpPr>
        <p:spPr bwMode="auto">
          <a:xfrm>
            <a:off x="8442325" y="2276476"/>
            <a:ext cx="1308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chemeClr val="bg1"/>
                </a:solidFill>
                <a:latin typeface="Arial" panose="020B0604020202020204" pitchFamily="34" charset="0"/>
              </a:rPr>
              <a:t>neurohipófise</a:t>
            </a: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ítulo 4"/>
          <p:cNvSpPr txBox="1">
            <a:spLocks/>
          </p:cNvSpPr>
          <p:nvPr/>
        </p:nvSpPr>
        <p:spPr>
          <a:xfrm>
            <a:off x="4887556" y="752853"/>
            <a:ext cx="270069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Neurohipófise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252412" y="1629146"/>
            <a:ext cx="1179841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>
              <a:defRPr/>
            </a:pPr>
            <a:r>
              <a:rPr lang="pt-BR" sz="2400" dirty="0" smtClean="0">
                <a:cs typeface="Tahoma" pitchFamily="34" charset="0"/>
              </a:rPr>
              <a:t>Localização</a:t>
            </a:r>
            <a:r>
              <a:rPr lang="pt-BR" sz="2400" dirty="0">
                <a:cs typeface="Tahoma" pitchFamily="34" charset="0"/>
              </a:rPr>
              <a:t>: no pescoço, logo abaixo das cartilagens da </a:t>
            </a:r>
            <a:r>
              <a:rPr lang="pt-BR" sz="2400" dirty="0" smtClean="0">
                <a:cs typeface="Tahoma" pitchFamily="34" charset="0"/>
              </a:rPr>
              <a:t>glote, produz </a:t>
            </a:r>
            <a:r>
              <a:rPr lang="pt-BR" sz="2400" dirty="0">
                <a:cs typeface="Tahoma" pitchFamily="34" charset="0"/>
              </a:rPr>
              <a:t>três hormônios:</a:t>
            </a:r>
          </a:p>
          <a:p>
            <a:pPr marL="1714500" lvl="3" indent="-342900" algn="just">
              <a:buFont typeface="+mj-lt"/>
              <a:buAutoNum type="alphaLcParenR"/>
              <a:defRPr/>
            </a:pPr>
            <a:r>
              <a:rPr lang="pt-BR" sz="2400" dirty="0" err="1">
                <a:cs typeface="Tahoma" pitchFamily="34" charset="0"/>
              </a:rPr>
              <a:t>Triiodotironina</a:t>
            </a:r>
            <a:r>
              <a:rPr lang="pt-BR" sz="2400" dirty="0">
                <a:cs typeface="Tahoma" pitchFamily="34" charset="0"/>
              </a:rPr>
              <a:t> (T</a:t>
            </a:r>
            <a:r>
              <a:rPr lang="pt-BR" sz="2400" baseline="-25000" dirty="0">
                <a:cs typeface="Tahoma" pitchFamily="34" charset="0"/>
              </a:rPr>
              <a:t>3</a:t>
            </a:r>
            <a:r>
              <a:rPr lang="pt-BR" sz="2400" dirty="0" smtClean="0">
                <a:cs typeface="Tahoma" pitchFamily="34" charset="0"/>
              </a:rPr>
              <a:t>)</a:t>
            </a:r>
          </a:p>
          <a:p>
            <a:pPr lvl="3" algn="just"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 typeface="+mj-lt"/>
              <a:buAutoNum type="alphaLcParenR"/>
              <a:defRPr/>
            </a:pPr>
            <a:r>
              <a:rPr lang="pt-BR" sz="2400" dirty="0">
                <a:cs typeface="Tahoma" pitchFamily="34" charset="0"/>
              </a:rPr>
              <a:t>Tiroxina (T</a:t>
            </a:r>
            <a:r>
              <a:rPr lang="pt-BR" sz="2400" baseline="-25000" dirty="0">
                <a:cs typeface="Tahoma" pitchFamily="34" charset="0"/>
              </a:rPr>
              <a:t>4</a:t>
            </a:r>
            <a:r>
              <a:rPr lang="pt-BR" sz="2400" dirty="0" smtClean="0">
                <a:cs typeface="Tahoma" pitchFamily="34" charset="0"/>
              </a:rPr>
              <a:t>)</a:t>
            </a:r>
          </a:p>
          <a:p>
            <a:pPr lvl="3" algn="just"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 typeface="+mj-lt"/>
              <a:buAutoNum type="alphaLcParenR"/>
              <a:defRPr/>
            </a:pPr>
            <a:r>
              <a:rPr lang="pt-BR" sz="2400" dirty="0">
                <a:cs typeface="Tahoma" pitchFamily="34" charset="0"/>
              </a:rPr>
              <a:t>Calcitonina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endParaRPr lang="pt-BR" sz="2400" dirty="0">
              <a:cs typeface="Tahoma" pitchFamily="34" charset="0"/>
            </a:endParaRPr>
          </a:p>
          <a:p>
            <a:pPr marL="1257300" lvl="2" indent="-342900" algn="just">
              <a:defRPr/>
            </a:pPr>
            <a:r>
              <a:rPr lang="pt-BR" sz="2400" b="1" dirty="0">
                <a:cs typeface="Tahoma" pitchFamily="34" charset="0"/>
              </a:rPr>
              <a:t>a) </a:t>
            </a:r>
            <a:r>
              <a:rPr lang="pt-BR" sz="2400" b="1" dirty="0" err="1">
                <a:cs typeface="Tahoma" pitchFamily="34" charset="0"/>
              </a:rPr>
              <a:t>Triiodotironina</a:t>
            </a:r>
            <a:r>
              <a:rPr lang="pt-BR" sz="2400" b="1" dirty="0">
                <a:cs typeface="Tahoma" pitchFamily="34" charset="0"/>
              </a:rPr>
              <a:t> (T</a:t>
            </a:r>
            <a:r>
              <a:rPr lang="pt-BR" sz="2400" b="1" baseline="-25000" dirty="0">
                <a:cs typeface="Tahoma" pitchFamily="34" charset="0"/>
              </a:rPr>
              <a:t>3</a:t>
            </a:r>
            <a:r>
              <a:rPr lang="pt-BR" sz="2400" b="1" dirty="0">
                <a:cs typeface="Tahoma" pitchFamily="34" charset="0"/>
              </a:rPr>
              <a:t>) e Tiroxina (T</a:t>
            </a:r>
            <a:r>
              <a:rPr lang="pt-BR" sz="2400" b="1" baseline="-25000" dirty="0">
                <a:cs typeface="Tahoma" pitchFamily="34" charset="0"/>
              </a:rPr>
              <a:t>4</a:t>
            </a:r>
            <a:r>
              <a:rPr lang="pt-BR" sz="2400" b="1" dirty="0">
                <a:cs typeface="Tahoma" pitchFamily="34" charset="0"/>
              </a:rPr>
              <a:t>):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 smtClean="0">
                <a:cs typeface="Tahoma" pitchFamily="34" charset="0"/>
              </a:rPr>
              <a:t>estimulam </a:t>
            </a:r>
            <a:r>
              <a:rPr lang="pt-BR" sz="2400" dirty="0">
                <a:cs typeface="Tahoma" pitchFamily="34" charset="0"/>
              </a:rPr>
              <a:t>o metabolismo energético,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aumentam a taxa de respiração celular.</a:t>
            </a:r>
          </a:p>
          <a:p>
            <a:pPr marL="1257300" lvl="2" indent="-342900" algn="just">
              <a:defRPr/>
            </a:pPr>
            <a:endParaRPr lang="pt-BR" sz="2400" dirty="0">
              <a:cs typeface="Tahoma" pitchFamily="34" charset="0"/>
            </a:endParaRPr>
          </a:p>
        </p:txBody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29700" name="CaixaDeTexto 4"/>
          <p:cNvSpPr txBox="1">
            <a:spLocks noChangeArrowheads="1"/>
          </p:cNvSpPr>
          <p:nvPr/>
        </p:nvSpPr>
        <p:spPr bwMode="auto">
          <a:xfrm rot="16200000">
            <a:off x="8574882" y="3788569"/>
            <a:ext cx="3617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 b="1">
                <a:latin typeface="Arial" panose="020B0604020202020204" pitchFamily="34" charset="0"/>
              </a:rPr>
              <a:t>Imagem: </a:t>
            </a:r>
            <a:r>
              <a:rPr lang="pt-BR" altLang="pt-BR" sz="1000">
                <a:latin typeface="Arial" panose="020B0604020202020204" pitchFamily="34" charset="0"/>
              </a:rPr>
              <a:t>Thyroid, Diffuse Hyperplasia./ Ed Uthman, MD/ </a:t>
            </a:r>
            <a:r>
              <a:rPr lang="en-US" altLang="pt-BR" sz="1000">
                <a:latin typeface="Arial" panose="020B0604020202020204" pitchFamily="34" charset="0"/>
              </a:rPr>
              <a:t> Creative Commons Attribution-Share Alike 2.0 Generic.</a:t>
            </a:r>
            <a:endParaRPr lang="pt-BR" altLang="pt-BR" sz="1000">
              <a:latin typeface="Arial" panose="020B0604020202020204" pitchFamily="34" charset="0"/>
            </a:endParaRPr>
          </a:p>
        </p:txBody>
      </p:sp>
      <p:pic>
        <p:nvPicPr>
          <p:cNvPr id="29701" name="Picture 7" descr="Arquivo: Tireóide Hyperplasia.jpg, dif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28" y="2781424"/>
            <a:ext cx="2522041" cy="37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ítulo 4"/>
          <p:cNvSpPr txBox="1">
            <a:spLocks/>
          </p:cNvSpPr>
          <p:nvPr/>
        </p:nvSpPr>
        <p:spPr>
          <a:xfrm>
            <a:off x="5338690" y="713164"/>
            <a:ext cx="1417710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Tireóide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4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577850" y="1243283"/>
            <a:ext cx="10515600" cy="2732727"/>
          </a:xfrm>
        </p:spPr>
        <p:txBody>
          <a:bodyPr/>
          <a:lstStyle/>
          <a:p>
            <a:pPr marL="914400" lvl="2" indent="0" algn="just">
              <a:buNone/>
              <a:defRPr/>
            </a:pPr>
            <a:r>
              <a:rPr lang="pt-BR" sz="2400" dirty="0">
                <a:cs typeface="Tahoma" pitchFamily="34" charset="0"/>
              </a:rPr>
              <a:t>O </a:t>
            </a:r>
            <a:r>
              <a:rPr lang="pt-BR" sz="2400" b="1" dirty="0">
                <a:cs typeface="Tahoma" pitchFamily="34" charset="0"/>
              </a:rPr>
              <a:t>excesso</a:t>
            </a:r>
            <a:r>
              <a:rPr lang="pt-BR" sz="2400" dirty="0">
                <a:cs typeface="Tahoma" pitchFamily="34" charset="0"/>
              </a:rPr>
              <a:t> desses hormônios causa o </a:t>
            </a:r>
            <a:r>
              <a:rPr lang="pt-BR" sz="2400" b="1" dirty="0">
                <a:cs typeface="Tahoma" pitchFamily="34" charset="0"/>
              </a:rPr>
              <a:t>hipertireoidismo: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hiperatividade (calor, sudorese),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perda de peso,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nervosismo,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 err="1">
                <a:cs typeface="Tahoma" pitchFamily="34" charset="0"/>
              </a:rPr>
              <a:t>exoftalmia</a:t>
            </a:r>
            <a:r>
              <a:rPr lang="pt-BR" sz="2400" dirty="0">
                <a:cs typeface="Tahoma" pitchFamily="34" charset="0"/>
              </a:rPr>
              <a:t> (olhos arregalados para fora das órbitas),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bócio (inchaço do pescoço formando um papo).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ítulo 4"/>
          <p:cNvSpPr txBox="1">
            <a:spLocks/>
          </p:cNvSpPr>
          <p:nvPr/>
        </p:nvSpPr>
        <p:spPr>
          <a:xfrm>
            <a:off x="4200190" y="656764"/>
            <a:ext cx="4010027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Tireóide</a:t>
            </a:r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 - Hipertireoidismo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971036" y="6474218"/>
            <a:ext cx="1285051" cy="367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dirty="0" err="1">
                <a:cs typeface="Arial" charset="0"/>
              </a:rPr>
              <a:t>exoftalmia</a:t>
            </a:r>
            <a:endParaRPr lang="pt-BR" dirty="0">
              <a:cs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487579" y="6520256"/>
            <a:ext cx="848383" cy="367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cs typeface="Arial" charset="0"/>
              </a:rPr>
              <a:t>bócio</a:t>
            </a:r>
          </a:p>
        </p:txBody>
      </p:sp>
      <p:pic>
        <p:nvPicPr>
          <p:cNvPr id="16" name="Picture 10" descr="http://upload.wikimedia.org/wikipedia/commons/thumb/a/ae/Thyroid_adenoma.jpg/320px-Thyroid_aden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6" y="3818135"/>
            <a:ext cx="3455063" cy="258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Arquivo: Cherub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0"/>
          <a:stretch>
            <a:fillRect/>
          </a:stretch>
        </p:blipFill>
        <p:spPr bwMode="auto">
          <a:xfrm>
            <a:off x="2214519" y="3909855"/>
            <a:ext cx="2657770" cy="128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Arquivo: exophthalmos.jpg Bilater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1" b="24777"/>
          <a:stretch>
            <a:fillRect/>
          </a:stretch>
        </p:blipFill>
        <p:spPr bwMode="auto">
          <a:xfrm>
            <a:off x="2127458" y="5488647"/>
            <a:ext cx="2831893" cy="10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0292" y="1274455"/>
            <a:ext cx="114140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defRPr/>
            </a:pPr>
            <a:r>
              <a:rPr lang="pt-BR" sz="2400" b="1" dirty="0">
                <a:cs typeface="Tahoma" pitchFamily="34" charset="0"/>
              </a:rPr>
              <a:t>	</a:t>
            </a:r>
            <a:r>
              <a:rPr lang="pt-BR" sz="2400" dirty="0" smtClean="0">
                <a:cs typeface="Tahoma" pitchFamily="34" charset="0"/>
              </a:rPr>
              <a:t>Deficiência </a:t>
            </a:r>
            <a:r>
              <a:rPr lang="pt-BR" sz="2400" dirty="0">
                <a:cs typeface="Tahoma" pitchFamily="34" charset="0"/>
              </a:rPr>
              <a:t>na produção dos hormônios T</a:t>
            </a:r>
            <a:r>
              <a:rPr lang="pt-BR" sz="2400" baseline="-25000" dirty="0">
                <a:cs typeface="Tahoma" pitchFamily="34" charset="0"/>
              </a:rPr>
              <a:t>3</a:t>
            </a:r>
            <a:r>
              <a:rPr lang="pt-BR" sz="2400" dirty="0">
                <a:cs typeface="Tahoma" pitchFamily="34" charset="0"/>
              </a:rPr>
              <a:t> e Tiroxina (T</a:t>
            </a:r>
            <a:r>
              <a:rPr lang="pt-BR" sz="2400" baseline="-25000" dirty="0">
                <a:cs typeface="Tahoma" pitchFamily="34" charset="0"/>
              </a:rPr>
              <a:t>4</a:t>
            </a:r>
            <a:r>
              <a:rPr lang="pt-BR" sz="2400" dirty="0">
                <a:cs typeface="Tahoma" pitchFamily="34" charset="0"/>
              </a:rPr>
              <a:t>) pela tireoide:</a:t>
            </a:r>
          </a:p>
          <a:p>
            <a:pPr marL="1714500" lvl="3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400" dirty="0">
                <a:cs typeface="Tahoma" pitchFamily="34" charset="0"/>
              </a:rPr>
              <a:t>pode ser causada devido à carência de iodo na alimentação, pois o iodo é parte constituinte dos hormônios da tireoide;</a:t>
            </a:r>
          </a:p>
          <a:p>
            <a:pPr marL="1714500" lvl="3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400" dirty="0">
                <a:cs typeface="Tahoma" pitchFamily="34" charset="0"/>
              </a:rPr>
              <a:t>destruição autoimune da tireoide (tireoidite</a:t>
            </a:r>
            <a:r>
              <a:rPr lang="pt-BR" sz="2400" dirty="0" smtClean="0">
                <a:cs typeface="Tahoma" pitchFamily="34" charset="0"/>
              </a:rPr>
              <a:t>).</a:t>
            </a:r>
            <a:endParaRPr lang="pt-BR" sz="2400" dirty="0">
              <a:cs typeface="Tahoma" pitchFamily="34" charset="0"/>
            </a:endParaRPr>
          </a:p>
        </p:txBody>
      </p:sp>
      <p:sp>
        <p:nvSpPr>
          <p:cNvPr id="3379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ítulo 4"/>
          <p:cNvSpPr txBox="1">
            <a:spLocks/>
          </p:cNvSpPr>
          <p:nvPr/>
        </p:nvSpPr>
        <p:spPr>
          <a:xfrm>
            <a:off x="4200190" y="656764"/>
            <a:ext cx="4010027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Tireóide</a:t>
            </a:r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 - Hipotireoidismo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86600" y="4085392"/>
            <a:ext cx="9812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400" b="1" dirty="0">
                <a:cs typeface="Tahoma" pitchFamily="34" charset="0"/>
              </a:rPr>
              <a:t>Hipotireoidismo na infância: </a:t>
            </a:r>
            <a:r>
              <a:rPr lang="pt-BR" sz="2400" b="1" u="sng" dirty="0">
                <a:cs typeface="Tahoma" pitchFamily="34" charset="0"/>
              </a:rPr>
              <a:t>Cretinismo</a:t>
            </a:r>
            <a:r>
              <a:rPr lang="pt-BR" sz="2400" dirty="0">
                <a:cs typeface="Tahoma" pitchFamily="34" charset="0"/>
              </a:rPr>
              <a:t> </a:t>
            </a:r>
            <a:r>
              <a:rPr lang="pt-BR" sz="2400" dirty="0">
                <a:cs typeface="Tahoma" pitchFamily="34" charset="0"/>
                <a:sym typeface="Wingdings" pitchFamily="2" charset="2"/>
              </a:rPr>
              <a:t> quadro que se caracteriza </a:t>
            </a:r>
            <a:endParaRPr lang="pt-BR" sz="2400" dirty="0" smtClean="0">
              <a:cs typeface="Tahoma" pitchFamily="34" charset="0"/>
              <a:sym typeface="Wingdings" pitchFamily="2" charset="2"/>
            </a:endParaRP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400" dirty="0" smtClean="0">
                <a:cs typeface="Tahoma" pitchFamily="34" charset="0"/>
                <a:sym typeface="Wingdings" pitchFamily="2" charset="2"/>
              </a:rPr>
              <a:t>pelo </a:t>
            </a:r>
            <a:r>
              <a:rPr lang="pt-BR" sz="2400" dirty="0">
                <a:cs typeface="Tahoma" pitchFamily="34" charset="0"/>
                <a:sym typeface="Wingdings" pitchFamily="2" charset="2"/>
              </a:rPr>
              <a:t>comprometimento do crescimento dos ossos e dos dentes e </a:t>
            </a:r>
            <a:endParaRPr lang="pt-BR" sz="2400" dirty="0" smtClean="0">
              <a:cs typeface="Tahoma" pitchFamily="34" charset="0"/>
              <a:sym typeface="Wingdings" pitchFamily="2" charset="2"/>
            </a:endParaRPr>
          </a:p>
          <a:p>
            <a:pPr marL="1200150" lvl="2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400" dirty="0" smtClean="0">
                <a:cs typeface="Tahoma" pitchFamily="34" charset="0"/>
                <a:sym typeface="Wingdings" pitchFamily="2" charset="2"/>
              </a:rPr>
              <a:t>retardamento </a:t>
            </a:r>
            <a:r>
              <a:rPr lang="pt-BR" sz="2400" dirty="0">
                <a:cs typeface="Tahoma" pitchFamily="34" charset="0"/>
                <a:sym typeface="Wingdings" pitchFamily="2" charset="2"/>
              </a:rPr>
              <a:t>mental.</a:t>
            </a:r>
            <a:endParaRPr lang="pt-BR" sz="2400" dirty="0">
              <a:cs typeface="Tahoma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25</a:t>
            </a:fld>
            <a:endParaRPr lang="pt-BR"/>
          </a:p>
        </p:txBody>
      </p:sp>
      <p:pic>
        <p:nvPicPr>
          <p:cNvPr id="29698" name="Picture 2" descr="Corticóides e Hormônios da Tireóide 1º/2010: Cretinis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58" y="3582779"/>
            <a:ext cx="1870561" cy="28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05353"/>
            <a:ext cx="9171296" cy="3264990"/>
          </a:xfrm>
        </p:spPr>
        <p:txBody>
          <a:bodyPr>
            <a:noAutofit/>
          </a:bodyPr>
          <a:lstStyle/>
          <a:p>
            <a:pPr marL="1200150" lvl="2" indent="-2857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400" b="1" dirty="0" smtClean="0">
                <a:cs typeface="Tahoma" pitchFamily="34" charset="0"/>
              </a:rPr>
              <a:t>Consequências</a:t>
            </a:r>
            <a:r>
              <a:rPr lang="pt-BR" sz="2400" b="1" dirty="0">
                <a:cs typeface="Tahoma" pitchFamily="34" charset="0"/>
              </a:rPr>
              <a:t>:</a:t>
            </a:r>
          </a:p>
          <a:p>
            <a:pPr marL="2171700" lvl="4" indent="-342900" algn="just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diminuição do metabolismo celular,</a:t>
            </a:r>
          </a:p>
          <a:p>
            <a:pPr marL="2171700" lvl="4" indent="-342900" algn="just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ganho de peso,</a:t>
            </a:r>
          </a:p>
          <a:p>
            <a:pPr marL="2171700" lvl="4" indent="-342900" algn="just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bradicardia (desaceleração dos batimentos cardíacos),</a:t>
            </a:r>
          </a:p>
          <a:p>
            <a:pPr marL="2171700" lvl="4" indent="-342900" algn="just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t-BR" sz="2400" dirty="0" err="1">
                <a:cs typeface="Tahoma" pitchFamily="34" charset="0"/>
              </a:rPr>
              <a:t>mixedema</a:t>
            </a:r>
            <a:r>
              <a:rPr lang="pt-BR" sz="2400" dirty="0">
                <a:cs typeface="Tahoma" pitchFamily="34" charset="0"/>
              </a:rPr>
              <a:t> (inchaço da pele),</a:t>
            </a:r>
          </a:p>
          <a:p>
            <a:pPr marL="2171700" lvl="4" indent="-342900" algn="just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t-BR" sz="2400" dirty="0">
                <a:cs typeface="Tahoma" pitchFamily="34" charset="0"/>
              </a:rPr>
              <a:t>bócio.</a:t>
            </a:r>
          </a:p>
          <a:p>
            <a:pPr marL="0" indent="0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ítulo 4"/>
          <p:cNvSpPr txBox="1">
            <a:spLocks/>
          </p:cNvSpPr>
          <p:nvPr/>
        </p:nvSpPr>
        <p:spPr>
          <a:xfrm>
            <a:off x="4200190" y="656764"/>
            <a:ext cx="4010027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Tireóide</a:t>
            </a:r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 - Hipotireoidismo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26</a:t>
            </a:fld>
            <a:endParaRPr lang="pt-BR"/>
          </a:p>
        </p:txBody>
      </p:sp>
      <p:pic>
        <p:nvPicPr>
          <p:cNvPr id="3074" name="Picture 2" descr="Hipotireodismo - Endocrino.p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78" y="3977445"/>
            <a:ext cx="3566615" cy="23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5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42464" y="1039235"/>
            <a:ext cx="118539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2000" b="1" dirty="0">
                <a:cs typeface="Tahoma" pitchFamily="34" charset="0"/>
              </a:rPr>
              <a:t>	</a:t>
            </a:r>
            <a:r>
              <a:rPr lang="pt-B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O Bócio ocorre no hipotireoidismo ou no Hipertireoidismo?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sz="2000" b="1" dirty="0" smtClean="0">
                <a:cs typeface="Tahoma" pitchFamily="34" charset="0"/>
              </a:rPr>
              <a:t>- Apesar de controverso essa questão, o bócio pode ocorrer tanto no </a:t>
            </a:r>
            <a:r>
              <a:rPr lang="pt-BR" sz="2000" b="1" dirty="0" err="1" smtClean="0">
                <a:cs typeface="Tahoma" pitchFamily="34" charset="0"/>
              </a:rPr>
              <a:t>hipo</a:t>
            </a:r>
            <a:r>
              <a:rPr lang="pt-BR" sz="2000" b="1" dirty="0" smtClean="0">
                <a:cs typeface="Tahoma" pitchFamily="34" charset="0"/>
              </a:rPr>
              <a:t> quanto no hipertireoidismo, como segue: </a:t>
            </a:r>
            <a:r>
              <a:rPr lang="pt-BR" sz="2000" dirty="0" smtClean="0">
                <a:cs typeface="Arial" charset="0"/>
              </a:rPr>
              <a:t> </a:t>
            </a:r>
            <a:endParaRPr lang="pt-BR" sz="2000" dirty="0"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endParaRPr lang="pt-BR" sz="1000" dirty="0">
              <a:cs typeface="Arial" charset="0"/>
            </a:endParaRPr>
          </a:p>
          <a:p>
            <a:pPr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dirty="0" smtClean="0">
                <a:cs typeface="Arial" charset="0"/>
              </a:rPr>
              <a:t>Hipotireoidismo: o problema aqui é a deficiência </a:t>
            </a:r>
            <a:r>
              <a:rPr lang="pt-BR" sz="2000" dirty="0">
                <a:cs typeface="Arial" charset="0"/>
              </a:rPr>
              <a:t>de iodo no organismo, </a:t>
            </a:r>
            <a:r>
              <a:rPr lang="pt-BR" sz="2000" dirty="0" smtClean="0">
                <a:cs typeface="Arial" charset="0"/>
              </a:rPr>
              <a:t>que acarretam </a:t>
            </a:r>
            <a:r>
              <a:rPr lang="pt-BR" sz="2000" dirty="0">
                <a:cs typeface="Arial" charset="0"/>
              </a:rPr>
              <a:t>secreção diminuída de T4(tiroxina) pela </a:t>
            </a:r>
            <a:r>
              <a:rPr lang="pt-BR" sz="2000" dirty="0" smtClean="0">
                <a:cs typeface="Arial" charset="0"/>
              </a:rPr>
              <a:t>tireoide, sendo que a baixa concentração </a:t>
            </a:r>
            <a:r>
              <a:rPr lang="pt-BR" sz="2000" dirty="0">
                <a:cs typeface="Arial" charset="0"/>
              </a:rPr>
              <a:t>desse hormônio no sangue estimula a </a:t>
            </a:r>
            <a:r>
              <a:rPr lang="pt-BR" sz="2000" dirty="0" err="1">
                <a:cs typeface="Arial" charset="0"/>
              </a:rPr>
              <a:t>adenoipófise</a:t>
            </a:r>
            <a:r>
              <a:rPr lang="pt-BR" sz="2000" dirty="0">
                <a:cs typeface="Arial" charset="0"/>
              </a:rPr>
              <a:t> a produzir </a:t>
            </a:r>
            <a:r>
              <a:rPr lang="pt-BR" sz="2000" dirty="0" smtClean="0">
                <a:cs typeface="Arial" charset="0"/>
              </a:rPr>
              <a:t>TSH </a:t>
            </a:r>
            <a:r>
              <a:rPr lang="pt-BR" sz="2000" dirty="0">
                <a:cs typeface="Arial" charset="0"/>
              </a:rPr>
              <a:t>- hormônio </a:t>
            </a:r>
            <a:r>
              <a:rPr lang="pt-BR" sz="2000" dirty="0" err="1">
                <a:cs typeface="Arial" charset="0"/>
              </a:rPr>
              <a:t>tireoestimulante</a:t>
            </a:r>
            <a:r>
              <a:rPr lang="pt-BR" sz="2000" dirty="0">
                <a:cs typeface="Arial" charset="0"/>
              </a:rPr>
              <a:t>. Esse hormônio estimula o crescimento celular e uma maior síntese de hormônios tireoidianos por essa glândula: resultado </a:t>
            </a:r>
            <a:r>
              <a:rPr lang="pt-BR" sz="2000" dirty="0" smtClean="0">
                <a:cs typeface="Arial" charset="0"/>
              </a:rPr>
              <a:t>= </a:t>
            </a:r>
            <a:r>
              <a:rPr lang="pt-BR" sz="2000" dirty="0">
                <a:cs typeface="Arial" charset="0"/>
              </a:rPr>
              <a:t>bócio.</a:t>
            </a:r>
          </a:p>
          <a:p>
            <a:pPr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1000" dirty="0">
              <a:cs typeface="Arial" charset="0"/>
            </a:endParaRPr>
          </a:p>
          <a:p>
            <a:pPr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dirty="0" smtClean="0">
                <a:cs typeface="Arial" charset="0"/>
              </a:rPr>
              <a:t>Hipertireoidismo: o problema aqui é o quadro patológico, o </a:t>
            </a:r>
            <a:r>
              <a:rPr lang="pt-BR" sz="2000" dirty="0">
                <a:cs typeface="Arial" charset="0"/>
              </a:rPr>
              <a:t>bócio </a:t>
            </a:r>
            <a:r>
              <a:rPr lang="pt-BR" sz="2000" dirty="0" smtClean="0">
                <a:cs typeface="Arial" charset="0"/>
              </a:rPr>
              <a:t>exoftálmico, doença caracterizada </a:t>
            </a:r>
            <a:r>
              <a:rPr lang="pt-BR" sz="2000" dirty="0">
                <a:cs typeface="Arial" charset="0"/>
              </a:rPr>
              <a:t>pela produção de imunoglobulinas estimulantes da tireoide (TSI). </a:t>
            </a:r>
            <a:r>
              <a:rPr lang="pt-BR" sz="2000" dirty="0" smtClean="0">
                <a:cs typeface="Arial" charset="0"/>
              </a:rPr>
              <a:t>Essas imunoglobulinas são </a:t>
            </a:r>
            <a:r>
              <a:rPr lang="pt-BR" sz="2000" dirty="0">
                <a:cs typeface="Arial" charset="0"/>
              </a:rPr>
              <a:t>anticorpos que inviabilizam os receptores de TSH na tireoide, tornando a glândula resistente ao </a:t>
            </a:r>
            <a:r>
              <a:rPr lang="pt-BR" sz="2000" dirty="0" smtClean="0">
                <a:cs typeface="Arial" charset="0"/>
              </a:rPr>
              <a:t>TSH. </a:t>
            </a:r>
            <a:r>
              <a:rPr lang="pt-BR" sz="2000" dirty="0">
                <a:cs typeface="Arial" charset="0"/>
              </a:rPr>
              <a:t>Assim, a glândula fica </a:t>
            </a:r>
            <a:r>
              <a:rPr lang="pt-BR" sz="2000" dirty="0" err="1">
                <a:cs typeface="Arial" charset="0"/>
              </a:rPr>
              <a:t>hiperestimulada</a:t>
            </a:r>
            <a:r>
              <a:rPr lang="pt-BR" sz="2000" dirty="0">
                <a:cs typeface="Arial" charset="0"/>
              </a:rPr>
              <a:t> no seu crescimento e na síntese excessiva de hormônios tireoidianos. </a:t>
            </a:r>
            <a:r>
              <a:rPr lang="pt-BR" sz="2000" dirty="0" smtClean="0">
                <a:cs typeface="Arial" charset="0"/>
              </a:rPr>
              <a:t>Resultado = bócio.</a:t>
            </a:r>
            <a:endParaRPr lang="pt-BR" sz="2000" dirty="0">
              <a:cs typeface="Arial" charset="0"/>
            </a:endParaRPr>
          </a:p>
        </p:txBody>
      </p:sp>
      <p:sp>
        <p:nvSpPr>
          <p:cNvPr id="35843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ítulo 4"/>
          <p:cNvSpPr txBox="1">
            <a:spLocks/>
          </p:cNvSpPr>
          <p:nvPr/>
        </p:nvSpPr>
        <p:spPr>
          <a:xfrm>
            <a:off x="4392285" y="661503"/>
            <a:ext cx="3729159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Quando ocorre o Bócio?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9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6112" y="997687"/>
            <a:ext cx="111715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>
              <a:defRPr/>
            </a:pPr>
            <a:r>
              <a:rPr lang="pt-BR" sz="2400" b="1" dirty="0" smtClean="0">
                <a:cs typeface="Tahoma" pitchFamily="34" charset="0"/>
              </a:rPr>
              <a:t>b</a:t>
            </a:r>
            <a:r>
              <a:rPr lang="pt-BR" sz="2400" b="1" dirty="0">
                <a:cs typeface="Tahoma" pitchFamily="34" charset="0"/>
              </a:rPr>
              <a:t>) Calcitonina</a:t>
            </a:r>
          </a:p>
          <a:p>
            <a:pPr marL="1257300" lvl="2" indent="-342900" algn="just">
              <a:defRPr/>
            </a:pPr>
            <a:endParaRPr lang="pt-BR" sz="2400" b="1" dirty="0">
              <a:cs typeface="Tahoma" pitchFamily="34" charset="0"/>
            </a:endParaRP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Atua diminuindo a quantidade do íon cálcio (</a:t>
            </a:r>
            <a:r>
              <a:rPr lang="pt-BR" sz="2400" dirty="0" err="1">
                <a:cs typeface="Tahoma" pitchFamily="34" charset="0"/>
              </a:rPr>
              <a:t>Ca²</a:t>
            </a:r>
            <a:r>
              <a:rPr lang="pt-BR" sz="2400" baseline="40000" dirty="0">
                <a:cs typeface="Tahoma" pitchFamily="34" charset="0"/>
              </a:rPr>
              <a:t>+</a:t>
            </a:r>
            <a:r>
              <a:rPr lang="pt-BR" sz="2400" dirty="0">
                <a:cs typeface="Tahoma" pitchFamily="34" charset="0"/>
              </a:rPr>
              <a:t>) do sangue e aumentando a concentração deste íon nos ossos.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Ação: </a:t>
            </a:r>
            <a:r>
              <a:rPr lang="pt-BR" sz="2400" dirty="0" err="1">
                <a:cs typeface="Tahoma" pitchFamily="34" charset="0"/>
              </a:rPr>
              <a:t>Hipocalcemiante</a:t>
            </a:r>
            <a:r>
              <a:rPr lang="pt-BR" sz="2400" dirty="0">
                <a:cs typeface="Tahoma" pitchFamily="34" charset="0"/>
              </a:rPr>
              <a:t>.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r>
              <a:rPr lang="pt-BR" sz="2400" b="1" dirty="0">
                <a:cs typeface="Tahoma" pitchFamily="34" charset="0"/>
              </a:rPr>
              <a:t>Paratireoides</a:t>
            </a: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lvl="1" algn="just">
              <a:defRPr/>
            </a:pPr>
            <a:r>
              <a:rPr lang="pt-BR" sz="2400" dirty="0">
                <a:cs typeface="Tahoma" pitchFamily="34" charset="0"/>
              </a:rPr>
              <a:t>Localização: Duas de cada lado, atrás </a:t>
            </a:r>
            <a:r>
              <a:rPr lang="pt-BR" sz="2400" dirty="0" smtClean="0">
                <a:cs typeface="Tahoma" pitchFamily="34" charset="0"/>
              </a:rPr>
              <a:t>da glândula </a:t>
            </a:r>
            <a:r>
              <a:rPr lang="pt-BR" sz="2400" dirty="0">
                <a:cs typeface="Tahoma" pitchFamily="34" charset="0"/>
              </a:rPr>
              <a:t>tireoide.</a:t>
            </a:r>
          </a:p>
          <a:p>
            <a:pPr lvl="1" algn="just">
              <a:defRPr/>
            </a:pPr>
            <a:r>
              <a:rPr lang="pt-BR" sz="2400" dirty="0">
                <a:cs typeface="Tahoma" pitchFamily="34" charset="0"/>
              </a:rPr>
              <a:t>Produz um hormônio: Paratormônio.</a:t>
            </a:r>
          </a:p>
        </p:txBody>
      </p:sp>
      <p:grpSp>
        <p:nvGrpSpPr>
          <p:cNvPr id="37892" name="Grupo 10"/>
          <p:cNvGrpSpPr>
            <a:grpSpLocks/>
          </p:cNvGrpSpPr>
          <p:nvPr/>
        </p:nvGrpSpPr>
        <p:grpSpPr bwMode="auto">
          <a:xfrm>
            <a:off x="8161361" y="2879679"/>
            <a:ext cx="3731824" cy="3493826"/>
            <a:chOff x="5548313" y="3213100"/>
            <a:chExt cx="3345878" cy="3024188"/>
          </a:xfrm>
        </p:grpSpPr>
        <p:pic>
          <p:nvPicPr>
            <p:cNvPr id="37893" name="Picture 22" descr="File:Illu thyroid parathyroid-az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70" r="17406"/>
            <a:stretch>
              <a:fillRect/>
            </a:stretch>
          </p:blipFill>
          <p:spPr bwMode="auto">
            <a:xfrm>
              <a:off x="5548313" y="3213100"/>
              <a:ext cx="3271837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6371691" y="5748489"/>
              <a:ext cx="1500165" cy="338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sz="1600" b="1" dirty="0">
                  <a:cs typeface="Arial" charset="0"/>
                </a:rPr>
                <a:t>Paratireoides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 rot="10800000" flipV="1">
              <a:off x="6285967" y="4924527"/>
              <a:ext cx="428619" cy="147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7598811" y="3800510"/>
              <a:ext cx="1295380" cy="338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sz="1600" b="1" dirty="0">
                  <a:cs typeface="Arial" charset="0"/>
                </a:rPr>
                <a:t>tireoides</a:t>
              </a:r>
            </a:p>
          </p:txBody>
        </p:sp>
      </p:grp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ítulo 4"/>
          <p:cNvSpPr txBox="1">
            <a:spLocks/>
          </p:cNvSpPr>
          <p:nvPr/>
        </p:nvSpPr>
        <p:spPr>
          <a:xfrm>
            <a:off x="5373898" y="587103"/>
            <a:ext cx="1504574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Tireóide</a:t>
            </a:r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 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5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264402" y="1529648"/>
            <a:ext cx="115920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>
              <a:defRPr/>
            </a:pPr>
            <a:r>
              <a:rPr lang="pt-BR" sz="2400" dirty="0" smtClean="0">
                <a:cs typeface="Tahoma" pitchFamily="34" charset="0"/>
              </a:rPr>
              <a:t>Localização</a:t>
            </a:r>
            <a:r>
              <a:rPr lang="pt-BR" sz="2400" dirty="0">
                <a:cs typeface="Tahoma" pitchFamily="34" charset="0"/>
              </a:rPr>
              <a:t>: sobre os rins</a:t>
            </a:r>
          </a:p>
          <a:p>
            <a:pPr marL="1257300" lvl="2" indent="-342900" algn="just">
              <a:defRPr/>
            </a:pPr>
            <a:r>
              <a:rPr lang="pt-BR" sz="2400" dirty="0">
                <a:cs typeface="Tahoma" pitchFamily="34" charset="0"/>
              </a:rPr>
              <a:t>Dividida em duas regiões:</a:t>
            </a:r>
          </a:p>
          <a:p>
            <a:pPr marL="1257300" lvl="2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 typeface="+mj-lt"/>
              <a:buAutoNum type="alphaLcParenR"/>
              <a:defRPr/>
            </a:pPr>
            <a:r>
              <a:rPr lang="pt-BR" sz="2400" dirty="0">
                <a:cs typeface="Tahoma" pitchFamily="34" charset="0"/>
              </a:rPr>
              <a:t>Córtex: Região mais externa</a:t>
            </a:r>
          </a:p>
          <a:p>
            <a:pPr marL="2171700" lvl="4" indent="-342900" algn="just">
              <a:buFont typeface="Wingdings" pitchFamily="2" charset="2"/>
              <a:buChar char="ü"/>
              <a:defRPr/>
            </a:pPr>
            <a:r>
              <a:rPr lang="pt-BR" sz="2400" dirty="0">
                <a:cs typeface="Tahoma" pitchFamily="34" charset="0"/>
              </a:rPr>
              <a:t>Produz os hormônios: Glicocorticoides (</a:t>
            </a:r>
            <a:r>
              <a:rPr lang="pt-BR" sz="2400" dirty="0" err="1">
                <a:cs typeface="Tahoma" pitchFamily="34" charset="0"/>
              </a:rPr>
              <a:t>aldosterona</a:t>
            </a:r>
            <a:r>
              <a:rPr lang="pt-BR" sz="2400" dirty="0">
                <a:cs typeface="Tahoma" pitchFamily="34" charset="0"/>
              </a:rPr>
              <a:t>) e Mineralocorticoides (cortisol);</a:t>
            </a:r>
          </a:p>
          <a:p>
            <a:pPr marL="1714500" lvl="3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1714500" lvl="3" indent="-342900" algn="just">
              <a:buFontTx/>
              <a:buAutoNum type="alphaLcParenR" startAt="2"/>
              <a:defRPr/>
            </a:pPr>
            <a:r>
              <a:rPr lang="pt-BR" sz="2400" dirty="0">
                <a:cs typeface="Tahoma" pitchFamily="34" charset="0"/>
              </a:rPr>
              <a:t>Medula: Região interna</a:t>
            </a:r>
          </a:p>
          <a:p>
            <a:pPr marL="2171700" lvl="4" indent="-342900" algn="just">
              <a:buFont typeface="Wingdings" pitchFamily="2" charset="2"/>
              <a:buChar char="ü"/>
              <a:defRPr/>
            </a:pPr>
            <a:r>
              <a:rPr lang="pt-BR" sz="2400" dirty="0">
                <a:cs typeface="Tahoma" pitchFamily="34" charset="0"/>
              </a:rPr>
              <a:t>Produz os hormônios: </a:t>
            </a:r>
            <a:r>
              <a:rPr lang="pt-BR" sz="2400" dirty="0" err="1">
                <a:cs typeface="Tahoma" pitchFamily="34" charset="0"/>
              </a:rPr>
              <a:t>Epinefrina</a:t>
            </a:r>
            <a:r>
              <a:rPr lang="pt-BR" sz="2400" dirty="0">
                <a:cs typeface="Tahoma" pitchFamily="34" charset="0"/>
              </a:rPr>
              <a:t> ou (Adrenalina) e </a:t>
            </a:r>
            <a:r>
              <a:rPr lang="pt-BR" sz="2400" dirty="0" err="1">
                <a:cs typeface="Tahoma" pitchFamily="34" charset="0"/>
              </a:rPr>
              <a:t>Norepinefrina</a:t>
            </a:r>
            <a:r>
              <a:rPr lang="pt-BR" sz="2400" dirty="0">
                <a:cs typeface="Tahoma" pitchFamily="34" charset="0"/>
              </a:rPr>
              <a:t> ou (Noradrenalina).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238875" y="5309840"/>
            <a:ext cx="9286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cs typeface="Arial" charset="0"/>
              </a:rPr>
              <a:t>  Córtex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524626" y="6095654"/>
            <a:ext cx="1000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cs typeface="Arial" charset="0"/>
              </a:rPr>
              <a:t>Medula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167564" y="5166966"/>
            <a:ext cx="2071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cs typeface="Arial" charset="0"/>
              </a:rPr>
              <a:t> Cortisol</a:t>
            </a:r>
          </a:p>
          <a:p>
            <a:pPr eaLnBrk="1" hangingPunct="1">
              <a:defRPr/>
            </a:pPr>
            <a:r>
              <a:rPr lang="pt-BR" dirty="0">
                <a:cs typeface="Arial" charset="0"/>
              </a:rPr>
              <a:t> </a:t>
            </a:r>
            <a:r>
              <a:rPr lang="pt-BR" dirty="0" err="1">
                <a:cs typeface="Arial" charset="0"/>
              </a:rPr>
              <a:t>Aldosterona</a:t>
            </a:r>
            <a:endParaRPr lang="pt-BR" dirty="0">
              <a:cs typeface="Arial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596189" y="5952778"/>
            <a:ext cx="2071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 err="1">
                <a:cs typeface="Arial" charset="0"/>
              </a:rPr>
              <a:t>Epinefrina</a:t>
            </a:r>
            <a:endParaRPr lang="pt-BR" dirty="0">
              <a:cs typeface="Arial" charset="0"/>
            </a:endParaRPr>
          </a:p>
          <a:p>
            <a:pPr eaLnBrk="1" hangingPunct="1">
              <a:defRPr/>
            </a:pPr>
            <a:r>
              <a:rPr lang="pt-BR" dirty="0" err="1">
                <a:cs typeface="Arial" charset="0"/>
              </a:rPr>
              <a:t>Norepinefrina</a:t>
            </a:r>
            <a:endParaRPr lang="pt-BR" dirty="0">
              <a:cs typeface="Arial" charset="0"/>
            </a:endParaRPr>
          </a:p>
        </p:txBody>
      </p:sp>
      <p:sp>
        <p:nvSpPr>
          <p:cNvPr id="29" name="Chave direita 28"/>
          <p:cNvSpPr/>
          <p:nvPr/>
        </p:nvSpPr>
        <p:spPr>
          <a:xfrm>
            <a:off x="7105651" y="5238403"/>
            <a:ext cx="142875" cy="571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0" name="Chave direita 29"/>
          <p:cNvSpPr/>
          <p:nvPr/>
        </p:nvSpPr>
        <p:spPr>
          <a:xfrm>
            <a:off x="7381876" y="6024215"/>
            <a:ext cx="142875" cy="571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1993" name="CaixaDeTexto 3"/>
          <p:cNvSpPr txBox="1">
            <a:spLocks noChangeArrowheads="1"/>
          </p:cNvSpPr>
          <p:nvPr/>
        </p:nvSpPr>
        <p:spPr bwMode="auto">
          <a:xfrm>
            <a:off x="1703388" y="14922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pic>
        <p:nvPicPr>
          <p:cNvPr id="41995" name="Picture 16" descr="Arquivo: Adrenal glândula Conn syndrom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61" y="914806"/>
            <a:ext cx="2657110" cy="199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ítulo 4"/>
          <p:cNvSpPr txBox="1">
            <a:spLocks/>
          </p:cNvSpPr>
          <p:nvPr/>
        </p:nvSpPr>
        <p:spPr>
          <a:xfrm>
            <a:off x="4487896" y="697798"/>
            <a:ext cx="3715511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Adrenais -Suprarrenais 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7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347" y="1457136"/>
            <a:ext cx="11403842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O sistema endócrino, </a:t>
            </a:r>
            <a:r>
              <a:rPr lang="pt-BR" sz="2400" dirty="0" smtClean="0"/>
              <a:t>juntamente ao sistema</a:t>
            </a:r>
            <a:r>
              <a:rPr lang="pt-BR" sz="2400" dirty="0"/>
              <a:t> </a:t>
            </a:r>
            <a:r>
              <a:rPr lang="pt-BR" sz="2400" dirty="0" smtClean="0"/>
              <a:t>nervoso central S.N.C., regula/controla </a:t>
            </a:r>
            <a:r>
              <a:rPr lang="pt-BR" sz="2400" dirty="0"/>
              <a:t>todas as funções de nosso </a:t>
            </a:r>
            <a:r>
              <a:rPr lang="pt-BR" sz="2400" dirty="0" smtClean="0"/>
              <a:t>organismo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 sistema endócrino, por exemplo, atua em diversas funções: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Crescimento </a:t>
            </a:r>
            <a:r>
              <a:rPr lang="pt-BR" sz="2400" dirty="0"/>
              <a:t>de </a:t>
            </a:r>
            <a:r>
              <a:rPr lang="pt-BR" sz="2400" dirty="0" smtClean="0"/>
              <a:t>tecidos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Equilíbrio </a:t>
            </a:r>
            <a:r>
              <a:rPr lang="pt-BR" sz="2400" dirty="0"/>
              <a:t>hídrico do </a:t>
            </a:r>
            <a:r>
              <a:rPr lang="pt-BR" sz="2400" dirty="0" smtClean="0"/>
              <a:t>corpo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Reprodução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Metabolismo </a:t>
            </a:r>
            <a:r>
              <a:rPr lang="pt-BR" sz="2400" dirty="0"/>
              <a:t>de carboidratos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250345" y="83081"/>
            <a:ext cx="5405846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1. SISTEMA ENDÓCRINO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4345543" y="842006"/>
            <a:ext cx="2416281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Conceitos básicos</a:t>
            </a:r>
          </a:p>
          <a:p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</a:t>
            </a:fld>
            <a:endParaRPr lang="pt-BR"/>
          </a:p>
        </p:txBody>
      </p:sp>
      <p:pic>
        <p:nvPicPr>
          <p:cNvPr id="1028" name="Picture 4" descr="Sistema endócrino - Só Bi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87" y="3353890"/>
            <a:ext cx="4490113" cy="33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9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8"/>
          <p:cNvSpPr txBox="1">
            <a:spLocks noChangeArrowheads="1"/>
          </p:cNvSpPr>
          <p:nvPr/>
        </p:nvSpPr>
        <p:spPr bwMode="auto">
          <a:xfrm>
            <a:off x="0" y="1346387"/>
            <a:ext cx="11941791" cy="391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 algn="just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pt-BR" sz="2400" b="1" dirty="0" smtClean="0">
                <a:latin typeface="Calibri" pitchFamily="34" charset="0"/>
                <a:cs typeface="Tahoma" pitchFamily="34" charset="0"/>
              </a:rPr>
              <a:t>Glicocorticoides 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(derivados do colesterol):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400" dirty="0" smtClean="0">
                <a:latin typeface="Calibri" pitchFamily="34" charset="0"/>
                <a:cs typeface="Tahoma" pitchFamily="34" charset="0"/>
              </a:rPr>
              <a:t>hormônio 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mais importante: </a:t>
            </a:r>
            <a:r>
              <a:rPr lang="pt-BR" sz="2400" b="1" dirty="0">
                <a:latin typeface="Calibri" pitchFamily="34" charset="0"/>
                <a:cs typeface="Tahoma" pitchFamily="34" charset="0"/>
              </a:rPr>
              <a:t>Cortisol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 ou Hidrocortisona;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Tahoma" pitchFamily="34" charset="0"/>
              </a:rPr>
              <a:t>liberado em situações de estresse:</a:t>
            </a:r>
          </a:p>
          <a:p>
            <a:pPr marL="1657350" lvl="3" indent="-285750" algn="just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Tahoma" pitchFamily="34" charset="0"/>
              </a:rPr>
              <a:t> atua na produção de glicose a partir de proteínas e gorduras (↑ glicemia),</a:t>
            </a:r>
          </a:p>
          <a:p>
            <a:pPr marL="1657350" lvl="3" indent="-285750" algn="just" eaLnBrk="1" hangingPunct="1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Tahoma" pitchFamily="34" charset="0"/>
              </a:rPr>
              <a:t> reduz  inflamações e alergias.</a:t>
            </a:r>
          </a:p>
          <a:p>
            <a:pPr marL="1371600" lvl="3" indent="0" algn="just" eaLnBrk="1" hangingPunct="1">
              <a:lnSpc>
                <a:spcPct val="150000"/>
              </a:lnSpc>
              <a:defRPr/>
            </a:pPr>
            <a:r>
              <a:rPr lang="pt-BR" sz="2400" dirty="0" smtClean="0">
                <a:latin typeface="Calibri" pitchFamily="34" charset="0"/>
                <a:cs typeface="Tahoma" pitchFamily="34" charset="0"/>
              </a:rPr>
              <a:t>Obs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.: é controlado pelo hormônio ACTH produzido pela </a:t>
            </a:r>
            <a:r>
              <a:rPr lang="pt-BR" sz="2400" dirty="0" err="1">
                <a:latin typeface="Calibri" pitchFamily="34" charset="0"/>
                <a:cs typeface="Tahoma" pitchFamily="34" charset="0"/>
              </a:rPr>
              <a:t>adenohipófise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.</a:t>
            </a:r>
          </a:p>
          <a:p>
            <a:pPr marL="1371600" lvl="3" indent="0" algn="just" eaLnBrk="1" hangingPunct="1">
              <a:lnSpc>
                <a:spcPct val="150000"/>
              </a:lnSpc>
              <a:defRPr/>
            </a:pPr>
            <a:endParaRPr lang="pt-BR" sz="2400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403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03388" y="14922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ítulo 4"/>
          <p:cNvSpPr txBox="1">
            <a:spLocks/>
          </p:cNvSpPr>
          <p:nvPr/>
        </p:nvSpPr>
        <p:spPr>
          <a:xfrm>
            <a:off x="4487896" y="697798"/>
            <a:ext cx="3715511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Suprarrenais 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1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6174"/>
            <a:ext cx="11390195" cy="4351338"/>
          </a:xfrm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  <a:buFontTx/>
              <a:buAutoNum type="alphaLcParenR" startAt="2"/>
              <a:defRPr/>
            </a:pPr>
            <a:r>
              <a:rPr lang="pt-BR" sz="2400" b="1" dirty="0" err="1">
                <a:latin typeface="Calibri" pitchFamily="34" charset="0"/>
                <a:cs typeface="Tahoma" pitchFamily="34" charset="0"/>
              </a:rPr>
              <a:t>Mineralocorticóides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 (derivados do colesterol)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  <a:cs typeface="Tahoma" pitchFamily="34" charset="0"/>
              </a:rPr>
              <a:t>Hormônio mais importante: </a:t>
            </a:r>
            <a:r>
              <a:rPr lang="pt-BR" sz="2400" b="1" dirty="0" err="1">
                <a:latin typeface="Calibri" pitchFamily="34" charset="0"/>
                <a:cs typeface="Tahoma" pitchFamily="34" charset="0"/>
              </a:rPr>
              <a:t>Aldosterona</a:t>
            </a:r>
            <a:r>
              <a:rPr lang="pt-BR" sz="2400" b="1" dirty="0">
                <a:latin typeface="Calibri" pitchFamily="34" charset="0"/>
                <a:cs typeface="Tahoma" pitchFamily="34" charset="0"/>
              </a:rPr>
              <a:t>:</a:t>
            </a:r>
          </a:p>
          <a:p>
            <a:pPr lvl="3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  <a:cs typeface="Tahoma" pitchFamily="34" charset="0"/>
              </a:rPr>
              <a:t>realiza a reabsorção de sódio (Na</a:t>
            </a:r>
            <a:r>
              <a:rPr lang="pt-BR" sz="2400" baseline="30000" dirty="0">
                <a:latin typeface="Calibri" pitchFamily="34" charset="0"/>
                <a:cs typeface="Tahoma" pitchFamily="34" charset="0"/>
              </a:rPr>
              <a:t>+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) e a excreção de potássio (K</a:t>
            </a:r>
            <a:r>
              <a:rPr lang="pt-BR" sz="2400" baseline="30000" dirty="0">
                <a:latin typeface="Calibri" pitchFamily="34" charset="0"/>
                <a:cs typeface="Tahoma" pitchFamily="34" charset="0"/>
              </a:rPr>
              <a:t>+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) nos rins,</a:t>
            </a:r>
          </a:p>
          <a:p>
            <a:pPr lvl="3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400" dirty="0">
                <a:latin typeface="Calibri" pitchFamily="34" charset="0"/>
              </a:rPr>
              <a:t>aumenta a pressão arterial e a volemia (volume de sangue circulante).</a:t>
            </a:r>
            <a:endParaRPr lang="pt-BR" sz="2400" dirty="0">
              <a:latin typeface="Calibri" pitchFamily="34" charset="0"/>
              <a:cs typeface="Tahoma" pitchFamily="34" charset="0"/>
            </a:endParaRPr>
          </a:p>
          <a:p>
            <a:pPr marL="1371600" lvl="3" indent="0" algn="just">
              <a:lnSpc>
                <a:spcPct val="150000"/>
              </a:lnSpc>
              <a:defRPr/>
            </a:pPr>
            <a:r>
              <a:rPr lang="pt-BR" sz="2400" dirty="0" smtClean="0">
                <a:latin typeface="Calibri" pitchFamily="34" charset="0"/>
                <a:cs typeface="Tahoma" pitchFamily="34" charset="0"/>
              </a:rPr>
              <a:t>Obs</a:t>
            </a:r>
            <a:r>
              <a:rPr lang="pt-BR" sz="2400" dirty="0">
                <a:latin typeface="Calibri" pitchFamily="34" charset="0"/>
                <a:cs typeface="Tahoma" pitchFamily="34" charset="0"/>
              </a:rPr>
              <a:t>.: É controlado pelo hormônio ACTH produzido pela </a:t>
            </a:r>
            <a:r>
              <a:rPr lang="pt-BR" sz="2400" dirty="0" err="1">
                <a:latin typeface="Calibri" pitchFamily="34" charset="0"/>
                <a:cs typeface="Tahoma" pitchFamily="34" charset="0"/>
              </a:rPr>
              <a:t>adenoipófise</a:t>
            </a:r>
            <a:endParaRPr lang="pt-BR" sz="2000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03388" y="14922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ítulo 4"/>
          <p:cNvSpPr txBox="1">
            <a:spLocks/>
          </p:cNvSpPr>
          <p:nvPr/>
        </p:nvSpPr>
        <p:spPr>
          <a:xfrm>
            <a:off x="4487896" y="697798"/>
            <a:ext cx="3715511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Suprarrenais 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Espaço Reservado para Número de Slid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31</a:t>
            </a:fld>
            <a:endParaRPr lang="pt-BR"/>
          </a:p>
        </p:txBody>
      </p:sp>
      <p:pic>
        <p:nvPicPr>
          <p:cNvPr id="2050" name="Picture 2" descr="Glândula suprarrenal – Wikipédia, a enciclopédia liv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56" y="4244454"/>
            <a:ext cx="2642169" cy="25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33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86768" y="1460951"/>
            <a:ext cx="1137313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t-BR" sz="2000" b="1" dirty="0" err="1" smtClean="0">
                <a:cs typeface="Tahoma" pitchFamily="34" charset="0"/>
              </a:rPr>
              <a:t>Epinefrina</a:t>
            </a:r>
            <a:r>
              <a:rPr lang="pt-BR" sz="2000" b="1" dirty="0" smtClean="0">
                <a:cs typeface="Tahoma" pitchFamily="34" charset="0"/>
              </a:rPr>
              <a:t> </a:t>
            </a:r>
            <a:r>
              <a:rPr lang="pt-BR" sz="2000" dirty="0">
                <a:cs typeface="Tahoma" pitchFamily="34" charset="0"/>
              </a:rPr>
              <a:t>(adrenalina)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 smtClean="0">
                <a:cs typeface="Tahoma" pitchFamily="34" charset="0"/>
              </a:rPr>
              <a:t>Prepara </a:t>
            </a:r>
            <a:r>
              <a:rPr lang="pt-BR" sz="2000" dirty="0">
                <a:cs typeface="Tahoma" pitchFamily="34" charset="0"/>
              </a:rPr>
              <a:t>organismo para enfrentar situações de estresse: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contrai os vasos sanguíneos (vasoconstrição),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aumenta a taxa de açúcares no sangue,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redistribui sangue para os órgãos e músculos.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pt-BR" sz="2000" dirty="0">
              <a:cs typeface="Tahoma" pitchFamily="34" charset="0"/>
            </a:endParaRPr>
          </a:p>
          <a:p>
            <a:pPr marL="1257300" lvl="2" indent="-342900" algn="just">
              <a:lnSpc>
                <a:spcPct val="150000"/>
              </a:lnSpc>
              <a:buFontTx/>
              <a:buAutoNum type="alphaLcParenR" startAt="2"/>
              <a:defRPr/>
            </a:pPr>
            <a:r>
              <a:rPr lang="pt-BR" sz="2000" b="1" dirty="0" err="1">
                <a:cs typeface="Tahoma" pitchFamily="34" charset="0"/>
              </a:rPr>
              <a:t>Norepinefrina</a:t>
            </a:r>
            <a:r>
              <a:rPr lang="pt-BR" sz="2000" dirty="0">
                <a:cs typeface="Tahoma" pitchFamily="34" charset="0"/>
              </a:rPr>
              <a:t> (noradrenalina)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 smtClean="0">
                <a:cs typeface="Tahoma" pitchFamily="34" charset="0"/>
              </a:rPr>
              <a:t>Atua </a:t>
            </a:r>
            <a:r>
              <a:rPr lang="pt-BR" sz="2000" dirty="0">
                <a:cs typeface="Tahoma" pitchFamily="34" charset="0"/>
              </a:rPr>
              <a:t>em conjunto com a </a:t>
            </a:r>
            <a:r>
              <a:rPr lang="pt-BR" sz="2000" dirty="0" err="1">
                <a:cs typeface="Tahoma" pitchFamily="34" charset="0"/>
              </a:rPr>
              <a:t>epinefrina</a:t>
            </a:r>
            <a:r>
              <a:rPr lang="pt-BR" sz="2000" dirty="0">
                <a:cs typeface="Tahoma" pitchFamily="34" charset="0"/>
              </a:rPr>
              <a:t> nas respostas a situações de estresse: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acelera os batimentos cardíacos (taquicardia),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mantém a pressão sanguínea em níveis normais.</a:t>
            </a:r>
          </a:p>
        </p:txBody>
      </p:sp>
      <p:sp>
        <p:nvSpPr>
          <p:cNvPr id="46083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03388" y="14922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ítulo 4"/>
          <p:cNvSpPr txBox="1">
            <a:spLocks/>
          </p:cNvSpPr>
          <p:nvPr/>
        </p:nvSpPr>
        <p:spPr>
          <a:xfrm>
            <a:off x="3368780" y="678535"/>
            <a:ext cx="5379435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Suprarrenais – Hormônios da Medula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32</a:t>
            </a:fld>
            <a:endParaRPr lang="pt-BR"/>
          </a:p>
        </p:txBody>
      </p:sp>
      <p:pic>
        <p:nvPicPr>
          <p:cNvPr id="19458" name="Picture 2" descr="Adrenalina - Pensar Concurs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71536"/>
            <a:ext cx="2985898" cy="18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9307" y="1320415"/>
            <a:ext cx="112184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defRPr/>
            </a:pPr>
            <a:r>
              <a:rPr lang="pt-BR" sz="2400" b="1" dirty="0">
                <a:cs typeface="Tahoma" pitchFamily="34" charset="0"/>
              </a:rPr>
              <a:t>	</a:t>
            </a:r>
            <a:r>
              <a:rPr lang="pt-BR" sz="2400" dirty="0" smtClean="0">
                <a:cs typeface="Tahoma" pitchFamily="34" charset="0"/>
              </a:rPr>
              <a:t>Localização</a:t>
            </a:r>
            <a:r>
              <a:rPr lang="pt-BR" sz="2400" dirty="0">
                <a:cs typeface="Tahoma" pitchFamily="34" charset="0"/>
              </a:rPr>
              <a:t>: no lado esquerdo da cavidade abdominal.</a:t>
            </a:r>
          </a:p>
          <a:p>
            <a:pPr marL="1257300" lvl="2" indent="-342900" algn="just">
              <a:lnSpc>
                <a:spcPct val="150000"/>
              </a:lnSpc>
              <a:defRPr/>
            </a:pPr>
            <a:r>
              <a:rPr lang="pt-BR" sz="2400" dirty="0">
                <a:cs typeface="Tahoma" pitchFamily="34" charset="0"/>
              </a:rPr>
              <a:t>Glândula mista ou </a:t>
            </a:r>
            <a:r>
              <a:rPr lang="pt-BR" sz="2400" dirty="0" err="1">
                <a:cs typeface="Tahoma" pitchFamily="34" charset="0"/>
              </a:rPr>
              <a:t>anfícrina</a:t>
            </a:r>
            <a:r>
              <a:rPr lang="pt-BR" sz="2400" dirty="0">
                <a:cs typeface="Tahoma" pitchFamily="34" charset="0"/>
              </a:rPr>
              <a:t> (possui porção exócrina e endócrina).</a:t>
            </a:r>
          </a:p>
          <a:p>
            <a:pPr marL="1257300" lvl="2" indent="-342900" algn="just">
              <a:lnSpc>
                <a:spcPct val="150000"/>
              </a:lnSpc>
              <a:defRPr/>
            </a:pPr>
            <a:r>
              <a:rPr lang="pt-BR" sz="2400" dirty="0">
                <a:cs typeface="Tahoma" pitchFamily="34" charset="0"/>
              </a:rPr>
              <a:t>Produz dois hormônios: insulina e glucagon (porção endócrina).</a:t>
            </a:r>
          </a:p>
          <a:p>
            <a:pPr marL="1257300" lvl="2" indent="-342900" algn="just">
              <a:lnSpc>
                <a:spcPct val="150000"/>
              </a:lnSpc>
              <a:defRPr/>
            </a:pPr>
            <a:r>
              <a:rPr lang="pt-BR" sz="2400" dirty="0">
                <a:cs typeface="Tahoma" pitchFamily="34" charset="0"/>
              </a:rPr>
              <a:t>Produz o suco pancreático (porção exócrina).</a:t>
            </a:r>
          </a:p>
        </p:txBody>
      </p:sp>
      <p:sp>
        <p:nvSpPr>
          <p:cNvPr id="4813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grpSp>
        <p:nvGrpSpPr>
          <p:cNvPr id="48132" name="Grupo 6"/>
          <p:cNvGrpSpPr>
            <a:grpSpLocks/>
          </p:cNvGrpSpPr>
          <p:nvPr/>
        </p:nvGrpSpPr>
        <p:grpSpPr bwMode="auto">
          <a:xfrm>
            <a:off x="3425587" y="4177312"/>
            <a:ext cx="4121625" cy="2480171"/>
            <a:chOff x="2051720" y="3717032"/>
            <a:chExt cx="4032448" cy="2683768"/>
          </a:xfrm>
        </p:grpSpPr>
        <p:pic>
          <p:nvPicPr>
            <p:cNvPr id="48134" name="Picture 8" descr="Arquivo: az.gif Pâncre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9" t="58868"/>
            <a:stretch>
              <a:fillRect/>
            </a:stretch>
          </p:blipFill>
          <p:spPr bwMode="auto">
            <a:xfrm>
              <a:off x="2051720" y="3717032"/>
              <a:ext cx="4020989" cy="268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4283855" y="5027023"/>
              <a:ext cx="1800313" cy="863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703388" y="14922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ítulo 4"/>
          <p:cNvSpPr txBox="1">
            <a:spLocks/>
          </p:cNvSpPr>
          <p:nvPr/>
        </p:nvSpPr>
        <p:spPr>
          <a:xfrm>
            <a:off x="4487896" y="697798"/>
            <a:ext cx="3715511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Pâncreas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33</a:t>
            </a:fld>
            <a:endParaRPr lang="pt-BR"/>
          </a:p>
        </p:txBody>
      </p:sp>
      <p:pic>
        <p:nvPicPr>
          <p:cNvPr id="17410" name="Picture 2" descr="Adenocarcinoma de pâncreas. Conhecendo um pouco mais essa doença, fatores  de risco, tratamento e direções futura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2" y="3497998"/>
            <a:ext cx="3332747" cy="322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131384" y="1211448"/>
            <a:ext cx="11677390" cy="6763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>
              <a:lnSpc>
                <a:spcPct val="150000"/>
              </a:lnSpc>
              <a:buFontTx/>
              <a:buAutoNum type="alphaLcParenR"/>
              <a:defRPr/>
            </a:pPr>
            <a:r>
              <a:rPr lang="pt-BR" sz="2000" b="1" dirty="0" smtClean="0">
                <a:cs typeface="Tahoma" pitchFamily="34" charset="0"/>
              </a:rPr>
              <a:t>Insulina</a:t>
            </a:r>
            <a:endParaRPr lang="pt-BR" sz="2000" b="1" dirty="0">
              <a:cs typeface="Tahoma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 smtClean="0">
                <a:cs typeface="Tahoma" pitchFamily="34" charset="0"/>
              </a:rPr>
              <a:t>aumenta </a:t>
            </a:r>
            <a:r>
              <a:rPr lang="pt-BR" sz="2000" dirty="0">
                <a:cs typeface="Tahoma" pitchFamily="34" charset="0"/>
              </a:rPr>
              <a:t>a permeabilidade da membrana celular à glicose,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no fígado, a insulina promove a formação do glicogênio,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ação hipoglicemiante (diminui a quantidade de glicose no sangue),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produzida pelas células </a:t>
            </a:r>
            <a:r>
              <a:rPr lang="el-GR" sz="2000" dirty="0">
                <a:latin typeface="Calibri"/>
                <a:cs typeface="Tahoma" pitchFamily="34" charset="0"/>
              </a:rPr>
              <a:t>β</a:t>
            </a:r>
            <a:r>
              <a:rPr lang="pt-BR" sz="2000" dirty="0">
                <a:latin typeface="Calibri"/>
                <a:cs typeface="Tahoma" pitchFamily="34" charset="0"/>
              </a:rPr>
              <a:t> (beta) das ilhotas de </a:t>
            </a:r>
            <a:r>
              <a:rPr lang="pt-BR" sz="2000" dirty="0" err="1">
                <a:latin typeface="Calibri"/>
                <a:cs typeface="Tahoma" pitchFamily="34" charset="0"/>
              </a:rPr>
              <a:t>Langerhans</a:t>
            </a:r>
            <a:r>
              <a:rPr lang="pt-BR" sz="2000" dirty="0">
                <a:latin typeface="Calibri"/>
                <a:cs typeface="Tahoma" pitchFamily="34" charset="0"/>
              </a:rPr>
              <a:t>.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pt-BR" sz="2000" dirty="0" smtClean="0">
              <a:latin typeface="Calibri"/>
              <a:cs typeface="Tahoma" pitchFamily="34" charset="0"/>
            </a:endParaRPr>
          </a:p>
          <a:p>
            <a:pPr marL="1257300" lvl="2" indent="-342900" algn="just">
              <a:lnSpc>
                <a:spcPct val="150000"/>
              </a:lnSpc>
              <a:defRPr/>
            </a:pPr>
            <a:r>
              <a:rPr lang="pt-BR" sz="2000" b="1" dirty="0" smtClean="0">
                <a:latin typeface="Calibri"/>
                <a:cs typeface="Tahoma" pitchFamily="34" charset="0"/>
              </a:rPr>
              <a:t>b</a:t>
            </a:r>
            <a:r>
              <a:rPr lang="pt-BR" sz="2000" b="1" dirty="0">
                <a:latin typeface="Calibri"/>
                <a:cs typeface="Tahoma" pitchFamily="34" charset="0"/>
              </a:rPr>
              <a:t>)   Glucagon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 smtClean="0">
                <a:cs typeface="Tahoma" pitchFamily="34" charset="0"/>
              </a:rPr>
              <a:t>efeito </a:t>
            </a:r>
            <a:r>
              <a:rPr lang="pt-BR" sz="2000" dirty="0">
                <a:cs typeface="Tahoma" pitchFamily="34" charset="0"/>
              </a:rPr>
              <a:t>inverso ao da insulina;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no fígado, o glucagon estimula a transformação do glicogênio em várias moléculas de glicose, que serão enviadas para o sangue;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ação hiperglicemiante (aumenta a quantidade de glicose no sangue);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cs typeface="Tahoma" pitchFamily="34" charset="0"/>
              </a:rPr>
              <a:t>produzido pelas células </a:t>
            </a:r>
            <a:r>
              <a:rPr lang="el-GR" sz="2000" dirty="0">
                <a:latin typeface="Calibri"/>
                <a:cs typeface="Tahoma" pitchFamily="34" charset="0"/>
              </a:rPr>
              <a:t>α</a:t>
            </a:r>
            <a:r>
              <a:rPr lang="pt-BR" sz="2000" dirty="0">
                <a:latin typeface="Calibri"/>
                <a:cs typeface="Tahoma" pitchFamily="34" charset="0"/>
              </a:rPr>
              <a:t> (alfa) das ilhotas de </a:t>
            </a:r>
            <a:r>
              <a:rPr lang="pt-BR" sz="2000" dirty="0" err="1">
                <a:latin typeface="Calibri"/>
                <a:cs typeface="Tahoma" pitchFamily="34" charset="0"/>
              </a:rPr>
              <a:t>Langerhans</a:t>
            </a:r>
            <a:r>
              <a:rPr lang="pt-BR" sz="2000" dirty="0">
                <a:latin typeface="Calibri"/>
                <a:cs typeface="Tahoma" pitchFamily="34" charset="0"/>
              </a:rPr>
              <a:t>.</a:t>
            </a:r>
            <a:endParaRPr lang="pt-BR" sz="2000" dirty="0">
              <a:cs typeface="Tahoma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pt-BR" sz="900" dirty="0">
              <a:cs typeface="Tahoma" pitchFamily="34" charset="0"/>
            </a:endParaRPr>
          </a:p>
          <a:p>
            <a:pPr marL="1257300" lvl="2" indent="-342900" algn="just">
              <a:lnSpc>
                <a:spcPct val="150000"/>
              </a:lnSpc>
              <a:defRPr/>
            </a:pPr>
            <a:endParaRPr lang="pt-BR" sz="2000" b="1" dirty="0">
              <a:cs typeface="Tahoma" pitchFamily="34" charset="0"/>
            </a:endParaRPr>
          </a:p>
          <a:p>
            <a:pPr marL="800100" lvl="1" indent="-342900" algn="just">
              <a:lnSpc>
                <a:spcPct val="150000"/>
              </a:lnSpc>
              <a:defRPr/>
            </a:pPr>
            <a:endParaRPr lang="pt-BR" sz="2000" dirty="0">
              <a:cs typeface="Tahoma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27664" y="1026504"/>
            <a:ext cx="26431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i="1" dirty="0">
                <a:solidFill>
                  <a:srgbClr val="102766"/>
                </a:solidFill>
                <a:cs typeface="Arial" charset="0"/>
              </a:rPr>
              <a:t>Atua após as refeições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27664" y="3790524"/>
            <a:ext cx="3786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i="1" dirty="0">
                <a:solidFill>
                  <a:srgbClr val="102766"/>
                </a:solidFill>
                <a:cs typeface="Arial" charset="0"/>
              </a:rPr>
              <a:t>Atua nos períodos entre as refeições</a:t>
            </a:r>
          </a:p>
        </p:txBody>
      </p:sp>
      <p:sp>
        <p:nvSpPr>
          <p:cNvPr id="5018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4922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ítulo 4"/>
          <p:cNvSpPr txBox="1">
            <a:spLocks/>
          </p:cNvSpPr>
          <p:nvPr/>
        </p:nvSpPr>
        <p:spPr>
          <a:xfrm>
            <a:off x="4487896" y="697798"/>
            <a:ext cx="3715511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Pâncreas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41195" y="1819371"/>
            <a:ext cx="11573301" cy="452431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400" b="1" dirty="0">
                <a:solidFill>
                  <a:srgbClr val="FF0000"/>
                </a:solidFill>
              </a:rPr>
              <a:t>Diabetes </a:t>
            </a:r>
            <a:r>
              <a:rPr lang="pt-BR" sz="2400" b="1" dirty="0" err="1">
                <a:solidFill>
                  <a:srgbClr val="FF0000"/>
                </a:solidFill>
              </a:rPr>
              <a:t>Mellitus</a:t>
            </a:r>
            <a:endParaRPr lang="pt-BR" sz="24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	Doença em que o indivíduo apresenta altas taxas de glicose no sangue.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b="1" dirty="0"/>
              <a:t>Diabetes Tipo I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Causa: redução das células </a:t>
            </a:r>
            <a:r>
              <a:rPr lang="el-GR" sz="2400" dirty="0"/>
              <a:t>β</a:t>
            </a:r>
            <a:r>
              <a:rPr lang="pt-BR" sz="2400" dirty="0"/>
              <a:t> do pâncreas, o que leva a uma diminuição da produção de insulina.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b="1" dirty="0"/>
              <a:t>Diabetes Tipo II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Causa: redução do  número de receptores de insulina nas membranas das células.</a:t>
            </a:r>
          </a:p>
        </p:txBody>
      </p:sp>
      <p:sp>
        <p:nvSpPr>
          <p:cNvPr id="5222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1703388" y="14922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2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21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ítulo 4"/>
          <p:cNvSpPr txBox="1">
            <a:spLocks/>
          </p:cNvSpPr>
          <p:nvPr/>
        </p:nvSpPr>
        <p:spPr>
          <a:xfrm>
            <a:off x="5090316" y="744211"/>
            <a:ext cx="3715511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Pâncreas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7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1612308"/>
            <a:ext cx="11577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>
              <a:defRPr/>
            </a:pPr>
            <a:r>
              <a:rPr lang="pt-BR" sz="2000" b="1" dirty="0" smtClean="0">
                <a:cs typeface="Tahoma" pitchFamily="34" charset="0"/>
              </a:rPr>
              <a:t>a</a:t>
            </a:r>
            <a:r>
              <a:rPr lang="pt-BR" sz="2000" b="1" dirty="0">
                <a:cs typeface="Tahoma" pitchFamily="34" charset="0"/>
              </a:rPr>
              <a:t>) </a:t>
            </a:r>
            <a:r>
              <a:rPr lang="pt-BR" sz="2000" b="1" dirty="0" smtClean="0">
                <a:cs typeface="Tahoma" pitchFamily="34" charset="0"/>
              </a:rPr>
              <a:t>Testículos:</a:t>
            </a:r>
            <a:r>
              <a:rPr lang="pt-BR" sz="2000" dirty="0" smtClean="0">
                <a:cs typeface="Tahoma" pitchFamily="34" charset="0"/>
              </a:rPr>
              <a:t> </a:t>
            </a:r>
            <a:r>
              <a:rPr lang="pt-BR" sz="2000" dirty="0">
                <a:cs typeface="Tahoma" pitchFamily="34" charset="0"/>
              </a:rPr>
              <a:t>localizados no interior da bolsa escrotal.</a:t>
            </a:r>
          </a:p>
          <a:p>
            <a:pPr marL="1257300" lvl="2" indent="-342900" algn="just">
              <a:defRPr/>
            </a:pPr>
            <a:endParaRPr lang="pt-BR" sz="2000" dirty="0">
              <a:cs typeface="Tahoma" pitchFamily="34" charset="0"/>
            </a:endParaRPr>
          </a:p>
          <a:p>
            <a:pPr marL="1257300" lvl="2" indent="-342900" algn="just"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Sofre influência dos hormônios FSH e LH produzidos pela </a:t>
            </a:r>
            <a:r>
              <a:rPr lang="pt-BR" sz="2000" dirty="0" err="1">
                <a:cs typeface="Tahoma" pitchFamily="34" charset="0"/>
              </a:rPr>
              <a:t>adenoipófise</a:t>
            </a:r>
            <a:r>
              <a:rPr lang="pt-BR" sz="2000" dirty="0">
                <a:cs typeface="Tahoma" pitchFamily="34" charset="0"/>
              </a:rPr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74249" y="2933652"/>
            <a:ext cx="7615451" cy="34009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b="1" dirty="0"/>
              <a:t>Testículos</a:t>
            </a:r>
          </a:p>
          <a:p>
            <a:pPr eaLnBrk="1" hangingPunct="1">
              <a:defRPr/>
            </a:pPr>
            <a:endParaRPr lang="pt-BR" sz="800" dirty="0"/>
          </a:p>
          <a:p>
            <a:pPr algn="just" eaLnBrk="1" hangingPunct="1">
              <a:defRPr/>
            </a:pPr>
            <a:r>
              <a:rPr lang="pt-BR" dirty="0"/>
              <a:t>FSH </a:t>
            </a:r>
            <a:r>
              <a:rPr lang="pt-BR" dirty="0">
                <a:sym typeface="Wingdings" pitchFamily="2" charset="2"/>
              </a:rPr>
              <a:t> induz à produção de Espermatozoides</a:t>
            </a:r>
          </a:p>
          <a:p>
            <a:pPr algn="just" eaLnBrk="1" hangingPunct="1">
              <a:defRPr/>
            </a:pPr>
            <a:endParaRPr lang="pt-BR" sz="800" dirty="0">
              <a:sym typeface="Wingdings" pitchFamily="2" charset="2"/>
            </a:endParaRPr>
          </a:p>
          <a:p>
            <a:pPr algn="just" eaLnBrk="1" hangingPunct="1">
              <a:defRPr/>
            </a:pPr>
            <a:r>
              <a:rPr lang="pt-BR" dirty="0">
                <a:sym typeface="Wingdings" pitchFamily="2" charset="2"/>
              </a:rPr>
              <a:t>LH  Induz à produção de Testosterona</a:t>
            </a:r>
          </a:p>
          <a:p>
            <a:pPr algn="just" eaLnBrk="1" hangingPunct="1">
              <a:defRPr/>
            </a:pPr>
            <a:endParaRPr lang="pt-BR" sz="800" dirty="0">
              <a:sym typeface="Wingdings" pitchFamily="2" charset="2"/>
            </a:endParaRPr>
          </a:p>
          <a:p>
            <a:pPr algn="just" eaLnBrk="1" hangingPunct="1">
              <a:defRPr/>
            </a:pPr>
            <a:r>
              <a:rPr lang="pt-BR" b="1" dirty="0">
                <a:solidFill>
                  <a:srgbClr val="FF0000"/>
                </a:solidFill>
                <a:sym typeface="Wingdings" pitchFamily="2" charset="2"/>
              </a:rPr>
              <a:t>Testosterona</a:t>
            </a:r>
            <a:r>
              <a:rPr lang="pt-BR" dirty="0">
                <a:sym typeface="Wingdings" pitchFamily="2" charset="2"/>
              </a:rPr>
              <a:t> (hormônio sexual masculino), produzido no interior dos testículos pelas células de </a:t>
            </a:r>
            <a:r>
              <a:rPr lang="pt-BR" dirty="0" err="1">
                <a:sym typeface="Wingdings" pitchFamily="2" charset="2"/>
              </a:rPr>
              <a:t>Leydig</a:t>
            </a:r>
            <a:r>
              <a:rPr lang="pt-BR" dirty="0">
                <a:sym typeface="Wingdings" pitchFamily="2" charset="2"/>
              </a:rPr>
              <a:t>.</a:t>
            </a:r>
          </a:p>
          <a:p>
            <a:pPr algn="just" eaLnBrk="1" hangingPunct="1">
              <a:defRPr/>
            </a:pPr>
            <a:endParaRPr lang="pt-BR" sz="800" dirty="0">
              <a:sym typeface="Wingdings" pitchFamily="2" charset="2"/>
            </a:endParaRPr>
          </a:p>
          <a:p>
            <a:pPr algn="just" eaLnBrk="1" hangingPunct="1">
              <a:defRPr/>
            </a:pPr>
            <a:r>
              <a:rPr lang="pt-BR" dirty="0">
                <a:sym typeface="Wingdings" pitchFamily="2" charset="2"/>
              </a:rPr>
              <a:t>Ação: </a:t>
            </a:r>
          </a:p>
          <a:p>
            <a:pPr algn="just" eaLnBrk="1" hangingPunct="1">
              <a:defRPr/>
            </a:pPr>
            <a:endParaRPr lang="pt-BR" sz="300" dirty="0"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pt-BR" dirty="0">
                <a:sym typeface="Wingdings" pitchFamily="2" charset="2"/>
              </a:rPr>
              <a:t> aparecimento das características sexuais secundárias masculinas (barba, pelos pubianos, engrossamento da voz, desenvolvimento da musculatura, etc.);</a:t>
            </a:r>
            <a:endParaRPr lang="pt-BR" sz="200" dirty="0">
              <a:sym typeface="Wingdings" pitchFamily="2" charset="2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pt-BR" dirty="0">
                <a:sym typeface="Wingdings" pitchFamily="2" charset="2"/>
              </a:rPr>
              <a:t> amadurecimento dos órgãos genitais;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pt-BR" dirty="0">
                <a:sym typeface="Wingdings" pitchFamily="2" charset="2"/>
              </a:rPr>
              <a:t> libido sexual.</a:t>
            </a:r>
          </a:p>
        </p:txBody>
      </p:sp>
      <p:sp>
        <p:nvSpPr>
          <p:cNvPr id="5427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pic>
        <p:nvPicPr>
          <p:cNvPr id="54278" name="Picture 8" descr="Arquivo: nolabel.png sistema reprodutor masculino later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6"/>
          <a:stretch>
            <a:fillRect/>
          </a:stretch>
        </p:blipFill>
        <p:spPr bwMode="auto">
          <a:xfrm>
            <a:off x="1373607" y="3012111"/>
            <a:ext cx="2391908" cy="33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1703388" y="14922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ítulo 4"/>
          <p:cNvSpPr txBox="1">
            <a:spLocks/>
          </p:cNvSpPr>
          <p:nvPr/>
        </p:nvSpPr>
        <p:spPr>
          <a:xfrm>
            <a:off x="4787274" y="656309"/>
            <a:ext cx="2939181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Gônadas - Testículos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1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13900" y="1237378"/>
            <a:ext cx="114504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>
              <a:defRPr/>
            </a:pPr>
            <a:endParaRPr lang="pt-BR" sz="2000" b="1" dirty="0">
              <a:cs typeface="Tahoma" pitchFamily="34" charset="0"/>
            </a:endParaRPr>
          </a:p>
          <a:p>
            <a:pPr marL="1257300" lvl="2" indent="-342900" algn="just">
              <a:defRPr/>
            </a:pPr>
            <a:r>
              <a:rPr lang="pt-BR" sz="2000" b="1" dirty="0">
                <a:cs typeface="Tahoma" pitchFamily="34" charset="0"/>
              </a:rPr>
              <a:t>b) Ovários </a:t>
            </a:r>
            <a:r>
              <a:rPr lang="pt-BR" sz="2000" dirty="0">
                <a:cs typeface="Tahoma" pitchFamily="34" charset="0"/>
              </a:rPr>
              <a:t>(mulher) localizados no interior da cavidade pélvica.</a:t>
            </a:r>
          </a:p>
          <a:p>
            <a:pPr marL="1257300" lvl="2" indent="-342900" algn="just">
              <a:defRPr/>
            </a:pPr>
            <a:r>
              <a:rPr lang="pt-BR" sz="2000" dirty="0">
                <a:cs typeface="Tahoma" pitchFamily="34" charset="0"/>
              </a:rPr>
              <a:t>Hormônios produzidos: Estrógeno e Progesterona.</a:t>
            </a:r>
          </a:p>
          <a:p>
            <a:pPr marL="1257300" lvl="2" indent="-342900" algn="just">
              <a:defRPr/>
            </a:pPr>
            <a:r>
              <a:rPr lang="pt-BR" sz="2000" dirty="0">
                <a:cs typeface="Tahoma" pitchFamily="34" charset="0"/>
              </a:rPr>
              <a:t>Sofrem influência dos hormônios FSH e LH produzidos pela </a:t>
            </a:r>
            <a:r>
              <a:rPr lang="pt-BR" sz="2000" dirty="0" err="1">
                <a:cs typeface="Tahoma" pitchFamily="34" charset="0"/>
              </a:rPr>
              <a:t>adenoipófise</a:t>
            </a:r>
            <a:r>
              <a:rPr lang="pt-BR" sz="2000" dirty="0">
                <a:cs typeface="Tahoma" pitchFamily="34" charset="0"/>
              </a:rPr>
              <a:t>.</a:t>
            </a:r>
          </a:p>
        </p:txBody>
      </p:sp>
      <p:sp>
        <p:nvSpPr>
          <p:cNvPr id="56323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pic>
        <p:nvPicPr>
          <p:cNvPr id="56324" name="Picture 14" descr="Arquivo: WeiblicherGenitaltrak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4" y="4077057"/>
            <a:ext cx="367347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5779757" y="2916676"/>
            <a:ext cx="4714875" cy="666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dirty="0">
                <a:solidFill>
                  <a:srgbClr val="000000"/>
                </a:solidFill>
              </a:rPr>
              <a:t>	FSH induz à formação dos folículos ovarianos (</a:t>
            </a:r>
            <a:r>
              <a:rPr lang="pt-BR" dirty="0" err="1">
                <a:solidFill>
                  <a:srgbClr val="000000"/>
                </a:solidFill>
              </a:rPr>
              <a:t>Graaf</a:t>
            </a:r>
            <a:r>
              <a:rPr lang="pt-BR" dirty="0">
                <a:solidFill>
                  <a:srgbClr val="000000"/>
                </a:solidFill>
              </a:rPr>
              <a:t>) e estes produzem </a:t>
            </a:r>
            <a:r>
              <a:rPr lang="pt-BR" b="1" dirty="0">
                <a:solidFill>
                  <a:srgbClr val="000000"/>
                </a:solidFill>
              </a:rPr>
              <a:t>estrógeno</a:t>
            </a:r>
            <a:r>
              <a:rPr lang="pt-BR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43233" y="2781301"/>
            <a:ext cx="497093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dirty="0"/>
              <a:t>	</a:t>
            </a:r>
            <a:r>
              <a:rPr lang="pt-BR" sz="1600" dirty="0"/>
              <a:t>Com o aumento do estrógeno, ocorre o aumento da liberação do hormônio LH, o qual promove a ovulação e a formação do corpo lúteo que irá produzir </a:t>
            </a:r>
            <a:r>
              <a:rPr lang="pt-BR" sz="1600" b="1" dirty="0"/>
              <a:t>progesterona</a:t>
            </a:r>
            <a:r>
              <a:rPr lang="pt-BR" sz="1600" dirty="0"/>
              <a:t>.</a:t>
            </a:r>
          </a:p>
        </p:txBody>
      </p:sp>
      <p:pic>
        <p:nvPicPr>
          <p:cNvPr id="56331" name="Picture 16" descr="Arquivo: Ordem de mudanças na ovary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 b="6488"/>
          <a:stretch>
            <a:fillRect/>
          </a:stretch>
        </p:blipFill>
        <p:spPr bwMode="auto">
          <a:xfrm>
            <a:off x="6388101" y="3720603"/>
            <a:ext cx="394176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1774826" y="2717800"/>
            <a:ext cx="322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05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21" name="CaixaDeTexto 3"/>
          <p:cNvSpPr txBox="1">
            <a:spLocks noChangeArrowheads="1"/>
          </p:cNvSpPr>
          <p:nvPr/>
        </p:nvSpPr>
        <p:spPr bwMode="auto">
          <a:xfrm>
            <a:off x="1703388" y="14922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2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2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29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30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31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32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ítulo 4"/>
          <p:cNvSpPr txBox="1">
            <a:spLocks/>
          </p:cNvSpPr>
          <p:nvPr/>
        </p:nvSpPr>
        <p:spPr>
          <a:xfrm>
            <a:off x="4787274" y="656309"/>
            <a:ext cx="2939181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Gônadas - Ovários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4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-736161" y="1175432"/>
            <a:ext cx="125559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just">
              <a:lnSpc>
                <a:spcPct val="150000"/>
              </a:lnSpc>
              <a:defRPr/>
            </a:pPr>
            <a:r>
              <a:rPr lang="pt-BR" sz="2000" b="1" dirty="0" smtClean="0">
                <a:cs typeface="Tahoma" pitchFamily="34" charset="0"/>
              </a:rPr>
              <a:t>Estrógeno</a:t>
            </a:r>
            <a:r>
              <a:rPr lang="pt-BR" sz="2000" b="1" dirty="0">
                <a:cs typeface="Tahoma" pitchFamily="34" charset="0"/>
              </a:rPr>
              <a:t>: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produzido pelos folículos ovarianos (folículos de </a:t>
            </a:r>
            <a:r>
              <a:rPr lang="pt-BR" sz="2000" dirty="0" err="1">
                <a:cs typeface="Tahoma" pitchFamily="34" charset="0"/>
              </a:rPr>
              <a:t>Graaf</a:t>
            </a:r>
            <a:r>
              <a:rPr lang="pt-BR" sz="2000" dirty="0">
                <a:cs typeface="Tahoma" pitchFamily="34" charset="0"/>
              </a:rPr>
              <a:t>);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Arial" charset="0"/>
              </a:rPr>
              <a:t>determina o aparecimento das características sexuais secundárias femininas (mamas, pelos pubianos, acúmulo de gordura em algumas regiões, etc.); 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Arial" charset="0"/>
              </a:rPr>
              <a:t>estimula o desenvolvimento do endométrio para receber o embrião;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Arial" charset="0"/>
              </a:rPr>
              <a:t>induz o amadurecimento dos órgãos genitais;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Arial" charset="0"/>
              </a:rPr>
              <a:t>libido sexual.</a:t>
            </a:r>
            <a:endParaRPr lang="pt-BR" sz="2000" b="1" dirty="0">
              <a:cs typeface="Tahoma" pitchFamily="34" charset="0"/>
            </a:endParaRPr>
          </a:p>
          <a:p>
            <a:pPr marL="1257300" lvl="2" indent="-342900" algn="just">
              <a:lnSpc>
                <a:spcPct val="150000"/>
              </a:lnSpc>
              <a:defRPr/>
            </a:pPr>
            <a:r>
              <a:rPr lang="pt-BR" sz="2000" b="1" dirty="0" smtClean="0">
                <a:cs typeface="Tahoma" pitchFamily="34" charset="0"/>
              </a:rPr>
              <a:t>Progesterona</a:t>
            </a:r>
            <a:r>
              <a:rPr lang="pt-BR" sz="2000" b="1" dirty="0">
                <a:cs typeface="Tahoma" pitchFamily="34" charset="0"/>
              </a:rPr>
              <a:t>: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produzida pelo corpo lúteo que se origina do folículo ovariano rompido durante a ovulação;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juntamente com o estrógeno, a progesterona atua preparando a parede do endométrio uterino para receber o embrião;</a:t>
            </a:r>
          </a:p>
          <a:p>
            <a:pPr marL="1714500" lvl="3" indent="-342900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000" dirty="0">
                <a:cs typeface="Tahoma" pitchFamily="34" charset="0"/>
              </a:rPr>
              <a:t>estimula o desenvolvimento das glândulas mamárias.</a:t>
            </a:r>
          </a:p>
        </p:txBody>
      </p:sp>
      <p:sp>
        <p:nvSpPr>
          <p:cNvPr id="58371" name="CaixaDeTexto 3"/>
          <p:cNvSpPr txBox="1">
            <a:spLocks noChangeArrowheads="1"/>
          </p:cNvSpPr>
          <p:nvPr/>
        </p:nvSpPr>
        <p:spPr bwMode="auto">
          <a:xfrm>
            <a:off x="1703388" y="101600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1703388" y="14922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chemeClr val="bg1"/>
              </a:solidFill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1703388" y="115888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ítulo 4"/>
          <p:cNvSpPr txBox="1">
            <a:spLocks/>
          </p:cNvSpPr>
          <p:nvPr/>
        </p:nvSpPr>
        <p:spPr>
          <a:xfrm>
            <a:off x="4787274" y="656309"/>
            <a:ext cx="2939181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Gônadas - Ovários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1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907" y="1741255"/>
            <a:ext cx="10541119" cy="38862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 Função: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Controle secreção glândula </a:t>
            </a:r>
            <a:r>
              <a:rPr lang="pt-BR" altLang="pt-BR" sz="2400" dirty="0" err="1" smtClean="0">
                <a:solidFill>
                  <a:srgbClr val="000022"/>
                </a:solidFill>
                <a:cs typeface="Arial" panose="020B0604020202020204" pitchFamily="34" charset="0"/>
              </a:rPr>
              <a:t>tireóide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(aumento células tireoidianas)  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pt-BR" sz="2400" dirty="0" smtClean="0">
                <a:solidFill>
                  <a:srgbClr val="000022"/>
                </a:solidFill>
                <a:cs typeface="Times New Roman" panose="02020603050405020304" pitchFamily="18" charset="0"/>
              </a:rPr>
              <a:t> 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Controla de forma quase total a </a:t>
            </a:r>
            <a:r>
              <a:rPr lang="pt-BR" altLang="pt-BR" sz="2400" dirty="0" err="1" smtClean="0">
                <a:solidFill>
                  <a:srgbClr val="000022"/>
                </a:solidFill>
                <a:cs typeface="Arial" panose="020B0604020202020204" pitchFamily="34" charset="0"/>
              </a:rPr>
              <a:t>tireóide</a:t>
            </a:r>
            <a:endParaRPr lang="pt-BR" altLang="pt-BR" sz="2400" dirty="0" smtClean="0">
              <a:solidFill>
                <a:srgbClr val="000022"/>
              </a:solidFill>
              <a:cs typeface="Arial" panose="020B0604020202020204" pitchFamily="34" charset="0"/>
            </a:endParaRPr>
          </a:p>
          <a:p>
            <a:pPr eaLnBrk="1" hangingPunct="1"/>
            <a:endParaRPr lang="pt-BR" altLang="pt-BR" sz="2400" dirty="0">
              <a:solidFill>
                <a:srgbClr val="000022"/>
              </a:solidFill>
              <a:cs typeface="Arial" panose="020B0604020202020204" pitchFamily="34" charset="0"/>
            </a:endParaRPr>
          </a:p>
          <a:p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Função:</a:t>
            </a:r>
            <a:r>
              <a:rPr lang="pt-BR" altLang="pt-BR" sz="2400" dirty="0">
                <a:cs typeface="Times New Roman" panose="02020603050405020304" pitchFamily="18" charset="0"/>
              </a:rPr>
              <a:t/>
            </a:r>
            <a:br>
              <a:rPr lang="pt-BR" altLang="pt-BR" sz="2400" dirty="0">
                <a:cs typeface="Times New Roman" panose="02020603050405020304" pitchFamily="18" charset="0"/>
              </a:rPr>
            </a:b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 Crescimento das mamas</a:t>
            </a:r>
            <a:b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</a:b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 Aumento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da função secretora</a:t>
            </a:r>
            <a:r>
              <a:rPr lang="pt-BR" altLang="pt-BR" sz="2400" dirty="0">
                <a:cs typeface="Times New Roman" panose="02020603050405020304" pitchFamily="18" charset="0"/>
              </a:rPr>
              <a:t/>
            </a:r>
            <a:br>
              <a:rPr lang="pt-BR" altLang="pt-BR" sz="2400" dirty="0">
                <a:cs typeface="Times New Roman" panose="02020603050405020304" pitchFamily="18" charset="0"/>
              </a:rPr>
            </a:br>
            <a:r>
              <a:rPr lang="pt-BR" altLang="pt-BR" sz="2400" dirty="0"/>
              <a:t/>
            </a:r>
            <a:br>
              <a:rPr lang="pt-BR" altLang="pt-BR" sz="2400" dirty="0"/>
            </a:br>
            <a:endParaRPr lang="pt-BR" altLang="pt-BR" sz="2400" dirty="0" smtClean="0">
              <a:cs typeface="Times New Roman" panose="02020603050405020304" pitchFamily="18" charset="0"/>
            </a:endParaRPr>
          </a:p>
          <a:p>
            <a:pPr eaLnBrk="1" hangingPunct="1"/>
            <a:endParaRPr lang="pt-BR" altLang="pt-BR" sz="2400" dirty="0" smtClean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HORMÔNIOS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765515" y="1346797"/>
            <a:ext cx="3576337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Hormônio Tireotrófico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4093705" y="3289897"/>
            <a:ext cx="3576337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Hormônio Prolactina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7907" y="5326375"/>
            <a:ext cx="11755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Função: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Controle secreção hormônios </a:t>
            </a:r>
            <a:r>
              <a:rPr lang="pt-BR" altLang="pt-BR" sz="2400" dirty="0" err="1" smtClean="0">
                <a:solidFill>
                  <a:srgbClr val="000022"/>
                </a:solidFill>
                <a:cs typeface="Arial" panose="020B0604020202020204" pitchFamily="34" charset="0"/>
              </a:rPr>
              <a:t>supra-renais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 (aumento células </a:t>
            </a:r>
            <a:r>
              <a:rPr lang="pt-BR" altLang="pt-BR" sz="2400" dirty="0" err="1" smtClean="0">
                <a:solidFill>
                  <a:srgbClr val="000022"/>
                </a:solidFill>
                <a:cs typeface="Arial" panose="020B0604020202020204" pitchFamily="34" charset="0"/>
              </a:rPr>
              <a:t>supra-renais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)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Controla atividade das </a:t>
            </a:r>
            <a:r>
              <a:rPr lang="pt-BR" altLang="pt-BR" sz="2400" dirty="0" err="1" smtClean="0">
                <a:solidFill>
                  <a:srgbClr val="000022"/>
                </a:solidFill>
                <a:cs typeface="Arial" panose="020B0604020202020204" pitchFamily="34" charset="0"/>
              </a:rPr>
              <a:t>supra-renais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  </a:t>
            </a:r>
            <a:endParaRPr lang="pt-BR" altLang="pt-BR" sz="2400" dirty="0" smtClean="0">
              <a:cs typeface="Times New Roman" panose="02020603050405020304" pitchFamily="18" charset="0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2375224" y="5232997"/>
            <a:ext cx="7013298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Hormônio </a:t>
            </a:r>
            <a:r>
              <a:rPr lang="pt-BR" altLang="pt-BR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Hormônio</a:t>
            </a:r>
            <a:r>
              <a:rPr lang="pt-BR" altLang="pt-BR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adrenocorticotrófico (ACTH)</a:t>
            </a:r>
            <a:r>
              <a:rPr lang="pt-BR" altLang="pt-BR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8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645" y="1471162"/>
            <a:ext cx="10994109" cy="216087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>
                <a:solidFill>
                  <a:srgbClr val="000022"/>
                </a:solidFill>
                <a:cs typeface="Times New Roman" panose="02020603050405020304" pitchFamily="18" charset="0"/>
              </a:rPr>
              <a:t>Glândulas Endócrinas produzem secreções </a:t>
            </a:r>
            <a:r>
              <a:rPr lang="pt-BR" altLang="pt-BR" sz="2400" dirty="0">
                <a:solidFill>
                  <a:srgbClr val="000022"/>
                </a:solidFill>
                <a:cs typeface="Times New Roman" panose="02020603050405020304" pitchFamily="18" charset="0"/>
              </a:rPr>
              <a:t>de substâncias (hormônios) que atuam sobre célula </a:t>
            </a:r>
            <a:r>
              <a:rPr lang="pt-BR" altLang="pt-BR" sz="2400" dirty="0" smtClean="0">
                <a:solidFill>
                  <a:srgbClr val="000022"/>
                </a:solidFill>
                <a:cs typeface="Times New Roman" panose="02020603050405020304" pitchFamily="18" charset="0"/>
              </a:rPr>
              <a:t>alvo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rgbClr val="000022"/>
                </a:solidFill>
                <a:cs typeface="Times New Roman" panose="02020603050405020304" pitchFamily="18" charset="0"/>
              </a:rPr>
              <a:t>Hormônios: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>
                <a:solidFill>
                  <a:srgbClr val="000022"/>
                </a:solidFill>
                <a:cs typeface="Times New Roman" panose="02020603050405020304" pitchFamily="18" charset="0"/>
              </a:rPr>
              <a:t>Substâncias químicas </a:t>
            </a:r>
            <a:r>
              <a:rPr lang="pt-BR" altLang="pt-BR" sz="2400" dirty="0" smtClean="0">
                <a:solidFill>
                  <a:srgbClr val="000022"/>
                </a:solidFill>
                <a:cs typeface="Times New Roman" panose="02020603050405020304" pitchFamily="18" charset="0"/>
              </a:rPr>
              <a:t>produzidas </a:t>
            </a:r>
            <a:r>
              <a:rPr lang="pt-BR" altLang="pt-BR" sz="2400" dirty="0">
                <a:solidFill>
                  <a:srgbClr val="000022"/>
                </a:solidFill>
                <a:cs typeface="Times New Roman" panose="02020603050405020304" pitchFamily="18" charset="0"/>
              </a:rPr>
              <a:t>por glândulas que atuam no </a:t>
            </a:r>
            <a:endParaRPr lang="pt-BR" altLang="pt-BR" sz="2400" dirty="0" smtClean="0">
              <a:solidFill>
                <a:srgbClr val="000022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Times New Roman" panose="02020603050405020304" pitchFamily="18" charset="0"/>
              </a:rPr>
              <a:t>sentido </a:t>
            </a:r>
            <a:r>
              <a:rPr lang="pt-BR" altLang="pt-BR" sz="2400" dirty="0">
                <a:solidFill>
                  <a:srgbClr val="000022"/>
                </a:solidFill>
                <a:cs typeface="Times New Roman" panose="02020603050405020304" pitchFamily="18" charset="0"/>
              </a:rPr>
              <a:t>de </a:t>
            </a:r>
            <a:r>
              <a:rPr lang="pt-BR" altLang="pt-BR" sz="2400" dirty="0" smtClean="0">
                <a:solidFill>
                  <a:srgbClr val="000022"/>
                </a:solidFill>
                <a:cs typeface="Times New Roman" panose="02020603050405020304" pitchFamily="18" charset="0"/>
              </a:rPr>
              <a:t>controlar/auxiliar </a:t>
            </a:r>
            <a:r>
              <a:rPr lang="pt-BR" altLang="pt-BR" sz="2400" dirty="0">
                <a:solidFill>
                  <a:srgbClr val="000022"/>
                </a:solidFill>
                <a:cs typeface="Times New Roman" panose="02020603050405020304" pitchFamily="18" charset="0"/>
              </a:rPr>
              <a:t>o controle de alguma função do </a:t>
            </a:r>
            <a:endParaRPr lang="pt-BR" altLang="pt-BR" sz="2400" dirty="0" smtClean="0">
              <a:solidFill>
                <a:srgbClr val="000022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Times New Roman" panose="02020603050405020304" pitchFamily="18" charset="0"/>
              </a:rPr>
              <a:t>corpo</a:t>
            </a:r>
            <a:endParaRPr lang="pt-BR" altLang="pt-BR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 txBox="1">
            <a:spLocks/>
          </p:cNvSpPr>
          <p:nvPr/>
        </p:nvSpPr>
        <p:spPr>
          <a:xfrm>
            <a:off x="3799633" y="842006"/>
            <a:ext cx="500317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Glândulas Endócrinas - Hormônios</a:t>
            </a:r>
          </a:p>
          <a:p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4</a:t>
            </a:fld>
            <a:endParaRPr lang="pt-BR"/>
          </a:p>
        </p:txBody>
      </p:sp>
      <p:pic>
        <p:nvPicPr>
          <p:cNvPr id="64514" name="Picture 2" descr="Hormônios. Afinal, o que são hormônios? - Biologia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40" y="3521122"/>
            <a:ext cx="3664310" cy="29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3598296" y="91379"/>
            <a:ext cx="5405846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1. SISTEMA ENDÓCRINO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1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23" y="1166300"/>
            <a:ext cx="11308007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Função: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u="sng" dirty="0" smtClean="0">
                <a:solidFill>
                  <a:srgbClr val="000022"/>
                </a:solidFill>
                <a:cs typeface="Arial" panose="020B0604020202020204" pitchFamily="34" charset="0"/>
              </a:rPr>
              <a:t>Adolescência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   -  Promover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desenvolvimento e aumento de todos os tecidos 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corporais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u="sng" dirty="0">
                <a:solidFill>
                  <a:srgbClr val="000022"/>
                </a:solidFill>
                <a:cs typeface="Arial" panose="020B0604020202020204" pitchFamily="34" charset="0"/>
              </a:rPr>
              <a:t>Após </a:t>
            </a:r>
            <a:r>
              <a:rPr lang="pt-BR" altLang="pt-BR" sz="2400" u="sng" dirty="0" smtClean="0">
                <a:solidFill>
                  <a:srgbClr val="000022"/>
                </a:solidFill>
                <a:cs typeface="Arial" panose="020B0604020202020204" pitchFamily="34" charset="0"/>
              </a:rPr>
              <a:t>Adolescência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  - Síntese de proteínas e elementos celulares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Crescimento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para, exceto na mandíbula e nariz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Aumenta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síntese de proteínas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Diminui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a utilização de carboidratos pelas células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Aumenta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mobilização de gordura para energia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Diminuição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causa nanismo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Aumento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gigantismo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2400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HORMÔNIOS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615888" y="771842"/>
            <a:ext cx="3576337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Hormônio do Crescimento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783" y="1560759"/>
            <a:ext cx="11646090" cy="3720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Função: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u="sng" dirty="0">
                <a:solidFill>
                  <a:srgbClr val="000022"/>
                </a:solidFill>
                <a:cs typeface="Arial" panose="020B0604020202020204" pitchFamily="34" charset="0"/>
              </a:rPr>
              <a:t>Sexo feminino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Desencadeia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crescimento dos folículos nos ovários (desenvolvimento gametas)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Secreção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de estrogênio pelos 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ovários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u="sng" dirty="0">
                <a:solidFill>
                  <a:srgbClr val="000022"/>
                </a:solidFill>
                <a:cs typeface="Arial" panose="020B0604020202020204" pitchFamily="34" charset="0"/>
              </a:rPr>
              <a:t>Sexo Masculino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Desencadeia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crescimento dos testículos (desenvolvimento gametas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)</a:t>
            </a:r>
            <a:endParaRPr lang="pt-BR" altLang="pt-BR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HORMÔNIOS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3270601" y="644777"/>
            <a:ext cx="463145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Hormônio Folículo-estimulante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1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226" y="1687824"/>
            <a:ext cx="11324704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Função: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u="sng" dirty="0">
                <a:solidFill>
                  <a:srgbClr val="000022"/>
                </a:solidFill>
                <a:cs typeface="Arial" panose="020B0604020202020204" pitchFamily="34" charset="0"/>
              </a:rPr>
              <a:t>Sexo feminino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Desencadeia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rompimento folículo (ovulação) 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Secreção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de estrogênio e </a:t>
            </a: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progesterona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400" u="sng" dirty="0">
                <a:solidFill>
                  <a:srgbClr val="000022"/>
                </a:solidFill>
                <a:cs typeface="Arial" panose="020B0604020202020204" pitchFamily="34" charset="0"/>
              </a:rPr>
              <a:t>Sexo Masculino</a:t>
            </a:r>
            <a:endParaRPr lang="pt-BR" altLang="pt-BR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- Desencadeia </a:t>
            </a:r>
            <a:r>
              <a:rPr lang="pt-BR" altLang="pt-BR" sz="2400" dirty="0">
                <a:solidFill>
                  <a:srgbClr val="000022"/>
                </a:solidFill>
                <a:cs typeface="Arial" panose="020B0604020202020204" pitchFamily="34" charset="0"/>
              </a:rPr>
              <a:t>secreção de testosterona pelos testículos			</a:t>
            </a:r>
            <a:r>
              <a:rPr lang="pt-BR" altLang="pt-BR" sz="2400" dirty="0"/>
              <a:t> 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HORMÔNIOS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4130410" y="771842"/>
            <a:ext cx="3576337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Hormônio Luteinizante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0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364" y="1746793"/>
            <a:ext cx="11750723" cy="159996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Aumento da concentração sanguínea de glicose através da ação direta no fracionamento do glicogênio hepático em glicose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>
                <a:solidFill>
                  <a:srgbClr val="000022"/>
                </a:solidFill>
                <a:cs typeface="Arial" panose="020B0604020202020204" pitchFamily="34" charset="0"/>
              </a:rPr>
              <a:t>Conversão do aminoácido em glicose (glicogênese)</a:t>
            </a:r>
            <a:endParaRPr lang="pt-BR" altLang="pt-BR" sz="2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3. HORMÔNIOS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4530600" y="737794"/>
            <a:ext cx="174691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Glucagon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8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979" y="365125"/>
            <a:ext cx="10515600" cy="1325563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44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0979" y="1577563"/>
            <a:ext cx="1160643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altLang="pt-BR" sz="2000" dirty="0" smtClean="0"/>
              <a:t>- </a:t>
            </a:r>
            <a:r>
              <a:rPr lang="pt-BR" sz="2000" dirty="0"/>
              <a:t>Endocrinologia Clínica - Vilar - 6a </a:t>
            </a:r>
            <a:r>
              <a:rPr lang="pt-BR" sz="2000" dirty="0" smtClean="0"/>
              <a:t>edição, 2016. </a:t>
            </a:r>
          </a:p>
          <a:p>
            <a:pPr>
              <a:lnSpc>
                <a:spcPct val="200000"/>
              </a:lnSpc>
              <a:defRPr/>
            </a:pPr>
            <a:r>
              <a:rPr lang="pt-BR" sz="2000" dirty="0" smtClean="0"/>
              <a:t>- C</a:t>
            </a:r>
            <a:r>
              <a:rPr lang="pt-BR" altLang="pt-BR" sz="2000" dirty="0" smtClean="0"/>
              <a:t>HEIDA</a:t>
            </a:r>
            <a:r>
              <a:rPr lang="pt-BR" altLang="pt-BR" sz="2000" dirty="0"/>
              <a:t>, Luiz Eduardo. Biologia integrada: Volume único. São Paulo: FTD, 2010.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defRPr/>
            </a:pPr>
            <a:r>
              <a:rPr lang="pt-BR" sz="2000" dirty="0" smtClean="0">
                <a:cs typeface="Arial" charset="0"/>
                <a:hlinkClick r:id="rId2"/>
              </a:rPr>
              <a:t>http</a:t>
            </a:r>
            <a:r>
              <a:rPr lang="pt-BR" sz="2000" dirty="0">
                <a:cs typeface="Arial" charset="0"/>
                <a:hlinkClick r:id="rId2"/>
              </a:rPr>
              <a:t>://</a:t>
            </a:r>
            <a:r>
              <a:rPr lang="pt-BR" sz="2000" dirty="0" smtClean="0">
                <a:cs typeface="Arial" charset="0"/>
                <a:hlinkClick r:id="rId2"/>
              </a:rPr>
              <a:t>corticoidesetireoide12010.blogspot.com.br/2010/08/bocio-no-hiper-ou-no-hipotireoidismo.html</a:t>
            </a:r>
            <a:endParaRPr lang="pt-BR" sz="2000" dirty="0" smtClean="0">
              <a:cs typeface="Arial" charset="0"/>
            </a:endParaRPr>
          </a:p>
          <a:p>
            <a:pPr>
              <a:lnSpc>
                <a:spcPct val="200000"/>
              </a:lnSpc>
            </a:pPr>
            <a:r>
              <a:rPr lang="pt-BR" sz="2000" dirty="0" smtClean="0"/>
              <a:t>- </a:t>
            </a:r>
            <a:r>
              <a:rPr lang="pt-BR" sz="2000" dirty="0" err="1" smtClean="0"/>
              <a:t>Patricia</a:t>
            </a:r>
            <a:r>
              <a:rPr lang="pt-BR" sz="2000" dirty="0" smtClean="0"/>
              <a:t> Molina, et al. Fisiologia </a:t>
            </a:r>
            <a:r>
              <a:rPr lang="pt-BR" sz="2000" dirty="0" err="1" smtClean="0"/>
              <a:t>Endrócrina</a:t>
            </a:r>
            <a:r>
              <a:rPr lang="pt-BR" sz="2000" dirty="0" smtClean="0"/>
              <a:t>. </a:t>
            </a:r>
          </a:p>
          <a:p>
            <a:pPr marL="285750" indent="-285750">
              <a:lnSpc>
                <a:spcPct val="200000"/>
              </a:lnSpc>
              <a:buFontTx/>
              <a:buChar char="-"/>
              <a:defRPr/>
            </a:pPr>
            <a:endParaRPr lang="pt-BR" sz="2000" dirty="0">
              <a:cs typeface="Arial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56077" y="5395912"/>
            <a:ext cx="6515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 smtClean="0"/>
              <a:t>Contato/dúvida: </a:t>
            </a:r>
            <a:r>
              <a:rPr lang="pt-BR" sz="3000" b="1" dirty="0" smtClean="0">
                <a:hlinkClick r:id="rId3"/>
              </a:rPr>
              <a:t>elidamarnunes@usp.br</a:t>
            </a:r>
            <a:r>
              <a:rPr lang="pt-BR" sz="3000" b="1" dirty="0" smtClean="0"/>
              <a:t>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89460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8"/>
          <p:cNvSpPr txBox="1">
            <a:spLocks noChangeArrowheads="1"/>
          </p:cNvSpPr>
          <p:nvPr/>
        </p:nvSpPr>
        <p:spPr bwMode="auto">
          <a:xfrm>
            <a:off x="300522" y="1776911"/>
            <a:ext cx="11613974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+mn-lt"/>
                <a:cs typeface="Tahoma" panose="020B0604030504040204" pitchFamily="34" charset="0"/>
              </a:rPr>
              <a:t>-O </a:t>
            </a:r>
            <a:r>
              <a:rPr lang="pt-BR" altLang="pt-BR" sz="2400" dirty="0">
                <a:latin typeface="+mn-lt"/>
                <a:cs typeface="Tahoma" panose="020B0604030504040204" pitchFamily="34" charset="0"/>
              </a:rPr>
              <a:t>sistema endócrino é responsável pelo controle das atividades metabólicas do </a:t>
            </a:r>
            <a:r>
              <a:rPr lang="pt-BR" altLang="pt-BR" sz="2400" dirty="0" smtClean="0">
                <a:latin typeface="+mn-lt"/>
                <a:cs typeface="Tahoma" panose="020B0604030504040204" pitchFamily="34" charset="0"/>
              </a:rPr>
              <a:t>organismo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000" dirty="0" smtClean="0">
              <a:latin typeface="+mn-lt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+mn-lt"/>
                <a:cs typeface="Tahoma" panose="020B0604030504040204" pitchFamily="34" charset="0"/>
              </a:rPr>
              <a:t>-Atua </a:t>
            </a:r>
            <a:r>
              <a:rPr lang="pt-BR" altLang="pt-BR" sz="2400" dirty="0">
                <a:latin typeface="+mn-lt"/>
                <a:cs typeface="Tahoma" panose="020B0604030504040204" pitchFamily="34" charset="0"/>
              </a:rPr>
              <a:t>a longo prazo, através de sinais químicos, executados por substâncias denominadas </a:t>
            </a:r>
            <a:r>
              <a:rPr lang="pt-BR" altLang="pt-BR" sz="2400" dirty="0" smtClean="0">
                <a:latin typeface="+mn-lt"/>
                <a:cs typeface="Tahoma" panose="020B0604030504040204" pitchFamily="34" charset="0"/>
              </a:rPr>
              <a:t>hormônios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000" dirty="0" smtClean="0">
              <a:latin typeface="+mn-lt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+mn-lt"/>
                <a:cs typeface="Tahoma" panose="020B0604030504040204" pitchFamily="34" charset="0"/>
              </a:rPr>
              <a:t>- Hormônios </a:t>
            </a:r>
            <a:r>
              <a:rPr lang="pt-BR" altLang="pt-BR" sz="2400" dirty="0">
                <a:latin typeface="+mn-lt"/>
                <a:cs typeface="Tahoma" panose="020B0604030504040204" pitchFamily="34" charset="0"/>
              </a:rPr>
              <a:t>são substâncias produzidas e liberadas por determinadas células de glândulas endócrinas e atuam controlando o funcionamento de alguns órgãos.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000" dirty="0" smtClean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5124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1. SISTEMA ENDÓCRINO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0" name="Título 4"/>
          <p:cNvSpPr txBox="1">
            <a:spLocks/>
          </p:cNvSpPr>
          <p:nvPr/>
        </p:nvSpPr>
        <p:spPr>
          <a:xfrm>
            <a:off x="4887556" y="752853"/>
            <a:ext cx="270069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Conceitos básicos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4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579" y="2302590"/>
            <a:ext cx="11605381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latin typeface="+mn-lt"/>
                <a:cs typeface="Tahoma" panose="020B0604030504040204" pitchFamily="34" charset="0"/>
              </a:rPr>
              <a:t>- A ação do hormônio se dá quando este é lançado através da corrente sanguínea pelas glândulas endócrinas e, assim, chegando à célula-alvo, liga-se a receptores específicos localizado na superfície das células.</a:t>
            </a:r>
            <a:br>
              <a:rPr lang="pt-BR" altLang="pt-BR" sz="2400" dirty="0">
                <a:latin typeface="+mn-lt"/>
                <a:cs typeface="Tahoma" panose="020B0604030504040204" pitchFamily="34" charset="0"/>
              </a:rPr>
            </a:br>
            <a:endParaRPr lang="pt-BR" sz="2400" dirty="0">
              <a:latin typeface="+mn-lt"/>
            </a:endParaRPr>
          </a:p>
        </p:txBody>
      </p:sp>
      <p:grpSp>
        <p:nvGrpSpPr>
          <p:cNvPr id="4" name="Grupo 35"/>
          <p:cNvGrpSpPr>
            <a:grpSpLocks/>
          </p:cNvGrpSpPr>
          <p:nvPr/>
        </p:nvGrpSpPr>
        <p:grpSpPr bwMode="auto">
          <a:xfrm>
            <a:off x="2575565" y="3960715"/>
            <a:ext cx="5224171" cy="2284442"/>
            <a:chOff x="3727682" y="4354853"/>
            <a:chExt cx="5082067" cy="2163952"/>
          </a:xfrm>
        </p:grpSpPr>
        <p:sp>
          <p:nvSpPr>
            <p:cNvPr id="5" name="Forma livre 26"/>
            <p:cNvSpPr/>
            <p:nvPr/>
          </p:nvSpPr>
          <p:spPr>
            <a:xfrm rot="6306032">
              <a:off x="7928072" y="5623083"/>
              <a:ext cx="188887" cy="169856"/>
            </a:xfrm>
            <a:custGeom>
              <a:avLst/>
              <a:gdLst>
                <a:gd name="connsiteX0" fmla="*/ 59532 w 188119"/>
                <a:gd name="connsiteY0" fmla="*/ 0 h 147637"/>
                <a:gd name="connsiteX1" fmla="*/ 0 w 188119"/>
                <a:gd name="connsiteY1" fmla="*/ 78581 h 147637"/>
                <a:gd name="connsiteX2" fmla="*/ 35719 w 188119"/>
                <a:gd name="connsiteY2" fmla="*/ 100012 h 147637"/>
                <a:gd name="connsiteX3" fmla="*/ 97632 w 188119"/>
                <a:gd name="connsiteY3" fmla="*/ 133350 h 147637"/>
                <a:gd name="connsiteX4" fmla="*/ 140494 w 188119"/>
                <a:gd name="connsiteY4" fmla="*/ 147637 h 147637"/>
                <a:gd name="connsiteX5" fmla="*/ 188119 w 188119"/>
                <a:gd name="connsiteY5" fmla="*/ 59531 h 147637"/>
                <a:gd name="connsiteX6" fmla="*/ 59532 w 188119"/>
                <a:gd name="connsiteY6" fmla="*/ 0 h 147637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72524 w 188119"/>
                <a:gd name="connsiteY0" fmla="*/ 0 h 170619"/>
                <a:gd name="connsiteX1" fmla="*/ 0 w 188119"/>
                <a:gd name="connsiteY1" fmla="*/ 94419 h 170619"/>
                <a:gd name="connsiteX2" fmla="*/ 35719 w 188119"/>
                <a:gd name="connsiteY2" fmla="*/ 115850 h 170619"/>
                <a:gd name="connsiteX3" fmla="*/ 97632 w 188119"/>
                <a:gd name="connsiteY3" fmla="*/ 149188 h 170619"/>
                <a:gd name="connsiteX4" fmla="*/ 123825 w 188119"/>
                <a:gd name="connsiteY4" fmla="*/ 170619 h 170619"/>
                <a:gd name="connsiteX5" fmla="*/ 188119 w 188119"/>
                <a:gd name="connsiteY5" fmla="*/ 75369 h 170619"/>
                <a:gd name="connsiteX6" fmla="*/ 72524 w 188119"/>
                <a:gd name="connsiteY6" fmla="*/ 0 h 17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19" h="170619">
                  <a:moveTo>
                    <a:pt x="72524" y="0"/>
                  </a:moveTo>
                  <a:lnTo>
                    <a:pt x="0" y="94419"/>
                  </a:lnTo>
                  <a:lnTo>
                    <a:pt x="35719" y="115850"/>
                  </a:lnTo>
                  <a:cubicBezTo>
                    <a:pt x="70644" y="53145"/>
                    <a:pt x="129382" y="107119"/>
                    <a:pt x="97632" y="149188"/>
                  </a:cubicBezTo>
                  <a:lnTo>
                    <a:pt x="123825" y="170619"/>
                  </a:lnTo>
                  <a:lnTo>
                    <a:pt x="188119" y="75369"/>
                  </a:lnTo>
                  <a:lnTo>
                    <a:pt x="72524" y="0"/>
                  </a:ln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6" name="Forma livre 27"/>
            <p:cNvSpPr/>
            <p:nvPr/>
          </p:nvSpPr>
          <p:spPr>
            <a:xfrm rot="2341708">
              <a:off x="7785193" y="6010387"/>
              <a:ext cx="188906" cy="166665"/>
            </a:xfrm>
            <a:custGeom>
              <a:avLst/>
              <a:gdLst>
                <a:gd name="connsiteX0" fmla="*/ 59532 w 188119"/>
                <a:gd name="connsiteY0" fmla="*/ 0 h 147637"/>
                <a:gd name="connsiteX1" fmla="*/ 0 w 188119"/>
                <a:gd name="connsiteY1" fmla="*/ 78581 h 147637"/>
                <a:gd name="connsiteX2" fmla="*/ 35719 w 188119"/>
                <a:gd name="connsiteY2" fmla="*/ 100012 h 147637"/>
                <a:gd name="connsiteX3" fmla="*/ 97632 w 188119"/>
                <a:gd name="connsiteY3" fmla="*/ 133350 h 147637"/>
                <a:gd name="connsiteX4" fmla="*/ 140494 w 188119"/>
                <a:gd name="connsiteY4" fmla="*/ 147637 h 147637"/>
                <a:gd name="connsiteX5" fmla="*/ 188119 w 188119"/>
                <a:gd name="connsiteY5" fmla="*/ 59531 h 147637"/>
                <a:gd name="connsiteX6" fmla="*/ 59532 w 188119"/>
                <a:gd name="connsiteY6" fmla="*/ 0 h 147637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74330 w 188119"/>
                <a:gd name="connsiteY0" fmla="*/ 0 h 166777"/>
                <a:gd name="connsiteX1" fmla="*/ 0 w 188119"/>
                <a:gd name="connsiteY1" fmla="*/ 90577 h 166777"/>
                <a:gd name="connsiteX2" fmla="*/ 35719 w 188119"/>
                <a:gd name="connsiteY2" fmla="*/ 112008 h 166777"/>
                <a:gd name="connsiteX3" fmla="*/ 97632 w 188119"/>
                <a:gd name="connsiteY3" fmla="*/ 145346 h 166777"/>
                <a:gd name="connsiteX4" fmla="*/ 123825 w 188119"/>
                <a:gd name="connsiteY4" fmla="*/ 166777 h 166777"/>
                <a:gd name="connsiteX5" fmla="*/ 188119 w 188119"/>
                <a:gd name="connsiteY5" fmla="*/ 71527 h 166777"/>
                <a:gd name="connsiteX6" fmla="*/ 74330 w 188119"/>
                <a:gd name="connsiteY6" fmla="*/ 0 h 16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19" h="166777">
                  <a:moveTo>
                    <a:pt x="74330" y="0"/>
                  </a:moveTo>
                  <a:lnTo>
                    <a:pt x="0" y="90577"/>
                  </a:lnTo>
                  <a:lnTo>
                    <a:pt x="35719" y="112008"/>
                  </a:lnTo>
                  <a:cubicBezTo>
                    <a:pt x="70644" y="49303"/>
                    <a:pt x="129382" y="103277"/>
                    <a:pt x="97632" y="145346"/>
                  </a:cubicBezTo>
                  <a:lnTo>
                    <a:pt x="123825" y="166777"/>
                  </a:lnTo>
                  <a:lnTo>
                    <a:pt x="188119" y="71527"/>
                  </a:lnTo>
                  <a:lnTo>
                    <a:pt x="74330" y="0"/>
                  </a:ln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7" name="Forma livre 7"/>
            <p:cNvSpPr/>
            <p:nvPr/>
          </p:nvSpPr>
          <p:spPr>
            <a:xfrm>
              <a:off x="7183551" y="5169128"/>
              <a:ext cx="184144" cy="165077"/>
            </a:xfrm>
            <a:custGeom>
              <a:avLst/>
              <a:gdLst>
                <a:gd name="connsiteX0" fmla="*/ 0 w 196515"/>
                <a:gd name="connsiteY0" fmla="*/ 64169 h 164432"/>
                <a:gd name="connsiteX1" fmla="*/ 52136 w 196515"/>
                <a:gd name="connsiteY1" fmla="*/ 164432 h 164432"/>
                <a:gd name="connsiteX2" fmla="*/ 88231 w 196515"/>
                <a:gd name="connsiteY2" fmla="*/ 148390 h 164432"/>
                <a:gd name="connsiteX3" fmla="*/ 160421 w 196515"/>
                <a:gd name="connsiteY3" fmla="*/ 112295 h 164432"/>
                <a:gd name="connsiteX4" fmla="*/ 196515 w 196515"/>
                <a:gd name="connsiteY4" fmla="*/ 100264 h 164432"/>
                <a:gd name="connsiteX5" fmla="*/ 132347 w 196515"/>
                <a:gd name="connsiteY5" fmla="*/ 0 h 164432"/>
                <a:gd name="connsiteX6" fmla="*/ 0 w 196515"/>
                <a:gd name="connsiteY6" fmla="*/ 64169 h 164432"/>
                <a:gd name="connsiteX0" fmla="*/ 0 w 196515"/>
                <a:gd name="connsiteY0" fmla="*/ 64169 h 164432"/>
                <a:gd name="connsiteX1" fmla="*/ 52136 w 196515"/>
                <a:gd name="connsiteY1" fmla="*/ 164432 h 164432"/>
                <a:gd name="connsiteX2" fmla="*/ 88231 w 196515"/>
                <a:gd name="connsiteY2" fmla="*/ 148390 h 164432"/>
                <a:gd name="connsiteX3" fmla="*/ 160421 w 196515"/>
                <a:gd name="connsiteY3" fmla="*/ 112295 h 164432"/>
                <a:gd name="connsiteX4" fmla="*/ 196515 w 196515"/>
                <a:gd name="connsiteY4" fmla="*/ 100264 h 164432"/>
                <a:gd name="connsiteX5" fmla="*/ 132347 w 196515"/>
                <a:gd name="connsiteY5" fmla="*/ 0 h 164432"/>
                <a:gd name="connsiteX6" fmla="*/ 0 w 196515"/>
                <a:gd name="connsiteY6" fmla="*/ 64169 h 164432"/>
                <a:gd name="connsiteX0" fmla="*/ 0 w 196515"/>
                <a:gd name="connsiteY0" fmla="*/ 64169 h 164432"/>
                <a:gd name="connsiteX1" fmla="*/ 52136 w 196515"/>
                <a:gd name="connsiteY1" fmla="*/ 164432 h 164432"/>
                <a:gd name="connsiteX2" fmla="*/ 88231 w 196515"/>
                <a:gd name="connsiteY2" fmla="*/ 148390 h 164432"/>
                <a:gd name="connsiteX3" fmla="*/ 160421 w 196515"/>
                <a:gd name="connsiteY3" fmla="*/ 112295 h 164432"/>
                <a:gd name="connsiteX4" fmla="*/ 196515 w 196515"/>
                <a:gd name="connsiteY4" fmla="*/ 100264 h 164432"/>
                <a:gd name="connsiteX5" fmla="*/ 132347 w 196515"/>
                <a:gd name="connsiteY5" fmla="*/ 0 h 164432"/>
                <a:gd name="connsiteX6" fmla="*/ 0 w 196515"/>
                <a:gd name="connsiteY6" fmla="*/ 64169 h 164432"/>
                <a:gd name="connsiteX0" fmla="*/ 0 w 182227"/>
                <a:gd name="connsiteY0" fmla="*/ 64169 h 164432"/>
                <a:gd name="connsiteX1" fmla="*/ 52136 w 182227"/>
                <a:gd name="connsiteY1" fmla="*/ 164432 h 164432"/>
                <a:gd name="connsiteX2" fmla="*/ 88231 w 182227"/>
                <a:gd name="connsiteY2" fmla="*/ 148390 h 164432"/>
                <a:gd name="connsiteX3" fmla="*/ 160421 w 182227"/>
                <a:gd name="connsiteY3" fmla="*/ 112295 h 164432"/>
                <a:gd name="connsiteX4" fmla="*/ 182227 w 182227"/>
                <a:gd name="connsiteY4" fmla="*/ 97883 h 164432"/>
                <a:gd name="connsiteX5" fmla="*/ 132347 w 182227"/>
                <a:gd name="connsiteY5" fmla="*/ 0 h 164432"/>
                <a:gd name="connsiteX6" fmla="*/ 0 w 182227"/>
                <a:gd name="connsiteY6" fmla="*/ 64169 h 164432"/>
                <a:gd name="connsiteX0" fmla="*/ 0 w 184608"/>
                <a:gd name="connsiteY0" fmla="*/ 64169 h 164432"/>
                <a:gd name="connsiteX1" fmla="*/ 52136 w 184608"/>
                <a:gd name="connsiteY1" fmla="*/ 164432 h 164432"/>
                <a:gd name="connsiteX2" fmla="*/ 88231 w 184608"/>
                <a:gd name="connsiteY2" fmla="*/ 148390 h 164432"/>
                <a:gd name="connsiteX3" fmla="*/ 160421 w 184608"/>
                <a:gd name="connsiteY3" fmla="*/ 112295 h 164432"/>
                <a:gd name="connsiteX4" fmla="*/ 184608 w 184608"/>
                <a:gd name="connsiteY4" fmla="*/ 107408 h 164432"/>
                <a:gd name="connsiteX5" fmla="*/ 132347 w 184608"/>
                <a:gd name="connsiteY5" fmla="*/ 0 h 164432"/>
                <a:gd name="connsiteX6" fmla="*/ 0 w 184608"/>
                <a:gd name="connsiteY6" fmla="*/ 64169 h 164432"/>
                <a:gd name="connsiteX0" fmla="*/ 0 w 184608"/>
                <a:gd name="connsiteY0" fmla="*/ 64169 h 164432"/>
                <a:gd name="connsiteX1" fmla="*/ 52136 w 184608"/>
                <a:gd name="connsiteY1" fmla="*/ 164432 h 164432"/>
                <a:gd name="connsiteX2" fmla="*/ 88231 w 184608"/>
                <a:gd name="connsiteY2" fmla="*/ 148390 h 164432"/>
                <a:gd name="connsiteX3" fmla="*/ 160421 w 184608"/>
                <a:gd name="connsiteY3" fmla="*/ 112295 h 164432"/>
                <a:gd name="connsiteX4" fmla="*/ 184608 w 184608"/>
                <a:gd name="connsiteY4" fmla="*/ 100264 h 164432"/>
                <a:gd name="connsiteX5" fmla="*/ 132347 w 184608"/>
                <a:gd name="connsiteY5" fmla="*/ 0 h 164432"/>
                <a:gd name="connsiteX6" fmla="*/ 0 w 184608"/>
                <a:gd name="connsiteY6" fmla="*/ 64169 h 16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608" h="164432">
                  <a:moveTo>
                    <a:pt x="0" y="64169"/>
                  </a:moveTo>
                  <a:lnTo>
                    <a:pt x="52136" y="164432"/>
                  </a:lnTo>
                  <a:lnTo>
                    <a:pt x="88231" y="148390"/>
                  </a:lnTo>
                  <a:cubicBezTo>
                    <a:pt x="62288" y="74445"/>
                    <a:pt x="129214" y="69559"/>
                    <a:pt x="160421" y="112295"/>
                  </a:cubicBezTo>
                  <a:lnTo>
                    <a:pt x="184608" y="100264"/>
                  </a:lnTo>
                  <a:lnTo>
                    <a:pt x="132347" y="0"/>
                  </a:lnTo>
                  <a:lnTo>
                    <a:pt x="0" y="64169"/>
                  </a:ln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8" name="Forma livre 8"/>
            <p:cNvSpPr/>
            <p:nvPr/>
          </p:nvSpPr>
          <p:spPr>
            <a:xfrm>
              <a:off x="6754940" y="5188175"/>
              <a:ext cx="188907" cy="155554"/>
            </a:xfrm>
            <a:custGeom>
              <a:avLst/>
              <a:gdLst>
                <a:gd name="connsiteX0" fmla="*/ 59532 w 188119"/>
                <a:gd name="connsiteY0" fmla="*/ 0 h 147637"/>
                <a:gd name="connsiteX1" fmla="*/ 0 w 188119"/>
                <a:gd name="connsiteY1" fmla="*/ 78581 h 147637"/>
                <a:gd name="connsiteX2" fmla="*/ 35719 w 188119"/>
                <a:gd name="connsiteY2" fmla="*/ 100012 h 147637"/>
                <a:gd name="connsiteX3" fmla="*/ 97632 w 188119"/>
                <a:gd name="connsiteY3" fmla="*/ 133350 h 147637"/>
                <a:gd name="connsiteX4" fmla="*/ 140494 w 188119"/>
                <a:gd name="connsiteY4" fmla="*/ 147637 h 147637"/>
                <a:gd name="connsiteX5" fmla="*/ 188119 w 188119"/>
                <a:gd name="connsiteY5" fmla="*/ 59531 h 147637"/>
                <a:gd name="connsiteX6" fmla="*/ 59532 w 188119"/>
                <a:gd name="connsiteY6" fmla="*/ 0 h 147637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  <a:gd name="connsiteX0" fmla="*/ 59532 w 188119"/>
                <a:gd name="connsiteY0" fmla="*/ 0 h 154781"/>
                <a:gd name="connsiteX1" fmla="*/ 0 w 188119"/>
                <a:gd name="connsiteY1" fmla="*/ 78581 h 154781"/>
                <a:gd name="connsiteX2" fmla="*/ 35719 w 188119"/>
                <a:gd name="connsiteY2" fmla="*/ 100012 h 154781"/>
                <a:gd name="connsiteX3" fmla="*/ 97632 w 188119"/>
                <a:gd name="connsiteY3" fmla="*/ 133350 h 154781"/>
                <a:gd name="connsiteX4" fmla="*/ 123825 w 188119"/>
                <a:gd name="connsiteY4" fmla="*/ 154781 h 154781"/>
                <a:gd name="connsiteX5" fmla="*/ 188119 w 188119"/>
                <a:gd name="connsiteY5" fmla="*/ 59531 h 154781"/>
                <a:gd name="connsiteX6" fmla="*/ 59532 w 188119"/>
                <a:gd name="connsiteY6" fmla="*/ 0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19" h="154781">
                  <a:moveTo>
                    <a:pt x="59532" y="0"/>
                  </a:moveTo>
                  <a:lnTo>
                    <a:pt x="0" y="78581"/>
                  </a:lnTo>
                  <a:lnTo>
                    <a:pt x="35719" y="100012"/>
                  </a:lnTo>
                  <a:cubicBezTo>
                    <a:pt x="70644" y="37307"/>
                    <a:pt x="129382" y="91281"/>
                    <a:pt x="97632" y="133350"/>
                  </a:cubicBezTo>
                  <a:lnTo>
                    <a:pt x="123825" y="154781"/>
                  </a:lnTo>
                  <a:lnTo>
                    <a:pt x="188119" y="59531"/>
                  </a:lnTo>
                  <a:lnTo>
                    <a:pt x="59532" y="0"/>
                  </a:ln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10" name="Forma livre 1"/>
            <p:cNvSpPr/>
            <p:nvPr/>
          </p:nvSpPr>
          <p:spPr>
            <a:xfrm>
              <a:off x="5356401" y="4461200"/>
              <a:ext cx="3386021" cy="1825374"/>
            </a:xfrm>
            <a:custGeom>
              <a:avLst/>
              <a:gdLst>
                <a:gd name="connsiteX0" fmla="*/ 0 w 3385751"/>
                <a:gd name="connsiteY0" fmla="*/ 296562 h 1334530"/>
                <a:gd name="connsiteX1" fmla="*/ 191530 w 3385751"/>
                <a:gd name="connsiteY1" fmla="*/ 222422 h 1334530"/>
                <a:gd name="connsiteX2" fmla="*/ 426308 w 3385751"/>
                <a:gd name="connsiteY2" fmla="*/ 957649 h 1334530"/>
                <a:gd name="connsiteX3" fmla="*/ 2119184 w 3385751"/>
                <a:gd name="connsiteY3" fmla="*/ 1130643 h 1334530"/>
                <a:gd name="connsiteX4" fmla="*/ 3385751 w 3385751"/>
                <a:gd name="connsiteY4" fmla="*/ 0 h 1334530"/>
                <a:gd name="connsiteX5" fmla="*/ 3385751 w 3385751"/>
                <a:gd name="connsiteY5" fmla="*/ 234779 h 1334530"/>
                <a:gd name="connsiteX6" fmla="*/ 2391032 w 3385751"/>
                <a:gd name="connsiteY6" fmla="*/ 1130643 h 1334530"/>
                <a:gd name="connsiteX7" fmla="*/ 321276 w 3385751"/>
                <a:gd name="connsiteY7" fmla="*/ 1334530 h 1334530"/>
                <a:gd name="connsiteX8" fmla="*/ 172995 w 3385751"/>
                <a:gd name="connsiteY8" fmla="*/ 784654 h 1334530"/>
                <a:gd name="connsiteX9" fmla="*/ 0 w 3385751"/>
                <a:gd name="connsiteY9" fmla="*/ 296562 h 1334530"/>
                <a:gd name="connsiteX0" fmla="*/ 0 w 3385751"/>
                <a:gd name="connsiteY0" fmla="*/ 296562 h 1334530"/>
                <a:gd name="connsiteX1" fmla="*/ 191530 w 3385751"/>
                <a:gd name="connsiteY1" fmla="*/ 222422 h 1334530"/>
                <a:gd name="connsiteX2" fmla="*/ 426308 w 3385751"/>
                <a:gd name="connsiteY2" fmla="*/ 957649 h 1334530"/>
                <a:gd name="connsiteX3" fmla="*/ 2119184 w 3385751"/>
                <a:gd name="connsiteY3" fmla="*/ 1130643 h 1334530"/>
                <a:gd name="connsiteX4" fmla="*/ 3385751 w 3385751"/>
                <a:gd name="connsiteY4" fmla="*/ 0 h 1334530"/>
                <a:gd name="connsiteX5" fmla="*/ 3385751 w 3385751"/>
                <a:gd name="connsiteY5" fmla="*/ 234779 h 1334530"/>
                <a:gd name="connsiteX6" fmla="*/ 2391032 w 3385751"/>
                <a:gd name="connsiteY6" fmla="*/ 1130643 h 1334530"/>
                <a:gd name="connsiteX7" fmla="*/ 321276 w 3385751"/>
                <a:gd name="connsiteY7" fmla="*/ 1334530 h 1334530"/>
                <a:gd name="connsiteX8" fmla="*/ 172995 w 3385751"/>
                <a:gd name="connsiteY8" fmla="*/ 784654 h 1334530"/>
                <a:gd name="connsiteX9" fmla="*/ 0 w 3385751"/>
                <a:gd name="connsiteY9" fmla="*/ 296562 h 1334530"/>
                <a:gd name="connsiteX0" fmla="*/ 0 w 3385751"/>
                <a:gd name="connsiteY0" fmla="*/ 296562 h 1334530"/>
                <a:gd name="connsiteX1" fmla="*/ 191530 w 3385751"/>
                <a:gd name="connsiteY1" fmla="*/ 222422 h 1334530"/>
                <a:gd name="connsiteX2" fmla="*/ 426308 w 3385751"/>
                <a:gd name="connsiteY2" fmla="*/ 957649 h 1334530"/>
                <a:gd name="connsiteX3" fmla="*/ 2119184 w 3385751"/>
                <a:gd name="connsiteY3" fmla="*/ 1130643 h 1334530"/>
                <a:gd name="connsiteX4" fmla="*/ 3385751 w 3385751"/>
                <a:gd name="connsiteY4" fmla="*/ 0 h 1334530"/>
                <a:gd name="connsiteX5" fmla="*/ 3385751 w 3385751"/>
                <a:gd name="connsiteY5" fmla="*/ 234779 h 1334530"/>
                <a:gd name="connsiteX6" fmla="*/ 2391032 w 3385751"/>
                <a:gd name="connsiteY6" fmla="*/ 1130643 h 1334530"/>
                <a:gd name="connsiteX7" fmla="*/ 321276 w 3385751"/>
                <a:gd name="connsiteY7" fmla="*/ 1334530 h 1334530"/>
                <a:gd name="connsiteX8" fmla="*/ 172995 w 3385751"/>
                <a:gd name="connsiteY8" fmla="*/ 784654 h 1334530"/>
                <a:gd name="connsiteX9" fmla="*/ 0 w 3385751"/>
                <a:gd name="connsiteY9" fmla="*/ 296562 h 1334530"/>
                <a:gd name="connsiteX0" fmla="*/ 0 w 3385751"/>
                <a:gd name="connsiteY0" fmla="*/ 296562 h 1334530"/>
                <a:gd name="connsiteX1" fmla="*/ 191530 w 3385751"/>
                <a:gd name="connsiteY1" fmla="*/ 222422 h 1334530"/>
                <a:gd name="connsiteX2" fmla="*/ 426308 w 3385751"/>
                <a:gd name="connsiteY2" fmla="*/ 957649 h 1334530"/>
                <a:gd name="connsiteX3" fmla="*/ 2119184 w 3385751"/>
                <a:gd name="connsiteY3" fmla="*/ 1130643 h 1334530"/>
                <a:gd name="connsiteX4" fmla="*/ 3385751 w 3385751"/>
                <a:gd name="connsiteY4" fmla="*/ 0 h 1334530"/>
                <a:gd name="connsiteX5" fmla="*/ 3385751 w 3385751"/>
                <a:gd name="connsiteY5" fmla="*/ 234779 h 1334530"/>
                <a:gd name="connsiteX6" fmla="*/ 2391032 w 3385751"/>
                <a:gd name="connsiteY6" fmla="*/ 1130643 h 1334530"/>
                <a:gd name="connsiteX7" fmla="*/ 321276 w 3385751"/>
                <a:gd name="connsiteY7" fmla="*/ 1334530 h 1334530"/>
                <a:gd name="connsiteX8" fmla="*/ 172995 w 3385751"/>
                <a:gd name="connsiteY8" fmla="*/ 784654 h 1334530"/>
                <a:gd name="connsiteX9" fmla="*/ 0 w 3385751"/>
                <a:gd name="connsiteY9" fmla="*/ 296562 h 1334530"/>
                <a:gd name="connsiteX0" fmla="*/ 0 w 3385751"/>
                <a:gd name="connsiteY0" fmla="*/ 296562 h 1334530"/>
                <a:gd name="connsiteX1" fmla="*/ 191530 w 3385751"/>
                <a:gd name="connsiteY1" fmla="*/ 222422 h 1334530"/>
                <a:gd name="connsiteX2" fmla="*/ 426308 w 3385751"/>
                <a:gd name="connsiteY2" fmla="*/ 957649 h 1334530"/>
                <a:gd name="connsiteX3" fmla="*/ 2119184 w 3385751"/>
                <a:gd name="connsiteY3" fmla="*/ 1130643 h 1334530"/>
                <a:gd name="connsiteX4" fmla="*/ 3385751 w 3385751"/>
                <a:gd name="connsiteY4" fmla="*/ 0 h 1334530"/>
                <a:gd name="connsiteX5" fmla="*/ 3385751 w 3385751"/>
                <a:gd name="connsiteY5" fmla="*/ 234779 h 1334530"/>
                <a:gd name="connsiteX6" fmla="*/ 2391032 w 3385751"/>
                <a:gd name="connsiteY6" fmla="*/ 1130643 h 1334530"/>
                <a:gd name="connsiteX7" fmla="*/ 321276 w 3385751"/>
                <a:gd name="connsiteY7" fmla="*/ 1334530 h 1334530"/>
                <a:gd name="connsiteX8" fmla="*/ 172995 w 3385751"/>
                <a:gd name="connsiteY8" fmla="*/ 784654 h 1334530"/>
                <a:gd name="connsiteX9" fmla="*/ 0 w 3385751"/>
                <a:gd name="connsiteY9" fmla="*/ 296562 h 1334530"/>
                <a:gd name="connsiteX0" fmla="*/ 0 w 3385751"/>
                <a:gd name="connsiteY0" fmla="*/ 296562 h 1486532"/>
                <a:gd name="connsiteX1" fmla="*/ 191530 w 3385751"/>
                <a:gd name="connsiteY1" fmla="*/ 222422 h 1486532"/>
                <a:gd name="connsiteX2" fmla="*/ 426308 w 3385751"/>
                <a:gd name="connsiteY2" fmla="*/ 957649 h 1486532"/>
                <a:gd name="connsiteX3" fmla="*/ 2119184 w 3385751"/>
                <a:gd name="connsiteY3" fmla="*/ 1130643 h 1486532"/>
                <a:gd name="connsiteX4" fmla="*/ 3385751 w 3385751"/>
                <a:gd name="connsiteY4" fmla="*/ 0 h 1486532"/>
                <a:gd name="connsiteX5" fmla="*/ 3385751 w 3385751"/>
                <a:gd name="connsiteY5" fmla="*/ 234779 h 1486532"/>
                <a:gd name="connsiteX6" fmla="*/ 2391032 w 3385751"/>
                <a:gd name="connsiteY6" fmla="*/ 1130643 h 1486532"/>
                <a:gd name="connsiteX7" fmla="*/ 321276 w 3385751"/>
                <a:gd name="connsiteY7" fmla="*/ 1334530 h 1486532"/>
                <a:gd name="connsiteX8" fmla="*/ 172995 w 3385751"/>
                <a:gd name="connsiteY8" fmla="*/ 784654 h 1486532"/>
                <a:gd name="connsiteX9" fmla="*/ 0 w 3385751"/>
                <a:gd name="connsiteY9" fmla="*/ 296562 h 1486532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91032 w 3385751"/>
                <a:gd name="connsiteY6" fmla="*/ 1130643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91032 w 3385751"/>
                <a:gd name="connsiteY6" fmla="*/ 1130643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91032 w 3385751"/>
                <a:gd name="connsiteY6" fmla="*/ 1130643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91032 w 3385751"/>
                <a:gd name="connsiteY6" fmla="*/ 1130643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91032 w 3385751"/>
                <a:gd name="connsiteY6" fmla="*/ 1130643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62958 w 3385751"/>
                <a:gd name="connsiteY6" fmla="*/ 1138664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62958 w 3385751"/>
                <a:gd name="connsiteY6" fmla="*/ 1138664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621755"/>
                <a:gd name="connsiteX1" fmla="*/ 191530 w 3385751"/>
                <a:gd name="connsiteY1" fmla="*/ 222422 h 1621755"/>
                <a:gd name="connsiteX2" fmla="*/ 426308 w 3385751"/>
                <a:gd name="connsiteY2" fmla="*/ 957649 h 1621755"/>
                <a:gd name="connsiteX3" fmla="*/ 2119184 w 3385751"/>
                <a:gd name="connsiteY3" fmla="*/ 1130643 h 1621755"/>
                <a:gd name="connsiteX4" fmla="*/ 3385751 w 3385751"/>
                <a:gd name="connsiteY4" fmla="*/ 0 h 1621755"/>
                <a:gd name="connsiteX5" fmla="*/ 3385751 w 3385751"/>
                <a:gd name="connsiteY5" fmla="*/ 234779 h 1621755"/>
                <a:gd name="connsiteX6" fmla="*/ 2362958 w 3385751"/>
                <a:gd name="connsiteY6" fmla="*/ 1138664 h 1621755"/>
                <a:gd name="connsiteX7" fmla="*/ 321276 w 3385751"/>
                <a:gd name="connsiteY7" fmla="*/ 1334530 h 1621755"/>
                <a:gd name="connsiteX8" fmla="*/ 172995 w 3385751"/>
                <a:gd name="connsiteY8" fmla="*/ 784654 h 1621755"/>
                <a:gd name="connsiteX9" fmla="*/ 0 w 3385751"/>
                <a:gd name="connsiteY9" fmla="*/ 296562 h 1621755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  <a:gd name="connsiteX0" fmla="*/ 0 w 3385751"/>
                <a:gd name="connsiteY0" fmla="*/ 296562 h 1826172"/>
                <a:gd name="connsiteX1" fmla="*/ 191530 w 3385751"/>
                <a:gd name="connsiteY1" fmla="*/ 222422 h 1826172"/>
                <a:gd name="connsiteX2" fmla="*/ 426308 w 3385751"/>
                <a:gd name="connsiteY2" fmla="*/ 957649 h 1826172"/>
                <a:gd name="connsiteX3" fmla="*/ 2119184 w 3385751"/>
                <a:gd name="connsiteY3" fmla="*/ 1130643 h 1826172"/>
                <a:gd name="connsiteX4" fmla="*/ 3385751 w 3385751"/>
                <a:gd name="connsiteY4" fmla="*/ 0 h 1826172"/>
                <a:gd name="connsiteX5" fmla="*/ 3385751 w 3385751"/>
                <a:gd name="connsiteY5" fmla="*/ 234779 h 1826172"/>
                <a:gd name="connsiteX6" fmla="*/ 2362958 w 3385751"/>
                <a:gd name="connsiteY6" fmla="*/ 1138664 h 1826172"/>
                <a:gd name="connsiteX7" fmla="*/ 321276 w 3385751"/>
                <a:gd name="connsiteY7" fmla="*/ 1334530 h 1826172"/>
                <a:gd name="connsiteX8" fmla="*/ 172995 w 3385751"/>
                <a:gd name="connsiteY8" fmla="*/ 784654 h 1826172"/>
                <a:gd name="connsiteX9" fmla="*/ 0 w 3385751"/>
                <a:gd name="connsiteY9" fmla="*/ 296562 h 182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5751" h="1826172">
                  <a:moveTo>
                    <a:pt x="0" y="296562"/>
                  </a:moveTo>
                  <a:cubicBezTo>
                    <a:pt x="55822" y="223723"/>
                    <a:pt x="111645" y="211041"/>
                    <a:pt x="191530" y="222422"/>
                  </a:cubicBezTo>
                  <a:cubicBezTo>
                    <a:pt x="349999" y="459477"/>
                    <a:pt x="384144" y="716584"/>
                    <a:pt x="426308" y="957649"/>
                  </a:cubicBezTo>
                  <a:cubicBezTo>
                    <a:pt x="673769" y="2070082"/>
                    <a:pt x="1943913" y="1538199"/>
                    <a:pt x="2119184" y="1130643"/>
                  </a:cubicBezTo>
                  <a:cubicBezTo>
                    <a:pt x="2360899" y="605373"/>
                    <a:pt x="2947520" y="132239"/>
                    <a:pt x="3385751" y="0"/>
                  </a:cubicBezTo>
                  <a:lnTo>
                    <a:pt x="3385751" y="234779"/>
                  </a:lnTo>
                  <a:cubicBezTo>
                    <a:pt x="3166473" y="300790"/>
                    <a:pt x="2614321" y="679622"/>
                    <a:pt x="2362958" y="1138664"/>
                  </a:cubicBezTo>
                  <a:cubicBezTo>
                    <a:pt x="1963133" y="1953922"/>
                    <a:pt x="697037" y="2075357"/>
                    <a:pt x="321276" y="1334530"/>
                  </a:cubicBezTo>
                  <a:cubicBezTo>
                    <a:pt x="235754" y="1155248"/>
                    <a:pt x="182316" y="971957"/>
                    <a:pt x="172995" y="784654"/>
                  </a:cubicBezTo>
                  <a:cubicBezTo>
                    <a:pt x="163457" y="613936"/>
                    <a:pt x="49644" y="435196"/>
                    <a:pt x="0" y="296562"/>
                  </a:cubicBezTo>
                  <a:close/>
                </a:path>
              </a:pathLst>
            </a:custGeom>
            <a:solidFill>
              <a:srgbClr val="FF9C8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5651666" y="5373888"/>
              <a:ext cx="73023" cy="714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12" name="Elipse 11"/>
            <p:cNvSpPr/>
            <p:nvPr/>
          </p:nvSpPr>
          <p:spPr>
            <a:xfrm>
              <a:off x="6227908" y="6094514"/>
              <a:ext cx="73023" cy="714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13" name="Elipse 12"/>
            <p:cNvSpPr/>
            <p:nvPr/>
          </p:nvSpPr>
          <p:spPr>
            <a:xfrm>
              <a:off x="6981946" y="6058006"/>
              <a:ext cx="73023" cy="714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14" name="Elipse 13"/>
            <p:cNvSpPr/>
            <p:nvPr/>
          </p:nvSpPr>
          <p:spPr>
            <a:xfrm>
              <a:off x="7740745" y="6092926"/>
              <a:ext cx="71435" cy="7301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7308959" y="5302460"/>
              <a:ext cx="71435" cy="714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16" name="Elipse 15"/>
            <p:cNvSpPr/>
            <p:nvPr/>
          </p:nvSpPr>
          <p:spPr>
            <a:xfrm>
              <a:off x="6777165" y="5272302"/>
              <a:ext cx="73023" cy="714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17" name="Elipse 16"/>
            <p:cNvSpPr/>
            <p:nvPr/>
          </p:nvSpPr>
          <p:spPr>
            <a:xfrm>
              <a:off x="7524852" y="5629440"/>
              <a:ext cx="71435" cy="7301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18" name="Forma livre 3"/>
            <p:cNvSpPr/>
            <p:nvPr/>
          </p:nvSpPr>
          <p:spPr>
            <a:xfrm>
              <a:off x="4142005" y="4835799"/>
              <a:ext cx="995329" cy="577771"/>
            </a:xfrm>
            <a:custGeom>
              <a:avLst/>
              <a:gdLst>
                <a:gd name="connsiteX0" fmla="*/ 874294 w 906379"/>
                <a:gd name="connsiteY0" fmla="*/ 0 h 421105"/>
                <a:gd name="connsiteX1" fmla="*/ 906379 w 906379"/>
                <a:gd name="connsiteY1" fmla="*/ 421105 h 421105"/>
                <a:gd name="connsiteX2" fmla="*/ 0 w 906379"/>
                <a:gd name="connsiteY2" fmla="*/ 328863 h 421105"/>
                <a:gd name="connsiteX3" fmla="*/ 874294 w 906379"/>
                <a:gd name="connsiteY3" fmla="*/ 0 h 421105"/>
                <a:gd name="connsiteX0" fmla="*/ 874294 w 906379"/>
                <a:gd name="connsiteY0" fmla="*/ 0 h 421105"/>
                <a:gd name="connsiteX1" fmla="*/ 906379 w 906379"/>
                <a:gd name="connsiteY1" fmla="*/ 421105 h 421105"/>
                <a:gd name="connsiteX2" fmla="*/ 0 w 906379"/>
                <a:gd name="connsiteY2" fmla="*/ 328863 h 421105"/>
                <a:gd name="connsiteX3" fmla="*/ 874294 w 906379"/>
                <a:gd name="connsiteY3" fmla="*/ 0 h 421105"/>
                <a:gd name="connsiteX0" fmla="*/ 874294 w 906379"/>
                <a:gd name="connsiteY0" fmla="*/ 33484 h 454589"/>
                <a:gd name="connsiteX1" fmla="*/ 906379 w 906379"/>
                <a:gd name="connsiteY1" fmla="*/ 454589 h 454589"/>
                <a:gd name="connsiteX2" fmla="*/ 0 w 906379"/>
                <a:gd name="connsiteY2" fmla="*/ 362347 h 454589"/>
                <a:gd name="connsiteX3" fmla="*/ 874294 w 906379"/>
                <a:gd name="connsiteY3" fmla="*/ 33484 h 454589"/>
                <a:gd name="connsiteX0" fmla="*/ 874294 w 972778"/>
                <a:gd name="connsiteY0" fmla="*/ 33484 h 454589"/>
                <a:gd name="connsiteX1" fmla="*/ 906379 w 972778"/>
                <a:gd name="connsiteY1" fmla="*/ 454589 h 454589"/>
                <a:gd name="connsiteX2" fmla="*/ 0 w 972778"/>
                <a:gd name="connsiteY2" fmla="*/ 362347 h 454589"/>
                <a:gd name="connsiteX3" fmla="*/ 874294 w 972778"/>
                <a:gd name="connsiteY3" fmla="*/ 33484 h 454589"/>
                <a:gd name="connsiteX0" fmla="*/ 874294 w 994557"/>
                <a:gd name="connsiteY0" fmla="*/ 33484 h 454589"/>
                <a:gd name="connsiteX1" fmla="*/ 906379 w 994557"/>
                <a:gd name="connsiteY1" fmla="*/ 454589 h 454589"/>
                <a:gd name="connsiteX2" fmla="*/ 0 w 994557"/>
                <a:gd name="connsiteY2" fmla="*/ 362347 h 454589"/>
                <a:gd name="connsiteX3" fmla="*/ 874294 w 994557"/>
                <a:gd name="connsiteY3" fmla="*/ 33484 h 454589"/>
                <a:gd name="connsiteX0" fmla="*/ 874294 w 994557"/>
                <a:gd name="connsiteY0" fmla="*/ 33484 h 547517"/>
                <a:gd name="connsiteX1" fmla="*/ 906379 w 994557"/>
                <a:gd name="connsiteY1" fmla="*/ 454589 h 547517"/>
                <a:gd name="connsiteX2" fmla="*/ 0 w 994557"/>
                <a:gd name="connsiteY2" fmla="*/ 362347 h 547517"/>
                <a:gd name="connsiteX3" fmla="*/ 874294 w 994557"/>
                <a:gd name="connsiteY3" fmla="*/ 33484 h 547517"/>
                <a:gd name="connsiteX0" fmla="*/ 874524 w 994787"/>
                <a:gd name="connsiteY0" fmla="*/ 33484 h 579002"/>
                <a:gd name="connsiteX1" fmla="*/ 906609 w 994787"/>
                <a:gd name="connsiteY1" fmla="*/ 454589 h 579002"/>
                <a:gd name="connsiteX2" fmla="*/ 230 w 994787"/>
                <a:gd name="connsiteY2" fmla="*/ 362347 h 579002"/>
                <a:gd name="connsiteX3" fmla="*/ 874524 w 994787"/>
                <a:gd name="connsiteY3" fmla="*/ 33484 h 57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4787" h="579002">
                  <a:moveTo>
                    <a:pt x="874524" y="33484"/>
                  </a:moveTo>
                  <a:cubicBezTo>
                    <a:pt x="1081735" y="145779"/>
                    <a:pt x="972114" y="370369"/>
                    <a:pt x="906609" y="454589"/>
                  </a:cubicBezTo>
                  <a:cubicBezTo>
                    <a:pt x="351819" y="696557"/>
                    <a:pt x="-10465" y="541484"/>
                    <a:pt x="230" y="362347"/>
                  </a:cubicBezTo>
                  <a:cubicBezTo>
                    <a:pt x="14935" y="-44053"/>
                    <a:pt x="619187" y="-29347"/>
                    <a:pt x="874524" y="33484"/>
                  </a:cubicBez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19" name="Elipse 18"/>
            <p:cNvSpPr/>
            <p:nvPr/>
          </p:nvSpPr>
          <p:spPr>
            <a:xfrm rot="19862034">
              <a:off x="4330911" y="4926274"/>
              <a:ext cx="284152" cy="176188"/>
            </a:xfrm>
            <a:prstGeom prst="ellipse">
              <a:avLst/>
            </a:prstGeom>
            <a:solidFill>
              <a:srgbClr val="B05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5003988" y="5015162"/>
              <a:ext cx="71435" cy="714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1" name="Elipse 20"/>
            <p:cNvSpPr/>
            <p:nvPr/>
          </p:nvSpPr>
          <p:spPr>
            <a:xfrm>
              <a:off x="4788096" y="5080240"/>
              <a:ext cx="71435" cy="714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2" name="Elipse 21"/>
            <p:cNvSpPr/>
            <p:nvPr/>
          </p:nvSpPr>
          <p:spPr>
            <a:xfrm>
              <a:off x="4713485" y="5229445"/>
              <a:ext cx="73023" cy="7301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3" name="Forma livre 5"/>
            <p:cNvSpPr/>
            <p:nvPr/>
          </p:nvSpPr>
          <p:spPr>
            <a:xfrm>
              <a:off x="6766053" y="4627865"/>
              <a:ext cx="755624" cy="630150"/>
            </a:xfrm>
            <a:custGeom>
              <a:avLst/>
              <a:gdLst>
                <a:gd name="connsiteX0" fmla="*/ 0 w 709863"/>
                <a:gd name="connsiteY0" fmla="*/ 401052 h 401052"/>
                <a:gd name="connsiteX1" fmla="*/ 709863 w 709863"/>
                <a:gd name="connsiteY1" fmla="*/ 0 h 401052"/>
                <a:gd name="connsiteX2" fmla="*/ 589547 w 709863"/>
                <a:gd name="connsiteY2" fmla="*/ 360947 h 401052"/>
                <a:gd name="connsiteX3" fmla="*/ 0 w 709863"/>
                <a:gd name="connsiteY3" fmla="*/ 401052 h 401052"/>
                <a:gd name="connsiteX0" fmla="*/ 0 w 589547"/>
                <a:gd name="connsiteY0" fmla="*/ 533400 h 533400"/>
                <a:gd name="connsiteX1" fmla="*/ 409074 w 589547"/>
                <a:gd name="connsiteY1" fmla="*/ 0 h 533400"/>
                <a:gd name="connsiteX2" fmla="*/ 589547 w 589547"/>
                <a:gd name="connsiteY2" fmla="*/ 493295 h 533400"/>
                <a:gd name="connsiteX3" fmla="*/ 0 w 589547"/>
                <a:gd name="connsiteY3" fmla="*/ 533400 h 533400"/>
                <a:gd name="connsiteX0" fmla="*/ 0 w 654864"/>
                <a:gd name="connsiteY0" fmla="*/ 533400 h 533400"/>
                <a:gd name="connsiteX1" fmla="*/ 409074 w 654864"/>
                <a:gd name="connsiteY1" fmla="*/ 0 h 533400"/>
                <a:gd name="connsiteX2" fmla="*/ 589547 w 654864"/>
                <a:gd name="connsiteY2" fmla="*/ 493295 h 533400"/>
                <a:gd name="connsiteX3" fmla="*/ 0 w 654864"/>
                <a:gd name="connsiteY3" fmla="*/ 533400 h 533400"/>
                <a:gd name="connsiteX0" fmla="*/ 0 w 731403"/>
                <a:gd name="connsiteY0" fmla="*/ 533400 h 533400"/>
                <a:gd name="connsiteX1" fmla="*/ 409074 w 731403"/>
                <a:gd name="connsiteY1" fmla="*/ 0 h 533400"/>
                <a:gd name="connsiteX2" fmla="*/ 589547 w 731403"/>
                <a:gd name="connsiteY2" fmla="*/ 493295 h 533400"/>
                <a:gd name="connsiteX3" fmla="*/ 0 w 731403"/>
                <a:gd name="connsiteY3" fmla="*/ 533400 h 533400"/>
                <a:gd name="connsiteX0" fmla="*/ 0 w 731403"/>
                <a:gd name="connsiteY0" fmla="*/ 533400 h 607096"/>
                <a:gd name="connsiteX1" fmla="*/ 409074 w 731403"/>
                <a:gd name="connsiteY1" fmla="*/ 0 h 607096"/>
                <a:gd name="connsiteX2" fmla="*/ 589547 w 731403"/>
                <a:gd name="connsiteY2" fmla="*/ 493295 h 607096"/>
                <a:gd name="connsiteX3" fmla="*/ 0 w 731403"/>
                <a:gd name="connsiteY3" fmla="*/ 533400 h 607096"/>
                <a:gd name="connsiteX0" fmla="*/ 0 w 731403"/>
                <a:gd name="connsiteY0" fmla="*/ 533400 h 630033"/>
                <a:gd name="connsiteX1" fmla="*/ 409074 w 731403"/>
                <a:gd name="connsiteY1" fmla="*/ 0 h 630033"/>
                <a:gd name="connsiteX2" fmla="*/ 589547 w 731403"/>
                <a:gd name="connsiteY2" fmla="*/ 493295 h 630033"/>
                <a:gd name="connsiteX3" fmla="*/ 0 w 731403"/>
                <a:gd name="connsiteY3" fmla="*/ 533400 h 630033"/>
                <a:gd name="connsiteX0" fmla="*/ 20256 w 751659"/>
                <a:gd name="connsiteY0" fmla="*/ 533400 h 630033"/>
                <a:gd name="connsiteX1" fmla="*/ 429330 w 751659"/>
                <a:gd name="connsiteY1" fmla="*/ 0 h 630033"/>
                <a:gd name="connsiteX2" fmla="*/ 609803 w 751659"/>
                <a:gd name="connsiteY2" fmla="*/ 493295 h 630033"/>
                <a:gd name="connsiteX3" fmla="*/ 20256 w 751659"/>
                <a:gd name="connsiteY3" fmla="*/ 533400 h 630033"/>
                <a:gd name="connsiteX0" fmla="*/ 23221 w 754624"/>
                <a:gd name="connsiteY0" fmla="*/ 533400 h 630033"/>
                <a:gd name="connsiteX1" fmla="*/ 432295 w 754624"/>
                <a:gd name="connsiteY1" fmla="*/ 0 h 630033"/>
                <a:gd name="connsiteX2" fmla="*/ 612768 w 754624"/>
                <a:gd name="connsiteY2" fmla="*/ 493295 h 630033"/>
                <a:gd name="connsiteX3" fmla="*/ 23221 w 754624"/>
                <a:gd name="connsiteY3" fmla="*/ 533400 h 63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624" h="630033">
                  <a:moveTo>
                    <a:pt x="23221" y="533400"/>
                  </a:moveTo>
                  <a:cubicBezTo>
                    <a:pt x="-89073" y="159084"/>
                    <a:pt x="231769" y="53474"/>
                    <a:pt x="432295" y="0"/>
                  </a:cubicBezTo>
                  <a:cubicBezTo>
                    <a:pt x="893506" y="8022"/>
                    <a:pt x="769178" y="352926"/>
                    <a:pt x="612768" y="493295"/>
                  </a:cubicBezTo>
                  <a:cubicBezTo>
                    <a:pt x="279894" y="731252"/>
                    <a:pt x="51295" y="600242"/>
                    <a:pt x="23221" y="533400"/>
                  </a:cubicBez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4" name="Elipse 23"/>
            <p:cNvSpPr/>
            <p:nvPr/>
          </p:nvSpPr>
          <p:spPr>
            <a:xfrm rot="19862034">
              <a:off x="6978771" y="4781831"/>
              <a:ext cx="284152" cy="174601"/>
            </a:xfrm>
            <a:prstGeom prst="ellipse">
              <a:avLst/>
            </a:prstGeom>
            <a:solidFill>
              <a:srgbClr val="B05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5" name="Forma livre 16"/>
            <p:cNvSpPr/>
            <p:nvPr/>
          </p:nvSpPr>
          <p:spPr>
            <a:xfrm>
              <a:off x="7915364" y="5646900"/>
              <a:ext cx="766736" cy="590469"/>
            </a:xfrm>
            <a:custGeom>
              <a:avLst/>
              <a:gdLst>
                <a:gd name="connsiteX0" fmla="*/ 0 w 764381"/>
                <a:gd name="connsiteY0" fmla="*/ 345281 h 345281"/>
                <a:gd name="connsiteX1" fmla="*/ 295275 w 764381"/>
                <a:gd name="connsiteY1" fmla="*/ 0 h 345281"/>
                <a:gd name="connsiteX2" fmla="*/ 764381 w 764381"/>
                <a:gd name="connsiteY2" fmla="*/ 242888 h 345281"/>
                <a:gd name="connsiteX3" fmla="*/ 0 w 764381"/>
                <a:gd name="connsiteY3" fmla="*/ 345281 h 345281"/>
                <a:gd name="connsiteX0" fmla="*/ 0 w 764381"/>
                <a:gd name="connsiteY0" fmla="*/ 345281 h 345281"/>
                <a:gd name="connsiteX1" fmla="*/ 295275 w 764381"/>
                <a:gd name="connsiteY1" fmla="*/ 0 h 345281"/>
                <a:gd name="connsiteX2" fmla="*/ 764381 w 764381"/>
                <a:gd name="connsiteY2" fmla="*/ 242888 h 345281"/>
                <a:gd name="connsiteX3" fmla="*/ 0 w 764381"/>
                <a:gd name="connsiteY3" fmla="*/ 345281 h 345281"/>
                <a:gd name="connsiteX0" fmla="*/ 0 w 764381"/>
                <a:gd name="connsiteY0" fmla="*/ 345281 h 345281"/>
                <a:gd name="connsiteX1" fmla="*/ 295275 w 764381"/>
                <a:gd name="connsiteY1" fmla="*/ 0 h 345281"/>
                <a:gd name="connsiteX2" fmla="*/ 764381 w 764381"/>
                <a:gd name="connsiteY2" fmla="*/ 242888 h 345281"/>
                <a:gd name="connsiteX3" fmla="*/ 0 w 764381"/>
                <a:gd name="connsiteY3" fmla="*/ 345281 h 345281"/>
                <a:gd name="connsiteX0" fmla="*/ 0 w 764381"/>
                <a:gd name="connsiteY0" fmla="*/ 345281 h 511999"/>
                <a:gd name="connsiteX1" fmla="*/ 295275 w 764381"/>
                <a:gd name="connsiteY1" fmla="*/ 0 h 511999"/>
                <a:gd name="connsiteX2" fmla="*/ 764381 w 764381"/>
                <a:gd name="connsiteY2" fmla="*/ 242888 h 511999"/>
                <a:gd name="connsiteX3" fmla="*/ 0 w 764381"/>
                <a:gd name="connsiteY3" fmla="*/ 345281 h 511999"/>
                <a:gd name="connsiteX0" fmla="*/ 0 w 765651"/>
                <a:gd name="connsiteY0" fmla="*/ 345281 h 560126"/>
                <a:gd name="connsiteX1" fmla="*/ 295275 w 765651"/>
                <a:gd name="connsiteY1" fmla="*/ 0 h 560126"/>
                <a:gd name="connsiteX2" fmla="*/ 764381 w 765651"/>
                <a:gd name="connsiteY2" fmla="*/ 242888 h 560126"/>
                <a:gd name="connsiteX3" fmla="*/ 0 w 765651"/>
                <a:gd name="connsiteY3" fmla="*/ 345281 h 560126"/>
                <a:gd name="connsiteX0" fmla="*/ 0 w 768427"/>
                <a:gd name="connsiteY0" fmla="*/ 345281 h 560126"/>
                <a:gd name="connsiteX1" fmla="*/ 295275 w 768427"/>
                <a:gd name="connsiteY1" fmla="*/ 0 h 560126"/>
                <a:gd name="connsiteX2" fmla="*/ 764381 w 768427"/>
                <a:gd name="connsiteY2" fmla="*/ 242888 h 560126"/>
                <a:gd name="connsiteX3" fmla="*/ 0 w 768427"/>
                <a:gd name="connsiteY3" fmla="*/ 345281 h 560126"/>
                <a:gd name="connsiteX0" fmla="*/ 0 w 768427"/>
                <a:gd name="connsiteY0" fmla="*/ 345281 h 560759"/>
                <a:gd name="connsiteX1" fmla="*/ 295275 w 768427"/>
                <a:gd name="connsiteY1" fmla="*/ 0 h 560759"/>
                <a:gd name="connsiteX2" fmla="*/ 764381 w 768427"/>
                <a:gd name="connsiteY2" fmla="*/ 242888 h 560759"/>
                <a:gd name="connsiteX3" fmla="*/ 0 w 768427"/>
                <a:gd name="connsiteY3" fmla="*/ 345281 h 560759"/>
                <a:gd name="connsiteX0" fmla="*/ 0 w 767546"/>
                <a:gd name="connsiteY0" fmla="*/ 374722 h 590200"/>
                <a:gd name="connsiteX1" fmla="*/ 295275 w 767546"/>
                <a:gd name="connsiteY1" fmla="*/ 29441 h 590200"/>
                <a:gd name="connsiteX2" fmla="*/ 764381 w 767546"/>
                <a:gd name="connsiteY2" fmla="*/ 272329 h 590200"/>
                <a:gd name="connsiteX3" fmla="*/ 0 w 767546"/>
                <a:gd name="connsiteY3" fmla="*/ 374722 h 59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546" h="590200">
                  <a:moveTo>
                    <a:pt x="0" y="374722"/>
                  </a:moveTo>
                  <a:cubicBezTo>
                    <a:pt x="34132" y="292966"/>
                    <a:pt x="-19843" y="104054"/>
                    <a:pt x="295275" y="29441"/>
                  </a:cubicBezTo>
                  <a:cubicBezTo>
                    <a:pt x="339726" y="31823"/>
                    <a:pt x="810418" y="-127722"/>
                    <a:pt x="764381" y="272329"/>
                  </a:cubicBezTo>
                  <a:cubicBezTo>
                    <a:pt x="750094" y="523154"/>
                    <a:pt x="71438" y="788266"/>
                    <a:pt x="0" y="374722"/>
                  </a:cubicBez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6" name="Elipse 25"/>
            <p:cNvSpPr/>
            <p:nvPr/>
          </p:nvSpPr>
          <p:spPr>
            <a:xfrm rot="3064432">
              <a:off x="8314621" y="5804826"/>
              <a:ext cx="284124" cy="174619"/>
            </a:xfrm>
            <a:prstGeom prst="ellipse">
              <a:avLst/>
            </a:prstGeom>
            <a:solidFill>
              <a:srgbClr val="B05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7" name="Forma livre 32"/>
            <p:cNvSpPr/>
            <p:nvPr/>
          </p:nvSpPr>
          <p:spPr>
            <a:xfrm>
              <a:off x="5262741" y="4999289"/>
              <a:ext cx="361938" cy="222219"/>
            </a:xfrm>
            <a:custGeom>
              <a:avLst/>
              <a:gdLst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2288" h="220887">
                  <a:moveTo>
                    <a:pt x="0" y="0"/>
                  </a:moveTo>
                  <a:cubicBezTo>
                    <a:pt x="203372" y="26153"/>
                    <a:pt x="281406" y="112124"/>
                    <a:pt x="362288" y="22088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8" name="Forma livre 33"/>
            <p:cNvSpPr/>
            <p:nvPr/>
          </p:nvSpPr>
          <p:spPr>
            <a:xfrm>
              <a:off x="5586580" y="5207223"/>
              <a:ext cx="82547" cy="99999"/>
            </a:xfrm>
            <a:custGeom>
              <a:avLst/>
              <a:gdLst>
                <a:gd name="connsiteX0" fmla="*/ 0 w 82609"/>
                <a:gd name="connsiteY0" fmla="*/ 25638 h 99701"/>
                <a:gd name="connsiteX1" fmla="*/ 82609 w 82609"/>
                <a:gd name="connsiteY1" fmla="*/ 0 h 99701"/>
                <a:gd name="connsiteX2" fmla="*/ 74063 w 82609"/>
                <a:gd name="connsiteY2" fmla="*/ 99701 h 99701"/>
                <a:gd name="connsiteX3" fmla="*/ 0 w 82609"/>
                <a:gd name="connsiteY3" fmla="*/ 25638 h 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09" h="99701">
                  <a:moveTo>
                    <a:pt x="0" y="25638"/>
                  </a:moveTo>
                  <a:lnTo>
                    <a:pt x="82609" y="0"/>
                  </a:lnTo>
                  <a:lnTo>
                    <a:pt x="74063" y="99701"/>
                  </a:lnTo>
                  <a:lnTo>
                    <a:pt x="0" y="256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9" name="Forma livre 39"/>
            <p:cNvSpPr/>
            <p:nvPr/>
          </p:nvSpPr>
          <p:spPr>
            <a:xfrm>
              <a:off x="5699290" y="5496108"/>
              <a:ext cx="355588" cy="549199"/>
            </a:xfrm>
            <a:custGeom>
              <a:avLst/>
              <a:gdLst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288224"/>
                <a:gd name="connsiteY0" fmla="*/ 0 h 340528"/>
                <a:gd name="connsiteX1" fmla="*/ 288224 w 288224"/>
                <a:gd name="connsiteY1" fmla="*/ 340528 h 340528"/>
                <a:gd name="connsiteX0" fmla="*/ 0 w 339499"/>
                <a:gd name="connsiteY0" fmla="*/ 0 h 557022"/>
                <a:gd name="connsiteX1" fmla="*/ 339499 w 339499"/>
                <a:gd name="connsiteY1" fmla="*/ 557022 h 557022"/>
                <a:gd name="connsiteX0" fmla="*/ 0 w 339499"/>
                <a:gd name="connsiteY0" fmla="*/ 0 h 557022"/>
                <a:gd name="connsiteX1" fmla="*/ 339499 w 339499"/>
                <a:gd name="connsiteY1" fmla="*/ 557022 h 557022"/>
                <a:gd name="connsiteX0" fmla="*/ 0 w 356591"/>
                <a:gd name="connsiteY0" fmla="*/ 0 h 548476"/>
                <a:gd name="connsiteX1" fmla="*/ 356591 w 356591"/>
                <a:gd name="connsiteY1" fmla="*/ 548476 h 548476"/>
                <a:gd name="connsiteX0" fmla="*/ 0 w 356591"/>
                <a:gd name="connsiteY0" fmla="*/ 0 h 548476"/>
                <a:gd name="connsiteX1" fmla="*/ 356591 w 356591"/>
                <a:gd name="connsiteY1" fmla="*/ 548476 h 54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6591" h="548476">
                  <a:moveTo>
                    <a:pt x="0" y="0"/>
                  </a:moveTo>
                  <a:cubicBezTo>
                    <a:pt x="112217" y="399319"/>
                    <a:pt x="252920" y="499533"/>
                    <a:pt x="356591" y="54847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30" name="Forma livre 40"/>
            <p:cNvSpPr/>
            <p:nvPr/>
          </p:nvSpPr>
          <p:spPr>
            <a:xfrm rot="19335728">
              <a:off x="6034240" y="6016737"/>
              <a:ext cx="82547" cy="98411"/>
            </a:xfrm>
            <a:custGeom>
              <a:avLst/>
              <a:gdLst>
                <a:gd name="connsiteX0" fmla="*/ 0 w 82609"/>
                <a:gd name="connsiteY0" fmla="*/ 25638 h 99701"/>
                <a:gd name="connsiteX1" fmla="*/ 82609 w 82609"/>
                <a:gd name="connsiteY1" fmla="*/ 0 h 99701"/>
                <a:gd name="connsiteX2" fmla="*/ 74063 w 82609"/>
                <a:gd name="connsiteY2" fmla="*/ 99701 h 99701"/>
                <a:gd name="connsiteX3" fmla="*/ 0 w 82609"/>
                <a:gd name="connsiteY3" fmla="*/ 25638 h 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09" h="99701">
                  <a:moveTo>
                    <a:pt x="0" y="25638"/>
                  </a:moveTo>
                  <a:lnTo>
                    <a:pt x="82609" y="0"/>
                  </a:lnTo>
                  <a:lnTo>
                    <a:pt x="74063" y="99701"/>
                  </a:lnTo>
                  <a:lnTo>
                    <a:pt x="0" y="256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31" name="Forma livre 41"/>
            <p:cNvSpPr/>
            <p:nvPr/>
          </p:nvSpPr>
          <p:spPr>
            <a:xfrm>
              <a:off x="6356492" y="6153243"/>
              <a:ext cx="465121" cy="33333"/>
            </a:xfrm>
            <a:custGeom>
              <a:avLst/>
              <a:gdLst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450595"/>
                <a:gd name="connsiteY0" fmla="*/ 0 h 585508"/>
                <a:gd name="connsiteX1" fmla="*/ 450595 w 450595"/>
                <a:gd name="connsiteY1" fmla="*/ 585508 h 585508"/>
                <a:gd name="connsiteX0" fmla="*/ 0 w 456292"/>
                <a:gd name="connsiteY0" fmla="*/ 46322 h 49669"/>
                <a:gd name="connsiteX1" fmla="*/ 456292 w 456292"/>
                <a:gd name="connsiteY1" fmla="*/ 42171 h 49669"/>
                <a:gd name="connsiteX0" fmla="*/ 0 w 456292"/>
                <a:gd name="connsiteY0" fmla="*/ 4151 h 17957"/>
                <a:gd name="connsiteX1" fmla="*/ 456292 w 456292"/>
                <a:gd name="connsiteY1" fmla="*/ 0 h 17957"/>
                <a:gd name="connsiteX0" fmla="*/ 0 w 464837"/>
                <a:gd name="connsiteY0" fmla="*/ 18394 h 28588"/>
                <a:gd name="connsiteX1" fmla="*/ 464837 w 464837"/>
                <a:gd name="connsiteY1" fmla="*/ 0 h 28588"/>
                <a:gd name="connsiteX0" fmla="*/ 0 w 464837"/>
                <a:gd name="connsiteY0" fmla="*/ 18394 h 32947"/>
                <a:gd name="connsiteX1" fmla="*/ 464837 w 464837"/>
                <a:gd name="connsiteY1" fmla="*/ 0 h 3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4837" h="32947">
                  <a:moveTo>
                    <a:pt x="0" y="18394"/>
                  </a:moveTo>
                  <a:cubicBezTo>
                    <a:pt x="203372" y="44547"/>
                    <a:pt x="364014" y="33667"/>
                    <a:pt x="464837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32" name="Forma livre 42"/>
            <p:cNvSpPr/>
            <p:nvPr/>
          </p:nvSpPr>
          <p:spPr>
            <a:xfrm rot="16652077">
              <a:off x="6808125" y="6115936"/>
              <a:ext cx="82539" cy="100010"/>
            </a:xfrm>
            <a:custGeom>
              <a:avLst/>
              <a:gdLst>
                <a:gd name="connsiteX0" fmla="*/ 0 w 82609"/>
                <a:gd name="connsiteY0" fmla="*/ 25638 h 99701"/>
                <a:gd name="connsiteX1" fmla="*/ 82609 w 82609"/>
                <a:gd name="connsiteY1" fmla="*/ 0 h 99701"/>
                <a:gd name="connsiteX2" fmla="*/ 74063 w 82609"/>
                <a:gd name="connsiteY2" fmla="*/ 99701 h 99701"/>
                <a:gd name="connsiteX3" fmla="*/ 0 w 82609"/>
                <a:gd name="connsiteY3" fmla="*/ 25638 h 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09" h="99701">
                  <a:moveTo>
                    <a:pt x="0" y="25638"/>
                  </a:moveTo>
                  <a:lnTo>
                    <a:pt x="82609" y="0"/>
                  </a:lnTo>
                  <a:lnTo>
                    <a:pt x="74063" y="99701"/>
                  </a:lnTo>
                  <a:lnTo>
                    <a:pt x="0" y="256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33" name="Forma livre 43"/>
            <p:cNvSpPr/>
            <p:nvPr/>
          </p:nvSpPr>
          <p:spPr>
            <a:xfrm>
              <a:off x="7153390" y="6035784"/>
              <a:ext cx="438135" cy="101586"/>
            </a:xfrm>
            <a:custGeom>
              <a:avLst/>
              <a:gdLst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838004"/>
                <a:gd name="connsiteY0" fmla="*/ 0 h 673814"/>
                <a:gd name="connsiteX1" fmla="*/ 838004 w 838004"/>
                <a:gd name="connsiteY1" fmla="*/ 673814 h 673814"/>
                <a:gd name="connsiteX0" fmla="*/ 0 w 439200"/>
                <a:gd name="connsiteY0" fmla="*/ 0 h 89851"/>
                <a:gd name="connsiteX1" fmla="*/ 439200 w 439200"/>
                <a:gd name="connsiteY1" fmla="*/ 89851 h 89851"/>
                <a:gd name="connsiteX0" fmla="*/ 0 w 439200"/>
                <a:gd name="connsiteY0" fmla="*/ 21037 h 110888"/>
                <a:gd name="connsiteX1" fmla="*/ 439200 w 439200"/>
                <a:gd name="connsiteY1" fmla="*/ 110888 h 110888"/>
                <a:gd name="connsiteX0" fmla="*/ 0 w 439200"/>
                <a:gd name="connsiteY0" fmla="*/ 9550 h 99401"/>
                <a:gd name="connsiteX1" fmla="*/ 439200 w 439200"/>
                <a:gd name="connsiteY1" fmla="*/ 99401 h 99401"/>
                <a:gd name="connsiteX0" fmla="*/ 0 w 439200"/>
                <a:gd name="connsiteY0" fmla="*/ 12395 h 102246"/>
                <a:gd name="connsiteX1" fmla="*/ 439200 w 439200"/>
                <a:gd name="connsiteY1" fmla="*/ 102246 h 10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200" h="102246">
                  <a:moveTo>
                    <a:pt x="0" y="12395"/>
                  </a:moveTo>
                  <a:cubicBezTo>
                    <a:pt x="220464" y="-41213"/>
                    <a:pt x="90549" y="96033"/>
                    <a:pt x="439200" y="10224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34" name="Forma livre 44"/>
            <p:cNvSpPr/>
            <p:nvPr/>
          </p:nvSpPr>
          <p:spPr>
            <a:xfrm rot="17335378">
              <a:off x="7579623" y="6098476"/>
              <a:ext cx="82539" cy="100010"/>
            </a:xfrm>
            <a:custGeom>
              <a:avLst/>
              <a:gdLst>
                <a:gd name="connsiteX0" fmla="*/ 0 w 82609"/>
                <a:gd name="connsiteY0" fmla="*/ 25638 h 99701"/>
                <a:gd name="connsiteX1" fmla="*/ 82609 w 82609"/>
                <a:gd name="connsiteY1" fmla="*/ 0 h 99701"/>
                <a:gd name="connsiteX2" fmla="*/ 74063 w 82609"/>
                <a:gd name="connsiteY2" fmla="*/ 99701 h 99701"/>
                <a:gd name="connsiteX3" fmla="*/ 0 w 82609"/>
                <a:gd name="connsiteY3" fmla="*/ 25638 h 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09" h="99701">
                  <a:moveTo>
                    <a:pt x="0" y="25638"/>
                  </a:moveTo>
                  <a:lnTo>
                    <a:pt x="82609" y="0"/>
                  </a:lnTo>
                  <a:lnTo>
                    <a:pt x="74063" y="99701"/>
                  </a:lnTo>
                  <a:lnTo>
                    <a:pt x="0" y="256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35" name="Forma livre 45"/>
            <p:cNvSpPr/>
            <p:nvPr/>
          </p:nvSpPr>
          <p:spPr>
            <a:xfrm rot="8818721">
              <a:off x="7528027" y="5407220"/>
              <a:ext cx="38099" cy="169840"/>
            </a:xfrm>
            <a:custGeom>
              <a:avLst/>
              <a:gdLst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79379"/>
                <a:gd name="connsiteY0" fmla="*/ 0 h 223736"/>
                <a:gd name="connsiteX1" fmla="*/ 379379 w 379379"/>
                <a:gd name="connsiteY1" fmla="*/ 223736 h 223736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362288"/>
                <a:gd name="connsiteY0" fmla="*/ 0 h 220887"/>
                <a:gd name="connsiteX1" fmla="*/ 362288 w 362288"/>
                <a:gd name="connsiteY1" fmla="*/ 220887 h 220887"/>
                <a:gd name="connsiteX0" fmla="*/ 0 w 711950"/>
                <a:gd name="connsiteY0" fmla="*/ 0 h 257891"/>
                <a:gd name="connsiteX1" fmla="*/ 711950 w 711950"/>
                <a:gd name="connsiteY1" fmla="*/ 257891 h 257891"/>
                <a:gd name="connsiteX0" fmla="*/ 33217 w 104733"/>
                <a:gd name="connsiteY0" fmla="*/ 193273 h 194873"/>
                <a:gd name="connsiteX1" fmla="*/ 14061 w 104733"/>
                <a:gd name="connsiteY1" fmla="*/ 23556 h 194873"/>
                <a:gd name="connsiteX0" fmla="*/ 29742 w 103224"/>
                <a:gd name="connsiteY0" fmla="*/ 169717 h 174322"/>
                <a:gd name="connsiteX1" fmla="*/ 10586 w 103224"/>
                <a:gd name="connsiteY1" fmla="*/ 0 h 174322"/>
                <a:gd name="connsiteX0" fmla="*/ 44882 w 44902"/>
                <a:gd name="connsiteY0" fmla="*/ 169717 h 169717"/>
                <a:gd name="connsiteX1" fmla="*/ 25726 w 44902"/>
                <a:gd name="connsiteY1" fmla="*/ 0 h 169717"/>
                <a:gd name="connsiteX0" fmla="*/ 39199 w 39222"/>
                <a:gd name="connsiteY0" fmla="*/ 169717 h 169717"/>
                <a:gd name="connsiteX1" fmla="*/ 20043 w 39222"/>
                <a:gd name="connsiteY1" fmla="*/ 0 h 16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222" h="169717">
                  <a:moveTo>
                    <a:pt x="39199" y="169717"/>
                  </a:moveTo>
                  <a:cubicBezTo>
                    <a:pt x="40751" y="166621"/>
                    <a:pt x="-34917" y="81352"/>
                    <a:pt x="2004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36" name="Forma livre 46"/>
            <p:cNvSpPr/>
            <p:nvPr/>
          </p:nvSpPr>
          <p:spPr>
            <a:xfrm rot="8818721">
              <a:off x="7421668" y="5356427"/>
              <a:ext cx="82547" cy="99999"/>
            </a:xfrm>
            <a:custGeom>
              <a:avLst/>
              <a:gdLst>
                <a:gd name="connsiteX0" fmla="*/ 0 w 82609"/>
                <a:gd name="connsiteY0" fmla="*/ 25638 h 99701"/>
                <a:gd name="connsiteX1" fmla="*/ 82609 w 82609"/>
                <a:gd name="connsiteY1" fmla="*/ 0 h 99701"/>
                <a:gd name="connsiteX2" fmla="*/ 74063 w 82609"/>
                <a:gd name="connsiteY2" fmla="*/ 99701 h 99701"/>
                <a:gd name="connsiteX3" fmla="*/ 0 w 82609"/>
                <a:gd name="connsiteY3" fmla="*/ 25638 h 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609" h="99701">
                  <a:moveTo>
                    <a:pt x="0" y="25638"/>
                  </a:moveTo>
                  <a:lnTo>
                    <a:pt x="82609" y="0"/>
                  </a:lnTo>
                  <a:lnTo>
                    <a:pt x="74063" y="99701"/>
                  </a:lnTo>
                  <a:lnTo>
                    <a:pt x="0" y="25638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37" name="CaixaDeTexto 34"/>
            <p:cNvSpPr txBox="1">
              <a:spLocks noChangeArrowheads="1"/>
            </p:cNvSpPr>
            <p:nvPr/>
          </p:nvSpPr>
          <p:spPr bwMode="auto">
            <a:xfrm>
              <a:off x="3727682" y="4489647"/>
              <a:ext cx="16289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Arial" panose="020B0604020202020204" pitchFamily="34" charset="0"/>
                </a:rPr>
                <a:t>Célula Segregadora</a:t>
              </a:r>
            </a:p>
          </p:txBody>
        </p:sp>
        <p:sp>
          <p:nvSpPr>
            <p:cNvPr id="38" name="CaixaDeTexto 48"/>
            <p:cNvSpPr txBox="1">
              <a:spLocks noChangeArrowheads="1"/>
            </p:cNvSpPr>
            <p:nvPr/>
          </p:nvSpPr>
          <p:spPr bwMode="auto">
            <a:xfrm>
              <a:off x="4248104" y="6035274"/>
              <a:ext cx="15838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Arial" panose="020B0604020202020204" pitchFamily="34" charset="0"/>
                </a:rPr>
                <a:t>VASO SANGUÍNEO</a:t>
              </a:r>
            </a:p>
          </p:txBody>
        </p:sp>
        <p:sp>
          <p:nvSpPr>
            <p:cNvPr id="39" name="CaixaDeTexto 49"/>
            <p:cNvSpPr txBox="1">
              <a:spLocks noChangeArrowheads="1"/>
            </p:cNvSpPr>
            <p:nvPr/>
          </p:nvSpPr>
          <p:spPr bwMode="auto">
            <a:xfrm>
              <a:off x="7812360" y="6241806"/>
              <a:ext cx="9973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Arial" panose="020B0604020202020204" pitchFamily="34" charset="0"/>
                </a:rPr>
                <a:t>Célula alvo</a:t>
              </a:r>
            </a:p>
          </p:txBody>
        </p:sp>
        <p:sp>
          <p:nvSpPr>
            <p:cNvPr id="40" name="CaixaDeTexto 51"/>
            <p:cNvSpPr txBox="1">
              <a:spLocks noChangeArrowheads="1"/>
            </p:cNvSpPr>
            <p:nvPr/>
          </p:nvSpPr>
          <p:spPr bwMode="auto">
            <a:xfrm>
              <a:off x="6820989" y="4354853"/>
              <a:ext cx="9973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b="1">
                  <a:latin typeface="Arial" panose="020B0604020202020204" pitchFamily="34" charset="0"/>
                </a:rPr>
                <a:t>Célula alvo</a:t>
              </a:r>
            </a:p>
          </p:txBody>
        </p:sp>
      </p:grpSp>
      <p:sp>
        <p:nvSpPr>
          <p:cNvPr id="41" name="CaixaDeTexto 3"/>
          <p:cNvSpPr txBox="1">
            <a:spLocks noChangeArrowheads="1"/>
          </p:cNvSpPr>
          <p:nvPr/>
        </p:nvSpPr>
        <p:spPr bwMode="auto">
          <a:xfrm>
            <a:off x="1690688" y="92076"/>
            <a:ext cx="50403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CIÊNCIAS, 8º Ano do Ensino Fundamental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Glândulas e suas funções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ítulo 4"/>
          <p:cNvSpPr txBox="1">
            <a:spLocks/>
          </p:cNvSpPr>
          <p:nvPr/>
        </p:nvSpPr>
        <p:spPr>
          <a:xfrm>
            <a:off x="3765515" y="123253"/>
            <a:ext cx="4982700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1. SISTEMA ENDÓCRINO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Título 4"/>
          <p:cNvSpPr txBox="1">
            <a:spLocks/>
          </p:cNvSpPr>
          <p:nvPr/>
        </p:nvSpPr>
        <p:spPr>
          <a:xfrm>
            <a:off x="4887556" y="752853"/>
            <a:ext cx="2700693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Conceitos básicos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5" name="Espaço Reservado para Número de Slid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81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27" descr="2002-71-142-49-50-I002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53" y="1430818"/>
            <a:ext cx="5048982" cy="51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028"/>
          <p:cNvSpPr txBox="1">
            <a:spLocks noChangeArrowheads="1"/>
          </p:cNvSpPr>
          <p:nvPr/>
        </p:nvSpPr>
        <p:spPr bwMode="auto">
          <a:xfrm>
            <a:off x="1784896" y="2286378"/>
            <a:ext cx="2825086" cy="83099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dirty="0" smtClean="0"/>
              <a:t>HIPÓFISE: </a:t>
            </a:r>
            <a:r>
              <a:rPr lang="pt-BR" altLang="pt-BR" sz="1600" dirty="0" smtClean="0">
                <a:solidFill>
                  <a:srgbClr val="000022"/>
                </a:solidFill>
                <a:cs typeface="Arial" panose="020B0604020202020204" pitchFamily="34" charset="0"/>
              </a:rPr>
              <a:t>(6 hormônios): Situada cavidade óssea, abaixo do hipotálamo</a:t>
            </a:r>
            <a:endParaRPr lang="pt-BR" altLang="pt-BR" sz="1600" dirty="0" smtClean="0">
              <a:cs typeface="Times New Roman" panose="02020603050405020304" pitchFamily="18" charset="0"/>
            </a:endParaRPr>
          </a:p>
        </p:txBody>
      </p:sp>
      <p:sp>
        <p:nvSpPr>
          <p:cNvPr id="5125" name="Text Box 1029"/>
          <p:cNvSpPr txBox="1">
            <a:spLocks noChangeArrowheads="1"/>
          </p:cNvSpPr>
          <p:nvPr/>
        </p:nvSpPr>
        <p:spPr bwMode="auto">
          <a:xfrm>
            <a:off x="6801490" y="1313756"/>
            <a:ext cx="3615784" cy="83099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dirty="0" smtClean="0"/>
              <a:t>TIREÓIDE: </a:t>
            </a:r>
            <a:r>
              <a:rPr lang="pt-BR" altLang="pt-BR" sz="1600" dirty="0" smtClean="0">
                <a:solidFill>
                  <a:srgbClr val="000022"/>
                </a:solidFill>
                <a:cs typeface="Arial" panose="020B0604020202020204" pitchFamily="34" charset="0"/>
              </a:rPr>
              <a:t>(3 hormônios): Situada na parte anterior do pescoço, abaixo da laringe	</a:t>
            </a:r>
          </a:p>
        </p:txBody>
      </p:sp>
      <p:sp>
        <p:nvSpPr>
          <p:cNvPr id="5126" name="Text Box 1030"/>
          <p:cNvSpPr txBox="1">
            <a:spLocks noChangeArrowheads="1"/>
          </p:cNvSpPr>
          <p:nvPr/>
        </p:nvSpPr>
        <p:spPr bwMode="auto">
          <a:xfrm>
            <a:off x="979868" y="5980593"/>
            <a:ext cx="3200328" cy="584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dirty="0" smtClean="0"/>
              <a:t>TESTÍCULOS: </a:t>
            </a:r>
            <a:r>
              <a:rPr lang="pt-BR" altLang="pt-BR" sz="1600" dirty="0" smtClean="0">
                <a:solidFill>
                  <a:srgbClr val="000022"/>
                </a:solidFill>
                <a:cs typeface="Arial" panose="020B0604020202020204" pitchFamily="34" charset="0"/>
              </a:rPr>
              <a:t>(1 hormônio): Situados na bolsa escrotal</a:t>
            </a:r>
            <a:endParaRPr lang="pt-BR" altLang="pt-BR" sz="1600" dirty="0" smtClean="0">
              <a:cs typeface="Times New Roman" panose="02020603050405020304" pitchFamily="18" charset="0"/>
            </a:endParaRPr>
          </a:p>
        </p:txBody>
      </p:sp>
      <p:sp>
        <p:nvSpPr>
          <p:cNvPr id="5127" name="Text Box 1031"/>
          <p:cNvSpPr txBox="1">
            <a:spLocks noChangeArrowheads="1"/>
          </p:cNvSpPr>
          <p:nvPr/>
        </p:nvSpPr>
        <p:spPr bwMode="auto">
          <a:xfrm>
            <a:off x="6816726" y="2185873"/>
            <a:ext cx="4360790" cy="584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dirty="0" smtClean="0"/>
              <a:t>PARATIREÓIDE: </a:t>
            </a:r>
            <a:r>
              <a:rPr lang="pt-BR" altLang="pt-BR" sz="1600" dirty="0" smtClean="0">
                <a:solidFill>
                  <a:srgbClr val="000022"/>
                </a:solidFill>
                <a:cs typeface="Arial" panose="020B0604020202020204" pitchFamily="34" charset="0"/>
              </a:rPr>
              <a:t>(1 hormônio): Situada atrás da </a:t>
            </a:r>
            <a:r>
              <a:rPr lang="pt-BR" altLang="pt-BR" sz="1600" dirty="0" err="1" smtClean="0">
                <a:solidFill>
                  <a:srgbClr val="000022"/>
                </a:solidFill>
                <a:cs typeface="Arial" panose="020B0604020202020204" pitchFamily="34" charset="0"/>
              </a:rPr>
              <a:t>tireóide</a:t>
            </a:r>
            <a:r>
              <a:rPr lang="pt-BR" altLang="pt-BR" sz="1600" dirty="0" smtClean="0">
                <a:solidFill>
                  <a:srgbClr val="000022"/>
                </a:solidFill>
                <a:cs typeface="Arial" panose="020B0604020202020204" pitchFamily="34" charset="0"/>
              </a:rPr>
              <a:t> (muito pequena)</a:t>
            </a:r>
          </a:p>
        </p:txBody>
      </p:sp>
      <p:sp>
        <p:nvSpPr>
          <p:cNvPr id="5128" name="Text Box 1032"/>
          <p:cNvSpPr txBox="1">
            <a:spLocks noChangeArrowheads="1"/>
          </p:cNvSpPr>
          <p:nvPr/>
        </p:nvSpPr>
        <p:spPr bwMode="auto">
          <a:xfrm>
            <a:off x="6831983" y="2813530"/>
            <a:ext cx="1657350" cy="346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/>
              <a:t>T   I   M   O</a:t>
            </a:r>
          </a:p>
        </p:txBody>
      </p:sp>
      <p:sp>
        <p:nvSpPr>
          <p:cNvPr id="5129" name="Text Box 1033"/>
          <p:cNvSpPr txBox="1">
            <a:spLocks noChangeArrowheads="1"/>
          </p:cNvSpPr>
          <p:nvPr/>
        </p:nvSpPr>
        <p:spPr bwMode="auto">
          <a:xfrm>
            <a:off x="6648163" y="3991764"/>
            <a:ext cx="4894263" cy="584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dirty="0" smtClean="0"/>
              <a:t>PÂNCREAS: </a:t>
            </a:r>
            <a:r>
              <a:rPr lang="pt-BR" altLang="pt-BR" sz="1600" dirty="0" smtClean="0">
                <a:solidFill>
                  <a:srgbClr val="000022"/>
                </a:solidFill>
                <a:cs typeface="Arial" panose="020B0604020202020204" pitchFamily="34" charset="0"/>
              </a:rPr>
              <a:t>(2  hormônios): Localizado atrás e por baixo do estômago</a:t>
            </a:r>
            <a:endParaRPr lang="pt-BR" altLang="pt-BR" sz="1600" dirty="0" smtClean="0">
              <a:cs typeface="Times New Roman" panose="02020603050405020304" pitchFamily="18" charset="0"/>
            </a:endParaRPr>
          </a:p>
        </p:txBody>
      </p:sp>
      <p:sp>
        <p:nvSpPr>
          <p:cNvPr id="5130" name="Text Box 1034"/>
          <p:cNvSpPr txBox="1">
            <a:spLocks noChangeArrowheads="1"/>
          </p:cNvSpPr>
          <p:nvPr/>
        </p:nvSpPr>
        <p:spPr bwMode="auto">
          <a:xfrm>
            <a:off x="6600824" y="4578477"/>
            <a:ext cx="5327319" cy="584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dirty="0" smtClean="0"/>
              <a:t>OVÁRIOS: </a:t>
            </a:r>
            <a:r>
              <a:rPr lang="pt-BR" altLang="pt-BR" sz="1600" dirty="0" smtClean="0">
                <a:solidFill>
                  <a:srgbClr val="000022"/>
                </a:solidFill>
                <a:cs typeface="Arial" panose="020B0604020202020204" pitchFamily="34" charset="0"/>
              </a:rPr>
              <a:t>(2 hormônios): Cavidade pélvica, ao lado do útero </a:t>
            </a:r>
            <a:endParaRPr lang="pt-BR" altLang="pt-BR" sz="1600" dirty="0" smtClean="0">
              <a:cs typeface="Times New Roman" panose="02020603050405020304" pitchFamily="18" charset="0"/>
            </a:endParaRPr>
          </a:p>
        </p:txBody>
      </p:sp>
      <p:sp>
        <p:nvSpPr>
          <p:cNvPr id="5131" name="Text Box 1035"/>
          <p:cNvSpPr txBox="1">
            <a:spLocks noChangeArrowheads="1"/>
          </p:cNvSpPr>
          <p:nvPr/>
        </p:nvSpPr>
        <p:spPr bwMode="auto">
          <a:xfrm>
            <a:off x="2956495" y="1760593"/>
            <a:ext cx="1657350" cy="346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dirty="0"/>
              <a:t>HIPOTÁLAMO</a:t>
            </a:r>
          </a:p>
        </p:txBody>
      </p:sp>
      <p:sp>
        <p:nvSpPr>
          <p:cNvPr id="5132" name="Rectangle 1036"/>
          <p:cNvSpPr>
            <a:spLocks noChangeArrowheads="1"/>
          </p:cNvSpPr>
          <p:nvPr/>
        </p:nvSpPr>
        <p:spPr bwMode="auto">
          <a:xfrm>
            <a:off x="6888163" y="3461229"/>
            <a:ext cx="2519362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33" name="Text Box 1037"/>
          <p:cNvSpPr txBox="1">
            <a:spLocks noChangeArrowheads="1"/>
          </p:cNvSpPr>
          <p:nvPr/>
        </p:nvSpPr>
        <p:spPr bwMode="auto">
          <a:xfrm>
            <a:off x="6745287" y="3324750"/>
            <a:ext cx="3311525" cy="584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600" b="1" dirty="0" smtClean="0"/>
              <a:t>SUPRARENAIS: </a:t>
            </a:r>
            <a:r>
              <a:rPr lang="pt-BR" altLang="pt-BR" sz="1600" dirty="0" smtClean="0">
                <a:solidFill>
                  <a:srgbClr val="000022"/>
                </a:solidFill>
                <a:cs typeface="Arial" panose="020B0604020202020204" pitchFamily="34" charset="0"/>
              </a:rPr>
              <a:t>(4 hormônios): Situada acima de cada rim</a:t>
            </a:r>
          </a:p>
        </p:txBody>
      </p:sp>
      <p:pic>
        <p:nvPicPr>
          <p:cNvPr id="1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4"/>
          <p:cNvSpPr txBox="1">
            <a:spLocks/>
          </p:cNvSpPr>
          <p:nvPr/>
        </p:nvSpPr>
        <p:spPr>
          <a:xfrm>
            <a:off x="3083487" y="83768"/>
            <a:ext cx="5405846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Título 4"/>
          <p:cNvSpPr txBox="1">
            <a:spLocks/>
          </p:cNvSpPr>
          <p:nvPr/>
        </p:nvSpPr>
        <p:spPr>
          <a:xfrm>
            <a:off x="4120013" y="759654"/>
            <a:ext cx="3156225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Principais Glândulas</a:t>
            </a:r>
          </a:p>
          <a:p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6534" y="1039235"/>
            <a:ext cx="51943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30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Hipófise (Pituitária)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351088" y="2810474"/>
            <a:ext cx="2303462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dirty="0" err="1"/>
              <a:t>Adenoipófise</a:t>
            </a:r>
            <a:endParaRPr lang="pt-BR" altLang="pt-BR" sz="2400" dirty="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024563" y="2881911"/>
            <a:ext cx="2303462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dirty="0" err="1"/>
              <a:t>Neuroipófise</a:t>
            </a:r>
            <a:endParaRPr lang="pt-BR" altLang="pt-BR" sz="2400" dirty="0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3287713" y="3313712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774825" y="4105874"/>
            <a:ext cx="543560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/>
              <a:t>Hormônio crescimento (GH) </a:t>
            </a:r>
          </a:p>
          <a:p>
            <a:pPr eaLnBrk="1" hangingPunct="1"/>
            <a:r>
              <a:rPr lang="pt-BR" altLang="pt-BR" sz="2400" dirty="0">
                <a:solidFill>
                  <a:srgbClr val="000022"/>
                </a:solidFill>
              </a:rPr>
              <a:t>Hormônio tireotrófico (TSH)</a:t>
            </a:r>
            <a:endParaRPr lang="pt-BR" altLang="pt-BR" sz="2400" dirty="0"/>
          </a:p>
          <a:p>
            <a:pPr eaLnBrk="1" hangingPunct="1"/>
            <a:r>
              <a:rPr lang="pt-BR" altLang="pt-BR" sz="2400" dirty="0">
                <a:solidFill>
                  <a:srgbClr val="000022"/>
                </a:solidFill>
              </a:rPr>
              <a:t>Hormônio adrenocorticotrófico (ACTH)</a:t>
            </a:r>
            <a:endParaRPr lang="pt-BR" altLang="pt-BR" sz="2400" dirty="0"/>
          </a:p>
          <a:p>
            <a:pPr eaLnBrk="1" hangingPunct="1"/>
            <a:r>
              <a:rPr lang="pt-BR" altLang="pt-BR" sz="2400" dirty="0">
                <a:solidFill>
                  <a:srgbClr val="000022"/>
                </a:solidFill>
              </a:rPr>
              <a:t>Hormônio prolactina</a:t>
            </a:r>
            <a:endParaRPr lang="pt-BR" altLang="pt-BR" sz="2400" dirty="0"/>
          </a:p>
          <a:p>
            <a:pPr eaLnBrk="1" hangingPunct="1"/>
            <a:r>
              <a:rPr lang="pt-BR" altLang="pt-BR" sz="2400" dirty="0">
                <a:solidFill>
                  <a:srgbClr val="000022"/>
                </a:solidFill>
              </a:rPr>
              <a:t>Hormônio </a:t>
            </a:r>
            <a:r>
              <a:rPr lang="pt-BR" altLang="pt-BR" sz="2400" dirty="0" err="1">
                <a:solidFill>
                  <a:srgbClr val="000022"/>
                </a:solidFill>
              </a:rPr>
              <a:t>foliculo</a:t>
            </a:r>
            <a:r>
              <a:rPr lang="pt-BR" altLang="pt-BR" sz="2400" dirty="0">
                <a:solidFill>
                  <a:srgbClr val="000022"/>
                </a:solidFill>
              </a:rPr>
              <a:t>-estimulante (FSH)</a:t>
            </a:r>
          </a:p>
          <a:p>
            <a:pPr eaLnBrk="1" hangingPunct="1"/>
            <a:r>
              <a:rPr lang="pt-BR" altLang="pt-BR" sz="2400" dirty="0">
                <a:solidFill>
                  <a:srgbClr val="000022"/>
                </a:solidFill>
              </a:rPr>
              <a:t>Hormônio luteinizante (LH</a:t>
            </a:r>
            <a:r>
              <a:rPr lang="pt-BR" altLang="pt-BR" sz="2400" dirty="0" smtClean="0">
                <a:solidFill>
                  <a:srgbClr val="000022"/>
                </a:solidFill>
              </a:rPr>
              <a:t>)</a:t>
            </a:r>
            <a:endParaRPr lang="pt-BR" altLang="pt-BR" sz="2400" dirty="0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5303839" y="2162775"/>
            <a:ext cx="12969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0" name="Line 15"/>
          <p:cNvSpPr>
            <a:spLocks noChangeShapeType="1"/>
          </p:cNvSpPr>
          <p:nvPr/>
        </p:nvSpPr>
        <p:spPr bwMode="auto">
          <a:xfrm flipH="1">
            <a:off x="4224338" y="2162774"/>
            <a:ext cx="10795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1" name="Line 16"/>
          <p:cNvSpPr>
            <a:spLocks noChangeShapeType="1"/>
          </p:cNvSpPr>
          <p:nvPr/>
        </p:nvSpPr>
        <p:spPr bwMode="auto">
          <a:xfrm>
            <a:off x="7319963" y="3386736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7391400" y="4034437"/>
            <a:ext cx="3276600" cy="10144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/>
              <a:t>Hormônio ocitocina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/>
              <a:t>Hormônio antidiurético</a:t>
            </a: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4"/>
          <p:cNvSpPr txBox="1">
            <a:spLocks/>
          </p:cNvSpPr>
          <p:nvPr/>
        </p:nvSpPr>
        <p:spPr>
          <a:xfrm>
            <a:off x="2850761" y="122356"/>
            <a:ext cx="5405846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 ENDÓCRINAS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ítulo 4"/>
          <p:cNvSpPr txBox="1">
            <a:spLocks/>
          </p:cNvSpPr>
          <p:nvPr/>
        </p:nvSpPr>
        <p:spPr>
          <a:xfrm>
            <a:off x="4654550" y="763968"/>
            <a:ext cx="1328267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smtClean="0">
                <a:solidFill>
                  <a:srgbClr val="0070C0"/>
                </a:solidFill>
                <a:latin typeface="+mn-lt"/>
              </a:rPr>
              <a:t>Hipófise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0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2711" y="1299997"/>
            <a:ext cx="11364295" cy="237920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2400" dirty="0"/>
              <a:t>Hormônios: 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Tiroxina</a:t>
            </a:r>
            <a:r>
              <a:rPr lang="pt-BR" altLang="pt-BR" sz="2400" dirty="0"/>
              <a:t>, tri-</a:t>
            </a:r>
            <a:r>
              <a:rPr lang="pt-BR" altLang="pt-BR" sz="2400" dirty="0" err="1"/>
              <a:t>iodotiranina</a:t>
            </a:r>
            <a:r>
              <a:rPr lang="pt-BR" altLang="pt-BR" sz="2400" dirty="0" smtClean="0"/>
              <a:t>, estimula </a:t>
            </a:r>
            <a:r>
              <a:rPr lang="pt-BR" altLang="pt-BR" sz="2400" dirty="0"/>
              <a:t>a oferta e o consumo de oxigênio, </a:t>
            </a:r>
            <a:r>
              <a:rPr lang="pt-BR" altLang="pt-BR" sz="2400" dirty="0" smtClean="0"/>
              <a:t>frequência </a:t>
            </a:r>
            <a:r>
              <a:rPr lang="pt-BR" altLang="pt-BR" sz="2400" dirty="0"/>
              <a:t>cardíaca, os movimentos respiratório e o desenvolvimento dos </a:t>
            </a:r>
            <a:r>
              <a:rPr lang="pt-BR" altLang="pt-BR" sz="2400" dirty="0" smtClean="0"/>
              <a:t>animais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/>
              <a:t>Calcitonina, diminui a liberação de cálcio no sangue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765515" y="123253"/>
            <a:ext cx="3277084" cy="648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2. GLÂNDULAS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4650999" y="771842"/>
            <a:ext cx="1506116" cy="39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i="1" dirty="0" err="1" smtClean="0">
                <a:solidFill>
                  <a:srgbClr val="0070C0"/>
                </a:solidFill>
                <a:latin typeface="+mn-lt"/>
              </a:rPr>
              <a:t>Tireóide</a:t>
            </a:r>
            <a:endParaRPr lang="pt-BR" sz="24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Picture 4" descr="paratireo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79" y="4347598"/>
            <a:ext cx="4544195" cy="233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12B31-CB3C-4930-B924-2BD9B40B186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5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4179</Words>
  <Application>Microsoft Office PowerPoint</Application>
  <PresentationFormat>Widescreen</PresentationFormat>
  <Paragraphs>895</Paragraphs>
  <Slides>44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Microsoft YaHei</vt:lpstr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Tema do Office</vt:lpstr>
      <vt:lpstr>Apresentação do PowerPoint</vt:lpstr>
      <vt:lpstr>ROTEIRO-CONTEÚDO</vt:lpstr>
      <vt:lpstr>Apresentação do PowerPoint</vt:lpstr>
      <vt:lpstr>Apresentação do PowerPoint</vt:lpstr>
      <vt:lpstr>Apresentação do PowerPoint</vt:lpstr>
      <vt:lpstr>- A ação do hormônio se dá quando este é lançado através da corrente sanguínea pelas glândulas endócrinas e, assim, chegando à célula-alvo, liga-se a receptores específicos localizado na superfície das células. </vt:lpstr>
      <vt:lpstr>Apresentação do PowerPoint</vt:lpstr>
      <vt:lpstr>Hipófise (Pituitária)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</cp:lastModifiedBy>
  <cp:revision>85</cp:revision>
  <dcterms:created xsi:type="dcterms:W3CDTF">2020-10-15T13:19:53Z</dcterms:created>
  <dcterms:modified xsi:type="dcterms:W3CDTF">2020-10-16T09:36:10Z</dcterms:modified>
</cp:coreProperties>
</file>