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3"/>
  </p:notesMasterIdLst>
  <p:sldIdLst>
    <p:sldId id="256" r:id="rId2"/>
    <p:sldId id="283" r:id="rId3"/>
    <p:sldId id="284" r:id="rId4"/>
    <p:sldId id="291" r:id="rId5"/>
    <p:sldId id="293" r:id="rId6"/>
    <p:sldId id="292" r:id="rId7"/>
    <p:sldId id="287" r:id="rId8"/>
    <p:sldId id="288" r:id="rId9"/>
    <p:sldId id="289" r:id="rId10"/>
    <p:sldId id="290" r:id="rId11"/>
    <p:sldId id="294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CB9EAAC-7599-4A8E-ACCC-BA83ED37B5CE}" type="datetimeFigureOut">
              <a:rPr lang="pt-BR"/>
              <a:pPr>
                <a:defRPr/>
              </a:pPr>
              <a:t>15/09/2013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E0384F8-8CA4-4E70-B6F0-53315B3500F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57844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194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56831-1537-4505-9F24-FA430E1D6D1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E4C07-8A2D-4297-B375-EE3FF15467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D2244-3698-4AEA-BDC9-F1F0D903CB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9F530-B67C-472D-8A00-F08F7D5A87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9D9BC-2047-4A23-8C74-34C429E6D3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55168-88D7-4747-BCCF-5FF48C84E8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06560-478E-44F8-A83C-BF300B8BFA6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29701-82E1-4FA9-8D03-6ED7D585B8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CEC042-CAA7-4331-B665-5A9453CA3B4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846A33-DD0C-4228-8201-6275CCF3EF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F63ED-0CB8-4C15-9CE7-36D2ACA50A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015C8BC-EEF5-41B7-8E60-C6BB4D510F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PT" sz="5400" dirty="0" smtClean="0"/>
              <a:t>O sentido da colonização brasileira e as razões do êxito</a:t>
            </a:r>
            <a:endParaRPr lang="pt-BR" sz="5200" dirty="0" smtClean="0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 smtClean="0"/>
              <a:t>Amaury Gremaud</a:t>
            </a:r>
          </a:p>
          <a:p>
            <a:pPr eaLnBrk="1" hangingPunct="1"/>
            <a:endParaRPr lang="pt-BR" dirty="0" smtClean="0"/>
          </a:p>
          <a:p>
            <a:pPr eaLnBrk="1" hangingPunct="1"/>
            <a:r>
              <a:rPr lang="pt-BR" smtClean="0"/>
              <a:t>FESB </a:t>
            </a:r>
            <a:r>
              <a:rPr lang="pt-BR" dirty="0" smtClean="0"/>
              <a:t>I</a:t>
            </a: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3300"/>
                </a:solidFill>
              </a:rPr>
              <a:t>FATORES DO ÊXITO DA</a:t>
            </a:r>
            <a:br>
              <a:rPr lang="pt-BR" b="1" dirty="0" smtClean="0">
                <a:solidFill>
                  <a:srgbClr val="FF3300"/>
                </a:solidFill>
              </a:rPr>
            </a:br>
            <a:r>
              <a:rPr lang="pt-BR" b="1" dirty="0" smtClean="0">
                <a:solidFill>
                  <a:srgbClr val="FF3300"/>
                </a:solidFill>
              </a:rPr>
              <a:t>EMPRESA AGRÍCOLA (4)</a:t>
            </a:r>
            <a:endParaRPr lang="pt-BR" dirty="0"/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90000"/>
              </a:lnSpc>
              <a:buSzPct val="102000"/>
              <a:buFont typeface="+mj-lt"/>
              <a:buAutoNum type="arabicPeriod" startAt="4"/>
            </a:pPr>
            <a:r>
              <a:rPr lang="pt-BR" dirty="0" smtClean="0"/>
              <a:t>Monopólio </a:t>
            </a:r>
            <a:r>
              <a:rPr lang="pt-BR" dirty="0"/>
              <a:t>português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Espanha teria amplas condições de dominar o mercado de açúcar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Abundância </a:t>
            </a:r>
            <a:r>
              <a:rPr lang="pt-BR" dirty="0"/>
              <a:t>de terras de melhor qualidade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Maior proximidade da Europa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Oferta de </a:t>
            </a:r>
            <a:r>
              <a:rPr lang="pt-BR" dirty="0" err="1"/>
              <a:t>m.o.</a:t>
            </a:r>
            <a:r>
              <a:rPr lang="pt-BR" dirty="0"/>
              <a:t> indígena </a:t>
            </a:r>
            <a:r>
              <a:rPr lang="pt-BR" dirty="0" smtClean="0"/>
              <a:t>com possibilidade de seu uso no </a:t>
            </a:r>
            <a:r>
              <a:rPr lang="pt-BR" dirty="0"/>
              <a:t>trabalho agrícola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Poder financeiro</a:t>
            </a:r>
          </a:p>
          <a:p>
            <a:pPr lvl="1">
              <a:lnSpc>
                <a:spcPct val="90000"/>
              </a:lnSpc>
            </a:pPr>
            <a:r>
              <a:rPr lang="pt-BR" smtClean="0"/>
              <a:t>Falta de interesse da Espanha: Riqueza </a:t>
            </a:r>
            <a:r>
              <a:rPr lang="pt-BR" dirty="0"/>
              <a:t>fácil propiciada pelos metais preciosos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Sistema exclusivamente “extrativista</a:t>
            </a:r>
            <a:r>
              <a:rPr lang="pt-BR" dirty="0" smtClean="0"/>
              <a:t>”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Produção de excedente em ouro, resto </a:t>
            </a:r>
            <a:r>
              <a:rPr lang="pt-BR" dirty="0" err="1" smtClean="0"/>
              <a:t>autosuficiencia</a:t>
            </a:r>
            <a:r>
              <a:rPr lang="pt-BR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Afluxo de capitais – provoca grandes transformações na Espanha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Gatos públicos, inflação, importações e déficit no balanço de pagamentos (financiado com metais)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Decadência mesmo da produção manufatureira na Espanha</a:t>
            </a:r>
          </a:p>
          <a:p>
            <a:pPr lvl="3">
              <a:lnSpc>
                <a:spcPct val="90000"/>
              </a:lnSpc>
            </a:pPr>
            <a:r>
              <a:rPr lang="pt-BR" dirty="0" smtClean="0"/>
              <a:t>Entorpece desenvolvimento da </a:t>
            </a:r>
            <a:r>
              <a:rPr lang="pt-BR" dirty="0" err="1" smtClean="0"/>
              <a:t>colonia</a:t>
            </a:r>
            <a:r>
              <a:rPr lang="pt-BR" dirty="0" smtClean="0"/>
              <a:t> 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8FE15-212B-480A-B28C-4032CE333056}" type="slidenum">
              <a:rPr lang="pt-BR"/>
              <a:pPr/>
              <a:t>10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Razões de êxito serão as razões do declínio  ?</a:t>
            </a:r>
          </a:p>
          <a:p>
            <a:pPr lvl="1"/>
            <a:r>
              <a:rPr lang="pt-BR" dirty="0" smtClean="0"/>
              <a:t>União Ibérica impõe conflito com holandeses</a:t>
            </a:r>
          </a:p>
          <a:p>
            <a:pPr lvl="1"/>
            <a:r>
              <a:rPr lang="pt-BR" dirty="0" smtClean="0"/>
              <a:t>Holandeses invadem Brasil e Angola</a:t>
            </a:r>
          </a:p>
          <a:p>
            <a:pPr lvl="2"/>
            <a:r>
              <a:rPr lang="pt-BR" dirty="0" smtClean="0"/>
              <a:t>Domínio de técnica de produção</a:t>
            </a:r>
          </a:p>
          <a:p>
            <a:pPr lvl="2"/>
            <a:r>
              <a:rPr lang="pt-BR" dirty="0" smtClean="0"/>
              <a:t>Acesso a mão de obra</a:t>
            </a:r>
          </a:p>
          <a:p>
            <a:pPr lvl="2"/>
            <a:r>
              <a:rPr lang="pt-BR" dirty="0" smtClean="0"/>
              <a:t>Capital, comércio e refino eles já dominavam</a:t>
            </a:r>
          </a:p>
          <a:p>
            <a:pPr lvl="2"/>
            <a:endParaRPr lang="pt-BR" dirty="0" smtClean="0"/>
          </a:p>
          <a:p>
            <a:pPr lvl="1">
              <a:buNone/>
            </a:pPr>
            <a:r>
              <a:rPr lang="pt-BR" dirty="0" smtClean="0"/>
              <a:t>Fim do Monopólio </a:t>
            </a:r>
          </a:p>
          <a:p>
            <a:pPr lvl="2"/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Caio Prado Jr. e Celso Furtado </a:t>
            </a:r>
            <a:endParaRPr lang="pt-BR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Descobrimento e ocupação (colonização) do território brasileiro </a:t>
            </a:r>
          </a:p>
          <a:p>
            <a:pPr lvl="1"/>
            <a:r>
              <a:rPr lang="pt-BR" dirty="0" smtClean="0"/>
              <a:t>Não é um fato isolado, faz parte de um todo, tem um sentido geral (explica toda a </a:t>
            </a:r>
            <a:r>
              <a:rPr lang="pt-BR" dirty="0" err="1" smtClean="0"/>
              <a:t>colonia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Faz parte da expansão comercial europeia (é um dos seus episódios)</a:t>
            </a:r>
          </a:p>
          <a:p>
            <a:pPr lvl="2"/>
            <a:r>
              <a:rPr lang="pt-BR" dirty="0" smtClean="0"/>
              <a:t>C. Prado: Terrestre até XIV se torna marítima e restrita a Europa se expande para outros continentes</a:t>
            </a:r>
          </a:p>
          <a:p>
            <a:pPr lvl="2"/>
            <a:r>
              <a:rPr lang="pt-BR" dirty="0" smtClean="0"/>
              <a:t>Furtado: importância do fechamento do comércio mediterrânico pelos turcos </a:t>
            </a:r>
          </a:p>
          <a:p>
            <a:pPr lvl="2"/>
            <a:r>
              <a:rPr lang="pt-BR" dirty="0" smtClean="0"/>
              <a:t> traz Portugal para o centro das atenções</a:t>
            </a:r>
          </a:p>
          <a:p>
            <a:pPr lvl="1"/>
            <a:r>
              <a:rPr lang="pt-BR" dirty="0" smtClean="0"/>
              <a:t>Toda a expansão objetivos claramente comerciais</a:t>
            </a:r>
          </a:p>
          <a:p>
            <a:pPr lvl="2"/>
            <a:r>
              <a:rPr lang="pt-BR" dirty="0" smtClean="0"/>
              <a:t>Feito em geral sobre feitorias </a:t>
            </a:r>
          </a:p>
          <a:p>
            <a:pPr lvl="2"/>
            <a:r>
              <a:rPr lang="pt-BR" dirty="0" smtClean="0"/>
              <a:t>Explica certo desprezo inicial da América  - nada muito aproveitável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B1F55-9660-4AAA-84A2-1FD51EBA814D}" type="slidenum">
              <a:rPr lang="pt-BR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Celso Furtado</a:t>
            </a:r>
            <a:endParaRPr lang="pt-BR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pt-BR" dirty="0" smtClean="0"/>
              <a:t>Espanhóis </a:t>
            </a:r>
            <a:r>
              <a:rPr lang="pt-BR" dirty="0"/>
              <a:t>tiveram </a:t>
            </a:r>
            <a:r>
              <a:rPr lang="pt-BR" dirty="0" smtClean="0"/>
              <a:t>mais </a:t>
            </a:r>
            <a:r>
              <a:rPr lang="pt-BR" dirty="0"/>
              <a:t>sorte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“Descoberta” de ouro e prata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Acelerou a ocupação do território americano</a:t>
            </a:r>
          </a:p>
          <a:p>
            <a:pPr lvl="2">
              <a:lnSpc>
                <a:spcPct val="90000"/>
              </a:lnSpc>
            </a:pPr>
            <a:r>
              <a:rPr lang="pt-BR" dirty="0"/>
              <a:t>Despertou a cobiça dos demais países europeus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Ocupação </a:t>
            </a:r>
            <a:r>
              <a:rPr lang="pt-BR" dirty="0"/>
              <a:t>econômica 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Pressão política de outras nações</a:t>
            </a:r>
          </a:p>
          <a:p>
            <a:pPr lvl="1">
              <a:lnSpc>
                <a:spcPct val="90000"/>
              </a:lnSpc>
            </a:pPr>
            <a:r>
              <a:rPr lang="pt-BR" dirty="0"/>
              <a:t>Risco de perder o </a:t>
            </a:r>
            <a:r>
              <a:rPr lang="pt-BR" dirty="0" smtClean="0"/>
              <a:t>território: outros países contestam direitos de ibéricos: direito só das terras que se ocupara</a:t>
            </a:r>
          </a:p>
          <a:p>
            <a:pPr lvl="2">
              <a:lnSpc>
                <a:spcPct val="90000"/>
              </a:lnSpc>
            </a:pPr>
            <a:r>
              <a:rPr lang="pt-BR" dirty="0" smtClean="0"/>
              <a:t>1ª.tentativa de colônia </a:t>
            </a:r>
            <a:r>
              <a:rPr lang="pt-BR" dirty="0"/>
              <a:t>de povoamento do </a:t>
            </a:r>
            <a:r>
              <a:rPr lang="pt-BR" dirty="0" smtClean="0"/>
              <a:t>continente: França Antártica</a:t>
            </a:r>
          </a:p>
          <a:p>
            <a:pPr>
              <a:lnSpc>
                <a:spcPct val="90000"/>
              </a:lnSpc>
            </a:pPr>
            <a:r>
              <a:rPr lang="pt-BR" dirty="0" smtClean="0"/>
              <a:t>Espanha tenta transformar seu território numa cidadela com base nos recursos que dispunha </a:t>
            </a:r>
          </a:p>
          <a:p>
            <a:pPr lvl="2"/>
            <a:r>
              <a:rPr lang="pt-BR" dirty="0" smtClean="0"/>
              <a:t>Mesmo assim acaba cedendo parte de suas terras e concentra suas defesas</a:t>
            </a:r>
          </a:p>
          <a:p>
            <a:pPr lvl="3">
              <a:lnSpc>
                <a:spcPct val="90000"/>
              </a:lnSpc>
            </a:pP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119B1-146C-4427-8CE0-9AE883852BE3}" type="slidenum">
              <a:rPr lang="pt-BR"/>
              <a:pPr/>
              <a:t>3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|Brasil precisa ocupar, mas como 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853136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Custos de defesa envolve grandes somas e existe a necessidade de desviar recursos de outros empreendimentos</a:t>
            </a:r>
          </a:p>
          <a:p>
            <a:pPr lvl="1"/>
            <a:r>
              <a:rPr lang="pt-BR" dirty="0" smtClean="0"/>
              <a:t>Miragem do ouro estimula </a:t>
            </a:r>
          </a:p>
          <a:p>
            <a:pPr lvl="1"/>
            <a:r>
              <a:rPr lang="pt-BR" dirty="0" smtClean="0"/>
              <a:t>Impossível para Portugal sem alguma atividade lucrativa</a:t>
            </a:r>
          </a:p>
          <a:p>
            <a:r>
              <a:rPr lang="pt-BR" dirty="0" smtClean="0"/>
              <a:t>Caio Prado Jr.:</a:t>
            </a:r>
          </a:p>
          <a:p>
            <a:pPr lvl="1"/>
            <a:r>
              <a:rPr lang="pt-BR" dirty="0" smtClean="0"/>
              <a:t>Ocupação da América Portuguesa vem de contingencias políticas: mas deve ter o mesmo sentido geral </a:t>
            </a:r>
          </a:p>
          <a:p>
            <a:pPr lvl="2"/>
            <a:r>
              <a:rPr lang="pt-BR" dirty="0" smtClean="0"/>
              <a:t>Portugal novamente pioneiro </a:t>
            </a:r>
          </a:p>
          <a:p>
            <a:pPr lvl="1"/>
            <a:r>
              <a:rPr lang="pt-BR" dirty="0" smtClean="0"/>
              <a:t>criar empreendimento que possibilite abastecimento e manutenção própria  e produção de gêneros interessantes ao comércio europeu </a:t>
            </a:r>
          </a:p>
          <a:p>
            <a:pPr lvl="2"/>
            <a:r>
              <a:rPr lang="pt-BR" dirty="0" smtClean="0"/>
              <a:t>Com base em extração e depois agricultura </a:t>
            </a:r>
          </a:p>
          <a:p>
            <a:pPr lvl="2"/>
            <a:r>
              <a:rPr lang="pt-BR" dirty="0" smtClean="0"/>
              <a:t>Facilitada pela situação geográfica: tropical</a:t>
            </a:r>
          </a:p>
          <a:p>
            <a:pPr lvl="2"/>
            <a:r>
              <a:rPr lang="pt-BR" dirty="0" smtClean="0"/>
              <a:t>Montagem de produção em larga escala com grande volume de trabalhadores</a:t>
            </a:r>
          </a:p>
          <a:p>
            <a:pPr lvl="3"/>
            <a:r>
              <a:rPr lang="pt-BR" dirty="0" smtClean="0"/>
              <a:t>Com tempo escravidão, africana se impõe</a:t>
            </a:r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ubstantivoplural.com.br/wp-content/uploads/2010/04/ca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31832" y="3356992"/>
            <a:ext cx="1512168" cy="2086793"/>
          </a:xfrm>
          <a:prstGeom prst="rect">
            <a:avLst/>
          </a:prstGeom>
          <a:noFill/>
        </p:spPr>
      </p:pic>
      <p:sp>
        <p:nvSpPr>
          <p:cNvPr id="5" name="Texto explicativo retangular com cantos arredondados 4"/>
          <p:cNvSpPr/>
          <p:nvPr/>
        </p:nvSpPr>
        <p:spPr>
          <a:xfrm>
            <a:off x="251520" y="1241376"/>
            <a:ext cx="6984776" cy="5616624"/>
          </a:xfrm>
          <a:prstGeom prst="wedgeRoundRectCallout">
            <a:avLst>
              <a:gd name="adj1" fmla="val 57482"/>
              <a:gd name="adj2" fmla="val 82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Colonização dos trópicos  toma o aspecto de uma </a:t>
            </a:r>
            <a:r>
              <a:rPr lang="pt-BR" sz="2400" b="1" u="sng" dirty="0" smtClean="0"/>
              <a:t>vasta empresa colonial</a:t>
            </a:r>
            <a:r>
              <a:rPr lang="pt-BR" sz="2400" b="1" dirty="0" smtClean="0"/>
              <a:t>, mais completa que a antiga  feitoria, mas  sempre com o mesmo caráter que ela, </a:t>
            </a:r>
            <a:r>
              <a:rPr lang="pt-BR" sz="2400" b="1" u="sng" dirty="0" smtClean="0"/>
              <a:t>destinada a explorar os recursos naturais de um território</a:t>
            </a:r>
            <a:r>
              <a:rPr lang="pt-BR" sz="2400" b="1" dirty="0" smtClean="0"/>
              <a:t> virgem  </a:t>
            </a:r>
            <a:r>
              <a:rPr lang="pt-BR" sz="2400" b="1" u="sng" dirty="0" smtClean="0"/>
              <a:t>em proveito do comércio europeu</a:t>
            </a:r>
            <a:r>
              <a:rPr lang="pt-BR" sz="2400" b="1" dirty="0" smtClean="0"/>
              <a:t>. É este o verdadeiro sentido da colonização dos trópicos, de que o Brasil é um dos resultantes, e ele explicara os elementos fundamentais tanto no econômico como no social da formação e evolução histórica s dos trópicos americanos </a:t>
            </a:r>
            <a:endParaRPr lang="pt-BR" sz="2400" b="1" dirty="0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683568" y="0"/>
            <a:ext cx="8229600" cy="1139825"/>
          </a:xfrm>
        </p:spPr>
        <p:txBody>
          <a:bodyPr/>
          <a:lstStyle/>
          <a:p>
            <a:r>
              <a:rPr lang="pt-BR" dirty="0" smtClean="0"/>
              <a:t>O sentido da colonização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Sentido da colonização: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600" dirty="0" smtClean="0"/>
              <a:t>Fornecer gêneros tropicais para o comércio europeu</a:t>
            </a:r>
          </a:p>
          <a:p>
            <a:pPr lvl="1"/>
            <a:r>
              <a:rPr lang="pt-BR" sz="3200" dirty="0" smtClean="0"/>
              <a:t>Com base neste objetivo externo (voltado para fora)  se organiza a sociedade e a economia brasileira</a:t>
            </a:r>
          </a:p>
          <a:p>
            <a:pPr lvl="1"/>
            <a:r>
              <a:rPr lang="pt-BR" sz="3200" dirty="0" smtClean="0"/>
              <a:t>Tudo se disporá neste sentido:</a:t>
            </a:r>
          </a:p>
          <a:p>
            <a:pPr lvl="2"/>
            <a:r>
              <a:rPr lang="pt-BR" sz="2600" dirty="0" smtClean="0"/>
              <a:t>Branco europeu aportara seus recursos para recrutar mão de obra escrava para um empreendimento produtor destinado à venda no comércio europeu</a:t>
            </a:r>
            <a:endParaRPr lang="pt-BR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609600" indent="-609600"/>
            <a:r>
              <a:rPr lang="pt-BR" b="1" dirty="0" smtClean="0">
                <a:solidFill>
                  <a:srgbClr val="FF3300"/>
                </a:solidFill>
              </a:rPr>
              <a:t>FATORES DO ÊXITO DA</a:t>
            </a:r>
            <a:br>
              <a:rPr lang="pt-BR" b="1" dirty="0" smtClean="0">
                <a:solidFill>
                  <a:srgbClr val="FF3300"/>
                </a:solidFill>
              </a:rPr>
            </a:br>
            <a:r>
              <a:rPr lang="pt-BR" b="1" dirty="0" smtClean="0">
                <a:solidFill>
                  <a:srgbClr val="FF3300"/>
                </a:solidFill>
              </a:rPr>
              <a:t>EMPRESA AGRÍCOLA</a:t>
            </a:r>
            <a:endParaRPr lang="pt-BR" dirty="0"/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67544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609600" indent="-609600">
              <a:buAutoNum type="arabicParenR"/>
            </a:pPr>
            <a:r>
              <a:rPr lang="pt-BR" dirty="0" smtClean="0"/>
              <a:t>Experiência anterior dos portugueses nas Ilhas do Atlântico </a:t>
            </a:r>
          </a:p>
          <a:p>
            <a:pPr marL="1009650" lvl="1" indent="-609600">
              <a:buAutoNum type="alphaLcParenR"/>
            </a:pPr>
            <a:r>
              <a:rPr lang="pt-BR" dirty="0" smtClean="0"/>
              <a:t>Conhecimento técnico na produção (não é simples)</a:t>
            </a:r>
          </a:p>
          <a:p>
            <a:pPr marL="1409700" lvl="2" indent="-609600"/>
            <a:r>
              <a:rPr lang="pt-BR" dirty="0" smtClean="0"/>
              <a:t>Participação de genoveses</a:t>
            </a:r>
          </a:p>
          <a:p>
            <a:pPr marL="1009650" lvl="1" indent="-609600">
              <a:buAutoNum type="alphaLcParenR"/>
            </a:pPr>
            <a:r>
              <a:rPr lang="pt-BR" dirty="0" smtClean="0"/>
              <a:t>Desenvolvimento </a:t>
            </a:r>
            <a:r>
              <a:rPr lang="pt-BR" dirty="0"/>
              <a:t>de uma indústria de equipamentos para os engenhos em </a:t>
            </a:r>
            <a:r>
              <a:rPr lang="pt-BR" dirty="0" smtClean="0"/>
              <a:t>Portugal</a:t>
            </a:r>
          </a:p>
          <a:p>
            <a:pPr marL="1009650" lvl="1" indent="-609600">
              <a:buAutoNum type="alphaLcParenR"/>
            </a:pPr>
            <a:r>
              <a:rPr lang="pt-BR" dirty="0" smtClean="0"/>
              <a:t>Quebra </a:t>
            </a:r>
            <a:r>
              <a:rPr lang="pt-BR" dirty="0"/>
              <a:t>do monopólio </a:t>
            </a:r>
            <a:r>
              <a:rPr lang="pt-BR" dirty="0" smtClean="0"/>
              <a:t>veneziano</a:t>
            </a:r>
          </a:p>
          <a:p>
            <a:pPr marL="1409700" lvl="2" indent="-609600"/>
            <a:r>
              <a:rPr lang="pt-BR" dirty="0" smtClean="0"/>
              <a:t>Baixa </a:t>
            </a:r>
            <a:r>
              <a:rPr lang="pt-BR" dirty="0"/>
              <a:t>do preço no final do século </a:t>
            </a:r>
            <a:r>
              <a:rPr lang="pt-BR" dirty="0" smtClean="0"/>
              <a:t>XIV (produção da Madeira – excesso)</a:t>
            </a:r>
          </a:p>
          <a:p>
            <a:pPr marL="1409700" lvl="2" indent="-609600"/>
            <a:r>
              <a:rPr lang="pt-BR" dirty="0" smtClean="0"/>
              <a:t>Novos canais de distribuição – novos mercados (Flandres)</a:t>
            </a:r>
          </a:p>
          <a:p>
            <a:pPr marL="1409700" lvl="2" indent="-609600"/>
            <a:r>
              <a:rPr lang="pt-BR" dirty="0" smtClean="0"/>
              <a:t>Era dote de rainha, cai preço populariza produto</a:t>
            </a: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pt-BR" dirty="0" smtClean="0"/>
              <a:t>  </a:t>
            </a:r>
            <a:fld id="{81B09A55-23DC-43D8-B2BE-11B00798BB54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3300"/>
                </a:solidFill>
              </a:rPr>
              <a:t>FATORES DO ÊXITO DA</a:t>
            </a:r>
            <a:br>
              <a:rPr lang="pt-BR" b="1" dirty="0" smtClean="0">
                <a:solidFill>
                  <a:srgbClr val="FF3300"/>
                </a:solidFill>
              </a:rPr>
            </a:br>
            <a:r>
              <a:rPr lang="pt-BR" b="1" dirty="0" smtClean="0">
                <a:solidFill>
                  <a:srgbClr val="FF3300"/>
                </a:solidFill>
              </a:rPr>
              <a:t>EMPRESA AGRÍCOLA (2)</a:t>
            </a:r>
            <a:endParaRPr lang="pt-BR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2000"/>
              <a:buFont typeface="+mj-lt"/>
              <a:buAutoNum type="arabicPeriod" startAt="2"/>
            </a:pPr>
            <a:r>
              <a:rPr lang="pt-BR" dirty="0" smtClean="0"/>
              <a:t> Associação com Flamengos (Antuérpia e Amsterdam)</a:t>
            </a:r>
          </a:p>
          <a:p>
            <a:pPr marL="914400" lvl="1" indent="-514350">
              <a:buSzPct val="102000"/>
              <a:buAutoNum type="alphaLcParenR"/>
            </a:pPr>
            <a:r>
              <a:rPr lang="pt-BR" dirty="0" smtClean="0"/>
              <a:t>Comercialização, Transporte,</a:t>
            </a:r>
          </a:p>
          <a:p>
            <a:pPr marL="914400" lvl="1" indent="-514350">
              <a:buSzPct val="102000"/>
              <a:buAutoNum type="alphaLcParenR"/>
            </a:pPr>
            <a:r>
              <a:rPr lang="pt-BR" dirty="0" smtClean="0"/>
              <a:t>Refino </a:t>
            </a:r>
            <a:r>
              <a:rPr lang="pt-BR" dirty="0"/>
              <a:t>e </a:t>
            </a:r>
            <a:r>
              <a:rPr lang="pt-BR" dirty="0" smtClean="0"/>
              <a:t>distribuição</a:t>
            </a:r>
          </a:p>
          <a:p>
            <a:pPr lvl="2"/>
            <a:r>
              <a:rPr lang="pt-BR" dirty="0" smtClean="0"/>
              <a:t>Báltico</a:t>
            </a:r>
            <a:r>
              <a:rPr lang="pt-BR" dirty="0"/>
              <a:t>, França e Inglaterra</a:t>
            </a:r>
          </a:p>
          <a:p>
            <a:pPr lvl="1">
              <a:buFont typeface="Wingdings" pitchFamily="2" charset="2"/>
              <a:buNone/>
            </a:pPr>
            <a:r>
              <a:rPr lang="pt-BR" dirty="0" smtClean="0">
                <a:sym typeface="Wingdings" pitchFamily="2" charset="2"/>
              </a:rPr>
              <a:t>    </a:t>
            </a:r>
            <a:r>
              <a:rPr lang="pt-BR" dirty="0">
                <a:sym typeface="Wingdings" pitchFamily="2" charset="2"/>
              </a:rPr>
              <a:t>Papel fundamental na expansão do mercado</a:t>
            </a:r>
            <a:endParaRPr lang="pt-BR" dirty="0"/>
          </a:p>
          <a:p>
            <a:pPr marL="342900" lvl="1" indent="-342900">
              <a:buClr>
                <a:schemeClr val="bg2"/>
              </a:buClr>
              <a:buNone/>
            </a:pPr>
            <a:r>
              <a:rPr lang="pt-BR" dirty="0" smtClean="0"/>
              <a:t>	c) Capitais</a:t>
            </a:r>
          </a:p>
          <a:p>
            <a:pPr lvl="2"/>
            <a:r>
              <a:rPr lang="pt-BR" dirty="0" smtClean="0"/>
              <a:t>Investimento </a:t>
            </a:r>
            <a:r>
              <a:rPr lang="pt-BR" dirty="0"/>
              <a:t>de capitais flamengos na produção açucareira</a:t>
            </a:r>
          </a:p>
          <a:p>
            <a:pPr lvl="2"/>
            <a:r>
              <a:rPr lang="pt-BR" dirty="0"/>
              <a:t>Financiamento das instalações e da importação de escravos</a:t>
            </a: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2ADA-A8B4-49B1-84C0-1220A265ED60}" type="slidenum">
              <a:rPr lang="pt-BR"/>
              <a:pPr/>
              <a:t>8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3300"/>
                </a:solidFill>
              </a:rPr>
              <a:t>FATORES DO ÊXITO DA</a:t>
            </a:r>
            <a:br>
              <a:rPr lang="pt-BR" b="1" dirty="0" smtClean="0">
                <a:solidFill>
                  <a:srgbClr val="FF3300"/>
                </a:solidFill>
              </a:rPr>
            </a:br>
            <a:r>
              <a:rPr lang="pt-BR" b="1" dirty="0" smtClean="0">
                <a:solidFill>
                  <a:srgbClr val="FF3300"/>
                </a:solidFill>
              </a:rPr>
              <a:t>EMPRESA AGRÍCOLA (3)</a:t>
            </a:r>
            <a:endParaRPr lang="pt-BR" dirty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SzPct val="101000"/>
              <a:buFont typeface="+mj-lt"/>
              <a:buAutoNum type="arabicPeriod" startAt="3"/>
            </a:pPr>
            <a:r>
              <a:rPr lang="pt-BR" dirty="0" err="1" smtClean="0"/>
              <a:t>Mão-de-obra</a:t>
            </a:r>
            <a:endParaRPr lang="pt-BR" dirty="0"/>
          </a:p>
          <a:p>
            <a:pPr lvl="1"/>
            <a:r>
              <a:rPr lang="pt-BR" dirty="0" err="1"/>
              <a:t>M.O.</a:t>
            </a:r>
            <a:r>
              <a:rPr lang="pt-BR" dirty="0"/>
              <a:t> </a:t>
            </a:r>
            <a:r>
              <a:rPr lang="pt-BR" dirty="0" err="1"/>
              <a:t>européia</a:t>
            </a:r>
            <a:r>
              <a:rPr lang="pt-BR" dirty="0"/>
              <a:t>: salários elevados</a:t>
            </a:r>
          </a:p>
          <a:p>
            <a:pPr lvl="1"/>
            <a:r>
              <a:rPr lang="pt-BR" dirty="0"/>
              <a:t>Retribuição com terras: inviabilidade econômica da pequena propriedade</a:t>
            </a:r>
          </a:p>
          <a:p>
            <a:pPr lvl="1"/>
            <a:r>
              <a:rPr lang="pt-BR" dirty="0"/>
              <a:t>Escassez de oferta de </a:t>
            </a:r>
            <a:r>
              <a:rPr lang="pt-BR" dirty="0" err="1"/>
              <a:t>m.o.</a:t>
            </a:r>
            <a:r>
              <a:rPr lang="pt-BR" dirty="0"/>
              <a:t> em </a:t>
            </a:r>
            <a:r>
              <a:rPr lang="pt-BR" dirty="0" smtClean="0"/>
              <a:t>Portugal</a:t>
            </a:r>
          </a:p>
          <a:p>
            <a:pPr lvl="1"/>
            <a:r>
              <a:rPr lang="pt-BR" dirty="0" smtClean="0"/>
              <a:t>Portugueses</a:t>
            </a:r>
            <a:r>
              <a:rPr lang="pt-BR" dirty="0"/>
              <a:t>: conhecimento do mercado africano de escravos</a:t>
            </a:r>
          </a:p>
          <a:p>
            <a:pPr lvl="1">
              <a:buFont typeface="Wingdings" pitchFamily="2" charset="2"/>
              <a:buNone/>
            </a:pPr>
            <a:r>
              <a:rPr lang="pt-BR" dirty="0">
                <a:sym typeface="Wingdings" pitchFamily="2" charset="2"/>
              </a:rPr>
              <a:t> Organização do negócio em grande escala</a:t>
            </a:r>
            <a:endParaRPr lang="pt-BR" dirty="0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7CC9F-C91D-4EBE-B0BB-E29F3C1A666A}" type="slidenum">
              <a:rPr lang="pt-BR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ível">
  <a:themeElements>
    <a:clrScheme name="Ní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Ní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í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í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í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Nível</Template>
  <TotalTime>1179</TotalTime>
  <Words>760</Words>
  <Application>Microsoft Office PowerPoint</Application>
  <PresentationFormat>Apresentação na tela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Nível</vt:lpstr>
      <vt:lpstr>O sentido da colonização brasileira e as razões do êxito</vt:lpstr>
      <vt:lpstr>Caio Prado Jr. e Celso Furtado </vt:lpstr>
      <vt:lpstr>Celso Furtado</vt:lpstr>
      <vt:lpstr>|Brasil precisa ocupar, mas como ?</vt:lpstr>
      <vt:lpstr>O sentido da colonização</vt:lpstr>
      <vt:lpstr>Sentido da colonização:</vt:lpstr>
      <vt:lpstr>FATORES DO ÊXITO DA EMPRESA AGRÍCOLA</vt:lpstr>
      <vt:lpstr>FATORES DO ÊXITO DA EMPRESA AGRÍCOLA (2)</vt:lpstr>
      <vt:lpstr>FATORES DO ÊXITO DA EMPRESA AGRÍCOLA (3)</vt:lpstr>
      <vt:lpstr>FATORES DO ÊXITO DA EMPRESA AGRÍCOLA (4)</vt:lpstr>
      <vt:lpstr>Apresentação do PowerPoint</vt:lpstr>
    </vt:vector>
  </TitlesOfParts>
  <Company>FEA-RP/USP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Breve apresentação da historiografia sobre o período colonial</dc:title>
  <dc:creator>agremaud</dc:creator>
  <cp:lastModifiedBy>Matheus</cp:lastModifiedBy>
  <cp:revision>47</cp:revision>
  <dcterms:created xsi:type="dcterms:W3CDTF">2012-02-29T20:48:52Z</dcterms:created>
  <dcterms:modified xsi:type="dcterms:W3CDTF">2013-09-15T18:54:03Z</dcterms:modified>
</cp:coreProperties>
</file>