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y="6858000" cx="9144000"/>
  <p:notesSz cx="6858000" cy="9144000"/>
  <p:embeddedFontLst>
    <p:embeddedFont>
      <p:font typeface="Tahoma"/>
      <p:regular r:id="rId55"/>
      <p:bold r:id="rId56"/>
    </p:embeddedFont>
    <p:embeddedFont>
      <p:font typeface="Source Sans Pro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7E1C2B-EFA1-4789-AED5-51536286030D}">
  <a:tblStyle styleId="{167E1C2B-EFA1-4789-AED5-51536286030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SourceSansPro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font" Target="fonts/Tahoma-regular.fntdata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SourceSansPro-regular.fntdata"/><Relationship Id="rId12" Type="http://schemas.openxmlformats.org/officeDocument/2006/relationships/slide" Target="slides/slide5.xml"/><Relationship Id="rId56" Type="http://schemas.openxmlformats.org/officeDocument/2006/relationships/font" Target="fonts/Tahoma-bold.fntdata"/><Relationship Id="rId15" Type="http://schemas.openxmlformats.org/officeDocument/2006/relationships/slide" Target="slides/slide8.xml"/><Relationship Id="rId59" Type="http://schemas.openxmlformats.org/officeDocument/2006/relationships/font" Target="fonts/SourceSansPro-italic.fntdata"/><Relationship Id="rId14" Type="http://schemas.openxmlformats.org/officeDocument/2006/relationships/slide" Target="slides/slide7.xml"/><Relationship Id="rId58" Type="http://schemas.openxmlformats.org/officeDocument/2006/relationships/font" Target="fonts/SourceSansPro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3" name="Google Shape;3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De fato como relata Casseb e colaboradores em nosso grupo a evolução para AIDS entre nossa Coorte mudou radicalmente e poucos são os eventos de morte documentados. </a:t>
            </a:r>
            <a:endParaRPr/>
          </a:p>
        </p:txBody>
      </p:sp>
      <p:sp>
        <p:nvSpPr>
          <p:cNvPr id="394" name="Google Shape;3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8" name="Google Shape;70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2" name="Google Shape;72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6" name="Google Shape;75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4" name="Google Shape;76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4" name="Google Shape;104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5" name="Google Shape;1045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5" name="Google Shape;110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3" name="Google Shape;111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9" name="Google Shape;111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5" name="Google Shape;112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1" name="Google Shape;113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7" name="Google Shape;1137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9" name="Google Shape;1149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0" name="Google Shape;1160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O estudo da história natural desta coorte, inédito até então no Brasil, revela que após cerca de 8 anos do diagnóstico sorológico o paciente desenvolvia sinais de imunossupresão compatíveis com AIDS. Estes dados eram compatíveis com aqueles reportados por outros países.</a:t>
            </a:r>
            <a:endParaRPr/>
          </a:p>
        </p:txBody>
      </p:sp>
      <p:sp>
        <p:nvSpPr>
          <p:cNvPr id="215" name="Google Shape;21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4" name="Google Shape;3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100"/>
              <a:t>A partir do diagnóstico de AIDS, os pacientes evoluiam para morte em cerca de dois anos, neste período pre-HAART.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549275" y="1600201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1328166" y="1295400"/>
            <a:ext cx="6487800" cy="3153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FA5"/>
              </a:buClr>
              <a:buSzPts val="352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5"/>
          <p:cNvSpPr txBox="1"/>
          <p:nvPr>
            <p:ph type="ctrTitle"/>
          </p:nvPr>
        </p:nvSpPr>
        <p:spPr>
          <a:xfrm>
            <a:off x="1322921" y="1523999"/>
            <a:ext cx="64983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9FA5"/>
              </a:buClr>
              <a:buSzPts val="5060"/>
              <a:buFont typeface="Noto Sans Symbols"/>
              <a:buNone/>
              <a:defRPr sz="4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1322921" y="3299012"/>
            <a:ext cx="64983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549275" y="1600201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/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4751071" y="1600201"/>
            <a:ext cx="3840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 sz="1800"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ctrTitle"/>
          </p:nvPr>
        </p:nvSpPr>
        <p:spPr>
          <a:xfrm>
            <a:off x="363538" y="3352801"/>
            <a:ext cx="84168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subTitle"/>
          </p:nvPr>
        </p:nvSpPr>
        <p:spPr>
          <a:xfrm>
            <a:off x="363538" y="4771029"/>
            <a:ext cx="84168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4" name="Google Shape;114;p17"/>
          <p:cNvSpPr/>
          <p:nvPr>
            <p:ph idx="2" type="pic"/>
          </p:nvPr>
        </p:nvSpPr>
        <p:spPr>
          <a:xfrm>
            <a:off x="370980" y="363538"/>
            <a:ext cx="8402100" cy="2836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411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549275" y="2403144"/>
            <a:ext cx="80565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sz="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549275" y="3736005"/>
            <a:ext cx="80565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549274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549274" y="1453224"/>
            <a:ext cx="38406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8D9FA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 txBox="1"/>
          <p:nvPr>
            <p:ph idx="2" type="body"/>
          </p:nvPr>
        </p:nvSpPr>
        <p:spPr>
          <a:xfrm>
            <a:off x="549274" y="2347415"/>
            <a:ext cx="3840600" cy="3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036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indent="-34036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indent="-34035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indent="-34035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/>
        </p:txBody>
      </p:sp>
      <p:sp>
        <p:nvSpPr>
          <p:cNvPr id="125" name="Google Shape;125;p19"/>
          <p:cNvSpPr txBox="1"/>
          <p:nvPr>
            <p:ph idx="3" type="body"/>
          </p:nvPr>
        </p:nvSpPr>
        <p:spPr>
          <a:xfrm>
            <a:off x="4751070" y="1453224"/>
            <a:ext cx="38406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  <a:defRPr b="0" sz="2400">
                <a:solidFill>
                  <a:srgbClr val="8D9FA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b="1" sz="1600"/>
            </a:lvl9pPr>
          </a:lstStyle>
          <a:p/>
        </p:txBody>
      </p:sp>
      <p:sp>
        <p:nvSpPr>
          <p:cNvPr id="126" name="Google Shape;126;p19"/>
          <p:cNvSpPr txBox="1"/>
          <p:nvPr>
            <p:ph idx="4" type="body"/>
          </p:nvPr>
        </p:nvSpPr>
        <p:spPr>
          <a:xfrm>
            <a:off x="4751070" y="2347415"/>
            <a:ext cx="3840600" cy="3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036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6pPr>
            <a:lvl7pPr indent="-34036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7pPr>
            <a:lvl8pPr indent="-340359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8pPr>
            <a:lvl9pPr indent="-340359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760"/>
              <a:buChar char="⚫"/>
              <a:defRPr sz="1600"/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533399" y="611872"/>
            <a:ext cx="384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4742824" y="368300"/>
            <a:ext cx="3840600" cy="55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227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20"/>
              <a:buChar char="⚫"/>
              <a:defRPr sz="22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683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6pPr>
            <a:lvl7pPr indent="-3683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7pPr>
            <a:lvl8pPr indent="-3683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8pPr>
            <a:lvl9pPr indent="-3683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⚫"/>
              <a:defRPr sz="2000"/>
            </a:lvl9pPr>
          </a:lstStyle>
          <a:p/>
        </p:txBody>
      </p:sp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533399" y="1787856"/>
            <a:ext cx="38406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/>
        </p:txBody>
      </p:sp>
      <p:sp>
        <p:nvSpPr>
          <p:cNvPr id="139" name="Google Shape;139;p21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533398" y="611872"/>
            <a:ext cx="4079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Source Sans Pro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533398" y="1787856"/>
            <a:ext cx="40794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90"/>
              <a:buNone/>
              <a:defRPr sz="900"/>
            </a:lvl9pPr>
          </a:lstStyle>
          <a:p/>
        </p:txBody>
      </p:sp>
      <p:sp>
        <p:nvSpPr>
          <p:cNvPr id="145" name="Google Shape;145;p22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8" name="Google Shape;148;p22"/>
          <p:cNvSpPr/>
          <p:nvPr>
            <p:ph idx="2" type="pic"/>
          </p:nvPr>
        </p:nvSpPr>
        <p:spPr>
          <a:xfrm>
            <a:off x="5090617" y="359392"/>
            <a:ext cx="3657600" cy="5318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411"/>
              </a:srgbClr>
            </a:outerShdw>
          </a:effectLst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 rot="5400000">
            <a:off x="2398651" y="-249299"/>
            <a:ext cx="4343400" cy="80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 rot="5400000">
            <a:off x="5344192" y="2393901"/>
            <a:ext cx="5575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 rot="5400000">
            <a:off x="1106550" y="-188949"/>
            <a:ext cx="5575200" cy="6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5432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6pPr>
            <a:lvl7pPr indent="-35432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7pPr>
            <a:lvl8pPr indent="-35432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8pPr>
            <a:lvl9pPr indent="-35432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980"/>
              <a:buChar char="⚫"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549275" y="107576"/>
            <a:ext cx="80424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549275" y="1600201"/>
            <a:ext cx="80424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4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D9FA5"/>
              </a:buClr>
              <a:buSzPts val="2640"/>
              <a:buFont typeface="Noto Sans Symbols"/>
              <a:buChar char="⚫"/>
              <a:defRPr b="0" i="0" sz="24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2420"/>
              <a:buFont typeface="Noto Sans Symbols"/>
              <a:buChar char="⚫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22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4348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432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4329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4329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4329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D9FA5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5629835" y="627566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264458" y="6275668"/>
            <a:ext cx="484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897906" y="6275668"/>
            <a:ext cx="9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3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2.png"/><Relationship Id="rId7" Type="http://schemas.openxmlformats.org/officeDocument/2006/relationships/image" Target="../media/image19.png"/><Relationship Id="rId8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gif"/><Relationship Id="rId4" Type="http://schemas.openxmlformats.org/officeDocument/2006/relationships/image" Target="../media/image47.jpg"/><Relationship Id="rId5" Type="http://schemas.openxmlformats.org/officeDocument/2006/relationships/image" Target="../media/image4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43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png"/><Relationship Id="rId4" Type="http://schemas.openxmlformats.org/officeDocument/2006/relationships/image" Target="../media/image48.png"/><Relationship Id="rId5" Type="http://schemas.openxmlformats.org/officeDocument/2006/relationships/image" Target="../media/image53.jpg"/><Relationship Id="rId6" Type="http://schemas.openxmlformats.org/officeDocument/2006/relationships/hyperlink" Target="http://www.sites.usp.br/retrovirus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sites.usp.br/retrovirus" TargetMode="External"/><Relationship Id="rId4" Type="http://schemas.openxmlformats.org/officeDocument/2006/relationships/image" Target="../media/image4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hyperlink" Target="http://sites.usp.br/retrovirus/" TargetMode="External"/><Relationship Id="rId6" Type="http://schemas.openxmlformats.org/officeDocument/2006/relationships/hyperlink" Target="http://sites.usp.br/retrovirus/" TargetMode="External"/><Relationship Id="rId7" Type="http://schemas.openxmlformats.org/officeDocument/2006/relationships/hyperlink" Target="https://www.napretrovirus.com.b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225" y="179274"/>
            <a:ext cx="1093274" cy="7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>
            <p:ph type="ctrTitle"/>
          </p:nvPr>
        </p:nvSpPr>
        <p:spPr>
          <a:xfrm>
            <a:off x="-59872" y="2488168"/>
            <a:ext cx="9144000" cy="8164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Font typeface="Calibri"/>
              <a:buNone/>
            </a:pPr>
            <a:r>
              <a:rPr b="1" lang="pt-BR" sz="2880">
                <a:solidFill>
                  <a:srgbClr val="366092"/>
                </a:solidFill>
              </a:rPr>
              <a:t>Vírus de imunodeficiência humana (HIV): </a:t>
            </a:r>
            <a:br>
              <a:rPr b="1" lang="pt-BR" sz="2880">
                <a:solidFill>
                  <a:srgbClr val="366092"/>
                </a:solidFill>
              </a:rPr>
            </a:br>
            <a:r>
              <a:rPr b="1" lang="pt-BR" sz="2880">
                <a:solidFill>
                  <a:srgbClr val="366092"/>
                </a:solidFill>
              </a:rPr>
              <a:t>Perigo  constante e desafio à ciência</a:t>
            </a:r>
            <a:endParaRPr b="1" sz="2880">
              <a:solidFill>
                <a:srgbClr val="366092"/>
              </a:solidFill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3175518" y="5467375"/>
            <a:ext cx="27929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Setembro de 2021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1151165" y="1021293"/>
            <a:ext cx="68416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Disciplina: IMT5124-2 - Seminários sobre Vírus Persistência de importância em Saúde Pública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 txBox="1"/>
          <p:nvPr>
            <p:ph idx="1" type="subTitle"/>
          </p:nvPr>
        </p:nvSpPr>
        <p:spPr>
          <a:xfrm>
            <a:off x="-197932" y="3823310"/>
            <a:ext cx="9144000" cy="10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b="1" lang="pt-BR" sz="2040">
                <a:solidFill>
                  <a:srgbClr val="C00000"/>
                </a:solidFill>
              </a:rPr>
              <a:t>Jorge Casseb</a:t>
            </a:r>
            <a:endParaRPr b="1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b="1" lang="pt-BR" sz="2040">
                <a:solidFill>
                  <a:srgbClr val="C00000"/>
                </a:solidFill>
              </a:rPr>
              <a:t>Professor Associado/</a:t>
            </a:r>
            <a:r>
              <a:rPr b="1" lang="pt-BR" sz="2000">
                <a:solidFill>
                  <a:srgbClr val="C00000"/>
                </a:solidFill>
              </a:rPr>
              <a:t>FM/ IMT/USP</a:t>
            </a:r>
            <a:endParaRPr b="1" sz="20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b="1" sz="204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/>
          <p:nvPr/>
        </p:nvSpPr>
        <p:spPr>
          <a:xfrm>
            <a:off x="357189" y="1235076"/>
            <a:ext cx="8429625" cy="4714875"/>
          </a:xfrm>
          <a:prstGeom prst="roundRect">
            <a:avLst>
              <a:gd fmla="val 5352" name="adj"/>
            </a:avLst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4"/>
          <p:cNvSpPr/>
          <p:nvPr/>
        </p:nvSpPr>
        <p:spPr>
          <a:xfrm>
            <a:off x="3344865" y="1412874"/>
            <a:ext cx="19794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TESTE DE KAPLAN - MEIER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4"/>
          <p:cNvSpPr txBox="1"/>
          <p:nvPr/>
        </p:nvSpPr>
        <p:spPr>
          <a:xfrm>
            <a:off x="1428751" y="284164"/>
            <a:ext cx="62865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SOBREVIDA E EVENTOS DOS PACIENTES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ADEE 3002 DERMATOLOGIA – HC-FMUSP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34"/>
          <p:cNvGrpSpPr/>
          <p:nvPr/>
        </p:nvGrpSpPr>
        <p:grpSpPr>
          <a:xfrm>
            <a:off x="1803400" y="1857375"/>
            <a:ext cx="5537200" cy="3919559"/>
            <a:chOff x="1524000" y="1981200"/>
            <a:chExt cx="5991225" cy="4241583"/>
          </a:xfrm>
        </p:grpSpPr>
        <p:sp>
          <p:nvSpPr>
            <p:cNvPr id="400" name="Google Shape;400;p34"/>
            <p:cNvSpPr/>
            <p:nvPr/>
          </p:nvSpPr>
          <p:spPr>
            <a:xfrm>
              <a:off x="2632075" y="24780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632075" y="2484438"/>
              <a:ext cx="317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635250" y="236220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794000" y="24860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814638" y="25034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871788" y="252095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884488" y="2540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909888" y="25923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2955925" y="25923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3008313" y="264477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3019425" y="264477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3094038" y="2684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3097213" y="2684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3105150" y="2684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3132138" y="2684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3160713" y="2701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3175000" y="2701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3203575" y="2701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3259138" y="27193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3273425" y="27193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3290888" y="27193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3298825" y="27193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3319463" y="27400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3386138" y="27400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3403600" y="27400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34226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34226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34607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3475038" y="27828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3498850" y="27828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3524250" y="28082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3602038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3630613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3630613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3636963" y="287813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3700463" y="290353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3706813" y="290353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371157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371157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3717925" y="292735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3746500" y="2955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3752850" y="2955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3756025" y="2955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763963" y="29813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3763963" y="29813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3767138" y="29813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3784600" y="29813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3795713" y="3008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3802063" y="30368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383063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3833813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38417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3852863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385603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39084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39258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39338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39512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397192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39893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4003675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402590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40957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41417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418465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4191000" y="30654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4205288" y="30654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42481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42751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42973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43068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431482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43386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43608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43751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438467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43989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4132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4413250" y="3092450"/>
              <a:ext cx="31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4416425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44370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44767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44910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449421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453390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454660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5608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458628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461486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4641850" y="31035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4656138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4710113" y="310356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4765675" y="316706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4864100" y="323373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490378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4995863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503713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5051425" y="3302000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5189538" y="3302000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5200650" y="33924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5253038" y="3392488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5305425" y="3392488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53625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538638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540861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551021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5518150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5524500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570388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57816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593407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6075363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6611938" y="3516313"/>
              <a:ext cx="1587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6753225" y="3516313"/>
              <a:ext cx="1588" cy="158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3157538" y="2828925"/>
              <a:ext cx="1587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3197225" y="2828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3209925" y="2828925"/>
              <a:ext cx="1588" cy="15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5510213" y="3352800"/>
              <a:ext cx="793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3694113" y="5989638"/>
              <a:ext cx="1418773" cy="233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TEMPO EM ANOS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2201863" y="5754688"/>
              <a:ext cx="9886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2232025" y="5584825"/>
              <a:ext cx="23813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3887788" y="5754688"/>
              <a:ext cx="9886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2232025" y="1981200"/>
              <a:ext cx="23813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3919538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5532438" y="5754688"/>
              <a:ext cx="197726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3919538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5605463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7221538" y="5754688"/>
              <a:ext cx="197726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5605463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7296150" y="5584825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1524000" y="5394325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296150" y="1981200"/>
              <a:ext cx="22225" cy="77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2036763" y="5456238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1524000" y="4567238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0.25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7434263" y="5456238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2036763" y="46339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1524000" y="3744913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0.50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7434263" y="46339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2036763" y="38084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1524000" y="2922588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0.75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7434263" y="3808413"/>
              <a:ext cx="80962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2036763" y="2986088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1524000" y="2100263"/>
              <a:ext cx="34862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1.00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7434263" y="2986088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2036763" y="2163763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7434263" y="2163763"/>
              <a:ext cx="80962" cy="238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2117725" y="2047875"/>
              <a:ext cx="53165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423150" y="2058988"/>
              <a:ext cx="22225" cy="3525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2117725" y="5572125"/>
              <a:ext cx="5316538" cy="23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2105025" y="2058988"/>
              <a:ext cx="23813" cy="3525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2095500" y="5942013"/>
              <a:ext cx="39545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1989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332538" y="5870575"/>
              <a:ext cx="395453" cy="233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4349989" y="3861625"/>
              <a:ext cx="686700" cy="2997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HAART</a:t>
              </a:r>
              <a:r>
                <a:rPr b="1" i="0" lang="pt-BR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*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2232025" y="2174875"/>
              <a:ext cx="23813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2236788" y="219233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2236788" y="2209800"/>
              <a:ext cx="22225" cy="1905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239963" y="2228850"/>
              <a:ext cx="22225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2246313" y="2246313"/>
              <a:ext cx="23812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2257425" y="2251075"/>
              <a:ext cx="254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2271713" y="2263775"/>
              <a:ext cx="22225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2282825" y="2286000"/>
              <a:ext cx="31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2274888" y="228123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2278063" y="2298700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2289175" y="2305050"/>
              <a:ext cx="492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2327275" y="2316163"/>
              <a:ext cx="23813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2338388" y="2322513"/>
              <a:ext cx="68262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2406650" y="2322513"/>
              <a:ext cx="952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2405063" y="2333625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2427288" y="2339975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2430463" y="235108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2441575" y="2357438"/>
              <a:ext cx="42863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2484438" y="2357438"/>
              <a:ext cx="1270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2486025" y="2368550"/>
              <a:ext cx="23813" cy="1905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2486025" y="2387600"/>
              <a:ext cx="23813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2490788" y="2405063"/>
              <a:ext cx="22225" cy="349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2501900" y="2428875"/>
              <a:ext cx="206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2522538" y="2428875"/>
              <a:ext cx="460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2568575" y="2428875"/>
              <a:ext cx="111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2568575" y="2439988"/>
              <a:ext cx="22225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2571750" y="2457450"/>
              <a:ext cx="22225" cy="349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2582863" y="2481263"/>
              <a:ext cx="3810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2620963" y="2481263"/>
              <a:ext cx="11112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2632075" y="2481263"/>
              <a:ext cx="3492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2655888" y="2492375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2659063" y="2509838"/>
              <a:ext cx="2381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2671763" y="2519363"/>
              <a:ext cx="34925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2717800" y="2519363"/>
              <a:ext cx="26988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2744788" y="2519363"/>
              <a:ext cx="11112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2743200" y="2532063"/>
              <a:ext cx="23813" cy="174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2755900" y="2538413"/>
              <a:ext cx="635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2773363" y="2538413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2787650" y="2538413"/>
              <a:ext cx="285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2816225" y="2538413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2833688" y="2538413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2843213" y="2549525"/>
              <a:ext cx="23812" cy="1746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2854325" y="2555875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2871788" y="2555875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2886075" y="2555875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2906713" y="2566988"/>
              <a:ext cx="22225" cy="2063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2917825" y="2576513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2932113" y="2576513"/>
              <a:ext cx="6350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2998788" y="2576513"/>
              <a:ext cx="174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3016250" y="2576513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3019425" y="2587625"/>
              <a:ext cx="222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3022600" y="2609850"/>
              <a:ext cx="23813" cy="2063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3035300" y="2619375"/>
              <a:ext cx="206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3055938" y="2619375"/>
              <a:ext cx="174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3073400" y="2619375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3087688" y="2619375"/>
              <a:ext cx="2381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3111500" y="2619375"/>
              <a:ext cx="222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3121025" y="2630488"/>
              <a:ext cx="23813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3136900" y="2643188"/>
              <a:ext cx="14288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3138488" y="2655888"/>
              <a:ext cx="23812" cy="20637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3157538" y="2665413"/>
              <a:ext cx="396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3197225" y="2665413"/>
              <a:ext cx="1270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3214688" y="2665413"/>
              <a:ext cx="285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3230563" y="2676525"/>
              <a:ext cx="23812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3235325" y="2701925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3244850" y="2725738"/>
              <a:ext cx="23813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3255963" y="2738438"/>
              <a:ext cx="5715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3311525" y="2751138"/>
              <a:ext cx="23813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3330575" y="2763838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3336925" y="2774950"/>
              <a:ext cx="22225" cy="285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3348038" y="2792413"/>
              <a:ext cx="1111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3368675" y="2792413"/>
              <a:ext cx="79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3365500" y="2803525"/>
              <a:ext cx="22225" cy="254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3379788" y="2816225"/>
              <a:ext cx="17462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3397250" y="2828925"/>
              <a:ext cx="22225" cy="269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3397250" y="2855913"/>
              <a:ext cx="22225" cy="285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3414713" y="2884488"/>
              <a:ext cx="22225" cy="285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342582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3446463" y="2901950"/>
              <a:ext cx="79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3454400" y="2901950"/>
              <a:ext cx="111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3468688" y="2901950"/>
              <a:ext cx="523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35210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3538538" y="2901950"/>
              <a:ext cx="79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35464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3563938" y="2901950"/>
              <a:ext cx="2063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3584575" y="2901950"/>
              <a:ext cx="1746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3602038" y="2901950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3616325" y="2901950"/>
              <a:ext cx="222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3638550" y="2901950"/>
              <a:ext cx="6985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3708400" y="2901950"/>
              <a:ext cx="460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3754438" y="2901950"/>
              <a:ext cx="428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3803650" y="2901950"/>
              <a:ext cx="1428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817938" y="2901950"/>
              <a:ext cx="285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833813" y="2913063"/>
              <a:ext cx="23812" cy="381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38465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860800" y="2940050"/>
              <a:ext cx="269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887788" y="2940050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3910013" y="2940050"/>
              <a:ext cx="95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919538" y="2938463"/>
              <a:ext cx="7937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927475" y="2940050"/>
              <a:ext cx="238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951288" y="2940050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9735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3987800" y="2940050"/>
              <a:ext cx="95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997325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4011613" y="2940050"/>
              <a:ext cx="14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4029075" y="2940050"/>
              <a:ext cx="2063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4049713" y="2940050"/>
              <a:ext cx="396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408940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4106863" y="2940050"/>
              <a:ext cx="396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4146550" y="2940050"/>
              <a:ext cx="127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415925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4173538" y="2940050"/>
              <a:ext cx="254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4198938" y="2940050"/>
              <a:ext cx="285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4227513" y="2940050"/>
              <a:ext cx="269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4254500" y="2940050"/>
              <a:ext cx="14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4268788" y="2940050"/>
              <a:ext cx="539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322763" y="2940050"/>
              <a:ext cx="2063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332288" y="2951163"/>
              <a:ext cx="22225" cy="63500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343400" y="3003550"/>
              <a:ext cx="349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378325" y="3003550"/>
              <a:ext cx="349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4402138" y="3014663"/>
              <a:ext cx="23812" cy="6667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4413250" y="3070225"/>
              <a:ext cx="635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4476750" y="3070225"/>
              <a:ext cx="365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4500563" y="3081338"/>
              <a:ext cx="23812" cy="6826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4516438" y="3138488"/>
              <a:ext cx="17462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4533900" y="3138488"/>
              <a:ext cx="74613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4608513" y="3138488"/>
              <a:ext cx="4127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4649788" y="3138488"/>
              <a:ext cx="14287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4664075" y="3138488"/>
              <a:ext cx="60325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724400" y="3138488"/>
              <a:ext cx="57150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4781550" y="3138488"/>
              <a:ext cx="20638" cy="222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4794250" y="3149600"/>
              <a:ext cx="23813" cy="90488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4813300" y="3228975"/>
              <a:ext cx="2063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4833938" y="3228975"/>
              <a:ext cx="3175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865688" y="3233738"/>
              <a:ext cx="6350" cy="23812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4872038" y="3228975"/>
              <a:ext cx="4603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4918075" y="3228975"/>
              <a:ext cx="539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4959350" y="3240088"/>
              <a:ext cx="23813" cy="123825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4975225" y="3352800"/>
              <a:ext cx="238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4999038" y="3352800"/>
              <a:ext cx="2222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5021263" y="3352800"/>
              <a:ext cx="17462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5038725" y="3352800"/>
              <a:ext cx="285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5067300" y="3352800"/>
              <a:ext cx="23813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5091113" y="3352800"/>
              <a:ext cx="3175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5137150" y="3352800"/>
              <a:ext cx="1793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5316538" y="3352800"/>
              <a:ext cx="777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5394325" y="3352800"/>
              <a:ext cx="152400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5546725" y="3352800"/>
              <a:ext cx="141288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688013" y="3352800"/>
              <a:ext cx="536575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6224588" y="3352800"/>
              <a:ext cx="141287" cy="23813"/>
            </a:xfrm>
            <a:prstGeom prst="rect">
              <a:avLst/>
            </a:prstGeom>
            <a:solidFill>
              <a:srgbClr val="EE9B1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721225" y="3648075"/>
              <a:ext cx="46038" cy="153988"/>
            </a:xfrm>
            <a:prstGeom prst="rect">
              <a:avLst/>
            </a:prstGeom>
            <a:solidFill>
              <a:srgbClr val="F2ED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624388" y="3449638"/>
              <a:ext cx="239712" cy="217487"/>
            </a:xfrm>
            <a:custGeom>
              <a:rect b="b" l="l" r="r" t="t"/>
              <a:pathLst>
                <a:path extrusionOk="0" h="547" w="601">
                  <a:moveTo>
                    <a:pt x="0" y="547"/>
                  </a:moveTo>
                  <a:lnTo>
                    <a:pt x="300" y="0"/>
                  </a:lnTo>
                  <a:lnTo>
                    <a:pt x="601" y="547"/>
                  </a:lnTo>
                  <a:lnTo>
                    <a:pt x="0" y="547"/>
                  </a:lnTo>
                  <a:lnTo>
                    <a:pt x="300" y="0"/>
                  </a:lnTo>
                  <a:lnTo>
                    <a:pt x="0" y="547"/>
                  </a:lnTo>
                  <a:close/>
                </a:path>
              </a:pathLst>
            </a:custGeom>
            <a:solidFill>
              <a:srgbClr val="F2ED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5" name="Google Shape;705;p34"/>
          <p:cNvSpPr/>
          <p:nvPr/>
        </p:nvSpPr>
        <p:spPr>
          <a:xfrm>
            <a:off x="468313" y="6237289"/>
            <a:ext cx="318266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Casseb et al, </a:t>
            </a:r>
            <a:r>
              <a:rPr b="1" i="1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Aids Pat. Care and Std.</a:t>
            </a: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Terapia anti-retroviral de alta eficácia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5"/>
          <p:cNvSpPr/>
          <p:nvPr/>
        </p:nvSpPr>
        <p:spPr>
          <a:xfrm>
            <a:off x="628650" y="19526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5"/>
          <p:cNvSpPr/>
          <p:nvPr/>
        </p:nvSpPr>
        <p:spPr>
          <a:xfrm>
            <a:off x="6443663" y="3273425"/>
            <a:ext cx="130175" cy="947738"/>
          </a:xfrm>
          <a:prstGeom prst="rightBrace">
            <a:avLst>
              <a:gd fmla="val 8325" name="adj1"/>
              <a:gd fmla="val 50000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5"/>
          <p:cNvSpPr txBox="1"/>
          <p:nvPr/>
        </p:nvSpPr>
        <p:spPr>
          <a:xfrm>
            <a:off x="6573838" y="3611563"/>
            <a:ext cx="733425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74,0 %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5"/>
          <p:cNvSpPr/>
          <p:nvPr/>
        </p:nvSpPr>
        <p:spPr>
          <a:xfrm>
            <a:off x="628650" y="15573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5"/>
          <p:cNvSpPr txBox="1"/>
          <p:nvPr/>
        </p:nvSpPr>
        <p:spPr>
          <a:xfrm>
            <a:off x="928662" y="142852"/>
            <a:ext cx="72151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PERFIL DOS PACIENTES DO ADEE 3002  - 2020</a:t>
            </a:r>
            <a:endParaRPr b="1" i="0" sz="2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DERMATOLOGIA – HC-FMUSP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5" name="Google Shape;715;p35"/>
          <p:cNvGraphicFramePr/>
          <p:nvPr/>
        </p:nvGraphicFramePr>
        <p:xfrm>
          <a:off x="500034" y="756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{167E1C2B-EFA1-4789-AED5-51536286030D}</a:tableStyleId>
              </a:tblPr>
              <a:tblGrid>
                <a:gridCol w="1955825"/>
                <a:gridCol w="2225675"/>
                <a:gridCol w="2934275"/>
                <a:gridCol w="1154350"/>
              </a:tblGrid>
              <a:tr h="40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 +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HIV 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6092"/>
                    </a:solidFill>
                  </a:tcPr>
                </a:tc>
              </a:tr>
              <a:tr h="4097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Acompanhamento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528 (95,7%)*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 (4,3%)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</a:tr>
              <a:tr h="409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Homens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378 (71,9%)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(41,7%)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409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Mulheres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 (28,5%)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(58,3%)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409750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Categoria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Exposição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Transfusão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(1,3%)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409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UDEV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(1%)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691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Contato sexual com pessoa do mesmo sexo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135 (34,1%)</a:t>
                      </a:r>
                      <a:r>
                        <a:rPr b="1" lang="pt-B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691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Contato sexual com pessoa do sexo oposto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158 (39,9%)</a:t>
                      </a:r>
                      <a:r>
                        <a:rPr b="1" lang="pt-B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409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Desconhecida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 (22%)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409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Outra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(1,8%)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472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Tratamento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 ARV     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428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  <a:tr h="4688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 ARV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4650" marB="44650" marR="89275" marL="892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716" name="Google Shape;716;p35"/>
          <p:cNvSpPr/>
          <p:nvPr/>
        </p:nvSpPr>
        <p:spPr>
          <a:xfrm>
            <a:off x="6583363" y="3362325"/>
            <a:ext cx="131762" cy="979488"/>
          </a:xfrm>
          <a:prstGeom prst="rightBrace">
            <a:avLst>
              <a:gd fmla="val 8294" name="adj1"/>
              <a:gd fmla="val 50000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5"/>
          <p:cNvSpPr txBox="1"/>
          <p:nvPr/>
        </p:nvSpPr>
        <p:spPr>
          <a:xfrm>
            <a:off x="6742113" y="3717925"/>
            <a:ext cx="73818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74,0 %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5"/>
          <p:cNvSpPr/>
          <p:nvPr/>
        </p:nvSpPr>
        <p:spPr>
          <a:xfrm>
            <a:off x="835025" y="2392363"/>
            <a:ext cx="9207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5"/>
          <p:cNvSpPr txBox="1"/>
          <p:nvPr/>
        </p:nvSpPr>
        <p:spPr>
          <a:xfrm>
            <a:off x="5127575" y="6443975"/>
            <a:ext cx="35775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*Perda de seguimento: 110 casos em 10 anos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6"/>
          <p:cNvSpPr txBox="1"/>
          <p:nvPr>
            <p:ph type="title"/>
          </p:nvPr>
        </p:nvSpPr>
        <p:spPr>
          <a:xfrm>
            <a:off x="947300" y="274650"/>
            <a:ext cx="72492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pt-BR" sz="3000">
                <a:solidFill>
                  <a:srgbClr val="C00000"/>
                </a:solidFill>
              </a:rPr>
              <a:t>Algoritmo para atingir a</a:t>
            </a:r>
            <a:endParaRPr b="1" sz="30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pt-BR" sz="3000">
                <a:solidFill>
                  <a:srgbClr val="C00000"/>
                </a:solidFill>
              </a:rPr>
              <a:t> meta VL &lt; 200 copies/mL (&gt;95%)</a:t>
            </a:r>
            <a:endParaRPr b="1" sz="3000">
              <a:solidFill>
                <a:srgbClr val="C00000"/>
              </a:solidFill>
            </a:endParaRPr>
          </a:p>
        </p:txBody>
      </p:sp>
      <p:grpSp>
        <p:nvGrpSpPr>
          <p:cNvPr id="725" name="Google Shape;725;p36"/>
          <p:cNvGrpSpPr/>
          <p:nvPr/>
        </p:nvGrpSpPr>
        <p:grpSpPr>
          <a:xfrm>
            <a:off x="1540847" y="1172112"/>
            <a:ext cx="7248909" cy="4971282"/>
            <a:chOff x="1322423" y="2"/>
            <a:chExt cx="5584676" cy="4525931"/>
          </a:xfrm>
        </p:grpSpPr>
        <p:sp>
          <p:nvSpPr>
            <p:cNvPr id="726" name="Google Shape;726;p36"/>
            <p:cNvSpPr/>
            <p:nvPr/>
          </p:nvSpPr>
          <p:spPr>
            <a:xfrm>
              <a:off x="5405596" y="3522282"/>
              <a:ext cx="91500" cy="3276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27" name="Google Shape;727;p36"/>
            <p:cNvSpPr/>
            <p:nvPr/>
          </p:nvSpPr>
          <p:spPr>
            <a:xfrm>
              <a:off x="5405596" y="2612866"/>
              <a:ext cx="91500" cy="3276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28" name="Google Shape;728;p36"/>
            <p:cNvSpPr/>
            <p:nvPr/>
          </p:nvSpPr>
          <p:spPr>
            <a:xfrm>
              <a:off x="5405596" y="1643782"/>
              <a:ext cx="91500" cy="3276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29" name="Google Shape;729;p36"/>
            <p:cNvSpPr/>
            <p:nvPr/>
          </p:nvSpPr>
          <p:spPr>
            <a:xfrm>
              <a:off x="4043249" y="678489"/>
              <a:ext cx="1408200" cy="327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0" name="Google Shape;730;p36"/>
            <p:cNvSpPr/>
            <p:nvPr/>
          </p:nvSpPr>
          <p:spPr>
            <a:xfrm>
              <a:off x="2559598" y="1662002"/>
              <a:ext cx="91500" cy="3276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1" name="Google Shape;731;p36"/>
            <p:cNvSpPr/>
            <p:nvPr/>
          </p:nvSpPr>
          <p:spPr>
            <a:xfrm>
              <a:off x="2605318" y="678489"/>
              <a:ext cx="1437900" cy="327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732" name="Google Shape;732;p36"/>
            <p:cNvSpPr/>
            <p:nvPr/>
          </p:nvSpPr>
          <p:spPr>
            <a:xfrm>
              <a:off x="3220830" y="2"/>
              <a:ext cx="1644900" cy="6786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3346002" y="118915"/>
              <a:ext cx="1644900" cy="6786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6"/>
            <p:cNvSpPr txBox="1"/>
            <p:nvPr/>
          </p:nvSpPr>
          <p:spPr>
            <a:xfrm>
              <a:off x="3365874" y="138787"/>
              <a:ext cx="16050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HIV-1-infected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subjects (n= 430)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1322423" y="1006127"/>
              <a:ext cx="2565900" cy="6558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1447595" y="1125040"/>
              <a:ext cx="2565900" cy="655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6"/>
            <p:cNvSpPr txBox="1"/>
            <p:nvPr/>
          </p:nvSpPr>
          <p:spPr>
            <a:xfrm>
              <a:off x="1466805" y="1144250"/>
              <a:ext cx="2527500" cy="6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Plasma viral load &lt;40 copies/mL)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n= 401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1430323" y="1989640"/>
              <a:ext cx="2349900" cy="533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1555495" y="2108553"/>
              <a:ext cx="2349900" cy="533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6"/>
            <p:cNvSpPr txBox="1"/>
            <p:nvPr/>
          </p:nvSpPr>
          <p:spPr>
            <a:xfrm>
              <a:off x="1571115" y="2124173"/>
              <a:ext cx="23187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Monitoring of T CD4 cells/mm3 and RNA plasma/year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4138556" y="1006127"/>
              <a:ext cx="2625600" cy="6378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263728" y="1125040"/>
              <a:ext cx="2625600" cy="637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6"/>
            <p:cNvSpPr txBox="1"/>
            <p:nvPr/>
          </p:nvSpPr>
          <p:spPr>
            <a:xfrm>
              <a:off x="4282404" y="1143716"/>
              <a:ext cx="2588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Plasma viral load &gt;40 copies/mL)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N=29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120627" y="1971419"/>
              <a:ext cx="2661300" cy="6414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4245799" y="2090333"/>
              <a:ext cx="2661300" cy="641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6"/>
            <p:cNvSpPr txBox="1"/>
            <p:nvPr/>
          </p:nvSpPr>
          <p:spPr>
            <a:xfrm>
              <a:off x="4264586" y="2109120"/>
              <a:ext cx="2623800" cy="60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 visit: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Adherence to ART and Service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Comorbidities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Resistance ARV testing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416768" y="2940504"/>
              <a:ext cx="2069100" cy="5817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541940" y="3059417"/>
              <a:ext cx="2069100" cy="5817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6"/>
            <p:cNvSpPr txBox="1"/>
            <p:nvPr/>
          </p:nvSpPr>
          <p:spPr>
            <a:xfrm>
              <a:off x="4558980" y="3076457"/>
              <a:ext cx="2034900" cy="5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23 cases came to extra visit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4219797" y="3849920"/>
              <a:ext cx="2463000" cy="55710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4344969" y="3968833"/>
              <a:ext cx="2463000" cy="5571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019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6"/>
            <p:cNvSpPr txBox="1"/>
            <p:nvPr/>
          </p:nvSpPr>
          <p:spPr>
            <a:xfrm>
              <a:off x="4361287" y="3985151"/>
              <a:ext cx="2430300" cy="5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Six with VL&lt;40 copies/mL and 17 ongoing exams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36"/>
          <p:cNvSpPr txBox="1"/>
          <p:nvPr/>
        </p:nvSpPr>
        <p:spPr>
          <a:xfrm>
            <a:off x="424795" y="4636126"/>
            <a:ext cx="4572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Casseb J, et al. Fighting HIV/AIDS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 a developing country: lessons from a small cohort from the largest Brazilian city. Rev Inst Med Trop Sao Paulo. 2020.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pt-BR" sz="3200">
                <a:solidFill>
                  <a:srgbClr val="C00000"/>
                </a:solidFill>
              </a:rPr>
              <a:t>Carga viral e testes </a:t>
            </a:r>
            <a:br>
              <a:rPr b="1" lang="pt-BR" sz="3200">
                <a:solidFill>
                  <a:srgbClr val="C00000"/>
                </a:solidFill>
              </a:rPr>
            </a:br>
            <a:r>
              <a:rPr b="1" lang="pt-BR" sz="3200">
                <a:solidFill>
                  <a:srgbClr val="C00000"/>
                </a:solidFill>
              </a:rPr>
              <a:t>de resistência realizados: Redução de custo</a:t>
            </a:r>
            <a:endParaRPr b="1" sz="3200">
              <a:solidFill>
                <a:srgbClr val="C00000"/>
              </a:solidFill>
            </a:endParaRPr>
          </a:p>
        </p:txBody>
      </p:sp>
      <p:pic>
        <p:nvPicPr>
          <p:cNvPr id="759" name="Google Shape;75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32" y="1844825"/>
            <a:ext cx="739153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37"/>
          <p:cNvSpPr txBox="1"/>
          <p:nvPr/>
        </p:nvSpPr>
        <p:spPr>
          <a:xfrm>
            <a:off x="3695768" y="5719207"/>
            <a:ext cx="4572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Casseb J, et al. Fighting HIV/AIDS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 a developing country: lessons from a small cohort from the largest Brazilian city. Rev Inst Med Trop Sao Paulo. 2020.</a:t>
            </a:r>
            <a:endParaRPr b="1" i="0" sz="11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3475" y="1375975"/>
            <a:ext cx="54006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38"/>
          <p:cNvSpPr txBox="1"/>
          <p:nvPr/>
        </p:nvSpPr>
        <p:spPr>
          <a:xfrm>
            <a:off x="533400" y="238952"/>
            <a:ext cx="69918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958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2400" u="none" cap="none" strike="noStrik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Progression to AIDS from 465 patients over 30 years of follow-up</a:t>
            </a:r>
            <a:endParaRPr b="1" i="0" sz="2400" u="none" cap="none" strike="noStrik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8"/>
          <p:cNvSpPr txBox="1"/>
          <p:nvPr/>
        </p:nvSpPr>
        <p:spPr>
          <a:xfrm>
            <a:off x="5081825" y="6088325"/>
            <a:ext cx="24435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8"/>
          <p:cNvSpPr txBox="1"/>
          <p:nvPr/>
        </p:nvSpPr>
        <p:spPr>
          <a:xfrm>
            <a:off x="3695768" y="5719207"/>
            <a:ext cx="4572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Casseb J, et al. Fighting HIV/AIDS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 a developing country: lessons from a small cohort from the largest Brazilian city. Rev Inst Med Trop Sao Paulo. 2020.</a:t>
            </a:r>
            <a:endParaRPr b="1" i="0" sz="11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75" name="Google Shape;775;p39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Vírus da Imunodeficiência Humana</a:t>
            </a:r>
            <a:endParaRPr/>
          </a:p>
        </p:txBody>
      </p:sp>
      <p:sp>
        <p:nvSpPr>
          <p:cNvPr id="776" name="Google Shape;776;p39"/>
          <p:cNvSpPr txBox="1"/>
          <p:nvPr/>
        </p:nvSpPr>
        <p:spPr>
          <a:xfrm>
            <a:off x="107504" y="764704"/>
            <a:ext cx="4968552" cy="5544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Taxonomia: Retroviridae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Subfamília: Orthoretrovirinae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Gênero: Lentivirus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Tipos: HIV-1, HIV-2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HIV-1: grupo M, N, O e P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b="0" i="0" lang="pt-BR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Origem: SIV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Estrutura viral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Retrovírus RNA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Envelope glicoproteolipítico esférico, cerne viral cilíndrico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Core: cônico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Diâmetro: 100-120 nm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Enzimas: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Transcriptase reversa, integrase, protease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Genes: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Estruturais: gag, pol, env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Regulatórios: tat, rev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Acessórios: vpr, vpu, vpx, nef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225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Google Shape;77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3846070"/>
            <a:ext cx="2592288" cy="253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128" y="692696"/>
            <a:ext cx="264160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39"/>
          <p:cNvSpPr txBox="1"/>
          <p:nvPr/>
        </p:nvSpPr>
        <p:spPr>
          <a:xfrm>
            <a:off x="5652120" y="6525344"/>
            <a:ext cx="23406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imagens Google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Vírus da Imunodeficiência Humana</a:t>
            </a:r>
            <a:endParaRPr/>
          </a:p>
        </p:txBody>
      </p:sp>
      <p:pic>
        <p:nvPicPr>
          <p:cNvPr descr="\\lim56\UsuariosNOVO\daniel\2004\PaulaRigato\24_09_04_Aula_Mestrado\CDR000348.wmf" id="786" name="Google Shape;7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340768"/>
            <a:ext cx="4291013" cy="430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787" name="Google Shape;78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6333" y="1993231"/>
            <a:ext cx="2516187" cy="1046162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40"/>
          <p:cNvSpPr/>
          <p:nvPr/>
        </p:nvSpPr>
        <p:spPr>
          <a:xfrm>
            <a:off x="3837980" y="4407669"/>
            <a:ext cx="216024" cy="144016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0"/>
          <p:cNvSpPr/>
          <p:nvPr/>
        </p:nvSpPr>
        <p:spPr>
          <a:xfrm>
            <a:off x="4342036" y="3039517"/>
            <a:ext cx="216024" cy="144016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0" name="Google Shape;790;p40"/>
          <p:cNvCxnSpPr>
            <a:stCxn id="791" idx="1"/>
          </p:cNvCxnSpPr>
          <p:nvPr/>
        </p:nvCxnSpPr>
        <p:spPr>
          <a:xfrm flipH="1">
            <a:off x="5094437" y="3440207"/>
            <a:ext cx="2664300" cy="31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91" name="Google Shape;791;p40"/>
          <p:cNvSpPr txBox="1"/>
          <p:nvPr/>
        </p:nvSpPr>
        <p:spPr>
          <a:xfrm>
            <a:off x="7758737" y="325554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p24</a:t>
            </a:r>
            <a:endParaRPr/>
          </a:p>
        </p:txBody>
      </p:sp>
      <p:cxnSp>
        <p:nvCxnSpPr>
          <p:cNvPr id="792" name="Google Shape;792;p40"/>
          <p:cNvCxnSpPr/>
          <p:nvPr/>
        </p:nvCxnSpPr>
        <p:spPr>
          <a:xfrm rot="10800000">
            <a:off x="5638180" y="3831605"/>
            <a:ext cx="208823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93" name="Google Shape;793;p40"/>
          <p:cNvSpPr txBox="1"/>
          <p:nvPr/>
        </p:nvSpPr>
        <p:spPr>
          <a:xfrm>
            <a:off x="7758737" y="3606289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p17</a:t>
            </a:r>
            <a:endParaRPr/>
          </a:p>
        </p:txBody>
      </p:sp>
      <p:cxnSp>
        <p:nvCxnSpPr>
          <p:cNvPr id="794" name="Google Shape;794;p40"/>
          <p:cNvCxnSpPr/>
          <p:nvPr/>
        </p:nvCxnSpPr>
        <p:spPr>
          <a:xfrm rot="10800000">
            <a:off x="4054004" y="4479677"/>
            <a:ext cx="368079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95" name="Google Shape;795;p40"/>
          <p:cNvCxnSpPr/>
          <p:nvPr/>
        </p:nvCxnSpPr>
        <p:spPr>
          <a:xfrm rot="10800000">
            <a:off x="4630068" y="4191645"/>
            <a:ext cx="3024336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96" name="Google Shape;796;p40"/>
          <p:cNvSpPr txBox="1"/>
          <p:nvPr/>
        </p:nvSpPr>
        <p:spPr>
          <a:xfrm>
            <a:off x="7726412" y="4254361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p32</a:t>
            </a:r>
            <a:endParaRPr/>
          </a:p>
        </p:txBody>
      </p:sp>
      <p:sp>
        <p:nvSpPr>
          <p:cNvPr id="797" name="Google Shape;797;p40"/>
          <p:cNvSpPr/>
          <p:nvPr/>
        </p:nvSpPr>
        <p:spPr>
          <a:xfrm>
            <a:off x="4494436" y="4119637"/>
            <a:ext cx="216024" cy="144016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0"/>
          <p:cNvSpPr txBox="1"/>
          <p:nvPr/>
        </p:nvSpPr>
        <p:spPr>
          <a:xfrm>
            <a:off x="7726412" y="3966329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p10</a:t>
            </a:r>
            <a:endParaRPr/>
          </a:p>
        </p:txBody>
      </p:sp>
      <p:sp>
        <p:nvSpPr>
          <p:cNvPr id="799" name="Google Shape;799;p40"/>
          <p:cNvSpPr txBox="1"/>
          <p:nvPr/>
        </p:nvSpPr>
        <p:spPr>
          <a:xfrm>
            <a:off x="5350872" y="6577607"/>
            <a:ext cx="36856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Imagem: banco de Imagens LIM-56/FMUSP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805" name="Google Shape;805;p41"/>
          <p:cNvCxnSpPr/>
          <p:nvPr/>
        </p:nvCxnSpPr>
        <p:spPr>
          <a:xfrm>
            <a:off x="0" y="6453336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C302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806" name="Google Shape;806;p41"/>
          <p:cNvSpPr/>
          <p:nvPr/>
        </p:nvSpPr>
        <p:spPr>
          <a:xfrm>
            <a:off x="376238" y="2597150"/>
            <a:ext cx="8416925" cy="1212850"/>
          </a:xfrm>
          <a:prstGeom prst="rect">
            <a:avLst/>
          </a:prstGeom>
          <a:solidFill>
            <a:srgbClr val="A1B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1"/>
          <p:cNvSpPr/>
          <p:nvPr/>
        </p:nvSpPr>
        <p:spPr>
          <a:xfrm>
            <a:off x="376238" y="1119188"/>
            <a:ext cx="8416925" cy="1447800"/>
          </a:xfrm>
          <a:prstGeom prst="rect">
            <a:avLst/>
          </a:prstGeom>
          <a:solidFill>
            <a:srgbClr val="A1B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8" name="Google Shape;808;p41"/>
          <p:cNvGrpSpPr/>
          <p:nvPr/>
        </p:nvGrpSpPr>
        <p:grpSpPr>
          <a:xfrm>
            <a:off x="4260850" y="1271588"/>
            <a:ext cx="4187825" cy="1243012"/>
            <a:chOff x="2684" y="1169"/>
            <a:chExt cx="2638" cy="783"/>
          </a:xfrm>
        </p:grpSpPr>
        <p:sp>
          <p:nvSpPr>
            <p:cNvPr id="809" name="Google Shape;809;p41"/>
            <p:cNvSpPr/>
            <p:nvPr/>
          </p:nvSpPr>
          <p:spPr>
            <a:xfrm>
              <a:off x="3131" y="1371"/>
              <a:ext cx="314" cy="124"/>
            </a:xfrm>
            <a:prstGeom prst="rect">
              <a:avLst/>
            </a:prstGeom>
            <a:solidFill>
              <a:srgbClr val="C3C8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3173" y="1374"/>
              <a:ext cx="229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Tat1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4293" y="1371"/>
              <a:ext cx="314" cy="124"/>
            </a:xfrm>
            <a:prstGeom prst="rect">
              <a:avLst/>
            </a:prstGeom>
            <a:solidFill>
              <a:srgbClr val="C3C8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4335" y="1374"/>
              <a:ext cx="229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Tat2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3442" y="1423"/>
              <a:ext cx="851" cy="1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2881" y="1177"/>
              <a:ext cx="187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Vpr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3533" y="1175"/>
              <a:ext cx="314" cy="124"/>
            </a:xfrm>
            <a:prstGeom prst="rect">
              <a:avLst/>
            </a:prstGeom>
            <a:solidFill>
              <a:srgbClr val="F3D0A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3527" y="1169"/>
              <a:ext cx="12" cy="130"/>
            </a:xfrm>
            <a:custGeom>
              <a:rect b="b" l="l" r="r" t="t"/>
              <a:pathLst>
                <a:path extrusionOk="0" h="907" w="78">
                  <a:moveTo>
                    <a:pt x="40" y="0"/>
                  </a:moveTo>
                  <a:lnTo>
                    <a:pt x="0" y="39"/>
                  </a:lnTo>
                  <a:lnTo>
                    <a:pt x="0" y="907"/>
                  </a:lnTo>
                  <a:lnTo>
                    <a:pt x="78" y="907"/>
                  </a:lnTo>
                  <a:lnTo>
                    <a:pt x="78" y="39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3527" y="1293"/>
              <a:ext cx="320" cy="11"/>
            </a:xfrm>
            <a:custGeom>
              <a:rect b="b" l="l" r="r" t="t"/>
              <a:pathLst>
                <a:path extrusionOk="0" h="79" w="2237">
                  <a:moveTo>
                    <a:pt x="0" y="40"/>
                  </a:moveTo>
                  <a:lnTo>
                    <a:pt x="40" y="79"/>
                  </a:lnTo>
                  <a:lnTo>
                    <a:pt x="2237" y="79"/>
                  </a:lnTo>
                  <a:lnTo>
                    <a:pt x="2237" y="0"/>
                  </a:lnTo>
                  <a:lnTo>
                    <a:pt x="40" y="0"/>
                  </a:lnTo>
                  <a:lnTo>
                    <a:pt x="0" y="40"/>
                  </a:lnTo>
                  <a:lnTo>
                    <a:pt x="0" y="79"/>
                  </a:lnTo>
                  <a:lnTo>
                    <a:pt x="40" y="7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3584" y="1177"/>
              <a:ext cx="211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Vpu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3118" y="1371"/>
              <a:ext cx="314" cy="124"/>
            </a:xfrm>
            <a:prstGeom prst="rect">
              <a:avLst/>
            </a:prstGeom>
            <a:solidFill>
              <a:srgbClr val="C3C8E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3173" y="1374"/>
              <a:ext cx="229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Tat1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4293" y="1371"/>
              <a:ext cx="314" cy="124"/>
            </a:xfrm>
            <a:prstGeom prst="rect">
              <a:avLst/>
            </a:prstGeom>
            <a:solidFill>
              <a:srgbClr val="C3C8E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4335" y="1374"/>
              <a:ext cx="229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Tat2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3442" y="1423"/>
              <a:ext cx="851" cy="12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442" y="1429"/>
              <a:ext cx="857" cy="11"/>
            </a:xfrm>
            <a:custGeom>
              <a:rect b="b" l="l" r="r" t="t"/>
              <a:pathLst>
                <a:path extrusionOk="0" h="83" w="6001">
                  <a:moveTo>
                    <a:pt x="6001" y="42"/>
                  </a:moveTo>
                  <a:lnTo>
                    <a:pt x="5959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5959" y="83"/>
                  </a:lnTo>
                  <a:lnTo>
                    <a:pt x="6001" y="42"/>
                  </a:lnTo>
                  <a:lnTo>
                    <a:pt x="5959" y="83"/>
                  </a:lnTo>
                  <a:lnTo>
                    <a:pt x="6001" y="83"/>
                  </a:lnTo>
                  <a:lnTo>
                    <a:pt x="6001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2819" y="1185"/>
              <a:ext cx="314" cy="124"/>
            </a:xfrm>
            <a:prstGeom prst="rect">
              <a:avLst/>
            </a:prstGeom>
            <a:solidFill>
              <a:srgbClr val="C9E0E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2881" y="1177"/>
              <a:ext cx="187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Vpr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3533" y="1175"/>
              <a:ext cx="314" cy="124"/>
            </a:xfrm>
            <a:prstGeom prst="rect">
              <a:avLst/>
            </a:prstGeom>
            <a:solidFill>
              <a:srgbClr val="F3D0A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3584" y="1177"/>
              <a:ext cx="211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Vpu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4964" y="1815"/>
              <a:ext cx="358" cy="124"/>
            </a:xfrm>
            <a:prstGeom prst="rect">
              <a:avLst/>
            </a:prstGeom>
            <a:solidFill>
              <a:srgbClr val="BCDD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5052" y="1818"/>
              <a:ext cx="180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Nef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4964" y="1815"/>
              <a:ext cx="358" cy="124"/>
            </a:xfrm>
            <a:prstGeom prst="rect">
              <a:avLst/>
            </a:prstGeom>
            <a:solidFill>
              <a:srgbClr val="BCDDB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5052" y="1818"/>
              <a:ext cx="180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Nef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3131" y="1618"/>
              <a:ext cx="314" cy="124"/>
            </a:xfrm>
            <a:prstGeom prst="rect">
              <a:avLst/>
            </a:prstGeom>
            <a:solidFill>
              <a:srgbClr val="B9D3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3153" y="1620"/>
              <a:ext cx="267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Rev1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4293" y="1618"/>
              <a:ext cx="314" cy="124"/>
            </a:xfrm>
            <a:prstGeom prst="rect">
              <a:avLst/>
            </a:prstGeom>
            <a:solidFill>
              <a:srgbClr val="B9D3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4316" y="1620"/>
              <a:ext cx="267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Rev2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3442" y="1676"/>
              <a:ext cx="851" cy="11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2684" y="1618"/>
              <a:ext cx="313" cy="124"/>
            </a:xfrm>
            <a:prstGeom prst="rect">
              <a:avLst/>
            </a:prstGeom>
            <a:solidFill>
              <a:srgbClr val="F3D0A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2768" y="1620"/>
              <a:ext cx="143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Vif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3118" y="1618"/>
              <a:ext cx="314" cy="124"/>
            </a:xfrm>
            <a:prstGeom prst="rect">
              <a:avLst/>
            </a:prstGeom>
            <a:solidFill>
              <a:srgbClr val="B9D3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3153" y="1620"/>
              <a:ext cx="267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Rev1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4293" y="1618"/>
              <a:ext cx="314" cy="124"/>
            </a:xfrm>
            <a:prstGeom prst="rect">
              <a:avLst/>
            </a:prstGeom>
            <a:solidFill>
              <a:srgbClr val="B9D3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4316" y="1620"/>
              <a:ext cx="267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Rev2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3442" y="1676"/>
              <a:ext cx="851" cy="11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3442" y="1681"/>
              <a:ext cx="857" cy="12"/>
            </a:xfrm>
            <a:custGeom>
              <a:rect b="b" l="l" r="r" t="t"/>
              <a:pathLst>
                <a:path extrusionOk="0" h="83" w="6001">
                  <a:moveTo>
                    <a:pt x="6001" y="42"/>
                  </a:moveTo>
                  <a:lnTo>
                    <a:pt x="5959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5959" y="83"/>
                  </a:lnTo>
                  <a:lnTo>
                    <a:pt x="6001" y="42"/>
                  </a:lnTo>
                  <a:lnTo>
                    <a:pt x="5959" y="83"/>
                  </a:lnTo>
                  <a:lnTo>
                    <a:pt x="6001" y="83"/>
                  </a:lnTo>
                  <a:lnTo>
                    <a:pt x="6001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3436" y="1670"/>
              <a:ext cx="857" cy="12"/>
            </a:xfrm>
            <a:custGeom>
              <a:rect b="b" l="l" r="r" t="t"/>
              <a:pathLst>
                <a:path extrusionOk="0" h="85" w="6002">
                  <a:moveTo>
                    <a:pt x="0" y="43"/>
                  </a:moveTo>
                  <a:lnTo>
                    <a:pt x="43" y="85"/>
                  </a:lnTo>
                  <a:lnTo>
                    <a:pt x="6002" y="85"/>
                  </a:lnTo>
                  <a:lnTo>
                    <a:pt x="6002" y="0"/>
                  </a:lnTo>
                  <a:lnTo>
                    <a:pt x="43" y="0"/>
                  </a:lnTo>
                  <a:lnTo>
                    <a:pt x="0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2684" y="1618"/>
              <a:ext cx="313" cy="124"/>
            </a:xfrm>
            <a:prstGeom prst="rect">
              <a:avLst/>
            </a:prstGeom>
            <a:solidFill>
              <a:srgbClr val="F3D0A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2768" y="1620"/>
              <a:ext cx="143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400" u="none" cap="none" strike="noStrike">
                  <a:solidFill>
                    <a:srgbClr val="131516"/>
                  </a:solidFill>
                  <a:latin typeface="Arial"/>
                  <a:ea typeface="Arial"/>
                  <a:cs typeface="Arial"/>
                  <a:sym typeface="Arial"/>
                </a:rPr>
                <a:t>Vif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9" name="Google Shape;849;p41"/>
          <p:cNvSpPr txBox="1"/>
          <p:nvPr/>
        </p:nvSpPr>
        <p:spPr>
          <a:xfrm>
            <a:off x="381000" y="1195388"/>
            <a:ext cx="4000500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REGULATÓRIOS/ACESSÓRIOS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0" name="Google Shape;85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8175" y="3657600"/>
            <a:ext cx="2787650" cy="279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1" name="Google Shape;851;p41"/>
          <p:cNvGrpSpPr/>
          <p:nvPr/>
        </p:nvGrpSpPr>
        <p:grpSpPr>
          <a:xfrm>
            <a:off x="990600" y="2622550"/>
            <a:ext cx="6711950" cy="2828925"/>
            <a:chOff x="624" y="1715"/>
            <a:chExt cx="4228" cy="1909"/>
          </a:xfrm>
        </p:grpSpPr>
        <p:grpSp>
          <p:nvGrpSpPr>
            <p:cNvPr id="852" name="Google Shape;852;p41"/>
            <p:cNvGrpSpPr/>
            <p:nvPr/>
          </p:nvGrpSpPr>
          <p:grpSpPr>
            <a:xfrm>
              <a:off x="3384" y="1818"/>
              <a:ext cx="1468" cy="1078"/>
              <a:chOff x="4286" y="2396"/>
              <a:chExt cx="1468" cy="1078"/>
            </a:xfrm>
          </p:grpSpPr>
          <p:sp>
            <p:nvSpPr>
              <p:cNvPr id="853" name="Google Shape;853;p41"/>
              <p:cNvSpPr/>
              <p:nvPr/>
            </p:nvSpPr>
            <p:spPr>
              <a:xfrm>
                <a:off x="4286" y="2515"/>
                <a:ext cx="1465" cy="954"/>
              </a:xfrm>
              <a:custGeom>
                <a:rect b="b" l="l" r="r" t="t"/>
                <a:pathLst>
                  <a:path extrusionOk="0" h="10491" w="16120">
                    <a:moveTo>
                      <a:pt x="1968" y="0"/>
                    </a:moveTo>
                    <a:lnTo>
                      <a:pt x="0" y="10491"/>
                    </a:lnTo>
                    <a:lnTo>
                      <a:pt x="16120" y="93"/>
                    </a:lnTo>
                    <a:lnTo>
                      <a:pt x="1968" y="0"/>
                    </a:lnTo>
                    <a:close/>
                  </a:path>
                </a:pathLst>
              </a:custGeom>
              <a:solidFill>
                <a:srgbClr val="EE9BA0">
                  <a:alpha val="49803"/>
                </a:srgb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41"/>
              <p:cNvSpPr/>
              <p:nvPr/>
            </p:nvSpPr>
            <p:spPr>
              <a:xfrm>
                <a:off x="4468" y="2403"/>
                <a:ext cx="1286" cy="124"/>
              </a:xfrm>
              <a:prstGeom prst="rect">
                <a:avLst/>
              </a:prstGeom>
              <a:solidFill>
                <a:srgbClr val="ECD0DD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41"/>
              <p:cNvSpPr/>
              <p:nvPr/>
            </p:nvSpPr>
            <p:spPr>
              <a:xfrm>
                <a:off x="5003" y="2396"/>
                <a:ext cx="205" cy="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1400" u="none" cap="none" strike="noStrike">
                    <a:solidFill>
                      <a:srgbClr val="131516"/>
                    </a:solidFill>
                    <a:latin typeface="Arial"/>
                    <a:ea typeface="Arial"/>
                    <a:cs typeface="Arial"/>
                    <a:sym typeface="Arial"/>
                  </a:rPr>
                  <a:t>Env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41"/>
              <p:cNvSpPr/>
              <p:nvPr/>
            </p:nvSpPr>
            <p:spPr>
              <a:xfrm>
                <a:off x="4288" y="2400"/>
                <a:ext cx="180" cy="1074"/>
              </a:xfrm>
              <a:custGeom>
                <a:rect b="b" l="l" r="r" t="t"/>
                <a:pathLst>
                  <a:path extrusionOk="0" h="1074" w="180">
                    <a:moveTo>
                      <a:pt x="180" y="0"/>
                    </a:moveTo>
                    <a:lnTo>
                      <a:pt x="0" y="1074"/>
                    </a:lnTo>
                    <a:lnTo>
                      <a:pt x="176" y="124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EE9BA0">
                  <a:alpha val="49803"/>
                </a:srgb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7" name="Google Shape;857;p41"/>
            <p:cNvGrpSpPr/>
            <p:nvPr/>
          </p:nvGrpSpPr>
          <p:grpSpPr>
            <a:xfrm>
              <a:off x="624" y="1715"/>
              <a:ext cx="1916" cy="1785"/>
              <a:chOff x="24" y="1737"/>
              <a:chExt cx="1916" cy="1785"/>
            </a:xfrm>
          </p:grpSpPr>
          <p:sp>
            <p:nvSpPr>
              <p:cNvPr id="858" name="Google Shape;858;p41"/>
              <p:cNvSpPr/>
              <p:nvPr/>
            </p:nvSpPr>
            <p:spPr>
              <a:xfrm>
                <a:off x="34" y="1878"/>
                <a:ext cx="1892" cy="1626"/>
              </a:xfrm>
              <a:custGeom>
                <a:rect b="b" l="l" r="r" t="t"/>
                <a:pathLst>
                  <a:path extrusionOk="0" h="14638" w="17027">
                    <a:moveTo>
                      <a:pt x="5982" y="0"/>
                    </a:moveTo>
                    <a:lnTo>
                      <a:pt x="0" y="0"/>
                    </a:lnTo>
                    <a:lnTo>
                      <a:pt x="17027" y="14638"/>
                    </a:lnTo>
                    <a:lnTo>
                      <a:pt x="5982" y="0"/>
                    </a:lnTo>
                    <a:close/>
                  </a:path>
                </a:pathLst>
              </a:custGeom>
              <a:solidFill>
                <a:srgbClr val="FFF500">
                  <a:alpha val="49803"/>
                </a:srgb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41"/>
              <p:cNvSpPr/>
              <p:nvPr/>
            </p:nvSpPr>
            <p:spPr>
              <a:xfrm>
                <a:off x="24" y="1752"/>
                <a:ext cx="672" cy="124"/>
              </a:xfrm>
              <a:prstGeom prst="rect">
                <a:avLst/>
              </a:prstGeom>
              <a:solidFill>
                <a:srgbClr val="F6F3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41"/>
              <p:cNvSpPr/>
              <p:nvPr/>
            </p:nvSpPr>
            <p:spPr>
              <a:xfrm>
                <a:off x="232" y="1737"/>
                <a:ext cx="217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1400" u="none" cap="none" strike="noStrike">
                    <a:solidFill>
                      <a:srgbClr val="131516"/>
                    </a:solidFill>
                    <a:latin typeface="Arial"/>
                    <a:ea typeface="Arial"/>
                    <a:cs typeface="Arial"/>
                    <a:sym typeface="Arial"/>
                  </a:rPr>
                  <a:t>Gag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41"/>
              <p:cNvSpPr/>
              <p:nvPr/>
            </p:nvSpPr>
            <p:spPr>
              <a:xfrm>
                <a:off x="232" y="1737"/>
                <a:ext cx="217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1400" u="none" cap="none" strike="noStrike">
                    <a:solidFill>
                      <a:srgbClr val="131516"/>
                    </a:solidFill>
                    <a:latin typeface="Arial"/>
                    <a:ea typeface="Arial"/>
                    <a:cs typeface="Arial"/>
                    <a:sym typeface="Arial"/>
                  </a:rPr>
                  <a:t>Gag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41"/>
              <p:cNvSpPr/>
              <p:nvPr/>
            </p:nvSpPr>
            <p:spPr>
              <a:xfrm>
                <a:off x="696" y="1752"/>
                <a:ext cx="1244" cy="1770"/>
              </a:xfrm>
              <a:custGeom>
                <a:rect b="b" l="l" r="r" t="t"/>
                <a:pathLst>
                  <a:path extrusionOk="0" h="1770" w="1244">
                    <a:moveTo>
                      <a:pt x="0" y="0"/>
                    </a:moveTo>
                    <a:lnTo>
                      <a:pt x="0" y="126"/>
                    </a:lnTo>
                    <a:lnTo>
                      <a:pt x="1244" y="17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00">
                  <a:alpha val="49803"/>
                </a:srgb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3" name="Google Shape;863;p41"/>
            <p:cNvGrpSpPr/>
            <p:nvPr/>
          </p:nvGrpSpPr>
          <p:grpSpPr>
            <a:xfrm>
              <a:off x="1517" y="1781"/>
              <a:ext cx="1475" cy="1843"/>
              <a:chOff x="545" y="2064"/>
              <a:chExt cx="1475" cy="1843"/>
            </a:xfrm>
          </p:grpSpPr>
          <p:sp>
            <p:nvSpPr>
              <p:cNvPr id="864" name="Google Shape;864;p41"/>
              <p:cNvSpPr/>
              <p:nvPr/>
            </p:nvSpPr>
            <p:spPr>
              <a:xfrm>
                <a:off x="545" y="2184"/>
                <a:ext cx="1475" cy="1723"/>
              </a:xfrm>
              <a:custGeom>
                <a:rect b="b" l="l" r="r" t="t"/>
                <a:pathLst>
                  <a:path extrusionOk="0" h="15512" w="15482">
                    <a:moveTo>
                      <a:pt x="0" y="68"/>
                    </a:moveTo>
                    <a:lnTo>
                      <a:pt x="15482" y="15512"/>
                    </a:lnTo>
                    <a:lnTo>
                      <a:pt x="13654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75C5F0">
                  <a:alpha val="49803"/>
                </a:srgb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41"/>
              <p:cNvSpPr/>
              <p:nvPr/>
            </p:nvSpPr>
            <p:spPr>
              <a:xfrm>
                <a:off x="970" y="2073"/>
                <a:ext cx="17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1400" u="none" cap="none" strike="noStrike">
                    <a:solidFill>
                      <a:srgbClr val="131516"/>
                    </a:solidFill>
                    <a:latin typeface="Arial"/>
                    <a:ea typeface="Arial"/>
                    <a:cs typeface="Arial"/>
                    <a:sym typeface="Arial"/>
                  </a:rPr>
                  <a:t>Pol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41"/>
              <p:cNvSpPr/>
              <p:nvPr/>
            </p:nvSpPr>
            <p:spPr>
              <a:xfrm>
                <a:off x="553" y="2064"/>
                <a:ext cx="1275" cy="137"/>
              </a:xfrm>
              <a:prstGeom prst="rect">
                <a:avLst/>
              </a:prstGeom>
              <a:solidFill>
                <a:srgbClr val="75C5F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41"/>
              <p:cNvSpPr/>
              <p:nvPr/>
            </p:nvSpPr>
            <p:spPr>
              <a:xfrm>
                <a:off x="970" y="2073"/>
                <a:ext cx="174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pt-BR" sz="1400" u="none" cap="none" strike="noStrike">
                    <a:solidFill>
                      <a:srgbClr val="131516"/>
                    </a:solidFill>
                    <a:latin typeface="Arial"/>
                    <a:ea typeface="Arial"/>
                    <a:cs typeface="Arial"/>
                    <a:sym typeface="Arial"/>
                  </a:rPr>
                  <a:t>Pol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41"/>
              <p:cNvSpPr/>
              <p:nvPr/>
            </p:nvSpPr>
            <p:spPr>
              <a:xfrm>
                <a:off x="1818" y="2064"/>
                <a:ext cx="202" cy="1837"/>
              </a:xfrm>
              <a:custGeom>
                <a:rect b="b" l="l" r="r" t="t"/>
                <a:pathLst>
                  <a:path extrusionOk="0" h="1837" w="202">
                    <a:moveTo>
                      <a:pt x="6" y="122"/>
                    </a:moveTo>
                    <a:lnTo>
                      <a:pt x="202" y="1837"/>
                    </a:lnTo>
                    <a:lnTo>
                      <a:pt x="0" y="0"/>
                    </a:lnTo>
                    <a:lnTo>
                      <a:pt x="6" y="122"/>
                    </a:lnTo>
                    <a:close/>
                  </a:path>
                </a:pathLst>
              </a:custGeom>
              <a:solidFill>
                <a:srgbClr val="75C5F0">
                  <a:alpha val="49803"/>
                </a:srgbClr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69" name="Google Shape;869;p41"/>
          <p:cNvSpPr txBox="1"/>
          <p:nvPr/>
        </p:nvSpPr>
        <p:spPr>
          <a:xfrm>
            <a:off x="381000" y="3429000"/>
            <a:ext cx="2419350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 ESTRUTURAIS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41"/>
          <p:cNvSpPr txBox="1"/>
          <p:nvPr/>
        </p:nvSpPr>
        <p:spPr>
          <a:xfrm>
            <a:off x="322263" y="5013176"/>
            <a:ext cx="24765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Lentivirus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Subfamília: retroviridae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Transcriptase Reversa: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RNA 🡪 DNA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41"/>
          <p:cNvSpPr txBox="1"/>
          <p:nvPr/>
        </p:nvSpPr>
        <p:spPr>
          <a:xfrm>
            <a:off x="5350872" y="6577607"/>
            <a:ext cx="36856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Imagem: banco de Imagens LIM-56/FMUSP</a:t>
            </a:r>
            <a:endParaRPr/>
          </a:p>
        </p:txBody>
      </p:sp>
      <p:sp>
        <p:nvSpPr>
          <p:cNvPr id="872" name="Google Shape;872;p41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Genoma viral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\\lim56\UsuariosNOVO\daniel\2004\PaulaRigato\24_09_04_Aula_Mestrado\01.wmf" id="878" name="Google Shape;87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75" y="1641500"/>
            <a:ext cx="8578850" cy="4627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879" name="Google Shape;87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3144862"/>
            <a:ext cx="617538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880" name="Google Shape;88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1250" y="1628800"/>
            <a:ext cx="1987550" cy="4119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881" name="Google Shape;88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3144862"/>
            <a:ext cx="617538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42"/>
          <p:cNvSpPr txBox="1"/>
          <p:nvPr/>
        </p:nvSpPr>
        <p:spPr>
          <a:xfrm>
            <a:off x="5625008" y="6608385"/>
            <a:ext cx="355550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Adaptado de www.medscape.com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\\lim56\UsuariosNOVO\daniel\2004\PaulaRigato\24_09_04_Aula_Mestrado\01.wmf" id="883" name="Google Shape;883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658962"/>
            <a:ext cx="2635250" cy="4151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42"/>
          <p:cNvCxnSpPr/>
          <p:nvPr/>
        </p:nvCxnSpPr>
        <p:spPr>
          <a:xfrm>
            <a:off x="-36512" y="6453336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C302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885" name="Google Shape;885;p42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Fusão do HIV-1 à célula alvo (CD4 + CCR5)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891" name="Google Shape;891;p43"/>
          <p:cNvCxnSpPr/>
          <p:nvPr/>
        </p:nvCxnSpPr>
        <p:spPr>
          <a:xfrm>
            <a:off x="0" y="6453336"/>
            <a:ext cx="9144000" cy="0"/>
          </a:xfrm>
          <a:prstGeom prst="straightConnector1">
            <a:avLst/>
          </a:prstGeom>
          <a:noFill/>
          <a:ln cap="flat" cmpd="sng" w="25400">
            <a:solidFill>
              <a:srgbClr val="C302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\\lim56\UsuariosNOVO\daniel\2004\PaulaRigato\24_09_04_Aula_Mestrado\01.wmf" id="892" name="Google Shape;8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838" y="2936975"/>
            <a:ext cx="7426325" cy="3402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893" name="Google Shape;89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425" y="2708375"/>
            <a:ext cx="6858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3"/>
          <p:cNvSpPr txBox="1"/>
          <p:nvPr/>
        </p:nvSpPr>
        <p:spPr>
          <a:xfrm>
            <a:off x="3810000" y="2327375"/>
            <a:ext cx="1417638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Receptor 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quimiocina</a:t>
            </a:r>
            <a:endParaRPr/>
          </a:p>
        </p:txBody>
      </p:sp>
      <p:pic>
        <p:nvPicPr>
          <p:cNvPr descr="\\lim56\UsuariosNOVO\daniel\2004\PaulaRigato\24_09_04_Aula_Mestrado\01.wmf" id="895" name="Google Shape;89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8425" y="2251175"/>
            <a:ext cx="663575" cy="1338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896" name="Google Shape;89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6850" y="839887"/>
            <a:ext cx="422275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897" name="Google Shape;897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46288" y="4173637"/>
            <a:ext cx="1611312" cy="94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8" name="Google Shape;898;p43"/>
          <p:cNvGrpSpPr/>
          <p:nvPr/>
        </p:nvGrpSpPr>
        <p:grpSpPr>
          <a:xfrm>
            <a:off x="2362200" y="4707037"/>
            <a:ext cx="4016375" cy="1708150"/>
            <a:chOff x="1488" y="3100"/>
            <a:chExt cx="2530" cy="1076"/>
          </a:xfrm>
        </p:grpSpPr>
        <p:pic>
          <p:nvPicPr>
            <p:cNvPr descr="\\lim56\UsuariosNOVO\daniel\2004\PaulaRigato\24_09_04_Aula_Mestrado\01.wmf" id="899" name="Google Shape;899;p4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488" y="3332"/>
              <a:ext cx="2530" cy="8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p43"/>
            <p:cNvSpPr txBox="1"/>
            <p:nvPr/>
          </p:nvSpPr>
          <p:spPr>
            <a:xfrm>
              <a:off x="2304" y="3100"/>
              <a:ext cx="745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Integrase</a:t>
              </a:r>
              <a:endParaRPr/>
            </a:p>
          </p:txBody>
        </p:sp>
      </p:grpSp>
      <p:pic>
        <p:nvPicPr>
          <p:cNvPr descr="\\lim56\UsuariosNOVO\daniel\2004\PaulaRigato\24_09_04_Aula_Mestrado\01.wmf" id="901" name="Google Shape;901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86200" y="3290987"/>
            <a:ext cx="35623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902" name="Google Shape;902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32400" y="1919387"/>
            <a:ext cx="2112963" cy="1474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lim56\UsuariosNOVO\daniel\2004\PaulaRigato\24_09_04_Aula_Mestrado\01.wmf" id="903" name="Google Shape;903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45100" y="836712"/>
            <a:ext cx="3654425" cy="2543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4" name="Google Shape;904;p43"/>
          <p:cNvGrpSpPr/>
          <p:nvPr/>
        </p:nvGrpSpPr>
        <p:grpSpPr>
          <a:xfrm>
            <a:off x="1066800" y="3748187"/>
            <a:ext cx="2359025" cy="881063"/>
            <a:chOff x="672" y="2496"/>
            <a:chExt cx="1486" cy="555"/>
          </a:xfrm>
        </p:grpSpPr>
        <p:pic>
          <p:nvPicPr>
            <p:cNvPr descr="\\lim56\UsuariosNOVO\daniel\2004\PaulaRigato\24_09_04_Aula_Mestrado\01.wmf" id="905" name="Google Shape;905;p4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20" y="2496"/>
              <a:ext cx="1438" cy="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6" name="Google Shape;906;p43"/>
            <p:cNvSpPr txBox="1"/>
            <p:nvPr/>
          </p:nvSpPr>
          <p:spPr>
            <a:xfrm>
              <a:off x="672" y="2668"/>
              <a:ext cx="357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16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RNA</a:t>
              </a:r>
              <a:endParaRPr/>
            </a:p>
          </p:txBody>
        </p:sp>
      </p:grpSp>
      <p:sp>
        <p:nvSpPr>
          <p:cNvPr id="907" name="Google Shape;907;p43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Ciclo replicativo do HIV-1</a:t>
            </a:r>
            <a:endParaRPr/>
          </a:p>
        </p:txBody>
      </p:sp>
      <p:sp>
        <p:nvSpPr>
          <p:cNvPr id="908" name="Google Shape;908;p43"/>
          <p:cNvSpPr txBox="1"/>
          <p:nvPr/>
        </p:nvSpPr>
        <p:spPr>
          <a:xfrm>
            <a:off x="5350872" y="6577607"/>
            <a:ext cx="36856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Imagem: banco de Imagens LIM-56/FMUSP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Resultado de imagem para TIMELINE HIV HISTORY" id="175" name="Google Shape;1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24744"/>
            <a:ext cx="8576953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179512" y="489495"/>
            <a:ext cx="7787208" cy="683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HISTÓRICO DA INFECÇÃO PELO HIV-1/AIDS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\\lim56\UsuariosNOVO\daniel\2004\PaulaRigato\24_09_04_Aula_Mestrado\FIGURA QUIMIOCINAS MAIS NÍTIDA.jpg" id="914" name="Google Shape;9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157288"/>
            <a:ext cx="5181600" cy="4935537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44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Quimiocinas e o tráfego de células pelo sistema imunológico</a:t>
            </a:r>
            <a:endParaRPr/>
          </a:p>
        </p:txBody>
      </p:sp>
      <p:sp>
        <p:nvSpPr>
          <p:cNvPr id="916" name="Google Shape;916;p44"/>
          <p:cNvSpPr txBox="1"/>
          <p:nvPr/>
        </p:nvSpPr>
        <p:spPr>
          <a:xfrm>
            <a:off x="152400" y="6507163"/>
            <a:ext cx="8610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Luster et al., 1998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5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22" name="Google Shape;922;p45"/>
          <p:cNvSpPr txBox="1"/>
          <p:nvPr/>
        </p:nvSpPr>
        <p:spPr>
          <a:xfrm>
            <a:off x="-16768" y="6550223"/>
            <a:ext cx="52450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research.pasteur.fr/en/project/innate-immunity-and-hiv-infection/</a:t>
            </a:r>
            <a:endParaRPr/>
          </a:p>
        </p:txBody>
      </p:sp>
      <p:pic>
        <p:nvPicPr>
          <p:cNvPr descr="Figure 1" id="923" name="Google Shape;92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124744"/>
            <a:ext cx="7477125" cy="5124451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45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Curso clínico e laboratorial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 infecção pelo HIV-1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930" name="Google Shape;930;p46"/>
          <p:cNvGrpSpPr/>
          <p:nvPr/>
        </p:nvGrpSpPr>
        <p:grpSpPr>
          <a:xfrm>
            <a:off x="179388" y="1052513"/>
            <a:ext cx="4030662" cy="2592387"/>
            <a:chOff x="179388" y="1052513"/>
            <a:chExt cx="4030663" cy="2592388"/>
          </a:xfrm>
        </p:grpSpPr>
        <p:sp>
          <p:nvSpPr>
            <p:cNvPr id="931" name="Google Shape;931;p46"/>
            <p:cNvSpPr/>
            <p:nvPr/>
          </p:nvSpPr>
          <p:spPr>
            <a:xfrm>
              <a:off x="504826" y="1822451"/>
              <a:ext cx="3397250" cy="1219200"/>
            </a:xfrm>
            <a:custGeom>
              <a:rect b="b" l="l" r="r" t="t"/>
              <a:pathLst>
                <a:path extrusionOk="0" h="1676" w="3989">
                  <a:moveTo>
                    <a:pt x="0" y="1675"/>
                  </a:moveTo>
                  <a:lnTo>
                    <a:pt x="32" y="1583"/>
                  </a:lnTo>
                  <a:lnTo>
                    <a:pt x="65" y="1474"/>
                  </a:lnTo>
                  <a:lnTo>
                    <a:pt x="90" y="1357"/>
                  </a:lnTo>
                  <a:lnTo>
                    <a:pt x="115" y="1217"/>
                  </a:lnTo>
                  <a:lnTo>
                    <a:pt x="123" y="1133"/>
                  </a:lnTo>
                  <a:lnTo>
                    <a:pt x="140" y="1050"/>
                  </a:lnTo>
                  <a:lnTo>
                    <a:pt x="148" y="958"/>
                  </a:lnTo>
                  <a:lnTo>
                    <a:pt x="156" y="858"/>
                  </a:lnTo>
                  <a:lnTo>
                    <a:pt x="164" y="758"/>
                  </a:lnTo>
                  <a:lnTo>
                    <a:pt x="181" y="649"/>
                  </a:lnTo>
                  <a:lnTo>
                    <a:pt x="189" y="532"/>
                  </a:lnTo>
                  <a:lnTo>
                    <a:pt x="205" y="408"/>
                  </a:lnTo>
                  <a:lnTo>
                    <a:pt x="205" y="358"/>
                  </a:lnTo>
                  <a:lnTo>
                    <a:pt x="205" y="325"/>
                  </a:lnTo>
                  <a:lnTo>
                    <a:pt x="205" y="300"/>
                  </a:lnTo>
                  <a:lnTo>
                    <a:pt x="214" y="283"/>
                  </a:lnTo>
                  <a:lnTo>
                    <a:pt x="214" y="266"/>
                  </a:lnTo>
                  <a:lnTo>
                    <a:pt x="214" y="241"/>
                  </a:lnTo>
                  <a:lnTo>
                    <a:pt x="222" y="208"/>
                  </a:lnTo>
                  <a:lnTo>
                    <a:pt x="230" y="175"/>
                  </a:lnTo>
                  <a:lnTo>
                    <a:pt x="238" y="133"/>
                  </a:lnTo>
                  <a:lnTo>
                    <a:pt x="247" y="108"/>
                  </a:lnTo>
                  <a:lnTo>
                    <a:pt x="255" y="91"/>
                  </a:lnTo>
                  <a:lnTo>
                    <a:pt x="263" y="75"/>
                  </a:lnTo>
                  <a:lnTo>
                    <a:pt x="271" y="66"/>
                  </a:lnTo>
                  <a:lnTo>
                    <a:pt x="288" y="66"/>
                  </a:lnTo>
                  <a:lnTo>
                    <a:pt x="296" y="75"/>
                  </a:lnTo>
                  <a:lnTo>
                    <a:pt x="304" y="83"/>
                  </a:lnTo>
                  <a:lnTo>
                    <a:pt x="329" y="108"/>
                  </a:lnTo>
                  <a:lnTo>
                    <a:pt x="346" y="141"/>
                  </a:lnTo>
                  <a:lnTo>
                    <a:pt x="362" y="175"/>
                  </a:lnTo>
                  <a:lnTo>
                    <a:pt x="379" y="216"/>
                  </a:lnTo>
                  <a:lnTo>
                    <a:pt x="444" y="516"/>
                  </a:lnTo>
                  <a:lnTo>
                    <a:pt x="510" y="816"/>
                  </a:lnTo>
                  <a:lnTo>
                    <a:pt x="585" y="1117"/>
                  </a:lnTo>
                  <a:lnTo>
                    <a:pt x="675" y="1424"/>
                  </a:lnTo>
                  <a:lnTo>
                    <a:pt x="692" y="1466"/>
                  </a:lnTo>
                  <a:lnTo>
                    <a:pt x="716" y="1499"/>
                  </a:lnTo>
                  <a:lnTo>
                    <a:pt x="741" y="1533"/>
                  </a:lnTo>
                  <a:lnTo>
                    <a:pt x="774" y="1549"/>
                  </a:lnTo>
                  <a:lnTo>
                    <a:pt x="848" y="1583"/>
                  </a:lnTo>
                  <a:lnTo>
                    <a:pt x="939" y="1599"/>
                  </a:lnTo>
                  <a:lnTo>
                    <a:pt x="1038" y="1599"/>
                  </a:lnTo>
                  <a:lnTo>
                    <a:pt x="1137" y="1591"/>
                  </a:lnTo>
                  <a:lnTo>
                    <a:pt x="1227" y="1591"/>
                  </a:lnTo>
                  <a:lnTo>
                    <a:pt x="1326" y="1591"/>
                  </a:lnTo>
                  <a:lnTo>
                    <a:pt x="1400" y="1583"/>
                  </a:lnTo>
                  <a:lnTo>
                    <a:pt x="1466" y="1583"/>
                  </a:lnTo>
                  <a:lnTo>
                    <a:pt x="1524" y="1583"/>
                  </a:lnTo>
                  <a:lnTo>
                    <a:pt x="1573" y="1583"/>
                  </a:lnTo>
                  <a:lnTo>
                    <a:pt x="1664" y="1583"/>
                  </a:lnTo>
                  <a:lnTo>
                    <a:pt x="1746" y="1583"/>
                  </a:lnTo>
                  <a:lnTo>
                    <a:pt x="1837" y="1583"/>
                  </a:lnTo>
                  <a:lnTo>
                    <a:pt x="1928" y="1583"/>
                  </a:lnTo>
                  <a:lnTo>
                    <a:pt x="1977" y="1583"/>
                  </a:lnTo>
                  <a:lnTo>
                    <a:pt x="2035" y="1583"/>
                  </a:lnTo>
                  <a:lnTo>
                    <a:pt x="2101" y="1583"/>
                  </a:lnTo>
                  <a:lnTo>
                    <a:pt x="2183" y="1583"/>
                  </a:lnTo>
                  <a:lnTo>
                    <a:pt x="2282" y="1566"/>
                  </a:lnTo>
                  <a:lnTo>
                    <a:pt x="2373" y="1541"/>
                  </a:lnTo>
                  <a:lnTo>
                    <a:pt x="2455" y="1508"/>
                  </a:lnTo>
                  <a:lnTo>
                    <a:pt x="2537" y="1458"/>
                  </a:lnTo>
                  <a:lnTo>
                    <a:pt x="2620" y="1399"/>
                  </a:lnTo>
                  <a:lnTo>
                    <a:pt x="2694" y="1332"/>
                  </a:lnTo>
                  <a:lnTo>
                    <a:pt x="2768" y="1257"/>
                  </a:lnTo>
                  <a:lnTo>
                    <a:pt x="2850" y="1183"/>
                  </a:lnTo>
                  <a:lnTo>
                    <a:pt x="2925" y="1091"/>
                  </a:lnTo>
                  <a:lnTo>
                    <a:pt x="2999" y="991"/>
                  </a:lnTo>
                  <a:lnTo>
                    <a:pt x="3065" y="900"/>
                  </a:lnTo>
                  <a:lnTo>
                    <a:pt x="3122" y="808"/>
                  </a:lnTo>
                  <a:lnTo>
                    <a:pt x="3229" y="624"/>
                  </a:lnTo>
                  <a:lnTo>
                    <a:pt x="3337" y="457"/>
                  </a:lnTo>
                  <a:lnTo>
                    <a:pt x="3386" y="375"/>
                  </a:lnTo>
                  <a:lnTo>
                    <a:pt x="3444" y="300"/>
                  </a:lnTo>
                  <a:lnTo>
                    <a:pt x="3510" y="225"/>
                  </a:lnTo>
                  <a:lnTo>
                    <a:pt x="3584" y="166"/>
                  </a:lnTo>
                  <a:lnTo>
                    <a:pt x="3666" y="108"/>
                  </a:lnTo>
                  <a:lnTo>
                    <a:pt x="3757" y="66"/>
                  </a:lnTo>
                  <a:lnTo>
                    <a:pt x="3864" y="25"/>
                  </a:lnTo>
                  <a:lnTo>
                    <a:pt x="3988" y="0"/>
                  </a:lnTo>
                </a:path>
              </a:pathLst>
            </a:custGeom>
            <a:noFill/>
            <a:ln cap="flat" cmpd="sng" w="508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252413" y="1443038"/>
              <a:ext cx="3667125" cy="1422400"/>
            </a:xfrm>
            <a:custGeom>
              <a:rect b="b" l="l" r="r" t="t"/>
              <a:pathLst>
                <a:path extrusionOk="0" h="1955" w="4308">
                  <a:moveTo>
                    <a:pt x="0" y="8"/>
                  </a:moveTo>
                  <a:lnTo>
                    <a:pt x="98" y="0"/>
                  </a:lnTo>
                  <a:lnTo>
                    <a:pt x="181" y="0"/>
                  </a:lnTo>
                  <a:lnTo>
                    <a:pt x="247" y="8"/>
                  </a:lnTo>
                  <a:lnTo>
                    <a:pt x="304" y="8"/>
                  </a:lnTo>
                  <a:lnTo>
                    <a:pt x="354" y="16"/>
                  </a:lnTo>
                  <a:lnTo>
                    <a:pt x="387" y="33"/>
                  </a:lnTo>
                  <a:lnTo>
                    <a:pt x="411" y="41"/>
                  </a:lnTo>
                  <a:lnTo>
                    <a:pt x="436" y="66"/>
                  </a:lnTo>
                  <a:lnTo>
                    <a:pt x="444" y="91"/>
                  </a:lnTo>
                  <a:lnTo>
                    <a:pt x="461" y="116"/>
                  </a:lnTo>
                  <a:lnTo>
                    <a:pt x="461" y="158"/>
                  </a:lnTo>
                  <a:lnTo>
                    <a:pt x="469" y="200"/>
                  </a:lnTo>
                  <a:lnTo>
                    <a:pt x="469" y="250"/>
                  </a:lnTo>
                  <a:lnTo>
                    <a:pt x="477" y="300"/>
                  </a:lnTo>
                  <a:lnTo>
                    <a:pt x="485" y="367"/>
                  </a:lnTo>
                  <a:lnTo>
                    <a:pt x="494" y="442"/>
                  </a:lnTo>
                  <a:lnTo>
                    <a:pt x="494" y="467"/>
                  </a:lnTo>
                  <a:lnTo>
                    <a:pt x="502" y="501"/>
                  </a:lnTo>
                  <a:lnTo>
                    <a:pt x="502" y="542"/>
                  </a:lnTo>
                  <a:lnTo>
                    <a:pt x="510" y="584"/>
                  </a:lnTo>
                  <a:lnTo>
                    <a:pt x="518" y="684"/>
                  </a:lnTo>
                  <a:lnTo>
                    <a:pt x="535" y="784"/>
                  </a:lnTo>
                  <a:lnTo>
                    <a:pt x="543" y="893"/>
                  </a:lnTo>
                  <a:lnTo>
                    <a:pt x="559" y="985"/>
                  </a:lnTo>
                  <a:lnTo>
                    <a:pt x="568" y="1027"/>
                  </a:lnTo>
                  <a:lnTo>
                    <a:pt x="576" y="1060"/>
                  </a:lnTo>
                  <a:lnTo>
                    <a:pt x="584" y="1085"/>
                  </a:lnTo>
                  <a:lnTo>
                    <a:pt x="592" y="1110"/>
                  </a:lnTo>
                  <a:lnTo>
                    <a:pt x="601" y="1118"/>
                  </a:lnTo>
                  <a:lnTo>
                    <a:pt x="609" y="1127"/>
                  </a:lnTo>
                  <a:lnTo>
                    <a:pt x="625" y="1118"/>
                  </a:lnTo>
                  <a:lnTo>
                    <a:pt x="634" y="1102"/>
                  </a:lnTo>
                  <a:lnTo>
                    <a:pt x="642" y="1077"/>
                  </a:lnTo>
                  <a:lnTo>
                    <a:pt x="658" y="1052"/>
                  </a:lnTo>
                  <a:lnTo>
                    <a:pt x="667" y="1010"/>
                  </a:lnTo>
                  <a:lnTo>
                    <a:pt x="675" y="968"/>
                  </a:lnTo>
                  <a:lnTo>
                    <a:pt x="691" y="885"/>
                  </a:lnTo>
                  <a:lnTo>
                    <a:pt x="716" y="793"/>
                  </a:lnTo>
                  <a:lnTo>
                    <a:pt x="724" y="751"/>
                  </a:lnTo>
                  <a:lnTo>
                    <a:pt x="732" y="718"/>
                  </a:lnTo>
                  <a:lnTo>
                    <a:pt x="749" y="684"/>
                  </a:lnTo>
                  <a:lnTo>
                    <a:pt x="757" y="659"/>
                  </a:lnTo>
                  <a:lnTo>
                    <a:pt x="782" y="609"/>
                  </a:lnTo>
                  <a:lnTo>
                    <a:pt x="807" y="567"/>
                  </a:lnTo>
                  <a:lnTo>
                    <a:pt x="831" y="542"/>
                  </a:lnTo>
                  <a:lnTo>
                    <a:pt x="856" y="526"/>
                  </a:lnTo>
                  <a:lnTo>
                    <a:pt x="881" y="509"/>
                  </a:lnTo>
                  <a:lnTo>
                    <a:pt x="922" y="501"/>
                  </a:lnTo>
                  <a:lnTo>
                    <a:pt x="971" y="501"/>
                  </a:lnTo>
                  <a:lnTo>
                    <a:pt x="1037" y="501"/>
                  </a:lnTo>
                  <a:lnTo>
                    <a:pt x="3498" y="822"/>
                  </a:lnTo>
                  <a:lnTo>
                    <a:pt x="3696" y="922"/>
                  </a:lnTo>
                  <a:lnTo>
                    <a:pt x="3844" y="1073"/>
                  </a:lnTo>
                  <a:lnTo>
                    <a:pt x="4042" y="1323"/>
                  </a:lnTo>
                  <a:lnTo>
                    <a:pt x="4232" y="1761"/>
                  </a:lnTo>
                  <a:lnTo>
                    <a:pt x="4307" y="1954"/>
                  </a:lnTo>
                </a:path>
              </a:pathLst>
            </a:custGeom>
            <a:noFill/>
            <a:ln cap="rnd" cmpd="sng" w="5080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1595438" y="2667001"/>
              <a:ext cx="735013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3650" spcFirstLastPara="1" rIns="93650" wrap="square" tIns="4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Vírus</a:t>
              </a:r>
              <a:endParaRPr b="1" i="0" sz="2000" u="none" cap="none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331788" y="1052513"/>
              <a:ext cx="617537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3650" spcFirstLastPara="1" rIns="93650" wrap="square" tIns="460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CD4</a:t>
              </a: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315913" y="1639888"/>
              <a:ext cx="3484563" cy="1504950"/>
            </a:xfrm>
            <a:custGeom>
              <a:rect b="b" l="l" r="r" t="t"/>
              <a:pathLst>
                <a:path extrusionOk="0" h="1464" w="3776">
                  <a:moveTo>
                    <a:pt x="0" y="1328"/>
                  </a:moveTo>
                  <a:cubicBezTo>
                    <a:pt x="176" y="1396"/>
                    <a:pt x="352" y="1464"/>
                    <a:pt x="480" y="1328"/>
                  </a:cubicBezTo>
                  <a:cubicBezTo>
                    <a:pt x="608" y="1192"/>
                    <a:pt x="648" y="720"/>
                    <a:pt x="768" y="512"/>
                  </a:cubicBezTo>
                  <a:cubicBezTo>
                    <a:pt x="888" y="304"/>
                    <a:pt x="960" y="160"/>
                    <a:pt x="1200" y="80"/>
                  </a:cubicBezTo>
                  <a:cubicBezTo>
                    <a:pt x="1440" y="0"/>
                    <a:pt x="1864" y="32"/>
                    <a:pt x="2208" y="32"/>
                  </a:cubicBezTo>
                  <a:cubicBezTo>
                    <a:pt x="2552" y="32"/>
                    <a:pt x="3016" y="32"/>
                    <a:pt x="3264" y="80"/>
                  </a:cubicBezTo>
                  <a:cubicBezTo>
                    <a:pt x="3512" y="128"/>
                    <a:pt x="3616" y="280"/>
                    <a:pt x="3696" y="320"/>
                  </a:cubicBezTo>
                  <a:cubicBezTo>
                    <a:pt x="3776" y="360"/>
                    <a:pt x="3760" y="340"/>
                    <a:pt x="3744" y="320"/>
                  </a:cubicBezTo>
                </a:path>
              </a:pathLst>
            </a:custGeom>
            <a:noFill/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6"/>
            <p:cNvSpPr txBox="1"/>
            <p:nvPr/>
          </p:nvSpPr>
          <p:spPr>
            <a:xfrm>
              <a:off x="2770188" y="1254126"/>
              <a:ext cx="612775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CD8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6"/>
            <p:cNvSpPr txBox="1"/>
            <p:nvPr/>
          </p:nvSpPr>
          <p:spPr>
            <a:xfrm>
              <a:off x="3625851" y="2940051"/>
              <a:ext cx="1841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8" name="Google Shape;938;p46"/>
            <p:cNvCxnSpPr/>
            <p:nvPr/>
          </p:nvCxnSpPr>
          <p:spPr>
            <a:xfrm>
              <a:off x="179388" y="1263651"/>
              <a:ext cx="0" cy="190023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939" name="Google Shape;939;p46"/>
            <p:cNvCxnSpPr/>
            <p:nvPr/>
          </p:nvCxnSpPr>
          <p:spPr>
            <a:xfrm>
              <a:off x="179388" y="3163888"/>
              <a:ext cx="4030663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940" name="Google Shape;940;p46"/>
            <p:cNvCxnSpPr/>
            <p:nvPr/>
          </p:nvCxnSpPr>
          <p:spPr>
            <a:xfrm flipH="1">
              <a:off x="1360488" y="3089276"/>
              <a:ext cx="39688" cy="16033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1" name="Google Shape;941;p46"/>
            <p:cNvCxnSpPr/>
            <p:nvPr/>
          </p:nvCxnSpPr>
          <p:spPr>
            <a:xfrm flipH="1">
              <a:off x="1319213" y="3089276"/>
              <a:ext cx="41275" cy="16033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42" name="Google Shape;942;p46"/>
            <p:cNvSpPr txBox="1"/>
            <p:nvPr/>
          </p:nvSpPr>
          <p:spPr>
            <a:xfrm>
              <a:off x="414338" y="3244851"/>
              <a:ext cx="3365501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pt-BR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Standard</a:t>
              </a:r>
              <a:r>
                <a:rPr b="1" i="0" lang="pt-BR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pt-BR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⮚ </a:t>
              </a:r>
              <a:r>
                <a:rPr b="0" i="1" lang="pt-BR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Aids em 8-10 anos</a:t>
              </a:r>
              <a:endParaRPr/>
            </a:p>
          </p:txBody>
        </p:sp>
      </p:grpSp>
      <p:grpSp>
        <p:nvGrpSpPr>
          <p:cNvPr id="943" name="Google Shape;943;p46"/>
          <p:cNvGrpSpPr/>
          <p:nvPr/>
        </p:nvGrpSpPr>
        <p:grpSpPr>
          <a:xfrm>
            <a:off x="4662488" y="1066800"/>
            <a:ext cx="4356100" cy="2578100"/>
            <a:chOff x="4662488" y="1066801"/>
            <a:chExt cx="4356100" cy="2578100"/>
          </a:xfrm>
        </p:grpSpPr>
        <p:sp>
          <p:nvSpPr>
            <p:cNvPr id="944" name="Google Shape;944;p46"/>
            <p:cNvSpPr txBox="1"/>
            <p:nvPr/>
          </p:nvSpPr>
          <p:spPr>
            <a:xfrm>
              <a:off x="8197851" y="2947988"/>
              <a:ext cx="1841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5" name="Google Shape;945;p46"/>
            <p:cNvCxnSpPr/>
            <p:nvPr/>
          </p:nvCxnSpPr>
          <p:spPr>
            <a:xfrm>
              <a:off x="4751388" y="1271588"/>
              <a:ext cx="0" cy="190023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946" name="Google Shape;946;p46"/>
            <p:cNvCxnSpPr/>
            <p:nvPr/>
          </p:nvCxnSpPr>
          <p:spPr>
            <a:xfrm>
              <a:off x="4751388" y="3171826"/>
              <a:ext cx="4030663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947" name="Google Shape;947;p46"/>
            <p:cNvCxnSpPr/>
            <p:nvPr/>
          </p:nvCxnSpPr>
          <p:spPr>
            <a:xfrm flipH="1">
              <a:off x="5932488" y="3097213"/>
              <a:ext cx="39688" cy="16033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8" name="Google Shape;948;p46"/>
            <p:cNvCxnSpPr/>
            <p:nvPr/>
          </p:nvCxnSpPr>
          <p:spPr>
            <a:xfrm flipH="1">
              <a:off x="5891213" y="3097213"/>
              <a:ext cx="41275" cy="16033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49" name="Google Shape;949;p46"/>
            <p:cNvSpPr/>
            <p:nvPr/>
          </p:nvSpPr>
          <p:spPr>
            <a:xfrm>
              <a:off x="5084763" y="1811338"/>
              <a:ext cx="3359150" cy="1246188"/>
            </a:xfrm>
            <a:custGeom>
              <a:rect b="b" l="l" r="r" t="t"/>
              <a:pathLst>
                <a:path extrusionOk="0" h="785" w="2116">
                  <a:moveTo>
                    <a:pt x="0" y="785"/>
                  </a:moveTo>
                  <a:cubicBezTo>
                    <a:pt x="21" y="723"/>
                    <a:pt x="33" y="663"/>
                    <a:pt x="49" y="599"/>
                  </a:cubicBezTo>
                  <a:cubicBezTo>
                    <a:pt x="61" y="470"/>
                    <a:pt x="78" y="336"/>
                    <a:pt x="98" y="208"/>
                  </a:cubicBezTo>
                  <a:cubicBezTo>
                    <a:pt x="107" y="149"/>
                    <a:pt x="105" y="84"/>
                    <a:pt x="157" y="51"/>
                  </a:cubicBezTo>
                  <a:cubicBezTo>
                    <a:pt x="168" y="82"/>
                    <a:pt x="188" y="107"/>
                    <a:pt x="196" y="139"/>
                  </a:cubicBezTo>
                  <a:cubicBezTo>
                    <a:pt x="212" y="201"/>
                    <a:pt x="203" y="192"/>
                    <a:pt x="216" y="266"/>
                  </a:cubicBezTo>
                  <a:cubicBezTo>
                    <a:pt x="225" y="316"/>
                    <a:pt x="249" y="365"/>
                    <a:pt x="265" y="413"/>
                  </a:cubicBezTo>
                  <a:cubicBezTo>
                    <a:pt x="277" y="449"/>
                    <a:pt x="283" y="442"/>
                    <a:pt x="314" y="452"/>
                  </a:cubicBezTo>
                  <a:cubicBezTo>
                    <a:pt x="333" y="458"/>
                    <a:pt x="372" y="472"/>
                    <a:pt x="372" y="472"/>
                  </a:cubicBezTo>
                  <a:cubicBezTo>
                    <a:pt x="454" y="469"/>
                    <a:pt x="535" y="468"/>
                    <a:pt x="617" y="462"/>
                  </a:cubicBezTo>
                  <a:cubicBezTo>
                    <a:pt x="747" y="453"/>
                    <a:pt x="898" y="393"/>
                    <a:pt x="1019" y="345"/>
                  </a:cubicBezTo>
                  <a:cubicBezTo>
                    <a:pt x="1084" y="319"/>
                    <a:pt x="1150" y="308"/>
                    <a:pt x="1215" y="286"/>
                  </a:cubicBezTo>
                  <a:cubicBezTo>
                    <a:pt x="1244" y="276"/>
                    <a:pt x="1274" y="266"/>
                    <a:pt x="1303" y="257"/>
                  </a:cubicBezTo>
                  <a:cubicBezTo>
                    <a:pt x="1313" y="254"/>
                    <a:pt x="1333" y="247"/>
                    <a:pt x="1333" y="247"/>
                  </a:cubicBezTo>
                  <a:cubicBezTo>
                    <a:pt x="1386" y="211"/>
                    <a:pt x="1457" y="173"/>
                    <a:pt x="1519" y="159"/>
                  </a:cubicBezTo>
                  <a:cubicBezTo>
                    <a:pt x="1559" y="138"/>
                    <a:pt x="1584" y="108"/>
                    <a:pt x="1617" y="90"/>
                  </a:cubicBezTo>
                  <a:cubicBezTo>
                    <a:pt x="1655" y="69"/>
                    <a:pt x="1677" y="72"/>
                    <a:pt x="1715" y="61"/>
                  </a:cubicBezTo>
                  <a:cubicBezTo>
                    <a:pt x="1792" y="38"/>
                    <a:pt x="1869" y="6"/>
                    <a:pt x="1950" y="2"/>
                  </a:cubicBezTo>
                  <a:cubicBezTo>
                    <a:pt x="2005" y="0"/>
                    <a:pt x="2061" y="2"/>
                    <a:pt x="2116" y="2"/>
                  </a:cubicBezTo>
                </a:path>
              </a:pathLst>
            </a:custGeom>
            <a:noFill/>
            <a:ln cap="flat" cmpd="sng" w="508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4835526" y="1471613"/>
              <a:ext cx="3562350" cy="1663700"/>
            </a:xfrm>
            <a:custGeom>
              <a:rect b="b" l="l" r="r" t="t"/>
              <a:pathLst>
                <a:path extrusionOk="0" h="1048" w="2244">
                  <a:moveTo>
                    <a:pt x="0" y="10"/>
                  </a:moveTo>
                  <a:cubicBezTo>
                    <a:pt x="69" y="13"/>
                    <a:pt x="140" y="0"/>
                    <a:pt x="206" y="20"/>
                  </a:cubicBezTo>
                  <a:cubicBezTo>
                    <a:pt x="226" y="26"/>
                    <a:pt x="220" y="59"/>
                    <a:pt x="226" y="79"/>
                  </a:cubicBezTo>
                  <a:cubicBezTo>
                    <a:pt x="229" y="89"/>
                    <a:pt x="235" y="108"/>
                    <a:pt x="235" y="108"/>
                  </a:cubicBezTo>
                  <a:cubicBezTo>
                    <a:pt x="243" y="167"/>
                    <a:pt x="248" y="227"/>
                    <a:pt x="265" y="284"/>
                  </a:cubicBezTo>
                  <a:cubicBezTo>
                    <a:pt x="271" y="304"/>
                    <a:pt x="284" y="343"/>
                    <a:pt x="284" y="343"/>
                  </a:cubicBezTo>
                  <a:cubicBezTo>
                    <a:pt x="287" y="366"/>
                    <a:pt x="287" y="390"/>
                    <a:pt x="294" y="412"/>
                  </a:cubicBezTo>
                  <a:cubicBezTo>
                    <a:pt x="304" y="446"/>
                    <a:pt x="365" y="478"/>
                    <a:pt x="382" y="490"/>
                  </a:cubicBezTo>
                  <a:cubicBezTo>
                    <a:pt x="446" y="536"/>
                    <a:pt x="491" y="578"/>
                    <a:pt x="569" y="598"/>
                  </a:cubicBezTo>
                  <a:cubicBezTo>
                    <a:pt x="579" y="604"/>
                    <a:pt x="587" y="612"/>
                    <a:pt x="598" y="617"/>
                  </a:cubicBezTo>
                  <a:cubicBezTo>
                    <a:pt x="617" y="625"/>
                    <a:pt x="657" y="637"/>
                    <a:pt x="657" y="637"/>
                  </a:cubicBezTo>
                  <a:cubicBezTo>
                    <a:pt x="697" y="664"/>
                    <a:pt x="729" y="691"/>
                    <a:pt x="774" y="706"/>
                  </a:cubicBezTo>
                  <a:cubicBezTo>
                    <a:pt x="839" y="753"/>
                    <a:pt x="969" y="809"/>
                    <a:pt x="1049" y="823"/>
                  </a:cubicBezTo>
                  <a:cubicBezTo>
                    <a:pt x="1088" y="830"/>
                    <a:pt x="1128" y="833"/>
                    <a:pt x="1166" y="843"/>
                  </a:cubicBezTo>
                  <a:cubicBezTo>
                    <a:pt x="1289" y="875"/>
                    <a:pt x="1402" y="900"/>
                    <a:pt x="1529" y="911"/>
                  </a:cubicBezTo>
                  <a:cubicBezTo>
                    <a:pt x="1608" y="924"/>
                    <a:pt x="1685" y="940"/>
                    <a:pt x="1764" y="950"/>
                  </a:cubicBezTo>
                  <a:cubicBezTo>
                    <a:pt x="1847" y="979"/>
                    <a:pt x="1933" y="996"/>
                    <a:pt x="2019" y="1009"/>
                  </a:cubicBezTo>
                  <a:cubicBezTo>
                    <a:pt x="2092" y="1034"/>
                    <a:pt x="2174" y="1016"/>
                    <a:pt x="2244" y="1048"/>
                  </a:cubicBezTo>
                </a:path>
              </a:pathLst>
            </a:custGeom>
            <a:noFill/>
            <a:ln cap="flat" cmpd="sng" w="5080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5130801" y="2638426"/>
              <a:ext cx="2676525" cy="506413"/>
            </a:xfrm>
            <a:custGeom>
              <a:rect b="b" l="l" r="r" t="t"/>
              <a:pathLst>
                <a:path extrusionOk="0" h="319" w="1686">
                  <a:moveTo>
                    <a:pt x="0" y="274"/>
                  </a:moveTo>
                  <a:cubicBezTo>
                    <a:pt x="16" y="226"/>
                    <a:pt x="57" y="195"/>
                    <a:pt x="89" y="157"/>
                  </a:cubicBezTo>
                  <a:cubicBezTo>
                    <a:pt x="142" y="93"/>
                    <a:pt x="204" y="27"/>
                    <a:pt x="285" y="0"/>
                  </a:cubicBezTo>
                  <a:cubicBezTo>
                    <a:pt x="331" y="3"/>
                    <a:pt x="377" y="5"/>
                    <a:pt x="422" y="10"/>
                  </a:cubicBezTo>
                  <a:cubicBezTo>
                    <a:pt x="453" y="14"/>
                    <a:pt x="453" y="26"/>
                    <a:pt x="481" y="39"/>
                  </a:cubicBezTo>
                  <a:cubicBezTo>
                    <a:pt x="523" y="58"/>
                    <a:pt x="573" y="83"/>
                    <a:pt x="618" y="98"/>
                  </a:cubicBezTo>
                  <a:cubicBezTo>
                    <a:pt x="677" y="138"/>
                    <a:pt x="617" y="104"/>
                    <a:pt x="725" y="127"/>
                  </a:cubicBezTo>
                  <a:cubicBezTo>
                    <a:pt x="756" y="133"/>
                    <a:pt x="783" y="152"/>
                    <a:pt x="814" y="157"/>
                  </a:cubicBezTo>
                  <a:cubicBezTo>
                    <a:pt x="893" y="171"/>
                    <a:pt x="970" y="205"/>
                    <a:pt x="1049" y="215"/>
                  </a:cubicBezTo>
                  <a:cubicBezTo>
                    <a:pt x="1088" y="220"/>
                    <a:pt x="1127" y="222"/>
                    <a:pt x="1166" y="225"/>
                  </a:cubicBezTo>
                  <a:cubicBezTo>
                    <a:pt x="1218" y="236"/>
                    <a:pt x="1271" y="243"/>
                    <a:pt x="1323" y="255"/>
                  </a:cubicBezTo>
                  <a:cubicBezTo>
                    <a:pt x="1349" y="261"/>
                    <a:pt x="1402" y="274"/>
                    <a:pt x="1402" y="274"/>
                  </a:cubicBezTo>
                  <a:cubicBezTo>
                    <a:pt x="1490" y="319"/>
                    <a:pt x="1590" y="313"/>
                    <a:pt x="1686" y="313"/>
                  </a:cubicBezTo>
                </a:path>
              </a:pathLst>
            </a:custGeom>
            <a:noFill/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6"/>
            <p:cNvSpPr txBox="1"/>
            <p:nvPr/>
          </p:nvSpPr>
          <p:spPr>
            <a:xfrm>
              <a:off x="4887913" y="1066801"/>
              <a:ext cx="612775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CD4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6"/>
            <p:cNvSpPr txBox="1"/>
            <p:nvPr/>
          </p:nvSpPr>
          <p:spPr>
            <a:xfrm>
              <a:off x="5437188" y="2713039"/>
              <a:ext cx="612775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CD8</a:t>
              </a:r>
              <a:endParaRPr/>
            </a:p>
          </p:txBody>
        </p:sp>
        <p:sp>
          <p:nvSpPr>
            <p:cNvPr id="954" name="Google Shape;954;p46"/>
            <p:cNvSpPr txBox="1"/>
            <p:nvPr/>
          </p:nvSpPr>
          <p:spPr>
            <a:xfrm>
              <a:off x="7859713" y="1371601"/>
              <a:ext cx="731838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Vírus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6"/>
            <p:cNvSpPr txBox="1"/>
            <p:nvPr/>
          </p:nvSpPr>
          <p:spPr>
            <a:xfrm>
              <a:off x="4662488" y="3244851"/>
              <a:ext cx="4356100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Rápida </a:t>
              </a: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⮚ </a:t>
              </a:r>
              <a:r>
                <a:rPr b="0" i="1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Aids em 3-5 anos: 5-10%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46"/>
          <p:cNvGrpSpPr/>
          <p:nvPr/>
        </p:nvGrpSpPr>
        <p:grpSpPr>
          <a:xfrm>
            <a:off x="2465388" y="3657600"/>
            <a:ext cx="4144962" cy="2533650"/>
            <a:chOff x="2465388" y="3657601"/>
            <a:chExt cx="4144963" cy="2533710"/>
          </a:xfrm>
        </p:grpSpPr>
        <p:sp>
          <p:nvSpPr>
            <p:cNvPr id="957" name="Google Shape;957;p46"/>
            <p:cNvSpPr txBox="1"/>
            <p:nvPr/>
          </p:nvSpPr>
          <p:spPr>
            <a:xfrm>
              <a:off x="2525713" y="3657601"/>
              <a:ext cx="612775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CD4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6"/>
            <p:cNvSpPr txBox="1"/>
            <p:nvPr/>
          </p:nvSpPr>
          <p:spPr>
            <a:xfrm>
              <a:off x="5911851" y="5624513"/>
              <a:ext cx="1841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9" name="Google Shape;959;p46"/>
            <p:cNvCxnSpPr/>
            <p:nvPr/>
          </p:nvCxnSpPr>
          <p:spPr>
            <a:xfrm>
              <a:off x="2465388" y="3948113"/>
              <a:ext cx="0" cy="190023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cxnSp>
          <p:nvCxnSpPr>
            <p:cNvPr id="960" name="Google Shape;960;p46"/>
            <p:cNvCxnSpPr/>
            <p:nvPr/>
          </p:nvCxnSpPr>
          <p:spPr>
            <a:xfrm>
              <a:off x="2465388" y="5848351"/>
              <a:ext cx="4030663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961" name="Google Shape;961;p46"/>
            <p:cNvCxnSpPr/>
            <p:nvPr/>
          </p:nvCxnSpPr>
          <p:spPr>
            <a:xfrm flipH="1">
              <a:off x="3646488" y="5773738"/>
              <a:ext cx="39688" cy="16033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2" name="Google Shape;962;p46"/>
            <p:cNvCxnSpPr/>
            <p:nvPr/>
          </p:nvCxnSpPr>
          <p:spPr>
            <a:xfrm flipH="1">
              <a:off x="3605213" y="5773738"/>
              <a:ext cx="41275" cy="16033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63" name="Google Shape;963;p46"/>
            <p:cNvSpPr/>
            <p:nvPr/>
          </p:nvSpPr>
          <p:spPr>
            <a:xfrm>
              <a:off x="2798763" y="4565651"/>
              <a:ext cx="3421063" cy="1166813"/>
            </a:xfrm>
            <a:custGeom>
              <a:rect b="b" l="l" r="r" t="t"/>
              <a:pathLst>
                <a:path extrusionOk="0" h="735" w="2155">
                  <a:moveTo>
                    <a:pt x="0" y="735"/>
                  </a:moveTo>
                  <a:cubicBezTo>
                    <a:pt x="3" y="715"/>
                    <a:pt x="5" y="695"/>
                    <a:pt x="10" y="676"/>
                  </a:cubicBezTo>
                  <a:cubicBezTo>
                    <a:pt x="15" y="656"/>
                    <a:pt x="29" y="618"/>
                    <a:pt x="29" y="618"/>
                  </a:cubicBezTo>
                  <a:cubicBezTo>
                    <a:pt x="38" y="564"/>
                    <a:pt x="56" y="514"/>
                    <a:pt x="68" y="461"/>
                  </a:cubicBezTo>
                  <a:cubicBezTo>
                    <a:pt x="75" y="337"/>
                    <a:pt x="82" y="234"/>
                    <a:pt x="117" y="118"/>
                  </a:cubicBezTo>
                  <a:cubicBezTo>
                    <a:pt x="120" y="92"/>
                    <a:pt x="107" y="57"/>
                    <a:pt x="127" y="40"/>
                  </a:cubicBezTo>
                  <a:cubicBezTo>
                    <a:pt x="174" y="0"/>
                    <a:pt x="200" y="56"/>
                    <a:pt x="215" y="79"/>
                  </a:cubicBezTo>
                  <a:cubicBezTo>
                    <a:pt x="229" y="146"/>
                    <a:pt x="250" y="209"/>
                    <a:pt x="264" y="275"/>
                  </a:cubicBezTo>
                  <a:cubicBezTo>
                    <a:pt x="293" y="411"/>
                    <a:pt x="300" y="651"/>
                    <a:pt x="460" y="706"/>
                  </a:cubicBezTo>
                  <a:cubicBezTo>
                    <a:pt x="499" y="703"/>
                    <a:pt x="539" y="703"/>
                    <a:pt x="578" y="696"/>
                  </a:cubicBezTo>
                  <a:cubicBezTo>
                    <a:pt x="598" y="693"/>
                    <a:pt x="637" y="676"/>
                    <a:pt x="637" y="676"/>
                  </a:cubicBezTo>
                  <a:cubicBezTo>
                    <a:pt x="663" y="679"/>
                    <a:pt x="689" y="680"/>
                    <a:pt x="715" y="686"/>
                  </a:cubicBezTo>
                  <a:cubicBezTo>
                    <a:pt x="735" y="690"/>
                    <a:pt x="774" y="706"/>
                    <a:pt x="774" y="706"/>
                  </a:cubicBezTo>
                  <a:cubicBezTo>
                    <a:pt x="907" y="694"/>
                    <a:pt x="921" y="687"/>
                    <a:pt x="1068" y="696"/>
                  </a:cubicBezTo>
                  <a:cubicBezTo>
                    <a:pt x="1149" y="723"/>
                    <a:pt x="1106" y="719"/>
                    <a:pt x="1195" y="706"/>
                  </a:cubicBezTo>
                  <a:cubicBezTo>
                    <a:pt x="1244" y="689"/>
                    <a:pt x="1293" y="674"/>
                    <a:pt x="1342" y="657"/>
                  </a:cubicBezTo>
                  <a:cubicBezTo>
                    <a:pt x="1369" y="664"/>
                    <a:pt x="1385" y="668"/>
                    <a:pt x="1411" y="676"/>
                  </a:cubicBezTo>
                  <a:cubicBezTo>
                    <a:pt x="1430" y="682"/>
                    <a:pt x="1469" y="696"/>
                    <a:pt x="1469" y="696"/>
                  </a:cubicBezTo>
                  <a:cubicBezTo>
                    <a:pt x="1577" y="684"/>
                    <a:pt x="1530" y="695"/>
                    <a:pt x="1616" y="667"/>
                  </a:cubicBezTo>
                  <a:cubicBezTo>
                    <a:pt x="1636" y="661"/>
                    <a:pt x="1675" y="647"/>
                    <a:pt x="1675" y="647"/>
                  </a:cubicBezTo>
                  <a:cubicBezTo>
                    <a:pt x="1753" y="660"/>
                    <a:pt x="1823" y="693"/>
                    <a:pt x="1901" y="706"/>
                  </a:cubicBezTo>
                  <a:cubicBezTo>
                    <a:pt x="1964" y="728"/>
                    <a:pt x="1965" y="670"/>
                    <a:pt x="2018" y="667"/>
                  </a:cubicBezTo>
                  <a:cubicBezTo>
                    <a:pt x="2064" y="665"/>
                    <a:pt x="2109" y="667"/>
                    <a:pt x="2155" y="667"/>
                  </a:cubicBezTo>
                </a:path>
              </a:pathLst>
            </a:custGeom>
            <a:noFill/>
            <a:ln cap="flat" cmpd="sng" w="50800">
              <a:solidFill>
                <a:srgbClr val="FF00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2549526" y="4146551"/>
              <a:ext cx="3629025" cy="777875"/>
            </a:xfrm>
            <a:custGeom>
              <a:rect b="b" l="l" r="r" t="t"/>
              <a:pathLst>
                <a:path extrusionOk="0" h="490" w="2286">
                  <a:moveTo>
                    <a:pt x="0" y="0"/>
                  </a:moveTo>
                  <a:cubicBezTo>
                    <a:pt x="59" y="3"/>
                    <a:pt x="118" y="4"/>
                    <a:pt x="176" y="10"/>
                  </a:cubicBezTo>
                  <a:cubicBezTo>
                    <a:pt x="186" y="11"/>
                    <a:pt x="200" y="11"/>
                    <a:pt x="206" y="20"/>
                  </a:cubicBezTo>
                  <a:cubicBezTo>
                    <a:pt x="215" y="34"/>
                    <a:pt x="212" y="53"/>
                    <a:pt x="216" y="69"/>
                  </a:cubicBezTo>
                  <a:cubicBezTo>
                    <a:pt x="221" y="89"/>
                    <a:pt x="229" y="108"/>
                    <a:pt x="235" y="127"/>
                  </a:cubicBezTo>
                  <a:cubicBezTo>
                    <a:pt x="238" y="137"/>
                    <a:pt x="245" y="157"/>
                    <a:pt x="245" y="157"/>
                  </a:cubicBezTo>
                  <a:cubicBezTo>
                    <a:pt x="254" y="252"/>
                    <a:pt x="256" y="348"/>
                    <a:pt x="274" y="441"/>
                  </a:cubicBezTo>
                  <a:cubicBezTo>
                    <a:pt x="276" y="451"/>
                    <a:pt x="276" y="464"/>
                    <a:pt x="284" y="470"/>
                  </a:cubicBezTo>
                  <a:cubicBezTo>
                    <a:pt x="301" y="482"/>
                    <a:pt x="343" y="490"/>
                    <a:pt x="343" y="490"/>
                  </a:cubicBezTo>
                  <a:cubicBezTo>
                    <a:pt x="380" y="434"/>
                    <a:pt x="351" y="487"/>
                    <a:pt x="372" y="402"/>
                  </a:cubicBezTo>
                  <a:cubicBezTo>
                    <a:pt x="383" y="358"/>
                    <a:pt x="403" y="319"/>
                    <a:pt x="412" y="274"/>
                  </a:cubicBezTo>
                  <a:cubicBezTo>
                    <a:pt x="423" y="219"/>
                    <a:pt x="430" y="174"/>
                    <a:pt x="461" y="127"/>
                  </a:cubicBezTo>
                  <a:cubicBezTo>
                    <a:pt x="474" y="88"/>
                    <a:pt x="475" y="36"/>
                    <a:pt x="519" y="20"/>
                  </a:cubicBezTo>
                  <a:cubicBezTo>
                    <a:pt x="535" y="14"/>
                    <a:pt x="552" y="13"/>
                    <a:pt x="568" y="10"/>
                  </a:cubicBezTo>
                  <a:cubicBezTo>
                    <a:pt x="836" y="13"/>
                    <a:pt x="1104" y="14"/>
                    <a:pt x="1372" y="20"/>
                  </a:cubicBezTo>
                  <a:cubicBezTo>
                    <a:pt x="1412" y="21"/>
                    <a:pt x="1459" y="44"/>
                    <a:pt x="1499" y="49"/>
                  </a:cubicBezTo>
                  <a:cubicBezTo>
                    <a:pt x="1627" y="64"/>
                    <a:pt x="1752" y="72"/>
                    <a:pt x="1881" y="78"/>
                  </a:cubicBezTo>
                  <a:cubicBezTo>
                    <a:pt x="1971" y="101"/>
                    <a:pt x="1907" y="86"/>
                    <a:pt x="2077" y="108"/>
                  </a:cubicBezTo>
                  <a:cubicBezTo>
                    <a:pt x="2103" y="111"/>
                    <a:pt x="2156" y="118"/>
                    <a:pt x="2156" y="118"/>
                  </a:cubicBezTo>
                  <a:cubicBezTo>
                    <a:pt x="2205" y="151"/>
                    <a:pt x="2206" y="156"/>
                    <a:pt x="2254" y="176"/>
                  </a:cubicBezTo>
                  <a:cubicBezTo>
                    <a:pt x="2286" y="190"/>
                    <a:pt x="2283" y="175"/>
                    <a:pt x="2283" y="196"/>
                  </a:cubicBezTo>
                </a:path>
              </a:pathLst>
            </a:custGeom>
            <a:noFill/>
            <a:ln cap="flat" cmpd="sng" w="5080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2860676" y="4489451"/>
              <a:ext cx="1928813" cy="1290638"/>
            </a:xfrm>
            <a:custGeom>
              <a:rect b="b" l="l" r="r" t="t"/>
              <a:pathLst>
                <a:path extrusionOk="0" h="813" w="1215">
                  <a:moveTo>
                    <a:pt x="0" y="813"/>
                  </a:moveTo>
                  <a:cubicBezTo>
                    <a:pt x="10" y="810"/>
                    <a:pt x="22" y="810"/>
                    <a:pt x="29" y="803"/>
                  </a:cubicBezTo>
                  <a:cubicBezTo>
                    <a:pt x="36" y="795"/>
                    <a:pt x="34" y="782"/>
                    <a:pt x="39" y="773"/>
                  </a:cubicBezTo>
                  <a:cubicBezTo>
                    <a:pt x="79" y="694"/>
                    <a:pt x="43" y="791"/>
                    <a:pt x="69" y="715"/>
                  </a:cubicBezTo>
                  <a:cubicBezTo>
                    <a:pt x="72" y="695"/>
                    <a:pt x="73" y="675"/>
                    <a:pt x="78" y="656"/>
                  </a:cubicBezTo>
                  <a:cubicBezTo>
                    <a:pt x="83" y="636"/>
                    <a:pt x="98" y="597"/>
                    <a:pt x="98" y="597"/>
                  </a:cubicBezTo>
                  <a:cubicBezTo>
                    <a:pt x="108" y="526"/>
                    <a:pt x="112" y="509"/>
                    <a:pt x="118" y="431"/>
                  </a:cubicBezTo>
                  <a:cubicBezTo>
                    <a:pt x="130" y="281"/>
                    <a:pt x="122" y="146"/>
                    <a:pt x="206" y="19"/>
                  </a:cubicBezTo>
                  <a:cubicBezTo>
                    <a:pt x="207" y="17"/>
                    <a:pt x="263" y="0"/>
                    <a:pt x="265" y="0"/>
                  </a:cubicBezTo>
                  <a:cubicBezTo>
                    <a:pt x="284" y="3"/>
                    <a:pt x="304" y="3"/>
                    <a:pt x="323" y="9"/>
                  </a:cubicBezTo>
                  <a:cubicBezTo>
                    <a:pt x="363" y="22"/>
                    <a:pt x="374" y="64"/>
                    <a:pt x="402" y="88"/>
                  </a:cubicBezTo>
                  <a:cubicBezTo>
                    <a:pt x="420" y="104"/>
                    <a:pt x="461" y="127"/>
                    <a:pt x="461" y="127"/>
                  </a:cubicBezTo>
                  <a:cubicBezTo>
                    <a:pt x="558" y="121"/>
                    <a:pt x="606" y="148"/>
                    <a:pt x="666" y="98"/>
                  </a:cubicBezTo>
                  <a:cubicBezTo>
                    <a:pt x="686" y="82"/>
                    <a:pt x="693" y="53"/>
                    <a:pt x="715" y="39"/>
                  </a:cubicBezTo>
                  <a:cubicBezTo>
                    <a:pt x="733" y="28"/>
                    <a:pt x="774" y="19"/>
                    <a:pt x="774" y="19"/>
                  </a:cubicBezTo>
                  <a:cubicBezTo>
                    <a:pt x="797" y="22"/>
                    <a:pt x="821" y="21"/>
                    <a:pt x="843" y="29"/>
                  </a:cubicBezTo>
                  <a:cubicBezTo>
                    <a:pt x="896" y="49"/>
                    <a:pt x="922" y="100"/>
                    <a:pt x="970" y="127"/>
                  </a:cubicBezTo>
                  <a:cubicBezTo>
                    <a:pt x="982" y="134"/>
                    <a:pt x="1029" y="144"/>
                    <a:pt x="1039" y="147"/>
                  </a:cubicBezTo>
                  <a:cubicBezTo>
                    <a:pt x="1068" y="144"/>
                    <a:pt x="1098" y="144"/>
                    <a:pt x="1127" y="137"/>
                  </a:cubicBezTo>
                  <a:cubicBezTo>
                    <a:pt x="1159" y="129"/>
                    <a:pt x="1156" y="108"/>
                    <a:pt x="1176" y="88"/>
                  </a:cubicBezTo>
                  <a:cubicBezTo>
                    <a:pt x="1188" y="76"/>
                    <a:pt x="1203" y="70"/>
                    <a:pt x="1215" y="58"/>
                  </a:cubicBezTo>
                </a:path>
              </a:pathLst>
            </a:custGeom>
            <a:noFill/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4773613" y="4491038"/>
              <a:ext cx="1244600" cy="231775"/>
            </a:xfrm>
            <a:custGeom>
              <a:rect b="b" l="l" r="r" t="t"/>
              <a:pathLst>
                <a:path extrusionOk="0" h="146" w="784">
                  <a:moveTo>
                    <a:pt x="0" y="67"/>
                  </a:moveTo>
                  <a:cubicBezTo>
                    <a:pt x="14" y="28"/>
                    <a:pt x="30" y="21"/>
                    <a:pt x="69" y="8"/>
                  </a:cubicBezTo>
                  <a:cubicBezTo>
                    <a:pt x="134" y="11"/>
                    <a:pt x="202" y="0"/>
                    <a:pt x="265" y="18"/>
                  </a:cubicBezTo>
                  <a:cubicBezTo>
                    <a:pt x="288" y="25"/>
                    <a:pt x="287" y="60"/>
                    <a:pt x="304" y="77"/>
                  </a:cubicBezTo>
                  <a:cubicBezTo>
                    <a:pt x="340" y="113"/>
                    <a:pt x="362" y="119"/>
                    <a:pt x="402" y="146"/>
                  </a:cubicBezTo>
                  <a:cubicBezTo>
                    <a:pt x="420" y="143"/>
                    <a:pt x="476" y="139"/>
                    <a:pt x="500" y="126"/>
                  </a:cubicBezTo>
                  <a:cubicBezTo>
                    <a:pt x="521" y="115"/>
                    <a:pt x="559" y="87"/>
                    <a:pt x="559" y="87"/>
                  </a:cubicBezTo>
                  <a:cubicBezTo>
                    <a:pt x="565" y="77"/>
                    <a:pt x="566" y="59"/>
                    <a:pt x="578" y="57"/>
                  </a:cubicBezTo>
                  <a:cubicBezTo>
                    <a:pt x="614" y="51"/>
                    <a:pt x="651" y="59"/>
                    <a:pt x="686" y="67"/>
                  </a:cubicBezTo>
                  <a:cubicBezTo>
                    <a:pt x="727" y="76"/>
                    <a:pt x="736" y="126"/>
                    <a:pt x="784" y="126"/>
                  </a:cubicBezTo>
                </a:path>
              </a:pathLst>
            </a:custGeom>
            <a:noFill/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6"/>
            <p:cNvSpPr txBox="1"/>
            <p:nvPr/>
          </p:nvSpPr>
          <p:spPr>
            <a:xfrm>
              <a:off x="4735514" y="4648224"/>
              <a:ext cx="612775" cy="400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CD8</a:t>
              </a:r>
              <a:endParaRPr/>
            </a:p>
          </p:txBody>
        </p:sp>
        <p:sp>
          <p:nvSpPr>
            <p:cNvPr id="968" name="Google Shape;968;p46"/>
            <p:cNvSpPr txBox="1"/>
            <p:nvPr/>
          </p:nvSpPr>
          <p:spPr>
            <a:xfrm>
              <a:off x="5878513" y="5105401"/>
              <a:ext cx="731838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Vírus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6"/>
            <p:cNvSpPr txBox="1"/>
            <p:nvPr/>
          </p:nvSpPr>
          <p:spPr>
            <a:xfrm>
              <a:off x="2790594" y="5791201"/>
              <a:ext cx="32816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Lenta </a:t>
              </a:r>
              <a:r>
                <a:rPr b="0" i="0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⮚ </a:t>
              </a:r>
              <a:r>
                <a:rPr b="0" i="1" lang="pt-BR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mais de 8 anos: 1-5%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0" name="Google Shape;970;p46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Variações na progressão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 infecção pelo HIV-1</a:t>
            </a:r>
            <a:endParaRPr/>
          </a:p>
        </p:txBody>
      </p:sp>
      <p:sp>
        <p:nvSpPr>
          <p:cNvPr id="971" name="Google Shape;971;p46"/>
          <p:cNvSpPr txBox="1"/>
          <p:nvPr/>
        </p:nvSpPr>
        <p:spPr>
          <a:xfrm>
            <a:off x="3215928" y="6577607"/>
            <a:ext cx="5820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cedido pelo Dr. Bosco Christiano Maciel da Silva, LIM-56/FMUSP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7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77" name="Google Shape;97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48" y="1465788"/>
            <a:ext cx="8388424" cy="4288582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47"/>
          <p:cNvSpPr/>
          <p:nvPr/>
        </p:nvSpPr>
        <p:spPr>
          <a:xfrm>
            <a:off x="0" y="218486"/>
            <a:ext cx="87778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Estágios da infecção pelo HIV-1</a:t>
            </a:r>
            <a:endParaRPr/>
          </a:p>
        </p:txBody>
      </p:sp>
      <p:sp>
        <p:nvSpPr>
          <p:cNvPr id="979" name="Google Shape;979;p47"/>
          <p:cNvSpPr txBox="1"/>
          <p:nvPr/>
        </p:nvSpPr>
        <p:spPr>
          <a:xfrm>
            <a:off x="4057095" y="5955232"/>
            <a:ext cx="45083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https://aidsinfo.nih.gov/understanding-hiv-aids/fact-sheets/19/46/the-stages-of-hiv-infection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85" name="Google Shape;985;p48"/>
          <p:cNvPicPr preferRelativeResize="0"/>
          <p:nvPr/>
        </p:nvPicPr>
        <p:blipFill rotWithShape="1">
          <a:blip r:embed="rId3">
            <a:alphaModFix/>
          </a:blip>
          <a:srcRect b="16115" l="1300" r="52876" t="30572"/>
          <a:stretch/>
        </p:blipFill>
        <p:spPr>
          <a:xfrm>
            <a:off x="128395" y="1194619"/>
            <a:ext cx="8476053" cy="55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48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 que acontece com 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sistema imune na infecção pelo HIV-1?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92" name="Google Shape;99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913209"/>
            <a:ext cx="7200900" cy="59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9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Resposta imune inata anti-HIV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5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609600" y="1989138"/>
            <a:ext cx="7924800" cy="424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 central no controle da infecção pelo HIV-1 (Rosenberg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1997).</a:t>
            </a:r>
            <a:endParaRPr/>
          </a:p>
          <a:p>
            <a:pPr indent="-342900" lvl="0" marL="342900" marR="0" rtl="0" algn="just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Específicos para Gag ⇒ correlação negativa com carga viral de indivíduos HIV-1</a:t>
            </a:r>
            <a:r>
              <a:rPr b="0" baseline="3000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(Pontesilli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1998).</a:t>
            </a:r>
            <a:endParaRPr/>
          </a:p>
          <a:p>
            <a:pPr indent="-342900" lvl="0" marL="342900" marR="0" rtl="0" algn="just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Importantes no reconhecimento de epitopos do HIV-1 (Addo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2003).</a:t>
            </a:r>
            <a:endParaRPr/>
          </a:p>
          <a:p>
            <a:pPr indent="-342900" lvl="0" marL="342900" marR="0" rtl="0" algn="just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</a:pP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Respostas contra epitopos do HIV-1 restritos a moléculas HLA classe I ⇒ proteção natural em LTNP (Kiepiela </a:t>
            </a:r>
            <a:r>
              <a:rPr b="0" i="1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al.</a:t>
            </a:r>
            <a:r>
              <a:rPr b="0" i="0" lang="pt-B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2004).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50"/>
          <p:cNvSpPr txBox="1"/>
          <p:nvPr/>
        </p:nvSpPr>
        <p:spPr>
          <a:xfrm>
            <a:off x="381000" y="1343025"/>
            <a:ext cx="8382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609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b="1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Céls. T CD4</a:t>
            </a:r>
            <a:r>
              <a:rPr b="1" baseline="3000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CD8</a:t>
            </a:r>
            <a:r>
              <a:rPr b="1" baseline="3000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79899" y="360690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Resposta imune celular anti-HIV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50"/>
          <p:cNvSpPr txBox="1"/>
          <p:nvPr/>
        </p:nvSpPr>
        <p:spPr>
          <a:xfrm>
            <a:off x="3215928" y="6577607"/>
            <a:ext cx="5820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cedido pelo Dr. Bosco Christiano Maciel da Silva, LIM-56/FMUSP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1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https://www.researchgate.net/profile/Suhaib_Hattab/publication/281534229/figure/fig3/AS:483485912702978@1492283432836/The-cytokine-storm-associated-with-HIV-replication-Adapted-from-Stacey-AR.png" id="1008" name="Google Shape;100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089970"/>
            <a:ext cx="8096250" cy="535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51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Tempestade de citocinas associada com a replicação do HIV-1</a:t>
            </a:r>
            <a:endParaRPr/>
          </a:p>
        </p:txBody>
      </p:sp>
      <p:sp>
        <p:nvSpPr>
          <p:cNvPr id="1010" name="Google Shape;1010;p51"/>
          <p:cNvSpPr txBox="1"/>
          <p:nvPr/>
        </p:nvSpPr>
        <p:spPr>
          <a:xfrm>
            <a:off x="-16768" y="6550223"/>
            <a:ext cx="13083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Hattab, 2012,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5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https://www.researchgate.net/profile/Suhaib_Hattab/publication/281534229/figure/fig4/AS:483485912702979@1492283432886/The-cellular-immune-response-against-HIV-infection-Available-at.png" id="1016" name="Google Shape;101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620688"/>
            <a:ext cx="809625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52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Resposta Imune Celular </a:t>
            </a:r>
            <a:endParaRPr/>
          </a:p>
        </p:txBody>
      </p:sp>
      <p:sp>
        <p:nvSpPr>
          <p:cNvPr id="1018" name="Google Shape;1018;p52"/>
          <p:cNvSpPr txBox="1"/>
          <p:nvPr/>
        </p:nvSpPr>
        <p:spPr>
          <a:xfrm>
            <a:off x="-16767" y="6237312"/>
            <a:ext cx="8981256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Hattab, 2012: https://www.researchgate.net/publication/281534229_Impact_of_different_antiretroviral_therapy_ART_regimens_on_the_evolution_of_soluble_markers_of_inflammation_and_immune_activation_in_HIV-infected_patients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024" name="Google Shape;1024;p53"/>
          <p:cNvPicPr preferRelativeResize="0"/>
          <p:nvPr/>
        </p:nvPicPr>
        <p:blipFill rotWithShape="1">
          <a:blip r:embed="rId3">
            <a:alphaModFix/>
          </a:blip>
          <a:srcRect b="34338" l="0" r="2994" t="0"/>
          <a:stretch/>
        </p:blipFill>
        <p:spPr>
          <a:xfrm>
            <a:off x="35496" y="1052736"/>
            <a:ext cx="3657738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53"/>
          <p:cNvPicPr preferRelativeResize="0"/>
          <p:nvPr/>
        </p:nvPicPr>
        <p:blipFill rotWithShape="1">
          <a:blip r:embed="rId3">
            <a:alphaModFix/>
          </a:blip>
          <a:srcRect b="0" l="0" r="0" t="68325"/>
          <a:stretch/>
        </p:blipFill>
        <p:spPr>
          <a:xfrm>
            <a:off x="5643423" y="2852936"/>
            <a:ext cx="3321065" cy="2172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6" name="Google Shape;1026;p53"/>
          <p:cNvCxnSpPr/>
          <p:nvPr/>
        </p:nvCxnSpPr>
        <p:spPr>
          <a:xfrm flipH="1" rot="10800000">
            <a:off x="3635896" y="3140968"/>
            <a:ext cx="2520280" cy="187220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027" name="Google Shape;1027;p53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 que acontece com o sistema imune?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179"/>
            <a:ext cx="9144000" cy="675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4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Resultado de imagem para cd8 t cell effector function" id="1033" name="Google Shape;103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6628" y="620688"/>
            <a:ext cx="4457700" cy="59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54"/>
          <p:cNvSpPr/>
          <p:nvPr/>
        </p:nvSpPr>
        <p:spPr>
          <a:xfrm>
            <a:off x="0" y="14292"/>
            <a:ext cx="87778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Resposta Imune Celular: Linfócitos T CD8 citotóxicos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55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https://www.researchgate.net/profile/Suhaib_Hattab/publication/281534229/figure/fig5/AS:483485912702980@1492283432999/Early-events-associated-with-acute-HIV-infection-Adapted-from-Moir-S-et-al-2011.png" id="1040" name="Google Shape;104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44" y="1196752"/>
            <a:ext cx="7160146" cy="540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55"/>
          <p:cNvSpPr/>
          <p:nvPr/>
        </p:nvSpPr>
        <p:spPr>
          <a:xfrm>
            <a:off x="0" y="99304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Resposta Imune Celular – desequilíbrio e imunodeficiência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56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048" name="Google Shape;1048;p56"/>
          <p:cNvPicPr preferRelativeResize="0"/>
          <p:nvPr/>
        </p:nvPicPr>
        <p:blipFill rotWithShape="1">
          <a:blip r:embed="rId3">
            <a:alphaModFix/>
          </a:blip>
          <a:srcRect b="27606" l="20281" r="41285" t="27712"/>
          <a:stretch/>
        </p:blipFill>
        <p:spPr>
          <a:xfrm>
            <a:off x="251520" y="1196752"/>
            <a:ext cx="7598045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56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 que acontece com o sistema imune na infecção pelo HIV-1?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57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3200">
                <a:solidFill>
                  <a:srgbClr val="C00000"/>
                </a:solidFill>
              </a:rPr>
              <a:t>Diagnóstico laboratorial da infecção pelo HIV</a:t>
            </a:r>
            <a:endParaRPr/>
          </a:p>
        </p:txBody>
      </p:sp>
      <p:sp>
        <p:nvSpPr>
          <p:cNvPr id="1055" name="Google Shape;1055;p5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http://www.aids-chushi.or.jp/English/general/antibody_test/img/img1.gif" id="1061" name="Google Shape;106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55" y="1484784"/>
            <a:ext cx="4485803" cy="39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58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Sobre o teste de anticorpos anti-HIV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58"/>
          <p:cNvSpPr/>
          <p:nvPr/>
        </p:nvSpPr>
        <p:spPr>
          <a:xfrm>
            <a:off x="0" y="6516052"/>
            <a:ext cx="730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http://www.aids-chushi.or.jp/English/general/antibody_test/index.html</a:t>
            </a:r>
            <a:endParaRPr/>
          </a:p>
        </p:txBody>
      </p:sp>
      <p:pic>
        <p:nvPicPr>
          <p:cNvPr descr="Resultado de imagem para ANTI-HIV TESTS ELISA" id="1064" name="Google Shape;106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637" y="1216241"/>
            <a:ext cx="4236963" cy="2726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WESTERN BLOT HIV" id="1065" name="Google Shape;106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7434" y="4098845"/>
            <a:ext cx="3600400" cy="219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59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Resultado de imagem para antibody and hiv" id="1071" name="Google Shape;10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412492"/>
            <a:ext cx="7556222" cy="471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59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Resposta de anticorpos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 infecção pelo HVI-1</a:t>
            </a:r>
            <a:endParaRPr/>
          </a:p>
        </p:txBody>
      </p:sp>
      <p:sp>
        <p:nvSpPr>
          <p:cNvPr id="1073" name="Google Shape;1073;p59"/>
          <p:cNvSpPr txBox="1"/>
          <p:nvPr/>
        </p:nvSpPr>
        <p:spPr>
          <a:xfrm>
            <a:off x="5116" y="6577607"/>
            <a:ext cx="14382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Google: images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60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79" name="Google Shape;1079;p60"/>
          <p:cNvSpPr/>
          <p:nvPr/>
        </p:nvSpPr>
        <p:spPr>
          <a:xfrm>
            <a:off x="0" y="14292"/>
            <a:ext cx="87778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HIV-1, entrada na célula e tratamentos</a:t>
            </a:r>
            <a:endParaRPr/>
          </a:p>
        </p:txBody>
      </p:sp>
      <p:sp>
        <p:nvSpPr>
          <p:cNvPr id="1080" name="Google Shape;1080;p60"/>
          <p:cNvSpPr txBox="1"/>
          <p:nvPr/>
        </p:nvSpPr>
        <p:spPr>
          <a:xfrm>
            <a:off x="-16768" y="6550223"/>
            <a:ext cx="38055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https://www.nature.com/articles/nrmicro3351</a:t>
            </a:r>
            <a:endParaRPr/>
          </a:p>
        </p:txBody>
      </p:sp>
      <p:pic>
        <p:nvPicPr>
          <p:cNvPr id="1081" name="Google Shape;108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865212"/>
            <a:ext cx="7620000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61"/>
          <p:cNvSpPr txBox="1"/>
          <p:nvPr>
            <p:ph type="ctrTitle"/>
          </p:nvPr>
        </p:nvSpPr>
        <p:spPr>
          <a:xfrm>
            <a:off x="685800" y="2483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2800">
                <a:solidFill>
                  <a:srgbClr val="C00000"/>
                </a:solidFill>
              </a:rPr>
              <a:t>Dados atuais da incidência de morte/aids </a:t>
            </a:r>
            <a:endParaRPr/>
          </a:p>
        </p:txBody>
      </p:sp>
      <p:pic>
        <p:nvPicPr>
          <p:cNvPr id="1087" name="Google Shape;108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1663" y="1466850"/>
            <a:ext cx="54006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61"/>
          <p:cNvSpPr txBox="1"/>
          <p:nvPr/>
        </p:nvSpPr>
        <p:spPr>
          <a:xfrm>
            <a:off x="3696024" y="6045694"/>
            <a:ext cx="4076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Casseb &amp; ADEE Group. 2017 e 2020; 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62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94" name="Google Shape;1094;p62"/>
          <p:cNvSpPr txBox="1"/>
          <p:nvPr/>
        </p:nvSpPr>
        <p:spPr>
          <a:xfrm>
            <a:off x="376794" y="1311178"/>
            <a:ext cx="7772400" cy="4075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1125" spcFirstLastPara="1" rIns="41125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Resposta imune HIV não resulta em imunidade protetora:</a:t>
            </a:r>
            <a:endParaRPr/>
          </a:p>
          <a:p>
            <a:pPr indent="-457200" lvl="1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pt-BR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Caxumba, rubéola, sarampo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Infecção é persistente, longa, com letalidade de 98% dos infectados sem ARTc;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imune é incapaz de eliminar o vírus: Infecção persistente;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Mecanismos imunes que impeçam re-infecções não são conhecidos;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 neutralização por anticorpos;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Progressiva destruição das células T CD4</a:t>
            </a:r>
            <a:r>
              <a:rPr b="0" baseline="3000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+,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“Evolução” viral, levando ao escape do sistema imune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Diversidade viral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1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Down-regulation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MHC-I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Integração do pró-vírus em monócitos e células T CD4</a:t>
            </a:r>
            <a:r>
              <a:rPr b="0" baseline="3000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Reservatórios virais: Intestino vs sangue periférico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Latência viral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 impossível??????</a:t>
            </a:r>
            <a:endParaRPr/>
          </a:p>
        </p:txBody>
      </p:sp>
      <p:sp>
        <p:nvSpPr>
          <p:cNvPr id="1095" name="Google Shape;1095;p62"/>
          <p:cNvSpPr/>
          <p:nvPr/>
        </p:nvSpPr>
        <p:spPr>
          <a:xfrm>
            <a:off x="0" y="1740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Por que ainda não temos uma vacina contra o HIV?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3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01" name="Google Shape;1101;p63"/>
          <p:cNvSpPr/>
          <p:nvPr/>
        </p:nvSpPr>
        <p:spPr>
          <a:xfrm>
            <a:off x="0" y="14292"/>
            <a:ext cx="87778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Desafios no desenvolvimento de uma vacina anti-HIV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3"/>
          <p:cNvSpPr txBox="1"/>
          <p:nvPr/>
        </p:nvSpPr>
        <p:spPr>
          <a:xfrm>
            <a:off x="932409" y="1189655"/>
            <a:ext cx="7845425" cy="4075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1125" spcFirstLastPara="1" rIns="41125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científicos: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 ↑ variabilidade do HIV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- Falta de correlatos de proteção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-  Limitação de modelos animais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logísticos: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 Necessidade de múltiplos ensaios clínicos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-  Pesquisas em países em desenvolvimento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-  Aspectos éticos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financeiros: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 Baixo investimento (p. ex. comparado com as drogas ARTs)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-  “Mercados” futuros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0" y="14292"/>
            <a:ext cx="87778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Meta UNAIDS/OMS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Erradicar a epidemia HIV/AIDS</a:t>
            </a:r>
            <a:endParaRPr b="1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8-05-13 at 23.30.29.png" id="188" name="Google Shape;188;p28"/>
          <p:cNvPicPr preferRelativeResize="0"/>
          <p:nvPr/>
        </p:nvPicPr>
        <p:blipFill rotWithShape="1">
          <a:blip r:embed="rId3">
            <a:alphaModFix/>
          </a:blip>
          <a:srcRect b="5870" l="0" r="0" t="17112"/>
          <a:stretch/>
        </p:blipFill>
        <p:spPr>
          <a:xfrm>
            <a:off x="1198364" y="3898881"/>
            <a:ext cx="6830020" cy="248244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>
            <a:off x="457200" y="1052736"/>
            <a:ext cx="8229600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2013-2015,  o tratamento e uma nova meta foi definida: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 2020, 90% dos indivíduos infectados pelo HIV saberão que tem o vírus;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 2020, 90% devem ser tratadas;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 2020, 90% sob tratamento e supressão viral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4"/>
          <p:cNvSpPr txBox="1"/>
          <p:nvPr>
            <p:ph type="title"/>
          </p:nvPr>
        </p:nvSpPr>
        <p:spPr>
          <a:xfrm>
            <a:off x="457200" y="123591"/>
            <a:ext cx="8229600" cy="763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3200">
                <a:solidFill>
                  <a:srgbClr val="980000"/>
                </a:solidFill>
              </a:rPr>
              <a:t>Atividades com a comunidade</a:t>
            </a:r>
            <a:endParaRPr b="1" sz="3200">
              <a:solidFill>
                <a:srgbClr val="980000"/>
              </a:solidFill>
            </a:endParaRPr>
          </a:p>
        </p:txBody>
      </p:sp>
      <p:sp>
        <p:nvSpPr>
          <p:cNvPr id="1108" name="Google Shape;1108;p64"/>
          <p:cNvSpPr txBox="1"/>
          <p:nvPr>
            <p:ph idx="1" type="body"/>
          </p:nvPr>
        </p:nvSpPr>
        <p:spPr>
          <a:xfrm>
            <a:off x="457200" y="978533"/>
            <a:ext cx="8229600" cy="4900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/>
              <a:t>Reuniões científicas semanais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/>
              <a:t>Implementação de Canal de comunicação direta (pacientes)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/>
              <a:t>Reuniões anuais abertas aos pacientes e familiares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/>
              <a:t>Mídia: </a:t>
            </a:r>
            <a:r>
              <a:rPr lang="pt-BR" sz="2400" u="sng">
                <a:solidFill>
                  <a:schemeClr val="hlink"/>
                </a:solidFill>
                <a:hlinkClick r:id="rId3"/>
              </a:rPr>
              <a:t>www.napretrovírus.com.br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/>
              <a:t>sites.napretrovirus.usp.br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2400"/>
              <a:t>www.htlv.com.br</a:t>
            </a:r>
            <a:endParaRPr sz="2400"/>
          </a:p>
        </p:txBody>
      </p:sp>
      <p:pic>
        <p:nvPicPr>
          <p:cNvPr id="1109" name="Google Shape;1109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1563" y="3622887"/>
            <a:ext cx="3920874" cy="259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64"/>
          <p:cNvSpPr txBox="1"/>
          <p:nvPr/>
        </p:nvSpPr>
        <p:spPr>
          <a:xfrm>
            <a:off x="5743300" y="6308725"/>
            <a:ext cx="18048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Reunião NAP 2018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Google Shape;11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12" y="0"/>
            <a:ext cx="91595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65"/>
          <p:cNvSpPr txBox="1"/>
          <p:nvPr>
            <p:ph type="ctrTitle"/>
          </p:nvPr>
        </p:nvSpPr>
        <p:spPr>
          <a:xfrm>
            <a:off x="0" y="0"/>
            <a:ext cx="3886200" cy="11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>
                <a:solidFill>
                  <a:srgbClr val="980000"/>
                </a:solidFill>
              </a:rPr>
              <a:t>Perspectivas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pt-BR" sz="3600">
                <a:solidFill>
                  <a:srgbClr val="980000"/>
                </a:solidFill>
              </a:rPr>
              <a:t>Situação atual no Amb. ADEE3002</a:t>
            </a:r>
            <a:endParaRPr b="1" sz="3600">
              <a:solidFill>
                <a:srgbClr val="980000"/>
              </a:solidFill>
            </a:endParaRPr>
          </a:p>
        </p:txBody>
      </p:sp>
      <p:sp>
        <p:nvSpPr>
          <p:cNvPr id="1122" name="Google Shape;1122;p66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/>
              <a:t>430 pessoas em acompanhamento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/>
              <a:t>95% das pessoas com cv indetectável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/>
              <a:t>99% pessoas sob tratamento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7"/>
          <p:cNvSpPr txBox="1"/>
          <p:nvPr>
            <p:ph type="title"/>
          </p:nvPr>
        </p:nvSpPr>
        <p:spPr>
          <a:xfrm>
            <a:off x="457199" y="428600"/>
            <a:ext cx="7486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40"/>
              <a:buFont typeface="Calibri"/>
              <a:buNone/>
            </a:pPr>
            <a:r>
              <a:rPr b="1" lang="pt-BR" sz="3240">
                <a:solidFill>
                  <a:srgbClr val="C00000"/>
                </a:solidFill>
              </a:rPr>
              <a:t>Perspectivas e reflexões</a:t>
            </a:r>
            <a:endParaRPr b="1" sz="3240">
              <a:solidFill>
                <a:srgbClr val="C00000"/>
              </a:solidFill>
            </a:endParaRPr>
          </a:p>
        </p:txBody>
      </p:sp>
      <p:sp>
        <p:nvSpPr>
          <p:cNvPr id="1128" name="Google Shape;1128;p67"/>
          <p:cNvSpPr txBox="1"/>
          <p:nvPr>
            <p:ph idx="1" type="body"/>
          </p:nvPr>
        </p:nvSpPr>
        <p:spPr>
          <a:xfrm>
            <a:off x="457200" y="1196752"/>
            <a:ext cx="8229600" cy="3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Queda no número de infecções novas, porém estabilizada em número elevado. Exceção: grupo &lt;25 anos de idade </a:t>
            </a:r>
            <a:r>
              <a:rPr lang="pt-BR" sz="2800">
                <a:solidFill>
                  <a:srgbClr val="C00000"/>
                </a:solidFill>
              </a:rPr>
              <a:t>(Crescente!!);</a:t>
            </a:r>
            <a:endParaRPr>
              <a:solidFill>
                <a:srgbClr val="C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Elevado número de pessoas com comorbidades:  diabetes, hipertensão, alterações renais, ósseas e outros fatores de risco;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Alterações de memória e atenção (20-60%);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Elevado custo de drogas mais modernas;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rPr lang="pt-BR" sz="2800"/>
              <a:t>Boas notícias: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/>
              <a:t>Uso de drogas injetáveis com longo tempo de liberação: uso intramuscular a cada 30-90 dias!</a:t>
            </a:r>
            <a:endParaRPr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b="1" lang="pt-BR" sz="3600">
                <a:solidFill>
                  <a:srgbClr val="C00000"/>
                </a:solidFill>
              </a:rPr>
              <a:t>New questions? Old problems?</a:t>
            </a:r>
            <a:endParaRPr b="1" sz="3600">
              <a:solidFill>
                <a:srgbClr val="C00000"/>
              </a:solidFill>
            </a:endParaRPr>
          </a:p>
        </p:txBody>
      </p:sp>
      <p:sp>
        <p:nvSpPr>
          <p:cNvPr id="1134" name="Google Shape;1134;p68"/>
          <p:cNvSpPr txBox="1"/>
          <p:nvPr>
            <p:ph idx="1" type="body"/>
          </p:nvPr>
        </p:nvSpPr>
        <p:spPr>
          <a:xfrm>
            <a:off x="457200" y="1600201"/>
            <a:ext cx="8229600" cy="3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sz="2800"/>
              <a:t>Novos desafios, comorbidades: HAS; diabetes; ósseas; alteração de humor; como neuroaids.....!!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pt-BR" sz="2800"/>
              <a:t>Adesão a longo prazo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9"/>
          <p:cNvSpPr/>
          <p:nvPr/>
        </p:nvSpPr>
        <p:spPr>
          <a:xfrm>
            <a:off x="4998128" y="1778313"/>
            <a:ext cx="2464708" cy="285046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Alberto Duarte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Carolina de Oliveira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Arthur Paiva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Beatriz Pelegrina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Biatriz Del Vecchio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Carolina F. Gualqui 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Claudete Ferreira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Gabriela Prates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G. Souza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Mariana Monteiro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Mônica Meleiro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Rosana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Suporte: Edna Reis; Luiza Carlos; Cristina; Lucio; Silvinha; Adriana; Daniel..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69"/>
          <p:cNvSpPr txBox="1"/>
          <p:nvPr/>
        </p:nvSpPr>
        <p:spPr>
          <a:xfrm>
            <a:off x="3283475" y="407005"/>
            <a:ext cx="2208153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69"/>
          <p:cNvSpPr txBox="1"/>
          <p:nvPr/>
        </p:nvSpPr>
        <p:spPr>
          <a:xfrm>
            <a:off x="5370011" y="1313726"/>
            <a:ext cx="302369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IMTSP/FMUSP/Dermatologia/LIM56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2007imtsp cópia" id="1142" name="Google Shape;114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490" y="5722418"/>
            <a:ext cx="1187807" cy="909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orge\Dropbox\Trajettoria\logo_htlv_v3_h150.png" id="1143" name="Google Shape;114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2341" y="5879322"/>
            <a:ext cx="1403293" cy="595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69"/>
          <p:cNvSpPr txBox="1"/>
          <p:nvPr/>
        </p:nvSpPr>
        <p:spPr>
          <a:xfrm>
            <a:off x="7051041" y="1931522"/>
            <a:ext cx="1645002" cy="272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Larissa Curval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Cerqueira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Patrícia Cordeiro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Leite Jr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Tatiane Assone 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Victor A. Folgosi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Noemia Orii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Eduardo Martins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Tatiane Mitiko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1" i="0" lang="pt-BR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Maira Pedreschi</a:t>
            </a:r>
            <a:endParaRPr b="1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5" name="Google Shape;114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973" y="1135677"/>
            <a:ext cx="4662133" cy="3809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69"/>
          <p:cNvSpPr txBox="1"/>
          <p:nvPr/>
        </p:nvSpPr>
        <p:spPr>
          <a:xfrm>
            <a:off x="4297490" y="5854192"/>
            <a:ext cx="363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www.sites.usp.br/retrovirus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www.napretrovirus.com.br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www.htlv.com.br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70"/>
          <p:cNvSpPr/>
          <p:nvPr/>
        </p:nvSpPr>
        <p:spPr>
          <a:xfrm>
            <a:off x="5110175" y="1357325"/>
            <a:ext cx="3594900" cy="24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70"/>
          <p:cNvSpPr txBox="1"/>
          <p:nvPr/>
        </p:nvSpPr>
        <p:spPr>
          <a:xfrm>
            <a:off x="3942383" y="5386029"/>
            <a:ext cx="3638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www.sites.usp.br/retrovirus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www.napretrovirus.com.br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www.htlv.com.br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70"/>
          <p:cNvSpPr txBox="1"/>
          <p:nvPr/>
        </p:nvSpPr>
        <p:spPr>
          <a:xfrm>
            <a:off x="3203575" y="188913"/>
            <a:ext cx="2944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0"/>
          <p:cNvSpPr txBox="1"/>
          <p:nvPr/>
        </p:nvSpPr>
        <p:spPr>
          <a:xfrm>
            <a:off x="4883400" y="764700"/>
            <a:ext cx="382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FMUSP/Dermatologia/ADEE3002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5" name="Google Shape;115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442" y="1305011"/>
            <a:ext cx="4697628" cy="37269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70"/>
          <p:cNvSpPr txBox="1"/>
          <p:nvPr/>
        </p:nvSpPr>
        <p:spPr>
          <a:xfrm>
            <a:off x="5322111" y="1296132"/>
            <a:ext cx="287197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Alberto JS Duarte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Jorge Casseb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 PR Veiga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Marcelo MC Magri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Icaro S Oliveira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Najara A de Lima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Thales JB Polis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Mariana A. Monteiro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Beatriz Pelegrino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Rosana Coura Rocha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Mauricio D. Ferreira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Wagner Alves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Gabriela P. Caetano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Rosa Almeida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Isadora Limongelli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Livia M. C. B. V. Costa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Luiz A. M. Fonseca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0"/>
          <p:cNvSpPr txBox="1"/>
          <p:nvPr/>
        </p:nvSpPr>
        <p:spPr>
          <a:xfrm>
            <a:off x="630315" y="5637320"/>
            <a:ext cx="243047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Agradecimento especial: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 Olimpia R. Freitas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 Tereza de Figueiredo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71"/>
          <p:cNvSpPr txBox="1"/>
          <p:nvPr>
            <p:ph type="title"/>
          </p:nvPr>
        </p:nvSpPr>
        <p:spPr>
          <a:xfrm>
            <a:off x="500025" y="313852"/>
            <a:ext cx="82296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pt-BR" sz="2800">
                <a:solidFill>
                  <a:srgbClr val="C00000"/>
                </a:solidFill>
              </a:rPr>
              <a:t>MUITO OBRIGADO!!</a:t>
            </a:r>
            <a:br>
              <a:rPr b="1" lang="pt-BR" sz="2800">
                <a:solidFill>
                  <a:srgbClr val="C00000"/>
                </a:solidFill>
              </a:rPr>
            </a:br>
            <a:endParaRPr b="1" sz="2800">
              <a:solidFill>
                <a:srgbClr val="C00000"/>
              </a:solidFill>
            </a:endParaRPr>
          </a:p>
        </p:txBody>
      </p:sp>
      <p:sp>
        <p:nvSpPr>
          <p:cNvPr id="1163" name="Google Shape;1163;p71"/>
          <p:cNvSpPr txBox="1"/>
          <p:nvPr>
            <p:ph idx="1" type="body"/>
          </p:nvPr>
        </p:nvSpPr>
        <p:spPr>
          <a:xfrm>
            <a:off x="457200" y="780950"/>
            <a:ext cx="8229600" cy="5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pt-BR" sz="2400">
                <a:solidFill>
                  <a:srgbClr val="C00000"/>
                </a:solidFill>
              </a:rPr>
              <a:t>NAP: Núcleo de Apoio em Pesquisa de Retrovirus</a:t>
            </a:r>
            <a:endParaRPr sz="2400">
              <a:solidFill>
                <a:srgbClr val="C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pt-BR" sz="2400">
                <a:solidFill>
                  <a:srgbClr val="C00000"/>
                </a:solidFill>
              </a:rPr>
              <a:t>Amb. Imunodeficiências Secundárias/LIM56/IMTSP/FMUSP/Dermatologia/HCFMUSP</a:t>
            </a:r>
            <a:endParaRPr/>
          </a:p>
        </p:txBody>
      </p:sp>
      <p:pic>
        <p:nvPicPr>
          <p:cNvPr id="1164" name="Google Shape;116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2390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760" y="1991364"/>
            <a:ext cx="7519374" cy="40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71"/>
          <p:cNvSpPr txBox="1"/>
          <p:nvPr/>
        </p:nvSpPr>
        <p:spPr>
          <a:xfrm>
            <a:off x="591935" y="5980200"/>
            <a:ext cx="3000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–</a:t>
            </a:r>
            <a:r>
              <a:rPr b="1" i="0" lang="pt-BR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http://sites.usp.br/retrovirus/</a:t>
            </a:r>
            <a:r>
              <a:rPr b="1" i="0" lang="pt-BR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https://www.napretrovirus.com.br/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549275" y="107575"/>
            <a:ext cx="80424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Source Sans Pro"/>
              <a:buNone/>
            </a:pPr>
            <a:r>
              <a:rPr b="1" lang="pt-BR" sz="3600">
                <a:solidFill>
                  <a:srgbClr val="980000"/>
                </a:solidFill>
              </a:rPr>
              <a:t>Epidemia de HIV no Brasil</a:t>
            </a:r>
            <a:endParaRPr b="1" sz="3600">
              <a:solidFill>
                <a:srgbClr val="980000"/>
              </a:solidFill>
            </a:endParaRPr>
          </a:p>
        </p:txBody>
      </p:sp>
      <p:pic>
        <p:nvPicPr>
          <p:cNvPr descr="Unaids Brasil.png" id="195" name="Google Shape;195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8068" r="-48048" t="0"/>
          <a:stretch/>
        </p:blipFill>
        <p:spPr>
          <a:xfrm>
            <a:off x="-730450" y="787626"/>
            <a:ext cx="10253400" cy="55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6381750" y="6445250"/>
            <a:ext cx="2209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Fonte: unaids.org</a:t>
            </a:r>
            <a:endParaRPr b="0" i="0" sz="1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5877983" y="4180417"/>
            <a:ext cx="423300" cy="152400"/>
          </a:xfrm>
          <a:prstGeom prst="ellipse">
            <a:avLst/>
          </a:prstGeom>
          <a:noFill/>
          <a:ln cap="flat" cmpd="sng" w="12700">
            <a:solidFill>
              <a:srgbClr val="3366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5877983" y="3208867"/>
            <a:ext cx="423300" cy="152400"/>
          </a:xfrm>
          <a:prstGeom prst="ellipse">
            <a:avLst/>
          </a:prstGeom>
          <a:noFill/>
          <a:ln cap="flat" cmpd="sng" w="12700">
            <a:solidFill>
              <a:srgbClr val="3366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5877983" y="3848100"/>
            <a:ext cx="423300" cy="204300"/>
          </a:xfrm>
          <a:prstGeom prst="ellipse">
            <a:avLst/>
          </a:prstGeom>
          <a:noFill/>
          <a:ln cap="flat" cmpd="sng" w="12700">
            <a:solidFill>
              <a:srgbClr val="3366FF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9" y="230818"/>
            <a:ext cx="9135122" cy="662718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292963" y="3021189"/>
            <a:ext cx="8558074" cy="523220"/>
          </a:xfrm>
          <a:prstGeom prst="rect">
            <a:avLst/>
          </a:prstGeom>
          <a:solidFill>
            <a:srgbClr val="F2DADA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14.6 million people had no access to ART (38,5%) 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5548544" y="6180891"/>
            <a:ext cx="22124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2018-2020: Inibidores de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99" y="256656"/>
            <a:ext cx="8842162" cy="646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/>
          <p:nvPr/>
        </p:nvSpPr>
        <p:spPr>
          <a:xfrm>
            <a:off x="357189" y="1235076"/>
            <a:ext cx="8429625" cy="4714875"/>
          </a:xfrm>
          <a:prstGeom prst="roundRect">
            <a:avLst>
              <a:gd fmla="val 5352" name="adj"/>
            </a:avLst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817564" y="277813"/>
            <a:ext cx="75088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Patients who developed AIDS </a:t>
            </a:r>
            <a:endParaRPr b="1" i="0" sz="2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ADEE 3002 DERMATOLOGIA – HC-FMUSP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32"/>
          <p:cNvGrpSpPr/>
          <p:nvPr/>
        </p:nvGrpSpPr>
        <p:grpSpPr>
          <a:xfrm>
            <a:off x="1214439" y="1963738"/>
            <a:ext cx="6106728" cy="3822700"/>
            <a:chOff x="599" y="1217"/>
            <a:chExt cx="4512" cy="2808"/>
          </a:xfrm>
        </p:grpSpPr>
        <p:sp>
          <p:nvSpPr>
            <p:cNvPr id="220" name="Google Shape;220;p32"/>
            <p:cNvSpPr/>
            <p:nvPr/>
          </p:nvSpPr>
          <p:spPr>
            <a:xfrm>
              <a:off x="1434" y="1341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1462" y="1350"/>
              <a:ext cx="18" cy="1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1471" y="1357"/>
              <a:ext cx="3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1498" y="1366"/>
              <a:ext cx="17" cy="14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1506" y="1372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1533" y="1380"/>
              <a:ext cx="17" cy="1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1541" y="1388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1605" y="1396"/>
              <a:ext cx="17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1613" y="1420"/>
              <a:ext cx="3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1640" y="1429"/>
              <a:ext cx="17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1648" y="1453"/>
              <a:ext cx="73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1712" y="1462"/>
              <a:ext cx="17" cy="6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1721" y="1521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1784" y="1529"/>
              <a:ext cx="17" cy="1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1793" y="1537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1819" y="1545"/>
              <a:ext cx="1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1828" y="1553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1854" y="1562"/>
              <a:ext cx="17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1863" y="1572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1891" y="1580"/>
              <a:ext cx="18" cy="1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1900" y="1590"/>
              <a:ext cx="3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1926" y="1599"/>
              <a:ext cx="18" cy="1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1935" y="1609"/>
              <a:ext cx="14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2068" y="1618"/>
              <a:ext cx="18" cy="2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2077" y="1630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2106" y="1639"/>
              <a:ext cx="17" cy="2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2114" y="1651"/>
              <a:ext cx="284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390" y="1659"/>
              <a:ext cx="17" cy="2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2398" y="1676"/>
              <a:ext cx="21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2604" y="1685"/>
              <a:ext cx="17" cy="5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2613" y="1735"/>
              <a:ext cx="37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2642" y="1744"/>
              <a:ext cx="17" cy="3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2650" y="1765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2676" y="1774"/>
              <a:ext cx="18" cy="3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2685" y="1798"/>
              <a:ext cx="3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2711" y="1806"/>
              <a:ext cx="18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2720" y="1830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2784" y="1839"/>
              <a:ext cx="17" cy="3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2792" y="1863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2856" y="1872"/>
              <a:ext cx="17" cy="34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2864" y="1898"/>
              <a:ext cx="7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2926" y="1906"/>
              <a:ext cx="17" cy="7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2935" y="1972"/>
              <a:ext cx="214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3140" y="1981"/>
              <a:ext cx="18" cy="44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3149" y="2017"/>
              <a:ext cx="72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3212" y="2025"/>
              <a:ext cx="18" cy="49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3221" y="2066"/>
              <a:ext cx="180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3392" y="2074"/>
              <a:ext cx="17" cy="5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3401" y="2117"/>
              <a:ext cx="32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713" y="2125"/>
              <a:ext cx="17" cy="6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722" y="2177"/>
              <a:ext cx="322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4035" y="2186"/>
              <a:ext cx="17" cy="7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4044" y="2250"/>
              <a:ext cx="34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4070" y="2258"/>
              <a:ext cx="17" cy="7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4078" y="2319"/>
              <a:ext cx="536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4606" y="2328"/>
              <a:ext cx="17" cy="9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4614" y="2417"/>
              <a:ext cx="180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4785" y="2426"/>
              <a:ext cx="17" cy="13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4794" y="2555"/>
              <a:ext cx="179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4965" y="2563"/>
              <a:ext cx="17" cy="41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358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358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2071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2071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2787" y="3465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2787" y="1217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502" y="3465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502" y="1217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4217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4217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4930" y="3465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4930" y="1217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24" y="3387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5057" y="3387"/>
              <a:ext cx="54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224" y="2872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5057" y="2872"/>
              <a:ext cx="5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1224" y="2360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5057" y="2360"/>
              <a:ext cx="54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24" y="1845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5057" y="1845"/>
              <a:ext cx="54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224" y="1330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5057" y="1330"/>
              <a:ext cx="5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1280" y="1258"/>
              <a:ext cx="3777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5051" y="1264"/>
              <a:ext cx="12" cy="2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280" y="3459"/>
              <a:ext cx="3777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274" y="1264"/>
              <a:ext cx="12" cy="2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599" y="3844"/>
              <a:ext cx="4399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pt-BR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MESES APÓS A PRIMEIRA SOROLOGIA POSITIVA CONHECIDA ATÉ 1995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1332" y="3545"/>
              <a:ext cx="82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2019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2709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451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4167" y="3545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4815" y="3532"/>
              <a:ext cx="2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931" y="1267"/>
              <a:ext cx="24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977" y="1763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969" y="2290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990" y="2794"/>
              <a:ext cx="163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1045" y="3359"/>
              <a:ext cx="82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pt-BR" sz="17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93" y="2275"/>
              <a:ext cx="139" cy="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-BR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32"/>
          <p:cNvSpPr txBox="1"/>
          <p:nvPr/>
        </p:nvSpPr>
        <p:spPr>
          <a:xfrm>
            <a:off x="5899152" y="4110039"/>
            <a:ext cx="9092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(± 8 anos)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2"/>
          <p:cNvSpPr/>
          <p:nvPr/>
        </p:nvSpPr>
        <p:spPr>
          <a:xfrm>
            <a:off x="468314" y="6237289"/>
            <a:ext cx="322171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Fonseca et al, </a:t>
            </a:r>
            <a:r>
              <a:rPr b="1" i="1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Int. J. Epid.</a:t>
            </a: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28:1156-60, 1999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Terapia anti-retroviral de alta eficácia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3325814" y="1412875"/>
            <a:ext cx="17263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PRE-HAART  ERA</a:t>
            </a: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/>
          <p:nvPr/>
        </p:nvSpPr>
        <p:spPr>
          <a:xfrm>
            <a:off x="357189" y="1235076"/>
            <a:ext cx="8429625" cy="4714875"/>
          </a:xfrm>
          <a:prstGeom prst="roundRect">
            <a:avLst>
              <a:gd fmla="val 5352" name="adj"/>
            </a:avLst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3"/>
          <p:cNvSpPr txBox="1"/>
          <p:nvPr/>
        </p:nvSpPr>
        <p:spPr>
          <a:xfrm>
            <a:off x="696914" y="276225"/>
            <a:ext cx="6441635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ESTIMATIVA DE SOBREVIDA DE PACIENTES COM AIDS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ADEE 3002 DERMATOLOGIA – HC-FMUSP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33"/>
          <p:cNvGrpSpPr/>
          <p:nvPr/>
        </p:nvGrpSpPr>
        <p:grpSpPr>
          <a:xfrm>
            <a:off x="1614488" y="2289176"/>
            <a:ext cx="5915574" cy="3470275"/>
            <a:chOff x="747" y="1200"/>
            <a:chExt cx="4398" cy="2680"/>
          </a:xfrm>
        </p:grpSpPr>
        <p:sp>
          <p:nvSpPr>
            <p:cNvPr id="330" name="Google Shape;330;p33"/>
            <p:cNvSpPr/>
            <p:nvPr/>
          </p:nvSpPr>
          <p:spPr>
            <a:xfrm>
              <a:off x="1502" y="1310"/>
              <a:ext cx="290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1784" y="1318"/>
              <a:ext cx="17" cy="80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792" y="1389"/>
              <a:ext cx="145" cy="1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1929" y="1398"/>
              <a:ext cx="17" cy="86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1937" y="1475"/>
              <a:ext cx="143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2072" y="1484"/>
              <a:ext cx="16" cy="8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2080" y="1560"/>
              <a:ext cx="14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2217" y="1569"/>
              <a:ext cx="17" cy="88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2225" y="1649"/>
              <a:ext cx="146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2362" y="1657"/>
              <a:ext cx="17" cy="103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371" y="1751"/>
              <a:ext cx="145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2507" y="1760"/>
              <a:ext cx="17" cy="225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2516" y="1976"/>
              <a:ext cx="58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088" y="1985"/>
              <a:ext cx="18" cy="30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3097" y="2278"/>
              <a:ext cx="1308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4396" y="2287"/>
              <a:ext cx="17" cy="302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4405" y="2580"/>
              <a:ext cx="581" cy="17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4977" y="2589"/>
              <a:ext cx="17" cy="601"/>
            </a:xfrm>
            <a:prstGeom prst="rect">
              <a:avLst/>
            </a:prstGeom>
            <a:solidFill>
              <a:srgbClr val="EC96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1953" y="3714"/>
              <a:ext cx="2721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SOBREVIVÊNCIA COM AIDS (EM MESES) AtÉ 1995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1419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1419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2127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2127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2837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2837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3547" y="3433"/>
              <a:ext cx="12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3547" y="1200"/>
              <a:ext cx="12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4258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4258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4966" y="3433"/>
              <a:ext cx="11" cy="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4966" y="1200"/>
              <a:ext cx="11" cy="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1285" y="3356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5092" y="3356"/>
              <a:ext cx="53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1285" y="2844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5092" y="2844"/>
              <a:ext cx="5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1285" y="2335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5092" y="2335"/>
              <a:ext cx="5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1285" y="1824"/>
              <a:ext cx="56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5092" y="1824"/>
              <a:ext cx="53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1285" y="1312"/>
              <a:ext cx="5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092" y="1312"/>
              <a:ext cx="53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1341" y="1241"/>
              <a:ext cx="3751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5086" y="1246"/>
              <a:ext cx="11" cy="2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1341" y="3427"/>
              <a:ext cx="3751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1335" y="1246"/>
              <a:ext cx="12" cy="2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1392" y="3535"/>
              <a:ext cx="68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2074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2760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3497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4208" y="3535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4902" y="3523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994" y="1249"/>
              <a:ext cx="204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1056" y="1742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75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1044" y="2261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50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1041" y="2766"/>
              <a:ext cx="136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25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1113" y="3328"/>
              <a:ext cx="68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747" y="2251"/>
              <a:ext cx="98" cy="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33"/>
          <p:cNvSpPr/>
          <p:nvPr/>
        </p:nvSpPr>
        <p:spPr>
          <a:xfrm>
            <a:off x="539751" y="1784349"/>
            <a:ext cx="280564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MÉTODO UTILIZADO: KAPLAN-MEIER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3325814" y="1412875"/>
            <a:ext cx="21271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PERÍODO PRÉ-HAART</a:t>
            </a:r>
            <a:r>
              <a:rPr b="1" i="0" lang="pt-BR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6107114" y="4357688"/>
            <a:ext cx="10134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(± 2 anos)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3"/>
          <p:cNvSpPr/>
          <p:nvPr/>
        </p:nvSpPr>
        <p:spPr>
          <a:xfrm>
            <a:off x="468314" y="6237289"/>
            <a:ext cx="322171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Fonseca et al, </a:t>
            </a:r>
            <a:r>
              <a:rPr b="1" i="1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Int. J. Epid.</a:t>
            </a: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28:1156-60, 1999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Terapia anti-retroviral de alta eficácia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