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7"/>
  </p:notesMasterIdLst>
  <p:sldIdLst>
    <p:sldId id="256" r:id="rId2"/>
    <p:sldId id="257" r:id="rId3"/>
    <p:sldId id="262" r:id="rId4"/>
    <p:sldId id="261" r:id="rId5"/>
    <p:sldId id="258" r:id="rId6"/>
    <p:sldId id="259" r:id="rId7"/>
    <p:sldId id="260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320" r:id="rId16"/>
    <p:sldId id="270" r:id="rId17"/>
    <p:sldId id="273" r:id="rId18"/>
    <p:sldId id="271" r:id="rId19"/>
    <p:sldId id="321" r:id="rId20"/>
    <p:sldId id="276" r:id="rId21"/>
    <p:sldId id="319" r:id="rId22"/>
    <p:sldId id="318" r:id="rId23"/>
    <p:sldId id="323" r:id="rId24"/>
    <p:sldId id="325" r:id="rId25"/>
    <p:sldId id="275" r:id="rId26"/>
    <p:sldId id="274" r:id="rId27"/>
    <p:sldId id="327" r:id="rId28"/>
    <p:sldId id="328" r:id="rId29"/>
    <p:sldId id="279" r:id="rId30"/>
    <p:sldId id="278" r:id="rId31"/>
    <p:sldId id="316" r:id="rId32"/>
    <p:sldId id="330" r:id="rId33"/>
    <p:sldId id="331" r:id="rId34"/>
    <p:sldId id="332" r:id="rId35"/>
    <p:sldId id="333" r:id="rId36"/>
    <p:sldId id="272" r:id="rId37"/>
    <p:sldId id="334" r:id="rId38"/>
    <p:sldId id="277" r:id="rId39"/>
    <p:sldId id="280" r:id="rId40"/>
    <p:sldId id="281" r:id="rId41"/>
    <p:sldId id="282" r:id="rId42"/>
    <p:sldId id="283" r:id="rId43"/>
    <p:sldId id="284" r:id="rId44"/>
    <p:sldId id="285" r:id="rId45"/>
    <p:sldId id="286" r:id="rId46"/>
    <p:sldId id="287" r:id="rId47"/>
    <p:sldId id="288" r:id="rId48"/>
    <p:sldId id="289" r:id="rId49"/>
    <p:sldId id="290" r:id="rId50"/>
    <p:sldId id="291" r:id="rId51"/>
    <p:sldId id="292" r:id="rId52"/>
    <p:sldId id="293" r:id="rId53"/>
    <p:sldId id="294" r:id="rId54"/>
    <p:sldId id="295" r:id="rId55"/>
    <p:sldId id="296" r:id="rId56"/>
    <p:sldId id="297" r:id="rId57"/>
    <p:sldId id="298" r:id="rId58"/>
    <p:sldId id="299" r:id="rId59"/>
    <p:sldId id="300" r:id="rId60"/>
    <p:sldId id="301" r:id="rId61"/>
    <p:sldId id="302" r:id="rId62"/>
    <p:sldId id="303" r:id="rId63"/>
    <p:sldId id="304" r:id="rId64"/>
    <p:sldId id="305" r:id="rId65"/>
    <p:sldId id="306" r:id="rId66"/>
    <p:sldId id="307" r:id="rId67"/>
    <p:sldId id="308" r:id="rId68"/>
    <p:sldId id="309" r:id="rId69"/>
    <p:sldId id="310" r:id="rId70"/>
    <p:sldId id="311" r:id="rId71"/>
    <p:sldId id="312" r:id="rId72"/>
    <p:sldId id="335" r:id="rId73"/>
    <p:sldId id="313" r:id="rId74"/>
    <p:sldId id="314" r:id="rId75"/>
    <p:sldId id="315" r:id="rId76"/>
  </p:sldIdLst>
  <p:sldSz cx="12192000" cy="6858000"/>
  <p:notesSz cx="12192000" cy="6858000"/>
  <p:embeddedFontLst>
    <p:embeddedFont>
      <p:font typeface="AAMDQH+GillSansMT-Italic" panose="020B0604020202020204" charset="0"/>
      <p:regular r:id="rId78"/>
    </p:embeddedFont>
    <p:embeddedFont>
      <p:font typeface="Calibri" panose="020F0502020204030204" pitchFamily="34" charset="0"/>
      <p:regular r:id="rId79"/>
      <p:bold r:id="rId80"/>
      <p:italic r:id="rId81"/>
      <p:boldItalic r:id="rId82"/>
    </p:embeddedFont>
    <p:embeddedFont>
      <p:font typeface="EHLTWU+GillSansMT" panose="020B0604020202020204" charset="0"/>
      <p:regular r:id="rId83"/>
    </p:embeddedFont>
    <p:embeddedFont>
      <p:font typeface="NMMSPQ+GillSansMT-Bold" panose="020B0604020202020204" charset="0"/>
      <p:regular r:id="rId84"/>
    </p:embeddedFont>
    <p:embeddedFont>
      <p:font typeface="OMJEAI+GillSansMT" panose="020B0604020202020204" charset="0"/>
      <p:regular r:id="rId85"/>
    </p:embeddedFont>
    <p:embeddedFont>
      <p:font typeface="WRENVG+Wingdings2" panose="020B0604020202020204" charset="2"/>
      <p:regular r:id="rId8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94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92" y="60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font" Target="fonts/font7.fntdata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font" Target="fonts/font2.fntdata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5.fntdata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3.fntdata"/><Relationship Id="rId85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6.fntdata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1.fntdata"/><Relationship Id="rId81" Type="http://schemas.openxmlformats.org/officeDocument/2006/relationships/font" Target="fonts/font4.fntdata"/><Relationship Id="rId86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6998F2-564D-4FEA-A77D-497EF1E00ADA}" type="datetimeFigureOut">
              <a:rPr lang="en-GB" smtClean="0"/>
              <a:t>30/09/2020</a:t>
            </a:fld>
            <a:endParaRPr lang="en-GB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GB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9CFB0-4419-420A-BE7B-CAA8A0D06C85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2030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39CFB0-4419-420A-BE7B-CAA8A0D06C8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1828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1A86C-9F56-4E89-AD3F-B976AFE0B4BD}" type="datetimeFigureOut">
              <a:rPr lang="en-GB" smtClean="0"/>
              <a:t>30/09/2020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651C8-95A4-41BF-9094-CDE23B647D32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737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9/30/2020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youtube.com/watch?v=HC4OQ1WljoI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www.youtube.com/watch?v=6IQipCOMzxU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2.jpeg"/><Relationship Id="rId2" Type="http://schemas.openxmlformats.org/officeDocument/2006/relationships/hyperlink" Target="https://videos.bol.uol.com.br/video/aprenda-a-dar-um-banho-humanizado-no-recemnascido-04020E9B3260E0915326?debug=true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videos.bol.uol.com.br/video/o-primeiro-banho-de-uma-recemnascida-04024E19326CD4A15326" TargetMode="External"/><Relationship Id="rId2" Type="http://schemas.openxmlformats.org/officeDocument/2006/relationships/hyperlink" Target="https://tv.uol/12766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n52BHFbXdE" TargetMode="External"/><Relationship Id="rId2" Type="http://schemas.openxmlformats.org/officeDocument/2006/relationships/hyperlink" Target="https://www.youtube.com/watch?v=w-QiMt0UiDI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analto.gov.br/CCIVIL_03/_Ato2011-2014/2014/Lei/L13002.htm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jusbrasil.com.br/legislacao/91764/ECA-Lei-no-8069-de-13-de-Julho-de-1990#art-10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147316" y="1051154"/>
            <a:ext cx="9075243" cy="13310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38198" marR="0">
              <a:lnSpc>
                <a:spcPts val="3256"/>
              </a:lnSpc>
              <a:spcBef>
                <a:spcPts val="0"/>
              </a:spcBef>
              <a:spcAft>
                <a:spcPts val="0"/>
              </a:spcAft>
            </a:pPr>
            <a:r>
              <a:rPr sz="2800" spc="-11" dirty="0">
                <a:solidFill>
                  <a:srgbClr val="FFFFFF"/>
                </a:solidFill>
                <a:latin typeface="EHLTWU+GillSansMT"/>
                <a:cs typeface="EHLTWU+GillSansMT"/>
              </a:rPr>
              <a:t>CUIDADOS</a:t>
            </a:r>
            <a:r>
              <a:rPr sz="2800" spc="-332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800" spc="-57" dirty="0">
                <a:solidFill>
                  <a:srgbClr val="FFFFFF"/>
                </a:solidFill>
                <a:latin typeface="EHLTWU+GillSansMT"/>
                <a:cs typeface="EHLTWU+GillSansMT"/>
              </a:rPr>
              <a:t>AO</a:t>
            </a:r>
            <a:r>
              <a:rPr sz="2800" spc="46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800" dirty="0">
                <a:solidFill>
                  <a:srgbClr val="FFFFFF"/>
                </a:solidFill>
                <a:latin typeface="EHLTWU+GillSansMT"/>
                <a:cs typeface="EHLTWU+GillSansMT"/>
              </a:rPr>
              <a:t>RN NO</a:t>
            </a:r>
            <a:r>
              <a:rPr sz="2800" spc="-299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800" spc="-57" dirty="0">
                <a:solidFill>
                  <a:srgbClr val="FFFFFF"/>
                </a:solidFill>
                <a:latin typeface="EHLTWU+GillSansMT"/>
                <a:cs typeface="EHLTWU+GillSansMT"/>
              </a:rPr>
              <a:t>AC</a:t>
            </a:r>
            <a:r>
              <a:rPr sz="2800" spc="-771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800" dirty="0">
                <a:solidFill>
                  <a:srgbClr val="FFFFFF"/>
                </a:solidFill>
                <a:latin typeface="EHLTWU+GillSansMT"/>
                <a:cs typeface="EHLTWU+GillSansMT"/>
              </a:rPr>
              <a:t>:</a:t>
            </a:r>
          </a:p>
          <a:p>
            <a:pPr marL="0" marR="0">
              <a:lnSpc>
                <a:spcPts val="3024"/>
              </a:lnSpc>
              <a:spcBef>
                <a:spcPts val="0"/>
              </a:spcBef>
              <a:spcAft>
                <a:spcPts val="0"/>
              </a:spcAft>
            </a:pPr>
            <a:r>
              <a:rPr sz="2800" spc="-10" dirty="0">
                <a:solidFill>
                  <a:srgbClr val="FFFFFF"/>
                </a:solidFill>
                <a:latin typeface="EHLTWU+GillSansMT"/>
                <a:cs typeface="EHLTWU+GillSansMT"/>
              </a:rPr>
              <a:t>TRIAGEM</a:t>
            </a:r>
            <a:r>
              <a:rPr sz="2800" spc="-50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800" spc="-61" dirty="0">
                <a:solidFill>
                  <a:srgbClr val="FFFFFF"/>
                </a:solidFill>
                <a:latin typeface="EHLTWU+GillSansMT"/>
                <a:cs typeface="EHLTWU+GillSansMT"/>
              </a:rPr>
              <a:t>NEONATAL,</a:t>
            </a:r>
            <a:r>
              <a:rPr sz="2800" spc="-249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800" dirty="0">
                <a:solidFill>
                  <a:srgbClr val="FFFFFF"/>
                </a:solidFill>
                <a:latin typeface="EHLTWU+GillSansMT"/>
                <a:cs typeface="EHLTWU+GillSansMT"/>
              </a:rPr>
              <a:t>HIPOGLICEMIA</a:t>
            </a:r>
            <a:r>
              <a:rPr sz="2800" spc="-31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800" dirty="0">
                <a:solidFill>
                  <a:srgbClr val="FFFFFF"/>
                </a:solidFill>
                <a:latin typeface="EHLTWU+GillSansMT"/>
                <a:cs typeface="EHLTWU+GillSansMT"/>
              </a:rPr>
              <a:t>E</a:t>
            </a:r>
            <a:r>
              <a:rPr sz="2800" spc="-20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800" dirty="0">
                <a:solidFill>
                  <a:srgbClr val="FFFFFF"/>
                </a:solidFill>
                <a:latin typeface="EHLTWU+GillSansMT"/>
                <a:cs typeface="EHLTWU+GillSansMT"/>
              </a:rPr>
              <a:t>ICTERÍCIA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603615" y="2269695"/>
            <a:ext cx="3310784" cy="5419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867"/>
              </a:lnSpc>
              <a:spcBef>
                <a:spcPts val="0"/>
              </a:spcBef>
              <a:spcAft>
                <a:spcPts val="0"/>
              </a:spcAft>
            </a:pPr>
            <a:r>
              <a:rPr sz="1600" b="1" dirty="0">
                <a:solidFill>
                  <a:srgbClr val="7FC1DB"/>
                </a:solidFill>
                <a:latin typeface="NMMSPQ+GillSansMT-Bold"/>
                <a:cs typeface="NMMSPQ+GillSansMT-Bold"/>
              </a:rPr>
              <a:t>PROFª </a:t>
            </a:r>
            <a:r>
              <a:rPr sz="1600" b="1" spc="-25" dirty="0">
                <a:solidFill>
                  <a:srgbClr val="7FC1DB"/>
                </a:solidFill>
                <a:latin typeface="NMMSPQ+GillSansMT-Bold"/>
                <a:cs typeface="NMMSPQ+GillSansMT-Bold"/>
              </a:rPr>
              <a:t>PAMELA</a:t>
            </a:r>
            <a:r>
              <a:rPr sz="1600" b="1" dirty="0">
                <a:solidFill>
                  <a:srgbClr val="7FC1DB"/>
                </a:solidFill>
                <a:latin typeface="NMMSPQ+GillSansMT-Bold"/>
                <a:cs typeface="NMMSPQ+GillSansMT-Bold"/>
              </a:rPr>
              <a:t> NAKAZONE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83310" y="1707392"/>
            <a:ext cx="12028929" cy="12229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310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850" spc="911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Segundo</a:t>
            </a:r>
            <a:r>
              <a:rPr sz="2000" spc="12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spc="-14" dirty="0">
                <a:solidFill>
                  <a:srgbClr val="FFFFFF"/>
                </a:solidFill>
                <a:latin typeface="EHLTWU+GillSansMT"/>
                <a:cs typeface="EHLTWU+GillSansMT"/>
              </a:rPr>
              <a:t>as</a:t>
            </a:r>
            <a:r>
              <a:rPr sz="2000" spc="31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Normas</a:t>
            </a:r>
            <a:r>
              <a:rPr sz="2000" spc="17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Básicas</a:t>
            </a:r>
            <a:r>
              <a:rPr sz="2000" spc="27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para Alojamento</a:t>
            </a:r>
            <a:r>
              <a:rPr sz="2000" spc="31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Conjunto</a:t>
            </a:r>
            <a:r>
              <a:rPr sz="2000" spc="17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spc="-18" dirty="0">
                <a:solidFill>
                  <a:srgbClr val="FFFFFF"/>
                </a:solidFill>
                <a:latin typeface="EHLTWU+GillSansMT"/>
                <a:cs typeface="EHLTWU+GillSansMT"/>
              </a:rPr>
              <a:t>aprovadas</a:t>
            </a:r>
            <a:r>
              <a:rPr sz="2000" spc="43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pelo</a:t>
            </a:r>
            <a:r>
              <a:rPr sz="2000" spc="25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Ministério</a:t>
            </a:r>
            <a:r>
              <a:rPr sz="2000" spc="25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spc="11" dirty="0">
                <a:solidFill>
                  <a:srgbClr val="FFFFFF"/>
                </a:solidFill>
                <a:latin typeface="EHLTWU+GillSansMT"/>
                <a:cs typeface="EHLTWU+GillSansMT"/>
              </a:rPr>
              <a:t>da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 Saúde,6</a:t>
            </a:r>
            <a:r>
              <a:rPr sz="2000" spc="20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todo</a:t>
            </a:r>
          </a:p>
          <a:p>
            <a:pPr marL="304800" marR="0">
              <a:lnSpc>
                <a:spcPts val="2159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binômio</a:t>
            </a:r>
            <a:r>
              <a:rPr sz="2000" spc="476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mãe-filho,</a:t>
            </a:r>
            <a:r>
              <a:rPr sz="2000" spc="289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com</a:t>
            </a:r>
            <a:r>
              <a:rPr sz="2000" spc="484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spc="-14" dirty="0">
                <a:solidFill>
                  <a:srgbClr val="FFFFFF"/>
                </a:solidFill>
                <a:latin typeface="EHLTWU+GillSansMT"/>
                <a:cs typeface="EHLTWU+GillSansMT"/>
              </a:rPr>
              <a:t>as</a:t>
            </a:r>
            <a:r>
              <a:rPr sz="2000" spc="488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características</a:t>
            </a:r>
            <a:r>
              <a:rPr sz="2000" spc="511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descritas</a:t>
            </a:r>
            <a:r>
              <a:rPr sz="2000" spc="480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a</a:t>
            </a:r>
            <a:r>
              <a:rPr sz="2000" spc="463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EHLTWU+GillSansMT"/>
                <a:cs typeface="EHLTWU+GillSansMT"/>
              </a:rPr>
              <a:t>seguir,</a:t>
            </a:r>
            <a:r>
              <a:rPr sz="2000" spc="295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spc="-31" dirty="0">
                <a:solidFill>
                  <a:srgbClr val="FFFFFF"/>
                </a:solidFill>
                <a:latin typeface="EHLTWU+GillSansMT"/>
                <a:cs typeface="EHLTWU+GillSansMT"/>
              </a:rPr>
              <a:t>deve</a:t>
            </a:r>
            <a:r>
              <a:rPr sz="2000" spc="509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permanecer</a:t>
            </a:r>
            <a:r>
              <a:rPr sz="2000" spc="488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em</a:t>
            </a:r>
            <a:r>
              <a:rPr sz="2000" spc="467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alojamento</a:t>
            </a:r>
          </a:p>
          <a:p>
            <a:pPr marL="304800" marR="0">
              <a:lnSpc>
                <a:spcPts val="2160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conjunto</a:t>
            </a:r>
            <a:r>
              <a:rPr sz="2000" spc="-28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até a</a:t>
            </a:r>
            <a:r>
              <a:rPr sz="2000" spc="-17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alta</a:t>
            </a:r>
            <a:r>
              <a:rPr sz="2000" spc="15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hospitalar: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06398" y="2667893"/>
            <a:ext cx="10722337" cy="673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310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850" spc="939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Mães</a:t>
            </a:r>
            <a:r>
              <a:rPr sz="2000" spc="30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EHLTWU+GillSansMT"/>
                <a:cs typeface="EHLTWU+GillSansMT"/>
              </a:rPr>
              <a:t>livres</a:t>
            </a:r>
            <a:r>
              <a:rPr sz="2000" spc="41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spc="-11" dirty="0">
                <a:solidFill>
                  <a:srgbClr val="FFFFFF"/>
                </a:solidFill>
                <a:latin typeface="EHLTWU+GillSansMT"/>
                <a:cs typeface="EHLTWU+GillSansMT"/>
              </a:rPr>
              <a:t>de</a:t>
            </a:r>
            <a:r>
              <a:rPr sz="2000" spc="34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condições</a:t>
            </a:r>
            <a:r>
              <a:rPr sz="2000" spc="28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que</a:t>
            </a:r>
            <a:r>
              <a:rPr sz="2000" spc="-10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impossibilitem ou contra-indiquem o contato</a:t>
            </a:r>
            <a:r>
              <a:rPr sz="2000" spc="-18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com os RN.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206398" y="3079090"/>
            <a:ext cx="11689826" cy="6743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312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850" spc="939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RN</a:t>
            </a:r>
            <a:r>
              <a:rPr sz="2000" spc="339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com</a:t>
            </a:r>
            <a:r>
              <a:rPr sz="2000" spc="339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boa</a:t>
            </a:r>
            <a:r>
              <a:rPr sz="2000" spc="323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vitalidade,</a:t>
            </a:r>
            <a:r>
              <a:rPr sz="2000" spc="144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capacidade</a:t>
            </a:r>
            <a:r>
              <a:rPr sz="2000" spc="353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spc="-11" dirty="0">
                <a:solidFill>
                  <a:srgbClr val="FFFFFF"/>
                </a:solidFill>
                <a:latin typeface="EHLTWU+GillSansMT"/>
                <a:cs typeface="EHLTWU+GillSansMT"/>
              </a:rPr>
              <a:t>de</a:t>
            </a:r>
            <a:r>
              <a:rPr sz="2000" spc="346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sucção</a:t>
            </a:r>
            <a:r>
              <a:rPr sz="2000" spc="344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e</a:t>
            </a:r>
            <a:r>
              <a:rPr sz="2000" spc="333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controle</a:t>
            </a:r>
            <a:r>
              <a:rPr sz="2000" spc="324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térmico</a:t>
            </a:r>
            <a:r>
              <a:rPr sz="2000" spc="343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(RN</a:t>
            </a:r>
            <a:r>
              <a:rPr sz="2000" spc="332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&gt;</a:t>
            </a:r>
            <a:r>
              <a:rPr sz="2000" spc="318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2.000g,</a:t>
            </a:r>
            <a:r>
              <a:rPr sz="2000" spc="136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&gt;</a:t>
            </a:r>
            <a:r>
              <a:rPr sz="2000" spc="292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spc="-14" dirty="0">
                <a:solidFill>
                  <a:srgbClr val="FFFFFF"/>
                </a:solidFill>
                <a:latin typeface="EHLTWU+GillSansMT"/>
                <a:cs typeface="EHLTWU+GillSansMT"/>
              </a:rPr>
              <a:t>35</a:t>
            </a:r>
            <a:r>
              <a:rPr sz="2000" spc="354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sem,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514602" y="3353947"/>
            <a:ext cx="2562854" cy="674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310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Apgar</a:t>
            </a:r>
            <a:r>
              <a:rPr sz="2000" spc="28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&gt;</a:t>
            </a:r>
            <a:r>
              <a:rPr sz="2000" spc="-20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6 no</a:t>
            </a:r>
            <a:r>
              <a:rPr sz="2000" spc="-34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5º</a:t>
            </a:r>
            <a:r>
              <a:rPr sz="2000" spc="-21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min)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83310" y="3765144"/>
            <a:ext cx="8923954" cy="1085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312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850" spc="911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Dentre </a:t>
            </a:r>
            <a:r>
              <a:rPr sz="2000" spc="-14" dirty="0">
                <a:solidFill>
                  <a:srgbClr val="FFFFFF"/>
                </a:solidFill>
                <a:latin typeface="EHLTWU+GillSansMT"/>
                <a:cs typeface="EHLTWU+GillSansMT"/>
              </a:rPr>
              <a:t>as</a:t>
            </a:r>
            <a:r>
              <a:rPr sz="2000" spc="31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atribuições </a:t>
            </a:r>
            <a:r>
              <a:rPr sz="2000" spc="-11" dirty="0">
                <a:solidFill>
                  <a:srgbClr val="FFFFFF"/>
                </a:solidFill>
                <a:latin typeface="EHLTWU+GillSansMT"/>
                <a:cs typeface="EHLTWU+GillSansMT"/>
              </a:rPr>
              <a:t>da</a:t>
            </a:r>
            <a:r>
              <a:rPr sz="2000" spc="20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equipe</a:t>
            </a:r>
            <a:r>
              <a:rPr sz="2000" spc="-21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spc="-11" dirty="0">
                <a:solidFill>
                  <a:srgbClr val="FFFFFF"/>
                </a:solidFill>
                <a:latin typeface="EHLTWU+GillSansMT"/>
                <a:cs typeface="EHLTWU+GillSansMT"/>
              </a:rPr>
              <a:t>de</a:t>
            </a:r>
            <a:r>
              <a:rPr sz="2000" spc="37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saúde</a:t>
            </a:r>
            <a:r>
              <a:rPr sz="2000" spc="31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no</a:t>
            </a:r>
            <a:r>
              <a:rPr sz="2000" spc="-10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alojamento conjunto</a:t>
            </a:r>
            <a:r>
              <a:rPr sz="2000" spc="-34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estão:</a:t>
            </a:r>
          </a:p>
          <a:p>
            <a:pPr marL="323087" marR="0">
              <a:lnSpc>
                <a:spcPts val="2310"/>
              </a:lnSpc>
              <a:spcBef>
                <a:spcPts val="981"/>
              </a:spcBef>
              <a:spcAft>
                <a:spcPts val="0"/>
              </a:spcAft>
            </a:pPr>
            <a:r>
              <a:rPr sz="18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850" spc="939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Encorajar o aleitamento materno sob</a:t>
            </a:r>
            <a:r>
              <a:rPr sz="2000" spc="-10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spc="-18" dirty="0">
                <a:solidFill>
                  <a:srgbClr val="FFFFFF"/>
                </a:solidFill>
                <a:latin typeface="EHLTWU+GillSansMT"/>
                <a:cs typeface="EHLTWU+GillSansMT"/>
              </a:rPr>
              <a:t>livre</a:t>
            </a:r>
            <a:r>
              <a:rPr sz="2000" spc="40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demanda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83310" y="5247792"/>
            <a:ext cx="5396637" cy="1079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701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3494BA"/>
                </a:solidFill>
                <a:latin typeface="EHLTWU+GillSansMT"/>
                <a:cs typeface="EHLTWU+GillSansMT"/>
              </a:rPr>
              <a:t>NORMAS</a:t>
            </a:r>
            <a:r>
              <a:rPr sz="3200" spc="50" dirty="0">
                <a:solidFill>
                  <a:srgbClr val="3494BA"/>
                </a:solidFill>
                <a:latin typeface="EHLTWU+GillSansMT"/>
                <a:cs typeface="EHLTWU+GillSansMT"/>
              </a:rPr>
              <a:t> </a:t>
            </a:r>
            <a:r>
              <a:rPr sz="3200" dirty="0">
                <a:solidFill>
                  <a:srgbClr val="3494BA"/>
                </a:solidFill>
                <a:latin typeface="EHLTWU+GillSansMT"/>
                <a:cs typeface="EHLTWU+GillSansMT"/>
              </a:rPr>
              <a:t>BÁSICAS</a:t>
            </a:r>
            <a:r>
              <a:rPr sz="3200" spc="20" dirty="0">
                <a:solidFill>
                  <a:srgbClr val="3494BA"/>
                </a:solidFill>
                <a:latin typeface="EHLTWU+GillSansMT"/>
                <a:cs typeface="EHLTWU+GillSansMT"/>
              </a:rPr>
              <a:t> </a:t>
            </a:r>
            <a:r>
              <a:rPr sz="3200" dirty="0">
                <a:solidFill>
                  <a:srgbClr val="3494BA"/>
                </a:solidFill>
                <a:latin typeface="EHLTWU+GillSansMT"/>
                <a:cs typeface="EHLTWU+GillSansMT"/>
              </a:rPr>
              <a:t>DO</a:t>
            </a:r>
            <a:r>
              <a:rPr sz="3200" spc="-319" dirty="0">
                <a:solidFill>
                  <a:srgbClr val="3494BA"/>
                </a:solidFill>
                <a:latin typeface="EHLTWU+GillSansMT"/>
                <a:cs typeface="EHLTWU+GillSansMT"/>
              </a:rPr>
              <a:t> </a:t>
            </a:r>
            <a:r>
              <a:rPr sz="3200" spc="-116" dirty="0">
                <a:solidFill>
                  <a:srgbClr val="3494BA"/>
                </a:solidFill>
                <a:latin typeface="EHLTWU+GillSansMT"/>
                <a:cs typeface="EHLTWU+GillSansMT"/>
              </a:rPr>
              <a:t>AC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210555" y="1337721"/>
            <a:ext cx="1804501" cy="6388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198"/>
              </a:lnSpc>
              <a:spcBef>
                <a:spcPts val="0"/>
              </a:spcBef>
              <a:spcAft>
                <a:spcPts val="0"/>
              </a:spcAft>
            </a:pPr>
            <a:r>
              <a:rPr sz="17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750" spc="993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CEDBE6"/>
                </a:solidFill>
                <a:latin typeface="EHLTWU+GillSansMT"/>
                <a:cs typeface="EHLTWU+GillSansMT"/>
              </a:rPr>
              <a:t>Boas-vindas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210555" y="1846453"/>
            <a:ext cx="2923869" cy="11524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1"/>
              </a:lnSpc>
              <a:spcBef>
                <a:spcPts val="0"/>
              </a:spcBef>
              <a:spcAft>
                <a:spcPts val="0"/>
              </a:spcAft>
            </a:pPr>
            <a:r>
              <a:rPr sz="17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750" spc="993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CEDBE6"/>
                </a:solidFill>
                <a:latin typeface="EHLTWU+GillSansMT"/>
                <a:cs typeface="EHLTWU+GillSansMT"/>
              </a:rPr>
              <a:t>Checagem</a:t>
            </a:r>
            <a:r>
              <a:rPr sz="1900" spc="-18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900" dirty="0">
                <a:solidFill>
                  <a:srgbClr val="CEDBE6"/>
                </a:solidFill>
                <a:latin typeface="EHLTWU+GillSansMT"/>
                <a:cs typeface="EHLTWU+GillSansMT"/>
              </a:rPr>
              <a:t>de</a:t>
            </a:r>
            <a:r>
              <a:rPr sz="1900" spc="10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900" dirty="0">
                <a:solidFill>
                  <a:srgbClr val="CEDBE6"/>
                </a:solidFill>
                <a:latin typeface="EHLTWU+GillSansMT"/>
                <a:cs typeface="EHLTWU+GillSansMT"/>
              </a:rPr>
              <a:t>pulseiras</a:t>
            </a:r>
          </a:p>
          <a:p>
            <a:pPr marL="0" marR="0">
              <a:lnSpc>
                <a:spcPts val="2201"/>
              </a:lnSpc>
              <a:spcBef>
                <a:spcPts val="1833"/>
              </a:spcBef>
              <a:spcAft>
                <a:spcPts val="0"/>
              </a:spcAft>
            </a:pPr>
            <a:r>
              <a:rPr sz="17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750" spc="993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CEDBE6"/>
                </a:solidFill>
                <a:latin typeface="EHLTWU+GillSansMT"/>
                <a:cs typeface="EHLTWU+GillSansMT"/>
              </a:rPr>
              <a:t>Acomodação</a:t>
            </a:r>
            <a:r>
              <a:rPr sz="1900" spc="-23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900" spc="10" dirty="0">
                <a:solidFill>
                  <a:srgbClr val="CEDBE6"/>
                </a:solidFill>
                <a:latin typeface="EHLTWU+GillSansMT"/>
                <a:cs typeface="EHLTWU+GillSansMT"/>
              </a:rPr>
              <a:t>no</a:t>
            </a:r>
            <a:r>
              <a:rPr sz="1900" spc="-25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900" dirty="0">
                <a:solidFill>
                  <a:srgbClr val="CEDBE6"/>
                </a:solidFill>
                <a:latin typeface="EHLTWU+GillSansMT"/>
                <a:cs typeface="EHLTWU+GillSansMT"/>
              </a:rPr>
              <a:t>leito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17143" y="1920308"/>
            <a:ext cx="4168461" cy="37923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650"/>
              </a:lnSpc>
              <a:spcBef>
                <a:spcPts val="0"/>
              </a:spcBef>
              <a:spcAft>
                <a:spcPts val="0"/>
              </a:spcAft>
            </a:pPr>
            <a:r>
              <a:rPr sz="4000" dirty="0">
                <a:solidFill>
                  <a:srgbClr val="58B6C0"/>
                </a:solidFill>
                <a:latin typeface="EHLTWU+GillSansMT"/>
                <a:cs typeface="EHLTWU+GillSansMT"/>
              </a:rPr>
              <a:t>ADMISSÃO DO</a:t>
            </a:r>
          </a:p>
          <a:p>
            <a:pPr marL="70103" marR="0">
              <a:lnSpc>
                <a:spcPts val="4650"/>
              </a:lnSpc>
              <a:spcBef>
                <a:spcPts val="102"/>
              </a:spcBef>
              <a:spcAft>
                <a:spcPts val="0"/>
              </a:spcAft>
            </a:pPr>
            <a:r>
              <a:rPr sz="4000" dirty="0">
                <a:solidFill>
                  <a:srgbClr val="58B6C0"/>
                </a:solidFill>
                <a:latin typeface="EHLTWU+GillSansMT"/>
                <a:cs typeface="EHLTWU+GillSansMT"/>
              </a:rPr>
              <a:t>BINÔMIO</a:t>
            </a:r>
            <a:r>
              <a:rPr sz="4000" spc="1105" dirty="0">
                <a:solidFill>
                  <a:srgbClr val="58B6C0"/>
                </a:solidFill>
                <a:latin typeface="EHLTWU+GillSansMT"/>
                <a:cs typeface="EHLTWU+GillSansMT"/>
              </a:rPr>
              <a:t> </a:t>
            </a:r>
            <a:r>
              <a:rPr sz="4000" spc="-15" dirty="0">
                <a:solidFill>
                  <a:srgbClr val="58B6C0"/>
                </a:solidFill>
                <a:latin typeface="EHLTWU+GillSansMT"/>
                <a:cs typeface="EHLTWU+GillSansMT"/>
              </a:rPr>
              <a:t>NO</a:t>
            </a:r>
          </a:p>
          <a:p>
            <a:pPr marL="1326184" marR="0">
              <a:lnSpc>
                <a:spcPts val="4650"/>
              </a:lnSpc>
              <a:spcBef>
                <a:spcPts val="101"/>
              </a:spcBef>
              <a:spcAft>
                <a:spcPts val="0"/>
              </a:spcAft>
            </a:pPr>
            <a:r>
              <a:rPr sz="4000" spc="-27" dirty="0">
                <a:solidFill>
                  <a:srgbClr val="58B6C0"/>
                </a:solidFill>
                <a:latin typeface="EHLTWU+GillSansMT"/>
                <a:cs typeface="EHLTWU+GillSansMT"/>
              </a:rPr>
              <a:t>AC,</a:t>
            </a:r>
          </a:p>
          <a:p>
            <a:pPr marL="82295" marR="0">
              <a:lnSpc>
                <a:spcPts val="4650"/>
              </a:lnSpc>
              <a:spcBef>
                <a:spcPts val="101"/>
              </a:spcBef>
              <a:spcAft>
                <a:spcPts val="0"/>
              </a:spcAft>
            </a:pPr>
            <a:r>
              <a:rPr sz="4000" spc="-33" dirty="0">
                <a:solidFill>
                  <a:srgbClr val="58B6C0"/>
                </a:solidFill>
                <a:latin typeface="EHLTWU+GillSansMT"/>
                <a:cs typeface="EHLTWU+GillSansMT"/>
              </a:rPr>
              <a:t>PROVENIENTE</a:t>
            </a:r>
          </a:p>
          <a:p>
            <a:pPr marL="844600" marR="0">
              <a:lnSpc>
                <a:spcPts val="4650"/>
              </a:lnSpc>
              <a:spcBef>
                <a:spcPts val="102"/>
              </a:spcBef>
              <a:spcAft>
                <a:spcPts val="0"/>
              </a:spcAft>
            </a:pPr>
            <a:r>
              <a:rPr sz="4000" dirty="0">
                <a:solidFill>
                  <a:srgbClr val="58B6C0"/>
                </a:solidFill>
                <a:latin typeface="EHLTWU+GillSansMT"/>
                <a:cs typeface="EHLTWU+GillSansMT"/>
              </a:rPr>
              <a:t>DO</a:t>
            </a:r>
            <a:r>
              <a:rPr sz="4000" spc="-17" dirty="0">
                <a:solidFill>
                  <a:srgbClr val="58B6C0"/>
                </a:solidFill>
                <a:latin typeface="EHLTWU+GillSansMT"/>
                <a:cs typeface="EHLTWU+GillSansMT"/>
              </a:rPr>
              <a:t> </a:t>
            </a:r>
            <a:r>
              <a:rPr sz="4000" spc="-12" dirty="0">
                <a:solidFill>
                  <a:srgbClr val="58B6C0"/>
                </a:solidFill>
                <a:latin typeface="EHLTWU+GillSansMT"/>
                <a:cs typeface="EHLTWU+GillSansMT"/>
              </a:rPr>
              <a:t>CO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210555" y="2868452"/>
            <a:ext cx="2772997" cy="6397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198"/>
              </a:lnSpc>
              <a:spcBef>
                <a:spcPts val="0"/>
              </a:spcBef>
              <a:spcAft>
                <a:spcPts val="0"/>
              </a:spcAft>
            </a:pPr>
            <a:r>
              <a:rPr sz="17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750" spc="993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CEDBE6"/>
                </a:solidFill>
                <a:latin typeface="EHLTWU+GillSansMT"/>
                <a:cs typeface="EHLTWU+GillSansMT"/>
              </a:rPr>
              <a:t>Leitura</a:t>
            </a:r>
            <a:r>
              <a:rPr sz="1900" spc="12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900" dirty="0">
                <a:solidFill>
                  <a:srgbClr val="CEDBE6"/>
                </a:solidFill>
                <a:latin typeface="EHLTWU+GillSansMT"/>
                <a:cs typeface="EHLTWU+GillSansMT"/>
              </a:rPr>
              <a:t>de prontuário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210555" y="3380770"/>
            <a:ext cx="4270241" cy="21707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198"/>
              </a:lnSpc>
              <a:spcBef>
                <a:spcPts val="0"/>
              </a:spcBef>
              <a:spcAft>
                <a:spcPts val="0"/>
              </a:spcAft>
            </a:pPr>
            <a:r>
              <a:rPr sz="17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750" spc="993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CEDBE6"/>
                </a:solidFill>
                <a:latin typeface="EHLTWU+GillSansMT"/>
                <a:cs typeface="EHLTWU+GillSansMT"/>
              </a:rPr>
              <a:t>Aferição de</a:t>
            </a:r>
            <a:r>
              <a:rPr sz="1900" spc="10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900" dirty="0">
                <a:solidFill>
                  <a:srgbClr val="CEDBE6"/>
                </a:solidFill>
                <a:latin typeface="EHLTWU+GillSansMT"/>
                <a:cs typeface="EHLTWU+GillSansMT"/>
              </a:rPr>
              <a:t>SSVV</a:t>
            </a:r>
            <a:r>
              <a:rPr sz="1900" spc="34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900" dirty="0">
                <a:solidFill>
                  <a:srgbClr val="CEDBE6"/>
                </a:solidFill>
                <a:latin typeface="EHLTWU+GillSansMT"/>
                <a:cs typeface="EHLTWU+GillSansMT"/>
              </a:rPr>
              <a:t>(4/4h)</a:t>
            </a:r>
          </a:p>
          <a:p>
            <a:pPr marL="0" marR="0">
              <a:lnSpc>
                <a:spcPts val="2201"/>
              </a:lnSpc>
              <a:spcBef>
                <a:spcPts val="1806"/>
              </a:spcBef>
              <a:spcAft>
                <a:spcPts val="0"/>
              </a:spcAft>
            </a:pPr>
            <a:r>
              <a:rPr sz="17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750" spc="993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CEDBE6"/>
                </a:solidFill>
                <a:latin typeface="EHLTWU+GillSansMT"/>
                <a:cs typeface="EHLTWU+GillSansMT"/>
              </a:rPr>
              <a:t>Avaliação contínua</a:t>
            </a:r>
            <a:r>
              <a:rPr sz="1900" spc="-10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900" dirty="0">
                <a:solidFill>
                  <a:srgbClr val="CEDBE6"/>
                </a:solidFill>
                <a:latin typeface="EHLTWU+GillSansMT"/>
                <a:cs typeface="EHLTWU+GillSansMT"/>
              </a:rPr>
              <a:t>do</a:t>
            </a:r>
            <a:r>
              <a:rPr sz="1900" spc="15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900" dirty="0">
                <a:solidFill>
                  <a:srgbClr val="CEDBE6"/>
                </a:solidFill>
                <a:latin typeface="EHLTWU+GillSansMT"/>
                <a:cs typeface="EHLTWU+GillSansMT"/>
              </a:rPr>
              <a:t>binômio</a:t>
            </a:r>
          </a:p>
          <a:p>
            <a:pPr marL="0" marR="0">
              <a:lnSpc>
                <a:spcPts val="2198"/>
              </a:lnSpc>
              <a:spcBef>
                <a:spcPts val="1836"/>
              </a:spcBef>
              <a:spcAft>
                <a:spcPts val="0"/>
              </a:spcAft>
            </a:pPr>
            <a:r>
              <a:rPr sz="17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750" spc="993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CEDBE6"/>
                </a:solidFill>
                <a:latin typeface="EHLTWU+GillSansMT"/>
                <a:cs typeface="EHLTWU+GillSansMT"/>
              </a:rPr>
              <a:t>Protocolo</a:t>
            </a:r>
            <a:r>
              <a:rPr sz="1900" spc="25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900" dirty="0">
                <a:solidFill>
                  <a:srgbClr val="CEDBE6"/>
                </a:solidFill>
                <a:latin typeface="EHLTWU+GillSansMT"/>
                <a:cs typeface="EHLTWU+GillSansMT"/>
              </a:rPr>
              <a:t>de</a:t>
            </a:r>
            <a:r>
              <a:rPr sz="1900" spc="10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900" spc="-11" dirty="0">
                <a:solidFill>
                  <a:srgbClr val="CEDBE6"/>
                </a:solidFill>
                <a:latin typeface="EHLTWU+GillSansMT"/>
                <a:cs typeface="EHLTWU+GillSansMT"/>
              </a:rPr>
              <a:t>prevenção</a:t>
            </a:r>
            <a:r>
              <a:rPr sz="1900" dirty="0">
                <a:solidFill>
                  <a:srgbClr val="CEDBE6"/>
                </a:solidFill>
                <a:latin typeface="EHLTWU+GillSansMT"/>
                <a:cs typeface="EHLTWU+GillSansMT"/>
              </a:rPr>
              <a:t> de</a:t>
            </a:r>
            <a:r>
              <a:rPr sz="1900" spc="10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900" dirty="0">
                <a:solidFill>
                  <a:srgbClr val="CEDBE6"/>
                </a:solidFill>
                <a:latin typeface="EHLTWU+GillSansMT"/>
                <a:cs typeface="EHLTWU+GillSansMT"/>
              </a:rPr>
              <a:t>quedas</a:t>
            </a:r>
          </a:p>
          <a:p>
            <a:pPr marL="0" marR="0">
              <a:lnSpc>
                <a:spcPts val="2198"/>
              </a:lnSpc>
              <a:spcBef>
                <a:spcPts val="1861"/>
              </a:spcBef>
              <a:spcAft>
                <a:spcPts val="0"/>
              </a:spcAft>
            </a:pPr>
            <a:r>
              <a:rPr sz="17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750" spc="993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CEDBE6"/>
                </a:solidFill>
                <a:latin typeface="EHLTWU+GillSansMT"/>
                <a:cs typeface="EHLTWU+GillSansMT"/>
              </a:rPr>
              <a:t>Primeiras</a:t>
            </a:r>
            <a:r>
              <a:rPr sz="1900" spc="28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900" dirty="0">
                <a:solidFill>
                  <a:srgbClr val="CEDBE6"/>
                </a:solidFill>
                <a:latin typeface="EHLTWU+GillSansMT"/>
                <a:cs typeface="EHLTWU+GillSansMT"/>
              </a:rPr>
              <a:t>orientações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210555" y="5423895"/>
            <a:ext cx="2574049" cy="6395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198"/>
              </a:lnSpc>
              <a:spcBef>
                <a:spcPts val="0"/>
              </a:spcBef>
              <a:spcAft>
                <a:spcPts val="0"/>
              </a:spcAft>
            </a:pPr>
            <a:r>
              <a:rPr sz="17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750" spc="993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900" spc="-17" dirty="0">
                <a:solidFill>
                  <a:srgbClr val="CEDBE6"/>
                </a:solidFill>
                <a:latin typeface="EHLTWU+GillSansMT"/>
                <a:cs typeface="EHLTWU+GillSansMT"/>
              </a:rPr>
              <a:t>Promover</a:t>
            </a:r>
            <a:r>
              <a:rPr sz="1900" spc="41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900" dirty="0">
                <a:solidFill>
                  <a:srgbClr val="CEDBE6"/>
                </a:solidFill>
                <a:latin typeface="EHLTWU+GillSansMT"/>
                <a:cs typeface="EHLTWU+GillSansMT"/>
              </a:rPr>
              <a:t>conforto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210555" y="5932628"/>
            <a:ext cx="4201843" cy="6405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1"/>
              </a:lnSpc>
              <a:spcBef>
                <a:spcPts val="0"/>
              </a:spcBef>
              <a:spcAft>
                <a:spcPts val="0"/>
              </a:spcAft>
            </a:pPr>
            <a:r>
              <a:rPr sz="17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750" spc="993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CEDBE6"/>
                </a:solidFill>
                <a:latin typeface="EHLTWU+GillSansMT"/>
                <a:cs typeface="EHLTWU+GillSansMT"/>
              </a:rPr>
              <a:t>Aprazamento de</a:t>
            </a:r>
            <a:r>
              <a:rPr sz="1900" spc="10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900" dirty="0">
                <a:solidFill>
                  <a:srgbClr val="CEDBE6"/>
                </a:solidFill>
                <a:latin typeface="EHLTWU+GillSansMT"/>
                <a:cs typeface="EHLTWU+GillSansMT"/>
              </a:rPr>
              <a:t>prescrição</a:t>
            </a:r>
            <a:r>
              <a:rPr sz="1900" spc="28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900" dirty="0">
                <a:solidFill>
                  <a:srgbClr val="CEDBE6"/>
                </a:solidFill>
                <a:latin typeface="EHLTWU+GillSansMT"/>
                <a:cs typeface="EHLTWU+GillSansMT"/>
              </a:rPr>
              <a:t>e SAE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210555" y="1564136"/>
            <a:ext cx="2919956" cy="6729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310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850" spc="911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Leitura</a:t>
            </a:r>
            <a:r>
              <a:rPr sz="2000" spc="-38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spc="-11" dirty="0">
                <a:solidFill>
                  <a:srgbClr val="CEDBE6"/>
                </a:solidFill>
                <a:latin typeface="EHLTWU+GillSansMT"/>
                <a:cs typeface="EHLTWU+GillSansMT"/>
              </a:rPr>
              <a:t>do</a:t>
            </a:r>
            <a:r>
              <a:rPr sz="2000" spc="30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prontuário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62279" y="1920308"/>
            <a:ext cx="4272748" cy="25724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650"/>
              </a:lnSpc>
              <a:spcBef>
                <a:spcPts val="0"/>
              </a:spcBef>
              <a:spcAft>
                <a:spcPts val="0"/>
              </a:spcAft>
            </a:pPr>
            <a:r>
              <a:rPr sz="4000" spc="-68" dirty="0">
                <a:solidFill>
                  <a:srgbClr val="58B6C0"/>
                </a:solidFill>
                <a:latin typeface="EHLTWU+GillSansMT"/>
                <a:cs typeface="EHLTWU+GillSansMT"/>
              </a:rPr>
              <a:t>AVALIAÇÃO</a:t>
            </a:r>
            <a:r>
              <a:rPr sz="4000" spc="31" dirty="0">
                <a:solidFill>
                  <a:srgbClr val="58B6C0"/>
                </a:solidFill>
                <a:latin typeface="EHLTWU+GillSansMT"/>
                <a:cs typeface="EHLTWU+GillSansMT"/>
              </a:rPr>
              <a:t> </a:t>
            </a:r>
            <a:r>
              <a:rPr sz="4000" dirty="0">
                <a:solidFill>
                  <a:srgbClr val="58B6C0"/>
                </a:solidFill>
                <a:latin typeface="EHLTWU+GillSansMT"/>
                <a:cs typeface="EHLTWU+GillSansMT"/>
              </a:rPr>
              <a:t>DE</a:t>
            </a:r>
          </a:p>
          <a:p>
            <a:pPr marL="85343" marR="0">
              <a:lnSpc>
                <a:spcPts val="4650"/>
              </a:lnSpc>
              <a:spcBef>
                <a:spcPts val="102"/>
              </a:spcBef>
              <a:spcAft>
                <a:spcPts val="0"/>
              </a:spcAft>
            </a:pPr>
            <a:r>
              <a:rPr sz="4000" dirty="0">
                <a:solidFill>
                  <a:srgbClr val="58B6C0"/>
                </a:solidFill>
                <a:latin typeface="EHLTWU+GillSansMT"/>
                <a:cs typeface="EHLTWU+GillSansMT"/>
              </a:rPr>
              <a:t>BINÔMIO</a:t>
            </a:r>
            <a:r>
              <a:rPr sz="4000" spc="-10" dirty="0">
                <a:solidFill>
                  <a:srgbClr val="58B6C0"/>
                </a:solidFill>
                <a:latin typeface="EHLTWU+GillSansMT"/>
                <a:cs typeface="EHLTWU+GillSansMT"/>
              </a:rPr>
              <a:t> </a:t>
            </a:r>
            <a:r>
              <a:rPr sz="4000" dirty="0">
                <a:solidFill>
                  <a:srgbClr val="58B6C0"/>
                </a:solidFill>
                <a:latin typeface="EHLTWU+GillSansMT"/>
                <a:cs typeface="EHLTWU+GillSansMT"/>
              </a:rPr>
              <a:t>QUE</a:t>
            </a:r>
          </a:p>
          <a:p>
            <a:pPr marL="1210360" marR="0">
              <a:lnSpc>
                <a:spcPts val="4650"/>
              </a:lnSpc>
              <a:spcBef>
                <a:spcPts val="101"/>
              </a:spcBef>
              <a:spcAft>
                <a:spcPts val="0"/>
              </a:spcAft>
            </a:pPr>
            <a:r>
              <a:rPr sz="4000" dirty="0">
                <a:solidFill>
                  <a:srgbClr val="58B6C0"/>
                </a:solidFill>
                <a:latin typeface="EHLTWU+GillSansMT"/>
                <a:cs typeface="EHLTWU+GillSansMT"/>
              </a:rPr>
              <a:t>JÁ SE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210555" y="2158877"/>
            <a:ext cx="3820971" cy="18621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310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850" spc="911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Apresentação</a:t>
            </a:r>
            <a:r>
              <a:rPr sz="2000" spc="25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/ Comunicação</a:t>
            </a:r>
          </a:p>
          <a:p>
            <a:pPr marL="0" marR="0">
              <a:lnSpc>
                <a:spcPts val="2310"/>
              </a:lnSpc>
              <a:spcBef>
                <a:spcPts val="2371"/>
              </a:spcBef>
              <a:spcAft>
                <a:spcPts val="0"/>
              </a:spcAft>
            </a:pPr>
            <a:r>
              <a:rPr sz="18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850" spc="911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Checagem</a:t>
            </a:r>
            <a:r>
              <a:rPr sz="2000" spc="20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spc="-11" dirty="0">
                <a:solidFill>
                  <a:srgbClr val="CEDBE6"/>
                </a:solidFill>
                <a:latin typeface="EHLTWU+GillSansMT"/>
                <a:cs typeface="EHLTWU+GillSansMT"/>
              </a:rPr>
              <a:t>de</a:t>
            </a:r>
            <a:r>
              <a:rPr sz="2000" spc="31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pulseiras</a:t>
            </a:r>
          </a:p>
          <a:p>
            <a:pPr marL="0" marR="0">
              <a:lnSpc>
                <a:spcPts val="2310"/>
              </a:lnSpc>
              <a:spcBef>
                <a:spcPts val="2371"/>
              </a:spcBef>
              <a:spcAft>
                <a:spcPts val="0"/>
              </a:spcAft>
            </a:pPr>
            <a:r>
              <a:rPr sz="18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850" spc="911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2000" spc="-17" dirty="0">
                <a:solidFill>
                  <a:srgbClr val="CEDBE6"/>
                </a:solidFill>
                <a:latin typeface="EHLTWU+GillSansMT"/>
                <a:cs typeface="EHLTWU+GillSansMT"/>
              </a:rPr>
              <a:t>Avaliação</a:t>
            </a:r>
            <a:r>
              <a:rPr sz="2000" spc="82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materna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52551" y="3749997"/>
            <a:ext cx="4494426" cy="19626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650"/>
              </a:lnSpc>
              <a:spcBef>
                <a:spcPts val="0"/>
              </a:spcBef>
              <a:spcAft>
                <a:spcPts val="0"/>
              </a:spcAft>
            </a:pPr>
            <a:r>
              <a:rPr sz="4000" dirty="0">
                <a:solidFill>
                  <a:srgbClr val="58B6C0"/>
                </a:solidFill>
                <a:latin typeface="EHLTWU+GillSansMT"/>
                <a:cs typeface="EHLTWU+GillSansMT"/>
              </a:rPr>
              <a:t>ENCONTRA</a:t>
            </a:r>
            <a:r>
              <a:rPr sz="4000" spc="-36" dirty="0">
                <a:solidFill>
                  <a:srgbClr val="58B6C0"/>
                </a:solidFill>
                <a:latin typeface="EHLTWU+GillSansMT"/>
                <a:cs typeface="EHLTWU+GillSansMT"/>
              </a:rPr>
              <a:t> </a:t>
            </a:r>
            <a:r>
              <a:rPr sz="4000" dirty="0">
                <a:solidFill>
                  <a:srgbClr val="58B6C0"/>
                </a:solidFill>
                <a:latin typeface="EHLTWU+GillSansMT"/>
                <a:cs typeface="EHLTWU+GillSansMT"/>
              </a:rPr>
              <a:t>NO</a:t>
            </a:r>
          </a:p>
          <a:p>
            <a:pPr marL="1527352" marR="0">
              <a:lnSpc>
                <a:spcPts val="4650"/>
              </a:lnSpc>
              <a:spcBef>
                <a:spcPts val="102"/>
              </a:spcBef>
              <a:spcAft>
                <a:spcPts val="0"/>
              </a:spcAft>
            </a:pPr>
            <a:r>
              <a:rPr sz="4000" spc="-172" dirty="0">
                <a:solidFill>
                  <a:srgbClr val="58B6C0"/>
                </a:solidFill>
                <a:latin typeface="EHLTWU+GillSansMT"/>
                <a:cs typeface="EHLTWU+GillSansMT"/>
              </a:rPr>
              <a:t>AC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210555" y="3942182"/>
            <a:ext cx="2402262" cy="6726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312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850" spc="911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2000" spc="-18" dirty="0">
                <a:solidFill>
                  <a:srgbClr val="CEDBE6"/>
                </a:solidFill>
                <a:latin typeface="EHLTWU+GillSansMT"/>
                <a:cs typeface="EHLTWU+GillSansMT"/>
              </a:rPr>
              <a:t>Avaliação</a:t>
            </a:r>
            <a:r>
              <a:rPr sz="2000" spc="83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spc="-11" dirty="0">
                <a:solidFill>
                  <a:srgbClr val="CEDBE6"/>
                </a:solidFill>
                <a:latin typeface="EHLTWU+GillSansMT"/>
                <a:cs typeface="EHLTWU+GillSansMT"/>
              </a:rPr>
              <a:t>do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 RN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210555" y="4536923"/>
            <a:ext cx="4398104" cy="12683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312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850" spc="911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Realização</a:t>
            </a:r>
            <a:r>
              <a:rPr sz="2000" spc="50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spc="-11" dirty="0">
                <a:solidFill>
                  <a:srgbClr val="CEDBE6"/>
                </a:solidFill>
                <a:latin typeface="EHLTWU+GillSansMT"/>
                <a:cs typeface="EHLTWU+GillSansMT"/>
              </a:rPr>
              <a:t>de</a:t>
            </a:r>
            <a:r>
              <a:rPr sz="2000" spc="31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triagens</a:t>
            </a:r>
            <a:r>
              <a:rPr sz="2000" spc="20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neonatais</a:t>
            </a:r>
          </a:p>
          <a:p>
            <a:pPr marL="0" marR="0">
              <a:lnSpc>
                <a:spcPts val="2312"/>
              </a:lnSpc>
              <a:spcBef>
                <a:spcPts val="2369"/>
              </a:spcBef>
              <a:spcAft>
                <a:spcPts val="0"/>
              </a:spcAft>
            </a:pPr>
            <a:r>
              <a:rPr sz="18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850" spc="911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Aprazamento</a:t>
            </a:r>
            <a:r>
              <a:rPr sz="2000" spc="10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spc="-11" dirty="0">
                <a:solidFill>
                  <a:srgbClr val="CEDBE6"/>
                </a:solidFill>
                <a:latin typeface="EHLTWU+GillSansMT"/>
                <a:cs typeface="EHLTWU+GillSansMT"/>
              </a:rPr>
              <a:t>de</a:t>
            </a:r>
            <a:r>
              <a:rPr sz="2000" spc="36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spc="-10" dirty="0">
                <a:solidFill>
                  <a:srgbClr val="CEDBE6"/>
                </a:solidFill>
                <a:latin typeface="EHLTWU+GillSansMT"/>
                <a:cs typeface="EHLTWU+GillSansMT"/>
              </a:rPr>
              <a:t>prescrição</a:t>
            </a:r>
            <a:r>
              <a:rPr sz="2000" spc="37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e SAE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014081" y="1358127"/>
            <a:ext cx="2660976" cy="1176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783"/>
              </a:lnSpc>
              <a:spcBef>
                <a:spcPts val="0"/>
              </a:spcBef>
              <a:spcAft>
                <a:spcPts val="0"/>
              </a:spcAft>
            </a:pPr>
            <a:r>
              <a:rPr sz="2400" spc="-40" dirty="0">
                <a:solidFill>
                  <a:srgbClr val="FFFFFF"/>
                </a:solidFill>
                <a:latin typeface="EHLTWU+GillSansMT"/>
                <a:cs typeface="EHLTWU+GillSansMT"/>
              </a:rPr>
              <a:t>AVALIAÇÃO</a:t>
            </a:r>
            <a:r>
              <a:rPr sz="2400" spc="14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400" dirty="0">
                <a:solidFill>
                  <a:srgbClr val="FFFFFF"/>
                </a:solidFill>
                <a:latin typeface="EHLTWU+GillSansMT"/>
                <a:cs typeface="EHLTWU+GillSansMT"/>
              </a:rPr>
              <a:t>DO</a:t>
            </a:r>
          </a:p>
          <a:p>
            <a:pPr marL="0" marR="0">
              <a:lnSpc>
                <a:spcPts val="2785"/>
              </a:lnSpc>
              <a:spcBef>
                <a:spcPts val="94"/>
              </a:spcBef>
              <a:spcAft>
                <a:spcPts val="0"/>
              </a:spcAft>
            </a:pPr>
            <a:r>
              <a:rPr sz="2400" dirty="0">
                <a:solidFill>
                  <a:srgbClr val="FFFFFF"/>
                </a:solidFill>
                <a:latin typeface="EHLTWU+GillSansMT"/>
                <a:cs typeface="EHLTWU+GillSansMT"/>
              </a:rPr>
              <a:t>BINÔMIO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014081" y="2459589"/>
            <a:ext cx="1982544" cy="5398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864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3775B4"/>
                </a:solidFill>
                <a:latin typeface="WRENVG+Wingdings2"/>
                <a:cs typeface="WRENVG+Wingdings2"/>
              </a:rPr>
              <a:t></a:t>
            </a:r>
            <a:r>
              <a:rPr sz="1450" spc="1234" dirty="0">
                <a:solidFill>
                  <a:srgbClr val="3775B4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CEDBE6"/>
                </a:solidFill>
                <a:latin typeface="EHLTWU+GillSansMT"/>
                <a:cs typeface="EHLTWU+GillSansMT"/>
              </a:rPr>
              <a:t>Avaliar</a:t>
            </a:r>
            <a:r>
              <a:rPr sz="1600" spc="-23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600" dirty="0">
                <a:solidFill>
                  <a:srgbClr val="CEDBE6"/>
                </a:solidFill>
                <a:latin typeface="EHLTWU+GillSansMT"/>
                <a:cs typeface="EHLTWU+GillSansMT"/>
              </a:rPr>
              <a:t>puérpera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337168" y="2828651"/>
            <a:ext cx="2506120" cy="908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864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3775B4"/>
                </a:solidFill>
                <a:latin typeface="WRENVG+Wingdings2"/>
                <a:cs typeface="WRENVG+Wingdings2"/>
              </a:rPr>
              <a:t></a:t>
            </a:r>
            <a:r>
              <a:rPr sz="1450" spc="1257" dirty="0">
                <a:solidFill>
                  <a:srgbClr val="3775B4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CEDBE6"/>
                </a:solidFill>
                <a:latin typeface="EHLTWU+GillSansMT"/>
                <a:cs typeface="EHLTWU+GillSansMT"/>
              </a:rPr>
              <a:t>Condições</a:t>
            </a:r>
            <a:r>
              <a:rPr sz="1600" spc="-37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600" dirty="0">
                <a:solidFill>
                  <a:srgbClr val="CEDBE6"/>
                </a:solidFill>
                <a:latin typeface="EHLTWU+GillSansMT"/>
                <a:cs typeface="EHLTWU+GillSansMT"/>
              </a:rPr>
              <a:t>emocionais</a:t>
            </a:r>
          </a:p>
          <a:p>
            <a:pPr marL="0" marR="0">
              <a:lnSpc>
                <a:spcPts val="1864"/>
              </a:lnSpc>
              <a:spcBef>
                <a:spcPts val="1039"/>
              </a:spcBef>
              <a:spcAft>
                <a:spcPts val="0"/>
              </a:spcAft>
            </a:pPr>
            <a:r>
              <a:rPr sz="1450" dirty="0">
                <a:solidFill>
                  <a:srgbClr val="3775B4"/>
                </a:solidFill>
                <a:latin typeface="WRENVG+Wingdings2"/>
                <a:cs typeface="WRENVG+Wingdings2"/>
              </a:rPr>
              <a:t></a:t>
            </a:r>
            <a:r>
              <a:rPr sz="1450" spc="1257" dirty="0">
                <a:solidFill>
                  <a:srgbClr val="3775B4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CEDBE6"/>
                </a:solidFill>
                <a:latin typeface="EHLTWU+GillSansMT"/>
                <a:cs typeface="EHLTWU+GillSansMT"/>
              </a:rPr>
              <a:t>Condições</a:t>
            </a:r>
            <a:r>
              <a:rPr sz="1600" spc="-37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600" dirty="0">
                <a:solidFill>
                  <a:srgbClr val="CEDBE6"/>
                </a:solidFill>
                <a:latin typeface="EHLTWU+GillSansMT"/>
                <a:cs typeface="EHLTWU+GillSansMT"/>
              </a:rPr>
              <a:t>físicas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337168" y="3566648"/>
            <a:ext cx="3075859" cy="5405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864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3775B4"/>
                </a:solidFill>
                <a:latin typeface="WRENVG+Wingdings2"/>
                <a:cs typeface="WRENVG+Wingdings2"/>
              </a:rPr>
              <a:t></a:t>
            </a:r>
            <a:r>
              <a:rPr sz="1450" spc="1257" dirty="0">
                <a:solidFill>
                  <a:srgbClr val="3775B4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CEDBE6"/>
                </a:solidFill>
                <a:latin typeface="EHLTWU+GillSansMT"/>
                <a:cs typeface="EHLTWU+GillSansMT"/>
              </a:rPr>
              <a:t>Possibilidade</a:t>
            </a:r>
            <a:r>
              <a:rPr sz="1600" spc="-63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600" dirty="0">
                <a:solidFill>
                  <a:srgbClr val="CEDBE6"/>
                </a:solidFill>
                <a:latin typeface="EHLTWU+GillSansMT"/>
                <a:cs typeface="EHLTWU+GillSansMT"/>
              </a:rPr>
              <a:t>de</a:t>
            </a:r>
            <a:r>
              <a:rPr sz="1600" spc="-18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600" dirty="0">
                <a:solidFill>
                  <a:srgbClr val="CEDBE6"/>
                </a:solidFill>
                <a:latin typeface="EHLTWU+GillSansMT"/>
                <a:cs typeface="EHLTWU+GillSansMT"/>
              </a:rPr>
              <a:t>autocuidado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337168" y="3935456"/>
            <a:ext cx="2784237" cy="5402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864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3775B4"/>
                </a:solidFill>
                <a:latin typeface="WRENVG+Wingdings2"/>
                <a:cs typeface="WRENVG+Wingdings2"/>
              </a:rPr>
              <a:t></a:t>
            </a:r>
            <a:r>
              <a:rPr sz="1450" spc="1257" dirty="0">
                <a:solidFill>
                  <a:srgbClr val="3775B4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CEDBE6"/>
                </a:solidFill>
                <a:latin typeface="EHLTWU+GillSansMT"/>
                <a:cs typeface="EHLTWU+GillSansMT"/>
              </a:rPr>
              <a:t>Nível de</a:t>
            </a:r>
            <a:r>
              <a:rPr sz="1600" spc="-18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600" dirty="0">
                <a:solidFill>
                  <a:srgbClr val="CEDBE6"/>
                </a:solidFill>
                <a:latin typeface="EHLTWU+GillSansMT"/>
                <a:cs typeface="EHLTWU+GillSansMT"/>
              </a:rPr>
              <a:t>compreensão</a:t>
            </a:r>
            <a:r>
              <a:rPr sz="1600" spc="-56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600" dirty="0">
                <a:solidFill>
                  <a:srgbClr val="CEDBE6"/>
                </a:solidFill>
                <a:latin typeface="EHLTWU+GillSansMT"/>
                <a:cs typeface="EHLTWU+GillSansMT"/>
              </a:rPr>
              <a:t>de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645017" y="4179550"/>
            <a:ext cx="1279269" cy="5416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864"/>
              </a:lnSpc>
              <a:spcBef>
                <a:spcPts val="0"/>
              </a:spcBef>
              <a:spcAft>
                <a:spcPts val="0"/>
              </a:spcAft>
            </a:pPr>
            <a:r>
              <a:rPr sz="1600" dirty="0">
                <a:solidFill>
                  <a:srgbClr val="CEDBE6"/>
                </a:solidFill>
                <a:latin typeface="EHLTWU+GillSansMT"/>
                <a:cs typeface="EHLTWU+GillSansMT"/>
              </a:rPr>
              <a:t>orientações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337168" y="4548358"/>
            <a:ext cx="1778924" cy="4873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864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3775B4"/>
                </a:solidFill>
                <a:latin typeface="WRENVG+Wingdings2"/>
                <a:cs typeface="WRENVG+Wingdings2"/>
              </a:rPr>
              <a:t></a:t>
            </a:r>
            <a:r>
              <a:rPr sz="1450" spc="1257" dirty="0">
                <a:solidFill>
                  <a:srgbClr val="3775B4"/>
                </a:solidFill>
                <a:latin typeface="Times New Roman"/>
                <a:cs typeface="Times New Roman"/>
              </a:rPr>
              <a:t> </a:t>
            </a:r>
            <a:r>
              <a:rPr sz="1600" spc="10" dirty="0" err="1">
                <a:solidFill>
                  <a:srgbClr val="CEDBE6"/>
                </a:solidFill>
                <a:latin typeface="EHLTWU+GillSansMT"/>
                <a:cs typeface="EHLTWU+GillSansMT"/>
              </a:rPr>
              <a:t>Apoio</a:t>
            </a:r>
            <a:r>
              <a:rPr sz="1600" spc="-40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600" spc="10" dirty="0">
                <a:solidFill>
                  <a:srgbClr val="CEDBE6"/>
                </a:solidFill>
                <a:latin typeface="EHLTWU+GillSansMT"/>
                <a:cs typeface="EHLTWU+GillSansMT"/>
              </a:rPr>
              <a:t>familiar</a:t>
            </a:r>
            <a:endParaRPr lang="pt-BR" sz="1600" spc="10" dirty="0">
              <a:solidFill>
                <a:srgbClr val="CEDBE6"/>
              </a:solidFill>
              <a:latin typeface="EHLTWU+GillSansMT"/>
              <a:cs typeface="EHLTWU+GillSansMT"/>
            </a:endParaRPr>
          </a:p>
          <a:p>
            <a:pPr marL="0" marR="0">
              <a:lnSpc>
                <a:spcPts val="1864"/>
              </a:lnSpc>
              <a:spcBef>
                <a:spcPts val="0"/>
              </a:spcBef>
              <a:spcAft>
                <a:spcPts val="0"/>
              </a:spcAft>
            </a:pPr>
            <a:endParaRPr sz="1600" spc="10" dirty="0">
              <a:solidFill>
                <a:srgbClr val="CEDBE6"/>
              </a:solidFill>
              <a:latin typeface="EHLTWU+GillSansMT"/>
              <a:cs typeface="EHLTWU+GillSansM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92810" y="826843"/>
            <a:ext cx="3104029" cy="13744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59"/>
              </a:lnSpc>
              <a:spcBef>
                <a:spcPts val="0"/>
              </a:spcBef>
              <a:spcAft>
                <a:spcPts val="0"/>
              </a:spcAft>
            </a:pPr>
            <a:r>
              <a:rPr sz="2800" spc="-44" dirty="0">
                <a:solidFill>
                  <a:srgbClr val="FFFFFF"/>
                </a:solidFill>
                <a:latin typeface="EHLTWU+GillSansMT"/>
                <a:cs typeface="EHLTWU+GillSansMT"/>
              </a:rPr>
              <a:t>AVALIAÇÃO</a:t>
            </a:r>
            <a:r>
              <a:rPr sz="2800" spc="-34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800" dirty="0">
                <a:solidFill>
                  <a:srgbClr val="FFFFFF"/>
                </a:solidFill>
                <a:latin typeface="EHLTWU+GillSansMT"/>
                <a:cs typeface="EHLTWU+GillSansMT"/>
              </a:rPr>
              <a:t>DO</a:t>
            </a:r>
          </a:p>
          <a:p>
            <a:pPr marL="0" marR="0">
              <a:lnSpc>
                <a:spcPts val="3259"/>
              </a:lnSpc>
              <a:spcBef>
                <a:spcPts val="53"/>
              </a:spcBef>
              <a:spcAft>
                <a:spcPts val="0"/>
              </a:spcAft>
            </a:pPr>
            <a:r>
              <a:rPr sz="2800" dirty="0">
                <a:solidFill>
                  <a:srgbClr val="FFFFFF"/>
                </a:solidFill>
                <a:latin typeface="EHLTWU+GillSansMT"/>
                <a:cs typeface="EHLTWU+GillSansMT"/>
              </a:rPr>
              <a:t>BINÔMIO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92810" y="2503353"/>
            <a:ext cx="2869060" cy="1384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5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Avaliação do</a:t>
            </a:r>
            <a:r>
              <a:rPr sz="1800" spc="-11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RN</a:t>
            </a:r>
          </a:p>
          <a:p>
            <a:pPr marL="323392" marR="0">
              <a:lnSpc>
                <a:spcPts val="1867"/>
              </a:lnSpc>
              <a:spcBef>
                <a:spcPts val="1034"/>
              </a:spcBef>
              <a:spcAft>
                <a:spcPts val="0"/>
              </a:spcAft>
            </a:pPr>
            <a:r>
              <a:rPr sz="14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450" spc="1257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600" spc="12" dirty="0" err="1">
                <a:solidFill>
                  <a:srgbClr val="FFFFFF"/>
                </a:solidFill>
                <a:latin typeface="EHLTWU+GillSansMT"/>
                <a:cs typeface="EHLTWU+GillSansMT"/>
              </a:rPr>
              <a:t>Exame</a:t>
            </a:r>
            <a:r>
              <a:rPr sz="1600" spc="-73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600" dirty="0">
                <a:solidFill>
                  <a:srgbClr val="FFFFFF"/>
                </a:solidFill>
                <a:latin typeface="EHLTWU+GillSansMT"/>
                <a:cs typeface="EHLTWU+GillSansMT"/>
              </a:rPr>
              <a:t>físico</a:t>
            </a:r>
            <a:r>
              <a:rPr sz="1600" spc="-11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600" dirty="0">
                <a:solidFill>
                  <a:srgbClr val="FFFFFF"/>
                </a:solidFill>
                <a:latin typeface="EHLTWU+GillSansMT"/>
                <a:cs typeface="EHLTWU+GillSansMT"/>
              </a:rPr>
              <a:t>completo</a:t>
            </a:r>
          </a:p>
          <a:p>
            <a:pPr marL="323392" marR="0">
              <a:lnSpc>
                <a:spcPts val="1864"/>
              </a:lnSpc>
              <a:spcBef>
                <a:spcPts val="1041"/>
              </a:spcBef>
              <a:spcAft>
                <a:spcPts val="0"/>
              </a:spcAft>
            </a:pPr>
            <a:r>
              <a:rPr sz="14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450" spc="1257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600" dirty="0" err="1">
                <a:solidFill>
                  <a:srgbClr val="FFFFFF"/>
                </a:solidFill>
                <a:latin typeface="EHLTWU+GillSansMT"/>
                <a:cs typeface="EHLTWU+GillSansMT"/>
              </a:rPr>
              <a:t>Amamentação</a:t>
            </a:r>
            <a:endParaRPr sz="1600" dirty="0">
              <a:solidFill>
                <a:srgbClr val="FFFFFF"/>
              </a:solidFill>
              <a:latin typeface="EHLTWU+GillSansMT"/>
              <a:cs typeface="EHLTWU+GillSansMT"/>
            </a:endParaRPr>
          </a:p>
          <a:p>
            <a:pPr marL="323392" marR="0">
              <a:lnSpc>
                <a:spcPts val="1867"/>
              </a:lnSpc>
              <a:spcBef>
                <a:spcPts val="1036"/>
              </a:spcBef>
              <a:spcAft>
                <a:spcPts val="0"/>
              </a:spcAft>
            </a:pPr>
            <a:r>
              <a:rPr sz="14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450" spc="1257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FFFFFF"/>
                </a:solidFill>
                <a:latin typeface="EHLTWU+GillSansMT"/>
                <a:cs typeface="EHLTWU+GillSansMT"/>
              </a:rPr>
              <a:t>Vínculo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16203" y="4007973"/>
            <a:ext cx="1309742" cy="538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864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450" spc="1257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FFFFFF"/>
                </a:solidFill>
                <a:latin typeface="EHLTWU+GillSansMT"/>
                <a:cs typeface="EHLTWU+GillSansMT"/>
              </a:rPr>
              <a:t>Cuidado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74699" y="4745843"/>
            <a:ext cx="2967073" cy="7309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864"/>
              </a:lnSpc>
              <a:spcBef>
                <a:spcPts val="0"/>
              </a:spcBef>
              <a:spcAft>
                <a:spcPts val="0"/>
              </a:spcAft>
            </a:pPr>
            <a:r>
              <a:rPr sz="1600" dirty="0">
                <a:solidFill>
                  <a:srgbClr val="FFFFFF"/>
                </a:solidFill>
                <a:latin typeface="EHLTWU+GillSansMT"/>
                <a:cs typeface="EHLTWU+GillSansMT"/>
              </a:rPr>
              <a:t>Permitir</a:t>
            </a:r>
            <a:r>
              <a:rPr sz="1600" spc="-21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600" spc="14" dirty="0">
                <a:solidFill>
                  <a:srgbClr val="FFFFFF"/>
                </a:solidFill>
                <a:latin typeface="EHLTWU+GillSansMT"/>
                <a:cs typeface="EHLTWU+GillSansMT"/>
              </a:rPr>
              <a:t>que</a:t>
            </a:r>
            <a:r>
              <a:rPr sz="1600" spc="-49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600" dirty="0">
                <a:solidFill>
                  <a:srgbClr val="FFFFFF"/>
                </a:solidFill>
                <a:latin typeface="EHLTWU+GillSansMT"/>
                <a:cs typeface="EHLTWU+GillSansMT"/>
              </a:rPr>
              <a:t>os</a:t>
            </a:r>
            <a:r>
              <a:rPr sz="1600" spc="-10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EHLTWU+GillSansMT"/>
                <a:cs typeface="EHLTWU+GillSansMT"/>
              </a:rPr>
              <a:t>pais</a:t>
            </a:r>
            <a:r>
              <a:rPr sz="1600" spc="-40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EHLTWU+GillSansMT"/>
                <a:cs typeface="EHLTWU+GillSansMT"/>
              </a:rPr>
              <a:t>participem</a:t>
            </a:r>
          </a:p>
          <a:p>
            <a:pPr marL="158546" marR="0">
              <a:lnSpc>
                <a:spcPts val="1867"/>
              </a:lnSpc>
              <a:spcBef>
                <a:spcPts val="2"/>
              </a:spcBef>
              <a:spcAft>
                <a:spcPts val="0"/>
              </a:spcAft>
            </a:pPr>
            <a:r>
              <a:rPr sz="1600" dirty="0">
                <a:solidFill>
                  <a:srgbClr val="FFFFFF"/>
                </a:solidFill>
                <a:latin typeface="EHLTWU+GillSansMT"/>
                <a:cs typeface="EHLTWU+GillSansMT"/>
              </a:rPr>
              <a:t>ativamente</a:t>
            </a:r>
            <a:r>
              <a:rPr sz="1600" spc="-40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600" dirty="0">
                <a:solidFill>
                  <a:srgbClr val="FFFFFF"/>
                </a:solidFill>
                <a:latin typeface="EHLTWU+GillSansMT"/>
                <a:cs typeface="EHLTWU+GillSansMT"/>
              </a:rPr>
              <a:t>desse</a:t>
            </a:r>
            <a:r>
              <a:rPr sz="1600" spc="-34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600" dirty="0">
                <a:solidFill>
                  <a:srgbClr val="FFFFFF"/>
                </a:solidFill>
                <a:latin typeface="EHLTWU+GillSansMT"/>
                <a:cs typeface="EHLTWU+GillSansMT"/>
              </a:rPr>
              <a:t>processo!</a:t>
            </a:r>
          </a:p>
          <a:p>
            <a:pPr marL="993952" marR="0">
              <a:lnSpc>
                <a:spcPts val="1864"/>
              </a:lnSpc>
              <a:spcBef>
                <a:spcPts val="8"/>
              </a:spcBef>
              <a:spcAft>
                <a:spcPts val="0"/>
              </a:spcAft>
            </a:pPr>
            <a:endParaRPr sz="1600" dirty="0">
              <a:solidFill>
                <a:srgbClr val="FFFFFF"/>
              </a:solidFill>
              <a:latin typeface="EHLTWU+GillSansMT"/>
              <a:cs typeface="EHLTWU+GillSansM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99D534E-6FE2-4D88-BCCC-F36D6D4D6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416" y="2459482"/>
            <a:ext cx="6336242" cy="2712730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400" dirty="0"/>
              <a:t>Após 6h, RN levado ao ‘</a:t>
            </a:r>
            <a:r>
              <a:rPr lang="pt-BR" sz="2400" dirty="0" err="1"/>
              <a:t>berçarinho</a:t>
            </a:r>
            <a:r>
              <a:rPr lang="pt-BR" sz="2400" dirty="0"/>
              <a:t>’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400" dirty="0"/>
              <a:t>1º banho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400" dirty="0"/>
              <a:t>Vacina Hepatite B - VL coxa D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400" dirty="0"/>
              <a:t>glicose VO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400" dirty="0"/>
              <a:t>Vitamina K – 1mL VO</a:t>
            </a:r>
            <a:endParaRPr lang="en-GB" sz="24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4374C8C-A13C-4F18-B07B-CCDE2C446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1888703"/>
          </a:xfrm>
          <a:prstGeom prst="rect">
            <a:avLst/>
          </a:prstGeom>
        </p:spPr>
      </p:pic>
      <p:pic>
        <p:nvPicPr>
          <p:cNvPr id="6" name="Picture 2" descr="Image result for vitamina k oral">
            <a:extLst>
              <a:ext uri="{FF2B5EF4-FFF2-40B4-BE49-F238E27FC236}">
                <a16:creationId xmlns:a16="http://schemas.microsoft.com/office/drawing/2014/main" id="{C2ACC614-C4A5-428A-8179-CE81CC30F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894" y="1711118"/>
            <a:ext cx="4971669" cy="494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541C63F4-FF7B-4BED-9032-CC97C221A81A}"/>
              </a:ext>
            </a:extLst>
          </p:cNvPr>
          <p:cNvSpPr/>
          <p:nvPr/>
        </p:nvSpPr>
        <p:spPr>
          <a:xfrm>
            <a:off x="4439816" y="1124744"/>
            <a:ext cx="3600400" cy="56104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C61B07E-0E4A-47C9-9A2F-F3FB4C1A26A9}"/>
              </a:ext>
            </a:extLst>
          </p:cNvPr>
          <p:cNvSpPr txBox="1"/>
          <p:nvPr/>
        </p:nvSpPr>
        <p:spPr>
          <a:xfrm>
            <a:off x="4439816" y="1124744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</a:rPr>
              <a:t>HU</a:t>
            </a:r>
            <a:endParaRPr lang="en-GB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86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636642" y="862382"/>
            <a:ext cx="1876686" cy="1086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78"/>
              </a:lnSpc>
              <a:spcBef>
                <a:spcPts val="0"/>
              </a:spcBef>
              <a:spcAft>
                <a:spcPts val="0"/>
              </a:spcAft>
            </a:pPr>
            <a:r>
              <a:rPr sz="15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550" spc="1152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CEDBE6"/>
                </a:solidFill>
                <a:latin typeface="EHLTWU+GillSansMT"/>
                <a:cs typeface="EHLTWU+GillSansMT"/>
              </a:rPr>
              <a:t>Sinais</a:t>
            </a:r>
            <a:r>
              <a:rPr sz="1700" spc="-54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CEDBE6"/>
                </a:solidFill>
                <a:latin typeface="EHLTWU+GillSansMT"/>
                <a:cs typeface="EHLTWU+GillSansMT"/>
              </a:rPr>
              <a:t>de fome</a:t>
            </a:r>
          </a:p>
          <a:p>
            <a:pPr marL="0" marR="0">
              <a:lnSpc>
                <a:spcPts val="1976"/>
              </a:lnSpc>
              <a:spcBef>
                <a:spcPts val="2031"/>
              </a:spcBef>
              <a:spcAft>
                <a:spcPts val="0"/>
              </a:spcAft>
            </a:pPr>
            <a:r>
              <a:rPr sz="15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550" spc="1152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700" spc="-10" dirty="0">
                <a:solidFill>
                  <a:srgbClr val="CEDBE6"/>
                </a:solidFill>
                <a:latin typeface="EHLTWU+GillSansMT"/>
                <a:cs typeface="EHLTWU+GillSansMT"/>
              </a:rPr>
              <a:t>Choro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383523" y="862382"/>
            <a:ext cx="940127" cy="5751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78"/>
              </a:lnSpc>
              <a:spcBef>
                <a:spcPts val="0"/>
              </a:spcBef>
              <a:spcAft>
                <a:spcPts val="0"/>
              </a:spcAft>
            </a:pPr>
            <a:r>
              <a:rPr sz="1700" dirty="0">
                <a:solidFill>
                  <a:srgbClr val="CEDBE6"/>
                </a:solidFill>
                <a:latin typeface="EHLTWU+GillSansMT"/>
                <a:cs typeface="EHLTWU+GillSansMT"/>
              </a:rPr>
              <a:t>dormir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078723" y="1378031"/>
            <a:ext cx="1650045" cy="5724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76"/>
              </a:lnSpc>
              <a:spcBef>
                <a:spcPts val="0"/>
              </a:spcBef>
              <a:spcAft>
                <a:spcPts val="0"/>
              </a:spcAft>
            </a:pPr>
            <a:r>
              <a:rPr sz="15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550" spc="1152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CEDBE6"/>
                </a:solidFill>
                <a:latin typeface="EHLTWU+GillSansMT"/>
                <a:cs typeface="EHLTWU+GillSansMT"/>
              </a:rPr>
              <a:t>Eliminações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636642" y="1896572"/>
            <a:ext cx="1762358" cy="5724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76"/>
              </a:lnSpc>
              <a:spcBef>
                <a:spcPts val="0"/>
              </a:spcBef>
              <a:spcAft>
                <a:spcPts val="0"/>
              </a:spcAft>
            </a:pPr>
            <a:r>
              <a:rPr sz="15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550" spc="1152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CEDBE6"/>
                </a:solidFill>
                <a:latin typeface="EHLTWU+GillSansMT"/>
                <a:cs typeface="EHLTWU+GillSansMT"/>
              </a:rPr>
              <a:t>Acolhimento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078723" y="1896572"/>
            <a:ext cx="3267769" cy="573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76"/>
              </a:lnSpc>
              <a:spcBef>
                <a:spcPts val="0"/>
              </a:spcBef>
              <a:spcAft>
                <a:spcPts val="0"/>
              </a:spcAft>
            </a:pPr>
            <a:r>
              <a:rPr sz="15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550" spc="1152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CEDBE6"/>
                </a:solidFill>
                <a:latin typeface="EHLTWU+GillSansMT"/>
                <a:cs typeface="EHLTWU+GillSansMT"/>
              </a:rPr>
              <a:t>Cuidados</a:t>
            </a:r>
            <a:r>
              <a:rPr sz="1700" spc="-23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CEDBE6"/>
                </a:solidFill>
                <a:latin typeface="EHLTWU+GillSansMT"/>
                <a:cs typeface="EHLTWU+GillSansMT"/>
              </a:rPr>
              <a:t>de higiene</a:t>
            </a:r>
            <a:r>
              <a:rPr sz="1700" spc="-69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CEDBE6"/>
                </a:solidFill>
                <a:latin typeface="EHLTWU+GillSansMT"/>
                <a:cs typeface="EHLTWU+GillSansMT"/>
              </a:rPr>
              <a:t>(fralda e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383523" y="2283385"/>
            <a:ext cx="932648" cy="5751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78"/>
              </a:lnSpc>
              <a:spcBef>
                <a:spcPts val="0"/>
              </a:spcBef>
              <a:spcAft>
                <a:spcPts val="0"/>
              </a:spcAft>
            </a:pPr>
            <a:r>
              <a:rPr sz="1700" dirty="0">
                <a:solidFill>
                  <a:srgbClr val="CEDBE6"/>
                </a:solidFill>
                <a:latin typeface="EHLTWU+GillSansMT"/>
                <a:cs typeface="EHLTWU+GillSansMT"/>
              </a:rPr>
              <a:t>banho)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636642" y="2411938"/>
            <a:ext cx="3099268" cy="5736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76"/>
              </a:lnSpc>
              <a:spcBef>
                <a:spcPts val="0"/>
              </a:spcBef>
              <a:spcAft>
                <a:spcPts val="0"/>
              </a:spcAft>
            </a:pPr>
            <a:r>
              <a:rPr sz="15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550" spc="1152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CEDBE6"/>
                </a:solidFill>
                <a:latin typeface="EHLTWU+GillSansMT"/>
                <a:cs typeface="EHLTWU+GillSansMT"/>
              </a:rPr>
              <a:t>Exterogestação,</a:t>
            </a:r>
            <a:r>
              <a:rPr sz="1700" spc="-196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CEDBE6"/>
                </a:solidFill>
                <a:latin typeface="EHLTWU+GillSansMT"/>
                <a:cs typeface="EHLTWU+GillSansMT"/>
              </a:rPr>
              <a:t>sucção não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941442" y="2802082"/>
            <a:ext cx="1055473" cy="5748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76"/>
              </a:lnSpc>
              <a:spcBef>
                <a:spcPts val="0"/>
              </a:spcBef>
              <a:spcAft>
                <a:spcPts val="0"/>
              </a:spcAft>
            </a:pPr>
            <a:r>
              <a:rPr sz="1700" dirty="0">
                <a:solidFill>
                  <a:srgbClr val="CEDBE6"/>
                </a:solidFill>
                <a:latin typeface="EHLTWU+GillSansMT"/>
                <a:cs typeface="EHLTWU+GillSansMT"/>
              </a:rPr>
              <a:t>nutritiva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078723" y="2802082"/>
            <a:ext cx="1321058" cy="571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76"/>
              </a:lnSpc>
              <a:spcBef>
                <a:spcPts val="0"/>
              </a:spcBef>
              <a:spcAft>
                <a:spcPts val="0"/>
              </a:spcAft>
            </a:pPr>
            <a:r>
              <a:rPr sz="15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550" spc="1152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CEDBE6"/>
                </a:solidFill>
                <a:latin typeface="EHLTWU+GillSansMT"/>
                <a:cs typeface="EHLTWU+GillSansMT"/>
              </a:rPr>
              <a:t>Icterícia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672693" y="3140143"/>
            <a:ext cx="4183750" cy="13526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650"/>
              </a:lnSpc>
              <a:spcBef>
                <a:spcPts val="0"/>
              </a:spcBef>
              <a:spcAft>
                <a:spcPts val="0"/>
              </a:spcAft>
            </a:pPr>
            <a:r>
              <a:rPr sz="4000" spc="-31" dirty="0">
                <a:solidFill>
                  <a:srgbClr val="58B6C0"/>
                </a:solidFill>
                <a:latin typeface="EHLTWU+GillSansMT"/>
                <a:cs typeface="EHLTWU+GillSansMT"/>
              </a:rPr>
              <a:t>ORIENTAÇÕES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4636642" y="3317575"/>
            <a:ext cx="5608447" cy="573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76"/>
              </a:lnSpc>
              <a:spcBef>
                <a:spcPts val="0"/>
              </a:spcBef>
              <a:spcAft>
                <a:spcPts val="0"/>
              </a:spcAft>
            </a:pPr>
            <a:r>
              <a:rPr sz="15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550" spc="1152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CEDBE6"/>
                </a:solidFill>
                <a:latin typeface="EHLTWU+GillSansMT"/>
                <a:cs typeface="EHLTWU+GillSansMT"/>
              </a:rPr>
              <a:t>Aleitamento</a:t>
            </a:r>
            <a:r>
              <a:rPr sz="1700" spc="-70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CEDBE6"/>
                </a:solidFill>
                <a:latin typeface="EHLTWU+GillSansMT"/>
                <a:cs typeface="EHLTWU+GillSansMT"/>
              </a:rPr>
              <a:t>materno</a:t>
            </a:r>
            <a:r>
              <a:rPr sz="1700" spc="-21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CEDBE6"/>
                </a:solidFill>
                <a:latin typeface="EHLTWU+GillSansMT"/>
                <a:cs typeface="EHLTWU+GillSansMT"/>
              </a:rPr>
              <a:t>exclusivo</a:t>
            </a:r>
            <a:r>
              <a:rPr sz="1700" spc="-43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CEDBE6"/>
                </a:solidFill>
                <a:latin typeface="EHLTWU+GillSansMT"/>
                <a:cs typeface="EHLTWU+GillSansMT"/>
              </a:rPr>
              <a:t>e</a:t>
            </a:r>
            <a:r>
              <a:rPr sz="1700" spc="1356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5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550" spc="1152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CEDBE6"/>
                </a:solidFill>
                <a:latin typeface="EHLTWU+GillSansMT"/>
                <a:cs typeface="EHLTWU+GillSansMT"/>
              </a:rPr>
              <a:t>Hipoglicemia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4941442" y="3707436"/>
            <a:ext cx="1872426" cy="5751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78"/>
              </a:lnSpc>
              <a:spcBef>
                <a:spcPts val="0"/>
              </a:spcBef>
              <a:spcAft>
                <a:spcPts val="0"/>
              </a:spcAft>
            </a:pPr>
            <a:r>
              <a:rPr sz="1700" dirty="0">
                <a:solidFill>
                  <a:srgbClr val="CEDBE6"/>
                </a:solidFill>
                <a:latin typeface="EHLTWU+GillSansMT"/>
                <a:cs typeface="EHLTWU+GillSansMT"/>
              </a:rPr>
              <a:t>em</a:t>
            </a:r>
            <a:r>
              <a:rPr sz="1700" spc="-10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CEDBE6"/>
                </a:solidFill>
                <a:latin typeface="EHLTWU+GillSansMT"/>
                <a:cs typeface="EHLTWU+GillSansMT"/>
              </a:rPr>
              <a:t>livre</a:t>
            </a:r>
            <a:r>
              <a:rPr sz="1700" spc="-14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CEDBE6"/>
                </a:solidFill>
                <a:latin typeface="EHLTWU+GillSansMT"/>
                <a:cs typeface="EHLTWU+GillSansMT"/>
              </a:rPr>
              <a:t>demanda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8078723" y="3835989"/>
            <a:ext cx="2022957" cy="5729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76"/>
              </a:lnSpc>
              <a:spcBef>
                <a:spcPts val="0"/>
              </a:spcBef>
              <a:spcAft>
                <a:spcPts val="0"/>
              </a:spcAft>
            </a:pPr>
            <a:r>
              <a:rPr sz="15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550" spc="1152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CEDBE6"/>
                </a:solidFill>
                <a:latin typeface="EHLTWU+GillSansMT"/>
                <a:cs typeface="EHLTWU+GillSansMT"/>
              </a:rPr>
              <a:t>Produção</a:t>
            </a:r>
            <a:r>
              <a:rPr sz="1700" spc="10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CEDBE6"/>
                </a:solidFill>
                <a:latin typeface="EHLTWU+GillSansMT"/>
                <a:cs typeface="EHLTWU+GillSansMT"/>
              </a:rPr>
              <a:t>láctea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4636642" y="4222802"/>
            <a:ext cx="3385955" cy="5739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78"/>
              </a:lnSpc>
              <a:spcBef>
                <a:spcPts val="0"/>
              </a:spcBef>
              <a:spcAft>
                <a:spcPts val="0"/>
              </a:spcAft>
            </a:pPr>
            <a:r>
              <a:rPr sz="15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550" spc="1152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CEDBE6"/>
                </a:solidFill>
                <a:latin typeface="EHLTWU+GillSansMT"/>
                <a:cs typeface="EHLTWU+GillSansMT"/>
              </a:rPr>
              <a:t>Cuidados</a:t>
            </a:r>
            <a:r>
              <a:rPr sz="1700" spc="-23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CEDBE6"/>
                </a:solidFill>
                <a:latin typeface="EHLTWU+GillSansMT"/>
                <a:cs typeface="EHLTWU+GillSansMT"/>
              </a:rPr>
              <a:t>com</a:t>
            </a:r>
            <a:r>
              <a:rPr sz="1700" spc="15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CEDBE6"/>
                </a:solidFill>
                <a:latin typeface="EHLTWU+GillSansMT"/>
                <a:cs typeface="EHLTWU+GillSansMT"/>
              </a:rPr>
              <a:t>as mamas,</a:t>
            </a:r>
            <a:r>
              <a:rPr sz="1700" spc="-173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CEDBE6"/>
                </a:solidFill>
                <a:latin typeface="EHLTWU+GillSansMT"/>
                <a:cs typeface="EHLTWU+GillSansMT"/>
              </a:rPr>
              <a:t>pega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8078723" y="4350818"/>
            <a:ext cx="3367764" cy="5739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78"/>
              </a:lnSpc>
              <a:spcBef>
                <a:spcPts val="0"/>
              </a:spcBef>
              <a:spcAft>
                <a:spcPts val="0"/>
              </a:spcAft>
            </a:pPr>
            <a:r>
              <a:rPr sz="15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550" spc="1152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700" spc="-18" dirty="0">
                <a:solidFill>
                  <a:srgbClr val="CEDBE6"/>
                </a:solidFill>
                <a:latin typeface="EHLTWU+GillSansMT"/>
                <a:cs typeface="EHLTWU+GillSansMT"/>
              </a:rPr>
              <a:t>Perda</a:t>
            </a:r>
            <a:r>
              <a:rPr sz="1700" spc="18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CEDBE6"/>
                </a:solidFill>
                <a:latin typeface="EHLTWU+GillSansMT"/>
                <a:cs typeface="EHLTWU+GillSansMT"/>
              </a:rPr>
              <a:t>de peso/</a:t>
            </a:r>
            <a:r>
              <a:rPr sz="1700" spc="-15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CEDBE6"/>
                </a:solidFill>
                <a:latin typeface="EHLTWU+GillSansMT"/>
                <a:cs typeface="EHLTWU+GillSansMT"/>
              </a:rPr>
              <a:t>ganho</a:t>
            </a:r>
            <a:r>
              <a:rPr sz="1700" spc="-20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CEDBE6"/>
                </a:solidFill>
                <a:latin typeface="EHLTWU+GillSansMT"/>
                <a:cs typeface="EHLTWU+GillSansMT"/>
              </a:rPr>
              <a:t>de</a:t>
            </a:r>
            <a:r>
              <a:rPr sz="1700" spc="-11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CEDBE6"/>
                </a:solidFill>
                <a:latin typeface="EHLTWU+GillSansMT"/>
                <a:cs typeface="EHLTWU+GillSansMT"/>
              </a:rPr>
              <a:t>peso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636642" y="4741499"/>
            <a:ext cx="2016031" cy="5729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76"/>
              </a:lnSpc>
              <a:spcBef>
                <a:spcPts val="0"/>
              </a:spcBef>
              <a:spcAft>
                <a:spcPts val="0"/>
              </a:spcAft>
            </a:pPr>
            <a:r>
              <a:rPr sz="15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550" spc="1152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CEDBE6"/>
                </a:solidFill>
                <a:latin typeface="EHLTWU+GillSansMT"/>
                <a:cs typeface="EHLTWU+GillSansMT"/>
              </a:rPr>
              <a:t>Posicionamento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8078723" y="4869515"/>
            <a:ext cx="3490315" cy="16073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76"/>
              </a:lnSpc>
              <a:spcBef>
                <a:spcPts val="0"/>
              </a:spcBef>
              <a:spcAft>
                <a:spcPts val="0"/>
              </a:spcAft>
            </a:pPr>
            <a:r>
              <a:rPr sz="15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550" spc="1152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CEDBE6"/>
                </a:solidFill>
                <a:latin typeface="EHLTWU+GillSansMT"/>
                <a:cs typeface="EHLTWU+GillSansMT"/>
              </a:rPr>
              <a:t>Cuidados</a:t>
            </a:r>
            <a:r>
              <a:rPr sz="1700" spc="-23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CEDBE6"/>
                </a:solidFill>
                <a:latin typeface="EHLTWU+GillSansMT"/>
                <a:cs typeface="EHLTWU+GillSansMT"/>
              </a:rPr>
              <a:t>com</a:t>
            </a:r>
            <a:r>
              <a:rPr sz="1700" spc="15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CEDBE6"/>
                </a:solidFill>
                <a:latin typeface="EHLTWU+GillSansMT"/>
                <a:cs typeface="EHLTWU+GillSansMT"/>
              </a:rPr>
              <a:t>o coto</a:t>
            </a:r>
            <a:r>
              <a:rPr sz="1700" spc="-20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CEDBE6"/>
                </a:solidFill>
                <a:latin typeface="EHLTWU+GillSansMT"/>
                <a:cs typeface="EHLTWU+GillSansMT"/>
              </a:rPr>
              <a:t>umbilical</a:t>
            </a:r>
          </a:p>
          <a:p>
            <a:pPr marL="0" marR="0">
              <a:lnSpc>
                <a:spcPts val="1976"/>
              </a:lnSpc>
              <a:spcBef>
                <a:spcPts val="2032"/>
              </a:spcBef>
              <a:spcAft>
                <a:spcPts val="0"/>
              </a:spcAft>
            </a:pPr>
            <a:r>
              <a:rPr sz="15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550" spc="1152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CEDBE6"/>
                </a:solidFill>
                <a:latin typeface="EHLTWU+GillSansMT"/>
                <a:cs typeface="EHLTWU+GillSansMT"/>
              </a:rPr>
              <a:t>Náusea,</a:t>
            </a:r>
            <a:r>
              <a:rPr sz="1700" spc="-167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CEDBE6"/>
                </a:solidFill>
                <a:latin typeface="EHLTWU+GillSansMT"/>
                <a:cs typeface="EHLTWU+GillSansMT"/>
              </a:rPr>
              <a:t>êmese</a:t>
            </a:r>
            <a:r>
              <a:rPr sz="1700" spc="-15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CEDBE6"/>
                </a:solidFill>
                <a:latin typeface="EHLTWU+GillSansMT"/>
                <a:cs typeface="EHLTWU+GillSansMT"/>
              </a:rPr>
              <a:t>e engasgo</a:t>
            </a:r>
          </a:p>
          <a:p>
            <a:pPr marL="0" marR="0">
              <a:lnSpc>
                <a:spcPts val="1976"/>
              </a:lnSpc>
              <a:spcBef>
                <a:spcPts val="2106"/>
              </a:spcBef>
              <a:spcAft>
                <a:spcPts val="0"/>
              </a:spcAft>
            </a:pPr>
            <a:r>
              <a:rPr sz="15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550" spc="1152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CEDBE6"/>
                </a:solidFill>
                <a:latin typeface="EHLTWU+GillSansMT"/>
                <a:cs typeface="EHLTWU+GillSansMT"/>
              </a:rPr>
              <a:t>Adequação de</a:t>
            </a:r>
            <a:r>
              <a:rPr sz="1700" spc="-20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CEDBE6"/>
                </a:solidFill>
                <a:latin typeface="EHLTWU+GillSansMT"/>
                <a:cs typeface="EHLTWU+GillSansMT"/>
              </a:rPr>
              <a:t>roupas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4636642" y="5256992"/>
            <a:ext cx="1924500" cy="573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76"/>
              </a:lnSpc>
              <a:spcBef>
                <a:spcPts val="0"/>
              </a:spcBef>
              <a:spcAft>
                <a:spcPts val="0"/>
              </a:spcAft>
            </a:pPr>
            <a:r>
              <a:rPr sz="15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550" spc="1152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CEDBE6"/>
                </a:solidFill>
                <a:latin typeface="EHLTWU+GillSansMT"/>
                <a:cs typeface="EHLTWU+GillSansMT"/>
              </a:rPr>
              <a:t>Bicos artificiais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4636642" y="5774844"/>
            <a:ext cx="3189560" cy="1088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78"/>
              </a:lnSpc>
              <a:spcBef>
                <a:spcPts val="0"/>
              </a:spcBef>
              <a:spcAft>
                <a:spcPts val="0"/>
              </a:spcAft>
            </a:pPr>
            <a:r>
              <a:rPr sz="15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550" spc="1152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CEDBE6"/>
                </a:solidFill>
                <a:latin typeface="EHLTWU+GillSansMT"/>
                <a:cs typeface="EHLTWU+GillSansMT"/>
              </a:rPr>
              <a:t>Interação</a:t>
            </a:r>
            <a:r>
              <a:rPr sz="1700" spc="-20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CEDBE6"/>
                </a:solidFill>
                <a:latin typeface="EHLTWU+GillSansMT"/>
                <a:cs typeface="EHLTWU+GillSansMT"/>
              </a:rPr>
              <a:t>com</a:t>
            </a:r>
            <a:r>
              <a:rPr sz="1700" spc="15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CEDBE6"/>
                </a:solidFill>
                <a:latin typeface="EHLTWU+GillSansMT"/>
                <a:cs typeface="EHLTWU+GillSansMT"/>
              </a:rPr>
              <a:t>o RN</a:t>
            </a:r>
          </a:p>
          <a:p>
            <a:pPr marL="0" marR="0">
              <a:lnSpc>
                <a:spcPts val="1976"/>
              </a:lnSpc>
              <a:spcBef>
                <a:spcPts val="2032"/>
              </a:spcBef>
              <a:spcAft>
                <a:spcPts val="0"/>
              </a:spcAft>
            </a:pPr>
            <a:r>
              <a:rPr sz="15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550" spc="1152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CEDBE6"/>
                </a:solidFill>
                <a:latin typeface="EHLTWU+GillSansMT"/>
                <a:cs typeface="EHLTWU+GillSansMT"/>
              </a:rPr>
              <a:t>Posicionamento</a:t>
            </a:r>
            <a:r>
              <a:rPr sz="1700" spc="-41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CEDBE6"/>
                </a:solidFill>
                <a:latin typeface="EHLTWU+GillSansMT"/>
                <a:cs typeface="EHLTWU+GillSansMT"/>
              </a:rPr>
              <a:t>do RN</a:t>
            </a:r>
            <a:r>
              <a:rPr sz="1700" spc="-23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CEDBE6"/>
                </a:solidFill>
                <a:latin typeface="EHLTWU+GillSansMT"/>
                <a:cs typeface="EHLTWU+GillSansMT"/>
              </a:rPr>
              <a:t>para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8078723" y="6418276"/>
            <a:ext cx="2795863" cy="573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78"/>
              </a:lnSpc>
              <a:spcBef>
                <a:spcPts val="0"/>
              </a:spcBef>
              <a:spcAft>
                <a:spcPts val="0"/>
              </a:spcAft>
            </a:pPr>
            <a:r>
              <a:rPr sz="15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550" spc="1152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CEDBE6"/>
                </a:solidFill>
                <a:latin typeface="EHLTWU+GillSansMT"/>
                <a:cs typeface="EHLTWU+GillSansMT"/>
              </a:rPr>
              <a:t>Adequação do</a:t>
            </a:r>
            <a:r>
              <a:rPr sz="1700" spc="-15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CEDBE6"/>
                </a:solidFill>
                <a:latin typeface="EHLTWU+GillSansMT"/>
                <a:cs typeface="EHLTWU+GillSansMT"/>
              </a:rPr>
              <a:t>ambiente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72693" y="2109268"/>
            <a:ext cx="2539622" cy="5751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78"/>
              </a:lnSpc>
              <a:spcBef>
                <a:spcPts val="0"/>
              </a:spcBef>
              <a:spcAft>
                <a:spcPts val="0"/>
              </a:spcAft>
            </a:pPr>
            <a:r>
              <a:rPr sz="1700" b="1" dirty="0">
                <a:solidFill>
                  <a:srgbClr val="000000"/>
                </a:solidFill>
                <a:latin typeface="NMMSPQ+GillSansMT-Bold"/>
                <a:cs typeface="NMMSPQ+GillSansMT-Bold"/>
              </a:rPr>
              <a:t>Interação</a:t>
            </a:r>
            <a:r>
              <a:rPr sz="1700" b="1" spc="-77" dirty="0">
                <a:solidFill>
                  <a:srgbClr val="000000"/>
                </a:solidFill>
                <a:latin typeface="NMMSPQ+GillSansMT-Bold"/>
                <a:cs typeface="NMMSPQ+GillSansMT-Bold"/>
              </a:rPr>
              <a:t> </a:t>
            </a:r>
            <a:r>
              <a:rPr sz="1700" b="1" dirty="0">
                <a:solidFill>
                  <a:srgbClr val="000000"/>
                </a:solidFill>
                <a:latin typeface="NMMSPQ+GillSansMT-Bold"/>
                <a:cs typeface="NMMSPQ+GillSansMT-Bold"/>
              </a:rPr>
              <a:t>com</a:t>
            </a:r>
            <a:r>
              <a:rPr sz="1700" b="1" spc="10" dirty="0">
                <a:solidFill>
                  <a:srgbClr val="000000"/>
                </a:solidFill>
                <a:latin typeface="NMMSPQ+GillSansMT-Bold"/>
                <a:cs typeface="NMMSPQ+GillSansMT-Bold"/>
              </a:rPr>
              <a:t> </a:t>
            </a:r>
            <a:r>
              <a:rPr sz="1700" b="1" dirty="0">
                <a:solidFill>
                  <a:srgbClr val="000000"/>
                </a:solidFill>
                <a:latin typeface="NMMSPQ+GillSansMT-Bold"/>
                <a:cs typeface="NMMSPQ+GillSansMT-Bold"/>
              </a:rPr>
              <a:t>o bebê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401434" y="2127556"/>
            <a:ext cx="5735730" cy="5751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78"/>
              </a:lnSpc>
              <a:spcBef>
                <a:spcPts val="0"/>
              </a:spcBef>
              <a:spcAft>
                <a:spcPts val="0"/>
              </a:spcAft>
            </a:pP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Seguir</a:t>
            </a:r>
            <a:r>
              <a:rPr sz="1700" spc="-4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spc="11" dirty="0">
                <a:solidFill>
                  <a:srgbClr val="000000"/>
                </a:solidFill>
                <a:latin typeface="EHLTWU+GillSansMT"/>
                <a:cs typeface="EHLTWU+GillSansMT"/>
              </a:rPr>
              <a:t>um</a:t>
            </a:r>
            <a:r>
              <a:rPr sz="1700" spc="-1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objeto</a:t>
            </a:r>
            <a:r>
              <a:rPr sz="1700" spc="-47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com</a:t>
            </a:r>
            <a:r>
              <a:rPr sz="1700" spc="1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os olhos</a:t>
            </a:r>
            <a:r>
              <a:rPr sz="1700" spc="-27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spc="23" dirty="0">
                <a:solidFill>
                  <a:srgbClr val="000000"/>
                </a:solidFill>
                <a:latin typeface="EHLTWU+GillSansMT"/>
                <a:cs typeface="EHLTWU+GillSansMT"/>
              </a:rPr>
              <a:t>e,</a:t>
            </a:r>
            <a:r>
              <a:rPr sz="1700" spc="-174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às vezes,</a:t>
            </a:r>
            <a:r>
              <a:rPr sz="1700" spc="-169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virar a cabeça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096634" y="2161601"/>
            <a:ext cx="405241" cy="504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47"/>
              </a:lnSpc>
              <a:spcBef>
                <a:spcPts val="0"/>
              </a:spcBef>
              <a:spcAft>
                <a:spcPts val="0"/>
              </a:spcAft>
            </a:pPr>
            <a:r>
              <a:rPr sz="15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401434" y="2542748"/>
            <a:ext cx="1646484" cy="5748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76"/>
              </a:lnSpc>
              <a:spcBef>
                <a:spcPts val="0"/>
              </a:spcBef>
              <a:spcAft>
                <a:spcPts val="0"/>
              </a:spcAft>
            </a:pP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em sua direção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72693" y="2646380"/>
            <a:ext cx="5851070" cy="5741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76"/>
              </a:lnSpc>
              <a:spcBef>
                <a:spcPts val="0"/>
              </a:spcBef>
              <a:spcAft>
                <a:spcPts val="0"/>
              </a:spcAft>
            </a:pPr>
            <a:r>
              <a:rPr sz="15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550" spc="1156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A interação</a:t>
            </a:r>
            <a:r>
              <a:rPr sz="1700" spc="-2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entre</a:t>
            </a:r>
            <a:r>
              <a:rPr sz="1700" spc="-37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a mãe e</a:t>
            </a:r>
            <a:r>
              <a:rPr sz="1700" spc="-1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seu</a:t>
            </a:r>
            <a:r>
              <a:rPr sz="1700" spc="2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bebê</a:t>
            </a:r>
            <a:r>
              <a:rPr sz="1700" spc="-47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nos</a:t>
            </a:r>
            <a:r>
              <a:rPr sz="1700" spc="-3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primeiros</a:t>
            </a:r>
            <a:r>
              <a:rPr sz="1700" spc="-2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dias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096634" y="3085546"/>
            <a:ext cx="6250528" cy="5742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76"/>
              </a:lnSpc>
              <a:spcBef>
                <a:spcPts val="0"/>
              </a:spcBef>
              <a:spcAft>
                <a:spcPts val="0"/>
              </a:spcAft>
            </a:pPr>
            <a:r>
              <a:rPr sz="15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550" spc="1152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Distinguir</a:t>
            </a:r>
            <a:r>
              <a:rPr sz="1700" spc="-69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tipos</a:t>
            </a:r>
            <a:r>
              <a:rPr sz="1700" spc="-34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de</a:t>
            </a:r>
            <a:r>
              <a:rPr sz="1700" spc="-2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sons,</a:t>
            </a:r>
            <a:r>
              <a:rPr sz="1700" spc="-17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com</a:t>
            </a:r>
            <a:r>
              <a:rPr sz="1700" spc="1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preferência</a:t>
            </a:r>
            <a:r>
              <a:rPr sz="1700" spc="-4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pela</a:t>
            </a:r>
            <a:r>
              <a:rPr sz="1700" spc="-2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spc="-10" dirty="0">
                <a:solidFill>
                  <a:srgbClr val="000000"/>
                </a:solidFill>
                <a:latin typeface="EHLTWU+GillSansMT"/>
                <a:cs typeface="EHLTWU+GillSansMT"/>
              </a:rPr>
              <a:t>voz</a:t>
            </a:r>
            <a:r>
              <a:rPr sz="1700" spc="2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humana,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72693" y="3189178"/>
            <a:ext cx="6178084" cy="18188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76"/>
              </a:lnSpc>
              <a:spcBef>
                <a:spcPts val="0"/>
              </a:spcBef>
              <a:spcAft>
                <a:spcPts val="0"/>
              </a:spcAft>
            </a:pPr>
            <a:r>
              <a:rPr sz="15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550" spc="1156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Ir ao encontro</a:t>
            </a:r>
            <a:r>
              <a:rPr sz="1700" spc="-3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da mama da mãe</a:t>
            </a:r>
            <a:r>
              <a:rPr sz="1700" spc="-17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logo</a:t>
            </a:r>
            <a:r>
              <a:rPr sz="1700" spc="1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após o nascimento,</a:t>
            </a:r>
          </a:p>
          <a:p>
            <a:pPr marL="305104" marR="0">
              <a:lnSpc>
                <a:spcPts val="1976"/>
              </a:lnSpc>
              <a:spcBef>
                <a:spcPts val="1240"/>
              </a:spcBef>
              <a:spcAft>
                <a:spcPts val="0"/>
              </a:spcAft>
            </a:pP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se</a:t>
            </a:r>
            <a:r>
              <a:rPr sz="1700" spc="1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colocados de encontro</a:t>
            </a:r>
            <a:r>
              <a:rPr sz="1700" spc="-3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a seu tórax.</a:t>
            </a:r>
            <a:r>
              <a:rPr sz="1700" spc="-17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Dessa maneira</a:t>
            </a:r>
            <a:r>
              <a:rPr sz="1700" spc="-2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eles</a:t>
            </a:r>
          </a:p>
          <a:p>
            <a:pPr marL="305104" marR="0">
              <a:lnSpc>
                <a:spcPts val="1976"/>
              </a:lnSpc>
              <a:spcBef>
                <a:spcPts val="1287"/>
              </a:spcBef>
              <a:spcAft>
                <a:spcPts val="0"/>
              </a:spcAft>
            </a:pP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decidem por</a:t>
            </a:r>
            <a:r>
              <a:rPr sz="1700" spc="-2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si</a:t>
            </a:r>
            <a:r>
              <a:rPr sz="1700" spc="2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o momento</a:t>
            </a:r>
            <a:r>
              <a:rPr sz="1700" spc="-49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da primeira</a:t>
            </a:r>
            <a:r>
              <a:rPr sz="1700" spc="-54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mamada,</a:t>
            </a:r>
            <a:r>
              <a:rPr sz="1700" spc="-172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spc="11" dirty="0">
                <a:solidFill>
                  <a:srgbClr val="000000"/>
                </a:solidFill>
                <a:latin typeface="EHLTWU+GillSansMT"/>
                <a:cs typeface="EHLTWU+GillSansMT"/>
              </a:rPr>
              <a:t>que</a:t>
            </a:r>
          </a:p>
          <a:p>
            <a:pPr marL="305104" marR="0">
              <a:lnSpc>
                <a:spcPts val="1976"/>
              </a:lnSpc>
              <a:spcBef>
                <a:spcPts val="1289"/>
              </a:spcBef>
              <a:spcAft>
                <a:spcPts val="0"/>
              </a:spcAft>
            </a:pPr>
            <a:r>
              <a:rPr sz="1700" spc="-10" dirty="0">
                <a:solidFill>
                  <a:srgbClr val="000000"/>
                </a:solidFill>
                <a:latin typeface="EHLTWU+GillSansMT"/>
                <a:cs typeface="EHLTWU+GillSansMT"/>
              </a:rPr>
              <a:t>ocorre</a:t>
            </a:r>
            <a:r>
              <a:rPr sz="1700" spc="1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em</a:t>
            </a:r>
            <a:r>
              <a:rPr sz="1700" spc="12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média</a:t>
            </a:r>
            <a:r>
              <a:rPr sz="1700" spc="-2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aos </a:t>
            </a:r>
            <a:r>
              <a:rPr sz="1700" spc="11" dirty="0">
                <a:solidFill>
                  <a:srgbClr val="000000"/>
                </a:solidFill>
                <a:latin typeface="EHLTWU+GillSansMT"/>
                <a:cs typeface="EHLTWU+GillSansMT"/>
              </a:rPr>
              <a:t>40</a:t>
            </a:r>
            <a:r>
              <a:rPr sz="1700" spc="-3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minutos</a:t>
            </a:r>
            <a:r>
              <a:rPr sz="1700" spc="-5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de vida.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6401434" y="3499791"/>
            <a:ext cx="4225959" cy="5751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78"/>
              </a:lnSpc>
              <a:spcBef>
                <a:spcPts val="0"/>
              </a:spcBef>
              <a:spcAft>
                <a:spcPts val="0"/>
              </a:spcAft>
            </a:pP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em</a:t>
            </a:r>
            <a:r>
              <a:rPr sz="1700" spc="-1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especial a da mãe,</a:t>
            </a:r>
            <a:r>
              <a:rPr sz="1700" spc="-182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e pelos</a:t>
            </a:r>
            <a:r>
              <a:rPr sz="1700" spc="-2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sons</a:t>
            </a:r>
            <a:r>
              <a:rPr sz="1700" spc="-2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agudos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6096634" y="4042999"/>
            <a:ext cx="3342426" cy="573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76"/>
              </a:lnSpc>
              <a:spcBef>
                <a:spcPts val="0"/>
              </a:spcBef>
              <a:spcAft>
                <a:spcPts val="0"/>
              </a:spcAft>
            </a:pPr>
            <a:r>
              <a:rPr sz="15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550" spc="1152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Determinar</a:t>
            </a:r>
            <a:r>
              <a:rPr sz="1700" spc="-44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a direção do</a:t>
            </a:r>
            <a:r>
              <a:rPr sz="1700" spc="-2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som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096634" y="4585797"/>
            <a:ext cx="4596670" cy="5740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76"/>
              </a:lnSpc>
              <a:spcBef>
                <a:spcPts val="0"/>
              </a:spcBef>
              <a:spcAft>
                <a:spcPts val="0"/>
              </a:spcAft>
            </a:pPr>
            <a:r>
              <a:rPr sz="15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550" spc="1152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Reconhecer</a:t>
            </a:r>
            <a:r>
              <a:rPr sz="1700" spc="-2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e</a:t>
            </a:r>
            <a:r>
              <a:rPr sz="1700" spc="-1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distinguir</a:t>
            </a:r>
            <a:r>
              <a:rPr sz="1700" spc="-4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diferentes</a:t>
            </a:r>
            <a:r>
              <a:rPr sz="1700" spc="-69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cheiros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672693" y="4975658"/>
            <a:ext cx="5658691" cy="11169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78"/>
              </a:lnSpc>
              <a:spcBef>
                <a:spcPts val="0"/>
              </a:spcBef>
              <a:spcAft>
                <a:spcPts val="0"/>
              </a:spcAft>
            </a:pPr>
            <a:r>
              <a:rPr sz="15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550" spc="1156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Reconhecer</a:t>
            </a:r>
            <a:r>
              <a:rPr sz="1700" spc="-2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a face</a:t>
            </a:r>
            <a:r>
              <a:rPr sz="1700" spc="-2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da mãe após quatro</a:t>
            </a:r>
            <a:r>
              <a:rPr sz="1700" spc="-37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horas de vida</a:t>
            </a:r>
          </a:p>
          <a:p>
            <a:pPr marL="0" marR="0">
              <a:lnSpc>
                <a:spcPts val="1978"/>
              </a:lnSpc>
              <a:spcBef>
                <a:spcPts val="2295"/>
              </a:spcBef>
              <a:spcAft>
                <a:spcPts val="0"/>
              </a:spcAft>
            </a:pPr>
            <a:r>
              <a:rPr sz="15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550" spc="1156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Fazer contato</a:t>
            </a:r>
            <a:r>
              <a:rPr sz="1700" spc="-1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visual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6096634" y="5128595"/>
            <a:ext cx="5810155" cy="5741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76"/>
              </a:lnSpc>
              <a:spcBef>
                <a:spcPts val="0"/>
              </a:spcBef>
              <a:spcAft>
                <a:spcPts val="0"/>
              </a:spcAft>
            </a:pPr>
            <a:r>
              <a:rPr sz="15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550" spc="1152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Com</a:t>
            </a:r>
            <a:r>
              <a:rPr sz="1700" spc="11" dirty="0">
                <a:solidFill>
                  <a:srgbClr val="000000"/>
                </a:solidFill>
                <a:latin typeface="EHLTWU+GillSansMT"/>
                <a:cs typeface="EHLTWU+GillSansMT"/>
              </a:rPr>
              <a:t> um</a:t>
            </a:r>
            <a:r>
              <a:rPr sz="1700" spc="-4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ou</a:t>
            </a:r>
            <a:r>
              <a:rPr sz="1700" spc="1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dois</a:t>
            </a:r>
            <a:r>
              <a:rPr sz="1700" spc="-2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dias de</a:t>
            </a:r>
            <a:r>
              <a:rPr sz="1700" spc="-2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vida reconhecem</a:t>
            </a:r>
            <a:r>
              <a:rPr sz="1700" spc="-3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o cheiro da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6401434" y="5542891"/>
            <a:ext cx="687278" cy="5751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78"/>
              </a:lnSpc>
              <a:spcBef>
                <a:spcPts val="0"/>
              </a:spcBef>
              <a:spcAft>
                <a:spcPts val="0"/>
              </a:spcAft>
            </a:pP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mãe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672693" y="6061639"/>
            <a:ext cx="5648739" cy="5741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76"/>
              </a:lnSpc>
              <a:spcBef>
                <a:spcPts val="0"/>
              </a:spcBef>
              <a:spcAft>
                <a:spcPts val="0"/>
              </a:spcAft>
            </a:pPr>
            <a:r>
              <a:rPr sz="15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550" spc="1156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Reconhecer</a:t>
            </a:r>
            <a:r>
              <a:rPr sz="1700" spc="-2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e</a:t>
            </a:r>
            <a:r>
              <a:rPr sz="1700" spc="-1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mostrar interesse</a:t>
            </a:r>
            <a:r>
              <a:rPr sz="1700" spc="-62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por cores primárias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6096634" y="6120042"/>
            <a:ext cx="405072" cy="5041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44"/>
              </a:lnSpc>
              <a:spcBef>
                <a:spcPts val="0"/>
              </a:spcBef>
              <a:spcAft>
                <a:spcPts val="0"/>
              </a:spcAft>
            </a:pPr>
            <a:r>
              <a:rPr sz="15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6401434" y="6086023"/>
            <a:ext cx="4893708" cy="5748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76"/>
              </a:lnSpc>
              <a:spcBef>
                <a:spcPts val="0"/>
              </a:spcBef>
              <a:spcAft>
                <a:spcPts val="0"/>
              </a:spcAft>
            </a:pP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Imitar</a:t>
            </a:r>
            <a:r>
              <a:rPr sz="1700" spc="-2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expressões</a:t>
            </a:r>
            <a:r>
              <a:rPr sz="1700" spc="-5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faciais</a:t>
            </a:r>
            <a:r>
              <a:rPr sz="1700" spc="-2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logo</a:t>
            </a:r>
            <a:r>
              <a:rPr sz="1700" spc="1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após o nascimento</a:t>
            </a:r>
          </a:p>
        </p:txBody>
      </p:sp>
      <p:sp>
        <p:nvSpPr>
          <p:cNvPr id="22" name="object 3">
            <a:extLst>
              <a:ext uri="{FF2B5EF4-FFF2-40B4-BE49-F238E27FC236}">
                <a16:creationId xmlns:a16="http://schemas.microsoft.com/office/drawing/2014/main" id="{15945378-A623-479D-AE2A-99FA3CAA9C82}"/>
              </a:ext>
            </a:extLst>
          </p:cNvPr>
          <p:cNvSpPr txBox="1"/>
          <p:nvPr/>
        </p:nvSpPr>
        <p:spPr>
          <a:xfrm>
            <a:off x="4536059" y="1253944"/>
            <a:ext cx="3748824" cy="947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59"/>
              </a:lnSpc>
              <a:spcBef>
                <a:spcPts val="0"/>
              </a:spcBef>
              <a:spcAft>
                <a:spcPts val="0"/>
              </a:spcAft>
            </a:pPr>
            <a:r>
              <a:rPr sz="2800" spc="-50" dirty="0">
                <a:solidFill>
                  <a:srgbClr val="FFFFFF"/>
                </a:solidFill>
                <a:latin typeface="EHLTWU+GillSansMT"/>
                <a:cs typeface="EHLTWU+GillSansMT"/>
              </a:rPr>
              <a:t>COMPORTAMENTO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914265" y="1253944"/>
            <a:ext cx="2931287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59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800" spc="-20" dirty="0">
                <a:solidFill>
                  <a:srgbClr val="FFFFFF"/>
                </a:solidFill>
                <a:latin typeface="EHLTWU+GillSansMT"/>
                <a:cs typeface="EHLTWU+GillSansMT"/>
              </a:rPr>
              <a:t>AMAMENTAÇÃO</a:t>
            </a:r>
            <a:endParaRPr sz="2800" spc="-20" dirty="0">
              <a:solidFill>
                <a:srgbClr val="FFFFFF"/>
              </a:solidFill>
              <a:latin typeface="EHLTWU+GillSansMT"/>
              <a:cs typeface="EHLTWU+GillSans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2693" y="2119275"/>
            <a:ext cx="1931096" cy="6083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ts val="0"/>
              </a:spcBef>
              <a:spcAft>
                <a:spcPts val="0"/>
              </a:spcAft>
            </a:pPr>
            <a:r>
              <a:rPr sz="1800" b="1" dirty="0">
                <a:solidFill>
                  <a:srgbClr val="000000"/>
                </a:solidFill>
                <a:latin typeface="NMMSPQ+GillSansMT-Bold"/>
                <a:cs typeface="NMMSPQ+GillSansMT-Bold"/>
              </a:rPr>
              <a:t>Amamentação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096634" y="2119275"/>
            <a:ext cx="6074620" cy="6077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2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spc="-11" dirty="0">
                <a:solidFill>
                  <a:srgbClr val="000000"/>
                </a:solidFill>
                <a:latin typeface="EHLTWU+GillSansMT"/>
                <a:cs typeface="EHLTWU+GillSansMT"/>
              </a:rPr>
              <a:t>Prevenção</a:t>
            </a:r>
            <a:r>
              <a:rPr sz="1800" spc="-17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de problemas</a:t>
            </a:r>
            <a:r>
              <a:rPr sz="1800" spc="-1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relacionados à</a:t>
            </a:r>
            <a:r>
              <a:rPr sz="1800" spc="-1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amamentação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72693" y="2662483"/>
            <a:ext cx="4274440" cy="6071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5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Importância</a:t>
            </a:r>
            <a:r>
              <a:rPr sz="1800" spc="-4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do aleitamento materno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096634" y="2662483"/>
            <a:ext cx="6216318" cy="14310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2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Manutenção</a:t>
            </a:r>
            <a:r>
              <a:rPr sz="1800" spc="-7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de hábitos</a:t>
            </a:r>
            <a:r>
              <a:rPr sz="1800" spc="-17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saudáveis</a:t>
            </a:r>
            <a:r>
              <a:rPr sz="1800" spc="-1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da mãe</a:t>
            </a:r>
            <a:r>
              <a:rPr sz="1800" spc="-2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tais</a:t>
            </a:r>
            <a:r>
              <a:rPr sz="1800" spc="1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como</a:t>
            </a:r>
          </a:p>
          <a:p>
            <a:pPr marL="304800" marR="0">
              <a:lnSpc>
                <a:spcPts val="2087"/>
              </a:lnSpc>
              <a:spcBef>
                <a:spcPts val="1104"/>
              </a:spcBef>
              <a:spcAft>
                <a:spcPts val="0"/>
              </a:spcAft>
            </a:pP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alimentação e</a:t>
            </a:r>
            <a:r>
              <a:rPr sz="1800" spc="-1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ingestão líquida adequadas</a:t>
            </a:r>
            <a:r>
              <a:rPr sz="1800" spc="-4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e restrição ao</a:t>
            </a:r>
          </a:p>
          <a:p>
            <a:pPr marL="304800" marR="0">
              <a:lnSpc>
                <a:spcPts val="2090"/>
              </a:lnSpc>
              <a:spcBef>
                <a:spcPts val="1199"/>
              </a:spcBef>
              <a:spcAft>
                <a:spcPts val="0"/>
              </a:spcAft>
            </a:pP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uso</a:t>
            </a:r>
            <a:r>
              <a:rPr sz="1800" spc="-34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de fumo,</a:t>
            </a:r>
            <a:r>
              <a:rPr sz="1800" spc="-20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drogas,</a:t>
            </a:r>
            <a:r>
              <a:rPr sz="1800" spc="-202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bebidas</a:t>
            </a:r>
            <a:r>
              <a:rPr sz="1800" spc="-1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alcoólicas</a:t>
            </a:r>
            <a:r>
              <a:rPr sz="1800" spc="3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e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72693" y="3205281"/>
            <a:ext cx="5608932" cy="6073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5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Desvantagens</a:t>
            </a:r>
            <a:r>
              <a:rPr sz="1800" spc="-6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da introdução</a:t>
            </a:r>
            <a:r>
              <a:rPr sz="1800" spc="-2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precoce</a:t>
            </a:r>
            <a:r>
              <a:rPr sz="1800" spc="-14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de qualquer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77798" y="3617142"/>
            <a:ext cx="3466404" cy="6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outro</a:t>
            </a:r>
            <a:r>
              <a:rPr sz="1800" spc="-1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alimento,</a:t>
            </a:r>
            <a:r>
              <a:rPr sz="1800" spc="-142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solido</a:t>
            </a:r>
            <a:r>
              <a:rPr sz="1800" spc="2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ou líquido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401434" y="3897558"/>
            <a:ext cx="4592363" cy="6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medicamentos</a:t>
            </a:r>
            <a:r>
              <a:rPr sz="1800" spc="-17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não</a:t>
            </a:r>
            <a:r>
              <a:rPr sz="1800" spc="-34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prescritos,</a:t>
            </a:r>
            <a:r>
              <a:rPr sz="1800" spc="-19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entre</a:t>
            </a:r>
            <a:r>
              <a:rPr sz="1800" spc="1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outros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672693" y="4159403"/>
            <a:ext cx="5741973" cy="6076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5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Recomendação</a:t>
            </a:r>
            <a:r>
              <a:rPr sz="1800" spc="-3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quanto</a:t>
            </a:r>
            <a:r>
              <a:rPr sz="1800" spc="-5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à duração</a:t>
            </a:r>
            <a:r>
              <a:rPr sz="1800" spc="-5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da amamentação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6096634" y="4440356"/>
            <a:ext cx="2233422" cy="606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2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Ordenha</a:t>
            </a:r>
            <a:r>
              <a:rPr sz="1800" spc="-4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do leite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72693" y="4702485"/>
            <a:ext cx="5241151" cy="607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5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Importância</a:t>
            </a:r>
            <a:r>
              <a:rPr sz="1800" spc="-5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do aleitamento materno</a:t>
            </a:r>
            <a:r>
              <a:rPr sz="1800" spc="-5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sob</a:t>
            </a:r>
            <a:r>
              <a:rPr sz="1800" spc="14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spc="-14" dirty="0">
                <a:solidFill>
                  <a:srgbClr val="000000"/>
                </a:solidFill>
                <a:latin typeface="EHLTWU+GillSansMT"/>
                <a:cs typeface="EHLTWU+GillSansMT"/>
              </a:rPr>
              <a:t>livre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6096634" y="4982617"/>
            <a:ext cx="3439319" cy="11499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2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Boa</a:t>
            </a:r>
            <a:r>
              <a:rPr sz="1800" spc="1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técnica</a:t>
            </a:r>
            <a:r>
              <a:rPr sz="1800" spc="-1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de amamentação</a:t>
            </a:r>
          </a:p>
          <a:p>
            <a:pPr marL="0" marR="0">
              <a:lnSpc>
                <a:spcPts val="2090"/>
              </a:lnSpc>
              <a:spcBef>
                <a:spcPts val="2184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2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Uso de</a:t>
            </a:r>
            <a:r>
              <a:rPr sz="1800" spc="1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bicos</a:t>
            </a:r>
            <a:r>
              <a:rPr sz="1800" spc="-1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artificiais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977798" y="5114218"/>
            <a:ext cx="1171519" cy="6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demanda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672693" y="5656530"/>
            <a:ext cx="5633255" cy="6076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5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Flexibilidade</a:t>
            </a:r>
            <a:r>
              <a:rPr sz="1800" spc="5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quanto</a:t>
            </a:r>
            <a:r>
              <a:rPr sz="1800" spc="-3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ao</a:t>
            </a:r>
            <a:r>
              <a:rPr sz="1800" spc="-3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tempo</a:t>
            </a:r>
            <a:r>
              <a:rPr sz="1800" spc="-1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de</a:t>
            </a:r>
            <a:r>
              <a:rPr sz="1800" spc="-2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permanência</a:t>
            </a:r>
            <a:r>
              <a:rPr sz="1800" spc="-47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EHLTWU+GillSansMT"/>
                <a:cs typeface="EHLTWU+GillSansMT"/>
              </a:rPr>
              <a:t>na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977798" y="6068598"/>
            <a:ext cx="2536033" cy="6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mama</a:t>
            </a:r>
            <a:r>
              <a:rPr sz="1800" spc="-2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em cada</a:t>
            </a:r>
            <a:r>
              <a:rPr sz="1800" spc="-2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mamada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4FECFC5-F425-463B-903E-0B939364A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666" y="2090866"/>
            <a:ext cx="6797992" cy="4743339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400" dirty="0"/>
              <a:t>Perda de peso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400" dirty="0"/>
              <a:t>HU: pesar novamente se perda &gt; 100g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400" dirty="0"/>
              <a:t>Sinais de fome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400" dirty="0"/>
              <a:t>Soluço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400" dirty="0"/>
              <a:t>Náusea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400" dirty="0" err="1"/>
              <a:t>Êmese</a:t>
            </a:r>
            <a:endParaRPr lang="pt-BR" sz="24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400" dirty="0"/>
              <a:t>Engasgo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400" dirty="0"/>
              <a:t>Cólica</a:t>
            </a:r>
            <a:endParaRPr lang="en-GB" sz="24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A838856-6109-4B47-819D-9246E7526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0704" y="-27384"/>
            <a:ext cx="12529395" cy="1944216"/>
          </a:xfrm>
          <a:prstGeom prst="rect">
            <a:avLst/>
          </a:prstGeom>
        </p:spPr>
      </p:pic>
      <p:sp>
        <p:nvSpPr>
          <p:cNvPr id="5" name="object 3">
            <a:extLst>
              <a:ext uri="{FF2B5EF4-FFF2-40B4-BE49-F238E27FC236}">
                <a16:creationId xmlns:a16="http://schemas.microsoft.com/office/drawing/2014/main" id="{04F8CB9B-3D55-4500-B64B-AD5EC223CB34}"/>
              </a:ext>
            </a:extLst>
          </p:cNvPr>
          <p:cNvSpPr txBox="1"/>
          <p:nvPr/>
        </p:nvSpPr>
        <p:spPr>
          <a:xfrm>
            <a:off x="4536059" y="1253944"/>
            <a:ext cx="3748824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59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800" spc="-50" dirty="0">
                <a:solidFill>
                  <a:srgbClr val="FFFFFF"/>
                </a:solidFill>
                <a:latin typeface="EHLTWU+GillSansMT"/>
                <a:cs typeface="EHLTWU+GillSansMT"/>
              </a:rPr>
              <a:t>DIGESTÃO E OUTROS</a:t>
            </a:r>
            <a:endParaRPr sz="2800" spc="-50" dirty="0">
              <a:solidFill>
                <a:srgbClr val="FFFFFF"/>
              </a:solidFill>
              <a:latin typeface="EHLTWU+GillSansMT"/>
              <a:cs typeface="EHLTWU+GillSansMT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64A7C957-25F9-49D6-851F-CC21AC9F1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2617148"/>
            <a:ext cx="4679881" cy="3505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bolsa térmica para bebe">
            <a:extLst>
              <a:ext uri="{FF2B5EF4-FFF2-40B4-BE49-F238E27FC236}">
                <a16:creationId xmlns:a16="http://schemas.microsoft.com/office/drawing/2014/main" id="{0F3D482C-966D-4D7D-B6D0-2F0FDD901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4" y="3573016"/>
            <a:ext cx="4613709" cy="307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mage result for bebê no colo barriga com barriga">
            <a:extLst>
              <a:ext uri="{FF2B5EF4-FFF2-40B4-BE49-F238E27FC236}">
                <a16:creationId xmlns:a16="http://schemas.microsoft.com/office/drawing/2014/main" id="{634BC590-C191-4F35-9C76-D3414EC60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031" y="2090867"/>
            <a:ext cx="4767789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02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2693" y="2835343"/>
            <a:ext cx="4014640" cy="19624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650"/>
              </a:lnSpc>
              <a:spcBef>
                <a:spcPts val="0"/>
              </a:spcBef>
              <a:spcAft>
                <a:spcPts val="0"/>
              </a:spcAft>
            </a:pPr>
            <a:r>
              <a:rPr sz="4000" spc="-21" dirty="0">
                <a:solidFill>
                  <a:srgbClr val="58B6C0"/>
                </a:solidFill>
                <a:latin typeface="EHLTWU+GillSansMT"/>
                <a:cs typeface="EHLTWU+GillSansMT"/>
              </a:rPr>
              <a:t>ALOJAMENTO</a:t>
            </a:r>
          </a:p>
          <a:p>
            <a:pPr marL="0" marR="0">
              <a:lnSpc>
                <a:spcPts val="4647"/>
              </a:lnSpc>
              <a:spcBef>
                <a:spcPts val="154"/>
              </a:spcBef>
              <a:spcAft>
                <a:spcPts val="0"/>
              </a:spcAft>
            </a:pPr>
            <a:r>
              <a:rPr sz="4000" spc="-30" dirty="0">
                <a:solidFill>
                  <a:srgbClr val="58B6C0"/>
                </a:solidFill>
                <a:latin typeface="EHLTWU+GillSansMT"/>
                <a:cs typeface="EHLTWU+GillSansMT"/>
              </a:rPr>
              <a:t>CONJUNTO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210555" y="2916813"/>
            <a:ext cx="7260307" cy="20464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310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850" spc="911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Alojamento</a:t>
            </a:r>
            <a:r>
              <a:rPr sz="2000" spc="415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Conjunto</a:t>
            </a:r>
            <a:r>
              <a:rPr sz="2000" spc="394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é</a:t>
            </a:r>
            <a:r>
              <a:rPr sz="2000" spc="405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o</a:t>
            </a:r>
            <a:r>
              <a:rPr sz="2000" spc="405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sistema</a:t>
            </a:r>
            <a:r>
              <a:rPr sz="2000" spc="401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hospitalar</a:t>
            </a:r>
            <a:r>
              <a:rPr sz="2000" spc="411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em</a:t>
            </a:r>
            <a:r>
              <a:rPr sz="2000" spc="396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spc="10" dirty="0">
                <a:solidFill>
                  <a:srgbClr val="CEDBE6"/>
                </a:solidFill>
                <a:latin typeface="EHLTWU+GillSansMT"/>
                <a:cs typeface="EHLTWU+GillSansMT"/>
              </a:rPr>
              <a:t>que</a:t>
            </a:r>
            <a:r>
              <a:rPr sz="2000" spc="393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o</a:t>
            </a:r>
          </a:p>
          <a:p>
            <a:pPr marL="304800" marR="0">
              <a:lnSpc>
                <a:spcPts val="2312"/>
              </a:lnSpc>
              <a:spcBef>
                <a:spcPts val="1287"/>
              </a:spcBef>
              <a:spcAft>
                <a:spcPts val="0"/>
              </a:spcAft>
            </a:pP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recém-nascido</a:t>
            </a:r>
            <a:r>
              <a:rPr sz="2000" spc="217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spc="-11" dirty="0">
                <a:solidFill>
                  <a:srgbClr val="CEDBE6"/>
                </a:solidFill>
                <a:latin typeface="EHLTWU+GillSansMT"/>
                <a:cs typeface="EHLTWU+GillSansMT"/>
              </a:rPr>
              <a:t>sadio,</a:t>
            </a:r>
            <a:r>
              <a:rPr sz="2000" spc="31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spc="-15" dirty="0">
                <a:solidFill>
                  <a:srgbClr val="CEDBE6"/>
                </a:solidFill>
                <a:latin typeface="EHLTWU+GillSansMT"/>
                <a:cs typeface="EHLTWU+GillSansMT"/>
              </a:rPr>
              <a:t>logo</a:t>
            </a:r>
            <a:r>
              <a:rPr sz="2000" spc="227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spc="-18" dirty="0">
                <a:solidFill>
                  <a:srgbClr val="CEDBE6"/>
                </a:solidFill>
                <a:latin typeface="EHLTWU+GillSansMT"/>
                <a:cs typeface="EHLTWU+GillSansMT"/>
              </a:rPr>
              <a:t>após</a:t>
            </a:r>
            <a:r>
              <a:rPr sz="2000" spc="235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o</a:t>
            </a:r>
            <a:r>
              <a:rPr sz="2000" spc="213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nascimento, permanece</a:t>
            </a:r>
          </a:p>
          <a:p>
            <a:pPr marL="304800" marR="0">
              <a:lnSpc>
                <a:spcPts val="2310"/>
              </a:lnSpc>
              <a:spcBef>
                <a:spcPts val="1292"/>
              </a:spcBef>
              <a:spcAft>
                <a:spcPts val="0"/>
              </a:spcAft>
            </a:pP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com</a:t>
            </a:r>
            <a:r>
              <a:rPr sz="2000" spc="146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a</a:t>
            </a:r>
            <a:r>
              <a:rPr sz="2000" spc="126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spc="10" dirty="0">
                <a:solidFill>
                  <a:srgbClr val="CEDBE6"/>
                </a:solidFill>
                <a:latin typeface="EHLTWU+GillSansMT"/>
                <a:cs typeface="EHLTWU+GillSansMT"/>
              </a:rPr>
              <a:t>mãe,</a:t>
            </a:r>
            <a:r>
              <a:rPr sz="2000" spc="-69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24h</a:t>
            </a:r>
            <a:r>
              <a:rPr sz="2000" spc="139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por</a:t>
            </a:r>
            <a:r>
              <a:rPr sz="2000" spc="154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spc="-10" dirty="0">
                <a:solidFill>
                  <a:srgbClr val="CEDBE6"/>
                </a:solidFill>
                <a:latin typeface="EHLTWU+GillSansMT"/>
                <a:cs typeface="EHLTWU+GillSansMT"/>
              </a:rPr>
              <a:t>dia,</a:t>
            </a:r>
            <a:r>
              <a:rPr sz="2000" spc="-49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num</a:t>
            </a:r>
            <a:r>
              <a:rPr sz="2000" spc="142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mesmo</a:t>
            </a:r>
            <a:r>
              <a:rPr sz="2000" spc="148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ambiente,</a:t>
            </a:r>
            <a:r>
              <a:rPr sz="2000" spc="-51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até</a:t>
            </a:r>
            <a:r>
              <a:rPr sz="2000" spc="150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a</a:t>
            </a:r>
            <a:r>
              <a:rPr sz="2000" spc="126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alta</a:t>
            </a:r>
          </a:p>
          <a:p>
            <a:pPr marL="304800" marR="0">
              <a:lnSpc>
                <a:spcPts val="2310"/>
              </a:lnSpc>
              <a:spcBef>
                <a:spcPts val="1291"/>
              </a:spcBef>
              <a:spcAft>
                <a:spcPts val="0"/>
              </a:spcAft>
            </a:pPr>
            <a:r>
              <a:rPr sz="2000" spc="-18" dirty="0">
                <a:solidFill>
                  <a:srgbClr val="CEDBE6"/>
                </a:solidFill>
                <a:latin typeface="EHLTWU+GillSansMT"/>
                <a:cs typeface="EHLTWU+GillSansMT"/>
              </a:rPr>
              <a:t>hospitalar.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506077" y="5088005"/>
            <a:ext cx="2394247" cy="674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310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Ministério </a:t>
            </a:r>
            <a:r>
              <a:rPr sz="2000" spc="-10" dirty="0">
                <a:solidFill>
                  <a:srgbClr val="CEDBE6"/>
                </a:solidFill>
                <a:latin typeface="EHLTWU+GillSansMT"/>
                <a:cs typeface="EHLTWU+GillSansMT"/>
              </a:rPr>
              <a:t>da</a:t>
            </a:r>
            <a:r>
              <a:rPr sz="2000" spc="15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Saúde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956936" y="1253944"/>
            <a:ext cx="2808772" cy="947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59"/>
              </a:lnSpc>
              <a:spcBef>
                <a:spcPts val="0"/>
              </a:spcBef>
              <a:spcAft>
                <a:spcPts val="0"/>
              </a:spcAft>
            </a:pPr>
            <a:r>
              <a:rPr sz="2800" dirty="0">
                <a:solidFill>
                  <a:srgbClr val="FFFFFF"/>
                </a:solidFill>
                <a:latin typeface="EHLTWU+GillSansMT"/>
                <a:cs typeface="EHLTWU+GillSansMT"/>
              </a:rPr>
              <a:t>PELE</a:t>
            </a:r>
            <a:r>
              <a:rPr sz="2800" spc="-27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800" dirty="0">
                <a:solidFill>
                  <a:srgbClr val="FFFFFF"/>
                </a:solidFill>
                <a:latin typeface="EHLTWU+GillSansMT"/>
                <a:cs typeface="EHLTWU+GillSansMT"/>
              </a:rPr>
              <a:t>E</a:t>
            </a:r>
            <a:r>
              <a:rPr sz="2800" spc="-20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800" dirty="0">
                <a:solidFill>
                  <a:srgbClr val="FFFFFF"/>
                </a:solidFill>
                <a:latin typeface="EHLTWU+GillSansMT"/>
                <a:cs typeface="EHLTWU+GillSansMT"/>
              </a:rPr>
              <a:t>UNHAS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84477" y="3283006"/>
            <a:ext cx="1261980" cy="6039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2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Vérnix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284477" y="3688106"/>
            <a:ext cx="2016841" cy="1416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2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Ressecamento</a:t>
            </a:r>
          </a:p>
          <a:p>
            <a:pPr marL="0" marR="0">
              <a:lnSpc>
                <a:spcPts val="2087"/>
              </a:lnSpc>
              <a:spcBef>
                <a:spcPts val="1107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2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Eritema</a:t>
            </a:r>
            <a:r>
              <a:rPr sz="1800" spc="-1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tóxico</a:t>
            </a:r>
          </a:p>
          <a:p>
            <a:pPr marL="0" marR="0">
              <a:lnSpc>
                <a:spcPts val="2087"/>
              </a:lnSpc>
              <a:spcBef>
                <a:spcPts val="1106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2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Unha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1454152-174B-49F9-ACD8-59F20920E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2031325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400" dirty="0"/>
              <a:t>Padrão respiratório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400" dirty="0"/>
              <a:t>Sinais de desconforto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400" dirty="0" err="1"/>
              <a:t>Espirros</a:t>
            </a:r>
            <a:r>
              <a:rPr lang="en-GB" sz="2400" dirty="0"/>
              <a:t> / </a:t>
            </a:r>
            <a:r>
              <a:rPr lang="en-GB" sz="2400" dirty="0" err="1"/>
              <a:t>tosse</a:t>
            </a:r>
            <a:endParaRPr lang="en-GB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24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0AB6FAF-01AF-4C56-81E3-4838A5BC2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0704" y="-27384"/>
            <a:ext cx="12529395" cy="1944216"/>
          </a:xfrm>
          <a:prstGeom prst="rect">
            <a:avLst/>
          </a:prstGeom>
        </p:spPr>
      </p:pic>
      <p:sp>
        <p:nvSpPr>
          <p:cNvPr id="5" name="object 3">
            <a:extLst>
              <a:ext uri="{FF2B5EF4-FFF2-40B4-BE49-F238E27FC236}">
                <a16:creationId xmlns:a16="http://schemas.microsoft.com/office/drawing/2014/main" id="{530F5FB2-8C12-453D-946C-9E1589291500}"/>
              </a:ext>
            </a:extLst>
          </p:cNvPr>
          <p:cNvSpPr txBox="1"/>
          <p:nvPr/>
        </p:nvSpPr>
        <p:spPr>
          <a:xfrm>
            <a:off x="4536059" y="1253944"/>
            <a:ext cx="3748824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59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800" spc="-50" dirty="0">
                <a:solidFill>
                  <a:srgbClr val="FFFFFF"/>
                </a:solidFill>
                <a:latin typeface="EHLTWU+GillSansMT"/>
                <a:cs typeface="EHLTWU+GillSansMT"/>
              </a:rPr>
              <a:t>RESPIRAÇÃO</a:t>
            </a:r>
            <a:endParaRPr sz="2800" spc="-50" dirty="0">
              <a:solidFill>
                <a:srgbClr val="FFFFFF"/>
              </a:solidFill>
              <a:latin typeface="EHLTWU+GillSansMT"/>
              <a:cs typeface="EHLTWU+GillSansMT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44EAE92-06B7-4099-81C1-F1D498A5C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800" y="2459482"/>
            <a:ext cx="6096000" cy="3429000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53E6E3A1-39B4-4997-98D3-E74724CF5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079" y="3839685"/>
            <a:ext cx="4799856" cy="269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E5BC2935-B0FC-4D1A-8F2B-593B6C665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6" y="2027182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95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516DC78-3DA5-4BE6-8E2A-F907C67F00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666" y="1988840"/>
            <a:ext cx="5142270" cy="3820726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400" dirty="0"/>
              <a:t>Cuidados com o coto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400" dirty="0"/>
              <a:t>Álcool 70% e cotonete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400" dirty="0"/>
              <a:t>Frequência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400" dirty="0" err="1"/>
              <a:t>Limpeza</a:t>
            </a:r>
            <a:r>
              <a:rPr lang="en-GB" sz="2400" dirty="0"/>
              <a:t> da base para o clamp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400" dirty="0"/>
              <a:t>Tempo de </a:t>
            </a:r>
            <a:r>
              <a:rPr lang="en-GB" sz="2400" dirty="0" err="1"/>
              <a:t>queda</a:t>
            </a:r>
            <a:endParaRPr lang="en-GB" sz="2400" dirty="0"/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400" dirty="0" err="1"/>
              <a:t>Sinais</a:t>
            </a:r>
            <a:r>
              <a:rPr lang="en-GB" sz="2400" dirty="0"/>
              <a:t> de </a:t>
            </a:r>
            <a:r>
              <a:rPr lang="en-GB" sz="2400" dirty="0" err="1"/>
              <a:t>alerta</a:t>
            </a:r>
            <a:endParaRPr lang="en-GB" sz="2400" dirty="0"/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400" dirty="0" err="1"/>
              <a:t>Cuidados</a:t>
            </a:r>
            <a:r>
              <a:rPr lang="en-GB" sz="2400" dirty="0"/>
              <a:t> </a:t>
            </a:r>
            <a:r>
              <a:rPr lang="en-GB" sz="2400" dirty="0" err="1"/>
              <a:t>após</a:t>
            </a:r>
            <a:r>
              <a:rPr lang="en-GB" sz="2400" dirty="0"/>
              <a:t> </a:t>
            </a:r>
            <a:r>
              <a:rPr lang="en-GB" sz="2400" dirty="0" err="1"/>
              <a:t>queda</a:t>
            </a:r>
            <a:endParaRPr lang="en-GB" sz="24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00A8547-9B8F-4BBC-854A-F533562BA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1888703"/>
          </a:xfrm>
          <a:prstGeom prst="rect">
            <a:avLst/>
          </a:prstGeom>
        </p:spPr>
      </p:pic>
      <p:pic>
        <p:nvPicPr>
          <p:cNvPr id="5" name="Picture 2" descr="Image result for limpeza do coto">
            <a:extLst>
              <a:ext uri="{FF2B5EF4-FFF2-40B4-BE49-F238E27FC236}">
                <a16:creationId xmlns:a16="http://schemas.microsoft.com/office/drawing/2014/main" id="{377C36AE-B763-4E2D-9225-A8355D06D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0" y="2924944"/>
            <a:ext cx="5513861" cy="326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queda coto umbilical">
            <a:extLst>
              <a:ext uri="{FF2B5EF4-FFF2-40B4-BE49-F238E27FC236}">
                <a16:creationId xmlns:a16="http://schemas.microsoft.com/office/drawing/2014/main" id="{B9C9BE66-DAF9-4E25-8B9D-C4AFA248D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0" y="3033478"/>
            <a:ext cx="5331915" cy="305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coto umbilical">
            <a:extLst>
              <a:ext uri="{FF2B5EF4-FFF2-40B4-BE49-F238E27FC236}">
                <a16:creationId xmlns:a16="http://schemas.microsoft.com/office/drawing/2014/main" id="{307BCAB3-6D7E-4D10-980B-97364E21D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91" y="2922385"/>
            <a:ext cx="11863617" cy="231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9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Maternidade Santa Isabel">
            <a:extLst>
              <a:ext uri="{FF2B5EF4-FFF2-40B4-BE49-F238E27FC236}">
                <a16:creationId xmlns:a16="http://schemas.microsoft.com/office/drawing/2014/main" id="{712F8EC1-CC6D-4674-9E18-B19CA27FCB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408" y="283359"/>
            <a:ext cx="10526591" cy="629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0D5D613-6BA3-47B4-B041-3E28ADCACE98}"/>
              </a:ext>
            </a:extLst>
          </p:cNvPr>
          <p:cNvSpPr/>
          <p:nvPr/>
        </p:nvSpPr>
        <p:spPr>
          <a:xfrm>
            <a:off x="7962314" y="4459458"/>
            <a:ext cx="3467685" cy="21151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D281D32-8ADE-4050-8EB3-74CDC6F7BF17}"/>
              </a:ext>
            </a:extLst>
          </p:cNvPr>
          <p:cNvSpPr txBox="1"/>
          <p:nvPr/>
        </p:nvSpPr>
        <p:spPr>
          <a:xfrm>
            <a:off x="8198660" y="4713522"/>
            <a:ext cx="29949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Atentar para sinais flogísticos, principalmente </a:t>
            </a:r>
            <a:r>
              <a:rPr lang="pt-BR" sz="2400" b="1" dirty="0"/>
              <a:t>odor</a:t>
            </a:r>
            <a:r>
              <a:rPr lang="pt-BR" sz="2400" dirty="0"/>
              <a:t> e </a:t>
            </a:r>
            <a:r>
              <a:rPr lang="pt-BR" sz="2400" b="1" dirty="0"/>
              <a:t>rubor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40809347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489DD7-EC52-4EDE-957B-3DC759465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7855" y="519095"/>
            <a:ext cx="6797992" cy="553998"/>
          </a:xfrm>
        </p:spPr>
        <p:txBody>
          <a:bodyPr/>
          <a:lstStyle/>
          <a:p>
            <a:pPr algn="ctr"/>
            <a:r>
              <a:rPr lang="pt-BR" sz="3600" b="1" dirty="0">
                <a:solidFill>
                  <a:schemeClr val="accent5">
                    <a:lumMod val="75000"/>
                  </a:schemeClr>
                </a:solidFill>
              </a:rPr>
              <a:t>Higiene do Coto umbilical</a:t>
            </a:r>
            <a:endParaRPr lang="en-GB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5B9D486-34CA-483A-86C4-C09E46B4B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7004" y="1772816"/>
            <a:ext cx="6797992" cy="7057644"/>
          </a:xfrm>
        </p:spPr>
        <p:txBody>
          <a:bodyPr/>
          <a:lstStyle/>
          <a:p>
            <a:pPr algn="ctr"/>
            <a:r>
              <a:rPr lang="en-GB" dirty="0">
                <a:hlinkClick r:id="rId2"/>
              </a:rPr>
              <a:t>https://www.youtube.com/watch?v=HC4OQ1WljoI</a:t>
            </a:r>
            <a:endParaRPr lang="en-GB" dirty="0"/>
          </a:p>
        </p:txBody>
      </p:sp>
      <p:pic>
        <p:nvPicPr>
          <p:cNvPr id="9222" name="Picture 6">
            <a:extLst>
              <a:ext uri="{FF2B5EF4-FFF2-40B4-BE49-F238E27FC236}">
                <a16:creationId xmlns:a16="http://schemas.microsoft.com/office/drawing/2014/main" id="{F8A8497A-7F1C-4B85-97F8-C246DB1E0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640" y="2618265"/>
            <a:ext cx="6882720" cy="393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9956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569586" y="1253944"/>
            <a:ext cx="3587929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algn="ctr">
              <a:lnSpc>
                <a:spcPts val="3259"/>
              </a:lnSpc>
              <a:spcBef>
                <a:spcPts val="0"/>
              </a:spcBef>
              <a:spcAft>
                <a:spcPts val="0"/>
              </a:spcAft>
            </a:pPr>
            <a:r>
              <a:rPr sz="2800" spc="10" dirty="0">
                <a:solidFill>
                  <a:srgbClr val="FFFFFF"/>
                </a:solidFill>
                <a:latin typeface="EHLTWU+GillSansMT"/>
                <a:cs typeface="EHLTWU+GillSansMT"/>
              </a:rPr>
              <a:t>DIURESE</a:t>
            </a:r>
            <a:endParaRPr sz="2800" dirty="0">
              <a:solidFill>
                <a:srgbClr val="FFFFFF"/>
              </a:solidFill>
              <a:latin typeface="EHLTWU+GillSansMT"/>
              <a:cs typeface="EHLTWU+GillSans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2693" y="2877084"/>
            <a:ext cx="2818550" cy="6796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5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spc="-54" dirty="0">
                <a:solidFill>
                  <a:srgbClr val="373545"/>
                </a:solidFill>
                <a:latin typeface="EHLTWU+GillSansMT"/>
                <a:cs typeface="EHLTWU+GillSansMT"/>
              </a:rPr>
              <a:t>Troca</a:t>
            </a:r>
            <a:r>
              <a:rPr sz="1800" spc="3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de </a:t>
            </a:r>
            <a:r>
              <a:rPr sz="1800" dirty="0" err="1">
                <a:solidFill>
                  <a:srgbClr val="373545"/>
                </a:solidFill>
                <a:latin typeface="EHLTWU+GillSansMT"/>
                <a:cs typeface="EHLTWU+GillSansMT"/>
              </a:rPr>
              <a:t>fralda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 (</a:t>
            </a:r>
            <a:r>
              <a:rPr lang="pt-BR" dirty="0">
                <a:solidFill>
                  <a:srgbClr val="373545"/>
                </a:solidFill>
                <a:latin typeface="EHLTWU+GillSansMT"/>
                <a:cs typeface="EHLTWU+GillSansMT"/>
              </a:rPr>
              <a:t>6 a 12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/dia)</a:t>
            </a:r>
          </a:p>
          <a:p>
            <a:pPr marL="0" marR="0">
              <a:lnSpc>
                <a:spcPts val="2087"/>
              </a:lnSpc>
              <a:spcBef>
                <a:spcPts val="1106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5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Higiene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72693" y="3688106"/>
            <a:ext cx="2207751" cy="6065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5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Cristais de urato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72693" y="4094155"/>
            <a:ext cx="4494100" cy="6796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5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Secreção vaginal</a:t>
            </a:r>
            <a:r>
              <a:rPr sz="1800" spc="-1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e</a:t>
            </a:r>
            <a:r>
              <a:rPr sz="1800" spc="-1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pseudomenstruação</a:t>
            </a:r>
          </a:p>
          <a:p>
            <a:pPr marL="0" marR="0">
              <a:lnSpc>
                <a:spcPts val="2087"/>
              </a:lnSpc>
              <a:spcBef>
                <a:spcPts val="1106"/>
              </a:spcBef>
              <a:spcAft>
                <a:spcPts val="0"/>
              </a:spcAft>
            </a:pPr>
            <a:endParaRPr sz="1800" dirty="0">
              <a:solidFill>
                <a:srgbClr val="373545"/>
              </a:solidFill>
              <a:latin typeface="EHLTWU+GillSansMT"/>
              <a:cs typeface="EHLTWU+GillSansMT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8EA1471-2154-4454-A3C6-26E2FB00A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118" y="2072404"/>
            <a:ext cx="3341397" cy="444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240401" y="1253944"/>
            <a:ext cx="2246348" cy="947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59"/>
              </a:lnSpc>
              <a:spcBef>
                <a:spcPts val="0"/>
              </a:spcBef>
              <a:spcAft>
                <a:spcPts val="0"/>
              </a:spcAft>
            </a:pPr>
            <a:r>
              <a:rPr sz="2800" dirty="0">
                <a:solidFill>
                  <a:srgbClr val="FFFFFF"/>
                </a:solidFill>
                <a:latin typeface="EHLTWU+GillSansMT"/>
                <a:cs typeface="EHLTWU+GillSansMT"/>
              </a:rPr>
              <a:t>DIGESTÃO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72693" y="2228114"/>
            <a:ext cx="1450122" cy="6047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5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Mecônio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72693" y="2771039"/>
            <a:ext cx="5599673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5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Fezes</a:t>
            </a:r>
            <a:r>
              <a:rPr sz="1800" spc="807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spc="-17" dirty="0">
                <a:solidFill>
                  <a:srgbClr val="000000"/>
                </a:solidFill>
                <a:latin typeface="EHLTWU+GillSansMT"/>
                <a:cs typeface="EHLTWU+GillSansMT"/>
              </a:rPr>
              <a:t>Transicionais:</a:t>
            </a:r>
            <a:r>
              <a:rPr sz="1800" spc="61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lang="pt-BR" sz="1800" spc="611" dirty="0">
                <a:solidFill>
                  <a:srgbClr val="000000"/>
                </a:solidFill>
                <a:latin typeface="EHLTWU+GillSansMT"/>
                <a:cs typeface="EHLTWU+GillSansMT"/>
              </a:rPr>
              <a:t>2-</a:t>
            </a:r>
            <a:r>
              <a:rPr sz="1800" spc="14" dirty="0">
                <a:solidFill>
                  <a:srgbClr val="000000"/>
                </a:solidFill>
                <a:latin typeface="EHLTWU+GillSansMT"/>
                <a:cs typeface="EHLTWU+GillSansMT"/>
              </a:rPr>
              <a:t>3º</a:t>
            </a:r>
            <a:r>
              <a:rPr sz="1800" spc="77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dia</a:t>
            </a:r>
            <a:r>
              <a:rPr sz="1800" spc="80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spc="-15" dirty="0">
                <a:solidFill>
                  <a:srgbClr val="000000"/>
                </a:solidFill>
                <a:latin typeface="EHLTWU+GillSansMT"/>
                <a:cs typeface="EHLTWU+GillSansMT"/>
              </a:rPr>
              <a:t>após</a:t>
            </a:r>
            <a:r>
              <a:rPr sz="1800" spc="814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o</a:t>
            </a:r>
            <a:r>
              <a:rPr sz="1800" spc="78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início</a:t>
            </a:r>
            <a:r>
              <a:rPr sz="1800" spc="792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da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77798" y="3183056"/>
            <a:ext cx="1614317" cy="6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amamentação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72693" y="3725855"/>
            <a:ext cx="2594549" cy="6064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5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Fezes</a:t>
            </a:r>
            <a:r>
              <a:rPr sz="1800" spc="1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do Leite:</a:t>
            </a:r>
            <a:r>
              <a:rPr sz="1800" spc="-17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EHLTWU+GillSansMT"/>
                <a:cs typeface="EHLTWU+GillSansMT"/>
              </a:rPr>
              <a:t>4º</a:t>
            </a:r>
            <a:r>
              <a:rPr sz="1800" spc="-1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dia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96086" y="4251149"/>
            <a:ext cx="5252869" cy="5412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867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450" spc="1257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00000"/>
                </a:solidFill>
                <a:latin typeface="EHLTWU+GillSansMT"/>
                <a:cs typeface="EHLTWU+GillSansMT"/>
              </a:rPr>
              <a:t>Nos</a:t>
            </a:r>
            <a:r>
              <a:rPr sz="1600" spc="327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600" dirty="0">
                <a:solidFill>
                  <a:srgbClr val="000000"/>
                </a:solidFill>
                <a:latin typeface="EHLTWU+GillSansMT"/>
                <a:cs typeface="EHLTWU+GillSansMT"/>
              </a:rPr>
              <a:t>RN</a:t>
            </a:r>
            <a:r>
              <a:rPr sz="1600" spc="33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600" spc="-21" dirty="0">
                <a:solidFill>
                  <a:srgbClr val="000000"/>
                </a:solidFill>
                <a:latin typeface="EHLTWU+GillSansMT"/>
                <a:cs typeface="EHLTWU+GillSansMT"/>
              </a:rPr>
              <a:t>em</a:t>
            </a:r>
            <a:r>
              <a:rPr sz="1600" spc="33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600" dirty="0">
                <a:solidFill>
                  <a:srgbClr val="000000"/>
                </a:solidFill>
                <a:latin typeface="EHLTWU+GillSansMT"/>
                <a:cs typeface="EHLTWU+GillSansMT"/>
              </a:rPr>
              <a:t>AM:</a:t>
            </a:r>
            <a:r>
              <a:rPr sz="1600" spc="159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600" dirty="0">
                <a:solidFill>
                  <a:srgbClr val="000000"/>
                </a:solidFill>
                <a:latin typeface="EHLTWU+GillSansMT"/>
                <a:cs typeface="EHLTWU+GillSansMT"/>
              </a:rPr>
              <a:t>fezes</a:t>
            </a:r>
            <a:r>
              <a:rPr sz="1600" spc="31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600" spc="10" dirty="0">
                <a:solidFill>
                  <a:srgbClr val="000000"/>
                </a:solidFill>
                <a:latin typeface="EHLTWU+GillSansMT"/>
                <a:cs typeface="EHLTWU+GillSansMT"/>
              </a:rPr>
              <a:t>são</a:t>
            </a:r>
            <a:r>
              <a:rPr sz="1600" spc="29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600" dirty="0">
                <a:solidFill>
                  <a:srgbClr val="000000"/>
                </a:solidFill>
                <a:latin typeface="EHLTWU+GillSansMT"/>
                <a:cs typeface="EHLTWU+GillSansMT"/>
              </a:rPr>
              <a:t>amarelas</a:t>
            </a:r>
            <a:r>
              <a:rPr sz="1600" spc="34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600" dirty="0">
                <a:solidFill>
                  <a:srgbClr val="000000"/>
                </a:solidFill>
                <a:latin typeface="EHLTWU+GillSansMT"/>
                <a:cs typeface="EHLTWU+GillSansMT"/>
              </a:rPr>
              <a:t>a</a:t>
            </a:r>
            <a:r>
              <a:rPr sz="1600" spc="31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600" dirty="0">
                <a:solidFill>
                  <a:srgbClr val="000000"/>
                </a:solidFill>
                <a:latin typeface="EHLTWU+GillSansMT"/>
                <a:cs typeface="EHLTWU+GillSansMT"/>
              </a:rPr>
              <a:t>douradas,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303908" y="4617573"/>
            <a:ext cx="4385721" cy="5416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864"/>
              </a:lnSpc>
              <a:spcBef>
                <a:spcPts val="0"/>
              </a:spcBef>
              <a:spcAft>
                <a:spcPts val="0"/>
              </a:spcAft>
            </a:pPr>
            <a:r>
              <a:rPr sz="1600" dirty="0">
                <a:solidFill>
                  <a:srgbClr val="000000"/>
                </a:solidFill>
                <a:latin typeface="EHLTWU+GillSansMT"/>
                <a:cs typeface="EHLTWU+GillSansMT"/>
              </a:rPr>
              <a:t>pastosa</a:t>
            </a:r>
            <a:r>
              <a:rPr sz="1600" spc="-1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600" dirty="0">
                <a:solidFill>
                  <a:srgbClr val="000000"/>
                </a:solidFill>
                <a:latin typeface="EHLTWU+GillSansMT"/>
                <a:cs typeface="EHLTWU+GillSansMT"/>
              </a:rPr>
              <a:t>e</a:t>
            </a:r>
            <a:r>
              <a:rPr sz="1600" spc="-1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600" dirty="0">
                <a:solidFill>
                  <a:srgbClr val="000000"/>
                </a:solidFill>
                <a:latin typeface="EHLTWU+GillSansMT"/>
                <a:cs typeface="EHLTWU+GillSansMT"/>
              </a:rPr>
              <a:t>cheiro semelhante</a:t>
            </a:r>
            <a:r>
              <a:rPr sz="1600" spc="-52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600" spc="12" dirty="0">
                <a:solidFill>
                  <a:srgbClr val="000000"/>
                </a:solidFill>
                <a:latin typeface="EHLTWU+GillSansMT"/>
                <a:cs typeface="EHLTWU+GillSansMT"/>
              </a:rPr>
              <a:t>ao</a:t>
            </a:r>
            <a:r>
              <a:rPr sz="1600" dirty="0">
                <a:solidFill>
                  <a:srgbClr val="000000"/>
                </a:solidFill>
                <a:latin typeface="EHLTWU+GillSansMT"/>
                <a:cs typeface="EHLTWU+GillSansMT"/>
              </a:rPr>
              <a:t> do leite</a:t>
            </a:r>
            <a:r>
              <a:rPr sz="1600" spc="-1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600" dirty="0">
                <a:solidFill>
                  <a:srgbClr val="000000"/>
                </a:solidFill>
                <a:latin typeface="EHLTWU+GillSansMT"/>
                <a:cs typeface="EHLTWU+GillSansMT"/>
              </a:rPr>
              <a:t>azedo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996086" y="5108555"/>
            <a:ext cx="5229762" cy="540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864"/>
              </a:lnSpc>
              <a:spcBef>
                <a:spcPts val="0"/>
              </a:spcBef>
              <a:spcAft>
                <a:spcPts val="0"/>
              </a:spcAft>
            </a:pPr>
            <a:r>
              <a:rPr sz="14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450" spc="1257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00000"/>
                </a:solidFill>
                <a:latin typeface="EHLTWU+GillSansMT"/>
                <a:cs typeface="EHLTWU+GillSansMT"/>
              </a:rPr>
              <a:t>Nos</a:t>
            </a:r>
            <a:r>
              <a:rPr sz="1600" spc="45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600" dirty="0">
                <a:solidFill>
                  <a:srgbClr val="000000"/>
                </a:solidFill>
                <a:latin typeface="EHLTWU+GillSansMT"/>
                <a:cs typeface="EHLTWU+GillSansMT"/>
              </a:rPr>
              <a:t>RN</a:t>
            </a:r>
            <a:r>
              <a:rPr sz="1600" spc="45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600" dirty="0">
                <a:solidFill>
                  <a:srgbClr val="000000"/>
                </a:solidFill>
                <a:latin typeface="EHLTWU+GillSansMT"/>
                <a:cs typeface="EHLTWU+GillSansMT"/>
              </a:rPr>
              <a:t>alimentados</a:t>
            </a:r>
            <a:r>
              <a:rPr sz="1600" spc="45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600" spc="-11" dirty="0">
                <a:solidFill>
                  <a:srgbClr val="000000"/>
                </a:solidFill>
                <a:latin typeface="EHLTWU+GillSansMT"/>
                <a:cs typeface="EHLTWU+GillSansMT"/>
              </a:rPr>
              <a:t>com</a:t>
            </a:r>
            <a:r>
              <a:rPr sz="1600" spc="469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600" dirty="0">
                <a:solidFill>
                  <a:srgbClr val="000000"/>
                </a:solidFill>
                <a:latin typeface="EHLTWU+GillSansMT"/>
                <a:cs typeface="EHLTWU+GillSansMT"/>
              </a:rPr>
              <a:t>F</a:t>
            </a:r>
            <a:r>
              <a:rPr sz="1600" spc="-45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600" spc="-72" dirty="0">
                <a:solidFill>
                  <a:srgbClr val="000000"/>
                </a:solidFill>
                <a:latin typeface="EHLTWU+GillSansMT"/>
                <a:cs typeface="EHLTWU+GillSansMT"/>
              </a:rPr>
              <a:t>LT:</a:t>
            </a:r>
            <a:r>
              <a:rPr sz="1600" spc="35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600" dirty="0">
                <a:solidFill>
                  <a:srgbClr val="000000"/>
                </a:solidFill>
                <a:latin typeface="EHLTWU+GillSansMT"/>
                <a:cs typeface="EHLTWU+GillSansMT"/>
              </a:rPr>
              <a:t>amarelo-claras</a:t>
            </a:r>
            <a:r>
              <a:rPr sz="1600" spc="43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600" dirty="0">
                <a:solidFill>
                  <a:srgbClr val="000000"/>
                </a:solidFill>
                <a:latin typeface="EHLTWU+GillSansMT"/>
                <a:cs typeface="EHLTWU+GillSansMT"/>
              </a:rPr>
              <a:t>a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303908" y="5474341"/>
            <a:ext cx="4817185" cy="5416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864"/>
              </a:lnSpc>
              <a:spcBef>
                <a:spcPts val="0"/>
              </a:spcBef>
              <a:spcAft>
                <a:spcPts val="0"/>
              </a:spcAft>
            </a:pPr>
            <a:r>
              <a:rPr sz="1600" dirty="0">
                <a:solidFill>
                  <a:srgbClr val="000000"/>
                </a:solidFill>
                <a:latin typeface="EHLTWU+GillSansMT"/>
                <a:cs typeface="EHLTWU+GillSansMT"/>
              </a:rPr>
              <a:t>marrons,</a:t>
            </a:r>
            <a:r>
              <a:rPr sz="1600" spc="-18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600" dirty="0">
                <a:solidFill>
                  <a:srgbClr val="000000"/>
                </a:solidFill>
                <a:latin typeface="EHLTWU+GillSansMT"/>
                <a:cs typeface="EHLTWU+GillSansMT"/>
              </a:rPr>
              <a:t>consistência</a:t>
            </a:r>
            <a:r>
              <a:rPr sz="1600" spc="-6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600" spc="10" dirty="0">
                <a:solidFill>
                  <a:srgbClr val="000000"/>
                </a:solidFill>
                <a:latin typeface="EHLTWU+GillSansMT"/>
                <a:cs typeface="EHLTWU+GillSansMT"/>
              </a:rPr>
              <a:t>mais</a:t>
            </a:r>
            <a:r>
              <a:rPr sz="1600" spc="-34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600" spc="10" dirty="0">
                <a:solidFill>
                  <a:srgbClr val="000000"/>
                </a:solidFill>
                <a:latin typeface="EHLTWU+GillSansMT"/>
                <a:cs typeface="EHLTWU+GillSansMT"/>
              </a:rPr>
              <a:t>firme</a:t>
            </a:r>
            <a:r>
              <a:rPr sz="1600" spc="-3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600" dirty="0">
                <a:solidFill>
                  <a:srgbClr val="000000"/>
                </a:solidFill>
                <a:latin typeface="EHLTWU+GillSansMT"/>
                <a:cs typeface="EHLTWU+GillSansMT"/>
              </a:rPr>
              <a:t>e</a:t>
            </a:r>
            <a:r>
              <a:rPr sz="1600" spc="12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600" dirty="0">
                <a:solidFill>
                  <a:srgbClr val="000000"/>
                </a:solidFill>
                <a:latin typeface="EHLTWU+GillSansMT"/>
                <a:cs typeface="EHLTWU+GillSansMT"/>
              </a:rPr>
              <a:t>odor </a:t>
            </a:r>
            <a:r>
              <a:rPr sz="1600" spc="10" dirty="0">
                <a:solidFill>
                  <a:srgbClr val="000000"/>
                </a:solidFill>
                <a:latin typeface="EHLTWU+GillSansMT"/>
                <a:cs typeface="EHLTWU+GillSansMT"/>
              </a:rPr>
              <a:t>mais</a:t>
            </a:r>
            <a:r>
              <a:rPr sz="1600" spc="-34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600" dirty="0">
                <a:solidFill>
                  <a:srgbClr val="000000"/>
                </a:solidFill>
                <a:latin typeface="EHLTWU+GillSansMT"/>
                <a:cs typeface="EHLTWU+GillSansMT"/>
              </a:rPr>
              <a:t>forte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730144-B8A4-4DC7-85E8-087A429F8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4522" y="499533"/>
            <a:ext cx="6797992" cy="553998"/>
          </a:xfrm>
        </p:spPr>
        <p:txBody>
          <a:bodyPr/>
          <a:lstStyle/>
          <a:p>
            <a:pPr algn="ctr"/>
            <a:r>
              <a:rPr lang="pt-BR" sz="3600" b="1" dirty="0">
                <a:solidFill>
                  <a:schemeClr val="accent5">
                    <a:lumMod val="75000"/>
                  </a:schemeClr>
                </a:solidFill>
              </a:rPr>
              <a:t>Troca de fraldas</a:t>
            </a:r>
            <a:endParaRPr lang="en-GB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927C94E-9824-4EEA-AD31-58EBBF69B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7648" y="1556792"/>
            <a:ext cx="6797992" cy="7057644"/>
          </a:xfrm>
        </p:spPr>
        <p:txBody>
          <a:bodyPr/>
          <a:lstStyle/>
          <a:p>
            <a:pPr algn="ctr"/>
            <a:r>
              <a:rPr lang="en-GB" dirty="0">
                <a:hlinkClick r:id="rId2"/>
              </a:rPr>
              <a:t>https://www.youtube.com/watch?v=6IQipCOMzxU</a:t>
            </a:r>
            <a:endParaRPr lang="en-GB" dirty="0"/>
          </a:p>
        </p:txBody>
      </p:sp>
      <p:pic>
        <p:nvPicPr>
          <p:cNvPr id="24578" name="Picture 2" descr="Tudo que você precisa saber para trocar a primeira fralda do bebê ...">
            <a:extLst>
              <a:ext uri="{FF2B5EF4-FFF2-40B4-BE49-F238E27FC236}">
                <a16:creationId xmlns:a16="http://schemas.microsoft.com/office/drawing/2014/main" id="{48E15C0D-B3F2-41E3-8F81-F2DA602A7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115" y="2034005"/>
            <a:ext cx="6583057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397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629352-5E94-47CF-84A5-98E2445D8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4047" y="598198"/>
            <a:ext cx="3635067" cy="717582"/>
          </a:xfrm>
        </p:spPr>
        <p:txBody>
          <a:bodyPr anchor="b">
            <a:normAutofit fontScale="90000"/>
          </a:bodyPr>
          <a:lstStyle/>
          <a:p>
            <a:r>
              <a:rPr lang="pt-BR" sz="4000" b="1" dirty="0">
                <a:solidFill>
                  <a:srgbClr val="FFFFFF"/>
                </a:solidFill>
              </a:rPr>
              <a:t>Fraldas ecológicas</a:t>
            </a:r>
            <a:endParaRPr lang="en-GB" sz="4000" b="1" dirty="0">
              <a:solidFill>
                <a:srgbClr val="FFFFFF"/>
              </a:solidFill>
            </a:endParaRPr>
          </a:p>
        </p:txBody>
      </p:sp>
      <p:pic>
        <p:nvPicPr>
          <p:cNvPr id="5122" name="Picture 2" descr="1 Fralda Ecológica De Pano Moderna E 2 Absorventes P/bebês - R ...">
            <a:extLst>
              <a:ext uri="{FF2B5EF4-FFF2-40B4-BE49-F238E27FC236}">
                <a16:creationId xmlns:a16="http://schemas.microsoft.com/office/drawing/2014/main" id="{C554C2D7-3C47-4965-A450-844C682A2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9430" y="3696978"/>
            <a:ext cx="3400621" cy="295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bsorvente 3 camadas fralda ecologica reutilizavel em ...">
            <a:extLst>
              <a:ext uri="{FF2B5EF4-FFF2-40B4-BE49-F238E27FC236}">
                <a16:creationId xmlns:a16="http://schemas.microsoft.com/office/drawing/2014/main" id="{EA0A7B63-6251-45E4-92C5-A68B8465A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0468" y="312701"/>
            <a:ext cx="3128389" cy="312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8" name="Content Placeholder 5127">
            <a:extLst>
              <a:ext uri="{FF2B5EF4-FFF2-40B4-BE49-F238E27FC236}">
                <a16:creationId xmlns:a16="http://schemas.microsoft.com/office/drawing/2014/main" id="{C5FDC7D7-7F72-404B-AD2D-C69526B9A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8288" y="1052736"/>
            <a:ext cx="3128389" cy="5016482"/>
          </a:xfrm>
        </p:spPr>
        <p:txBody>
          <a:bodyPr>
            <a:normAutofit/>
          </a:bodyPr>
          <a:lstStyle/>
          <a:p>
            <a:pPr>
              <a:buClr>
                <a:schemeClr val="bg1"/>
              </a:buClr>
              <a:buFont typeface="Arial" panose="020B0604020202020204" pitchFamily="34" charset="0"/>
              <a:buChar char="♥"/>
            </a:pP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</a:rPr>
              <a:t>Vantagens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:</a:t>
            </a:r>
          </a:p>
          <a:p>
            <a:pPr marL="0" indent="0">
              <a:buNone/>
            </a:pP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</a:rPr>
              <a:t>Ecológica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 (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</a:rPr>
              <a:t>parte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</a:rPr>
              <a:t>descartável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 é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</a:rPr>
              <a:t>biodegradável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  <a:p>
            <a:pPr marL="0" indent="0">
              <a:buNone/>
            </a:pP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</a:rPr>
              <a:t>Dificilmente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</a:rPr>
              <a:t>causam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</a:rPr>
              <a:t>assaduras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</a:rPr>
              <a:t>ou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</a:rPr>
              <a:t>alergias</a:t>
            </a:r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Economia a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</a:rPr>
              <a:t>longo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</a:rPr>
              <a:t>prazo</a:t>
            </a:r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Clr>
                <a:schemeClr val="bg1"/>
              </a:buClr>
              <a:buFont typeface="Arial" panose="020B0604020202020204" pitchFamily="34" charset="0"/>
              <a:buChar char="♥"/>
            </a:pP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</a:rPr>
              <a:t>Desvantagens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:</a:t>
            </a:r>
          </a:p>
          <a:p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</a:rPr>
              <a:t>Precisa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</a:rPr>
              <a:t>lavar</a:t>
            </a:r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</a:rPr>
              <a:t>Investimento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</a:rPr>
              <a:t>inicial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 alto</a:t>
            </a:r>
          </a:p>
          <a:p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</a:rPr>
              <a:t>Carregar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 a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</a:rPr>
              <a:t>fralda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</a:rPr>
              <a:t>suja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</a:rPr>
              <a:t>ao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</a:rPr>
              <a:t>sair</a:t>
            </a:r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C2E2BC7-73A3-4972-9A48-948A6AA97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369" y="3578602"/>
            <a:ext cx="3312367" cy="3312367"/>
          </a:xfrm>
          <a:prstGeom prst="rect">
            <a:avLst/>
          </a:prstGeom>
        </p:spPr>
      </p:pic>
      <p:pic>
        <p:nvPicPr>
          <p:cNvPr id="5126" name="Picture 6" descr="Como escolher o tipo de fralda: descartável ou de pano? - Kinedu Blog">
            <a:extLst>
              <a:ext uri="{FF2B5EF4-FFF2-40B4-BE49-F238E27FC236}">
                <a16:creationId xmlns:a16="http://schemas.microsoft.com/office/drawing/2014/main" id="{CA05D9EC-D798-45FD-8E39-B8E566332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86" y="210984"/>
            <a:ext cx="4994453" cy="333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2806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2693" y="1253944"/>
            <a:ext cx="2931287" cy="947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59"/>
              </a:lnSpc>
              <a:spcBef>
                <a:spcPts val="50"/>
              </a:spcBef>
              <a:spcAft>
                <a:spcPts val="0"/>
              </a:spcAft>
            </a:pPr>
            <a:r>
              <a:rPr sz="2800" spc="-18" dirty="0">
                <a:solidFill>
                  <a:srgbClr val="FFFFFF"/>
                </a:solidFill>
                <a:latin typeface="EHLTWU+GillSansMT"/>
                <a:cs typeface="EHLTWU+GillSansMT"/>
              </a:rPr>
              <a:t>ORIENTAÇÕES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72693" y="3891463"/>
            <a:ext cx="3298329" cy="6066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5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b="1" spc="-18" dirty="0">
                <a:solidFill>
                  <a:srgbClr val="000000"/>
                </a:solidFill>
                <a:latin typeface="NMMSPQ+GillSansMT-Bold"/>
                <a:cs typeface="NMMSPQ+GillSansMT-Bold"/>
              </a:rPr>
              <a:t>Prevenção</a:t>
            </a:r>
            <a:r>
              <a:rPr sz="1800" b="1" spc="10" dirty="0">
                <a:solidFill>
                  <a:srgbClr val="000000"/>
                </a:solidFill>
                <a:latin typeface="NMMSPQ+GillSansMT-Bold"/>
                <a:cs typeface="NMMSPQ+GillSansMT-Bold"/>
              </a:rPr>
              <a:t> </a:t>
            </a:r>
            <a:r>
              <a:rPr sz="1800" b="1" dirty="0">
                <a:solidFill>
                  <a:srgbClr val="000000"/>
                </a:solidFill>
                <a:latin typeface="NMMSPQ+GillSansMT-Bold"/>
                <a:cs typeface="NMMSPQ+GillSansMT-Bold"/>
              </a:rPr>
              <a:t>da dermatite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706745" y="5428853"/>
            <a:ext cx="6315767" cy="1216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174"/>
              </a:lnSpc>
              <a:spcBef>
                <a:spcPts val="0"/>
              </a:spcBef>
              <a:spcAft>
                <a:spcPts val="0"/>
              </a:spcAft>
            </a:pPr>
            <a:r>
              <a:rPr sz="3600" spc="-20" dirty="0">
                <a:solidFill>
                  <a:srgbClr val="FFFFFF"/>
                </a:solidFill>
                <a:latin typeface="EHLTWU+GillSansMT"/>
                <a:cs typeface="EHLTWU+GillSansMT"/>
              </a:rPr>
              <a:t>ALOJAMENTO</a:t>
            </a:r>
            <a:r>
              <a:rPr sz="3600" spc="10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3600" spc="-31" dirty="0">
                <a:solidFill>
                  <a:srgbClr val="FFFFFF"/>
                </a:solidFill>
                <a:latin typeface="EHLTWU+GillSansMT"/>
                <a:cs typeface="EHLTWU+GillSansMT"/>
              </a:rPr>
              <a:t>CONJUNTO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2693" y="1253944"/>
            <a:ext cx="2931287" cy="947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59"/>
              </a:lnSpc>
              <a:spcBef>
                <a:spcPts val="0"/>
              </a:spcBef>
              <a:spcAft>
                <a:spcPts val="0"/>
              </a:spcAft>
            </a:pPr>
            <a:r>
              <a:rPr sz="2800" spc="-18" dirty="0">
                <a:solidFill>
                  <a:srgbClr val="FFFFFF"/>
                </a:solidFill>
                <a:latin typeface="EHLTWU+GillSansMT"/>
                <a:cs typeface="EHLTWU+GillSansMT"/>
              </a:rPr>
              <a:t>ORIENTAÇÕES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516DC78-3DA5-4BE6-8E2A-F907C67F00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4062150" cy="4062651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2400" dirty="0"/>
              <a:t>Banho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t-BR" sz="2400" dirty="0"/>
              <a:t>Frequência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t-BR" sz="2400" dirty="0"/>
              <a:t>Produtos higiene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t-BR" sz="2400" dirty="0"/>
              <a:t>Camomila, aveia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400" dirty="0">
                <a:hlinkClick r:id="rId2"/>
              </a:rPr>
              <a:t>https://videos.bol.uol.com.br/video/aprenda-a-dar-um-banho-humanizado-no-recemnascido-04020E9B3260E0915326?debug=true</a:t>
            </a:r>
            <a:endParaRPr lang="en-GB" sz="24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00A8547-9B8F-4BBC-854A-F533562BA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188870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EC2038C-917C-4445-80B7-C0390FA4EB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7968" y="1899964"/>
            <a:ext cx="5003250" cy="470992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6897C96-C802-4C99-869D-3E1040B47C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2893" y="1909803"/>
            <a:ext cx="6304221" cy="464577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B89ABD6-4492-4863-99E9-CBE502DFF3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2893" y="1855490"/>
            <a:ext cx="6200153" cy="4652878"/>
          </a:xfrm>
          <a:prstGeom prst="rect">
            <a:avLst/>
          </a:prstGeom>
        </p:spPr>
      </p:pic>
      <p:pic>
        <p:nvPicPr>
          <p:cNvPr id="4098" name="Picture 2" descr="Image result for banho de balde">
            <a:extLst>
              <a:ext uri="{FF2B5EF4-FFF2-40B4-BE49-F238E27FC236}">
                <a16:creationId xmlns:a16="http://schemas.microsoft.com/office/drawing/2014/main" id="{60ED07AD-1436-4105-9497-151D8603B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331" y="1343412"/>
            <a:ext cx="3508548" cy="526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72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610CE5-9305-45F8-AC00-D2FFBB423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206C7D3-61C7-4757-9B0B-8F854C0F46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E7B1D58-80B8-4327-BA33-6F576A60A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471"/>
            <a:ext cx="5914345" cy="6803614"/>
          </a:xfrm>
          <a:prstGeom prst="rect">
            <a:avLst/>
          </a:prstGeom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D2089ADD-17F6-44B1-9DF6-94D9DBFC11EC}"/>
              </a:ext>
            </a:extLst>
          </p:cNvPr>
          <p:cNvSpPr/>
          <p:nvPr/>
        </p:nvSpPr>
        <p:spPr>
          <a:xfrm>
            <a:off x="1" y="4700270"/>
            <a:ext cx="6364288" cy="1860188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61BE6AEC-71CA-4131-BFF9-5AD67EC16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730" y="1890554"/>
            <a:ext cx="10315576" cy="355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93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76C890-4610-4FD8-AFE8-04F8A82AA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8251255-A265-43C1-B290-8E950C9BE0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08D2E17-88B4-48A1-B617-0854F7025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314" y="372472"/>
            <a:ext cx="7800975" cy="6238875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AD312B7A-B293-4873-8579-83F476C9807E}"/>
              </a:ext>
            </a:extLst>
          </p:cNvPr>
          <p:cNvSpPr/>
          <p:nvPr/>
        </p:nvSpPr>
        <p:spPr>
          <a:xfrm>
            <a:off x="5408314" y="4596219"/>
            <a:ext cx="6783686" cy="2015128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7B1F813-13EF-4A98-8E19-6DD983581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30" y="1769201"/>
            <a:ext cx="11873339" cy="297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59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FCAD76-474B-4BA5-8C14-ABB29C0D0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3602AA3-7A1F-4037-8D88-F8FDBB209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43660" cy="6629628"/>
          </a:xfrm>
          <a:prstGeom prst="rect">
            <a:avLst/>
          </a:prstGeom>
        </p:spPr>
      </p:pic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C0D01988-E9AE-41B9-AE64-D708309BB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5819" y="3669560"/>
            <a:ext cx="5971268" cy="2688907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273D248-380E-48AD-BCEE-E6D11C65D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405" y="2157731"/>
            <a:ext cx="10519371" cy="342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3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5A42EF-6347-4FB8-8F02-6A57C2BF2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9656" y="1340768"/>
            <a:ext cx="6797992" cy="492443"/>
          </a:xfrm>
        </p:spPr>
        <p:txBody>
          <a:bodyPr/>
          <a:lstStyle/>
          <a:p>
            <a:pPr algn="ctr"/>
            <a:r>
              <a:rPr lang="pt-BR" sz="3200" b="1" dirty="0">
                <a:solidFill>
                  <a:schemeClr val="accent5">
                    <a:lumMod val="75000"/>
                  </a:schemeClr>
                </a:solidFill>
              </a:rPr>
              <a:t>O banho do bebê: como fazer</a:t>
            </a:r>
            <a:endParaRPr lang="en-GB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7355E18-BA18-44DD-B6C3-8A9452B91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2330994"/>
            <a:ext cx="10753725" cy="3766185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GB" dirty="0">
                <a:hlinkClick r:id="rId2"/>
              </a:rPr>
              <a:t>https://tv.uol/cFIV</a:t>
            </a:r>
          </a:p>
          <a:p>
            <a:pPr algn="ctr">
              <a:lnSpc>
                <a:spcPct val="150000"/>
              </a:lnSpc>
            </a:pPr>
            <a:r>
              <a:rPr lang="en-GB" dirty="0">
                <a:hlinkClick r:id="rId2"/>
              </a:rPr>
              <a:t>https://tv.uol/12766</a:t>
            </a:r>
            <a:r>
              <a:rPr lang="en-GB" dirty="0"/>
              <a:t> </a:t>
            </a:r>
          </a:p>
          <a:p>
            <a:pPr algn="ctr">
              <a:lnSpc>
                <a:spcPct val="150000"/>
              </a:lnSpc>
            </a:pPr>
            <a:r>
              <a:rPr lang="en-GB" dirty="0">
                <a:hlinkClick r:id="rId3"/>
              </a:rPr>
              <a:t>https://videos.bol.uol.com.br/video/o-primeiro-banho-de-uma-recemnascida-04024E19326CD4A15326</a:t>
            </a:r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72370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536059" y="1253944"/>
            <a:ext cx="3748824" cy="947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59"/>
              </a:lnSpc>
              <a:spcBef>
                <a:spcPts val="0"/>
              </a:spcBef>
              <a:spcAft>
                <a:spcPts val="0"/>
              </a:spcAft>
            </a:pPr>
            <a:r>
              <a:rPr sz="2800" spc="-50" dirty="0">
                <a:solidFill>
                  <a:srgbClr val="FFFFFF"/>
                </a:solidFill>
                <a:latin typeface="EHLTWU+GillSansMT"/>
                <a:cs typeface="EHLTWU+GillSansMT"/>
              </a:rPr>
              <a:t>COMPORTAMENTO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72693" y="2993111"/>
            <a:ext cx="3798249" cy="674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312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EHLTWU+GillSansMT"/>
                <a:cs typeface="EHLTWU+GillSansMT"/>
              </a:rPr>
              <a:t>Comportamento</a:t>
            </a:r>
            <a:r>
              <a:rPr sz="2000" spc="-5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000000"/>
                </a:solidFill>
                <a:latin typeface="EHLTWU+GillSansMT"/>
                <a:cs typeface="EHLTWU+GillSansMT"/>
              </a:rPr>
              <a:t>normal</a:t>
            </a:r>
            <a:r>
              <a:rPr sz="2000" spc="-1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000000"/>
                </a:solidFill>
                <a:latin typeface="EHLTWU+GillSansMT"/>
                <a:cs typeface="EHLTWU+GillSansMT"/>
              </a:rPr>
              <a:t>do RN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72693" y="3435608"/>
            <a:ext cx="4147748" cy="6732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310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850" spc="914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2000" spc="-21" dirty="0">
                <a:solidFill>
                  <a:srgbClr val="000000"/>
                </a:solidFill>
                <a:latin typeface="EHLTWU+GillSansMT"/>
                <a:cs typeface="EHLTWU+GillSansMT"/>
              </a:rPr>
              <a:t>Pode</a:t>
            </a:r>
            <a:r>
              <a:rPr sz="2000" spc="37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000000"/>
                </a:solidFill>
                <a:latin typeface="EHLTWU+GillSansMT"/>
                <a:cs typeface="EHLTWU+GillSansMT"/>
              </a:rPr>
              <a:t>variar</a:t>
            </a:r>
            <a:r>
              <a:rPr sz="2000" spc="2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000000"/>
                </a:solidFill>
                <a:latin typeface="EHLTWU+GillSansMT"/>
                <a:cs typeface="EHLTWU+GillSansMT"/>
              </a:rPr>
              <a:t>&gt; </a:t>
            </a:r>
            <a:r>
              <a:rPr sz="2000" spc="-11" dirty="0">
                <a:solidFill>
                  <a:srgbClr val="000000"/>
                </a:solidFill>
                <a:latin typeface="EHLTWU+GillSansMT"/>
                <a:cs typeface="EHLTWU+GillSansMT"/>
              </a:rPr>
              <a:t>cada</a:t>
            </a:r>
            <a:r>
              <a:rPr sz="2000" spc="4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000000"/>
                </a:solidFill>
                <a:latin typeface="EHLTWU+GillSansMT"/>
                <a:cs typeface="EHLTWU+GillSansMT"/>
              </a:rPr>
              <a:t>bebê</a:t>
            </a:r>
            <a:r>
              <a:rPr sz="2000" spc="-3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000000"/>
                </a:solidFill>
                <a:latin typeface="EHLTWU+GillSansMT"/>
                <a:cs typeface="EHLTWU+GillSansMT"/>
              </a:rPr>
              <a:t>é único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72693" y="3877949"/>
            <a:ext cx="6882962" cy="11137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310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850" spc="914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00"/>
                </a:solidFill>
                <a:latin typeface="EHLTWU+GillSansMT"/>
                <a:cs typeface="EHLTWU+GillSansMT"/>
              </a:rPr>
              <a:t>Mamar</a:t>
            </a:r>
            <a:r>
              <a:rPr sz="2000" spc="27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000000"/>
                </a:solidFill>
                <a:latin typeface="EHLTWU+GillSansMT"/>
                <a:cs typeface="EHLTWU+GillSansMT"/>
              </a:rPr>
              <a:t>com frequência,</a:t>
            </a:r>
            <a:r>
              <a:rPr sz="2000" spc="-19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000000"/>
                </a:solidFill>
                <a:latin typeface="EHLTWU+GillSansMT"/>
                <a:cs typeface="EHLTWU+GillSansMT"/>
              </a:rPr>
              <a:t>sem horários pré-estabelecidos</a:t>
            </a:r>
          </a:p>
          <a:p>
            <a:pPr marL="0" marR="0">
              <a:lnSpc>
                <a:spcPts val="2312"/>
              </a:lnSpc>
              <a:spcBef>
                <a:spcPts val="1167"/>
              </a:spcBef>
              <a:spcAft>
                <a:spcPts val="0"/>
              </a:spcAft>
            </a:pPr>
            <a:r>
              <a:rPr sz="18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850" spc="914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000000"/>
                </a:solidFill>
                <a:latin typeface="EHLTWU+GillSansMT"/>
                <a:cs typeface="EHLTWU+GillSansMT"/>
              </a:rPr>
              <a:t>Choro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72693" y="4762123"/>
            <a:ext cx="3029769" cy="6729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310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850" spc="914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2000" spc="-54" dirty="0">
                <a:solidFill>
                  <a:srgbClr val="000000"/>
                </a:solidFill>
                <a:latin typeface="EHLTWU+GillSansMT"/>
                <a:cs typeface="EHLTWU+GillSansMT"/>
              </a:rPr>
              <a:t>Trocar</a:t>
            </a:r>
            <a:r>
              <a:rPr sz="2000" spc="47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000000"/>
                </a:solidFill>
                <a:latin typeface="EHLTWU+GillSansMT"/>
                <a:cs typeface="EHLTWU+GillSansMT"/>
              </a:rPr>
              <a:t>o dia</a:t>
            </a:r>
            <a:r>
              <a:rPr sz="2000" spc="1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000000"/>
                </a:solidFill>
                <a:latin typeface="EHLTWU+GillSansMT"/>
                <a:cs typeface="EHLTWU+GillSansMT"/>
              </a:rPr>
              <a:t>pela noite</a:t>
            </a: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72AFCF79-D5C5-4525-894D-30C3614F5888}"/>
              </a:ext>
            </a:extLst>
          </p:cNvPr>
          <p:cNvSpPr txBox="1"/>
          <p:nvPr/>
        </p:nvSpPr>
        <p:spPr>
          <a:xfrm>
            <a:off x="672692" y="5201785"/>
            <a:ext cx="3029769" cy="5899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310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850" spc="914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lang="pt-BR" sz="2000" spc="-54" dirty="0" err="1">
                <a:solidFill>
                  <a:srgbClr val="000000"/>
                </a:solidFill>
                <a:latin typeface="EHLTWU+GillSansMT"/>
                <a:cs typeface="Times New Roman"/>
              </a:rPr>
              <a:t>Exterogestação</a:t>
            </a:r>
            <a:endParaRPr lang="pt-BR" sz="2000" spc="-54" dirty="0">
              <a:solidFill>
                <a:srgbClr val="000000"/>
              </a:solidFill>
              <a:latin typeface="EHLTWU+GillSansMT"/>
              <a:cs typeface="Times New Roman"/>
            </a:endParaRPr>
          </a:p>
          <a:p>
            <a:pPr marL="0" marR="0">
              <a:lnSpc>
                <a:spcPts val="231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000" spc="-54" dirty="0">
                <a:solidFill>
                  <a:srgbClr val="000000"/>
                </a:solidFill>
                <a:latin typeface="EHLTWU+GillSansMT"/>
                <a:cs typeface="Times New Roman"/>
              </a:rPr>
              <a:t>	Colo, </a:t>
            </a:r>
            <a:r>
              <a:rPr lang="pt-BR" sz="2000" spc="-54" dirty="0" err="1">
                <a:solidFill>
                  <a:srgbClr val="000000"/>
                </a:solidFill>
                <a:latin typeface="EHLTWU+GillSansMT"/>
                <a:cs typeface="Times New Roman"/>
              </a:rPr>
              <a:t>Sling</a:t>
            </a:r>
            <a:endParaRPr sz="2000" dirty="0">
              <a:solidFill>
                <a:srgbClr val="000000"/>
              </a:solidFill>
              <a:latin typeface="EHLTWU+GillSansMT"/>
              <a:cs typeface="EHLTWU+GillSansMT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5A5817EA-A241-4C8B-8077-2DFBAAC31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5660" y="986553"/>
            <a:ext cx="8829675" cy="5362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AF1403-27D9-42C2-BA09-5758A96AC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6210" y="476672"/>
            <a:ext cx="6797992" cy="984885"/>
          </a:xfrm>
        </p:spPr>
        <p:txBody>
          <a:bodyPr/>
          <a:lstStyle/>
          <a:p>
            <a:pPr algn="ctr"/>
            <a:r>
              <a:rPr lang="pt-BR" sz="3200" b="1" dirty="0">
                <a:solidFill>
                  <a:schemeClr val="accent5">
                    <a:lumMod val="75000"/>
                  </a:schemeClr>
                </a:solidFill>
              </a:rPr>
              <a:t>Como fazer o wrap ou charutinho de bebê</a:t>
            </a:r>
            <a:endParaRPr lang="en-GB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FD55842-2F7C-4240-8207-938A5EBD8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224" y="2278743"/>
            <a:ext cx="10753725" cy="3223351"/>
          </a:xfrm>
        </p:spPr>
        <p:txBody>
          <a:bodyPr/>
          <a:lstStyle/>
          <a:p>
            <a:pPr algn="ctr"/>
            <a:r>
              <a:rPr lang="en-GB" dirty="0">
                <a:hlinkClick r:id="rId2"/>
              </a:rPr>
              <a:t>https://www.youtube.com/watch?v=w-QiMt0UiDI</a:t>
            </a:r>
            <a:endParaRPr lang="en-GB" dirty="0"/>
          </a:p>
          <a:p>
            <a:pPr algn="ctr"/>
            <a:r>
              <a:rPr lang="en-GB" dirty="0">
                <a:hlinkClick r:id="rId3"/>
              </a:rPr>
              <a:t>https://www.youtube.com/watch?v=cn52BHFbXdE</a:t>
            </a:r>
            <a:endParaRPr lang="en-GB" dirty="0"/>
          </a:p>
        </p:txBody>
      </p:sp>
      <p:pic>
        <p:nvPicPr>
          <p:cNvPr id="20482" name="Picture 2" descr="Charutinho: o perigo de enrolar o bebê para dormir - Joli Môme">
            <a:extLst>
              <a:ext uri="{FF2B5EF4-FFF2-40B4-BE49-F238E27FC236}">
                <a16:creationId xmlns:a16="http://schemas.microsoft.com/office/drawing/2014/main" id="{C9348079-988D-4AB4-B12D-9C8E493A3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754" y="3411021"/>
            <a:ext cx="6164491" cy="324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→ Charutinho no bebê - dicas de como enrolar o bebê da maneira ...">
            <a:extLst>
              <a:ext uri="{FF2B5EF4-FFF2-40B4-BE49-F238E27FC236}">
                <a16:creationId xmlns:a16="http://schemas.microsoft.com/office/drawing/2014/main" id="{D8773334-B923-4B18-B03B-D12D64255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413" y="0"/>
            <a:ext cx="4573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11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438522" y="1253944"/>
            <a:ext cx="3847411" cy="947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59"/>
              </a:lnSpc>
              <a:spcBef>
                <a:spcPts val="0"/>
              </a:spcBef>
              <a:spcAft>
                <a:spcPts val="0"/>
              </a:spcAft>
            </a:pPr>
            <a:r>
              <a:rPr sz="2800" spc="-20" dirty="0">
                <a:solidFill>
                  <a:srgbClr val="FFFFFF"/>
                </a:solidFill>
                <a:latin typeface="EHLTWU+GillSansMT"/>
                <a:cs typeface="EHLTWU+GillSansMT"/>
              </a:rPr>
              <a:t>OUTROS</a:t>
            </a:r>
            <a:r>
              <a:rPr sz="2800" spc="-31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800" spc="-11" dirty="0">
                <a:solidFill>
                  <a:srgbClr val="FFFFFF"/>
                </a:solidFill>
                <a:latin typeface="EHLTWU+GillSansMT"/>
                <a:cs typeface="EHLTWU+GillSansMT"/>
              </a:rPr>
              <a:t>CUIDADOS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72693" y="2254037"/>
            <a:ext cx="2951648" cy="4720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17"/>
              </a:lnSpc>
              <a:spcBef>
                <a:spcPts val="0"/>
              </a:spcBef>
              <a:spcAft>
                <a:spcPts val="0"/>
              </a:spcAft>
            </a:pPr>
            <a:r>
              <a:rPr sz="1400" b="1" spc="-20" dirty="0">
                <a:solidFill>
                  <a:srgbClr val="000000"/>
                </a:solidFill>
                <a:latin typeface="NMMSPQ+GillSansMT-Bold"/>
                <a:cs typeface="NMMSPQ+GillSansMT-Bold"/>
              </a:rPr>
              <a:t>Posição</a:t>
            </a:r>
            <a:r>
              <a:rPr sz="1400" b="1" spc="31" dirty="0">
                <a:solidFill>
                  <a:srgbClr val="000000"/>
                </a:solidFill>
                <a:latin typeface="NMMSPQ+GillSansMT-Bold"/>
                <a:cs typeface="NMMSPQ+GillSansMT-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NMMSPQ+GillSansMT-Bold"/>
                <a:cs typeface="NMMSPQ+GillSansMT-Bold"/>
              </a:rPr>
              <a:t>da criança</a:t>
            </a:r>
            <a:r>
              <a:rPr sz="1400" b="1" spc="-21" dirty="0">
                <a:solidFill>
                  <a:srgbClr val="000000"/>
                </a:solidFill>
                <a:latin typeface="NMMSPQ+GillSansMT-Bold"/>
                <a:cs typeface="NMMSPQ+GillSansMT-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NMMSPQ+GillSansMT-Bold"/>
                <a:cs typeface="NMMSPQ+GillSansMT-Bold"/>
              </a:rPr>
              <a:t>para dormir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72693" y="2693486"/>
            <a:ext cx="8406666" cy="4714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14"/>
              </a:lnSpc>
              <a:spcBef>
                <a:spcPts val="0"/>
              </a:spcBef>
              <a:spcAft>
                <a:spcPts val="0"/>
              </a:spcAft>
            </a:pPr>
            <a:r>
              <a:rPr sz="130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300" spc="1356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Está</a:t>
            </a:r>
            <a:r>
              <a:rPr sz="1400" spc="2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bem documentada</a:t>
            </a:r>
            <a:r>
              <a:rPr sz="1400" spc="3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a associação</a:t>
            </a:r>
            <a:r>
              <a:rPr sz="1400" spc="7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spc="-10" dirty="0">
                <a:solidFill>
                  <a:srgbClr val="000000"/>
                </a:solidFill>
                <a:latin typeface="EHLTWU+GillSansMT"/>
                <a:cs typeface="EHLTWU+GillSansMT"/>
              </a:rPr>
              <a:t>entre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 síndrome da morte</a:t>
            </a:r>
            <a:r>
              <a:rPr sz="1400" spc="2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súbita</a:t>
            </a:r>
            <a:r>
              <a:rPr sz="1400" spc="2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do</a:t>
            </a:r>
            <a:r>
              <a:rPr sz="1400" spc="-1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lactente</a:t>
            </a:r>
            <a:r>
              <a:rPr sz="1400" spc="54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e posição</a:t>
            </a:r>
            <a:r>
              <a:rPr sz="1400" spc="4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spc="-10" dirty="0">
                <a:solidFill>
                  <a:srgbClr val="000000"/>
                </a:solidFill>
                <a:latin typeface="EHLTWU+GillSansMT"/>
                <a:cs typeface="EHLTWU+GillSansMT"/>
              </a:rPr>
              <a:t>prona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72693" y="3132779"/>
            <a:ext cx="12490581" cy="4715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14"/>
              </a:lnSpc>
              <a:spcBef>
                <a:spcPts val="0"/>
              </a:spcBef>
              <a:spcAft>
                <a:spcPts val="0"/>
              </a:spcAft>
            </a:pPr>
            <a:r>
              <a:rPr sz="130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300" spc="1356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Existe</a:t>
            </a:r>
            <a:r>
              <a:rPr sz="1400" spc="27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temor</a:t>
            </a:r>
            <a:r>
              <a:rPr sz="1400" spc="2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spc="-10" dirty="0">
                <a:solidFill>
                  <a:srgbClr val="000000"/>
                </a:solidFill>
                <a:latin typeface="EHLTWU+GillSansMT"/>
                <a:cs typeface="EHLTWU+GillSansMT"/>
              </a:rPr>
              <a:t>entre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 pais</a:t>
            </a:r>
            <a:r>
              <a:rPr sz="1400" spc="-2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e</a:t>
            </a:r>
            <a:r>
              <a:rPr sz="1400" spc="2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profissionais de</a:t>
            </a:r>
            <a:r>
              <a:rPr sz="1400" spc="14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saúde quanto</a:t>
            </a:r>
            <a:r>
              <a:rPr sz="1400" spc="2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à possibilidade</a:t>
            </a:r>
            <a:r>
              <a:rPr sz="1400" spc="1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de</a:t>
            </a:r>
            <a:r>
              <a:rPr sz="1400" spc="-1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aspiração</a:t>
            </a:r>
            <a:r>
              <a:rPr sz="1400" spc="2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dos</a:t>
            </a:r>
            <a:r>
              <a:rPr sz="1400" spc="-1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bebês</a:t>
            </a:r>
            <a:r>
              <a:rPr sz="1400" spc="1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quando</a:t>
            </a:r>
            <a:r>
              <a:rPr sz="1400" spc="1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colocados</a:t>
            </a:r>
            <a:r>
              <a:rPr sz="1400" spc="1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em decúbito</a:t>
            </a:r>
            <a:r>
              <a:rPr sz="1400" spc="2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dorsal.</a:t>
            </a:r>
            <a:r>
              <a:rPr sz="1400" spc="-12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spc="-12" dirty="0">
                <a:solidFill>
                  <a:srgbClr val="000000"/>
                </a:solidFill>
                <a:latin typeface="EHLTWU+GillSansMT"/>
                <a:cs typeface="EHLTWU+GillSansMT"/>
              </a:rPr>
              <a:t>No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 entanto,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77798" y="3452819"/>
            <a:ext cx="11716674" cy="471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1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estudos</a:t>
            </a:r>
            <a:r>
              <a:rPr sz="1400" spc="14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mostram</a:t>
            </a:r>
            <a:r>
              <a:rPr sz="1400" spc="2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que</a:t>
            </a:r>
            <a:r>
              <a:rPr sz="1400" spc="2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não </a:t>
            </a:r>
            <a:r>
              <a:rPr sz="1400" spc="-11" dirty="0">
                <a:solidFill>
                  <a:srgbClr val="000000"/>
                </a:solidFill>
                <a:latin typeface="EHLTWU+GillSansMT"/>
                <a:cs typeface="EHLTWU+GillSansMT"/>
              </a:rPr>
              <a:t>houve</a:t>
            </a:r>
            <a:r>
              <a:rPr sz="1400" spc="57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aumento</a:t>
            </a:r>
            <a:r>
              <a:rPr sz="1400" spc="2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da</a:t>
            </a:r>
            <a:r>
              <a:rPr sz="1400" spc="-3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frequência</a:t>
            </a:r>
            <a:r>
              <a:rPr sz="1400" spc="3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de</a:t>
            </a:r>
            <a:r>
              <a:rPr sz="1400" spc="-1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aspiração</a:t>
            </a:r>
            <a:r>
              <a:rPr sz="1400" spc="5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spc="-10" dirty="0">
                <a:solidFill>
                  <a:srgbClr val="000000"/>
                </a:solidFill>
                <a:latin typeface="EHLTWU+GillSansMT"/>
                <a:cs typeface="EHLTWU+GillSansMT"/>
              </a:rPr>
              <a:t>após</a:t>
            </a:r>
            <a:r>
              <a:rPr sz="1400" spc="17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a recomendação</a:t>
            </a:r>
            <a:r>
              <a:rPr sz="1400" spc="2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de</a:t>
            </a:r>
            <a:r>
              <a:rPr sz="1400" spc="-3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colocar</a:t>
            </a:r>
            <a:r>
              <a:rPr sz="1400" spc="47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as crianças</a:t>
            </a:r>
            <a:r>
              <a:rPr sz="1400" spc="1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para</a:t>
            </a:r>
            <a:r>
              <a:rPr sz="1400" spc="2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dormir</a:t>
            </a:r>
            <a:r>
              <a:rPr sz="1400" spc="-2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nessa</a:t>
            </a:r>
            <a:r>
              <a:rPr sz="1400" spc="54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posição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72693" y="3891985"/>
            <a:ext cx="2806889" cy="471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1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NMMSPQ+GillSansMT-Bold"/>
                <a:cs typeface="NMMSPQ+GillSansMT-Bold"/>
              </a:rPr>
              <a:t>Acompanhamento da criança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72693" y="4330614"/>
            <a:ext cx="12469752" cy="471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17"/>
              </a:lnSpc>
              <a:spcBef>
                <a:spcPts val="0"/>
              </a:spcBef>
              <a:spcAft>
                <a:spcPts val="0"/>
              </a:spcAft>
            </a:pPr>
            <a:r>
              <a:rPr sz="130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300" spc="1356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400" spc="-55" dirty="0">
                <a:solidFill>
                  <a:srgbClr val="000000"/>
                </a:solidFill>
                <a:latin typeface="EHLTWU+GillSansMT"/>
                <a:cs typeface="EHLTWU+GillSansMT"/>
              </a:rPr>
              <a:t>Toda</a:t>
            </a:r>
            <a:r>
              <a:rPr sz="1400" spc="149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criança</a:t>
            </a:r>
            <a:r>
              <a:rPr sz="1400" spc="104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deveria</a:t>
            </a:r>
            <a:r>
              <a:rPr sz="1400" spc="104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sair</a:t>
            </a:r>
            <a:r>
              <a:rPr sz="1400" spc="9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da</a:t>
            </a:r>
            <a:r>
              <a:rPr sz="1400" spc="62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maternidade</a:t>
            </a:r>
            <a:r>
              <a:rPr sz="1400" spc="77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com</a:t>
            </a:r>
            <a:r>
              <a:rPr sz="1400" spc="7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a</a:t>
            </a:r>
            <a:r>
              <a:rPr sz="1400" spc="9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primeira</a:t>
            </a:r>
            <a:r>
              <a:rPr sz="1400" spc="9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consulta</a:t>
            </a:r>
            <a:r>
              <a:rPr sz="1400" spc="10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agendada</a:t>
            </a:r>
            <a:r>
              <a:rPr sz="1400" spc="8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em</a:t>
            </a:r>
            <a:r>
              <a:rPr sz="1400" spc="89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um</a:t>
            </a:r>
            <a:r>
              <a:rPr sz="1400" spc="9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serviço</a:t>
            </a:r>
            <a:r>
              <a:rPr sz="1400" spc="62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de</a:t>
            </a:r>
            <a:r>
              <a:rPr sz="1400" spc="8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saúde</a:t>
            </a:r>
            <a:r>
              <a:rPr sz="1400" spc="9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ou</a:t>
            </a:r>
            <a:r>
              <a:rPr sz="1400" spc="9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consultório,</a:t>
            </a:r>
            <a:r>
              <a:rPr sz="1400" spc="-34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de</a:t>
            </a:r>
            <a:r>
              <a:rPr sz="1400" spc="62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preferência</a:t>
            </a:r>
            <a:r>
              <a:rPr sz="1400" spc="10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na</a:t>
            </a:r>
            <a:r>
              <a:rPr sz="1400" spc="74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primeira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977798" y="4651318"/>
            <a:ext cx="5303802" cy="471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1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semana</a:t>
            </a:r>
            <a:r>
              <a:rPr sz="1400" spc="2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de</a:t>
            </a:r>
            <a:r>
              <a:rPr sz="1400" spc="-1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vida,</a:t>
            </a:r>
            <a:r>
              <a:rPr sz="1400" spc="-13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segundo</a:t>
            </a:r>
            <a:r>
              <a:rPr sz="1400" spc="2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recomendação</a:t>
            </a:r>
            <a:r>
              <a:rPr sz="1400" spc="54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do</a:t>
            </a:r>
            <a:r>
              <a:rPr sz="1400" spc="-1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Ministério</a:t>
            </a:r>
            <a:r>
              <a:rPr sz="1400" spc="2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da Saúde.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672693" y="5089947"/>
            <a:ext cx="12474750" cy="4719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17"/>
              </a:lnSpc>
              <a:spcBef>
                <a:spcPts val="0"/>
              </a:spcBef>
              <a:spcAft>
                <a:spcPts val="0"/>
              </a:spcAft>
            </a:pPr>
            <a:r>
              <a:rPr sz="130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300" spc="1356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Os responsáveis</a:t>
            </a:r>
            <a:r>
              <a:rPr sz="1400" spc="17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pela</a:t>
            </a:r>
            <a:r>
              <a:rPr sz="1400" spc="2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criança</a:t>
            </a:r>
            <a:r>
              <a:rPr sz="1400" spc="3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spc="-14" dirty="0">
                <a:solidFill>
                  <a:srgbClr val="000000"/>
                </a:solidFill>
                <a:latin typeface="EHLTWU+GillSansMT"/>
                <a:cs typeface="EHLTWU+GillSansMT"/>
              </a:rPr>
              <a:t>devem</a:t>
            </a:r>
            <a:r>
              <a:rPr sz="1400" spc="4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ser</a:t>
            </a:r>
            <a:r>
              <a:rPr sz="1400" spc="27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orientados</a:t>
            </a:r>
            <a:r>
              <a:rPr sz="1400" spc="14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quanto</a:t>
            </a:r>
            <a:r>
              <a:rPr sz="1400" spc="1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à</a:t>
            </a:r>
            <a:r>
              <a:rPr sz="1400" spc="2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importância</a:t>
            </a:r>
            <a:r>
              <a:rPr sz="1400" spc="2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do </a:t>
            </a:r>
            <a:r>
              <a:rPr sz="1400" spc="-41" dirty="0">
                <a:solidFill>
                  <a:srgbClr val="000000"/>
                </a:solidFill>
                <a:latin typeface="EHLTWU+GillSansMT"/>
                <a:cs typeface="EHLTWU+GillSansMT"/>
              </a:rPr>
              <a:t>Teste</a:t>
            </a:r>
            <a:r>
              <a:rPr sz="1400" spc="5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do</a:t>
            </a:r>
            <a:r>
              <a:rPr sz="1400" spc="3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spc="-10" dirty="0">
                <a:solidFill>
                  <a:srgbClr val="000000"/>
                </a:solidFill>
                <a:latin typeface="EHLTWU+GillSansMT"/>
                <a:cs typeface="EHLTWU+GillSansMT"/>
              </a:rPr>
              <a:t>Pezinho,</a:t>
            </a:r>
            <a:r>
              <a:rPr sz="1400" spc="-104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que</a:t>
            </a:r>
            <a:r>
              <a:rPr sz="1400" spc="2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idealmente</a:t>
            </a:r>
            <a:r>
              <a:rPr sz="1400" spc="2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spc="-18" dirty="0">
                <a:solidFill>
                  <a:srgbClr val="000000"/>
                </a:solidFill>
                <a:latin typeface="EHLTWU+GillSansMT"/>
                <a:cs typeface="EHLTWU+GillSansMT"/>
              </a:rPr>
              <a:t>deve</a:t>
            </a:r>
            <a:r>
              <a:rPr sz="1400" spc="4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ser</a:t>
            </a:r>
            <a:r>
              <a:rPr sz="1400" spc="27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realizado</a:t>
            </a:r>
            <a:r>
              <a:rPr sz="1400" spc="2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spc="-10" dirty="0">
                <a:solidFill>
                  <a:srgbClr val="000000"/>
                </a:solidFill>
                <a:latin typeface="EHLTWU+GillSansMT"/>
                <a:cs typeface="EHLTWU+GillSansMT"/>
              </a:rPr>
              <a:t>entre</a:t>
            </a:r>
            <a:r>
              <a:rPr sz="1400" spc="3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o</a:t>
            </a:r>
            <a:r>
              <a:rPr sz="1400" spc="1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spc="-10" dirty="0">
                <a:solidFill>
                  <a:srgbClr val="000000"/>
                </a:solidFill>
                <a:latin typeface="EHLTWU+GillSansMT"/>
                <a:cs typeface="EHLTWU+GillSansMT"/>
              </a:rPr>
              <a:t>terceiro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977798" y="5410524"/>
            <a:ext cx="1741421" cy="471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1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e sétimo</a:t>
            </a:r>
            <a:r>
              <a:rPr sz="1400" spc="2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dia de</a:t>
            </a:r>
            <a:r>
              <a:rPr sz="1400" spc="-1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vida.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72693" y="5849741"/>
            <a:ext cx="12474271" cy="4715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14"/>
              </a:lnSpc>
              <a:spcBef>
                <a:spcPts val="0"/>
              </a:spcBef>
              <a:spcAft>
                <a:spcPts val="0"/>
              </a:spcAft>
            </a:pPr>
            <a:r>
              <a:rPr sz="130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300" spc="1356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A</a:t>
            </a:r>
            <a:r>
              <a:rPr sz="1400" spc="332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Caderneta</a:t>
            </a:r>
            <a:r>
              <a:rPr sz="1400" spc="36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de</a:t>
            </a:r>
            <a:r>
              <a:rPr sz="1400" spc="32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Saúde</a:t>
            </a:r>
            <a:r>
              <a:rPr sz="1400" spc="33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da</a:t>
            </a:r>
            <a:r>
              <a:rPr sz="1400" spc="35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Criança,</a:t>
            </a:r>
            <a:r>
              <a:rPr sz="1400" spc="20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do</a:t>
            </a:r>
            <a:r>
              <a:rPr sz="1400" spc="36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Ministério</a:t>
            </a:r>
            <a:r>
              <a:rPr sz="1400" spc="33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da</a:t>
            </a:r>
            <a:r>
              <a:rPr sz="1400" spc="32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Saúde,19</a:t>
            </a:r>
            <a:r>
              <a:rPr sz="1400" spc="34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é</a:t>
            </a:r>
            <a:r>
              <a:rPr sz="1400" spc="35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uma</a:t>
            </a:r>
            <a:r>
              <a:rPr sz="1400" spc="33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importante</a:t>
            </a:r>
            <a:r>
              <a:rPr sz="1400" spc="33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ferramenta</a:t>
            </a:r>
            <a:r>
              <a:rPr sz="1400" spc="37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para</a:t>
            </a:r>
            <a:r>
              <a:rPr sz="1400" spc="36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o</a:t>
            </a:r>
            <a:r>
              <a:rPr sz="1400" spc="35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acompanhamento</a:t>
            </a:r>
            <a:r>
              <a:rPr sz="1400" spc="329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spc="30" dirty="0">
                <a:solidFill>
                  <a:srgbClr val="000000"/>
                </a:solidFill>
                <a:latin typeface="EHLTWU+GillSansMT"/>
                <a:cs typeface="EHLTWU+GillSansMT"/>
              </a:rPr>
              <a:t>do</a:t>
            </a:r>
            <a:r>
              <a:rPr sz="1400" spc="29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crescimento</a:t>
            </a:r>
            <a:r>
              <a:rPr sz="1400" spc="364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e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977798" y="6169781"/>
            <a:ext cx="7628724" cy="471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1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desenvolvimento</a:t>
            </a:r>
            <a:r>
              <a:rPr sz="1400" spc="8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da</a:t>
            </a:r>
            <a:r>
              <a:rPr sz="1400" spc="-3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criança</a:t>
            </a:r>
            <a:r>
              <a:rPr sz="1400" spc="52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e o cumprimento</a:t>
            </a:r>
            <a:r>
              <a:rPr sz="1400" spc="47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do</a:t>
            </a:r>
            <a:r>
              <a:rPr sz="1400" spc="-1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calendário</a:t>
            </a:r>
            <a:r>
              <a:rPr sz="1400" spc="2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vacinal</a:t>
            </a:r>
            <a:r>
              <a:rPr sz="1400" spc="1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nas</a:t>
            </a:r>
            <a:r>
              <a:rPr sz="1400" spc="1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datas recomendadas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771010" y="1136097"/>
            <a:ext cx="5346015" cy="12163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177"/>
              </a:lnSpc>
              <a:spcBef>
                <a:spcPts val="0"/>
              </a:spcBef>
              <a:spcAft>
                <a:spcPts val="0"/>
              </a:spcAft>
            </a:pPr>
            <a:r>
              <a:rPr sz="3600" spc="-15" dirty="0">
                <a:solidFill>
                  <a:srgbClr val="FFFFFF"/>
                </a:solidFill>
                <a:latin typeface="EHLTWU+GillSansMT"/>
                <a:cs typeface="EHLTWU+GillSansMT"/>
              </a:rPr>
              <a:t>TRIAGENS</a:t>
            </a:r>
            <a:r>
              <a:rPr sz="3600" spc="-25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3600" spc="-81" dirty="0">
                <a:solidFill>
                  <a:srgbClr val="FFFFFF"/>
                </a:solidFill>
                <a:latin typeface="EHLTWU+GillSansMT"/>
                <a:cs typeface="EHLTWU+GillSansMT"/>
              </a:rPr>
              <a:t>NEONATAIS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549260" y="4488556"/>
            <a:ext cx="1625157" cy="4053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91"/>
              </a:lnSpc>
              <a:spcBef>
                <a:spcPts val="0"/>
              </a:spcBef>
              <a:spcAft>
                <a:spcPts val="0"/>
              </a:spcAft>
            </a:pPr>
            <a:r>
              <a:rPr sz="1200" spc="-38" dirty="0">
                <a:solidFill>
                  <a:srgbClr val="FFFFFF"/>
                </a:solidFill>
                <a:latin typeface="EHLTWU+GillSansMT"/>
                <a:cs typeface="EHLTWU+GillSansMT"/>
              </a:rPr>
              <a:t>Teste</a:t>
            </a:r>
            <a:r>
              <a:rPr sz="1200" spc="40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200" spc="-11" dirty="0">
                <a:solidFill>
                  <a:srgbClr val="FFFFFF"/>
                </a:solidFill>
                <a:latin typeface="EHLTWU+GillSansMT"/>
                <a:cs typeface="EHLTWU+GillSansMT"/>
              </a:rPr>
              <a:t>do</a:t>
            </a:r>
            <a:r>
              <a:rPr sz="1200" spc="20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200" dirty="0">
                <a:solidFill>
                  <a:srgbClr val="FFFFFF"/>
                </a:solidFill>
                <a:latin typeface="EHLTWU+GillSansMT"/>
                <a:cs typeface="EHLTWU+GillSansMT"/>
              </a:rPr>
              <a:t>coraçãozinho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982200" y="4488556"/>
            <a:ext cx="1402333" cy="7223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91"/>
              </a:lnSpc>
              <a:spcBef>
                <a:spcPts val="0"/>
              </a:spcBef>
              <a:spcAft>
                <a:spcPts val="0"/>
              </a:spcAft>
            </a:pPr>
            <a:r>
              <a:rPr sz="1200" spc="-38" dirty="0">
                <a:solidFill>
                  <a:srgbClr val="FFFFFF"/>
                </a:solidFill>
                <a:latin typeface="EHLTWU+GillSansMT"/>
                <a:cs typeface="EHLTWU+GillSansMT"/>
              </a:rPr>
              <a:t>Teste</a:t>
            </a:r>
            <a:r>
              <a:rPr sz="1200" spc="40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200" spc="-11" dirty="0">
                <a:solidFill>
                  <a:srgbClr val="FFFFFF"/>
                </a:solidFill>
                <a:latin typeface="EHLTWU+GillSansMT"/>
                <a:cs typeface="EHLTWU+GillSansMT"/>
              </a:rPr>
              <a:t>do</a:t>
            </a:r>
            <a:r>
              <a:rPr sz="1200" spc="20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200" dirty="0">
                <a:solidFill>
                  <a:srgbClr val="FFFFFF"/>
                </a:solidFill>
                <a:latin typeface="EHLTWU+GillSansMT"/>
                <a:cs typeface="EHLTWU+GillSansMT"/>
              </a:rPr>
              <a:t>pezinho</a:t>
            </a:r>
            <a:r>
              <a:rPr sz="1200" spc="20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200" dirty="0">
                <a:solidFill>
                  <a:srgbClr val="FFFFFF"/>
                </a:solidFill>
                <a:latin typeface="OMJEAI+GillSansMT"/>
                <a:cs typeface="OMJEAI+GillSansMT"/>
              </a:rPr>
              <a:t>–</a:t>
            </a:r>
          </a:p>
          <a:p>
            <a:pPr marL="0" marR="0">
              <a:lnSpc>
                <a:spcPts val="1247"/>
              </a:lnSpc>
              <a:spcBef>
                <a:spcPts val="0"/>
              </a:spcBef>
              <a:spcAft>
                <a:spcPts val="0"/>
              </a:spcAft>
            </a:pPr>
            <a:r>
              <a:rPr sz="1200" spc="-23" dirty="0">
                <a:solidFill>
                  <a:srgbClr val="FFFFFF"/>
                </a:solidFill>
                <a:latin typeface="EHLTWU+GillSansMT"/>
                <a:cs typeface="EHLTWU+GillSansMT"/>
              </a:rPr>
              <a:t>Triagem</a:t>
            </a:r>
            <a:r>
              <a:rPr sz="1200" spc="34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200" dirty="0">
                <a:solidFill>
                  <a:srgbClr val="FFFFFF"/>
                </a:solidFill>
                <a:latin typeface="EHLTWU+GillSansMT"/>
                <a:cs typeface="EHLTWU+GillSansMT"/>
              </a:rPr>
              <a:t>neonatal</a:t>
            </a:r>
            <a:r>
              <a:rPr sz="1200" spc="-12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200" dirty="0">
                <a:solidFill>
                  <a:srgbClr val="FFFFFF"/>
                </a:solidFill>
                <a:latin typeface="OMJEAI+GillSansMT"/>
                <a:cs typeface="OMJEAI+GillSansMT"/>
              </a:rPr>
              <a:t>–</a:t>
            </a:r>
          </a:p>
          <a:p>
            <a:pPr marL="0" marR="0">
              <a:lnSpc>
                <a:spcPts val="1247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FFFFFF"/>
                </a:solidFill>
                <a:latin typeface="EHLTWU+GillSansMT"/>
                <a:cs typeface="EHLTWU+GillSansMT"/>
              </a:rPr>
              <a:t>PTN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51155" y="4568185"/>
            <a:ext cx="1235317" cy="5638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91"/>
              </a:lnSpc>
              <a:spcBef>
                <a:spcPts val="0"/>
              </a:spcBef>
              <a:spcAft>
                <a:spcPts val="0"/>
              </a:spcAft>
            </a:pPr>
            <a:r>
              <a:rPr sz="1200" spc="-38" dirty="0">
                <a:solidFill>
                  <a:srgbClr val="FFFFFF"/>
                </a:solidFill>
                <a:latin typeface="EHLTWU+GillSansMT"/>
                <a:cs typeface="EHLTWU+GillSansMT"/>
              </a:rPr>
              <a:t>Teste</a:t>
            </a:r>
            <a:r>
              <a:rPr sz="1200" spc="40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200" spc="-11" dirty="0">
                <a:solidFill>
                  <a:srgbClr val="FFFFFF"/>
                </a:solidFill>
                <a:latin typeface="EHLTWU+GillSansMT"/>
                <a:cs typeface="EHLTWU+GillSansMT"/>
              </a:rPr>
              <a:t>do</a:t>
            </a:r>
            <a:r>
              <a:rPr sz="1200" spc="20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200" dirty="0">
                <a:solidFill>
                  <a:srgbClr val="FFFFFF"/>
                </a:solidFill>
                <a:latin typeface="EHLTWU+GillSansMT"/>
                <a:cs typeface="EHLTWU+GillSansMT"/>
              </a:rPr>
              <a:t>reflexo</a:t>
            </a:r>
          </a:p>
          <a:p>
            <a:pPr marL="0" marR="0">
              <a:lnSpc>
                <a:spcPts val="1248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FFFFFF"/>
                </a:solidFill>
                <a:latin typeface="EHLTWU+GillSansMT"/>
                <a:cs typeface="EHLTWU+GillSansMT"/>
              </a:rPr>
              <a:t>vermelho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116703" y="4568185"/>
            <a:ext cx="1475485" cy="5638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91"/>
              </a:lnSpc>
              <a:spcBef>
                <a:spcPts val="0"/>
              </a:spcBef>
              <a:spcAft>
                <a:spcPts val="0"/>
              </a:spcAft>
            </a:pPr>
            <a:r>
              <a:rPr sz="1200" spc="-38" dirty="0">
                <a:solidFill>
                  <a:srgbClr val="FFFFFF"/>
                </a:solidFill>
                <a:latin typeface="EHLTWU+GillSansMT"/>
                <a:cs typeface="EHLTWU+GillSansMT"/>
              </a:rPr>
              <a:t>Teste</a:t>
            </a:r>
            <a:r>
              <a:rPr sz="1200" spc="40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200" spc="-11" dirty="0">
                <a:solidFill>
                  <a:srgbClr val="FFFFFF"/>
                </a:solidFill>
                <a:latin typeface="EHLTWU+GillSansMT"/>
                <a:cs typeface="EHLTWU+GillSansMT"/>
              </a:rPr>
              <a:t>da</a:t>
            </a:r>
            <a:r>
              <a:rPr sz="1200" spc="28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200" dirty="0">
                <a:solidFill>
                  <a:srgbClr val="FFFFFF"/>
                </a:solidFill>
                <a:latin typeface="EHLTWU+GillSansMT"/>
                <a:cs typeface="EHLTWU+GillSansMT"/>
              </a:rPr>
              <a:t>orelhinha </a:t>
            </a:r>
            <a:r>
              <a:rPr sz="1200" dirty="0">
                <a:solidFill>
                  <a:srgbClr val="FFFFFF"/>
                </a:solidFill>
                <a:latin typeface="OMJEAI+GillSansMT"/>
                <a:cs typeface="OMJEAI+GillSansMT"/>
              </a:rPr>
              <a:t>–</a:t>
            </a:r>
          </a:p>
          <a:p>
            <a:pPr marL="0" marR="0">
              <a:lnSpc>
                <a:spcPts val="1248"/>
              </a:lnSpc>
              <a:spcBef>
                <a:spcPts val="0"/>
              </a:spcBef>
              <a:spcAft>
                <a:spcPts val="0"/>
              </a:spcAft>
            </a:pPr>
            <a:r>
              <a:rPr sz="1200" spc="-23" dirty="0">
                <a:solidFill>
                  <a:srgbClr val="FFFFFF"/>
                </a:solidFill>
                <a:latin typeface="EHLTWU+GillSansMT"/>
                <a:cs typeface="EHLTWU+GillSansMT"/>
              </a:rPr>
              <a:t>Triagem</a:t>
            </a:r>
            <a:r>
              <a:rPr sz="1200" spc="34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200" dirty="0">
                <a:solidFill>
                  <a:srgbClr val="FFFFFF"/>
                </a:solidFill>
                <a:latin typeface="EHLTWU+GillSansMT"/>
                <a:cs typeface="EHLTWU+GillSansMT"/>
              </a:rPr>
              <a:t>auditiva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2683764" y="4647686"/>
            <a:ext cx="1314108" cy="4053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91"/>
              </a:lnSpc>
              <a:spcBef>
                <a:spcPts val="0"/>
              </a:spcBef>
              <a:spcAft>
                <a:spcPts val="0"/>
              </a:spcAft>
            </a:pPr>
            <a:r>
              <a:rPr sz="1200" spc="-38" dirty="0">
                <a:solidFill>
                  <a:srgbClr val="FFFFFF"/>
                </a:solidFill>
                <a:latin typeface="EHLTWU+GillSansMT"/>
                <a:cs typeface="EHLTWU+GillSansMT"/>
              </a:rPr>
              <a:t>Teste</a:t>
            </a:r>
            <a:r>
              <a:rPr sz="1200" spc="40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200" spc="-11" dirty="0">
                <a:solidFill>
                  <a:srgbClr val="FFFFFF"/>
                </a:solidFill>
                <a:latin typeface="EHLTWU+GillSansMT"/>
                <a:cs typeface="EHLTWU+GillSansMT"/>
              </a:rPr>
              <a:t>da</a:t>
            </a:r>
            <a:r>
              <a:rPr sz="1200" spc="28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200" dirty="0">
                <a:solidFill>
                  <a:srgbClr val="FFFFFF"/>
                </a:solidFill>
                <a:latin typeface="EHLTWU+GillSansMT"/>
                <a:cs typeface="EHLTWU+GillSansMT"/>
              </a:rPr>
              <a:t>linguinha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7549260" y="4647052"/>
            <a:ext cx="1122236" cy="4053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91"/>
              </a:lnSpc>
              <a:spcBef>
                <a:spcPts val="0"/>
              </a:spcBef>
              <a:spcAft>
                <a:spcPts val="0"/>
              </a:spcAft>
            </a:pPr>
            <a:r>
              <a:rPr sz="1200" spc="191" dirty="0">
                <a:solidFill>
                  <a:srgbClr val="FFFFFF"/>
                </a:solidFill>
                <a:latin typeface="OMJEAI+GillSansMT"/>
                <a:cs typeface="OMJEAI+GillSansMT"/>
              </a:rPr>
              <a:t>–</a:t>
            </a:r>
            <a:r>
              <a:rPr sz="1200" spc="-23" dirty="0">
                <a:solidFill>
                  <a:srgbClr val="FFFFFF"/>
                </a:solidFill>
                <a:latin typeface="EHLTWU+GillSansMT"/>
                <a:cs typeface="EHLTWU+GillSansMT"/>
              </a:rPr>
              <a:t>Triagem</a:t>
            </a:r>
            <a:r>
              <a:rPr sz="1200" spc="11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200" dirty="0">
                <a:solidFill>
                  <a:srgbClr val="FFFFFF"/>
                </a:solidFill>
                <a:latin typeface="EHLTWU+GillSansMT"/>
                <a:cs typeface="EHLTWU+GillSansMT"/>
              </a:rPr>
              <a:t>para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7549260" y="4805547"/>
            <a:ext cx="1536459" cy="4053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91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FFFFFF"/>
                </a:solidFill>
                <a:latin typeface="EHLTWU+GillSansMT"/>
                <a:cs typeface="EHLTWU+GillSansMT"/>
              </a:rPr>
              <a:t>cardiopatia congênita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654550" y="697130"/>
            <a:ext cx="3932107" cy="6074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3AD268"/>
                </a:solidFill>
                <a:latin typeface="WRENVG+Wingdings2"/>
                <a:cs typeface="WRENVG+Wingdings2"/>
              </a:rPr>
              <a:t></a:t>
            </a:r>
            <a:r>
              <a:rPr sz="1650" spc="1072" dirty="0">
                <a:solidFill>
                  <a:srgbClr val="3AD268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Visa detectar</a:t>
            </a:r>
            <a:r>
              <a:rPr sz="1800" spc="-1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 catarata</a:t>
            </a:r>
            <a:r>
              <a:rPr sz="1800" spc="-4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congênita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654550" y="1103050"/>
            <a:ext cx="7753437" cy="6075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3AD268"/>
                </a:solidFill>
                <a:latin typeface="WRENVG+Wingdings2"/>
                <a:cs typeface="WRENVG+Wingdings2"/>
              </a:rPr>
              <a:t></a:t>
            </a:r>
            <a:r>
              <a:rPr sz="1650" spc="1072" dirty="0">
                <a:solidFill>
                  <a:srgbClr val="3AD268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Realizado</a:t>
            </a:r>
            <a:r>
              <a:rPr sz="1800" spc="2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antes</a:t>
            </a:r>
            <a:r>
              <a:rPr sz="1800" spc="-1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da alta da</a:t>
            </a:r>
            <a:r>
              <a:rPr sz="1800" spc="-23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maternidade</a:t>
            </a:r>
            <a:r>
              <a:rPr sz="1800" spc="-1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ou</a:t>
            </a:r>
            <a:r>
              <a:rPr sz="1800" spc="2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dentro</a:t>
            </a:r>
            <a:r>
              <a:rPr sz="1800" spc="-2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da primeira</a:t>
            </a:r>
            <a:r>
              <a:rPr sz="1800" spc="-2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semana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450213" y="1234767"/>
            <a:ext cx="2330582" cy="18010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4487" marR="0">
              <a:lnSpc>
                <a:spcPts val="3259"/>
              </a:lnSpc>
              <a:spcBef>
                <a:spcPts val="0"/>
              </a:spcBef>
              <a:spcAft>
                <a:spcPts val="0"/>
              </a:spcAft>
            </a:pPr>
            <a:r>
              <a:rPr sz="2800" spc="12" dirty="0">
                <a:solidFill>
                  <a:srgbClr val="FFFFFF"/>
                </a:solidFill>
                <a:latin typeface="EHLTWU+GillSansMT"/>
                <a:cs typeface="EHLTWU+GillSansMT"/>
              </a:rPr>
              <a:t>TESTE</a:t>
            </a:r>
            <a:r>
              <a:rPr sz="2800" spc="-75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800" dirty="0">
                <a:solidFill>
                  <a:srgbClr val="FFFFFF"/>
                </a:solidFill>
                <a:latin typeface="EHLTWU+GillSansMT"/>
                <a:cs typeface="EHLTWU+GillSansMT"/>
              </a:rPr>
              <a:t>DO</a:t>
            </a:r>
          </a:p>
          <a:p>
            <a:pPr marL="164972" marR="0">
              <a:lnSpc>
                <a:spcPts val="3256"/>
              </a:lnSpc>
              <a:spcBef>
                <a:spcPts val="55"/>
              </a:spcBef>
              <a:spcAft>
                <a:spcPts val="0"/>
              </a:spcAft>
            </a:pPr>
            <a:r>
              <a:rPr sz="2800" dirty="0">
                <a:solidFill>
                  <a:srgbClr val="FFFFFF"/>
                </a:solidFill>
                <a:latin typeface="EHLTWU+GillSansMT"/>
                <a:cs typeface="EHLTWU+GillSansMT"/>
              </a:rPr>
              <a:t>REFLEXO</a:t>
            </a:r>
          </a:p>
          <a:p>
            <a:pPr marL="0" marR="0">
              <a:lnSpc>
                <a:spcPts val="3259"/>
              </a:lnSpc>
              <a:spcBef>
                <a:spcPts val="100"/>
              </a:spcBef>
              <a:spcAft>
                <a:spcPts val="0"/>
              </a:spcAft>
            </a:pPr>
            <a:r>
              <a:rPr sz="2800" dirty="0">
                <a:solidFill>
                  <a:srgbClr val="FFFFFF"/>
                </a:solidFill>
                <a:latin typeface="EHLTWU+GillSansMT"/>
                <a:cs typeface="EHLTWU+GillSansMT"/>
              </a:rPr>
              <a:t>VERMELHO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959350" y="1377370"/>
            <a:ext cx="995040" cy="6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de vida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654550" y="1783136"/>
            <a:ext cx="7263800" cy="607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3AD268"/>
                </a:solidFill>
                <a:latin typeface="WRENVG+Wingdings2"/>
                <a:cs typeface="WRENVG+Wingdings2"/>
              </a:rPr>
              <a:t></a:t>
            </a:r>
            <a:r>
              <a:rPr sz="1650" spc="1072" dirty="0">
                <a:solidFill>
                  <a:srgbClr val="3AD268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Normal</a:t>
            </a:r>
            <a:r>
              <a:rPr sz="1800" spc="-2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quando</a:t>
            </a:r>
            <a:r>
              <a:rPr sz="1800" spc="-33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se</a:t>
            </a:r>
            <a:r>
              <a:rPr sz="1800" spc="-1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visualiza</a:t>
            </a:r>
            <a:r>
              <a:rPr sz="1800" spc="2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o reflexo</a:t>
            </a:r>
            <a:r>
              <a:rPr sz="1800" spc="-23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vermelho </a:t>
            </a:r>
            <a:r>
              <a:rPr sz="1800" spc="-10" dirty="0">
                <a:solidFill>
                  <a:srgbClr val="373545"/>
                </a:solidFill>
                <a:latin typeface="EHLTWU+GillSansMT"/>
                <a:cs typeface="EHLTWU+GillSansMT"/>
              </a:rPr>
              <a:t>através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 da pupila,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959350" y="2057456"/>
            <a:ext cx="3767739" cy="6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observado</a:t>
            </a:r>
            <a:r>
              <a:rPr sz="1800" spc="-3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em</a:t>
            </a:r>
            <a:r>
              <a:rPr sz="1800" spc="-1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fotografias com</a:t>
            </a:r>
            <a:r>
              <a:rPr sz="1800" spc="-12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flash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654550" y="2463094"/>
            <a:ext cx="6299393" cy="10127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3AD268"/>
                </a:solidFill>
                <a:latin typeface="WRENVG+Wingdings2"/>
                <a:cs typeface="WRENVG+Wingdings2"/>
              </a:rPr>
              <a:t></a:t>
            </a:r>
            <a:r>
              <a:rPr sz="1650" spc="1072" dirty="0">
                <a:solidFill>
                  <a:srgbClr val="3AD268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Ausência</a:t>
            </a:r>
            <a:r>
              <a:rPr sz="1800" spc="-23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do reflexo indica opacidade</a:t>
            </a:r>
            <a:r>
              <a:rPr sz="1800" spc="-1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nos meios</a:t>
            </a:r>
            <a:r>
              <a:rPr sz="1800" spc="1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ópticos</a:t>
            </a:r>
          </a:p>
          <a:p>
            <a:pPr marL="0" marR="0">
              <a:lnSpc>
                <a:spcPts val="2090"/>
              </a:lnSpc>
              <a:spcBef>
                <a:spcPts val="1101"/>
              </a:spcBef>
              <a:spcAft>
                <a:spcPts val="0"/>
              </a:spcAft>
            </a:pPr>
            <a:r>
              <a:rPr sz="1650" dirty="0">
                <a:solidFill>
                  <a:srgbClr val="3AD268"/>
                </a:solidFill>
                <a:latin typeface="WRENVG+Wingdings2"/>
                <a:cs typeface="WRENVG+Wingdings2"/>
              </a:rPr>
              <a:t></a:t>
            </a:r>
            <a:r>
              <a:rPr sz="1650" spc="1072" dirty="0">
                <a:solidFill>
                  <a:srgbClr val="3AD268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Profissional:</a:t>
            </a:r>
            <a:r>
              <a:rPr sz="1800" spc="-169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médico</a:t>
            </a:r>
            <a:r>
              <a:rPr sz="1800" spc="2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ou enfermeiro</a:t>
            </a:r>
          </a:p>
        </p:txBody>
      </p:sp>
      <p:pic>
        <p:nvPicPr>
          <p:cNvPr id="1032" name="Picture 8" descr="Image result for teste do olhinho">
            <a:extLst>
              <a:ext uri="{FF2B5EF4-FFF2-40B4-BE49-F238E27FC236}">
                <a16:creationId xmlns:a16="http://schemas.microsoft.com/office/drawing/2014/main" id="{895F1C16-8E20-42B6-9ABD-E9B3C2BB6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342" y="697130"/>
            <a:ext cx="6958072" cy="521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73277" y="1506510"/>
            <a:ext cx="3783266" cy="8773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008"/>
              </a:lnSpc>
              <a:spcBef>
                <a:spcPts val="0"/>
              </a:spcBef>
              <a:spcAft>
                <a:spcPts val="0"/>
              </a:spcAft>
            </a:pPr>
            <a:r>
              <a:rPr sz="2600" dirty="0">
                <a:solidFill>
                  <a:srgbClr val="FFFFFF"/>
                </a:solidFill>
                <a:latin typeface="EHLTWU+GillSansMT"/>
                <a:cs typeface="EHLTWU+GillSansMT"/>
              </a:rPr>
              <a:t>TESTE</a:t>
            </a:r>
            <a:r>
              <a:rPr sz="2600" spc="40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600" spc="-149" dirty="0">
                <a:solidFill>
                  <a:srgbClr val="FFFFFF"/>
                </a:solidFill>
                <a:latin typeface="EHLTWU+GillSansMT"/>
                <a:cs typeface="EHLTWU+GillSansMT"/>
              </a:rPr>
              <a:t>DA</a:t>
            </a:r>
            <a:r>
              <a:rPr sz="2600" spc="162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600" dirty="0">
                <a:solidFill>
                  <a:srgbClr val="FFFFFF"/>
                </a:solidFill>
                <a:latin typeface="EHLTWU+GillSansMT"/>
                <a:cs typeface="EHLTWU+GillSansMT"/>
              </a:rPr>
              <a:t>LINGUINHA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70229" y="2725827"/>
            <a:ext cx="4081278" cy="22550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C16A87"/>
                </a:solidFill>
                <a:latin typeface="WRENVG+Wingdings2"/>
                <a:cs typeface="WRENVG+Wingdings2"/>
              </a:rPr>
              <a:t></a:t>
            </a:r>
            <a:r>
              <a:rPr sz="1650" spc="1072" dirty="0">
                <a:solidFill>
                  <a:srgbClr val="C16A87"/>
                </a:solidFill>
                <a:latin typeface="Times New Roman"/>
                <a:cs typeface="Times New Roman"/>
              </a:rPr>
              <a:t> </a:t>
            </a:r>
            <a:r>
              <a:rPr sz="1800" spc="-52" dirty="0">
                <a:solidFill>
                  <a:srgbClr val="FFFFFF"/>
                </a:solidFill>
                <a:latin typeface="EHLTWU+GillSansMT"/>
                <a:cs typeface="EHLTWU+GillSansMT"/>
              </a:rPr>
              <a:t>Teste</a:t>
            </a:r>
            <a:r>
              <a:rPr sz="1800" spc="951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da</a:t>
            </a:r>
            <a:r>
              <a:rPr sz="1800" spc="897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  <a:hlinkClick r:id="rId3"/>
              </a:rPr>
              <a:t>Linguinha),</a:t>
            </a:r>
            <a:r>
              <a:rPr sz="1800" spc="696" dirty="0">
                <a:solidFill>
                  <a:srgbClr val="FFFFFF"/>
                </a:solidFill>
                <a:latin typeface="EHLTWU+GillSansMT"/>
                <a:cs typeface="EHLTWU+GillSansMT"/>
                <a:hlinkClick r:id="rId3"/>
              </a:rPr>
              <a:t> </a:t>
            </a: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  <a:hlinkClick r:id="rId3"/>
              </a:rPr>
              <a:t>obrigatór</a:t>
            </a:r>
            <a:r>
              <a:rPr sz="1800" spc="10" dirty="0">
                <a:solidFill>
                  <a:srgbClr val="FFFFFF"/>
                </a:solidFill>
                <a:latin typeface="EHLTWU+GillSansMT"/>
                <a:cs typeface="EHLTWU+GillSansMT"/>
              </a:rPr>
              <a:t>io</a:t>
            </a:r>
          </a:p>
          <a:p>
            <a:pPr marL="304800" marR="0">
              <a:lnSpc>
                <a:spcPts val="2087"/>
              </a:lnSpc>
              <a:spcBef>
                <a:spcPts val="75"/>
              </a:spcBef>
              <a:spcAft>
                <a:spcPts val="0"/>
              </a:spcAft>
            </a:pP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segundo</a:t>
            </a:r>
            <a:r>
              <a:rPr sz="1800" spc="476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a</a:t>
            </a:r>
            <a:r>
              <a:rPr sz="1800" spc="484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800" u="sng" dirty="0">
                <a:solidFill>
                  <a:srgbClr val="6B9F25"/>
                </a:solidFill>
                <a:latin typeface="EHLTWU+GillSansMT"/>
                <a:cs typeface="EHLTWU+GillSansMT"/>
                <a:hlinkClick r:id="rId3"/>
              </a:rPr>
              <a:t>Lei</a:t>
            </a:r>
            <a:r>
              <a:rPr sz="1800" u="sng" spc="526" dirty="0">
                <a:solidFill>
                  <a:srgbClr val="6B9F25"/>
                </a:solidFill>
                <a:latin typeface="EHLTWU+GillSansMT"/>
                <a:cs typeface="EHLTWU+GillSansMT"/>
                <a:hlinkClick r:id="rId3"/>
              </a:rPr>
              <a:t> </a:t>
            </a:r>
            <a:r>
              <a:rPr sz="1800" u="sng" spc="14" dirty="0">
                <a:solidFill>
                  <a:srgbClr val="6B9F25"/>
                </a:solidFill>
                <a:latin typeface="EHLTWU+GillSansMT"/>
                <a:cs typeface="EHLTWU+GillSansMT"/>
                <a:hlinkClick r:id="rId3"/>
              </a:rPr>
              <a:t>nº</a:t>
            </a:r>
            <a:r>
              <a:rPr sz="1800" u="sng" spc="511" dirty="0">
                <a:solidFill>
                  <a:srgbClr val="6B9F25"/>
                </a:solidFill>
                <a:latin typeface="EHLTWU+GillSansMT"/>
                <a:cs typeface="EHLTWU+GillSansMT"/>
                <a:hlinkClick r:id="rId3"/>
              </a:rPr>
              <a:t> </a:t>
            </a:r>
            <a:r>
              <a:rPr sz="1800" u="sng" dirty="0">
                <a:solidFill>
                  <a:srgbClr val="6B9F25"/>
                </a:solidFill>
                <a:latin typeface="EHLTWU+GillSansMT"/>
                <a:cs typeface="EHLTWU+GillSansMT"/>
                <a:hlinkClick r:id="rId3"/>
              </a:rPr>
              <a:t>13.002/2014</a:t>
            </a: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  <a:hlinkClick r:id="rId3"/>
              </a:rPr>
              <a:t>,</a:t>
            </a:r>
            <a:r>
              <a:rPr sz="1800" spc="280" dirty="0">
                <a:solidFill>
                  <a:srgbClr val="FFFFFF"/>
                </a:solidFill>
                <a:latin typeface="EHLTWU+GillSansMT"/>
                <a:cs typeface="EHLTWU+GillSansMT"/>
                <a:hlinkClick r:id="rId3"/>
              </a:rPr>
              <a:t> </a:t>
            </a: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é</a:t>
            </a:r>
          </a:p>
          <a:p>
            <a:pPr marL="304800" marR="0">
              <a:lnSpc>
                <a:spcPts val="2090"/>
              </a:lnSpc>
              <a:spcBef>
                <a:spcPts val="19"/>
              </a:spcBef>
              <a:spcAft>
                <a:spcPts val="0"/>
              </a:spcAft>
            </a:pPr>
            <a:r>
              <a:rPr sz="1800" spc="11" dirty="0">
                <a:solidFill>
                  <a:srgbClr val="FFFFFF"/>
                </a:solidFill>
                <a:latin typeface="EHLTWU+GillSansMT"/>
                <a:cs typeface="EHLTWU+GillSansMT"/>
              </a:rPr>
              <a:t>um</a:t>
            </a:r>
            <a:r>
              <a:rPr sz="1800" spc="235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procedimento</a:t>
            </a:r>
            <a:r>
              <a:rPr sz="1800" spc="226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utilizado</a:t>
            </a:r>
            <a:r>
              <a:rPr sz="1800" spc="241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para</a:t>
            </a:r>
            <a:r>
              <a:rPr sz="1800" spc="246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a</a:t>
            </a:r>
          </a:p>
          <a:p>
            <a:pPr marL="304800" marR="0">
              <a:lnSpc>
                <a:spcPts val="2087"/>
              </a:lnSpc>
              <a:spcBef>
                <a:spcPts val="74"/>
              </a:spcBef>
              <a:spcAft>
                <a:spcPts val="0"/>
              </a:spcAft>
            </a:pP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detecção</a:t>
            </a:r>
            <a:r>
              <a:rPr sz="1800" spc="865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da</a:t>
            </a:r>
            <a:r>
              <a:rPr sz="1800" spc="848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anquiloglossia,</a:t>
            </a:r>
            <a:r>
              <a:rPr sz="1800" spc="667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uma</a:t>
            </a:r>
          </a:p>
          <a:p>
            <a:pPr marL="304800" marR="0">
              <a:lnSpc>
                <a:spcPts val="2087"/>
              </a:lnSpc>
              <a:spcBef>
                <a:spcPts val="22"/>
              </a:spcBef>
              <a:spcAft>
                <a:spcPts val="0"/>
              </a:spcAft>
            </a:pP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alteração </a:t>
            </a:r>
            <a:r>
              <a:rPr sz="1800" spc="11" dirty="0">
                <a:solidFill>
                  <a:srgbClr val="FFFFFF"/>
                </a:solidFill>
                <a:latin typeface="EHLTWU+GillSansMT"/>
                <a:cs typeface="EHLTWU+GillSansMT"/>
              </a:rPr>
              <a:t>no</a:t>
            </a:r>
            <a:r>
              <a:rPr sz="1800" spc="-17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tecido </a:t>
            </a:r>
            <a:r>
              <a:rPr sz="1800" spc="11" dirty="0">
                <a:solidFill>
                  <a:srgbClr val="FFFFFF"/>
                </a:solidFill>
                <a:latin typeface="EHLTWU+GillSansMT"/>
                <a:cs typeface="EHLTWU+GillSansMT"/>
              </a:rPr>
              <a:t>que</a:t>
            </a: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 se estende</a:t>
            </a:r>
          </a:p>
          <a:p>
            <a:pPr marL="304800" marR="0">
              <a:lnSpc>
                <a:spcPts val="2090"/>
              </a:lnSpc>
              <a:spcBef>
                <a:spcPts val="69"/>
              </a:spcBef>
              <a:spcAft>
                <a:spcPts val="0"/>
              </a:spcAft>
            </a:pP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da</a:t>
            </a:r>
            <a:r>
              <a:rPr sz="1800" spc="105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língua</a:t>
            </a:r>
            <a:r>
              <a:rPr sz="1800" spc="81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até</a:t>
            </a:r>
            <a:r>
              <a:rPr sz="1800" spc="75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a</a:t>
            </a:r>
            <a:r>
              <a:rPr sz="1800" spc="100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800" spc="-11" dirty="0">
                <a:solidFill>
                  <a:srgbClr val="FFFFFF"/>
                </a:solidFill>
                <a:latin typeface="EHLTWU+GillSansMT"/>
                <a:cs typeface="EHLTWU+GillSansMT"/>
              </a:rPr>
              <a:t>cavidade</a:t>
            </a:r>
            <a:r>
              <a:rPr sz="1800" spc="116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inferior</a:t>
            </a:r>
            <a:r>
              <a:rPr sz="1800" spc="97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da</a:t>
            </a:r>
          </a:p>
          <a:p>
            <a:pPr marL="304800" marR="0">
              <a:lnSpc>
                <a:spcPts val="2087"/>
              </a:lnSpc>
              <a:spcBef>
                <a:spcPts val="75"/>
              </a:spcBef>
              <a:spcAft>
                <a:spcPts val="0"/>
              </a:spcAft>
            </a:pP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boca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70229" y="4778147"/>
            <a:ext cx="3222010" cy="6073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C16A87"/>
                </a:solidFill>
                <a:latin typeface="WRENVG+Wingdings2"/>
                <a:cs typeface="WRENVG+Wingdings2"/>
              </a:rPr>
              <a:t></a:t>
            </a:r>
            <a:r>
              <a:rPr sz="1650" spc="1072" dirty="0">
                <a:solidFill>
                  <a:srgbClr val="C16A8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Profissional:</a:t>
            </a:r>
            <a:r>
              <a:rPr sz="1800" spc="-169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EHLTWU+GillSansMT"/>
                <a:cs typeface="EHLTWU+GillSansMT"/>
              </a:rPr>
              <a:t>fonoaudiólogo,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75029" y="5053005"/>
            <a:ext cx="3628610" cy="6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médicos e enfermeiros</a:t>
            </a:r>
            <a:r>
              <a:rPr sz="1800" spc="-11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habilitados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606028" y="3496285"/>
            <a:ext cx="3148293" cy="9469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56"/>
              </a:lnSpc>
              <a:spcBef>
                <a:spcPts val="0"/>
              </a:spcBef>
              <a:spcAft>
                <a:spcPts val="0"/>
              </a:spcAft>
            </a:pPr>
            <a:r>
              <a:rPr sz="2800" spc="-20" dirty="0">
                <a:solidFill>
                  <a:srgbClr val="FFFFFF"/>
                </a:solidFill>
                <a:latin typeface="EHLTWU+GillSansMT"/>
                <a:cs typeface="EHLTWU+GillSansMT"/>
              </a:rPr>
              <a:t>CONTROVERSO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15567" y="1253944"/>
            <a:ext cx="3626829" cy="947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59"/>
              </a:lnSpc>
              <a:spcBef>
                <a:spcPts val="0"/>
              </a:spcBef>
              <a:spcAft>
                <a:spcPts val="0"/>
              </a:spcAft>
            </a:pPr>
            <a:r>
              <a:rPr sz="2800" spc="-10" dirty="0">
                <a:solidFill>
                  <a:srgbClr val="FFFFFF"/>
                </a:solidFill>
                <a:latin typeface="EHLTWU+GillSansMT"/>
                <a:cs typeface="EHLTWU+GillSansMT"/>
              </a:rPr>
              <a:t>TRIAGEM</a:t>
            </a:r>
            <a:r>
              <a:rPr sz="2800" spc="-348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800" spc="-28" dirty="0">
                <a:solidFill>
                  <a:srgbClr val="FFFFFF"/>
                </a:solidFill>
                <a:latin typeface="EHLTWU+GillSansMT"/>
                <a:cs typeface="EHLTWU+GillSansMT"/>
              </a:rPr>
              <a:t>AUDITIVA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57046" y="3145845"/>
            <a:ext cx="6953434" cy="6074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D8694E"/>
                </a:solidFill>
                <a:latin typeface="WRENVG+Wingdings2"/>
                <a:cs typeface="WRENVG+Wingdings2"/>
              </a:rPr>
              <a:t></a:t>
            </a:r>
            <a:r>
              <a:rPr sz="1650" spc="1072" dirty="0">
                <a:solidFill>
                  <a:srgbClr val="D8694E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Visa</a:t>
            </a:r>
            <a:r>
              <a:rPr sz="1800" spc="10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a detecção</a:t>
            </a:r>
            <a:r>
              <a:rPr sz="1800" spc="-31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precoce</a:t>
            </a:r>
            <a:r>
              <a:rPr sz="1800" spc="-14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da perda</a:t>
            </a:r>
            <a:r>
              <a:rPr sz="1800" spc="-18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(total ou</a:t>
            </a:r>
            <a:r>
              <a:rPr sz="1800" spc="15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parcial) da audição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57046" y="3550946"/>
            <a:ext cx="9911847" cy="6079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D8694E"/>
                </a:solidFill>
                <a:latin typeface="WRENVG+Wingdings2"/>
                <a:cs typeface="WRENVG+Wingdings2"/>
              </a:rPr>
              <a:t></a:t>
            </a:r>
            <a:r>
              <a:rPr sz="1650" spc="1072" dirty="0">
                <a:solidFill>
                  <a:srgbClr val="D8694E"/>
                </a:solidFill>
                <a:latin typeface="Times New Roman"/>
                <a:cs typeface="Times New Roman"/>
              </a:rPr>
              <a:t> </a:t>
            </a:r>
            <a:r>
              <a:rPr sz="1800" spc="-23" dirty="0">
                <a:solidFill>
                  <a:srgbClr val="CEDBE6"/>
                </a:solidFill>
                <a:latin typeface="EHLTWU+GillSansMT"/>
                <a:cs typeface="EHLTWU+GillSansMT"/>
              </a:rPr>
              <a:t>Deve</a:t>
            </a:r>
            <a:r>
              <a:rPr sz="1800" spc="25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ser</a:t>
            </a:r>
            <a:r>
              <a:rPr sz="1800" spc="-17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realizado</a:t>
            </a:r>
            <a:r>
              <a:rPr sz="1800" spc="50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spc="10" dirty="0">
                <a:solidFill>
                  <a:srgbClr val="CEDBE6"/>
                </a:solidFill>
                <a:latin typeface="EHLTWU+GillSansMT"/>
                <a:cs typeface="EHLTWU+GillSansMT"/>
              </a:rPr>
              <a:t>na</a:t>
            </a:r>
            <a:r>
              <a:rPr sz="1800" spc="-31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maternidade</a:t>
            </a:r>
            <a:r>
              <a:rPr sz="1800" spc="-18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ou nas</a:t>
            </a:r>
            <a:r>
              <a:rPr sz="1800" spc="-23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unidades</a:t>
            </a:r>
            <a:r>
              <a:rPr sz="1800" spc="-15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de</a:t>
            </a:r>
            <a:r>
              <a:rPr sz="1800" spc="-11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saúde</a:t>
            </a:r>
            <a:r>
              <a:rPr sz="1800" spc="-20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nos</a:t>
            </a:r>
            <a:r>
              <a:rPr sz="1800" spc="-18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primeiros meses</a:t>
            </a:r>
            <a:r>
              <a:rPr sz="1800" spc="-18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de vida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57046" y="3956994"/>
            <a:ext cx="10952925" cy="6076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D8694E"/>
                </a:solidFill>
                <a:latin typeface="WRENVG+Wingdings2"/>
                <a:cs typeface="WRENVG+Wingdings2"/>
              </a:rPr>
              <a:t></a:t>
            </a:r>
            <a:r>
              <a:rPr sz="1650" spc="1072" dirty="0">
                <a:solidFill>
                  <a:srgbClr val="D8694E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O Exame</a:t>
            </a:r>
            <a:r>
              <a:rPr sz="1800" spc="-47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de Emissão</a:t>
            </a:r>
            <a:r>
              <a:rPr sz="1800" spc="-15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Otoacústica</a:t>
            </a:r>
            <a:r>
              <a:rPr sz="1800" spc="-10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Evocada</a:t>
            </a:r>
            <a:r>
              <a:rPr sz="1800" spc="-15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- </a:t>
            </a:r>
            <a:r>
              <a:rPr sz="1800" spc="-25" dirty="0">
                <a:solidFill>
                  <a:srgbClr val="CEDBE6"/>
                </a:solidFill>
                <a:latin typeface="EHLTWU+GillSansMT"/>
                <a:cs typeface="EHLTWU+GillSansMT"/>
              </a:rPr>
              <a:t>EOA</a:t>
            </a:r>
            <a:r>
              <a:rPr sz="1800" spc="31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é</a:t>
            </a:r>
            <a:r>
              <a:rPr sz="1800" spc="-14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o método de escolha</a:t>
            </a:r>
            <a:r>
              <a:rPr sz="1800" spc="-17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por ser simples,</a:t>
            </a:r>
            <a:r>
              <a:rPr sz="1800" spc="-175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de</a:t>
            </a:r>
            <a:r>
              <a:rPr sz="1800" spc="-18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rápida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361821" y="4231031"/>
            <a:ext cx="6988181" cy="6083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realização</a:t>
            </a:r>
            <a:r>
              <a:rPr sz="1800" spc="23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e poder</a:t>
            </a:r>
            <a:r>
              <a:rPr sz="1800" spc="-14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ser</a:t>
            </a:r>
            <a:r>
              <a:rPr sz="1800" spc="-14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feito durante</a:t>
            </a:r>
            <a:r>
              <a:rPr sz="1800" spc="-21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o </a:t>
            </a:r>
            <a:r>
              <a:rPr sz="1800" spc="-10" dirty="0">
                <a:solidFill>
                  <a:srgbClr val="CEDBE6"/>
                </a:solidFill>
                <a:latin typeface="EHLTWU+GillSansMT"/>
                <a:cs typeface="EHLTWU+GillSansMT"/>
              </a:rPr>
              <a:t>sono,</a:t>
            </a:r>
            <a:r>
              <a:rPr sz="1800" spc="-200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não</a:t>
            </a:r>
            <a:r>
              <a:rPr sz="1800" spc="-37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exigindo sedação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057046" y="4636953"/>
            <a:ext cx="3173603" cy="6069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D8694E"/>
                </a:solidFill>
                <a:latin typeface="WRENVG+Wingdings2"/>
                <a:cs typeface="WRENVG+Wingdings2"/>
              </a:rPr>
              <a:t></a:t>
            </a:r>
            <a:r>
              <a:rPr sz="1650" spc="1072" dirty="0">
                <a:solidFill>
                  <a:srgbClr val="D8694E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Profissional:</a:t>
            </a:r>
            <a:r>
              <a:rPr sz="1800" spc="-169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fonoaudiólogo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645917" y="1253944"/>
            <a:ext cx="7931704" cy="947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59"/>
              </a:lnSpc>
              <a:spcBef>
                <a:spcPts val="0"/>
              </a:spcBef>
              <a:spcAft>
                <a:spcPts val="0"/>
              </a:spcAft>
            </a:pPr>
            <a:r>
              <a:rPr sz="2800" spc="-10" dirty="0">
                <a:solidFill>
                  <a:srgbClr val="FFFFFF"/>
                </a:solidFill>
                <a:latin typeface="EHLTWU+GillSansMT"/>
                <a:cs typeface="EHLTWU+GillSansMT"/>
              </a:rPr>
              <a:t>TRIAGEM</a:t>
            </a:r>
            <a:r>
              <a:rPr sz="2800" spc="-50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800" spc="-46" dirty="0">
                <a:solidFill>
                  <a:srgbClr val="FFFFFF"/>
                </a:solidFill>
                <a:latin typeface="EHLTWU+GillSansMT"/>
                <a:cs typeface="EHLTWU+GillSansMT"/>
              </a:rPr>
              <a:t>PARA</a:t>
            </a:r>
            <a:r>
              <a:rPr sz="2800" dirty="0">
                <a:solidFill>
                  <a:srgbClr val="FFFFFF"/>
                </a:solidFill>
                <a:latin typeface="EHLTWU+GillSansMT"/>
                <a:cs typeface="EHLTWU+GillSansMT"/>
              </a:rPr>
              <a:t> C</a:t>
            </a:r>
            <a:r>
              <a:rPr sz="2800" spc="-700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800" spc="-46" dirty="0">
                <a:solidFill>
                  <a:srgbClr val="FFFFFF"/>
                </a:solidFill>
                <a:latin typeface="EHLTWU+GillSansMT"/>
                <a:cs typeface="EHLTWU+GillSansMT"/>
              </a:rPr>
              <a:t>ARDIOPATIA</a:t>
            </a:r>
            <a:r>
              <a:rPr sz="2800" spc="-34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800" spc="-27" dirty="0">
                <a:solidFill>
                  <a:srgbClr val="FFFFFF"/>
                </a:solidFill>
                <a:latin typeface="EHLTWU+GillSansMT"/>
                <a:cs typeface="EHLTWU+GillSansMT"/>
              </a:rPr>
              <a:t>CONGÊNITA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428866" y="2709093"/>
            <a:ext cx="5857914" cy="607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CCA277"/>
                </a:solidFill>
                <a:latin typeface="WRENVG+Wingdings2"/>
                <a:cs typeface="WRENVG+Wingdings2"/>
              </a:rPr>
              <a:t></a:t>
            </a:r>
            <a:r>
              <a:rPr sz="1650" spc="1075" dirty="0">
                <a:solidFill>
                  <a:srgbClr val="CCA27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Visa</a:t>
            </a:r>
            <a:r>
              <a:rPr sz="1800" spc="684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à</a:t>
            </a:r>
            <a:r>
              <a:rPr sz="1800" spc="676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identificação</a:t>
            </a:r>
            <a:r>
              <a:rPr sz="1800" spc="67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antecipada</a:t>
            </a:r>
            <a:r>
              <a:rPr sz="1800" spc="646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das</a:t>
            </a:r>
            <a:r>
              <a:rPr sz="1800" spc="65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Cardiopatias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733920" y="2983413"/>
            <a:ext cx="5508519" cy="11568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antes</a:t>
            </a:r>
            <a:r>
              <a:rPr sz="1800" spc="946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da</a:t>
            </a:r>
            <a:r>
              <a:rPr sz="1800" spc="94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alta</a:t>
            </a:r>
            <a:r>
              <a:rPr sz="1800" spc="943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hospitalar</a:t>
            </a:r>
            <a:r>
              <a:rPr sz="1800" spc="95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minimizando</a:t>
            </a:r>
            <a:r>
              <a:rPr sz="1800" spc="93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assim</a:t>
            </a:r>
            <a:r>
              <a:rPr sz="1800" spc="95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</a:t>
            </a:r>
          </a:p>
          <a:p>
            <a:pPr marL="0" marR="0">
              <a:lnSpc>
                <a:spcPts val="2090"/>
              </a:lnSpc>
              <a:spcBef>
                <a:spcPts val="19"/>
              </a:spcBef>
              <a:spcAft>
                <a:spcPts val="0"/>
              </a:spcAft>
            </a:pP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morbidade</a:t>
            </a:r>
            <a:r>
              <a:rPr sz="1800" spc="8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e</a:t>
            </a:r>
            <a:r>
              <a:rPr sz="1800" spc="7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mortalidade</a:t>
            </a:r>
            <a:r>
              <a:rPr sz="1800" spc="82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associadas</a:t>
            </a:r>
            <a:r>
              <a:rPr sz="1800" spc="82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ao</a:t>
            </a:r>
            <a:r>
              <a:rPr sz="1800" spc="6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diagnóstico</a:t>
            </a:r>
          </a:p>
          <a:p>
            <a:pPr marL="0" marR="0">
              <a:lnSpc>
                <a:spcPts val="2087"/>
              </a:lnSpc>
              <a:spcBef>
                <a:spcPts val="74"/>
              </a:spcBef>
              <a:spcAft>
                <a:spcPts val="0"/>
              </a:spcAft>
            </a:pP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tardio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428866" y="3937407"/>
            <a:ext cx="5859111" cy="1431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CCA277"/>
                </a:solidFill>
                <a:latin typeface="WRENVG+Wingdings2"/>
                <a:cs typeface="WRENVG+Wingdings2"/>
              </a:rPr>
              <a:t></a:t>
            </a:r>
            <a:r>
              <a:rPr sz="1650" spc="1075" dirty="0">
                <a:solidFill>
                  <a:srgbClr val="CCA27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RN</a:t>
            </a:r>
            <a:r>
              <a:rPr sz="1800" spc="214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internados</a:t>
            </a:r>
            <a:r>
              <a:rPr sz="1800" spc="183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com</a:t>
            </a:r>
            <a:r>
              <a:rPr sz="1800" spc="203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idade</a:t>
            </a:r>
            <a:r>
              <a:rPr sz="1800" spc="204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entre</a:t>
            </a:r>
            <a:r>
              <a:rPr sz="1800" spc="183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spc="11" dirty="0">
                <a:solidFill>
                  <a:srgbClr val="373545"/>
                </a:solidFill>
                <a:latin typeface="EHLTWU+GillSansMT"/>
                <a:cs typeface="EHLTWU+GillSansMT"/>
              </a:rPr>
              <a:t>24</a:t>
            </a:r>
            <a:r>
              <a:rPr sz="1800" spc="19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e</a:t>
            </a:r>
            <a:r>
              <a:rPr sz="1800" spc="174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spc="11" dirty="0">
                <a:solidFill>
                  <a:srgbClr val="373545"/>
                </a:solidFill>
                <a:latin typeface="EHLTWU+GillSansMT"/>
                <a:cs typeface="EHLTWU+GillSansMT"/>
              </a:rPr>
              <a:t>48</a:t>
            </a:r>
            <a:r>
              <a:rPr sz="1800" spc="172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horas</a:t>
            </a:r>
            <a:r>
              <a:rPr sz="1800" spc="202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de</a:t>
            </a:r>
          </a:p>
          <a:p>
            <a:pPr marL="305053" marR="0">
              <a:lnSpc>
                <a:spcPts val="2087"/>
              </a:lnSpc>
              <a:spcBef>
                <a:spcPts val="75"/>
              </a:spcBef>
              <a:spcAft>
                <a:spcPts val="0"/>
              </a:spcAft>
            </a:pP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vida,</a:t>
            </a:r>
            <a:r>
              <a:rPr sz="1800" spc="-124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IG&gt;34</a:t>
            </a:r>
            <a:r>
              <a:rPr sz="1800" spc="8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semanas,</a:t>
            </a:r>
            <a:r>
              <a:rPr sz="1800" spc="-12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aparentemente</a:t>
            </a:r>
            <a:r>
              <a:rPr sz="1800" spc="9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saudáveis,</a:t>
            </a:r>
            <a:r>
              <a:rPr sz="1800" spc="-114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sem</a:t>
            </a:r>
          </a:p>
          <a:p>
            <a:pPr marL="305053" marR="0">
              <a:lnSpc>
                <a:spcPts val="2090"/>
              </a:lnSpc>
              <a:spcBef>
                <a:spcPts val="19"/>
              </a:spcBef>
              <a:spcAft>
                <a:spcPts val="0"/>
              </a:spcAft>
            </a:pP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diagnostico</a:t>
            </a:r>
            <a:r>
              <a:rPr sz="1800" spc="1036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prévio</a:t>
            </a:r>
            <a:r>
              <a:rPr sz="1800" spc="102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e</a:t>
            </a:r>
            <a:r>
              <a:rPr sz="1800" spc="1039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sem</a:t>
            </a:r>
            <a:r>
              <a:rPr sz="1800" spc="101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sinais</a:t>
            </a:r>
            <a:r>
              <a:rPr sz="1800" spc="1044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clínicos</a:t>
            </a:r>
            <a:r>
              <a:rPr sz="1800" spc="1046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spc="14" dirty="0">
                <a:solidFill>
                  <a:srgbClr val="373545"/>
                </a:solidFill>
                <a:latin typeface="EHLTWU+GillSansMT"/>
                <a:cs typeface="EHLTWU+GillSansMT"/>
              </a:rPr>
              <a:t>que</a:t>
            </a:r>
          </a:p>
          <a:p>
            <a:pPr marL="305053" marR="0">
              <a:lnSpc>
                <a:spcPts val="2087"/>
              </a:lnSpc>
              <a:spcBef>
                <a:spcPts val="74"/>
              </a:spcBef>
              <a:spcAft>
                <a:spcPts val="0"/>
              </a:spcAft>
            </a:pP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indiquem</a:t>
            </a:r>
            <a:r>
              <a:rPr sz="1800" spc="-1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 presença</a:t>
            </a:r>
            <a:r>
              <a:rPr sz="1800" spc="-34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de</a:t>
            </a:r>
            <a:r>
              <a:rPr sz="1800" spc="12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cardiopatia</a:t>
            </a:r>
            <a:r>
              <a:rPr sz="1800" spc="-1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congênita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428866" y="5166386"/>
            <a:ext cx="5858052" cy="607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CCA277"/>
                </a:solidFill>
                <a:latin typeface="WRENVG+Wingdings2"/>
                <a:cs typeface="WRENVG+Wingdings2"/>
              </a:rPr>
              <a:t></a:t>
            </a:r>
            <a:r>
              <a:rPr sz="1650" spc="1075" dirty="0">
                <a:solidFill>
                  <a:srgbClr val="CCA277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Profissionais:</a:t>
            </a:r>
            <a:r>
              <a:rPr sz="1800" spc="526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médicos</a:t>
            </a:r>
            <a:r>
              <a:rPr sz="1800" spc="73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e</a:t>
            </a:r>
            <a:r>
              <a:rPr sz="1800" spc="726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equipe</a:t>
            </a:r>
            <a:r>
              <a:rPr sz="1800" spc="703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de</a:t>
            </a:r>
            <a:r>
              <a:rPr sz="1800" spc="72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enfermagem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733920" y="5441320"/>
            <a:ext cx="1207182" cy="6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habilitada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453628" y="3133939"/>
            <a:ext cx="3344186" cy="11769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785"/>
              </a:lnSpc>
              <a:spcBef>
                <a:spcPts val="0"/>
              </a:spcBef>
              <a:spcAft>
                <a:spcPts val="0"/>
              </a:spcAft>
            </a:pPr>
            <a:r>
              <a:rPr sz="2400" dirty="0">
                <a:solidFill>
                  <a:srgbClr val="FFFFFF"/>
                </a:solidFill>
                <a:latin typeface="EHLTWU+GillSansMT"/>
                <a:cs typeface="EHLTWU+GillSansMT"/>
              </a:rPr>
              <a:t>FLUXOGRAMA</a:t>
            </a:r>
            <a:r>
              <a:rPr sz="2400" spc="-292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400" dirty="0">
                <a:solidFill>
                  <a:srgbClr val="FFFFFF"/>
                </a:solidFill>
                <a:latin typeface="EHLTWU+GillSansMT"/>
                <a:cs typeface="EHLTWU+GillSansMT"/>
              </a:rPr>
              <a:t>TESTE</a:t>
            </a:r>
          </a:p>
          <a:p>
            <a:pPr marL="1204214" marR="0">
              <a:lnSpc>
                <a:spcPts val="2783"/>
              </a:lnSpc>
              <a:spcBef>
                <a:spcPts val="98"/>
              </a:spcBef>
              <a:spcAft>
                <a:spcPts val="0"/>
              </a:spcAft>
            </a:pPr>
            <a:r>
              <a:rPr sz="2400" dirty="0">
                <a:solidFill>
                  <a:srgbClr val="FFFFFF"/>
                </a:solidFill>
                <a:latin typeface="EHLTWU+GillSansMT"/>
                <a:cs typeface="EHLTWU+GillSansMT"/>
              </a:rPr>
              <a:t>DO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642604" y="3865714"/>
            <a:ext cx="2968057" cy="811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785"/>
              </a:lnSpc>
              <a:spcBef>
                <a:spcPts val="0"/>
              </a:spcBef>
              <a:spcAft>
                <a:spcPts val="0"/>
              </a:spcAft>
            </a:pPr>
            <a:r>
              <a:rPr sz="2400" dirty="0">
                <a:solidFill>
                  <a:srgbClr val="FFFFFF"/>
                </a:solidFill>
                <a:latin typeface="EHLTWU+GillSansMT"/>
                <a:cs typeface="EHLTWU+GillSansMT"/>
              </a:rPr>
              <a:t>CORAÇÃOZINHO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488179" y="1253944"/>
            <a:ext cx="3750770" cy="947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59"/>
              </a:lnSpc>
              <a:spcBef>
                <a:spcPts val="0"/>
              </a:spcBef>
              <a:spcAft>
                <a:spcPts val="0"/>
              </a:spcAft>
            </a:pPr>
            <a:r>
              <a:rPr sz="2800" spc="11" dirty="0">
                <a:solidFill>
                  <a:srgbClr val="FFFFFF"/>
                </a:solidFill>
                <a:latin typeface="EHLTWU+GillSansMT"/>
                <a:cs typeface="EHLTWU+GillSansMT"/>
              </a:rPr>
              <a:t>TESTE</a:t>
            </a:r>
            <a:r>
              <a:rPr sz="2800" spc="-79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800" dirty="0">
                <a:solidFill>
                  <a:srgbClr val="FFFFFF"/>
                </a:solidFill>
                <a:latin typeface="EHLTWU+GillSansMT"/>
                <a:cs typeface="EHLTWU+GillSansMT"/>
              </a:rPr>
              <a:t>DO</a:t>
            </a:r>
            <a:r>
              <a:rPr sz="2800" spc="-10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800" dirty="0">
                <a:solidFill>
                  <a:srgbClr val="FFFFFF"/>
                </a:solidFill>
                <a:latin typeface="EHLTWU+GillSansMT"/>
                <a:cs typeface="EHLTWU+GillSansMT"/>
              </a:rPr>
              <a:t>PEZINHO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57046" y="2287118"/>
            <a:ext cx="11361899" cy="6742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312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EF9078"/>
                </a:solidFill>
                <a:latin typeface="WRENVG+Wingdings2"/>
                <a:cs typeface="WRENVG+Wingdings2"/>
              </a:rPr>
              <a:t></a:t>
            </a:r>
            <a:r>
              <a:rPr sz="1850" spc="911" dirty="0">
                <a:solidFill>
                  <a:srgbClr val="EF9078"/>
                </a:solidFill>
                <a:latin typeface="Times New Roman"/>
                <a:cs typeface="Times New Roman"/>
              </a:rPr>
              <a:t> </a:t>
            </a:r>
            <a:r>
              <a:rPr sz="2000" spc="-52" dirty="0">
                <a:solidFill>
                  <a:srgbClr val="CEDBE6"/>
                </a:solidFill>
                <a:latin typeface="EHLTWU+GillSansMT"/>
                <a:cs typeface="EHLTWU+GillSansMT"/>
              </a:rPr>
              <a:t>PORTARIA</a:t>
            </a:r>
            <a:r>
              <a:rPr sz="2000" spc="105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GM/MS</a:t>
            </a:r>
            <a:r>
              <a:rPr sz="2000" spc="23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Nº</a:t>
            </a:r>
            <a:r>
              <a:rPr sz="2000" spc="14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822</a:t>
            </a:r>
            <a:r>
              <a:rPr sz="2000" spc="-27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spc="-11" dirty="0">
                <a:solidFill>
                  <a:srgbClr val="CEDBE6"/>
                </a:solidFill>
                <a:latin typeface="EHLTWU+GillSansMT"/>
                <a:cs typeface="EHLTWU+GillSansMT"/>
              </a:rPr>
              <a:t>DE</a:t>
            </a:r>
            <a:r>
              <a:rPr sz="2000" spc="15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6</a:t>
            </a:r>
            <a:r>
              <a:rPr sz="2000" spc="-23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spc="-11" dirty="0">
                <a:solidFill>
                  <a:srgbClr val="CEDBE6"/>
                </a:solidFill>
                <a:latin typeface="EHLTWU+GillSansMT"/>
                <a:cs typeface="EHLTWU+GillSansMT"/>
              </a:rPr>
              <a:t>DE</a:t>
            </a:r>
            <a:r>
              <a:rPr sz="2000" spc="15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JUNHO </a:t>
            </a:r>
            <a:r>
              <a:rPr sz="2000" spc="-11" dirty="0">
                <a:solidFill>
                  <a:srgbClr val="CEDBE6"/>
                </a:solidFill>
                <a:latin typeface="EHLTWU+GillSansMT"/>
                <a:cs typeface="EHLTWU+GillSansMT"/>
              </a:rPr>
              <a:t>DE</a:t>
            </a:r>
            <a:r>
              <a:rPr sz="2000" spc="15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2001</a:t>
            </a:r>
            <a:r>
              <a:rPr sz="2000" spc="-50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CRIOU</a:t>
            </a:r>
            <a:r>
              <a:rPr sz="2000" spc="15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O </a:t>
            </a:r>
            <a:r>
              <a:rPr sz="2000" spc="-28" dirty="0">
                <a:solidFill>
                  <a:srgbClr val="CEDBE6"/>
                </a:solidFill>
                <a:latin typeface="EHLTWU+GillSansMT"/>
                <a:cs typeface="EHLTWU+GillSansMT"/>
              </a:rPr>
              <a:t>PROGRAMA</a:t>
            </a:r>
            <a:r>
              <a:rPr sz="2000" spc="107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spc="-15" dirty="0">
                <a:solidFill>
                  <a:srgbClr val="CEDBE6"/>
                </a:solidFill>
                <a:latin typeface="EHLTWU+GillSansMT"/>
                <a:cs typeface="EHLTWU+GillSansMT"/>
              </a:rPr>
              <a:t>NACIONAL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361821" y="2592582"/>
            <a:ext cx="4231380" cy="674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310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DE</a:t>
            </a:r>
            <a:r>
              <a:rPr sz="2000" spc="-236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spc="-15" dirty="0">
                <a:solidFill>
                  <a:srgbClr val="CEDBE6"/>
                </a:solidFill>
                <a:latin typeface="EHLTWU+GillSansMT"/>
                <a:cs typeface="EHLTWU+GillSansMT"/>
              </a:rPr>
              <a:t>TRIAGEM</a:t>
            </a:r>
            <a:r>
              <a:rPr sz="2000" spc="31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spc="-54" dirty="0">
                <a:solidFill>
                  <a:srgbClr val="CEDBE6"/>
                </a:solidFill>
                <a:latin typeface="EHLTWU+GillSansMT"/>
                <a:cs typeface="EHLTWU+GillSansMT"/>
              </a:rPr>
              <a:t>NEONATAL</a:t>
            </a:r>
            <a:r>
              <a:rPr sz="2000" spc="98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(PNTN)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57046" y="3034796"/>
            <a:ext cx="4932304" cy="14592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310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EF9078"/>
                </a:solidFill>
                <a:latin typeface="WRENVG+Wingdings2"/>
                <a:cs typeface="WRENVG+Wingdings2"/>
              </a:rPr>
              <a:t></a:t>
            </a:r>
            <a:r>
              <a:rPr sz="1850" spc="911" dirty="0">
                <a:solidFill>
                  <a:srgbClr val="EF9078"/>
                </a:solidFill>
                <a:latin typeface="Times New Roman"/>
                <a:cs typeface="Times New Roman"/>
              </a:rPr>
              <a:t> </a:t>
            </a:r>
            <a:r>
              <a:rPr sz="2000" spc="-23" dirty="0">
                <a:solidFill>
                  <a:srgbClr val="CEDBE6"/>
                </a:solidFill>
                <a:latin typeface="EHLTWU+GillSansMT"/>
                <a:cs typeface="EHLTWU+GillSansMT"/>
              </a:rPr>
              <a:t>Prevê</a:t>
            </a:r>
            <a:r>
              <a:rPr sz="2000" spc="43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o diagnóstico</a:t>
            </a:r>
            <a:r>
              <a:rPr sz="2000" spc="46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spc="-11" dirty="0">
                <a:solidFill>
                  <a:srgbClr val="CEDBE6"/>
                </a:solidFill>
                <a:latin typeface="EHLTWU+GillSansMT"/>
                <a:cs typeface="EHLTWU+GillSansMT"/>
              </a:rPr>
              <a:t>de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 quatro</a:t>
            </a:r>
            <a:r>
              <a:rPr sz="2000" spc="-18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doenças</a:t>
            </a:r>
          </a:p>
          <a:p>
            <a:pPr marL="323062" marR="0">
              <a:lnSpc>
                <a:spcPts val="2087"/>
              </a:lnSpc>
              <a:spcBef>
                <a:spcPts val="1152"/>
              </a:spcBef>
              <a:spcAft>
                <a:spcPts val="0"/>
              </a:spcAft>
            </a:pPr>
            <a:r>
              <a:rPr sz="1650" dirty="0">
                <a:solidFill>
                  <a:srgbClr val="EF9078"/>
                </a:solidFill>
                <a:latin typeface="WRENVG+Wingdings2"/>
                <a:cs typeface="WRENVG+Wingdings2"/>
              </a:rPr>
              <a:t></a:t>
            </a:r>
            <a:r>
              <a:rPr sz="1650" spc="1097" dirty="0">
                <a:solidFill>
                  <a:srgbClr val="EF9078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Hipotireoidismo</a:t>
            </a:r>
            <a:r>
              <a:rPr sz="1800" spc="47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Congênito</a:t>
            </a:r>
          </a:p>
          <a:p>
            <a:pPr marL="323062" marR="0">
              <a:lnSpc>
                <a:spcPts val="2087"/>
              </a:lnSpc>
              <a:spcBef>
                <a:spcPts val="1057"/>
              </a:spcBef>
              <a:spcAft>
                <a:spcPts val="0"/>
              </a:spcAft>
            </a:pPr>
            <a:r>
              <a:rPr sz="1650" dirty="0">
                <a:solidFill>
                  <a:srgbClr val="EF9078"/>
                </a:solidFill>
                <a:latin typeface="WRENVG+Wingdings2"/>
                <a:cs typeface="WRENVG+Wingdings2"/>
              </a:rPr>
              <a:t></a:t>
            </a:r>
            <a:r>
              <a:rPr sz="1650" spc="1097" dirty="0">
                <a:solidFill>
                  <a:srgbClr val="EF9078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Fenilcetonúria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380108" y="4279799"/>
            <a:ext cx="2339759" cy="6066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EF9078"/>
                </a:solidFill>
                <a:latin typeface="WRENVG+Wingdings2"/>
                <a:cs typeface="WRENVG+Wingdings2"/>
              </a:rPr>
              <a:t></a:t>
            </a:r>
            <a:r>
              <a:rPr sz="1650" spc="1097" dirty="0">
                <a:solidFill>
                  <a:srgbClr val="EF9078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Doença</a:t>
            </a:r>
            <a:r>
              <a:rPr sz="1800" spc="-17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falciforme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380108" y="4685720"/>
            <a:ext cx="2013529" cy="606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EF9078"/>
                </a:solidFill>
                <a:latin typeface="WRENVG+Wingdings2"/>
                <a:cs typeface="WRENVG+Wingdings2"/>
              </a:rPr>
              <a:t></a:t>
            </a:r>
            <a:r>
              <a:rPr sz="1650" spc="1097" dirty="0">
                <a:solidFill>
                  <a:srgbClr val="EF9078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Fibrose</a:t>
            </a:r>
            <a:r>
              <a:rPr sz="1800" spc="15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Cística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380108" y="5090821"/>
            <a:ext cx="3471255" cy="1012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EF9078"/>
                </a:solidFill>
                <a:latin typeface="WRENVG+Wingdings2"/>
                <a:cs typeface="WRENVG+Wingdings2"/>
              </a:rPr>
              <a:t></a:t>
            </a:r>
            <a:r>
              <a:rPr sz="1650" spc="1097" dirty="0">
                <a:solidFill>
                  <a:srgbClr val="EF9078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Hiperplasia</a:t>
            </a:r>
            <a:r>
              <a:rPr sz="1800" spc="-20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adrenal congênita</a:t>
            </a:r>
          </a:p>
          <a:p>
            <a:pPr marL="0" marR="0">
              <a:lnSpc>
                <a:spcPts val="2087"/>
              </a:lnSpc>
              <a:spcBef>
                <a:spcPts val="1106"/>
              </a:spcBef>
              <a:spcAft>
                <a:spcPts val="0"/>
              </a:spcAft>
            </a:pPr>
            <a:r>
              <a:rPr sz="1650" dirty="0">
                <a:solidFill>
                  <a:srgbClr val="EF9078"/>
                </a:solidFill>
                <a:latin typeface="WRENVG+Wingdings2"/>
                <a:cs typeface="WRENVG+Wingdings2"/>
              </a:rPr>
              <a:t></a:t>
            </a:r>
            <a:r>
              <a:rPr sz="1650" spc="1097" dirty="0">
                <a:solidFill>
                  <a:srgbClr val="EF9078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Deficiência</a:t>
            </a:r>
            <a:r>
              <a:rPr sz="1800" spc="27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de biotinidase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210555" y="1710440"/>
            <a:ext cx="7282819" cy="38760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310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850" spc="911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Ação</a:t>
            </a:r>
            <a:r>
              <a:rPr sz="2000" spc="1322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spc="-10" dirty="0">
                <a:solidFill>
                  <a:srgbClr val="CEDBE6"/>
                </a:solidFill>
                <a:latin typeface="EHLTWU+GillSansMT"/>
                <a:cs typeface="EHLTWU+GillSansMT"/>
              </a:rPr>
              <a:t>preventiva</a:t>
            </a:r>
            <a:r>
              <a:rPr sz="2000" spc="1306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que</a:t>
            </a:r>
            <a:r>
              <a:rPr sz="2000" spc="1310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permite</a:t>
            </a:r>
            <a:r>
              <a:rPr sz="2000" spc="1328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diagnosticar</a:t>
            </a:r>
            <a:r>
              <a:rPr sz="2000" spc="1351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diversas</a:t>
            </a:r>
          </a:p>
          <a:p>
            <a:pPr marL="304800" marR="0">
              <a:lnSpc>
                <a:spcPts val="2312"/>
              </a:lnSpc>
              <a:spcBef>
                <a:spcPts val="1287"/>
              </a:spcBef>
              <a:spcAft>
                <a:spcPts val="0"/>
              </a:spcAft>
            </a:pP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doenças</a:t>
            </a:r>
            <a:r>
              <a:rPr sz="2000" spc="992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congênitas</a:t>
            </a:r>
            <a:r>
              <a:rPr sz="2000" spc="988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ou</a:t>
            </a:r>
            <a:r>
              <a:rPr sz="2000" spc="964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infecciosas,</a:t>
            </a:r>
            <a:r>
              <a:rPr sz="2000" spc="792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assintomáticas</a:t>
            </a:r>
            <a:r>
              <a:rPr sz="2000" spc="971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no</a:t>
            </a:r>
          </a:p>
          <a:p>
            <a:pPr marL="304800" marR="0">
              <a:lnSpc>
                <a:spcPts val="2310"/>
              </a:lnSpc>
              <a:spcBef>
                <a:spcPts val="1292"/>
              </a:spcBef>
              <a:spcAft>
                <a:spcPts val="0"/>
              </a:spcAft>
            </a:pP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período</a:t>
            </a:r>
            <a:r>
              <a:rPr sz="2000" spc="1035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neonatal.</a:t>
            </a:r>
            <a:r>
              <a:rPr sz="2000" spc="834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Desta</a:t>
            </a:r>
            <a:r>
              <a:rPr sz="2000" spc="1022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spc="-12" dirty="0">
                <a:solidFill>
                  <a:srgbClr val="CEDBE6"/>
                </a:solidFill>
                <a:latin typeface="EHLTWU+GillSansMT"/>
                <a:cs typeface="EHLTWU+GillSansMT"/>
              </a:rPr>
              <a:t>forma,</a:t>
            </a:r>
            <a:r>
              <a:rPr sz="2000" spc="846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é</a:t>
            </a:r>
            <a:r>
              <a:rPr sz="2000" spc="1030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spc="-10" dirty="0">
                <a:solidFill>
                  <a:srgbClr val="CEDBE6"/>
                </a:solidFill>
                <a:latin typeface="EHLTWU+GillSansMT"/>
                <a:cs typeface="EHLTWU+GillSansMT"/>
              </a:rPr>
              <a:t>possível</a:t>
            </a:r>
            <a:r>
              <a:rPr sz="2000" spc="1043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b="1" dirty="0">
                <a:solidFill>
                  <a:srgbClr val="CEDBE6"/>
                </a:solidFill>
                <a:latin typeface="NMMSPQ+GillSansMT-Bold"/>
                <a:cs typeface="NMMSPQ+GillSansMT-Bold"/>
              </a:rPr>
              <a:t>instituir</a:t>
            </a:r>
          </a:p>
          <a:p>
            <a:pPr marL="304800" marR="0">
              <a:lnSpc>
                <a:spcPts val="2310"/>
              </a:lnSpc>
              <a:spcBef>
                <a:spcPts val="1291"/>
              </a:spcBef>
              <a:spcAft>
                <a:spcPts val="0"/>
              </a:spcAft>
            </a:pPr>
            <a:r>
              <a:rPr sz="2000" b="1" dirty="0">
                <a:solidFill>
                  <a:srgbClr val="CEDBE6"/>
                </a:solidFill>
                <a:latin typeface="NMMSPQ+GillSansMT-Bold"/>
                <a:cs typeface="NMMSPQ+GillSansMT-Bold"/>
              </a:rPr>
              <a:t>tratamento</a:t>
            </a:r>
            <a:r>
              <a:rPr sz="2000" b="1" spc="571" dirty="0">
                <a:solidFill>
                  <a:srgbClr val="CEDBE6"/>
                </a:solidFill>
                <a:latin typeface="NMMSPQ+GillSansMT-Bold"/>
                <a:cs typeface="NMMSPQ+GillSansMT-Bold"/>
              </a:rPr>
              <a:t> </a:t>
            </a:r>
            <a:r>
              <a:rPr sz="2000" b="1" dirty="0">
                <a:solidFill>
                  <a:srgbClr val="CEDBE6"/>
                </a:solidFill>
                <a:latin typeface="NMMSPQ+GillSansMT-Bold"/>
                <a:cs typeface="NMMSPQ+GillSansMT-Bold"/>
              </a:rPr>
              <a:t>precoce</a:t>
            </a:r>
            <a:r>
              <a:rPr sz="2000" b="1" spc="590" dirty="0">
                <a:solidFill>
                  <a:srgbClr val="CEDBE6"/>
                </a:solidFill>
                <a:latin typeface="NMMSPQ+GillSansMT-Bold"/>
                <a:cs typeface="NMMSPQ+GillSansMT-Bold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específico</a:t>
            </a:r>
            <a:r>
              <a:rPr sz="2000" spc="582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e</a:t>
            </a:r>
            <a:r>
              <a:rPr sz="2000" spc="573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a</a:t>
            </a:r>
            <a:r>
              <a:rPr sz="2000" spc="559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b="1" dirty="0">
                <a:solidFill>
                  <a:srgbClr val="CEDBE6"/>
                </a:solidFill>
                <a:latin typeface="NMMSPQ+GillSansMT-Bold"/>
                <a:cs typeface="NMMSPQ+GillSansMT-Bold"/>
              </a:rPr>
              <a:t>diminuição</a:t>
            </a:r>
            <a:r>
              <a:rPr sz="2000" b="1" spc="557" dirty="0">
                <a:solidFill>
                  <a:srgbClr val="CEDBE6"/>
                </a:solidFill>
                <a:latin typeface="NMMSPQ+GillSansMT-Bold"/>
                <a:cs typeface="NMMSPQ+GillSansMT-Bold"/>
              </a:rPr>
              <a:t> </a:t>
            </a:r>
            <a:r>
              <a:rPr sz="2000" b="1" spc="-11" dirty="0">
                <a:solidFill>
                  <a:srgbClr val="CEDBE6"/>
                </a:solidFill>
                <a:latin typeface="NMMSPQ+GillSansMT-Bold"/>
                <a:cs typeface="NMMSPQ+GillSansMT-Bold"/>
              </a:rPr>
              <a:t>ou</a:t>
            </a:r>
          </a:p>
          <a:p>
            <a:pPr marL="304800" marR="0">
              <a:lnSpc>
                <a:spcPts val="2312"/>
              </a:lnSpc>
              <a:spcBef>
                <a:spcPts val="1287"/>
              </a:spcBef>
              <a:spcAft>
                <a:spcPts val="0"/>
              </a:spcAft>
            </a:pPr>
            <a:r>
              <a:rPr sz="2000" b="1" dirty="0">
                <a:solidFill>
                  <a:srgbClr val="CEDBE6"/>
                </a:solidFill>
                <a:latin typeface="NMMSPQ+GillSansMT-Bold"/>
                <a:cs typeface="NMMSPQ+GillSansMT-Bold"/>
              </a:rPr>
              <a:t>eliminação</a:t>
            </a:r>
            <a:r>
              <a:rPr sz="2000" b="1" spc="686" dirty="0">
                <a:solidFill>
                  <a:srgbClr val="CEDBE6"/>
                </a:solidFill>
                <a:latin typeface="NMMSPQ+GillSansMT-Bold"/>
                <a:cs typeface="NMMSPQ+GillSansMT-Bold"/>
              </a:rPr>
              <a:t> </a:t>
            </a:r>
            <a:r>
              <a:rPr sz="2000" b="1" dirty="0">
                <a:solidFill>
                  <a:srgbClr val="CEDBE6"/>
                </a:solidFill>
                <a:latin typeface="NMMSPQ+GillSansMT-Bold"/>
                <a:cs typeface="NMMSPQ+GillSansMT-Bold"/>
              </a:rPr>
              <a:t>das</a:t>
            </a:r>
            <a:r>
              <a:rPr sz="2000" b="1" spc="686" dirty="0">
                <a:solidFill>
                  <a:srgbClr val="CEDBE6"/>
                </a:solidFill>
                <a:latin typeface="NMMSPQ+GillSansMT-Bold"/>
                <a:cs typeface="NMMSPQ+GillSansMT-Bold"/>
              </a:rPr>
              <a:t> </a:t>
            </a:r>
            <a:r>
              <a:rPr sz="2000" b="1" dirty="0">
                <a:solidFill>
                  <a:srgbClr val="CEDBE6"/>
                </a:solidFill>
                <a:latin typeface="NMMSPQ+GillSansMT-Bold"/>
                <a:cs typeface="NMMSPQ+GillSansMT-Bold"/>
              </a:rPr>
              <a:t>sequelas</a:t>
            </a:r>
            <a:r>
              <a:rPr sz="2000" b="1" spc="707" dirty="0">
                <a:solidFill>
                  <a:srgbClr val="CEDBE6"/>
                </a:solidFill>
                <a:latin typeface="NMMSPQ+GillSansMT-Bold"/>
                <a:cs typeface="NMMSPQ+GillSansMT-Bold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associadas</a:t>
            </a:r>
            <a:r>
              <a:rPr sz="2000" spc="701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à</a:t>
            </a:r>
            <a:r>
              <a:rPr sz="2000" spc="703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cada</a:t>
            </a:r>
            <a:r>
              <a:rPr sz="2000" spc="711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doença.</a:t>
            </a:r>
          </a:p>
          <a:p>
            <a:pPr marL="304800" marR="0">
              <a:lnSpc>
                <a:spcPts val="2310"/>
              </a:lnSpc>
              <a:spcBef>
                <a:spcPts val="1291"/>
              </a:spcBef>
              <a:spcAft>
                <a:spcPts val="0"/>
              </a:spcAft>
            </a:pP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Momento</a:t>
            </a:r>
            <a:r>
              <a:rPr sz="2000" spc="56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ideal</a:t>
            </a:r>
            <a:r>
              <a:rPr sz="2000" spc="38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para</a:t>
            </a:r>
            <a:r>
              <a:rPr sz="2000" spc="41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a</a:t>
            </a:r>
            <a:r>
              <a:rPr sz="2000" spc="31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coleta</a:t>
            </a:r>
            <a:r>
              <a:rPr sz="2000" spc="33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entre</a:t>
            </a:r>
            <a:r>
              <a:rPr sz="2000" spc="61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o</a:t>
            </a:r>
            <a:r>
              <a:rPr sz="2000" spc="44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3º</a:t>
            </a:r>
            <a:r>
              <a:rPr sz="2000" spc="25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e</a:t>
            </a:r>
            <a:r>
              <a:rPr sz="2000" spc="49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o</a:t>
            </a:r>
            <a:r>
              <a:rPr sz="2000" spc="20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7º</a:t>
            </a:r>
            <a:r>
              <a:rPr sz="2000" spc="25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dia</a:t>
            </a:r>
            <a:r>
              <a:rPr sz="2000" spc="34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spc="-11" dirty="0">
                <a:solidFill>
                  <a:srgbClr val="CEDBE6"/>
                </a:solidFill>
                <a:latin typeface="EHLTWU+GillSansMT"/>
                <a:cs typeface="EHLTWU+GillSansMT"/>
              </a:rPr>
              <a:t>de</a:t>
            </a:r>
            <a:r>
              <a:rPr sz="2000" spc="60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vida,</a:t>
            </a:r>
          </a:p>
          <a:p>
            <a:pPr marL="304800" marR="0">
              <a:lnSpc>
                <a:spcPts val="2310"/>
              </a:lnSpc>
              <a:spcBef>
                <a:spcPts val="1292"/>
              </a:spcBef>
              <a:spcAft>
                <a:spcPts val="0"/>
              </a:spcAft>
            </a:pP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não</a:t>
            </a:r>
            <a:r>
              <a:rPr sz="2000" spc="1273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inferior</a:t>
            </a:r>
            <a:r>
              <a:rPr sz="2000" spc="1277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a</a:t>
            </a:r>
            <a:r>
              <a:rPr sz="2000" spc="1255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spc="10" dirty="0">
                <a:solidFill>
                  <a:srgbClr val="CEDBE6"/>
                </a:solidFill>
                <a:latin typeface="EHLTWU+GillSansMT"/>
                <a:cs typeface="EHLTWU+GillSansMT"/>
              </a:rPr>
              <a:t>48</a:t>
            </a:r>
            <a:r>
              <a:rPr sz="2000" spc="1267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horas</a:t>
            </a:r>
            <a:r>
              <a:rPr sz="2000" spc="1273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spc="-11" dirty="0">
                <a:solidFill>
                  <a:srgbClr val="CEDBE6"/>
                </a:solidFill>
                <a:latin typeface="EHLTWU+GillSansMT"/>
                <a:cs typeface="EHLTWU+GillSansMT"/>
              </a:rPr>
              <a:t>de</a:t>
            </a:r>
            <a:r>
              <a:rPr sz="2000" spc="1306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alimentação</a:t>
            </a:r>
            <a:r>
              <a:rPr sz="2000" spc="1281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protéica</a:t>
            </a:r>
          </a:p>
          <a:p>
            <a:pPr marL="304800" marR="0">
              <a:lnSpc>
                <a:spcPts val="2312"/>
              </a:lnSpc>
              <a:spcBef>
                <a:spcPts val="1287"/>
              </a:spcBef>
              <a:spcAft>
                <a:spcPts val="0"/>
              </a:spcAft>
            </a:pP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(amamentação)</a:t>
            </a:r>
            <a:r>
              <a:rPr sz="2000" spc="62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nem</a:t>
            </a:r>
            <a:r>
              <a:rPr sz="2000" spc="-23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superior a</a:t>
            </a:r>
            <a:r>
              <a:rPr sz="2000" spc="-15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CEDBE6"/>
                </a:solidFill>
                <a:latin typeface="EHLTWU+GillSansMT"/>
                <a:cs typeface="EHLTWU+GillSansMT"/>
              </a:rPr>
              <a:t>30</a:t>
            </a:r>
            <a:r>
              <a:rPr sz="2000" spc="-28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2000" spc="-10" dirty="0">
                <a:solidFill>
                  <a:srgbClr val="CEDBE6"/>
                </a:solidFill>
                <a:latin typeface="EHLTWU+GillSansMT"/>
                <a:cs typeface="EHLTWU+GillSansMT"/>
              </a:rPr>
              <a:t>dias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72693" y="2225489"/>
            <a:ext cx="2873642" cy="13526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650"/>
              </a:lnSpc>
              <a:spcBef>
                <a:spcPts val="0"/>
              </a:spcBef>
              <a:spcAft>
                <a:spcPts val="0"/>
              </a:spcAft>
            </a:pPr>
            <a:r>
              <a:rPr sz="4000" spc="-15" dirty="0">
                <a:solidFill>
                  <a:srgbClr val="58B6C0"/>
                </a:solidFill>
                <a:latin typeface="EHLTWU+GillSansMT"/>
                <a:cs typeface="EHLTWU+GillSansMT"/>
              </a:rPr>
              <a:t>TRIAGEM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72693" y="2835343"/>
            <a:ext cx="3579678" cy="25724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650"/>
              </a:lnSpc>
              <a:spcBef>
                <a:spcPts val="0"/>
              </a:spcBef>
              <a:spcAft>
                <a:spcPts val="0"/>
              </a:spcAft>
            </a:pPr>
            <a:r>
              <a:rPr sz="4000" spc="-87" dirty="0">
                <a:solidFill>
                  <a:srgbClr val="58B6C0"/>
                </a:solidFill>
                <a:latin typeface="EHLTWU+GillSansMT"/>
                <a:cs typeface="EHLTWU+GillSansMT"/>
              </a:rPr>
              <a:t>NEONATAL:</a:t>
            </a:r>
          </a:p>
          <a:p>
            <a:pPr marL="0" marR="0">
              <a:lnSpc>
                <a:spcPts val="4647"/>
              </a:lnSpc>
              <a:spcBef>
                <a:spcPts val="154"/>
              </a:spcBef>
              <a:spcAft>
                <a:spcPts val="0"/>
              </a:spcAft>
            </a:pPr>
            <a:r>
              <a:rPr sz="4000" dirty="0">
                <a:solidFill>
                  <a:srgbClr val="58B6C0"/>
                </a:solidFill>
                <a:latin typeface="EHLTWU+GillSansMT"/>
                <a:cs typeface="EHLTWU+GillSansMT"/>
              </a:rPr>
              <a:t>TESTE</a:t>
            </a:r>
            <a:r>
              <a:rPr sz="4000" spc="-20" dirty="0">
                <a:solidFill>
                  <a:srgbClr val="58B6C0"/>
                </a:solidFill>
                <a:latin typeface="EHLTWU+GillSansMT"/>
                <a:cs typeface="EHLTWU+GillSansMT"/>
              </a:rPr>
              <a:t> </a:t>
            </a:r>
            <a:r>
              <a:rPr sz="4000" dirty="0">
                <a:solidFill>
                  <a:srgbClr val="58B6C0"/>
                </a:solidFill>
                <a:latin typeface="EHLTWU+GillSansMT"/>
                <a:cs typeface="EHLTWU+GillSansMT"/>
              </a:rPr>
              <a:t>DO</a:t>
            </a:r>
          </a:p>
          <a:p>
            <a:pPr marL="0" marR="0">
              <a:lnSpc>
                <a:spcPts val="4647"/>
              </a:lnSpc>
              <a:spcBef>
                <a:spcPts val="155"/>
              </a:spcBef>
              <a:spcAft>
                <a:spcPts val="0"/>
              </a:spcAft>
            </a:pPr>
            <a:r>
              <a:rPr sz="4000" dirty="0">
                <a:solidFill>
                  <a:srgbClr val="58B6C0"/>
                </a:solidFill>
                <a:latin typeface="EHLTWU+GillSansMT"/>
                <a:cs typeface="EHLTWU+GillSansMT"/>
              </a:rPr>
              <a:t>PEZINHO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505834" y="1253944"/>
            <a:ext cx="5956268" cy="947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59"/>
              </a:lnSpc>
              <a:spcBef>
                <a:spcPts val="0"/>
              </a:spcBef>
              <a:spcAft>
                <a:spcPts val="0"/>
              </a:spcAft>
            </a:pPr>
            <a:r>
              <a:rPr sz="2800" dirty="0">
                <a:solidFill>
                  <a:srgbClr val="FFFFFF"/>
                </a:solidFill>
                <a:latin typeface="EHLTWU+GillSansMT"/>
                <a:cs typeface="EHLTWU+GillSansMT"/>
              </a:rPr>
              <a:t>HIPOTIREOIDISMO</a:t>
            </a:r>
            <a:r>
              <a:rPr sz="2800" spc="-72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800" spc="-15" dirty="0">
                <a:solidFill>
                  <a:srgbClr val="FFFFFF"/>
                </a:solidFill>
                <a:latin typeface="EHLTWU+GillSansMT"/>
                <a:cs typeface="EHLTWU+GillSansMT"/>
              </a:rPr>
              <a:t>CONGÊNITO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72693" y="2358826"/>
            <a:ext cx="4695103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5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Considerado uma</a:t>
            </a:r>
            <a:r>
              <a:rPr sz="1800" spc="-4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 err="1">
                <a:solidFill>
                  <a:srgbClr val="000000"/>
                </a:solidFill>
                <a:latin typeface="EHLTWU+GillSansMT"/>
                <a:cs typeface="EHLTWU+GillSansMT"/>
              </a:rPr>
              <a:t>emergência</a:t>
            </a:r>
            <a:r>
              <a:rPr sz="1800" spc="-12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 err="1">
                <a:solidFill>
                  <a:srgbClr val="000000"/>
                </a:solidFill>
                <a:latin typeface="EHLTWU+GillSansMT"/>
                <a:cs typeface="EHLTWU+GillSansMT"/>
              </a:rPr>
              <a:t>pediátrica</a:t>
            </a:r>
            <a:endParaRPr sz="1800" dirty="0">
              <a:solidFill>
                <a:srgbClr val="000000"/>
              </a:solidFill>
              <a:latin typeface="EHLTWU+GillSansMT"/>
              <a:cs typeface="EHLTWU+GillSans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2693" y="2901751"/>
            <a:ext cx="12477926" cy="6076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5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Incapacidade</a:t>
            </a:r>
            <a:r>
              <a:rPr sz="1800" spc="37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da</a:t>
            </a:r>
            <a:r>
              <a:rPr sz="1800" spc="34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glândula</a:t>
            </a:r>
            <a:r>
              <a:rPr sz="1800" spc="37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spc="-10" dirty="0">
                <a:solidFill>
                  <a:srgbClr val="000000"/>
                </a:solidFill>
                <a:latin typeface="EHLTWU+GillSansMT"/>
                <a:cs typeface="EHLTWU+GillSansMT"/>
              </a:rPr>
              <a:t>tireoide</a:t>
            </a:r>
            <a:r>
              <a:rPr sz="1800" spc="377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do</a:t>
            </a:r>
            <a:r>
              <a:rPr sz="1800" spc="359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RN</a:t>
            </a:r>
            <a:r>
              <a:rPr sz="1800" spc="357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em</a:t>
            </a:r>
            <a:r>
              <a:rPr sz="1800" spc="34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produzir</a:t>
            </a:r>
            <a:r>
              <a:rPr sz="1800" spc="38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quantidades</a:t>
            </a:r>
            <a:r>
              <a:rPr sz="1800" spc="377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adequadas</a:t>
            </a:r>
            <a:r>
              <a:rPr sz="1800" spc="37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de</a:t>
            </a:r>
            <a:r>
              <a:rPr sz="1800" spc="349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hormônios,</a:t>
            </a:r>
            <a:r>
              <a:rPr sz="1800" spc="17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EHLTWU+GillSansMT"/>
                <a:cs typeface="EHLTWU+GillSansMT"/>
              </a:rPr>
              <a:t>que</a:t>
            </a:r>
            <a:r>
              <a:rPr sz="1800" spc="35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spc="-10" dirty="0">
                <a:solidFill>
                  <a:srgbClr val="000000"/>
                </a:solidFill>
                <a:latin typeface="EHLTWU+GillSansMT"/>
                <a:cs typeface="EHLTWU+GillSansMT"/>
              </a:rPr>
              <a:t>resulta</a:t>
            </a:r>
            <a:r>
              <a:rPr sz="1800" spc="38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em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77798" y="3312948"/>
            <a:ext cx="5163515" cy="6083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redução</a:t>
            </a:r>
            <a:r>
              <a:rPr sz="1800" spc="-2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generalizada dos</a:t>
            </a:r>
            <a:r>
              <a:rPr sz="1800" spc="-1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processos metabólicos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72693" y="3856030"/>
            <a:ext cx="12500160" cy="1513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5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b="1" spc="-17" dirty="0">
                <a:solidFill>
                  <a:srgbClr val="000000"/>
                </a:solidFill>
                <a:latin typeface="EHLTWU+GillSansMT"/>
                <a:cs typeface="EHLTWU+GillSansMT"/>
              </a:rPr>
              <a:t>Agravos:</a:t>
            </a:r>
            <a:r>
              <a:rPr sz="1800" b="1" spc="34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hipotonia</a:t>
            </a:r>
            <a:r>
              <a:rPr sz="1800" b="1" spc="517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spc="-20" dirty="0">
                <a:solidFill>
                  <a:srgbClr val="000000"/>
                </a:solidFill>
                <a:latin typeface="EHLTWU+GillSansMT"/>
                <a:cs typeface="EHLTWU+GillSansMT"/>
              </a:rPr>
              <a:t>muscular,</a:t>
            </a:r>
            <a:r>
              <a:rPr sz="1800" b="1" spc="35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dificuldades</a:t>
            </a:r>
            <a:r>
              <a:rPr sz="1800" b="1" spc="542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respiratórias,</a:t>
            </a:r>
            <a:r>
              <a:rPr sz="1800" b="1" spc="34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cianose,</a:t>
            </a:r>
            <a:r>
              <a:rPr sz="1800" b="1" spc="329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icterícia</a:t>
            </a:r>
            <a:r>
              <a:rPr sz="1800" b="1" spc="542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prolongada,</a:t>
            </a:r>
            <a:r>
              <a:rPr sz="1800" b="1" spc="33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constipação,</a:t>
            </a:r>
            <a:r>
              <a:rPr sz="1800" b="1" spc="33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bradicardia,</a:t>
            </a:r>
          </a:p>
          <a:p>
            <a:pPr marL="305104" marR="0">
              <a:lnSpc>
                <a:spcPts val="2087"/>
              </a:lnSpc>
              <a:spcBef>
                <a:spcPts val="1105"/>
              </a:spcBef>
              <a:spcAft>
                <a:spcPts val="0"/>
              </a:spcAft>
            </a:pP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anemia,</a:t>
            </a:r>
            <a:r>
              <a:rPr sz="1800" b="1" spc="-7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sonolência</a:t>
            </a:r>
            <a:r>
              <a:rPr sz="1800" b="1" spc="13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excessiva,</a:t>
            </a:r>
            <a:r>
              <a:rPr sz="1800" b="1" spc="-7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choro</a:t>
            </a:r>
            <a:r>
              <a:rPr sz="1800" b="1" spc="12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spc="-18" dirty="0">
                <a:solidFill>
                  <a:srgbClr val="000000"/>
                </a:solidFill>
                <a:latin typeface="EHLTWU+GillSansMT"/>
                <a:cs typeface="EHLTWU+GillSansMT"/>
              </a:rPr>
              <a:t>rouco,</a:t>
            </a:r>
            <a:r>
              <a:rPr sz="1800" b="1" spc="-5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alargamento</a:t>
            </a:r>
            <a:r>
              <a:rPr sz="1800" b="1" spc="97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de</a:t>
            </a:r>
            <a:r>
              <a:rPr sz="1800" b="1" spc="13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fontanelas,</a:t>
            </a:r>
            <a:r>
              <a:rPr sz="1800" b="1" spc="-9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sopro</a:t>
            </a:r>
            <a:r>
              <a:rPr sz="1800" b="1" spc="12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spc="-10" dirty="0">
                <a:solidFill>
                  <a:srgbClr val="000000"/>
                </a:solidFill>
                <a:latin typeface="EHLTWU+GillSansMT"/>
                <a:cs typeface="EHLTWU+GillSansMT"/>
              </a:rPr>
              <a:t>cardíaco,</a:t>
            </a:r>
            <a:r>
              <a:rPr sz="1800" b="1" spc="-6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dificuldade</a:t>
            </a:r>
            <a:r>
              <a:rPr sz="1800" b="1" spc="13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spc="11" dirty="0">
                <a:solidFill>
                  <a:srgbClr val="000000"/>
                </a:solidFill>
                <a:latin typeface="EHLTWU+GillSansMT"/>
                <a:cs typeface="EHLTWU+GillSansMT"/>
              </a:rPr>
              <a:t>na</a:t>
            </a:r>
            <a:r>
              <a:rPr sz="1800" b="1" spc="112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alimentação,</a:t>
            </a:r>
          </a:p>
          <a:p>
            <a:pPr marL="305104" marR="0">
              <a:lnSpc>
                <a:spcPts val="2087"/>
              </a:lnSpc>
              <a:spcBef>
                <a:spcPts val="1152"/>
              </a:spcBef>
              <a:spcAft>
                <a:spcPts val="0"/>
              </a:spcAft>
            </a:pP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crescimento</a:t>
            </a:r>
            <a:r>
              <a:rPr sz="1800" b="1" spc="43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pondero-estatural</a:t>
            </a:r>
            <a:r>
              <a:rPr sz="1800" b="1" spc="42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deficiente,</a:t>
            </a:r>
            <a:r>
              <a:rPr sz="1800" b="1" spc="23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atraso</a:t>
            </a:r>
            <a:r>
              <a:rPr sz="1800" b="1" spc="432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spc="11" dirty="0">
                <a:solidFill>
                  <a:srgbClr val="000000"/>
                </a:solidFill>
                <a:latin typeface="EHLTWU+GillSansMT"/>
                <a:cs typeface="EHLTWU+GillSansMT"/>
              </a:rPr>
              <a:t>na</a:t>
            </a:r>
            <a:r>
              <a:rPr sz="1800" b="1" spc="42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dentição,</a:t>
            </a:r>
            <a:r>
              <a:rPr sz="1800" b="1" spc="242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spc="-10" dirty="0">
                <a:solidFill>
                  <a:srgbClr val="000000"/>
                </a:solidFill>
                <a:latin typeface="EHLTWU+GillSansMT"/>
                <a:cs typeface="EHLTWU+GillSansMT"/>
              </a:rPr>
              <a:t>retardo</a:t>
            </a:r>
            <a:r>
              <a:rPr sz="1800" b="1" spc="43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spc="11" dirty="0">
                <a:solidFill>
                  <a:srgbClr val="000000"/>
                </a:solidFill>
                <a:latin typeface="EHLTWU+GillSansMT"/>
                <a:cs typeface="EHLTWU+GillSansMT"/>
              </a:rPr>
              <a:t>na</a:t>
            </a:r>
            <a:r>
              <a:rPr sz="1800" b="1" spc="42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maturação</a:t>
            </a:r>
            <a:r>
              <a:rPr sz="1800" b="1" spc="43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óssea,</a:t>
            </a:r>
            <a:r>
              <a:rPr sz="1800" b="1" spc="24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pele</a:t>
            </a:r>
            <a:r>
              <a:rPr sz="1800" b="1" spc="434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seca</a:t>
            </a:r>
            <a:r>
              <a:rPr sz="1800" b="1" spc="434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e</a:t>
            </a:r>
            <a:r>
              <a:rPr sz="1800" b="1" spc="43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sem</a:t>
            </a:r>
          </a:p>
          <a:p>
            <a:pPr marL="305104" marR="0">
              <a:lnSpc>
                <a:spcPts val="2087"/>
              </a:lnSpc>
              <a:spcBef>
                <a:spcPts val="1104"/>
              </a:spcBef>
              <a:spcAft>
                <a:spcPts val="0"/>
              </a:spcAft>
            </a:pP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elasticidade,</a:t>
            </a:r>
            <a:r>
              <a:rPr sz="1800" b="1" spc="-17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atraso</a:t>
            </a:r>
            <a:r>
              <a:rPr sz="1800" b="1" spc="-2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de</a:t>
            </a:r>
            <a:r>
              <a:rPr sz="1800" b="1" spc="1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desenvolvimento</a:t>
            </a:r>
            <a:r>
              <a:rPr sz="1800" b="1" spc="-2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neuropsicomotor</a:t>
            </a:r>
            <a:r>
              <a:rPr sz="1800" b="1" spc="-2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e lesão neurológica.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72693" y="5633953"/>
            <a:ext cx="12475672" cy="6076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5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terapia</a:t>
            </a:r>
            <a:r>
              <a:rPr sz="1800" spc="17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de</a:t>
            </a:r>
            <a:r>
              <a:rPr sz="1800" spc="182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reposição</a:t>
            </a:r>
            <a:r>
              <a:rPr sz="1800" spc="14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hormonal</a:t>
            </a:r>
            <a:r>
              <a:rPr sz="1800" spc="154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spc="-10" dirty="0">
                <a:solidFill>
                  <a:srgbClr val="000000"/>
                </a:solidFill>
                <a:latin typeface="EHLTWU+GillSansMT"/>
                <a:cs typeface="EHLTWU+GillSansMT"/>
              </a:rPr>
              <a:t>seja</a:t>
            </a:r>
            <a:r>
              <a:rPr sz="1800" spc="18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iniciada</a:t>
            </a:r>
            <a:r>
              <a:rPr sz="1800" spc="17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EHLTWU+GillSansMT"/>
                <a:cs typeface="EHLTWU+GillSansMT"/>
              </a:rPr>
              <a:t>no</a:t>
            </a:r>
            <a:r>
              <a:rPr sz="1800" spc="15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tempo</a:t>
            </a:r>
            <a:r>
              <a:rPr sz="1800" spc="16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oportuno:</a:t>
            </a:r>
            <a:r>
              <a:rPr sz="1800" spc="66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momento</a:t>
            </a:r>
            <a:r>
              <a:rPr sz="1800" spc="167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ideal</a:t>
            </a:r>
            <a:r>
              <a:rPr sz="1800" spc="16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para</a:t>
            </a:r>
            <a:r>
              <a:rPr sz="1800" spc="144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o</a:t>
            </a:r>
            <a:r>
              <a:rPr sz="1800" spc="162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diagnóstico</a:t>
            </a:r>
            <a:r>
              <a:rPr sz="1800" spc="172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&gt;</a:t>
            </a:r>
            <a:r>
              <a:rPr sz="1800" spc="17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período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77798" y="6045433"/>
            <a:ext cx="1130481" cy="6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neonatal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161153" y="1253944"/>
            <a:ext cx="2407060" cy="947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59"/>
              </a:lnSpc>
              <a:spcBef>
                <a:spcPts val="0"/>
              </a:spcBef>
              <a:spcAft>
                <a:spcPts val="0"/>
              </a:spcAft>
            </a:pPr>
            <a:r>
              <a:rPr sz="2800" dirty="0">
                <a:solidFill>
                  <a:srgbClr val="FFFEFF"/>
                </a:solidFill>
                <a:latin typeface="EHLTWU+GillSansMT"/>
                <a:cs typeface="EHLTWU+GillSansMT"/>
              </a:rPr>
              <a:t>HISTÓRICO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467866" y="2246986"/>
            <a:ext cx="2329997" cy="674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312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EHLTWU+GillSansMT"/>
                <a:cs typeface="EHLTWU+GillSansMT"/>
              </a:rPr>
              <a:t>Partos</a:t>
            </a:r>
            <a:r>
              <a:rPr sz="2000" spc="1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2000" spc="-10" dirty="0">
                <a:solidFill>
                  <a:srgbClr val="000000"/>
                </a:solidFill>
                <a:latin typeface="EHLTWU+GillSansMT"/>
                <a:cs typeface="EHLTWU+GillSansMT"/>
              </a:rPr>
              <a:t>domiciliares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467866" y="3471295"/>
            <a:ext cx="5487844" cy="674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310"/>
              </a:lnSpc>
              <a:spcBef>
                <a:spcPts val="0"/>
              </a:spcBef>
              <a:spcAft>
                <a:spcPts val="0"/>
              </a:spcAft>
            </a:pPr>
            <a:r>
              <a:rPr sz="2000" spc="-10" dirty="0">
                <a:solidFill>
                  <a:srgbClr val="000000"/>
                </a:solidFill>
                <a:latin typeface="EHLTWU+GillSansMT"/>
                <a:cs typeface="EHLTWU+GillSansMT"/>
              </a:rPr>
              <a:t>Primeiros</a:t>
            </a:r>
            <a:r>
              <a:rPr sz="2000" spc="3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000000"/>
                </a:solidFill>
                <a:latin typeface="EHLTWU+GillSansMT"/>
                <a:cs typeface="EHLTWU+GillSansMT"/>
              </a:rPr>
              <a:t>hospitais</a:t>
            </a:r>
            <a:r>
              <a:rPr sz="2000" spc="14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000000"/>
                </a:solidFill>
                <a:latin typeface="EHLTWU+GillSansMT"/>
                <a:cs typeface="EHLTWU+GillSansMT"/>
              </a:rPr>
              <a:t>(1890),</a:t>
            </a:r>
            <a:r>
              <a:rPr sz="2000" spc="-24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000000"/>
                </a:solidFill>
                <a:latin typeface="EHLTWU+GillSansMT"/>
                <a:cs typeface="EHLTWU+GillSansMT"/>
              </a:rPr>
              <a:t>berços</a:t>
            </a:r>
            <a:r>
              <a:rPr sz="2000" spc="2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000000"/>
                </a:solidFill>
                <a:latin typeface="EHLTWU+GillSansMT"/>
                <a:cs typeface="EHLTWU+GillSansMT"/>
              </a:rPr>
              <a:t>junto</a:t>
            </a:r>
            <a:r>
              <a:rPr sz="2000" spc="-3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000000"/>
                </a:solidFill>
                <a:latin typeface="EHLTWU+GillSansMT"/>
                <a:cs typeface="EHLTWU+GillSansMT"/>
              </a:rPr>
              <a:t>à </a:t>
            </a:r>
            <a:r>
              <a:rPr sz="2000" spc="-10" dirty="0">
                <a:solidFill>
                  <a:srgbClr val="000000"/>
                </a:solidFill>
                <a:latin typeface="EHLTWU+GillSansMT"/>
                <a:cs typeface="EHLTWU+GillSansMT"/>
              </a:rPr>
              <a:t>mãe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292085" y="4364806"/>
            <a:ext cx="3703368" cy="10907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335" marR="0">
              <a:lnSpc>
                <a:spcPts val="161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normas rígidas</a:t>
            </a:r>
            <a:r>
              <a:rPr sz="1400" spc="-1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de isolamento</a:t>
            </a:r>
            <a:r>
              <a:rPr sz="1400" spc="1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(altas</a:t>
            </a:r>
            <a:r>
              <a:rPr sz="1400" spc="-12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taxas</a:t>
            </a:r>
            <a:r>
              <a:rPr sz="1400" spc="1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de</a:t>
            </a:r>
          </a:p>
          <a:p>
            <a:pPr marL="64007" marR="0">
              <a:lnSpc>
                <a:spcPts val="1614"/>
              </a:lnSpc>
              <a:spcBef>
                <a:spcPts val="17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mortalidade infantil devido as epidemias</a:t>
            </a:r>
            <a:r>
              <a:rPr sz="1400" spc="-14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de</a:t>
            </a:r>
          </a:p>
          <a:p>
            <a:pPr marL="0" marR="0">
              <a:lnSpc>
                <a:spcPts val="1617"/>
              </a:lnSpc>
              <a:spcBef>
                <a:spcPts val="64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diarreias e de doenças</a:t>
            </a:r>
            <a:r>
              <a:rPr sz="1400" spc="1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respiratórias,</a:t>
            </a:r>
            <a:r>
              <a:rPr sz="1400" spc="-9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e outras</a:t>
            </a:r>
          </a:p>
          <a:p>
            <a:pPr marL="332232" marR="0">
              <a:lnSpc>
                <a:spcPts val="1609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patologias consideradas infecciosas)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467866" y="4400681"/>
            <a:ext cx="5818805" cy="12659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310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EHLTWU+GillSansMT"/>
                <a:cs typeface="EHLTWU+GillSansMT"/>
              </a:rPr>
              <a:t>Século</a:t>
            </a:r>
            <a:r>
              <a:rPr sz="2000" spc="1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000000"/>
                </a:solidFill>
                <a:latin typeface="EHLTWU+GillSansMT"/>
                <a:cs typeface="EHLTWU+GillSansMT"/>
              </a:rPr>
              <a:t>XX,</a:t>
            </a:r>
            <a:r>
              <a:rPr sz="2000" spc="-20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000000"/>
                </a:solidFill>
                <a:latin typeface="EHLTWU+GillSansMT"/>
                <a:cs typeface="EHLTWU+GillSansMT"/>
              </a:rPr>
              <a:t>os hospitais-maternidades</a:t>
            </a:r>
            <a:r>
              <a:rPr sz="2000" spc="4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000000"/>
                </a:solidFill>
                <a:latin typeface="EHLTWU+GillSansMT"/>
                <a:cs typeface="EHLTWU+GillSansMT"/>
              </a:rPr>
              <a:t>passaram</a:t>
            </a:r>
            <a:r>
              <a:rPr sz="2000" spc="4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000000"/>
                </a:solidFill>
                <a:latin typeface="EHLTWU+GillSansMT"/>
                <a:cs typeface="EHLTWU+GillSansMT"/>
              </a:rPr>
              <a:t>a</a:t>
            </a:r>
          </a:p>
          <a:p>
            <a:pPr marL="0" marR="0">
              <a:lnSpc>
                <a:spcPts val="2312"/>
              </a:lnSpc>
              <a:spcBef>
                <a:spcPts val="15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EHLTWU+GillSansMT"/>
                <a:cs typeface="EHLTWU+GillSansMT"/>
              </a:rPr>
              <a:t>ser dotados</a:t>
            </a:r>
            <a:r>
              <a:rPr sz="2000" spc="5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2000" spc="-11" dirty="0">
                <a:solidFill>
                  <a:srgbClr val="000000"/>
                </a:solidFill>
                <a:latin typeface="EHLTWU+GillSansMT"/>
                <a:cs typeface="EHLTWU+GillSansMT"/>
              </a:rPr>
              <a:t>de</a:t>
            </a:r>
            <a:r>
              <a:rPr sz="2000" dirty="0">
                <a:solidFill>
                  <a:srgbClr val="000000"/>
                </a:solidFill>
                <a:latin typeface="EHLTWU+GillSansMT"/>
                <a:cs typeface="EHLTWU+GillSansMT"/>
              </a:rPr>
              <a:t> enfermarias</a:t>
            </a:r>
            <a:r>
              <a:rPr sz="2000" spc="2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000000"/>
                </a:solidFill>
                <a:latin typeface="EHLTWU+GillSansMT"/>
                <a:cs typeface="EHLTWU+GillSansMT"/>
              </a:rPr>
              <a:t>próprias</a:t>
            </a:r>
            <a:r>
              <a:rPr sz="2000" spc="1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000000"/>
                </a:solidFill>
                <a:latin typeface="EHLTWU+GillSansMT"/>
                <a:cs typeface="EHLTWU+GillSansMT"/>
              </a:rPr>
              <a:t>para</a:t>
            </a:r>
            <a:r>
              <a:rPr sz="2000" spc="1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000000"/>
                </a:solidFill>
                <a:latin typeface="EHLTWU+GillSansMT"/>
                <a:cs typeface="EHLTWU+GillSansMT"/>
              </a:rPr>
              <a:t>RN &gt;</a:t>
            </a:r>
          </a:p>
          <a:p>
            <a:pPr marL="0" marR="0">
              <a:lnSpc>
                <a:spcPts val="2310"/>
              </a:lnSpc>
              <a:spcBef>
                <a:spcPts val="69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EHLTWU+GillSansMT"/>
                <a:cs typeface="EHLTWU+GillSansMT"/>
              </a:rPr>
              <a:t>chamadas</a:t>
            </a:r>
            <a:r>
              <a:rPr sz="2000" spc="74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2000" spc="-11" dirty="0">
                <a:solidFill>
                  <a:srgbClr val="000000"/>
                </a:solidFill>
                <a:latin typeface="EHLTWU+GillSansMT"/>
                <a:cs typeface="EHLTWU+GillSansMT"/>
              </a:rPr>
              <a:t>de</a:t>
            </a:r>
            <a:r>
              <a:rPr sz="2000" dirty="0">
                <a:solidFill>
                  <a:srgbClr val="000000"/>
                </a:solidFill>
                <a:latin typeface="EHLTWU+GillSansMT"/>
                <a:cs typeface="EHLTWU+GillSansMT"/>
              </a:rPr>
              <a:t> berçários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467866" y="5771642"/>
            <a:ext cx="5565598" cy="9706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312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EHLTWU+GillSansMT"/>
                <a:cs typeface="EHLTWU+GillSansMT"/>
              </a:rPr>
              <a:t>Resultados</a:t>
            </a:r>
            <a:r>
              <a:rPr sz="2000" spc="2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000000"/>
                </a:solidFill>
                <a:latin typeface="EHLTWU+GillSansMT"/>
                <a:cs typeface="EHLTWU+GillSansMT"/>
              </a:rPr>
              <a:t>positivos</a:t>
            </a:r>
            <a:r>
              <a:rPr sz="2000" spc="27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2000" spc="-11" dirty="0">
                <a:solidFill>
                  <a:srgbClr val="000000"/>
                </a:solidFill>
                <a:latin typeface="EHLTWU+GillSansMT"/>
                <a:cs typeface="EHLTWU+GillSansMT"/>
              </a:rPr>
              <a:t>de</a:t>
            </a:r>
            <a:r>
              <a:rPr sz="2000" spc="3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2000" spc="-11" dirty="0">
                <a:solidFill>
                  <a:srgbClr val="000000"/>
                </a:solidFill>
                <a:latin typeface="EHLTWU+GillSansMT"/>
                <a:cs typeface="EHLTWU+GillSansMT"/>
              </a:rPr>
              <a:t>sobrevida</a:t>
            </a:r>
            <a:r>
              <a:rPr sz="2000" spc="17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000000"/>
                </a:solidFill>
                <a:latin typeface="EHLTWU+GillSansMT"/>
                <a:cs typeface="EHLTWU+GillSansMT"/>
              </a:rPr>
              <a:t>dos</a:t>
            </a:r>
            <a:r>
              <a:rPr sz="2000" spc="27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000000"/>
                </a:solidFill>
                <a:latin typeface="EHLTWU+GillSansMT"/>
                <a:cs typeface="EHLTWU+GillSansMT"/>
              </a:rPr>
              <a:t>RN</a:t>
            </a:r>
            <a:r>
              <a:rPr sz="2000" spc="1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000000"/>
                </a:solidFill>
                <a:latin typeface="EHLTWU+GillSansMT"/>
                <a:cs typeface="EHLTWU+GillSansMT"/>
              </a:rPr>
              <a:t>(PT)</a:t>
            </a:r>
          </a:p>
          <a:p>
            <a:pPr marL="0" marR="0">
              <a:lnSpc>
                <a:spcPts val="2310"/>
              </a:lnSpc>
              <a:spcBef>
                <a:spcPts val="20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EHLTWU+GillSansMT"/>
                <a:cs typeface="EHLTWU+GillSansMT"/>
              </a:rPr>
              <a:t>instituídos os</a:t>
            </a:r>
            <a:r>
              <a:rPr sz="2000" spc="1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000000"/>
                </a:solidFill>
                <a:latin typeface="EHLTWU+GillSansMT"/>
                <a:cs typeface="EHLTWU+GillSansMT"/>
              </a:rPr>
              <a:t>berçários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7015226" y="5794593"/>
            <a:ext cx="5501509" cy="679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17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RN manuseados exclusivamente</a:t>
            </a:r>
            <a:r>
              <a:rPr sz="1400" spc="4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por</a:t>
            </a:r>
            <a:r>
              <a:rPr sz="1400" spc="1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pessoal</a:t>
            </a:r>
            <a:r>
              <a:rPr sz="1400" spc="3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spc="-17" dirty="0">
                <a:solidFill>
                  <a:srgbClr val="000000"/>
                </a:solidFill>
                <a:latin typeface="EHLTWU+GillSansMT"/>
                <a:cs typeface="EHLTWU+GillSansMT"/>
              </a:rPr>
              <a:t>hospitalar,</a:t>
            </a:r>
            <a:r>
              <a:rPr sz="1400" spc="302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sem visita,</a:t>
            </a:r>
          </a:p>
          <a:p>
            <a:pPr marL="1268348" marR="0">
              <a:lnSpc>
                <a:spcPts val="1614"/>
              </a:lnSpc>
              <a:spcBef>
                <a:spcPts val="7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horários para ser</a:t>
            </a:r>
            <a:r>
              <a:rPr sz="1400" spc="2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levado à</a:t>
            </a:r>
            <a:r>
              <a:rPr sz="1400" spc="17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000000"/>
                </a:solidFill>
                <a:latin typeface="EHLTWU+GillSansMT"/>
                <a:cs typeface="EHLTWU+GillSansMT"/>
              </a:rPr>
              <a:t>mãe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657978" y="1253944"/>
            <a:ext cx="3437041" cy="947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59"/>
              </a:lnSpc>
              <a:spcBef>
                <a:spcPts val="0"/>
              </a:spcBef>
              <a:spcAft>
                <a:spcPts val="0"/>
              </a:spcAft>
            </a:pPr>
            <a:r>
              <a:rPr sz="2800" dirty="0">
                <a:solidFill>
                  <a:srgbClr val="FFFFFF"/>
                </a:solidFill>
                <a:latin typeface="EHLTWU+GillSansMT"/>
                <a:cs typeface="EHLTWU+GillSansMT"/>
              </a:rPr>
              <a:t>FENILCETONÚRIA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72693" y="2414072"/>
            <a:ext cx="7037181" cy="6074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5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A Fenilcetonúria</a:t>
            </a:r>
            <a:r>
              <a:rPr sz="1800" spc="1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(PKU)</a:t>
            </a:r>
            <a:r>
              <a:rPr sz="1800" spc="2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é</a:t>
            </a:r>
            <a:r>
              <a:rPr sz="1800" spc="-1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EHLTWU+GillSansMT"/>
                <a:cs typeface="EHLTWU+GillSansMT"/>
              </a:rPr>
              <a:t>um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 dos</a:t>
            </a:r>
            <a:r>
              <a:rPr sz="1800" spc="-1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spc="-15" dirty="0">
                <a:solidFill>
                  <a:srgbClr val="000000"/>
                </a:solidFill>
                <a:latin typeface="EHLTWU+GillSansMT"/>
                <a:cs typeface="EHLTWU+GillSansMT"/>
              </a:rPr>
              <a:t>erros</a:t>
            </a:r>
            <a:r>
              <a:rPr sz="1800" spc="2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inatos</a:t>
            </a:r>
            <a:r>
              <a:rPr sz="1800" spc="-14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do metabolismo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72693" y="2956332"/>
            <a:ext cx="7200789" cy="607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5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Defeito</a:t>
            </a:r>
            <a:r>
              <a:rPr sz="1800" spc="2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metabólico causado</a:t>
            </a:r>
            <a:r>
              <a:rPr sz="1800" spc="-2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pela</a:t>
            </a:r>
            <a:r>
              <a:rPr sz="1800" spc="-1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enzima</a:t>
            </a:r>
            <a:r>
              <a:rPr sz="1800" spc="1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Fenilalanina</a:t>
            </a:r>
            <a:r>
              <a:rPr sz="1800" spc="4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Hidroxilase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72693" y="3499414"/>
            <a:ext cx="12474773" cy="6076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5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Acúmulo</a:t>
            </a:r>
            <a:r>
              <a:rPr sz="1800" spc="24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do</a:t>
            </a:r>
            <a:r>
              <a:rPr sz="1800" spc="239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aminoácido</a:t>
            </a:r>
            <a:r>
              <a:rPr sz="1800" spc="239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Fenilalanina</a:t>
            </a:r>
            <a:r>
              <a:rPr sz="1800" spc="25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spc="-25" dirty="0">
                <a:solidFill>
                  <a:srgbClr val="000000"/>
                </a:solidFill>
                <a:latin typeface="EHLTWU+GillSansMT"/>
                <a:cs typeface="EHLTWU+GillSansMT"/>
              </a:rPr>
              <a:t>(FAL)</a:t>
            </a:r>
            <a:r>
              <a:rPr sz="1800" spc="26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EHLTWU+GillSansMT"/>
                <a:cs typeface="EHLTWU+GillSansMT"/>
              </a:rPr>
              <a:t>no</a:t>
            </a:r>
            <a:r>
              <a:rPr sz="1800" spc="22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sangue</a:t>
            </a:r>
            <a:r>
              <a:rPr sz="1800" spc="22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e</a:t>
            </a:r>
            <a:r>
              <a:rPr sz="1800" spc="24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ao</a:t>
            </a:r>
            <a:r>
              <a:rPr sz="1800" spc="21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aumento</a:t>
            </a:r>
            <a:r>
              <a:rPr sz="1800" spc="24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da</a:t>
            </a:r>
            <a:r>
              <a:rPr sz="1800" spc="24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Fenilalanina</a:t>
            </a:r>
            <a:r>
              <a:rPr sz="1800" spc="257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e</a:t>
            </a:r>
            <a:r>
              <a:rPr sz="1800" spc="24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da</a:t>
            </a:r>
            <a:r>
              <a:rPr sz="1800" spc="249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excreção</a:t>
            </a:r>
            <a:r>
              <a:rPr sz="1800" spc="24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urinária</a:t>
            </a:r>
            <a:r>
              <a:rPr sz="1800" spc="25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de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77798" y="3911275"/>
            <a:ext cx="2122546" cy="6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Ácido Fenilpirúvico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72693" y="4454073"/>
            <a:ext cx="9206314" cy="6076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5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Doença</a:t>
            </a:r>
            <a:r>
              <a:rPr sz="1800" spc="-17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genética</a:t>
            </a:r>
            <a:r>
              <a:rPr sz="1800" spc="-1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a ter</a:t>
            </a:r>
            <a:r>
              <a:rPr sz="1800" spc="14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tratamento</a:t>
            </a:r>
            <a:r>
              <a:rPr sz="1800" spc="-6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estabelecido</a:t>
            </a:r>
            <a:r>
              <a:rPr sz="1800" spc="-3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com</a:t>
            </a:r>
            <a:r>
              <a:rPr sz="1800" spc="-14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terapêutica dietética</a:t>
            </a:r>
            <a:r>
              <a:rPr sz="1800" spc="37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específica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72693" y="4996333"/>
            <a:ext cx="12476153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5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spc="-17" dirty="0">
                <a:solidFill>
                  <a:srgbClr val="000000"/>
                </a:solidFill>
                <a:latin typeface="EHLTWU+GillSansMT"/>
                <a:cs typeface="EHLTWU+GillSansMT"/>
              </a:rPr>
              <a:t>Agravos:</a:t>
            </a:r>
            <a:r>
              <a:rPr sz="1800" spc="-15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atraso global</a:t>
            </a:r>
            <a:r>
              <a:rPr sz="1800" b="1" spc="1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do</a:t>
            </a:r>
            <a:r>
              <a:rPr sz="1800" b="1" spc="2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desenvolvimento</a:t>
            </a:r>
            <a:r>
              <a:rPr sz="1800" b="1" spc="3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neuropsicomotor</a:t>
            </a:r>
            <a:r>
              <a:rPr sz="1800" b="1" spc="5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(DNPM),</a:t>
            </a:r>
            <a:r>
              <a:rPr sz="1800" b="1" spc="-17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deficiência</a:t>
            </a:r>
            <a:r>
              <a:rPr sz="1800" b="1" spc="3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mental,</a:t>
            </a:r>
            <a:r>
              <a:rPr sz="1800" b="1" spc="-17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comportamento</a:t>
            </a:r>
            <a:r>
              <a:rPr sz="1800" b="1" spc="2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agitado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977798" y="5408401"/>
            <a:ext cx="991097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ou padrão</a:t>
            </a:r>
            <a:r>
              <a:rPr sz="1800" b="1" spc="-2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autista,</a:t>
            </a:r>
            <a:r>
              <a:rPr sz="1800" b="1" spc="-17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convulsões,</a:t>
            </a:r>
            <a:r>
              <a:rPr sz="1800" b="1" spc="-214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alterações eletroencefalográficas e odor</a:t>
            </a:r>
            <a:r>
              <a:rPr sz="1800" b="1" spc="17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característico</a:t>
            </a:r>
            <a:r>
              <a:rPr sz="1800" b="1" spc="-17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spc="14" dirty="0">
                <a:solidFill>
                  <a:srgbClr val="000000"/>
                </a:solidFill>
                <a:latin typeface="EHLTWU+GillSansMT"/>
                <a:cs typeface="EHLTWU+GillSansMT"/>
              </a:rPr>
              <a:t>na</a:t>
            </a:r>
            <a:r>
              <a:rPr sz="1800" b="1" spc="-34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urina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276978" y="1253944"/>
            <a:ext cx="4184219" cy="947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59"/>
              </a:lnSpc>
              <a:spcBef>
                <a:spcPts val="0"/>
              </a:spcBef>
              <a:spcAft>
                <a:spcPts val="0"/>
              </a:spcAft>
            </a:pPr>
            <a:r>
              <a:rPr sz="2800" dirty="0">
                <a:solidFill>
                  <a:srgbClr val="FFFFFF"/>
                </a:solidFill>
                <a:latin typeface="EHLTWU+GillSansMT"/>
                <a:cs typeface="EHLTWU+GillSansMT"/>
              </a:rPr>
              <a:t>DOENÇA</a:t>
            </a:r>
            <a:r>
              <a:rPr sz="2800" spc="-38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800" spc="-12" dirty="0">
                <a:solidFill>
                  <a:srgbClr val="FFFFFF"/>
                </a:solidFill>
                <a:latin typeface="EHLTWU+GillSansMT"/>
                <a:cs typeface="EHLTWU+GillSansMT"/>
              </a:rPr>
              <a:t>FALCIFORME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72693" y="2545136"/>
            <a:ext cx="12477250" cy="6076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5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Afecção</a:t>
            </a:r>
            <a:r>
              <a:rPr sz="1800" spc="35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genética</a:t>
            </a:r>
            <a:r>
              <a:rPr sz="1800" spc="35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com</a:t>
            </a:r>
            <a:r>
              <a:rPr sz="1800" spc="372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defeito</a:t>
            </a:r>
            <a:r>
              <a:rPr sz="1800" spc="359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spc="-11" dirty="0">
                <a:solidFill>
                  <a:srgbClr val="000000"/>
                </a:solidFill>
                <a:latin typeface="EHLTWU+GillSansMT"/>
                <a:cs typeface="EHLTWU+GillSansMT"/>
              </a:rPr>
              <a:t>na</a:t>
            </a:r>
            <a:r>
              <a:rPr sz="1800" spc="377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estrutura</a:t>
            </a:r>
            <a:r>
              <a:rPr sz="1800" spc="36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spc="-30" dirty="0">
                <a:solidFill>
                  <a:srgbClr val="000000"/>
                </a:solidFill>
                <a:latin typeface="EHLTWU+GillSansMT"/>
                <a:cs typeface="EHLTWU+GillSansMT"/>
              </a:rPr>
              <a:t>da</a:t>
            </a:r>
            <a:r>
              <a:rPr sz="1800" spc="39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cadeia</a:t>
            </a:r>
            <a:r>
              <a:rPr sz="1800" spc="36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beta</a:t>
            </a:r>
            <a:r>
              <a:rPr sz="1800" spc="36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da</a:t>
            </a:r>
            <a:r>
              <a:rPr sz="1800" spc="34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hemoglobina</a:t>
            </a:r>
            <a:r>
              <a:rPr sz="1800" spc="374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quando</a:t>
            </a:r>
            <a:r>
              <a:rPr sz="1800" spc="359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expostas</a:t>
            </a:r>
            <a:r>
              <a:rPr sz="1800" spc="37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a</a:t>
            </a:r>
            <a:r>
              <a:rPr sz="1800" spc="34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determinadas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77798" y="2956332"/>
            <a:ext cx="7115402" cy="6083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condições,</a:t>
            </a:r>
            <a:r>
              <a:rPr sz="1800" spc="-16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como</a:t>
            </a:r>
            <a:r>
              <a:rPr sz="1800" spc="-2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spc="-11" dirty="0">
                <a:solidFill>
                  <a:srgbClr val="000000"/>
                </a:solidFill>
                <a:latin typeface="EHLTWU+GillSansMT"/>
                <a:cs typeface="EHLTWU+GillSansMT"/>
              </a:rPr>
              <a:t>febre</a:t>
            </a:r>
            <a:r>
              <a:rPr sz="1800" spc="2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alta,</a:t>
            </a:r>
            <a:r>
              <a:rPr sz="1800" spc="-174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baixa</a:t>
            </a:r>
            <a:r>
              <a:rPr sz="1800" spc="-1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tensão</a:t>
            </a:r>
            <a:r>
              <a:rPr sz="1800" spc="-2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de</a:t>
            </a:r>
            <a:r>
              <a:rPr sz="1800" spc="1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spc="-10" dirty="0">
                <a:solidFill>
                  <a:srgbClr val="000000"/>
                </a:solidFill>
                <a:latin typeface="EHLTWU+GillSansMT"/>
                <a:cs typeface="EHLTWU+GillSansMT"/>
              </a:rPr>
              <a:t>oxigênio,</a:t>
            </a:r>
            <a:r>
              <a:rPr sz="1800" spc="-15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infecções </a:t>
            </a:r>
            <a:r>
              <a:rPr sz="1800" spc="18" dirty="0">
                <a:solidFill>
                  <a:srgbClr val="000000"/>
                </a:solidFill>
                <a:latin typeface="EHLTWU+GillSansMT"/>
                <a:cs typeface="EHLTWU+GillSansMT"/>
              </a:rPr>
              <a:t>etc.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72693" y="3499414"/>
            <a:ext cx="12479178" cy="11028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5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O</a:t>
            </a:r>
            <a:r>
              <a:rPr sz="1800" spc="20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paciente</a:t>
            </a:r>
            <a:r>
              <a:rPr sz="1800" spc="17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afetado</a:t>
            </a:r>
            <a:r>
              <a:rPr sz="1800" spc="18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spc="-10" dirty="0">
                <a:solidFill>
                  <a:srgbClr val="000000"/>
                </a:solidFill>
                <a:latin typeface="EHLTWU+GillSansMT"/>
                <a:cs typeface="EHLTWU+GillSansMT"/>
              </a:rPr>
              <a:t>apresenta</a:t>
            </a:r>
            <a:r>
              <a:rPr sz="1800" spc="21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as</a:t>
            </a:r>
            <a:r>
              <a:rPr sz="1800" spc="17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seguintes</a:t>
            </a:r>
            <a:r>
              <a:rPr sz="1800" spc="20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alterações</a:t>
            </a:r>
            <a:r>
              <a:rPr sz="1800" spc="207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clínicas: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anemia</a:t>
            </a:r>
            <a:r>
              <a:rPr sz="1800" b="1" spc="20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hemolítica, crises</a:t>
            </a:r>
            <a:r>
              <a:rPr sz="1800" b="1" spc="20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vaso-oclusivas, crises</a:t>
            </a:r>
            <a:r>
              <a:rPr sz="1800" b="1" spc="209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de</a:t>
            </a:r>
          </a:p>
          <a:p>
            <a:pPr marL="305104" marR="0">
              <a:lnSpc>
                <a:spcPts val="2087"/>
              </a:lnSpc>
              <a:spcBef>
                <a:spcPts val="1105"/>
              </a:spcBef>
              <a:spcAft>
                <a:spcPts val="0"/>
              </a:spcAft>
            </a:pPr>
            <a:r>
              <a:rPr sz="1800" b="1" spc="-43" dirty="0">
                <a:solidFill>
                  <a:srgbClr val="000000"/>
                </a:solidFill>
                <a:latin typeface="EHLTWU+GillSansMT"/>
                <a:cs typeface="EHLTWU+GillSansMT"/>
              </a:rPr>
              <a:t>dor,</a:t>
            </a:r>
            <a:r>
              <a:rPr sz="1800" b="1" spc="22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insuficiência</a:t>
            </a:r>
            <a:r>
              <a:rPr sz="1800" b="1" spc="40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renal</a:t>
            </a:r>
            <a:r>
              <a:rPr sz="1800" b="1" spc="364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progressiva,</a:t>
            </a:r>
            <a:r>
              <a:rPr sz="1800" b="1" spc="194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acidente</a:t>
            </a:r>
            <a:r>
              <a:rPr sz="1800" b="1" spc="39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vascular</a:t>
            </a:r>
            <a:r>
              <a:rPr sz="1800" b="1" spc="37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cerebral,</a:t>
            </a:r>
            <a:r>
              <a:rPr sz="1800" b="1" spc="219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maior</a:t>
            </a:r>
            <a:r>
              <a:rPr sz="1800" b="1" spc="399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susceptibilidade</a:t>
            </a:r>
            <a:r>
              <a:rPr sz="1800" b="1" spc="367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a</a:t>
            </a:r>
            <a:r>
              <a:rPr sz="1800" b="1" spc="38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infecções</a:t>
            </a:r>
            <a:r>
              <a:rPr sz="1800" b="1" spc="40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e</a:t>
            </a:r>
            <a:r>
              <a:rPr sz="1800" b="1" spc="36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sequestro</a:t>
            </a:r>
          </a:p>
          <a:p>
            <a:pPr marL="305104" marR="0">
              <a:lnSpc>
                <a:spcPts val="2090"/>
              </a:lnSpc>
              <a:spcBef>
                <a:spcPts val="1199"/>
              </a:spcBef>
              <a:spcAft>
                <a:spcPts val="0"/>
              </a:spcAft>
            </a:pP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esplênico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72693" y="4865553"/>
            <a:ext cx="12474773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5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spc="-17" dirty="0">
                <a:solidFill>
                  <a:srgbClr val="000000"/>
                </a:solidFill>
                <a:latin typeface="EHLTWU+GillSansMT"/>
                <a:cs typeface="EHLTWU+GillSansMT"/>
              </a:rPr>
              <a:t>Podem</a:t>
            </a:r>
            <a:r>
              <a:rPr sz="1800" spc="36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spc="-11" dirty="0">
                <a:solidFill>
                  <a:srgbClr val="000000"/>
                </a:solidFill>
                <a:latin typeface="EHLTWU+GillSansMT"/>
                <a:cs typeface="EHLTWU+GillSansMT"/>
              </a:rPr>
              <a:t>ocorrer</a:t>
            </a:r>
            <a:r>
              <a:rPr sz="1800" spc="36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também</a:t>
            </a:r>
            <a:r>
              <a:rPr sz="1800" spc="347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alterações</a:t>
            </a:r>
            <a:r>
              <a:rPr sz="1800" b="1" spc="352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spc="11" dirty="0">
                <a:solidFill>
                  <a:srgbClr val="000000"/>
                </a:solidFill>
                <a:latin typeface="EHLTWU+GillSansMT"/>
                <a:cs typeface="EHLTWU+GillSansMT"/>
              </a:rPr>
              <a:t>no</a:t>
            </a:r>
            <a:r>
              <a:rPr sz="1800" b="1" spc="319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desenvolvimento</a:t>
            </a:r>
            <a:r>
              <a:rPr sz="1800" b="1" spc="34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neurológico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,</a:t>
            </a:r>
            <a:r>
              <a:rPr sz="1800" spc="16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com</a:t>
            </a:r>
            <a:r>
              <a:rPr sz="1800" spc="34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spc="-15" dirty="0">
                <a:solidFill>
                  <a:srgbClr val="000000"/>
                </a:solidFill>
                <a:latin typeface="EHLTWU+GillSansMT"/>
                <a:cs typeface="EHLTWU+GillSansMT"/>
              </a:rPr>
              <a:t>provável</a:t>
            </a:r>
            <a:r>
              <a:rPr sz="1800" spc="35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etiologia</a:t>
            </a:r>
            <a:r>
              <a:rPr sz="1800" spc="344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vaso-oclusiva</a:t>
            </a:r>
            <a:r>
              <a:rPr sz="1800" spc="349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de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77798" y="5277287"/>
            <a:ext cx="2550976" cy="6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sistema</a:t>
            </a:r>
            <a:r>
              <a:rPr sz="1800" spc="-14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nervoso central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749672" y="1253944"/>
            <a:ext cx="3223508" cy="947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59"/>
              </a:lnSpc>
              <a:spcBef>
                <a:spcPts val="0"/>
              </a:spcBef>
              <a:spcAft>
                <a:spcPts val="0"/>
              </a:spcAft>
            </a:pPr>
            <a:r>
              <a:rPr sz="2800" spc="-20" dirty="0">
                <a:solidFill>
                  <a:srgbClr val="FFFFFF"/>
                </a:solidFill>
                <a:latin typeface="EHLTWU+GillSansMT"/>
                <a:cs typeface="EHLTWU+GillSansMT"/>
              </a:rPr>
              <a:t>FIBROSE</a:t>
            </a:r>
            <a:r>
              <a:rPr sz="2800" spc="-25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800" spc="17" dirty="0">
                <a:solidFill>
                  <a:srgbClr val="FFFFFF"/>
                </a:solidFill>
                <a:latin typeface="EHLTWU+GillSansMT"/>
                <a:cs typeface="EHLTWU+GillSansMT"/>
              </a:rPr>
              <a:t>CÍSTICA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72693" y="1870918"/>
            <a:ext cx="12317669" cy="256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76"/>
              </a:lnSpc>
              <a:spcBef>
                <a:spcPts val="0"/>
              </a:spcBef>
              <a:spcAft>
                <a:spcPts val="0"/>
              </a:spcAft>
            </a:pPr>
            <a:r>
              <a:rPr sz="15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550" spc="1156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Afeta especialmente</a:t>
            </a:r>
            <a:r>
              <a:rPr sz="1700" spc="-5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os pulmões</a:t>
            </a:r>
            <a:r>
              <a:rPr sz="1700" spc="-6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e</a:t>
            </a:r>
            <a:r>
              <a:rPr sz="1700" spc="-1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o pâncreas</a:t>
            </a:r>
            <a:r>
              <a:rPr sz="1700" spc="-37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num </a:t>
            </a:r>
            <a:r>
              <a:rPr sz="1700" b="1" dirty="0">
                <a:solidFill>
                  <a:srgbClr val="000000"/>
                </a:solidFill>
                <a:latin typeface="EHLTWU+GillSansMT"/>
                <a:cs typeface="EHLTWU+GillSansMT"/>
              </a:rPr>
              <a:t>processo</a:t>
            </a:r>
            <a:r>
              <a:rPr sz="1700" b="1" spc="1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b="1" dirty="0">
                <a:solidFill>
                  <a:srgbClr val="000000"/>
                </a:solidFill>
                <a:latin typeface="EHLTWU+GillSansMT"/>
                <a:cs typeface="EHLTWU+GillSansMT"/>
              </a:rPr>
              <a:t>obstrutivo</a:t>
            </a:r>
            <a:r>
              <a:rPr sz="1700" b="1" spc="-5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b="1" dirty="0">
                <a:solidFill>
                  <a:srgbClr val="000000"/>
                </a:solidFill>
                <a:latin typeface="EHLTWU+GillSansMT"/>
                <a:cs typeface="EHLTWU+GillSansMT"/>
              </a:rPr>
              <a:t>causado pelo</a:t>
            </a:r>
            <a:r>
              <a:rPr sz="1700" b="1" spc="-2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b="1" dirty="0">
                <a:solidFill>
                  <a:srgbClr val="000000"/>
                </a:solidFill>
                <a:latin typeface="EHLTWU+GillSansMT"/>
                <a:cs typeface="EHLTWU+GillSansMT"/>
              </a:rPr>
              <a:t>aumento</a:t>
            </a:r>
            <a:r>
              <a:rPr sz="1700" b="1" spc="-64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b="1" dirty="0">
                <a:solidFill>
                  <a:srgbClr val="000000"/>
                </a:solidFill>
                <a:latin typeface="EHLTWU+GillSansMT"/>
                <a:cs typeface="EHLTWU+GillSansMT"/>
              </a:rPr>
              <a:t>da viscosidade</a:t>
            </a:r>
            <a:r>
              <a:rPr sz="1700" b="1" spc="1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b="1" dirty="0">
                <a:solidFill>
                  <a:srgbClr val="000000"/>
                </a:solidFill>
                <a:latin typeface="EHLTWU+GillSansMT"/>
                <a:cs typeface="EHLTWU+GillSansMT"/>
              </a:rPr>
              <a:t>do muco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72693" y="2334595"/>
            <a:ext cx="12471356" cy="5745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76"/>
              </a:lnSpc>
              <a:spcBef>
                <a:spcPts val="0"/>
              </a:spcBef>
              <a:spcAft>
                <a:spcPts val="0"/>
              </a:spcAft>
            </a:pPr>
            <a:r>
              <a:rPr sz="15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550" spc="1156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Nos</a:t>
            </a:r>
            <a:r>
              <a:rPr sz="1700" spc="2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pulmões:</a:t>
            </a:r>
            <a:r>
              <a:rPr sz="1700" spc="-127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bloqueio</a:t>
            </a:r>
            <a:r>
              <a:rPr sz="1700" spc="34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das</a:t>
            </a:r>
            <a:r>
              <a:rPr sz="1700" spc="2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vias</a:t>
            </a:r>
            <a:r>
              <a:rPr sz="1700" spc="2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spc="-10" dirty="0">
                <a:solidFill>
                  <a:srgbClr val="000000"/>
                </a:solidFill>
                <a:latin typeface="EHLTWU+GillSansMT"/>
                <a:cs typeface="EHLTWU+GillSansMT"/>
              </a:rPr>
              <a:t>aéreas</a:t>
            </a:r>
            <a:r>
              <a:rPr sz="1700" spc="3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propiciando</a:t>
            </a:r>
            <a:r>
              <a:rPr sz="1700" spc="37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a</a:t>
            </a:r>
            <a:r>
              <a:rPr sz="1700" spc="2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proliferação</a:t>
            </a:r>
            <a:r>
              <a:rPr sz="1700" spc="4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bacteriana</a:t>
            </a:r>
            <a:r>
              <a:rPr sz="1700" spc="3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(especialmente</a:t>
            </a:r>
            <a:r>
              <a:rPr sz="1700" spc="4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i="1" dirty="0">
                <a:solidFill>
                  <a:srgbClr val="000000"/>
                </a:solidFill>
                <a:latin typeface="AAMDQH+GillSansMT-Italic"/>
                <a:cs typeface="AAMDQH+GillSansMT-Italic"/>
              </a:rPr>
              <a:t>pseudomonas</a:t>
            </a:r>
            <a:r>
              <a:rPr sz="1700" i="1" spc="5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e</a:t>
            </a:r>
            <a:r>
              <a:rPr sz="1700" spc="3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i="1" dirty="0">
                <a:solidFill>
                  <a:srgbClr val="000000"/>
                </a:solidFill>
                <a:latin typeface="AAMDQH+GillSansMT-Italic"/>
                <a:cs typeface="AAMDQH+GillSansMT-Italic"/>
              </a:rPr>
              <a:t>estafilococos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)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77798" y="2672923"/>
            <a:ext cx="7443330" cy="5748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76"/>
              </a:lnSpc>
              <a:spcBef>
                <a:spcPts val="0"/>
              </a:spcBef>
              <a:spcAft>
                <a:spcPts val="0"/>
              </a:spcAft>
            </a:pP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&gt; infecção</a:t>
            </a:r>
            <a:r>
              <a:rPr sz="1700" spc="-1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crônica,</a:t>
            </a:r>
            <a:r>
              <a:rPr sz="1700" spc="-14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à lesão</a:t>
            </a:r>
            <a:r>
              <a:rPr sz="1700" spc="-14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pulmonar</a:t>
            </a:r>
            <a:r>
              <a:rPr sz="1700" spc="-4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e</a:t>
            </a:r>
            <a:r>
              <a:rPr sz="1700" spc="1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ao</a:t>
            </a:r>
            <a:r>
              <a:rPr sz="1700" spc="1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óbito</a:t>
            </a:r>
            <a:r>
              <a:rPr sz="1700" spc="-4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por disfunção</a:t>
            </a:r>
            <a:r>
              <a:rPr sz="1700" spc="-37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respiratória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72693" y="3136473"/>
            <a:ext cx="6812276" cy="5742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76"/>
              </a:lnSpc>
              <a:spcBef>
                <a:spcPts val="0"/>
              </a:spcBef>
              <a:spcAft>
                <a:spcPts val="0"/>
              </a:spcAft>
            </a:pPr>
            <a:r>
              <a:rPr sz="15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550" spc="1156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No</a:t>
            </a:r>
            <a:r>
              <a:rPr sz="1700" spc="12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pâncreas:</a:t>
            </a:r>
            <a:r>
              <a:rPr sz="1700" spc="-172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perda</a:t>
            </a:r>
            <a:r>
              <a:rPr sz="1700" spc="-2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de</a:t>
            </a:r>
            <a:r>
              <a:rPr sz="1700" spc="-1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enzimas</a:t>
            </a:r>
            <a:r>
              <a:rPr sz="1700" spc="-2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digestivas,</a:t>
            </a:r>
            <a:r>
              <a:rPr sz="1700" spc="-187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levando</a:t>
            </a:r>
            <a:r>
              <a:rPr sz="1700" spc="-1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à má nutrição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72693" y="3602534"/>
            <a:ext cx="9497891" cy="718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78"/>
              </a:lnSpc>
              <a:spcBef>
                <a:spcPts val="0"/>
              </a:spcBef>
              <a:spcAft>
                <a:spcPts val="0"/>
              </a:spcAft>
            </a:pPr>
            <a:r>
              <a:rPr sz="15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550" spc="1156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000000"/>
                </a:solidFill>
                <a:latin typeface="EHLTWU+GillSansMT"/>
                <a:cs typeface="EHLTWU+GillSansMT"/>
              </a:rPr>
              <a:t>Índice</a:t>
            </a:r>
            <a:r>
              <a:rPr sz="1700" b="1" spc="-17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b="1" dirty="0">
                <a:solidFill>
                  <a:srgbClr val="000000"/>
                </a:solidFill>
                <a:latin typeface="EHLTWU+GillSansMT"/>
                <a:cs typeface="EHLTWU+GillSansMT"/>
              </a:rPr>
              <a:t>de</a:t>
            </a:r>
            <a:r>
              <a:rPr sz="1700" b="1" spc="-1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b="1" dirty="0">
                <a:solidFill>
                  <a:srgbClr val="000000"/>
                </a:solidFill>
                <a:latin typeface="EHLTWU+GillSansMT"/>
                <a:cs typeface="EHLTWU+GillSansMT"/>
              </a:rPr>
              <a:t>mortalidade</a:t>
            </a:r>
            <a:r>
              <a:rPr sz="1700" b="1" spc="-2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b="1" dirty="0">
                <a:solidFill>
                  <a:srgbClr val="000000"/>
                </a:solidFill>
                <a:latin typeface="EHLTWU+GillSansMT"/>
                <a:cs typeface="EHLTWU+GillSansMT"/>
              </a:rPr>
              <a:t>muito</a:t>
            </a:r>
            <a:r>
              <a:rPr sz="1700" b="1" spc="-37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b="1" dirty="0">
                <a:solidFill>
                  <a:srgbClr val="000000"/>
                </a:solidFill>
                <a:latin typeface="EHLTWU+GillSansMT"/>
                <a:cs typeface="EHLTWU+GillSansMT"/>
              </a:rPr>
              <a:t>elevado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:</a:t>
            </a:r>
            <a:r>
              <a:rPr sz="1700" spc="-167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spc="14" dirty="0">
                <a:solidFill>
                  <a:srgbClr val="000000"/>
                </a:solidFill>
                <a:latin typeface="EHLTWU+GillSansMT"/>
                <a:cs typeface="EHLTWU+GillSansMT"/>
              </a:rPr>
              <a:t>10%</a:t>
            </a:r>
            <a:r>
              <a:rPr sz="1700" spc="-27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dos pacientes</a:t>
            </a:r>
            <a:r>
              <a:rPr sz="1700" spc="-4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ultrapassavam os </a:t>
            </a:r>
            <a:r>
              <a:rPr sz="1700" spc="14" dirty="0">
                <a:solidFill>
                  <a:srgbClr val="000000"/>
                </a:solidFill>
                <a:latin typeface="EHLTWU+GillSansMT"/>
                <a:cs typeface="EHLTWU+GillSansMT"/>
              </a:rPr>
              <a:t>30</a:t>
            </a:r>
            <a:r>
              <a:rPr sz="1700" spc="-12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anos de</a:t>
            </a:r>
            <a:r>
              <a:rPr sz="1700" spc="-1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idade</a:t>
            </a:r>
          </a:p>
          <a:p>
            <a:pPr marL="0" marR="0">
              <a:lnSpc>
                <a:spcPts val="1976"/>
              </a:lnSpc>
              <a:spcBef>
                <a:spcPts val="1623"/>
              </a:spcBef>
              <a:spcAft>
                <a:spcPts val="0"/>
              </a:spcAft>
            </a:pPr>
            <a:r>
              <a:rPr sz="15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550" spc="1156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700" spc="14" dirty="0">
                <a:solidFill>
                  <a:srgbClr val="000000"/>
                </a:solidFill>
                <a:latin typeface="EHLTWU+GillSansMT"/>
                <a:cs typeface="EHLTWU+GillSansMT"/>
              </a:rPr>
              <a:t>75%</a:t>
            </a:r>
            <a:r>
              <a:rPr sz="1700" spc="-27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de</a:t>
            </a:r>
            <a:r>
              <a:rPr sz="1700" spc="-1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sobrevida</a:t>
            </a:r>
            <a:r>
              <a:rPr sz="1700" spc="-1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até</a:t>
            </a:r>
            <a:r>
              <a:rPr sz="1700" spc="-1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o final</a:t>
            </a:r>
            <a:r>
              <a:rPr sz="1700" spc="-1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da</a:t>
            </a:r>
            <a:r>
              <a:rPr sz="1700" spc="-1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adolescência e</a:t>
            </a:r>
            <a:r>
              <a:rPr sz="1700" spc="-1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de</a:t>
            </a:r>
            <a:r>
              <a:rPr sz="1700" spc="1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spc="15" dirty="0">
                <a:solidFill>
                  <a:srgbClr val="000000"/>
                </a:solidFill>
                <a:latin typeface="EHLTWU+GillSansMT"/>
                <a:cs typeface="EHLTWU+GillSansMT"/>
              </a:rPr>
              <a:t>50%</a:t>
            </a:r>
            <a:r>
              <a:rPr sz="1700" spc="-52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até a terceira</a:t>
            </a:r>
            <a:r>
              <a:rPr sz="1700" spc="-1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década de</a:t>
            </a:r>
            <a:r>
              <a:rPr sz="1700" spc="1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vida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72693" y="4533093"/>
            <a:ext cx="12476029" cy="5745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76"/>
              </a:lnSpc>
              <a:spcBef>
                <a:spcPts val="0"/>
              </a:spcBef>
              <a:spcAft>
                <a:spcPts val="0"/>
              </a:spcAft>
            </a:pPr>
            <a:r>
              <a:rPr sz="15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550" spc="1156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Muitas</a:t>
            </a:r>
            <a:r>
              <a:rPr sz="1700" spc="26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crianças</a:t>
            </a:r>
            <a:r>
              <a:rPr sz="1700" spc="27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com</a:t>
            </a:r>
            <a:r>
              <a:rPr sz="1700" spc="28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spc="-10" dirty="0">
                <a:solidFill>
                  <a:srgbClr val="000000"/>
                </a:solidFill>
                <a:latin typeface="EHLTWU+GillSansMT"/>
                <a:cs typeface="EHLTWU+GillSansMT"/>
              </a:rPr>
              <a:t>Fibrose</a:t>
            </a:r>
            <a:r>
              <a:rPr sz="1700" spc="28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Cística</a:t>
            </a:r>
            <a:r>
              <a:rPr sz="1700" spc="274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não</a:t>
            </a:r>
            <a:r>
              <a:rPr sz="1700" spc="267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apresentam</a:t>
            </a:r>
            <a:r>
              <a:rPr sz="1700" spc="294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nenhum</a:t>
            </a:r>
            <a:r>
              <a:rPr sz="1700" spc="28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sinal</a:t>
            </a:r>
            <a:r>
              <a:rPr sz="1700" spc="264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ou</a:t>
            </a:r>
            <a:r>
              <a:rPr sz="1700" spc="28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sintoma</a:t>
            </a:r>
            <a:r>
              <a:rPr sz="1700" spc="274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da</a:t>
            </a:r>
            <a:r>
              <a:rPr sz="1700" spc="269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doença</a:t>
            </a:r>
            <a:r>
              <a:rPr sz="1700" spc="27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ao</a:t>
            </a:r>
            <a:r>
              <a:rPr sz="1700" spc="27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nascimento.</a:t>
            </a:r>
            <a:r>
              <a:rPr sz="1700" spc="12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Isso</a:t>
            </a:r>
            <a:r>
              <a:rPr sz="1700" spc="25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pode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977798" y="4868372"/>
            <a:ext cx="4611976" cy="5748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76"/>
              </a:lnSpc>
              <a:spcBef>
                <a:spcPts val="0"/>
              </a:spcBef>
              <a:spcAft>
                <a:spcPts val="0"/>
              </a:spcAft>
            </a:pP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perdurar</a:t>
            </a:r>
            <a:r>
              <a:rPr sz="1700" spc="-12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por</a:t>
            </a:r>
            <a:r>
              <a:rPr sz="1700" spc="-27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semanas,</a:t>
            </a:r>
            <a:r>
              <a:rPr sz="1700" spc="-17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meses ou mesmo</a:t>
            </a:r>
            <a:r>
              <a:rPr sz="1700" spc="-17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anos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672693" y="5334970"/>
            <a:ext cx="12476084" cy="5745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76"/>
              </a:lnSpc>
              <a:spcBef>
                <a:spcPts val="0"/>
              </a:spcBef>
              <a:spcAft>
                <a:spcPts val="0"/>
              </a:spcAft>
            </a:pPr>
            <a:r>
              <a:rPr sz="15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550" spc="1156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700" spc="-11" dirty="0">
                <a:solidFill>
                  <a:srgbClr val="000000"/>
                </a:solidFill>
                <a:latin typeface="EHLTWU+GillSansMT"/>
                <a:cs typeface="EHLTWU+GillSansMT"/>
              </a:rPr>
              <a:t>Cerca</a:t>
            </a:r>
            <a:r>
              <a:rPr sz="1700" spc="6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de</a:t>
            </a:r>
            <a:r>
              <a:rPr sz="1700" spc="6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spc="17" dirty="0">
                <a:solidFill>
                  <a:srgbClr val="000000"/>
                </a:solidFill>
                <a:latin typeface="EHLTWU+GillSansMT"/>
                <a:cs typeface="EHLTWU+GillSansMT"/>
              </a:rPr>
              <a:t>5%</a:t>
            </a:r>
            <a:r>
              <a:rPr sz="1700" spc="4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a</a:t>
            </a:r>
            <a:r>
              <a:rPr sz="1700" spc="5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10%</a:t>
            </a:r>
            <a:r>
              <a:rPr sz="1700" spc="5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dos</a:t>
            </a:r>
            <a:r>
              <a:rPr sz="1700" spc="5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pacientes</a:t>
            </a:r>
            <a:r>
              <a:rPr sz="1700" spc="2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afetados</a:t>
            </a:r>
            <a:r>
              <a:rPr sz="1700" spc="5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nascem</a:t>
            </a:r>
            <a:r>
              <a:rPr sz="1700" spc="6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com</a:t>
            </a:r>
            <a:r>
              <a:rPr sz="1700" spc="6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obstrução</a:t>
            </a:r>
            <a:r>
              <a:rPr sz="1700" spc="6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intestinal</a:t>
            </a:r>
            <a:r>
              <a:rPr sz="1700" spc="52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por</a:t>
            </a:r>
            <a:r>
              <a:rPr sz="1700" spc="4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spc="-10" dirty="0">
                <a:solidFill>
                  <a:srgbClr val="000000"/>
                </a:solidFill>
                <a:latin typeface="EHLTWU+GillSansMT"/>
                <a:cs typeface="EHLTWU+GillSansMT"/>
              </a:rPr>
              <a:t>mecônio,</a:t>
            </a:r>
            <a:r>
              <a:rPr sz="1700" spc="-8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a</a:t>
            </a:r>
            <a:r>
              <a:rPr sz="1700" spc="5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qual</a:t>
            </a:r>
            <a:r>
              <a:rPr sz="1700" spc="44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pode</a:t>
            </a:r>
            <a:r>
              <a:rPr sz="1700" spc="5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spc="-14" dirty="0">
                <a:solidFill>
                  <a:srgbClr val="000000"/>
                </a:solidFill>
                <a:latin typeface="EHLTWU+GillSansMT"/>
                <a:cs typeface="EHLTWU+GillSansMT"/>
              </a:rPr>
              <a:t>ser</a:t>
            </a:r>
            <a:r>
              <a:rPr sz="1700" spc="6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visualizada</a:t>
            </a:r>
            <a:r>
              <a:rPr sz="1700" spc="52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spc="10" dirty="0">
                <a:solidFill>
                  <a:srgbClr val="000000"/>
                </a:solidFill>
                <a:latin typeface="EHLTWU+GillSansMT"/>
                <a:cs typeface="EHLTWU+GillSansMT"/>
              </a:rPr>
              <a:t>já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977798" y="5669993"/>
            <a:ext cx="2948875" cy="5751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78"/>
              </a:lnSpc>
              <a:spcBef>
                <a:spcPts val="0"/>
              </a:spcBef>
              <a:spcAft>
                <a:spcPts val="0"/>
              </a:spcAft>
            </a:pPr>
            <a:r>
              <a:rPr sz="1700" spc="14" dirty="0">
                <a:solidFill>
                  <a:srgbClr val="000000"/>
                </a:solidFill>
                <a:latin typeface="EHLTWU+GillSansMT"/>
                <a:cs typeface="EHLTWU+GillSansMT"/>
              </a:rPr>
              <a:t>na</a:t>
            </a:r>
            <a:r>
              <a:rPr sz="1700" spc="-3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avaliação</a:t>
            </a:r>
            <a:r>
              <a:rPr sz="1700" spc="44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ultrassonográfica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72693" y="6136925"/>
            <a:ext cx="12496906" cy="5745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76"/>
              </a:lnSpc>
              <a:spcBef>
                <a:spcPts val="0"/>
              </a:spcBef>
              <a:spcAft>
                <a:spcPts val="0"/>
              </a:spcAft>
            </a:pPr>
            <a:r>
              <a:rPr sz="15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550" spc="1156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Sintomas</a:t>
            </a:r>
            <a:r>
              <a:rPr sz="1700" spc="41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mais</a:t>
            </a:r>
            <a:r>
              <a:rPr sz="1700" spc="40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spc="-20" dirty="0">
                <a:solidFill>
                  <a:srgbClr val="000000"/>
                </a:solidFill>
                <a:latin typeface="EHLTWU+GillSansMT"/>
                <a:cs typeface="EHLTWU+GillSansMT"/>
              </a:rPr>
              <a:t>graves</a:t>
            </a:r>
            <a:r>
              <a:rPr sz="1700" spc="42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e</a:t>
            </a:r>
            <a:r>
              <a:rPr sz="1700" spc="419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complicações</a:t>
            </a:r>
            <a:r>
              <a:rPr sz="1700" spc="417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incluem</a:t>
            </a:r>
            <a:r>
              <a:rPr sz="1700" spc="42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a</a:t>
            </a:r>
            <a:r>
              <a:rPr sz="1700" spc="41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desnutrição,</a:t>
            </a:r>
            <a:r>
              <a:rPr sz="1700" spc="27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o</a:t>
            </a:r>
            <a:r>
              <a:rPr sz="1700" spc="41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diabetes,</a:t>
            </a:r>
            <a:r>
              <a:rPr sz="1700" spc="26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a</a:t>
            </a:r>
            <a:r>
              <a:rPr sz="1700" spc="409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insuficiência</a:t>
            </a:r>
            <a:r>
              <a:rPr sz="1700" spc="42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hepática</a:t>
            </a:r>
            <a:r>
              <a:rPr sz="1700" spc="41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e</a:t>
            </a:r>
            <a:r>
              <a:rPr sz="1700" spc="419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a</a:t>
            </a:r>
            <a:r>
              <a:rPr sz="1700" spc="409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osteoporose,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977798" y="6471921"/>
            <a:ext cx="9329918" cy="5751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78"/>
              </a:lnSpc>
              <a:spcBef>
                <a:spcPts val="0"/>
              </a:spcBef>
              <a:spcAft>
                <a:spcPts val="0"/>
              </a:spcAft>
            </a:pP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puberdade</a:t>
            </a:r>
            <a:r>
              <a:rPr sz="1700" spc="-2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tardia,</a:t>
            </a:r>
            <a:r>
              <a:rPr sz="1700" spc="-16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azoospermia</a:t>
            </a:r>
            <a:r>
              <a:rPr sz="1700" spc="-2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em até</a:t>
            </a:r>
            <a:r>
              <a:rPr sz="1700" spc="-14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spc="14" dirty="0">
                <a:solidFill>
                  <a:srgbClr val="000000"/>
                </a:solidFill>
                <a:latin typeface="EHLTWU+GillSansMT"/>
                <a:cs typeface="EHLTWU+GillSansMT"/>
              </a:rPr>
              <a:t>95%</a:t>
            </a:r>
            <a:r>
              <a:rPr sz="1700" spc="-27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dos homens,</a:t>
            </a:r>
            <a:r>
              <a:rPr sz="1700" spc="-21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e infertilidade</a:t>
            </a:r>
            <a:r>
              <a:rPr sz="1700" spc="-2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em </a:t>
            </a:r>
            <a:r>
              <a:rPr sz="1700" spc="15" dirty="0">
                <a:solidFill>
                  <a:srgbClr val="000000"/>
                </a:solidFill>
                <a:latin typeface="EHLTWU+GillSansMT"/>
                <a:cs typeface="EHLTWU+GillSansMT"/>
              </a:rPr>
              <a:t>20%</a:t>
            </a:r>
            <a:r>
              <a:rPr sz="1700" spc="-52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000000"/>
                </a:solidFill>
                <a:latin typeface="EHLTWU+GillSansMT"/>
                <a:cs typeface="EHLTWU+GillSansMT"/>
              </a:rPr>
              <a:t>das mulheres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197605" y="1253944"/>
            <a:ext cx="6665849" cy="947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59"/>
              </a:lnSpc>
              <a:spcBef>
                <a:spcPts val="0"/>
              </a:spcBef>
              <a:spcAft>
                <a:spcPts val="0"/>
              </a:spcAft>
            </a:pPr>
            <a:r>
              <a:rPr sz="2800" dirty="0">
                <a:solidFill>
                  <a:srgbClr val="FFFFFF"/>
                </a:solidFill>
                <a:latin typeface="EHLTWU+GillSansMT"/>
                <a:cs typeface="EHLTWU+GillSansMT"/>
              </a:rPr>
              <a:t>HIPERPLASIA</a:t>
            </a:r>
            <a:r>
              <a:rPr sz="2800" spc="-366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800" dirty="0">
                <a:solidFill>
                  <a:srgbClr val="FFFFFF"/>
                </a:solidFill>
                <a:latin typeface="EHLTWU+GillSansMT"/>
                <a:cs typeface="EHLTWU+GillSansMT"/>
              </a:rPr>
              <a:t>ADRENAL</a:t>
            </a:r>
            <a:r>
              <a:rPr sz="2800" spc="-72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800" spc="-27" dirty="0">
                <a:solidFill>
                  <a:srgbClr val="FFFFFF"/>
                </a:solidFill>
                <a:latin typeface="EHLTWU+GillSansMT"/>
                <a:cs typeface="EHLTWU+GillSansMT"/>
              </a:rPr>
              <a:t>CONGÊNITA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72693" y="2407692"/>
            <a:ext cx="6594323" cy="6078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5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Deficiências</a:t>
            </a:r>
            <a:r>
              <a:rPr sz="1800" spc="1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enzimáticas</a:t>
            </a:r>
            <a:r>
              <a:rPr sz="1800" spc="14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EHLTWU+GillSansMT"/>
                <a:cs typeface="EHLTWU+GillSansMT"/>
              </a:rPr>
              <a:t>na</a:t>
            </a:r>
            <a:r>
              <a:rPr sz="1800" spc="-3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síntese</a:t>
            </a:r>
            <a:r>
              <a:rPr sz="1800" spc="-1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dos esteróides</a:t>
            </a:r>
            <a:r>
              <a:rPr sz="1800" spc="-1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adrenais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72693" y="2950774"/>
            <a:ext cx="12473283" cy="6076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5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As</a:t>
            </a:r>
            <a:r>
              <a:rPr sz="1800" spc="17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manifestações</a:t>
            </a:r>
            <a:r>
              <a:rPr sz="1800" spc="18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clínicas</a:t>
            </a:r>
            <a:r>
              <a:rPr sz="1800" spc="18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EHLTWU+GillSansMT"/>
                <a:cs typeface="EHLTWU+GillSansMT"/>
              </a:rPr>
              <a:t>na</a:t>
            </a:r>
            <a:r>
              <a:rPr sz="1800" spc="16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spc="-31" dirty="0">
                <a:solidFill>
                  <a:srgbClr val="000000"/>
                </a:solidFill>
                <a:latin typeface="EHLTWU+GillSansMT"/>
                <a:cs typeface="EHLTWU+GillSansMT"/>
              </a:rPr>
              <a:t>HAC</a:t>
            </a:r>
            <a:r>
              <a:rPr sz="1800" spc="204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dependem</a:t>
            </a:r>
            <a:r>
              <a:rPr sz="1800" spc="17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da</a:t>
            </a:r>
            <a:r>
              <a:rPr sz="1800" spc="17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enzima</a:t>
            </a:r>
            <a:r>
              <a:rPr sz="1800" spc="184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envolvida</a:t>
            </a:r>
            <a:r>
              <a:rPr sz="1800" spc="18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e</a:t>
            </a:r>
            <a:r>
              <a:rPr sz="1800" spc="174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do</a:t>
            </a:r>
            <a:r>
              <a:rPr sz="1800" spc="17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grau</a:t>
            </a:r>
            <a:r>
              <a:rPr sz="1800" spc="182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de</a:t>
            </a:r>
            <a:r>
              <a:rPr sz="1800" spc="17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deficiência</a:t>
            </a:r>
            <a:r>
              <a:rPr sz="1800" spc="182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enzimática</a:t>
            </a:r>
            <a:r>
              <a:rPr sz="1800" spc="179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(total</a:t>
            </a:r>
            <a:r>
              <a:rPr sz="1800" spc="16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ou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77798" y="3362635"/>
            <a:ext cx="1017091" cy="6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parcial)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72693" y="3904895"/>
            <a:ext cx="12478446" cy="6080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5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RN</a:t>
            </a:r>
            <a:r>
              <a:rPr sz="1800" spc="38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do</a:t>
            </a:r>
            <a:r>
              <a:rPr sz="1800" spc="359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sexo</a:t>
            </a:r>
            <a:r>
              <a:rPr sz="1800" spc="36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feminino:</a:t>
            </a:r>
            <a:r>
              <a:rPr sz="1800" spc="1027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virilização</a:t>
            </a:r>
            <a:r>
              <a:rPr sz="1800" spc="36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da</a:t>
            </a:r>
            <a:r>
              <a:rPr sz="1800" spc="369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genitália</a:t>
            </a:r>
            <a:r>
              <a:rPr sz="1800" spc="37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externa</a:t>
            </a:r>
            <a:r>
              <a:rPr sz="1800" spc="34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aumento</a:t>
            </a:r>
            <a:r>
              <a:rPr sz="1800" spc="364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de</a:t>
            </a:r>
            <a:r>
              <a:rPr sz="1800" spc="37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clitóris,</a:t>
            </a:r>
            <a:r>
              <a:rPr sz="1800" spc="169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fusão</a:t>
            </a:r>
            <a:r>
              <a:rPr sz="1800" spc="35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labial</a:t>
            </a:r>
            <a:r>
              <a:rPr sz="1800" spc="35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em</a:t>
            </a:r>
            <a:r>
              <a:rPr sz="1800" spc="36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graus</a:t>
            </a:r>
            <a:r>
              <a:rPr sz="1800" spc="347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variáveis</a:t>
            </a:r>
            <a:r>
              <a:rPr sz="1800" spc="379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e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77798" y="4316913"/>
            <a:ext cx="2963242" cy="6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formação</a:t>
            </a:r>
            <a:r>
              <a:rPr sz="1800" spc="-2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de seio urogenital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72693" y="4859711"/>
            <a:ext cx="12474070" cy="6076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5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RN</a:t>
            </a:r>
            <a:r>
              <a:rPr sz="1800" spc="52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sexo</a:t>
            </a:r>
            <a:r>
              <a:rPr sz="1800" spc="50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masculino:</a:t>
            </a:r>
            <a:r>
              <a:rPr sz="1800" spc="30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diferenciação</a:t>
            </a:r>
            <a:r>
              <a:rPr sz="1800" spc="48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normal</a:t>
            </a:r>
            <a:r>
              <a:rPr sz="1800" spc="50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da</a:t>
            </a:r>
            <a:r>
              <a:rPr sz="1800" spc="51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genitália</a:t>
            </a:r>
            <a:r>
              <a:rPr sz="1800" spc="517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externa</a:t>
            </a:r>
            <a:r>
              <a:rPr sz="1800" spc="48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spc="11" dirty="0">
                <a:solidFill>
                  <a:srgbClr val="000000"/>
                </a:solidFill>
                <a:latin typeface="EHLTWU+GillSansMT"/>
                <a:cs typeface="EHLTWU+GillSansMT"/>
              </a:rPr>
              <a:t>na</a:t>
            </a:r>
            <a:r>
              <a:rPr sz="1800" spc="47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vida</a:t>
            </a:r>
            <a:r>
              <a:rPr sz="1800" spc="51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intrauterina,</a:t>
            </a:r>
            <a:r>
              <a:rPr sz="1800" spc="317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embora</a:t>
            </a:r>
            <a:r>
              <a:rPr sz="1800" spc="51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também</a:t>
            </a:r>
            <a:r>
              <a:rPr sz="1800" spc="492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sejam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977798" y="5270907"/>
            <a:ext cx="5887426" cy="6083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descritos</a:t>
            </a:r>
            <a:r>
              <a:rPr sz="1800" spc="-12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casos</a:t>
            </a:r>
            <a:r>
              <a:rPr sz="1800" spc="-2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com</a:t>
            </a:r>
            <a:r>
              <a:rPr sz="1800" spc="1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macrogenitossomia</a:t>
            </a:r>
            <a:r>
              <a:rPr sz="1800" spc="-1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ao nascimento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707003" y="1253944"/>
            <a:ext cx="5490979" cy="947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59"/>
              </a:lnSpc>
              <a:spcBef>
                <a:spcPts val="0"/>
              </a:spcBef>
              <a:spcAft>
                <a:spcPts val="0"/>
              </a:spcAft>
            </a:pPr>
            <a:r>
              <a:rPr sz="2800" dirty="0">
                <a:solidFill>
                  <a:srgbClr val="FFFFFF"/>
                </a:solidFill>
                <a:latin typeface="EHLTWU+GillSansMT"/>
                <a:cs typeface="EHLTWU+GillSansMT"/>
              </a:rPr>
              <a:t>DEFICIÊNCIA</a:t>
            </a:r>
            <a:r>
              <a:rPr sz="2800" spc="-62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800" dirty="0">
                <a:solidFill>
                  <a:srgbClr val="FFFFFF"/>
                </a:solidFill>
                <a:latin typeface="EHLTWU+GillSansMT"/>
                <a:cs typeface="EHLTWU+GillSansMT"/>
              </a:rPr>
              <a:t>DE</a:t>
            </a:r>
            <a:r>
              <a:rPr sz="2800" spc="-10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800" spc="-28" dirty="0">
                <a:solidFill>
                  <a:srgbClr val="FFFFFF"/>
                </a:solidFill>
                <a:latin typeface="EHLTWU+GillSansMT"/>
                <a:cs typeface="EHLTWU+GillSansMT"/>
              </a:rPr>
              <a:t>BIOTINIDASE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72693" y="2479604"/>
            <a:ext cx="7999593" cy="6075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5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Defeito</a:t>
            </a:r>
            <a:r>
              <a:rPr sz="1800" spc="2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spc="10" dirty="0">
                <a:solidFill>
                  <a:srgbClr val="000000"/>
                </a:solidFill>
                <a:latin typeface="EHLTWU+GillSansMT"/>
                <a:cs typeface="EHLTWU+GillSansMT"/>
              </a:rPr>
              <a:t>no</a:t>
            </a:r>
            <a:r>
              <a:rPr sz="1800" spc="-3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metabolismo da biotina &gt; gorduras,</a:t>
            </a:r>
            <a:r>
              <a:rPr sz="1800" spc="-22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carboidratos</a:t>
            </a:r>
            <a:r>
              <a:rPr sz="1800" spc="-17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e</a:t>
            </a:r>
            <a:r>
              <a:rPr sz="1800" spc="-1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proteínas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72693" y="3021864"/>
            <a:ext cx="11685942" cy="608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5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depleção da</a:t>
            </a:r>
            <a:r>
              <a:rPr sz="1800" spc="-2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biotina endógena</a:t>
            </a:r>
            <a:r>
              <a:rPr sz="1800" spc="-2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devido a uma</a:t>
            </a:r>
            <a:r>
              <a:rPr sz="1800" spc="-2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incapacidade</a:t>
            </a:r>
            <a:r>
              <a:rPr sz="1800" spc="-1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do organismo</a:t>
            </a:r>
            <a:r>
              <a:rPr sz="1800" spc="-2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fazer</a:t>
            </a:r>
            <a:r>
              <a:rPr sz="1800" spc="-17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a sua</a:t>
            </a:r>
            <a:r>
              <a:rPr sz="1800" spc="-2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reciclagem ou de usar</a:t>
            </a:r>
            <a:r>
              <a:rPr sz="1800" spc="-4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a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77798" y="3433881"/>
            <a:ext cx="4673098" cy="6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biotina ligada</a:t>
            </a:r>
            <a:r>
              <a:rPr sz="1800" spc="3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à</a:t>
            </a:r>
            <a:r>
              <a:rPr sz="1800" spc="-2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proteína</a:t>
            </a:r>
            <a:r>
              <a:rPr sz="1800" spc="-1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fornecida pela dieta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72693" y="3976806"/>
            <a:ext cx="1146287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5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Manifesta-se</a:t>
            </a:r>
            <a:r>
              <a:rPr sz="1800" spc="-14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a</a:t>
            </a:r>
            <a:r>
              <a:rPr sz="1800" spc="-1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spc="14" dirty="0">
                <a:solidFill>
                  <a:srgbClr val="000000"/>
                </a:solidFill>
                <a:latin typeface="EHLTWU+GillSansMT"/>
                <a:cs typeface="EHLTWU+GillSansMT"/>
              </a:rPr>
              <a:t>partir</a:t>
            </a:r>
            <a:r>
              <a:rPr sz="1800" spc="-2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da</a:t>
            </a:r>
            <a:r>
              <a:rPr sz="1800" spc="-1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sétima semana</a:t>
            </a:r>
            <a:r>
              <a:rPr sz="1800" spc="-4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de vida,</a:t>
            </a:r>
            <a:r>
              <a:rPr sz="1800" spc="-174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com</a:t>
            </a:r>
            <a:r>
              <a:rPr sz="1800" spc="1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distúrbios</a:t>
            </a:r>
            <a:r>
              <a:rPr sz="1800" b="1" spc="-1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neurológicos</a:t>
            </a:r>
            <a:r>
              <a:rPr sz="1800" b="1" spc="1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e cutâneos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,</a:t>
            </a:r>
            <a:r>
              <a:rPr sz="1800" spc="-21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tais como crises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77798" y="4388003"/>
            <a:ext cx="12083731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ts val="0"/>
              </a:spcBef>
              <a:spcAft>
                <a:spcPts val="0"/>
              </a:spcAft>
            </a:pP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epiléticas,</a:t>
            </a:r>
            <a:r>
              <a:rPr sz="1800" b="1" spc="-149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hipotonia,</a:t>
            </a:r>
            <a:r>
              <a:rPr sz="1800" b="1" spc="-17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microcefalia,</a:t>
            </a:r>
            <a:r>
              <a:rPr sz="1800" b="1" spc="-172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atraso</a:t>
            </a:r>
            <a:r>
              <a:rPr sz="1800" b="1" spc="-2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do desenvolvimento </a:t>
            </a:r>
            <a:r>
              <a:rPr sz="1800" b="1" spc="-15" dirty="0">
                <a:solidFill>
                  <a:srgbClr val="000000"/>
                </a:solidFill>
                <a:latin typeface="EHLTWU+GillSansMT"/>
                <a:cs typeface="EHLTWU+GillSansMT"/>
              </a:rPr>
              <a:t>neuropsicomotor,</a:t>
            </a:r>
            <a:r>
              <a:rPr sz="1800" b="1" spc="-14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alopécia e dermatite</a:t>
            </a:r>
            <a:r>
              <a:rPr sz="1800" b="1" spc="-14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000000"/>
                </a:solidFill>
                <a:latin typeface="EHLTWU+GillSansMT"/>
                <a:cs typeface="EHLTWU+GillSansMT"/>
              </a:rPr>
              <a:t>eczematoide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.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72693" y="4930801"/>
            <a:ext cx="12087965" cy="6080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5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Nos</a:t>
            </a:r>
            <a:r>
              <a:rPr sz="1800" spc="-1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pacientes</a:t>
            </a:r>
            <a:r>
              <a:rPr sz="1800" spc="-1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com</a:t>
            </a:r>
            <a:r>
              <a:rPr sz="1800" spc="-1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diagnóstico tardio observam-se</a:t>
            </a:r>
            <a:r>
              <a:rPr sz="1800" spc="-2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distúrbios</a:t>
            </a:r>
            <a:r>
              <a:rPr sz="1800" spc="-17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visuais,</a:t>
            </a:r>
            <a:r>
              <a:rPr sz="1800" spc="-17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auditivos,</a:t>
            </a:r>
            <a:r>
              <a:rPr sz="1800" spc="-16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assim como</a:t>
            </a:r>
            <a:r>
              <a:rPr sz="1800" spc="-2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atraso</a:t>
            </a:r>
            <a:r>
              <a:rPr sz="1800" spc="-2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motor e de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977798" y="5342818"/>
            <a:ext cx="1250156" cy="6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linguagem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578605" y="1253944"/>
            <a:ext cx="5792086" cy="947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59"/>
              </a:lnSpc>
              <a:spcBef>
                <a:spcPts val="0"/>
              </a:spcBef>
              <a:spcAft>
                <a:spcPts val="0"/>
              </a:spcAft>
            </a:pPr>
            <a:r>
              <a:rPr sz="2800" spc="12" dirty="0">
                <a:solidFill>
                  <a:srgbClr val="FFFFFF"/>
                </a:solidFill>
                <a:latin typeface="EHLTWU+GillSansMT"/>
                <a:cs typeface="EHLTWU+GillSansMT"/>
              </a:rPr>
              <a:t>TESTE</a:t>
            </a:r>
            <a:r>
              <a:rPr sz="2800" spc="-75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800" dirty="0">
                <a:solidFill>
                  <a:srgbClr val="FFFFFF"/>
                </a:solidFill>
                <a:latin typeface="EHLTWU+GillSansMT"/>
                <a:cs typeface="EHLTWU+GillSansMT"/>
              </a:rPr>
              <a:t>DO PEZINHO</a:t>
            </a:r>
            <a:r>
              <a:rPr sz="2800" spc="-325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800" dirty="0">
                <a:solidFill>
                  <a:srgbClr val="FFFFFF"/>
                </a:solidFill>
                <a:latin typeface="EHLTWU+GillSansMT"/>
                <a:cs typeface="EHLTWU+GillSansMT"/>
              </a:rPr>
              <a:t>AMPLIADO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72693" y="2819456"/>
            <a:ext cx="12479393" cy="14311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5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373545"/>
                </a:solidFill>
                <a:latin typeface="NMMSPQ+GillSansMT-Bold"/>
                <a:cs typeface="NMMSPQ+GillSansMT-Bold"/>
              </a:rPr>
              <a:t>Mais</a:t>
            </a:r>
            <a:r>
              <a:rPr sz="1800" b="1" spc="386" dirty="0">
                <a:solidFill>
                  <a:srgbClr val="373545"/>
                </a:solidFill>
                <a:latin typeface="NMMSPQ+GillSansMT-Bold"/>
                <a:cs typeface="NMMSPQ+GillSansMT-Bold"/>
              </a:rPr>
              <a:t> </a:t>
            </a:r>
            <a:r>
              <a:rPr sz="1800" b="1" spc="10" dirty="0">
                <a:solidFill>
                  <a:srgbClr val="373545"/>
                </a:solidFill>
                <a:latin typeface="NMMSPQ+GillSansMT-Bold"/>
                <a:cs typeface="NMMSPQ+GillSansMT-Bold"/>
              </a:rPr>
              <a:t>ou</a:t>
            </a:r>
            <a:r>
              <a:rPr sz="1800" b="1" spc="363" dirty="0">
                <a:solidFill>
                  <a:srgbClr val="373545"/>
                </a:solidFill>
                <a:latin typeface="NMMSPQ+GillSansMT-Bold"/>
                <a:cs typeface="NMMSPQ+GillSansMT-Bold"/>
              </a:rPr>
              <a:t> </a:t>
            </a:r>
            <a:r>
              <a:rPr sz="1800" b="1" dirty="0">
                <a:solidFill>
                  <a:srgbClr val="373545"/>
                </a:solidFill>
                <a:latin typeface="NMMSPQ+GillSansMT-Bold"/>
                <a:cs typeface="NMMSPQ+GillSansMT-Bold"/>
              </a:rPr>
              <a:t>Ampliado:</a:t>
            </a:r>
            <a:r>
              <a:rPr sz="1800" b="1" spc="354" dirty="0">
                <a:solidFill>
                  <a:srgbClr val="373545"/>
                </a:solidFill>
                <a:latin typeface="NMMSPQ+GillSansMT-Bold"/>
                <a:cs typeface="NMMSPQ+GillSansMT-Bold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É</a:t>
            </a:r>
            <a:r>
              <a:rPr sz="1800" spc="40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spc="-10" dirty="0">
                <a:solidFill>
                  <a:srgbClr val="373545"/>
                </a:solidFill>
                <a:latin typeface="EHLTWU+GillSansMT"/>
                <a:cs typeface="EHLTWU+GillSansMT"/>
              </a:rPr>
              <a:t>oferecido</a:t>
            </a:r>
            <a:r>
              <a:rPr sz="1800" spc="39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gratuitamente</a:t>
            </a:r>
            <a:r>
              <a:rPr sz="1800" spc="39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spc="-11" dirty="0">
                <a:solidFill>
                  <a:srgbClr val="373545"/>
                </a:solidFill>
                <a:latin typeface="EHLTWU+GillSansMT"/>
                <a:cs typeface="EHLTWU+GillSansMT"/>
              </a:rPr>
              <a:t>na</a:t>
            </a:r>
            <a:r>
              <a:rPr sz="1800" spc="40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maioria</a:t>
            </a:r>
            <a:r>
              <a:rPr sz="1800" spc="396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dos</a:t>
            </a:r>
            <a:r>
              <a:rPr sz="1800" spc="39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hospitais</a:t>
            </a:r>
            <a:r>
              <a:rPr sz="1800" spc="40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e</a:t>
            </a:r>
            <a:r>
              <a:rPr sz="1800" spc="39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maternidades</a:t>
            </a:r>
            <a:r>
              <a:rPr sz="1800" spc="40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particulares.</a:t>
            </a:r>
            <a:r>
              <a:rPr sz="1800" spc="18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spc="-10" dirty="0">
                <a:solidFill>
                  <a:srgbClr val="373545"/>
                </a:solidFill>
                <a:latin typeface="EHLTWU+GillSansMT"/>
                <a:cs typeface="EHLTWU+GillSansMT"/>
              </a:rPr>
              <a:t>Pode</a:t>
            </a:r>
          </a:p>
          <a:p>
            <a:pPr marL="305104" marR="0">
              <a:lnSpc>
                <a:spcPts val="2087"/>
              </a:lnSpc>
              <a:spcBef>
                <a:spcPts val="1104"/>
              </a:spcBef>
              <a:spcAft>
                <a:spcPts val="0"/>
              </a:spcAft>
            </a:pP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detectar</a:t>
            </a:r>
            <a:r>
              <a:rPr sz="1800" spc="109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até</a:t>
            </a:r>
            <a:r>
              <a:rPr sz="1800" spc="103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spc="11" dirty="0">
                <a:solidFill>
                  <a:srgbClr val="373545"/>
                </a:solidFill>
                <a:latin typeface="EHLTWU+GillSansMT"/>
                <a:cs typeface="EHLTWU+GillSansMT"/>
              </a:rPr>
              <a:t>10</a:t>
            </a:r>
            <a:r>
              <a:rPr sz="1800" spc="10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doenças.</a:t>
            </a:r>
            <a:r>
              <a:rPr sz="1800" spc="-7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Além</a:t>
            </a:r>
            <a:r>
              <a:rPr sz="1800" spc="134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das</a:t>
            </a:r>
            <a:r>
              <a:rPr sz="1800" spc="129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spc="-10" dirty="0">
                <a:solidFill>
                  <a:srgbClr val="373545"/>
                </a:solidFill>
                <a:latin typeface="EHLTWU+GillSansMT"/>
                <a:cs typeface="EHLTWU+GillSansMT"/>
              </a:rPr>
              <a:t>seis</a:t>
            </a:r>
            <a:r>
              <a:rPr sz="1800" spc="13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spc="-10" dirty="0">
                <a:solidFill>
                  <a:srgbClr val="373545"/>
                </a:solidFill>
                <a:latin typeface="EHLTWU+GillSansMT"/>
                <a:cs typeface="EHLTWU+GillSansMT"/>
              </a:rPr>
              <a:t>já</a:t>
            </a:r>
            <a:r>
              <a:rPr sz="1800" spc="134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detectadas</a:t>
            </a:r>
            <a:r>
              <a:rPr sz="1800" spc="11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pelo</a:t>
            </a:r>
            <a:r>
              <a:rPr sz="1800" spc="11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teste</a:t>
            </a:r>
            <a:r>
              <a:rPr sz="1800" spc="102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spc="-11" dirty="0">
                <a:solidFill>
                  <a:srgbClr val="373545"/>
                </a:solidFill>
                <a:latin typeface="EHLTWU+GillSansMT"/>
                <a:cs typeface="EHLTWU+GillSansMT"/>
              </a:rPr>
              <a:t>básico,</a:t>
            </a:r>
            <a:r>
              <a:rPr sz="1800" spc="-6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também</a:t>
            </a:r>
            <a:r>
              <a:rPr sz="1800" spc="99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pode</a:t>
            </a:r>
            <a:r>
              <a:rPr sz="1800" spc="12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indicar</a:t>
            </a:r>
            <a:r>
              <a:rPr sz="1800" spc="114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deficiência</a:t>
            </a:r>
            <a:r>
              <a:rPr sz="1800" spc="132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de</a:t>
            </a:r>
            <a:r>
              <a:rPr sz="1800" spc="10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G-6-</a:t>
            </a:r>
          </a:p>
          <a:p>
            <a:pPr marL="305104" marR="0">
              <a:lnSpc>
                <a:spcPts val="2090"/>
              </a:lnSpc>
              <a:spcBef>
                <a:spcPts val="1199"/>
              </a:spcBef>
              <a:spcAft>
                <a:spcPts val="0"/>
              </a:spcAft>
            </a:pPr>
            <a:r>
              <a:rPr sz="1800" spc="-51" dirty="0">
                <a:solidFill>
                  <a:srgbClr val="373545"/>
                </a:solidFill>
                <a:latin typeface="EHLTWU+GillSansMT"/>
                <a:cs typeface="EHLTWU+GillSansMT"/>
              </a:rPr>
              <a:t>PD,</a:t>
            </a:r>
            <a:r>
              <a:rPr sz="1800" spc="-10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galactosemia,</a:t>
            </a:r>
            <a:r>
              <a:rPr sz="1800" spc="-19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leucinose</a:t>
            </a:r>
            <a:r>
              <a:rPr sz="1800" spc="1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e toxoplasmose</a:t>
            </a:r>
            <a:r>
              <a:rPr sz="1800" spc="-3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congênita.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72693" y="4185594"/>
            <a:ext cx="12473283" cy="6076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5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373545"/>
                </a:solidFill>
                <a:latin typeface="NMMSPQ+GillSansMT-Bold"/>
                <a:cs typeface="NMMSPQ+GillSansMT-Bold"/>
              </a:rPr>
              <a:t>Super</a:t>
            </a:r>
            <a:r>
              <a:rPr sz="1800" b="1" spc="207" dirty="0">
                <a:solidFill>
                  <a:srgbClr val="373545"/>
                </a:solidFill>
                <a:latin typeface="NMMSPQ+GillSansMT-Bold"/>
                <a:cs typeface="NMMSPQ+GillSansMT-Bold"/>
              </a:rPr>
              <a:t> </a:t>
            </a:r>
            <a:r>
              <a:rPr sz="1800" b="1" spc="10" dirty="0">
                <a:solidFill>
                  <a:srgbClr val="373545"/>
                </a:solidFill>
                <a:latin typeface="NMMSPQ+GillSansMT-Bold"/>
                <a:cs typeface="NMMSPQ+GillSansMT-Bold"/>
              </a:rPr>
              <a:t>ou</a:t>
            </a:r>
            <a:r>
              <a:rPr sz="1800" b="1" spc="195" dirty="0">
                <a:solidFill>
                  <a:srgbClr val="373545"/>
                </a:solidFill>
                <a:latin typeface="NMMSPQ+GillSansMT-Bold"/>
                <a:cs typeface="NMMSPQ+GillSansMT-Bold"/>
              </a:rPr>
              <a:t> </a:t>
            </a:r>
            <a:r>
              <a:rPr sz="1800" b="1" dirty="0">
                <a:solidFill>
                  <a:srgbClr val="373545"/>
                </a:solidFill>
                <a:latin typeface="NMMSPQ+GillSansMT-Bold"/>
                <a:cs typeface="NMMSPQ+GillSansMT-Bold"/>
              </a:rPr>
              <a:t>Expandido: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É</a:t>
            </a:r>
            <a:r>
              <a:rPr sz="1800" spc="20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o</a:t>
            </a:r>
            <a:r>
              <a:rPr sz="1800" spc="18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mais</a:t>
            </a:r>
            <a:r>
              <a:rPr sz="1800" spc="20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completo</a:t>
            </a:r>
            <a:r>
              <a:rPr sz="1800" spc="176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dos</a:t>
            </a:r>
            <a:r>
              <a:rPr sz="1800" spc="20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exames</a:t>
            </a:r>
            <a:r>
              <a:rPr sz="1800" spc="199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disponíveis</a:t>
            </a:r>
            <a:r>
              <a:rPr sz="1800" spc="21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spc="11" dirty="0">
                <a:solidFill>
                  <a:srgbClr val="373545"/>
                </a:solidFill>
                <a:latin typeface="EHLTWU+GillSansMT"/>
                <a:cs typeface="EHLTWU+GillSansMT"/>
              </a:rPr>
              <a:t>no</a:t>
            </a:r>
            <a:r>
              <a:rPr sz="1800" spc="17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Brasil. </a:t>
            </a:r>
            <a:r>
              <a:rPr sz="1800" spc="-15" dirty="0">
                <a:solidFill>
                  <a:srgbClr val="373545"/>
                </a:solidFill>
                <a:latin typeface="EHLTWU+GillSansMT"/>
                <a:cs typeface="EHLTWU+GillSansMT"/>
              </a:rPr>
              <a:t>Pode</a:t>
            </a:r>
            <a:r>
              <a:rPr sz="1800" spc="216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detectar</a:t>
            </a:r>
            <a:r>
              <a:rPr sz="1800" spc="204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até</a:t>
            </a:r>
            <a:r>
              <a:rPr sz="1800" spc="199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spc="11" dirty="0">
                <a:solidFill>
                  <a:srgbClr val="373545"/>
                </a:solidFill>
                <a:latin typeface="EHLTWU+GillSansMT"/>
                <a:cs typeface="EHLTWU+GillSansMT"/>
              </a:rPr>
              <a:t>48</a:t>
            </a:r>
            <a:r>
              <a:rPr sz="1800" spc="196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doenças. É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77798" y="4597329"/>
            <a:ext cx="7669148" cy="6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800" spc="-10" dirty="0">
                <a:solidFill>
                  <a:srgbClr val="373545"/>
                </a:solidFill>
                <a:latin typeface="EHLTWU+GillSansMT"/>
                <a:cs typeface="EHLTWU+GillSansMT"/>
              </a:rPr>
              <a:t>oferecido</a:t>
            </a:r>
            <a:r>
              <a:rPr sz="1800" spc="2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apenas</a:t>
            </a:r>
            <a:r>
              <a:rPr sz="1800" spc="-46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em laboratórios,</a:t>
            </a:r>
            <a:r>
              <a:rPr sz="1800" spc="-196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hospitais</a:t>
            </a:r>
            <a:r>
              <a:rPr sz="1800" spc="-1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e maternidades</a:t>
            </a:r>
            <a:r>
              <a:rPr sz="1800" spc="-3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particulares.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057400" y="1162062"/>
            <a:ext cx="8458491" cy="33061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6264"/>
              </a:lnSpc>
              <a:spcBef>
                <a:spcPts val="0"/>
              </a:spcBef>
              <a:spcAft>
                <a:spcPts val="0"/>
              </a:spcAft>
            </a:pPr>
            <a:r>
              <a:rPr sz="5400" spc="-41" dirty="0">
                <a:solidFill>
                  <a:srgbClr val="FFFFFF"/>
                </a:solidFill>
                <a:latin typeface="EHLTWU+GillSansMT"/>
                <a:cs typeface="EHLTWU+GillSansMT"/>
              </a:rPr>
              <a:t>PRINCIPAIS</a:t>
            </a:r>
          </a:p>
          <a:p>
            <a:pPr marL="0" marR="0">
              <a:lnSpc>
                <a:spcPts val="5833"/>
              </a:lnSpc>
              <a:spcBef>
                <a:spcPts val="0"/>
              </a:spcBef>
              <a:spcAft>
                <a:spcPts val="0"/>
              </a:spcAft>
            </a:pPr>
            <a:r>
              <a:rPr sz="5400" dirty="0">
                <a:solidFill>
                  <a:srgbClr val="FFFFFF"/>
                </a:solidFill>
                <a:latin typeface="EHLTWU+GillSansMT"/>
                <a:cs typeface="EHLTWU+GillSansMT"/>
              </a:rPr>
              <a:t>INTERCORRÊNCIAS</a:t>
            </a:r>
            <a:r>
              <a:rPr sz="5400" spc="-20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5400" dirty="0">
                <a:solidFill>
                  <a:srgbClr val="FFFFFF"/>
                </a:solidFill>
                <a:latin typeface="EHLTWU+GillSansMT"/>
                <a:cs typeface="EHLTWU+GillSansMT"/>
              </a:rPr>
              <a:t>NO</a:t>
            </a:r>
          </a:p>
          <a:p>
            <a:pPr marL="0" marR="0">
              <a:lnSpc>
                <a:spcPts val="5833"/>
              </a:lnSpc>
              <a:spcBef>
                <a:spcPts val="0"/>
              </a:spcBef>
              <a:spcAft>
                <a:spcPts val="0"/>
              </a:spcAft>
            </a:pPr>
            <a:r>
              <a:rPr sz="5400" dirty="0">
                <a:solidFill>
                  <a:srgbClr val="FFFFFF"/>
                </a:solidFill>
                <a:latin typeface="EHLTWU+GillSansMT"/>
                <a:cs typeface="EHLTWU+GillSansMT"/>
              </a:rPr>
              <a:t>PERÍODO</a:t>
            </a:r>
            <a:r>
              <a:rPr sz="5400" spc="-28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5400" spc="-120" dirty="0">
                <a:solidFill>
                  <a:srgbClr val="FFFFFF"/>
                </a:solidFill>
                <a:latin typeface="EHLTWU+GillSansMT"/>
                <a:cs typeface="EHLTWU+GillSansMT"/>
              </a:rPr>
              <a:t>NEONATAL: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057400" y="4524584"/>
            <a:ext cx="6465613" cy="12163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177"/>
              </a:lnSpc>
              <a:spcBef>
                <a:spcPts val="0"/>
              </a:spcBef>
              <a:spcAft>
                <a:spcPts val="0"/>
              </a:spcAft>
            </a:pPr>
            <a:r>
              <a:rPr sz="3600" dirty="0">
                <a:solidFill>
                  <a:srgbClr val="FFFFFF"/>
                </a:solidFill>
                <a:latin typeface="EHLTWU+GillSansMT"/>
                <a:cs typeface="EHLTWU+GillSansMT"/>
              </a:rPr>
              <a:t>ICTERÍCIA</a:t>
            </a:r>
            <a:r>
              <a:rPr sz="3600" spc="-40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3600" dirty="0">
                <a:solidFill>
                  <a:srgbClr val="FFFFFF"/>
                </a:solidFill>
                <a:latin typeface="EHLTWU+GillSansMT"/>
                <a:cs typeface="EHLTWU+GillSansMT"/>
              </a:rPr>
              <a:t>E HIPOGLICEMIA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374390" y="1253944"/>
            <a:ext cx="6261520" cy="947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59"/>
              </a:lnSpc>
              <a:spcBef>
                <a:spcPts val="0"/>
              </a:spcBef>
              <a:spcAft>
                <a:spcPts val="0"/>
              </a:spcAft>
            </a:pPr>
            <a:r>
              <a:rPr sz="2800" dirty="0">
                <a:solidFill>
                  <a:srgbClr val="FFFFFF"/>
                </a:solidFill>
                <a:latin typeface="EHLTWU+GillSansMT"/>
                <a:cs typeface="EHLTWU+GillSansMT"/>
              </a:rPr>
              <a:t>ICTERÍCIA</a:t>
            </a:r>
            <a:r>
              <a:rPr sz="2800" spc="-61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800" dirty="0">
                <a:solidFill>
                  <a:srgbClr val="FFFFFF"/>
                </a:solidFill>
                <a:latin typeface="EHLTWU+GillSansMT"/>
                <a:cs typeface="EHLTWU+GillSansMT"/>
              </a:rPr>
              <a:t>(HIPERBILIRRUBINEMIA)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72693" y="2396240"/>
            <a:ext cx="12410895" cy="6740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310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850" spc="914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Definida</a:t>
            </a:r>
            <a:r>
              <a:rPr sz="2000" spc="33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como a</a:t>
            </a:r>
            <a:r>
              <a:rPr sz="2000" spc="-1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concentração</a:t>
            </a:r>
            <a:r>
              <a:rPr sz="2000" spc="2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sérica </a:t>
            </a:r>
            <a:r>
              <a:rPr sz="2000" spc="-11" dirty="0">
                <a:solidFill>
                  <a:srgbClr val="373545"/>
                </a:solidFill>
                <a:latin typeface="EHLTWU+GillSansMT"/>
                <a:cs typeface="EHLTWU+GillSansMT"/>
              </a:rPr>
              <a:t>de</a:t>
            </a:r>
            <a:r>
              <a:rPr sz="2000" spc="3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bilirrubina</a:t>
            </a:r>
            <a:r>
              <a:rPr sz="2000" spc="-3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indireta</a:t>
            </a:r>
            <a:r>
              <a:rPr sz="2000" spc="14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(BI) maior que</a:t>
            </a:r>
            <a:r>
              <a:rPr sz="2000" spc="-12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1,5</a:t>
            </a:r>
            <a:r>
              <a:rPr sz="2000" spc="-3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mg/dL</a:t>
            </a:r>
            <a:r>
              <a:rPr sz="2000" spc="1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ou</a:t>
            </a:r>
            <a:r>
              <a:rPr sz="2000" spc="1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spc="-14" dirty="0">
                <a:solidFill>
                  <a:srgbClr val="373545"/>
                </a:solidFill>
                <a:latin typeface="EHLTWU+GillSansMT"/>
                <a:cs typeface="EHLTWU+GillSansMT"/>
              </a:rPr>
              <a:t>de</a:t>
            </a:r>
            <a:r>
              <a:rPr sz="2000" spc="34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bilirrubina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77798" y="2853157"/>
            <a:ext cx="3855504" cy="674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312"/>
              </a:lnSpc>
              <a:spcBef>
                <a:spcPts val="0"/>
              </a:spcBef>
              <a:spcAft>
                <a:spcPts val="0"/>
              </a:spcAft>
            </a:pPr>
            <a:r>
              <a:rPr sz="2000" spc="-11" dirty="0">
                <a:solidFill>
                  <a:srgbClr val="373545"/>
                </a:solidFill>
                <a:latin typeface="EHLTWU+GillSansMT"/>
                <a:cs typeface="EHLTWU+GillSansMT"/>
              </a:rPr>
              <a:t>direta</a:t>
            </a:r>
            <a:r>
              <a:rPr sz="2000" spc="1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(BD)</a:t>
            </a:r>
            <a:r>
              <a:rPr sz="2000" spc="23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maior que</a:t>
            </a:r>
            <a:r>
              <a:rPr sz="2000" spc="-3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1,5 mg/dL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72693" y="3447898"/>
            <a:ext cx="11578148" cy="6743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312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850" spc="914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98%</a:t>
            </a:r>
            <a:r>
              <a:rPr sz="2000" spc="-1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dos apresentam</a:t>
            </a:r>
            <a:r>
              <a:rPr sz="2000" spc="2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spc="-12" dirty="0">
                <a:solidFill>
                  <a:srgbClr val="373545"/>
                </a:solidFill>
                <a:latin typeface="EHLTWU+GillSansMT"/>
                <a:cs typeface="EHLTWU+GillSansMT"/>
              </a:rPr>
              <a:t>níveis</a:t>
            </a:r>
            <a:r>
              <a:rPr sz="2000" spc="3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séricos</a:t>
            </a:r>
            <a:r>
              <a:rPr sz="2000" spc="23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spc="-11" dirty="0">
                <a:solidFill>
                  <a:srgbClr val="373545"/>
                </a:solidFill>
                <a:latin typeface="EHLTWU+GillSansMT"/>
                <a:cs typeface="EHLTWU+GillSansMT"/>
              </a:rPr>
              <a:t>de</a:t>
            </a:r>
            <a:r>
              <a:rPr sz="2000" spc="3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BI</a:t>
            </a:r>
            <a:r>
              <a:rPr sz="2000" spc="-1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spc="-10" dirty="0">
                <a:solidFill>
                  <a:srgbClr val="373545"/>
                </a:solidFill>
                <a:latin typeface="EHLTWU+GillSansMT"/>
                <a:cs typeface="EHLTWU+GillSansMT"/>
              </a:rPr>
              <a:t>acima</a:t>
            </a:r>
            <a:r>
              <a:rPr sz="2000" spc="3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spc="-11" dirty="0">
                <a:solidFill>
                  <a:srgbClr val="373545"/>
                </a:solidFill>
                <a:latin typeface="EHLTWU+GillSansMT"/>
                <a:cs typeface="EHLTWU+GillSansMT"/>
              </a:rPr>
              <a:t>de</a:t>
            </a:r>
            <a:r>
              <a:rPr sz="2000" spc="3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1mg/dL durante a primeira</a:t>
            </a:r>
            <a:r>
              <a:rPr sz="2000" spc="-1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semana </a:t>
            </a:r>
            <a:r>
              <a:rPr sz="2000" spc="-11" dirty="0">
                <a:solidFill>
                  <a:srgbClr val="373545"/>
                </a:solidFill>
                <a:latin typeface="EHLTWU+GillSansMT"/>
                <a:cs typeface="EHLTWU+GillSansMT"/>
              </a:rPr>
              <a:t>de</a:t>
            </a:r>
            <a:r>
              <a:rPr sz="2000" spc="3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spc="-10" dirty="0">
                <a:solidFill>
                  <a:srgbClr val="373545"/>
                </a:solidFill>
                <a:latin typeface="EHLTWU+GillSansMT"/>
                <a:cs typeface="EHLTWU+GillSansMT"/>
              </a:rPr>
              <a:t>vida</a:t>
            </a:r>
            <a:r>
              <a:rPr sz="2000" spc="1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&gt;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77798" y="3905635"/>
            <a:ext cx="9625154" cy="674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310"/>
              </a:lnSpc>
              <a:spcBef>
                <a:spcPts val="0"/>
              </a:spcBef>
              <a:spcAft>
                <a:spcPts val="0"/>
              </a:spcAft>
            </a:pPr>
            <a:r>
              <a:rPr sz="2000" spc="-10" dirty="0">
                <a:solidFill>
                  <a:srgbClr val="373545"/>
                </a:solidFill>
                <a:latin typeface="EHLTWU+GillSansMT"/>
                <a:cs typeface="EHLTWU+GillSansMT"/>
              </a:rPr>
              <a:t>adaptação</a:t>
            </a:r>
            <a:r>
              <a:rPr sz="2000" spc="52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neonatal </a:t>
            </a:r>
            <a:r>
              <a:rPr sz="2000" spc="-12" dirty="0">
                <a:solidFill>
                  <a:srgbClr val="373545"/>
                </a:solidFill>
                <a:latin typeface="EHLTWU+GillSansMT"/>
                <a:cs typeface="EHLTWU+GillSansMT"/>
              </a:rPr>
              <a:t>ao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 metabolismo </a:t>
            </a:r>
            <a:r>
              <a:rPr sz="2000" spc="-11" dirty="0">
                <a:solidFill>
                  <a:srgbClr val="373545"/>
                </a:solidFill>
                <a:latin typeface="EHLTWU+GillSansMT"/>
                <a:cs typeface="EHLTWU+GillSansMT"/>
              </a:rPr>
              <a:t>da</a:t>
            </a:r>
            <a:r>
              <a:rPr sz="2000" spc="1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bilirrubina</a:t>
            </a:r>
            <a:r>
              <a:rPr sz="2000" spc="-1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&gt;</a:t>
            </a:r>
            <a:r>
              <a:rPr sz="2000" spc="1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hiperbilirrubinemia fisiológica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72693" y="4500249"/>
            <a:ext cx="12424953" cy="674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310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850" spc="914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Hiperbilirrubinemia patológica:</a:t>
            </a:r>
            <a:r>
              <a:rPr sz="2000" spc="-17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concentrações elevadas</a:t>
            </a:r>
            <a:r>
              <a:rPr sz="2000" spc="7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de</a:t>
            </a:r>
            <a:r>
              <a:rPr sz="2000" spc="23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bilirrubinas lesivas</a:t>
            </a:r>
            <a:r>
              <a:rPr sz="2000" spc="2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spc="-10" dirty="0">
                <a:solidFill>
                  <a:srgbClr val="373545"/>
                </a:solidFill>
                <a:latin typeface="EHLTWU+GillSansMT"/>
                <a:cs typeface="EHLTWU+GillSansMT"/>
              </a:rPr>
              <a:t>ao</a:t>
            </a:r>
            <a:r>
              <a:rPr sz="2000" spc="3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spc="-17" dirty="0">
                <a:solidFill>
                  <a:srgbClr val="373545"/>
                </a:solidFill>
                <a:latin typeface="EHLTWU+GillSansMT"/>
                <a:cs typeface="EHLTWU+GillSansMT"/>
              </a:rPr>
              <a:t>cérebro,</a:t>
            </a:r>
            <a:r>
              <a:rPr sz="2000" spc="-22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instalando-se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77798" y="4957166"/>
            <a:ext cx="6189106" cy="674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312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o </a:t>
            </a:r>
            <a:r>
              <a:rPr sz="2000" spc="-11" dirty="0">
                <a:solidFill>
                  <a:srgbClr val="373545"/>
                </a:solidFill>
                <a:latin typeface="EHLTWU+GillSansMT"/>
                <a:cs typeface="EHLTWU+GillSansMT"/>
              </a:rPr>
              <a:t>quadro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spc="-10" dirty="0">
                <a:solidFill>
                  <a:srgbClr val="373545"/>
                </a:solidFill>
                <a:latin typeface="EHLTWU+GillSansMT"/>
                <a:cs typeface="EHLTWU+GillSansMT"/>
              </a:rPr>
              <a:t>de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 encefalopatia</a:t>
            </a:r>
            <a:r>
              <a:rPr sz="2000" spc="2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bilirrubínica</a:t>
            </a:r>
            <a:r>
              <a:rPr sz="2000" spc="2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&gt;</a:t>
            </a:r>
            <a:r>
              <a:rPr sz="2000" spc="-2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kernicterus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996086" y="5551881"/>
            <a:ext cx="11503617" cy="6743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312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850" spc="935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termo</a:t>
            </a:r>
            <a:r>
              <a:rPr sz="2000" spc="-2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reservado</a:t>
            </a:r>
            <a:r>
              <a:rPr sz="2000" spc="7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à</a:t>
            </a:r>
            <a:r>
              <a:rPr sz="2000" spc="-1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forma crônica </a:t>
            </a:r>
            <a:r>
              <a:rPr sz="2000" spc="-11" dirty="0">
                <a:solidFill>
                  <a:srgbClr val="373545"/>
                </a:solidFill>
                <a:latin typeface="EHLTWU+GillSansMT"/>
                <a:cs typeface="EHLTWU+GillSansMT"/>
              </a:rPr>
              <a:t>da</a:t>
            </a:r>
            <a:r>
              <a:rPr sz="2000" spc="1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doença,</a:t>
            </a:r>
            <a:r>
              <a:rPr sz="2000" spc="-17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com sequelas</a:t>
            </a:r>
            <a:r>
              <a:rPr sz="2000" spc="1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clínicas</a:t>
            </a:r>
            <a:r>
              <a:rPr sz="2000" spc="4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permanentes</a:t>
            </a:r>
            <a:r>
              <a:rPr sz="2000" spc="-2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resultantes da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303908" y="6009669"/>
            <a:ext cx="2855374" cy="674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310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toxicidade</a:t>
            </a:r>
            <a:r>
              <a:rPr sz="2000" spc="5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spc="-11" dirty="0">
                <a:solidFill>
                  <a:srgbClr val="373545"/>
                </a:solidFill>
                <a:latin typeface="EHLTWU+GillSansMT"/>
                <a:cs typeface="EHLTWU+GillSansMT"/>
              </a:rPr>
              <a:t>da</a:t>
            </a:r>
            <a:r>
              <a:rPr sz="2000" spc="1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bilirrubina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286121" y="1253944"/>
            <a:ext cx="2155602" cy="947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59"/>
              </a:lnSpc>
              <a:spcBef>
                <a:spcPts val="0"/>
              </a:spcBef>
              <a:spcAft>
                <a:spcPts val="0"/>
              </a:spcAft>
            </a:pPr>
            <a:r>
              <a:rPr sz="2800" dirty="0">
                <a:solidFill>
                  <a:srgbClr val="FFFFFF"/>
                </a:solidFill>
                <a:latin typeface="EHLTWU+GillSansMT"/>
                <a:cs typeface="EHLTWU+GillSansMT"/>
              </a:rPr>
              <a:t>ICTERÍCIA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72693" y="2679069"/>
            <a:ext cx="10285972" cy="6739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310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850" spc="914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Clinicamente</a:t>
            </a:r>
            <a:r>
              <a:rPr sz="2000" spc="34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spc="-15" dirty="0">
                <a:solidFill>
                  <a:srgbClr val="373545"/>
                </a:solidFill>
                <a:latin typeface="EHLTWU+GillSansMT"/>
                <a:cs typeface="EHLTWU+GillSansMT"/>
              </a:rPr>
              <a:t>visível</a:t>
            </a:r>
            <a:r>
              <a:rPr sz="2000" spc="5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quando</a:t>
            </a:r>
            <a:r>
              <a:rPr sz="2000" spc="-12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os </a:t>
            </a:r>
            <a:r>
              <a:rPr sz="2000" spc="-10" dirty="0">
                <a:solidFill>
                  <a:srgbClr val="373545"/>
                </a:solidFill>
                <a:latin typeface="EHLTWU+GillSansMT"/>
                <a:cs typeface="EHLTWU+GillSansMT"/>
              </a:rPr>
              <a:t>níveis</a:t>
            </a:r>
            <a:r>
              <a:rPr sz="2000" spc="2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séricos</a:t>
            </a:r>
            <a:r>
              <a:rPr sz="2000" spc="34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spc="-11" dirty="0">
                <a:solidFill>
                  <a:srgbClr val="373545"/>
                </a:solidFill>
                <a:latin typeface="EHLTWU+GillSansMT"/>
                <a:cs typeface="EHLTWU+GillSansMT"/>
              </a:rPr>
              <a:t>de</a:t>
            </a:r>
            <a:r>
              <a:rPr sz="2000" spc="34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bilirrubina</a:t>
            </a:r>
            <a:r>
              <a:rPr sz="2000" spc="-2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estão</a:t>
            </a:r>
            <a:r>
              <a:rPr sz="2000" spc="2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acima </a:t>
            </a:r>
            <a:r>
              <a:rPr sz="2000" spc="-11" dirty="0">
                <a:solidFill>
                  <a:srgbClr val="373545"/>
                </a:solidFill>
                <a:latin typeface="EHLTWU+GillSansMT"/>
                <a:cs typeface="EHLTWU+GillSansMT"/>
              </a:rPr>
              <a:t>de</a:t>
            </a:r>
            <a:r>
              <a:rPr sz="2000" spc="34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4-5mg/dL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72693" y="3273810"/>
            <a:ext cx="8935006" cy="6739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310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850" spc="914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2000" spc="-18" dirty="0">
                <a:solidFill>
                  <a:srgbClr val="373545"/>
                </a:solidFill>
                <a:latin typeface="EHLTWU+GillSansMT"/>
                <a:cs typeface="EHLTWU+GillSansMT"/>
              </a:rPr>
              <a:t>Gravidade</a:t>
            </a:r>
            <a:r>
              <a:rPr sz="2000" spc="9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spc="-10" dirty="0">
                <a:solidFill>
                  <a:srgbClr val="373545"/>
                </a:solidFill>
                <a:latin typeface="EHLTWU+GillSansMT"/>
                <a:cs typeface="EHLTWU+GillSansMT"/>
              </a:rPr>
              <a:t>relacionada</a:t>
            </a:r>
            <a:r>
              <a:rPr sz="2000" spc="69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spc="-14" dirty="0">
                <a:solidFill>
                  <a:srgbClr val="373545"/>
                </a:solidFill>
                <a:latin typeface="EHLTWU+GillSansMT"/>
                <a:cs typeface="EHLTWU+GillSansMT"/>
              </a:rPr>
              <a:t>ao</a:t>
            </a:r>
            <a:r>
              <a:rPr sz="2000" spc="1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momento</a:t>
            </a:r>
            <a:r>
              <a:rPr sz="2000" spc="-1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spc="-11" dirty="0">
                <a:solidFill>
                  <a:srgbClr val="373545"/>
                </a:solidFill>
                <a:latin typeface="EHLTWU+GillSansMT"/>
                <a:cs typeface="EHLTWU+GillSansMT"/>
              </a:rPr>
              <a:t>do</a:t>
            </a:r>
            <a:r>
              <a:rPr sz="2000" spc="3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spc="-10" dirty="0">
                <a:solidFill>
                  <a:srgbClr val="373545"/>
                </a:solidFill>
                <a:latin typeface="EHLTWU+GillSansMT"/>
                <a:cs typeface="EHLTWU+GillSansMT"/>
              </a:rPr>
              <a:t>aparecimento</a:t>
            </a:r>
            <a:r>
              <a:rPr sz="2000" spc="1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e a sua</a:t>
            </a:r>
            <a:r>
              <a:rPr sz="2000" spc="-1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intensidade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96086" y="3847872"/>
            <a:ext cx="11131594" cy="608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97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antes</a:t>
            </a:r>
            <a:r>
              <a:rPr sz="1800" spc="-1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de</a:t>
            </a:r>
            <a:r>
              <a:rPr sz="1800" spc="-1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spc="11" dirty="0">
                <a:solidFill>
                  <a:srgbClr val="373545"/>
                </a:solidFill>
                <a:latin typeface="EHLTWU+GillSansMT"/>
                <a:cs typeface="EHLTWU+GillSansMT"/>
              </a:rPr>
              <a:t>24</a:t>
            </a:r>
            <a:r>
              <a:rPr sz="1800" spc="-2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horas</a:t>
            </a:r>
            <a:r>
              <a:rPr sz="1800" spc="-1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de vida (precoce) </a:t>
            </a:r>
            <a:r>
              <a:rPr sz="1800" spc="-23" dirty="0">
                <a:solidFill>
                  <a:srgbClr val="373545"/>
                </a:solidFill>
                <a:latin typeface="EHLTWU+GillSansMT"/>
                <a:cs typeface="EHLTWU+GillSansMT"/>
              </a:rPr>
              <a:t>deve</a:t>
            </a:r>
            <a:r>
              <a:rPr sz="1800" spc="2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ser considerada</a:t>
            </a:r>
            <a:r>
              <a:rPr sz="1800" spc="-12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patológica</a:t>
            </a:r>
            <a:r>
              <a:rPr sz="1800" spc="1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e necessita</a:t>
            </a:r>
            <a:r>
              <a:rPr sz="1800" spc="-4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de </a:t>
            </a:r>
            <a:r>
              <a:rPr sz="1800" spc="-10" dirty="0">
                <a:solidFill>
                  <a:srgbClr val="373545"/>
                </a:solidFill>
                <a:latin typeface="EHLTWU+GillSansMT"/>
                <a:cs typeface="EHLTWU+GillSansMT"/>
              </a:rPr>
              <a:t>avaliação</a:t>
            </a:r>
            <a:r>
              <a:rPr sz="1800" spc="2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spc="-11" dirty="0">
                <a:solidFill>
                  <a:srgbClr val="373545"/>
                </a:solidFill>
                <a:latin typeface="EHLTWU+GillSansMT"/>
                <a:cs typeface="EHLTWU+GillSansMT"/>
              </a:rPr>
              <a:t>rigorosa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96086" y="4390954"/>
            <a:ext cx="12106925" cy="1431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97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após</a:t>
            </a:r>
            <a:r>
              <a:rPr sz="1800" spc="303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spc="14" dirty="0">
                <a:solidFill>
                  <a:srgbClr val="373545"/>
                </a:solidFill>
                <a:latin typeface="EHLTWU+GillSansMT"/>
                <a:cs typeface="EHLTWU+GillSansMT"/>
              </a:rPr>
              <a:t>24</a:t>
            </a:r>
            <a:r>
              <a:rPr sz="1800" spc="29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horas</a:t>
            </a:r>
            <a:r>
              <a:rPr sz="1800" spc="326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de</a:t>
            </a:r>
            <a:r>
              <a:rPr sz="1800" spc="30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vida</a:t>
            </a:r>
            <a:r>
              <a:rPr sz="1800" spc="32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(tardia)</a:t>
            </a:r>
            <a:r>
              <a:rPr sz="1800" spc="316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e</a:t>
            </a:r>
            <a:r>
              <a:rPr sz="1800" spc="31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</a:t>
            </a:r>
            <a:r>
              <a:rPr sz="1800" spc="316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spc="-14" dirty="0">
                <a:solidFill>
                  <a:srgbClr val="373545"/>
                </a:solidFill>
                <a:latin typeface="EHLTWU+GillSansMT"/>
                <a:cs typeface="EHLTWU+GillSansMT"/>
              </a:rPr>
              <a:t>área</a:t>
            </a:r>
            <a:r>
              <a:rPr sz="1800" spc="306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acometida</a:t>
            </a:r>
            <a:r>
              <a:rPr sz="1800" spc="323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spc="-17" dirty="0">
                <a:solidFill>
                  <a:srgbClr val="373545"/>
                </a:solidFill>
                <a:latin typeface="EHLTWU+GillSansMT"/>
                <a:cs typeface="EHLTWU+GillSansMT"/>
              </a:rPr>
              <a:t>restringir-se</a:t>
            </a:r>
            <a:r>
              <a:rPr sz="1800" spc="309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à</a:t>
            </a:r>
            <a:r>
              <a:rPr sz="1800" spc="316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face</a:t>
            </a:r>
            <a:r>
              <a:rPr sz="1800" spc="32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e</a:t>
            </a:r>
            <a:r>
              <a:rPr sz="1800" spc="294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tórax,</a:t>
            </a:r>
            <a:r>
              <a:rPr sz="1800" spc="11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pode</a:t>
            </a:r>
            <a:r>
              <a:rPr sz="1800" spc="29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spc="-18" dirty="0">
                <a:solidFill>
                  <a:srgbClr val="373545"/>
                </a:solidFill>
                <a:latin typeface="EHLTWU+GillSansMT"/>
                <a:cs typeface="EHLTWU+GillSansMT"/>
              </a:rPr>
              <a:t>tratar-se</a:t>
            </a:r>
            <a:r>
              <a:rPr sz="1800" spc="313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de</a:t>
            </a:r>
            <a:r>
              <a:rPr sz="1800" spc="323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icterícia</a:t>
            </a:r>
          </a:p>
          <a:p>
            <a:pPr marL="307822" marR="0">
              <a:lnSpc>
                <a:spcPts val="2087"/>
              </a:lnSpc>
              <a:spcBef>
                <a:spcPts val="1105"/>
              </a:spcBef>
              <a:spcAft>
                <a:spcPts val="0"/>
              </a:spcAft>
            </a:pP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fisiológica,</a:t>
            </a:r>
            <a:r>
              <a:rPr sz="1800" spc="-164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sendo</a:t>
            </a:r>
            <a:r>
              <a:rPr sz="1800" spc="1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necessária</a:t>
            </a:r>
            <a:r>
              <a:rPr sz="1800" spc="3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spc="-15" dirty="0">
                <a:solidFill>
                  <a:srgbClr val="373545"/>
                </a:solidFill>
                <a:latin typeface="EHLTWU+GillSansMT"/>
                <a:cs typeface="EHLTWU+GillSansMT"/>
              </a:rPr>
              <a:t>reavaliação</a:t>
            </a:r>
            <a:r>
              <a:rPr sz="1800" spc="4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periódica</a:t>
            </a:r>
            <a:r>
              <a:rPr sz="1800" spc="4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para observar</a:t>
            </a:r>
            <a:r>
              <a:rPr sz="1800" spc="12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se</a:t>
            </a:r>
            <a:r>
              <a:rPr sz="1800" spc="-2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</a:t>
            </a:r>
            <a:r>
              <a:rPr sz="1800" spc="2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spc="-11" dirty="0">
                <a:solidFill>
                  <a:srgbClr val="373545"/>
                </a:solidFill>
                <a:latin typeface="EHLTWU+GillSansMT"/>
                <a:cs typeface="EHLTWU+GillSansMT"/>
              </a:rPr>
              <a:t>área</a:t>
            </a:r>
            <a:r>
              <a:rPr sz="1800" spc="1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ictérica</a:t>
            </a:r>
            <a:r>
              <a:rPr sz="1800" spc="4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se estendeu</a:t>
            </a:r>
            <a:r>
              <a:rPr sz="1800" spc="2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além</a:t>
            </a:r>
            <a:r>
              <a:rPr sz="1800" spc="14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do</a:t>
            </a:r>
            <a:r>
              <a:rPr sz="1800" spc="23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umbigo</a:t>
            </a:r>
          </a:p>
          <a:p>
            <a:pPr marL="307822" marR="0">
              <a:lnSpc>
                <a:spcPts val="2090"/>
              </a:lnSpc>
              <a:spcBef>
                <a:spcPts val="1199"/>
              </a:spcBef>
              <a:spcAft>
                <a:spcPts val="0"/>
              </a:spcAft>
            </a:pP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ou para</a:t>
            </a:r>
            <a:r>
              <a:rPr sz="1800" spc="-1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as</a:t>
            </a:r>
            <a:r>
              <a:rPr sz="1800" spc="-1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extremidades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72693" y="5668701"/>
            <a:ext cx="6637032" cy="6074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5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Avaliação por profissional</a:t>
            </a:r>
            <a:r>
              <a:rPr sz="1800" spc="-2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experiente</a:t>
            </a:r>
            <a:r>
              <a:rPr sz="1800" spc="-2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e ambiente</a:t>
            </a:r>
            <a:r>
              <a:rPr sz="1800" spc="-43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iluminado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286121" y="1253944"/>
            <a:ext cx="2155602" cy="947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59"/>
              </a:lnSpc>
              <a:spcBef>
                <a:spcPts val="0"/>
              </a:spcBef>
              <a:spcAft>
                <a:spcPts val="0"/>
              </a:spcAft>
            </a:pPr>
            <a:r>
              <a:rPr sz="2800" dirty="0">
                <a:solidFill>
                  <a:srgbClr val="FFFFFF"/>
                </a:solidFill>
                <a:latin typeface="EHLTWU+GillSansMT"/>
                <a:cs typeface="EHLTWU+GillSansMT"/>
              </a:rPr>
              <a:t>ICTERÍCIA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72693" y="2618893"/>
            <a:ext cx="4591486" cy="6075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5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</a:t>
            </a:r>
            <a:r>
              <a:rPr sz="1800" spc="219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figura</a:t>
            </a:r>
            <a:r>
              <a:rPr sz="1800" spc="19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mostra</a:t>
            </a:r>
            <a:r>
              <a:rPr sz="1800" spc="199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</a:t>
            </a:r>
            <a:r>
              <a:rPr sz="1800" spc="22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classificação</a:t>
            </a:r>
            <a:r>
              <a:rPr sz="1800" spc="213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spc="-30" dirty="0">
                <a:solidFill>
                  <a:srgbClr val="373545"/>
                </a:solidFill>
                <a:latin typeface="EHLTWU+GillSansMT"/>
                <a:cs typeface="EHLTWU+GillSansMT"/>
              </a:rPr>
              <a:t>do</a:t>
            </a:r>
            <a:r>
              <a:rPr sz="1800" spc="242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grau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77798" y="3030911"/>
            <a:ext cx="4191660" cy="6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de</a:t>
            </a:r>
            <a:r>
              <a:rPr sz="1800" spc="1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icterícia,</a:t>
            </a:r>
            <a:r>
              <a:rPr sz="1800" spc="-139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baseada</a:t>
            </a:r>
            <a:r>
              <a:rPr sz="1800" spc="-4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spc="11" dirty="0">
                <a:solidFill>
                  <a:srgbClr val="373545"/>
                </a:solidFill>
                <a:latin typeface="EHLTWU+GillSansMT"/>
                <a:cs typeface="EHLTWU+GillSansMT"/>
              </a:rPr>
              <a:t>na</a:t>
            </a:r>
            <a:r>
              <a:rPr sz="1800" spc="-3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inspeção</a:t>
            </a:r>
            <a:r>
              <a:rPr sz="1800" spc="-2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do RN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72693" y="3573836"/>
            <a:ext cx="4597421" cy="2254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5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Auxilia</a:t>
            </a:r>
            <a:r>
              <a:rPr sz="1800" spc="109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spc="14" dirty="0">
                <a:solidFill>
                  <a:srgbClr val="373545"/>
                </a:solidFill>
                <a:latin typeface="EHLTWU+GillSansMT"/>
                <a:cs typeface="EHLTWU+GillSansMT"/>
              </a:rPr>
              <a:t>na</a:t>
            </a:r>
            <a:r>
              <a:rPr sz="1800" spc="1069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estimativa</a:t>
            </a:r>
            <a:r>
              <a:rPr sz="1800" spc="109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empírica</a:t>
            </a:r>
            <a:r>
              <a:rPr sz="1800" spc="1092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dos</a:t>
            </a:r>
          </a:p>
          <a:p>
            <a:pPr marL="305104" marR="0">
              <a:lnSpc>
                <a:spcPts val="2090"/>
              </a:lnSpc>
              <a:spcBef>
                <a:spcPts val="1149"/>
              </a:spcBef>
              <a:spcAft>
                <a:spcPts val="0"/>
              </a:spcAft>
            </a:pPr>
            <a:r>
              <a:rPr sz="1800" spc="-10" dirty="0">
                <a:solidFill>
                  <a:srgbClr val="373545"/>
                </a:solidFill>
                <a:latin typeface="EHLTWU+GillSansMT"/>
                <a:cs typeface="EHLTWU+GillSansMT"/>
              </a:rPr>
              <a:t>níveis</a:t>
            </a:r>
            <a:r>
              <a:rPr sz="1800" spc="283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de</a:t>
            </a:r>
            <a:r>
              <a:rPr sz="1800" spc="27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bilirrubina</a:t>
            </a:r>
            <a:r>
              <a:rPr sz="1800" spc="25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spc="14" dirty="0">
                <a:solidFill>
                  <a:srgbClr val="373545"/>
                </a:solidFill>
                <a:latin typeface="EHLTWU+GillSansMT"/>
                <a:cs typeface="EHLTWU+GillSansMT"/>
              </a:rPr>
              <a:t>no</a:t>
            </a:r>
            <a:r>
              <a:rPr sz="1800" spc="244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sangue</a:t>
            </a:r>
            <a:r>
              <a:rPr sz="1800" spc="253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e</a:t>
            </a:r>
            <a:r>
              <a:rPr sz="1800" spc="27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pode</a:t>
            </a:r>
          </a:p>
          <a:p>
            <a:pPr marL="305104" marR="0">
              <a:lnSpc>
                <a:spcPts val="2087"/>
              </a:lnSpc>
              <a:spcBef>
                <a:spcPts val="1154"/>
              </a:spcBef>
              <a:spcAft>
                <a:spcPts val="0"/>
              </a:spcAft>
            </a:pP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ser</a:t>
            </a:r>
            <a:r>
              <a:rPr sz="1800" spc="184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útil</a:t>
            </a:r>
            <a:r>
              <a:rPr sz="1800" spc="18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principalmente</a:t>
            </a:r>
            <a:r>
              <a:rPr sz="1800" spc="18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nos</a:t>
            </a:r>
            <a:r>
              <a:rPr sz="1800" spc="199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locais</a:t>
            </a:r>
            <a:r>
              <a:rPr sz="1800" spc="204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onde</a:t>
            </a:r>
          </a:p>
          <a:p>
            <a:pPr marL="305104" marR="0">
              <a:lnSpc>
                <a:spcPts val="2090"/>
              </a:lnSpc>
              <a:spcBef>
                <a:spcPts val="1149"/>
              </a:spcBef>
              <a:spcAft>
                <a:spcPts val="0"/>
              </a:spcAft>
            </a:pP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não</a:t>
            </a:r>
            <a:r>
              <a:rPr sz="1800" spc="90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spc="-11" dirty="0">
                <a:solidFill>
                  <a:srgbClr val="373545"/>
                </a:solidFill>
                <a:latin typeface="EHLTWU+GillSansMT"/>
                <a:cs typeface="EHLTWU+GillSansMT"/>
              </a:rPr>
              <a:t>há</a:t>
            </a:r>
            <a:r>
              <a:rPr sz="1800" spc="92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disponibilidade</a:t>
            </a:r>
            <a:r>
              <a:rPr sz="1800" spc="89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de</a:t>
            </a:r>
            <a:r>
              <a:rPr sz="1800" spc="922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dosagens</a:t>
            </a:r>
          </a:p>
          <a:p>
            <a:pPr marL="305104" marR="0">
              <a:lnSpc>
                <a:spcPts val="2087"/>
              </a:lnSpc>
              <a:spcBef>
                <a:spcPts val="1155"/>
              </a:spcBef>
              <a:spcAft>
                <a:spcPts val="0"/>
              </a:spcAft>
            </a:pP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laboratoriais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161153" y="1253944"/>
            <a:ext cx="2407060" cy="947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59"/>
              </a:lnSpc>
              <a:spcBef>
                <a:spcPts val="0"/>
              </a:spcBef>
              <a:spcAft>
                <a:spcPts val="0"/>
              </a:spcAft>
            </a:pPr>
            <a:r>
              <a:rPr sz="2800" dirty="0">
                <a:solidFill>
                  <a:srgbClr val="FFFEFF"/>
                </a:solidFill>
                <a:latin typeface="EHLTWU+GillSansMT"/>
                <a:cs typeface="EHLTWU+GillSansMT"/>
              </a:rPr>
              <a:t>HISTÓRICO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194168" y="2344319"/>
            <a:ext cx="4529109" cy="10424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ts val="0"/>
              </a:spcBef>
              <a:spcAft>
                <a:spcPts val="0"/>
              </a:spcAft>
            </a:pPr>
            <a:r>
              <a:rPr sz="1600" dirty="0">
                <a:solidFill>
                  <a:srgbClr val="000000"/>
                </a:solidFill>
                <a:latin typeface="EHLTWU+GillSansMT"/>
                <a:cs typeface="EHLTWU+GillSansMT"/>
              </a:rPr>
              <a:t>Unidades</a:t>
            </a:r>
            <a:r>
              <a:rPr sz="1600" spc="-3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600" spc="15" dirty="0">
                <a:solidFill>
                  <a:srgbClr val="000000"/>
                </a:solidFill>
                <a:latin typeface="EHLTWU+GillSansMT"/>
                <a:cs typeface="EHLTWU+GillSansMT"/>
              </a:rPr>
              <a:t>menores,infecções</a:t>
            </a:r>
            <a:r>
              <a:rPr sz="1600" spc="-2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600" dirty="0">
                <a:solidFill>
                  <a:srgbClr val="000000"/>
                </a:solidFill>
                <a:latin typeface="EHLTWU+GillSansMT"/>
                <a:cs typeface="EHLTWU+GillSansMT"/>
              </a:rPr>
              <a:t>cruzadas,</a:t>
            </a:r>
            <a:r>
              <a:rPr sz="1800" dirty="0">
                <a:solidFill>
                  <a:srgbClr val="000000"/>
                </a:solidFill>
                <a:latin typeface="EHLTWU+GillSansMT"/>
                <a:cs typeface="EHLTWU+GillSansMT"/>
              </a:rPr>
              <a:t>grandes</a:t>
            </a:r>
          </a:p>
          <a:p>
            <a:pPr marL="18288" marR="0">
              <a:lnSpc>
                <a:spcPts val="1864"/>
              </a:lnSpc>
              <a:spcBef>
                <a:spcPts val="33"/>
              </a:spcBef>
              <a:spcAft>
                <a:spcPts val="0"/>
              </a:spcAft>
            </a:pPr>
            <a:r>
              <a:rPr sz="1600" dirty="0">
                <a:solidFill>
                  <a:srgbClr val="000000"/>
                </a:solidFill>
                <a:latin typeface="EHLTWU+GillSansMT"/>
                <a:cs typeface="EHLTWU+GillSansMT"/>
              </a:rPr>
              <a:t>epidemias</a:t>
            </a:r>
            <a:r>
              <a:rPr sz="1600" spc="-8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600" dirty="0">
                <a:solidFill>
                  <a:srgbClr val="000000"/>
                </a:solidFill>
                <a:latin typeface="EHLTWU+GillSansMT"/>
                <a:cs typeface="EHLTWU+GillSansMT"/>
              </a:rPr>
              <a:t>de</a:t>
            </a:r>
            <a:r>
              <a:rPr sz="1600" spc="17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600" dirty="0">
                <a:solidFill>
                  <a:srgbClr val="000000"/>
                </a:solidFill>
                <a:latin typeface="EHLTWU+GillSansMT"/>
                <a:cs typeface="EHLTWU+GillSansMT"/>
              </a:rPr>
              <a:t>diarréia</a:t>
            </a:r>
            <a:r>
              <a:rPr sz="1600" spc="-4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600" dirty="0">
                <a:solidFill>
                  <a:srgbClr val="000000"/>
                </a:solidFill>
                <a:latin typeface="EHLTWU+GillSansMT"/>
                <a:cs typeface="EHLTWU+GillSansMT"/>
              </a:rPr>
              <a:t>infecciosa</a:t>
            </a:r>
            <a:r>
              <a:rPr sz="1600" spc="-5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600" dirty="0">
                <a:solidFill>
                  <a:srgbClr val="000000"/>
                </a:solidFill>
                <a:latin typeface="EHLTWU+GillSansMT"/>
                <a:cs typeface="EHLTWU+GillSansMT"/>
              </a:rPr>
              <a:t>e</a:t>
            </a:r>
            <a:r>
              <a:rPr sz="1600" spc="-1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600" dirty="0">
                <a:solidFill>
                  <a:srgbClr val="000000"/>
                </a:solidFill>
                <a:latin typeface="EHLTWU+GillSansMT"/>
                <a:cs typeface="EHLTWU+GillSansMT"/>
              </a:rPr>
              <a:t>altas</a:t>
            </a:r>
            <a:r>
              <a:rPr sz="1600" spc="-3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600" dirty="0">
                <a:solidFill>
                  <a:srgbClr val="000000"/>
                </a:solidFill>
                <a:latin typeface="EHLTWU+GillSansMT"/>
                <a:cs typeface="EHLTWU+GillSansMT"/>
              </a:rPr>
              <a:t>taxas</a:t>
            </a:r>
            <a:r>
              <a:rPr sz="1600" spc="-37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600" dirty="0">
                <a:solidFill>
                  <a:srgbClr val="000000"/>
                </a:solidFill>
                <a:latin typeface="EHLTWU+GillSansMT"/>
                <a:cs typeface="EHLTWU+GillSansMT"/>
              </a:rPr>
              <a:t>de</a:t>
            </a:r>
          </a:p>
          <a:p>
            <a:pPr marL="1472565" marR="0">
              <a:lnSpc>
                <a:spcPts val="1847"/>
              </a:lnSpc>
              <a:spcBef>
                <a:spcPts val="0"/>
              </a:spcBef>
              <a:spcAft>
                <a:spcPts val="0"/>
              </a:spcAft>
            </a:pPr>
            <a:r>
              <a:rPr sz="1600" dirty="0">
                <a:solidFill>
                  <a:srgbClr val="000000"/>
                </a:solidFill>
                <a:latin typeface="EHLTWU+GillSansMT"/>
                <a:cs typeface="EHLTWU+GillSansMT"/>
              </a:rPr>
              <a:t>mortalidade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909317" y="2417576"/>
            <a:ext cx="4906577" cy="9701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310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EHLTWU+GillSansMT"/>
                <a:cs typeface="EHLTWU+GillSansMT"/>
              </a:rPr>
              <a:t>Anos 40-50:</a:t>
            </a:r>
            <a:r>
              <a:rPr sz="2000" spc="-22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000000"/>
                </a:solidFill>
                <a:latin typeface="EHLTWU+GillSansMT"/>
                <a:cs typeface="EHLTWU+GillSansMT"/>
              </a:rPr>
              <a:t>primeiras</a:t>
            </a:r>
            <a:r>
              <a:rPr sz="2000" spc="2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000000"/>
                </a:solidFill>
                <a:latin typeface="EHLTWU+GillSansMT"/>
                <a:cs typeface="EHLTWU+GillSansMT"/>
              </a:rPr>
              <a:t>propostas </a:t>
            </a:r>
            <a:r>
              <a:rPr sz="2000" spc="-11" dirty="0">
                <a:solidFill>
                  <a:srgbClr val="000000"/>
                </a:solidFill>
                <a:latin typeface="EHLTWU+GillSansMT"/>
                <a:cs typeface="EHLTWU+GillSansMT"/>
              </a:rPr>
              <a:t>de</a:t>
            </a:r>
          </a:p>
          <a:p>
            <a:pPr marL="0" marR="0">
              <a:lnSpc>
                <a:spcPts val="2312"/>
              </a:lnSpc>
              <a:spcBef>
                <a:spcPts val="15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EHLTWU+GillSansMT"/>
                <a:cs typeface="EHLTWU+GillSansMT"/>
              </a:rPr>
              <a:t>modificação</a:t>
            </a:r>
            <a:r>
              <a:rPr sz="2000" spc="74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000000"/>
                </a:solidFill>
                <a:latin typeface="EHLTWU+GillSansMT"/>
                <a:cs typeface="EHLTWU+GillSansMT"/>
              </a:rPr>
              <a:t>deste</a:t>
            </a:r>
            <a:r>
              <a:rPr sz="2000" spc="2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000000"/>
                </a:solidFill>
                <a:latin typeface="EHLTWU+GillSansMT"/>
                <a:cs typeface="EHLTWU+GillSansMT"/>
              </a:rPr>
              <a:t>esquema</a:t>
            </a:r>
            <a:r>
              <a:rPr sz="2000" spc="-1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2000" spc="-14" dirty="0">
                <a:solidFill>
                  <a:srgbClr val="000000"/>
                </a:solidFill>
                <a:latin typeface="EHLTWU+GillSansMT"/>
                <a:cs typeface="EHLTWU+GillSansMT"/>
              </a:rPr>
              <a:t>de</a:t>
            </a:r>
            <a:r>
              <a:rPr sz="2000" spc="1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000000"/>
                </a:solidFill>
                <a:latin typeface="EHLTWU+GillSansMT"/>
                <a:cs typeface="EHLTWU+GillSansMT"/>
              </a:rPr>
              <a:t>assistência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909317" y="3579753"/>
            <a:ext cx="5300691" cy="1266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310"/>
              </a:lnSpc>
              <a:spcBef>
                <a:spcPts val="0"/>
              </a:spcBef>
              <a:spcAft>
                <a:spcPts val="0"/>
              </a:spcAft>
            </a:pPr>
            <a:r>
              <a:rPr sz="2000" spc="-10" dirty="0">
                <a:solidFill>
                  <a:srgbClr val="000000"/>
                </a:solidFill>
                <a:latin typeface="EHLTWU+GillSansMT"/>
                <a:cs typeface="EHLTWU+GillSansMT"/>
              </a:rPr>
              <a:t>Década</a:t>
            </a:r>
            <a:r>
              <a:rPr sz="2000" spc="62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2000" spc="-11" dirty="0">
                <a:solidFill>
                  <a:srgbClr val="000000"/>
                </a:solidFill>
                <a:latin typeface="EHLTWU+GillSansMT"/>
                <a:cs typeface="EHLTWU+GillSansMT"/>
              </a:rPr>
              <a:t>de</a:t>
            </a:r>
            <a:r>
              <a:rPr sz="2000" dirty="0">
                <a:solidFill>
                  <a:srgbClr val="000000"/>
                </a:solidFill>
                <a:latin typeface="EHLTWU+GillSansMT"/>
                <a:cs typeface="EHLTWU+GillSansMT"/>
              </a:rPr>
              <a:t> 70-80:</a:t>
            </a:r>
            <a:r>
              <a:rPr sz="2000" spc="-22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000000"/>
                </a:solidFill>
                <a:latin typeface="EHLTWU+GillSansMT"/>
                <a:cs typeface="EHLTWU+GillSansMT"/>
              </a:rPr>
              <a:t>experiências </a:t>
            </a:r>
            <a:r>
              <a:rPr sz="2000" spc="-10" dirty="0">
                <a:solidFill>
                  <a:srgbClr val="000000"/>
                </a:solidFill>
                <a:latin typeface="EHLTWU+GillSansMT"/>
                <a:cs typeface="EHLTWU+GillSansMT"/>
              </a:rPr>
              <a:t>sobre</a:t>
            </a:r>
            <a:r>
              <a:rPr sz="2000" spc="3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000000"/>
                </a:solidFill>
                <a:latin typeface="EHLTWU+GillSansMT"/>
                <a:cs typeface="EHLTWU+GillSansMT"/>
              </a:rPr>
              <a:t>o</a:t>
            </a:r>
          </a:p>
          <a:p>
            <a:pPr marL="0" marR="0">
              <a:lnSpc>
                <a:spcPts val="2312"/>
              </a:lnSpc>
              <a:spcBef>
                <a:spcPts val="15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EHLTWU+GillSansMT"/>
                <a:cs typeface="EHLTWU+GillSansMT"/>
              </a:rPr>
              <a:t>comportamento materno </a:t>
            </a:r>
            <a:r>
              <a:rPr sz="2000" spc="-10" dirty="0">
                <a:solidFill>
                  <a:srgbClr val="000000"/>
                </a:solidFill>
                <a:latin typeface="EHLTWU+GillSansMT"/>
                <a:cs typeface="EHLTWU+GillSansMT"/>
              </a:rPr>
              <a:t>da</a:t>
            </a:r>
            <a:r>
              <a:rPr sz="2000" spc="3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000000"/>
                </a:solidFill>
                <a:latin typeface="EHLTWU+GillSansMT"/>
                <a:cs typeface="EHLTWU+GillSansMT"/>
              </a:rPr>
              <a:t>separação</a:t>
            </a:r>
            <a:r>
              <a:rPr sz="2000" spc="23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000000"/>
                </a:solidFill>
                <a:latin typeface="EHLTWU+GillSansMT"/>
                <a:cs typeface="EHLTWU+GillSansMT"/>
              </a:rPr>
              <a:t>mãe-</a:t>
            </a:r>
          </a:p>
          <a:p>
            <a:pPr marL="0" marR="0">
              <a:lnSpc>
                <a:spcPts val="2310"/>
              </a:lnSpc>
              <a:spcBef>
                <a:spcPts val="70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EHLTWU+GillSansMT"/>
                <a:cs typeface="EHLTWU+GillSansMT"/>
              </a:rPr>
              <a:t>filho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721472" y="3903071"/>
            <a:ext cx="3312242" cy="5416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864"/>
              </a:lnSpc>
              <a:spcBef>
                <a:spcPts val="0"/>
              </a:spcBef>
              <a:spcAft>
                <a:spcPts val="0"/>
              </a:spcAft>
            </a:pPr>
            <a:r>
              <a:rPr sz="1600" dirty="0">
                <a:solidFill>
                  <a:srgbClr val="000000"/>
                </a:solidFill>
                <a:latin typeface="EHLTWU+GillSansMT"/>
                <a:cs typeface="EHLTWU+GillSansMT"/>
              </a:rPr>
              <a:t>Programas</a:t>
            </a:r>
            <a:r>
              <a:rPr sz="1600" spc="-8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600" dirty="0">
                <a:solidFill>
                  <a:srgbClr val="000000"/>
                </a:solidFill>
                <a:latin typeface="EHLTWU+GillSansMT"/>
                <a:cs typeface="EHLTWU+GillSansMT"/>
              </a:rPr>
              <a:t>de</a:t>
            </a:r>
            <a:r>
              <a:rPr sz="1600" spc="-1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600" dirty="0">
                <a:solidFill>
                  <a:srgbClr val="000000"/>
                </a:solidFill>
                <a:latin typeface="EHLTWU+GillSansMT"/>
                <a:cs typeface="EHLTWU+GillSansMT"/>
              </a:rPr>
              <a:t>alojamento</a:t>
            </a:r>
            <a:r>
              <a:rPr sz="1600" spc="-87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1600" dirty="0">
                <a:solidFill>
                  <a:srgbClr val="000000"/>
                </a:solidFill>
                <a:latin typeface="EHLTWU+GillSansMT"/>
                <a:cs typeface="EHLTWU+GillSansMT"/>
              </a:rPr>
              <a:t>conjunto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909317" y="5036697"/>
            <a:ext cx="10479264" cy="9701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310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000000"/>
                </a:solidFill>
                <a:latin typeface="EHLTWU+GillSansMT"/>
                <a:cs typeface="EHLTWU+GillSansMT"/>
              </a:rPr>
              <a:t>1983:</a:t>
            </a:r>
            <a:r>
              <a:rPr sz="2000" spc="-22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000000"/>
                </a:solidFill>
                <a:latin typeface="EHLTWU+GillSansMT"/>
                <a:cs typeface="EHLTWU+GillSansMT"/>
              </a:rPr>
              <a:t>Resolução</a:t>
            </a:r>
            <a:r>
              <a:rPr sz="2000" spc="2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2000" spc="27" dirty="0">
                <a:solidFill>
                  <a:srgbClr val="000000"/>
                </a:solidFill>
                <a:latin typeface="EHLTWU+GillSansMT"/>
                <a:cs typeface="EHLTWU+GillSansMT"/>
              </a:rPr>
              <a:t>n</a:t>
            </a:r>
            <a:r>
              <a:rPr sz="2000" baseline="30000" dirty="0">
                <a:solidFill>
                  <a:srgbClr val="000000"/>
                </a:solidFill>
                <a:latin typeface="EHLTWU+GillSansMT"/>
                <a:cs typeface="EHLTWU+GillSansMT"/>
              </a:rPr>
              <a:t>0</a:t>
            </a:r>
            <a:r>
              <a:rPr sz="2000" spc="174" baseline="3000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000000"/>
                </a:solidFill>
                <a:latin typeface="EHLTWU+GillSansMT"/>
                <a:cs typeface="EHLTWU+GillSansMT"/>
              </a:rPr>
              <a:t>18/INAMPS</a:t>
            </a:r>
            <a:r>
              <a:rPr sz="2000" spc="2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000000"/>
                </a:solidFill>
                <a:latin typeface="EHLTWU+GillSansMT"/>
                <a:cs typeface="EHLTWU+GillSansMT"/>
              </a:rPr>
              <a:t>- normas</a:t>
            </a:r>
            <a:r>
              <a:rPr sz="2000" spc="2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000000"/>
                </a:solidFill>
                <a:latin typeface="EHLTWU+GillSansMT"/>
                <a:cs typeface="EHLTWU+GillSansMT"/>
              </a:rPr>
              <a:t>e tornou</a:t>
            </a:r>
            <a:r>
              <a:rPr sz="2000" spc="-1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000000"/>
                </a:solidFill>
                <a:latin typeface="EHLTWU+GillSansMT"/>
                <a:cs typeface="EHLTWU+GillSansMT"/>
              </a:rPr>
              <a:t>obrigatória</a:t>
            </a:r>
            <a:r>
              <a:rPr sz="2000" spc="2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000000"/>
                </a:solidFill>
                <a:latin typeface="EHLTWU+GillSansMT"/>
                <a:cs typeface="EHLTWU+GillSansMT"/>
              </a:rPr>
              <a:t>a</a:t>
            </a:r>
            <a:r>
              <a:rPr sz="2000" spc="-1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000000"/>
                </a:solidFill>
                <a:latin typeface="EHLTWU+GillSansMT"/>
                <a:cs typeface="EHLTWU+GillSansMT"/>
              </a:rPr>
              <a:t>permanência </a:t>
            </a:r>
            <a:r>
              <a:rPr sz="2000" spc="-11" dirty="0">
                <a:solidFill>
                  <a:srgbClr val="000000"/>
                </a:solidFill>
                <a:latin typeface="EHLTWU+GillSansMT"/>
                <a:cs typeface="EHLTWU+GillSansMT"/>
              </a:rPr>
              <a:t>do</a:t>
            </a:r>
            <a:r>
              <a:rPr sz="2000" spc="3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000000"/>
                </a:solidFill>
                <a:latin typeface="EHLTWU+GillSansMT"/>
                <a:cs typeface="EHLTWU+GillSansMT"/>
              </a:rPr>
              <a:t>filho </a:t>
            </a:r>
            <a:r>
              <a:rPr sz="2000" spc="-10" dirty="0">
                <a:solidFill>
                  <a:srgbClr val="000000"/>
                </a:solidFill>
                <a:latin typeface="EHLTWU+GillSansMT"/>
                <a:cs typeface="EHLTWU+GillSansMT"/>
              </a:rPr>
              <a:t>ao</a:t>
            </a:r>
          </a:p>
          <a:p>
            <a:pPr marL="0" marR="0">
              <a:lnSpc>
                <a:spcPts val="2312"/>
              </a:lnSpc>
              <a:spcBef>
                <a:spcPts val="15"/>
              </a:spcBef>
              <a:spcAft>
                <a:spcPts val="0"/>
              </a:spcAft>
            </a:pPr>
            <a:r>
              <a:rPr sz="2000" spc="-10" dirty="0">
                <a:solidFill>
                  <a:srgbClr val="000000"/>
                </a:solidFill>
                <a:latin typeface="EHLTWU+GillSansMT"/>
                <a:cs typeface="EHLTWU+GillSansMT"/>
              </a:rPr>
              <a:t>lado</a:t>
            </a:r>
            <a:r>
              <a:rPr sz="2000" spc="2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2000" spc="-11" dirty="0">
                <a:solidFill>
                  <a:srgbClr val="000000"/>
                </a:solidFill>
                <a:latin typeface="EHLTWU+GillSansMT"/>
                <a:cs typeface="EHLTWU+GillSansMT"/>
              </a:rPr>
              <a:t>da</a:t>
            </a:r>
            <a:r>
              <a:rPr sz="2000" spc="4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000000"/>
                </a:solidFill>
                <a:latin typeface="EHLTWU+GillSansMT"/>
                <a:cs typeface="EHLTWU+GillSansMT"/>
              </a:rPr>
              <a:t>mãe,</a:t>
            </a:r>
            <a:r>
              <a:rPr sz="2000" spc="-208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000000"/>
                </a:solidFill>
                <a:latin typeface="EHLTWU+GillSansMT"/>
                <a:cs typeface="EHLTWU+GillSansMT"/>
              </a:rPr>
              <a:t>24h</a:t>
            </a:r>
            <a:r>
              <a:rPr sz="2000" spc="-25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000000"/>
                </a:solidFill>
                <a:latin typeface="EHLTWU+GillSansMT"/>
                <a:cs typeface="EHLTWU+GillSansMT"/>
              </a:rPr>
              <a:t>por dia,</a:t>
            </a:r>
            <a:r>
              <a:rPr sz="2000" spc="-171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2000" spc="-18" dirty="0">
                <a:solidFill>
                  <a:srgbClr val="000000"/>
                </a:solidFill>
                <a:latin typeface="EHLTWU+GillSansMT"/>
                <a:cs typeface="EHLTWU+GillSansMT"/>
              </a:rPr>
              <a:t>através</a:t>
            </a:r>
            <a:r>
              <a:rPr sz="2000" spc="62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2000" spc="-11" dirty="0">
                <a:solidFill>
                  <a:srgbClr val="000000"/>
                </a:solidFill>
                <a:latin typeface="EHLTWU+GillSansMT"/>
                <a:cs typeface="EHLTWU+GillSansMT"/>
              </a:rPr>
              <a:t>do</a:t>
            </a:r>
            <a:r>
              <a:rPr sz="2000" spc="30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000000"/>
                </a:solidFill>
                <a:latin typeface="EHLTWU+GillSansMT"/>
                <a:cs typeface="EHLTWU+GillSansMT"/>
              </a:rPr>
              <a:t>sistema </a:t>
            </a:r>
            <a:r>
              <a:rPr sz="2000" spc="-11" dirty="0">
                <a:solidFill>
                  <a:srgbClr val="000000"/>
                </a:solidFill>
                <a:latin typeface="EHLTWU+GillSansMT"/>
                <a:cs typeface="EHLTWU+GillSansMT"/>
              </a:rPr>
              <a:t>de</a:t>
            </a:r>
            <a:r>
              <a:rPr sz="2000" dirty="0">
                <a:solidFill>
                  <a:srgbClr val="000000"/>
                </a:solidFill>
                <a:latin typeface="EHLTWU+GillSansMT"/>
                <a:cs typeface="EHLTWU+GillSansMT"/>
              </a:rPr>
              <a:t> alojamento</a:t>
            </a:r>
            <a:r>
              <a:rPr sz="2000" spc="46" dirty="0">
                <a:solidFill>
                  <a:srgbClr val="000000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000000"/>
                </a:solidFill>
                <a:latin typeface="EHLTWU+GillSansMT"/>
                <a:cs typeface="EHLTWU+GillSansMT"/>
              </a:rPr>
              <a:t>conjunto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286121" y="1253944"/>
            <a:ext cx="2155602" cy="947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59"/>
              </a:lnSpc>
              <a:spcBef>
                <a:spcPts val="0"/>
              </a:spcBef>
              <a:spcAft>
                <a:spcPts val="0"/>
              </a:spcAft>
            </a:pPr>
            <a:r>
              <a:rPr sz="2800" dirty="0">
                <a:solidFill>
                  <a:srgbClr val="FFFFFF"/>
                </a:solidFill>
                <a:latin typeface="EHLTWU+GillSansMT"/>
                <a:cs typeface="EHLTWU+GillSansMT"/>
              </a:rPr>
              <a:t>ICTERÍCIA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799321" y="2925908"/>
            <a:ext cx="2766528" cy="12163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177"/>
              </a:lnSpc>
              <a:spcBef>
                <a:spcPts val="0"/>
              </a:spcBef>
              <a:spcAft>
                <a:spcPts val="0"/>
              </a:spcAft>
            </a:pPr>
            <a:r>
              <a:rPr sz="3600" dirty="0">
                <a:solidFill>
                  <a:srgbClr val="FFFFFF"/>
                </a:solidFill>
                <a:latin typeface="EHLTWU+GillSansMT"/>
                <a:cs typeface="EHLTWU+GillSansMT"/>
              </a:rPr>
              <a:t>ICTERÍCIA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389873" y="3469625"/>
            <a:ext cx="3667422" cy="1216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174"/>
              </a:lnSpc>
              <a:spcBef>
                <a:spcPts val="0"/>
              </a:spcBef>
              <a:spcAft>
                <a:spcPts val="0"/>
              </a:spcAft>
            </a:pPr>
            <a:r>
              <a:rPr sz="3600" spc="-67" dirty="0">
                <a:solidFill>
                  <a:srgbClr val="FFFFFF"/>
                </a:solidFill>
                <a:latin typeface="EHLTWU+GillSansMT"/>
                <a:cs typeface="EHLTWU+GillSansMT"/>
              </a:rPr>
              <a:t>FOTOTERAPIA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248655" y="2118589"/>
            <a:ext cx="6029780" cy="15004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312"/>
              </a:lnSpc>
              <a:spcBef>
                <a:spcPts val="0"/>
              </a:spcBef>
              <a:spcAft>
                <a:spcPts val="0"/>
              </a:spcAft>
            </a:pPr>
            <a:r>
              <a:rPr sz="18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850" spc="914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Definição</a:t>
            </a:r>
            <a:r>
              <a:rPr sz="2000" spc="3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clínica</a:t>
            </a:r>
            <a:r>
              <a:rPr sz="2000" spc="2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spc="-11" dirty="0">
                <a:solidFill>
                  <a:srgbClr val="373545"/>
                </a:solidFill>
                <a:latin typeface="EHLTWU+GillSansMT"/>
                <a:cs typeface="EHLTWU+GillSansMT"/>
              </a:rPr>
              <a:t>de</a:t>
            </a:r>
            <a:r>
              <a:rPr sz="2000" spc="34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hipoglicemia</a:t>
            </a:r>
            <a:r>
              <a:rPr sz="2000" spc="1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inclui:</a:t>
            </a:r>
          </a:p>
          <a:p>
            <a:pPr marL="0" marR="0">
              <a:lnSpc>
                <a:spcPts val="2312"/>
              </a:lnSpc>
              <a:spcBef>
                <a:spcPts val="2370"/>
              </a:spcBef>
              <a:spcAft>
                <a:spcPts val="0"/>
              </a:spcAft>
            </a:pPr>
            <a:r>
              <a:rPr sz="2000" dirty="0">
                <a:solidFill>
                  <a:srgbClr val="373545"/>
                </a:solidFill>
                <a:latin typeface="OMJEAI+GillSansMT"/>
                <a:cs typeface="OMJEAI+GillSansMT"/>
              </a:rPr>
              <a:t>• </a:t>
            </a:r>
            <a:r>
              <a:rPr sz="2000" spc="-12" dirty="0">
                <a:solidFill>
                  <a:srgbClr val="373545"/>
                </a:solidFill>
                <a:latin typeface="EHLTWU+GillSansMT"/>
                <a:cs typeface="EHLTWU+GillSansMT"/>
              </a:rPr>
              <a:t>Níveis</a:t>
            </a:r>
            <a:r>
              <a:rPr sz="2000" spc="2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spc="-11" dirty="0">
                <a:solidFill>
                  <a:srgbClr val="373545"/>
                </a:solidFill>
                <a:latin typeface="EHLTWU+GillSansMT"/>
                <a:cs typeface="EHLTWU+GillSansMT"/>
              </a:rPr>
              <a:t>de</a:t>
            </a:r>
            <a:r>
              <a:rPr sz="2000" spc="34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glicose</a:t>
            </a:r>
            <a:r>
              <a:rPr sz="2000" spc="3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plasmática</a:t>
            </a:r>
            <a:r>
              <a:rPr sz="2000" spc="43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inferiores</a:t>
            </a:r>
            <a:r>
              <a:rPr sz="2000" spc="4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a</a:t>
            </a:r>
            <a:r>
              <a:rPr sz="2000" spc="-1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lang="pt-BR" sz="2000" spc="-17" dirty="0">
                <a:solidFill>
                  <a:srgbClr val="373545"/>
                </a:solidFill>
                <a:latin typeface="EHLTWU+GillSansMT"/>
                <a:cs typeface="EHLTWU+GillSansMT"/>
              </a:rPr>
              <a:t>45</a:t>
            </a:r>
            <a:r>
              <a:rPr sz="2000" spc="-2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spc="-10" dirty="0">
                <a:solidFill>
                  <a:srgbClr val="373545"/>
                </a:solidFill>
                <a:latin typeface="EHLTWU+GillSansMT"/>
                <a:cs typeface="EHLTWU+GillSansMT"/>
              </a:rPr>
              <a:t>mg/dL</a:t>
            </a:r>
          </a:p>
          <a:p>
            <a:pPr marL="0" marR="0">
              <a:lnSpc>
                <a:spcPts val="2310"/>
              </a:lnSpc>
              <a:spcBef>
                <a:spcPts val="2371"/>
              </a:spcBef>
              <a:spcAft>
                <a:spcPts val="0"/>
              </a:spcAft>
            </a:pPr>
            <a:r>
              <a:rPr sz="2000" dirty="0">
                <a:solidFill>
                  <a:srgbClr val="373545"/>
                </a:solidFill>
                <a:latin typeface="OMJEAI+GillSansMT"/>
                <a:cs typeface="OMJEAI+GillSansMT"/>
              </a:rPr>
              <a:t>•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Sinais clínicos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50950" y="3196814"/>
            <a:ext cx="3327001" cy="10800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704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FFFFFF"/>
                </a:solidFill>
                <a:latin typeface="EHLTWU+GillSansMT"/>
                <a:cs typeface="EHLTWU+GillSansMT"/>
              </a:rPr>
              <a:t>HIPOGLICEMIA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248655" y="3902841"/>
            <a:ext cx="6772340" cy="25904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310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373545"/>
                </a:solidFill>
                <a:latin typeface="OMJEAI+GillSansMT"/>
                <a:cs typeface="OMJEAI+GillSansMT"/>
              </a:rPr>
              <a:t>•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Desaparecimento</a:t>
            </a:r>
            <a:r>
              <a:rPr sz="2000" spc="2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dos</a:t>
            </a:r>
            <a:r>
              <a:rPr sz="2000" spc="3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sinais</a:t>
            </a:r>
            <a:r>
              <a:rPr sz="2000" spc="1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com a</a:t>
            </a:r>
            <a:r>
              <a:rPr sz="2000" spc="1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spc="-15" dirty="0">
                <a:solidFill>
                  <a:srgbClr val="373545"/>
                </a:solidFill>
                <a:latin typeface="EHLTWU+GillSansMT"/>
                <a:cs typeface="EHLTWU+GillSansMT"/>
              </a:rPr>
              <a:t>correção</a:t>
            </a:r>
            <a:r>
              <a:rPr sz="2000" spc="3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da</a:t>
            </a:r>
            <a:r>
              <a:rPr sz="2000" spc="1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glicemia</a:t>
            </a:r>
          </a:p>
          <a:p>
            <a:pPr>
              <a:lnSpc>
                <a:spcPct val="150000"/>
              </a:lnSpc>
              <a:spcBef>
                <a:spcPts val="2372"/>
              </a:spcBef>
            </a:pPr>
            <a:r>
              <a:rPr sz="18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850" spc="914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2000" spc="-21" dirty="0">
                <a:solidFill>
                  <a:srgbClr val="373545"/>
                </a:solidFill>
                <a:latin typeface="EHLTWU+GillSansMT"/>
                <a:cs typeface="EHLTWU+GillSansMT"/>
              </a:rPr>
              <a:t>Pode</a:t>
            </a:r>
            <a:r>
              <a:rPr sz="2000" spc="4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373545"/>
                </a:solidFill>
                <a:latin typeface="EHLTWU+GillSansMT"/>
                <a:cs typeface="EHLTWU+GillSansMT"/>
              </a:rPr>
              <a:t>produzir dano cerebral</a:t>
            </a:r>
            <a:r>
              <a:rPr sz="2000" spc="2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2000" spc="-20" dirty="0" err="1">
                <a:solidFill>
                  <a:srgbClr val="373545"/>
                </a:solidFill>
                <a:latin typeface="EHLTWU+GillSansMT"/>
                <a:cs typeface="EHLTWU+GillSansMT"/>
              </a:rPr>
              <a:t>irreversível</a:t>
            </a:r>
            <a:r>
              <a:rPr lang="pt-BR" sz="2000" spc="-20" dirty="0">
                <a:solidFill>
                  <a:srgbClr val="373545"/>
                </a:solidFill>
                <a:latin typeface="EHLTWU+GillSansMT"/>
                <a:cs typeface="EHLTWU+GillSansMT"/>
              </a:rPr>
              <a:t> – principal fonte de energia do neurônio (</a:t>
            </a:r>
            <a:r>
              <a:rPr lang="pt-BR" sz="2000" spc="-21" dirty="0">
                <a:solidFill>
                  <a:srgbClr val="373545"/>
                </a:solidFill>
                <a:latin typeface="EHLTWU+GillSansMT"/>
              </a:rPr>
              <a:t>corpos cetônicos transformam-se em substrato energético alternativo)</a:t>
            </a:r>
          </a:p>
          <a:p>
            <a:pPr marL="0" marR="0">
              <a:lnSpc>
                <a:spcPts val="2310"/>
              </a:lnSpc>
              <a:spcBef>
                <a:spcPts val="2372"/>
              </a:spcBef>
              <a:spcAft>
                <a:spcPts val="0"/>
              </a:spcAft>
            </a:pPr>
            <a:endParaRPr sz="2000" spc="-20" dirty="0">
              <a:solidFill>
                <a:srgbClr val="373545"/>
              </a:solidFill>
              <a:latin typeface="EHLTWU+GillSansMT"/>
              <a:cs typeface="EHLTWU+GillSansM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902072" y="1253944"/>
            <a:ext cx="2924142" cy="947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59"/>
              </a:lnSpc>
              <a:spcBef>
                <a:spcPts val="0"/>
              </a:spcBef>
              <a:spcAft>
                <a:spcPts val="0"/>
              </a:spcAft>
            </a:pPr>
            <a:r>
              <a:rPr sz="2800" dirty="0">
                <a:solidFill>
                  <a:srgbClr val="FFFFFF"/>
                </a:solidFill>
                <a:latin typeface="EHLTWU+GillSansMT"/>
                <a:cs typeface="EHLTWU+GillSansMT"/>
              </a:rPr>
              <a:t>HIPOGLICEMIA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60450" y="2640864"/>
            <a:ext cx="8327486" cy="10131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ts val="0"/>
              </a:spcBef>
              <a:spcAft>
                <a:spcPts val="0"/>
              </a:spcAft>
            </a:pPr>
            <a:r>
              <a:rPr sz="1800" b="1" spc="-17" dirty="0">
                <a:solidFill>
                  <a:srgbClr val="373545"/>
                </a:solidFill>
                <a:latin typeface="NMMSPQ+GillSansMT-Bold"/>
                <a:cs typeface="NMMSPQ+GillSansMT-Bold"/>
              </a:rPr>
              <a:t>Fatores</a:t>
            </a:r>
            <a:r>
              <a:rPr sz="1800" b="1" spc="43" dirty="0">
                <a:solidFill>
                  <a:srgbClr val="373545"/>
                </a:solidFill>
                <a:latin typeface="NMMSPQ+GillSansMT-Bold"/>
                <a:cs typeface="NMMSPQ+GillSansMT-Bold"/>
              </a:rPr>
              <a:t> </a:t>
            </a:r>
            <a:r>
              <a:rPr sz="1800" b="1" dirty="0">
                <a:solidFill>
                  <a:srgbClr val="373545"/>
                </a:solidFill>
                <a:latin typeface="NMMSPQ+GillSansMT-Bold"/>
                <a:cs typeface="NMMSPQ+GillSansMT-Bold"/>
              </a:rPr>
              <a:t>de</a:t>
            </a:r>
            <a:r>
              <a:rPr sz="1800" b="1" spc="-25" dirty="0">
                <a:solidFill>
                  <a:srgbClr val="373545"/>
                </a:solidFill>
                <a:latin typeface="NMMSPQ+GillSansMT-Bold"/>
                <a:cs typeface="NMMSPQ+GillSansMT-Bold"/>
              </a:rPr>
              <a:t> </a:t>
            </a:r>
            <a:r>
              <a:rPr sz="1800" b="1" dirty="0">
                <a:solidFill>
                  <a:srgbClr val="373545"/>
                </a:solidFill>
                <a:latin typeface="NMMSPQ+GillSansMT-Bold"/>
                <a:cs typeface="NMMSPQ+GillSansMT-Bold"/>
              </a:rPr>
              <a:t>risco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(aumento</a:t>
            </a:r>
            <a:r>
              <a:rPr sz="1800" spc="-33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da utilização</a:t>
            </a:r>
            <a:r>
              <a:rPr sz="1800" spc="2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da glicose</a:t>
            </a:r>
            <a:r>
              <a:rPr sz="1800" spc="1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e diminuição</a:t>
            </a:r>
            <a:r>
              <a:rPr sz="1800" spc="2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de</a:t>
            </a:r>
            <a:r>
              <a:rPr sz="1800" spc="-1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reservas)</a:t>
            </a:r>
          </a:p>
          <a:p>
            <a:pPr marL="0" marR="0">
              <a:lnSpc>
                <a:spcPts val="2087"/>
              </a:lnSpc>
              <a:spcBef>
                <a:spcPts val="1106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2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Baixo peso</a:t>
            </a:r>
            <a:r>
              <a:rPr sz="1800" spc="-2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ao</a:t>
            </a:r>
            <a:r>
              <a:rPr sz="1800" spc="-1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nascer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60450" y="3451886"/>
            <a:ext cx="3097235" cy="6070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2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RN GIG</a:t>
            </a:r>
            <a:r>
              <a:rPr sz="1800" spc="1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(incidência 8,1%)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60450" y="3857935"/>
            <a:ext cx="2904822" cy="6066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2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RN PIG</a:t>
            </a:r>
            <a:r>
              <a:rPr sz="1800" spc="1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(incidência15%)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60450" y="4263573"/>
            <a:ext cx="2816627" cy="6066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2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Filhos</a:t>
            </a:r>
            <a:r>
              <a:rPr sz="1800" spc="34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de mãe</a:t>
            </a:r>
            <a:r>
              <a:rPr sz="1800" spc="-1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diabética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60450" y="4668673"/>
            <a:ext cx="3934075" cy="10128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2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Portadores de eritroblastose</a:t>
            </a:r>
            <a:r>
              <a:rPr sz="1800" spc="-1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fetal</a:t>
            </a:r>
          </a:p>
          <a:p>
            <a:pPr marL="0" marR="0">
              <a:lnSpc>
                <a:spcPts val="2087"/>
              </a:lnSpc>
              <a:spcBef>
                <a:spcPts val="1106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2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Uso materno</a:t>
            </a:r>
            <a:r>
              <a:rPr sz="1800" spc="-56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de</a:t>
            </a:r>
            <a:r>
              <a:rPr sz="1800" spc="1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tocolíticos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60450" y="5568726"/>
            <a:ext cx="8621862" cy="6076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2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Situações</a:t>
            </a:r>
            <a:r>
              <a:rPr sz="1800" spc="1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de</a:t>
            </a:r>
            <a:r>
              <a:rPr sz="1800" spc="-12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estresse (asfixia,</a:t>
            </a:r>
            <a:r>
              <a:rPr sz="1800" spc="-14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spc="10" dirty="0">
                <a:solidFill>
                  <a:srgbClr val="373545"/>
                </a:solidFill>
                <a:latin typeface="EHLTWU+GillSansMT"/>
                <a:cs typeface="EHLTWU+GillSansMT"/>
              </a:rPr>
              <a:t>sepse,</a:t>
            </a:r>
            <a:r>
              <a:rPr sz="1800" spc="-216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hipotermia,</a:t>
            </a:r>
            <a:r>
              <a:rPr sz="1800" spc="-19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dificuldade</a:t>
            </a:r>
            <a:r>
              <a:rPr sz="1800" spc="4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respiratória</a:t>
            </a:r>
            <a:r>
              <a:rPr sz="1800" spc="1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spc="-21" dirty="0">
                <a:solidFill>
                  <a:srgbClr val="373545"/>
                </a:solidFill>
                <a:latin typeface="EHLTWU+GillSansMT"/>
                <a:cs typeface="EHLTWU+GillSansMT"/>
              </a:rPr>
              <a:t>grave)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248655" y="1269548"/>
            <a:ext cx="2669583" cy="6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800" b="1" dirty="0">
                <a:solidFill>
                  <a:srgbClr val="373545"/>
                </a:solidFill>
                <a:latin typeface="NMMSPQ+GillSansMT-Bold"/>
                <a:cs typeface="NMMSPQ+GillSansMT-Bold"/>
              </a:rPr>
              <a:t>Manifestações</a:t>
            </a:r>
            <a:r>
              <a:rPr sz="1800" b="1" spc="-41" dirty="0">
                <a:solidFill>
                  <a:srgbClr val="373545"/>
                </a:solidFill>
                <a:latin typeface="NMMSPQ+GillSansMT-Bold"/>
                <a:cs typeface="NMMSPQ+GillSansMT-Bold"/>
              </a:rPr>
              <a:t> </a:t>
            </a:r>
            <a:r>
              <a:rPr sz="1800" b="1" dirty="0">
                <a:solidFill>
                  <a:srgbClr val="373545"/>
                </a:solidFill>
                <a:latin typeface="NMMSPQ+GillSansMT-Bold"/>
                <a:cs typeface="NMMSPQ+GillSansMT-Bold"/>
              </a:rPr>
              <a:t>clínicas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248655" y="1675186"/>
            <a:ext cx="6402865" cy="607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5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373545"/>
                </a:solidFill>
                <a:latin typeface="EHLTWU+GillSansMT"/>
                <a:cs typeface="EHLTWU+GillSansMT"/>
              </a:rPr>
              <a:t>Em</a:t>
            </a:r>
            <a:r>
              <a:rPr sz="1800" spc="-2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muitos</a:t>
            </a:r>
            <a:r>
              <a:rPr sz="1800" spc="1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casos</a:t>
            </a:r>
            <a:r>
              <a:rPr sz="1800" spc="-1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é assintomática</a:t>
            </a:r>
            <a:r>
              <a:rPr sz="1800" spc="-1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(diagnóstico diferencial)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248655" y="2080286"/>
            <a:ext cx="6431167" cy="607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5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Inespecíficas</a:t>
            </a:r>
            <a:r>
              <a:rPr sz="1800" spc="-46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e confundem-se</a:t>
            </a:r>
            <a:r>
              <a:rPr sz="1800" spc="-43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com</a:t>
            </a:r>
            <a:r>
              <a:rPr sz="1800" spc="-1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outras</a:t>
            </a:r>
            <a:r>
              <a:rPr sz="1800" spc="-1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doenças</a:t>
            </a:r>
            <a:r>
              <a:rPr sz="1800" spc="-1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do RN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248655" y="2486335"/>
            <a:ext cx="1533750" cy="604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5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spc="-38" dirty="0">
                <a:solidFill>
                  <a:srgbClr val="373545"/>
                </a:solidFill>
                <a:latin typeface="EHLTWU+GillSansMT"/>
                <a:cs typeface="EHLTWU+GillSansMT"/>
              </a:rPr>
              <a:t>Tremores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248655" y="2891435"/>
            <a:ext cx="1565009" cy="6054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5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Hipotonia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050950" y="3196814"/>
            <a:ext cx="3327001" cy="10800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704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FFFFFF"/>
                </a:solidFill>
                <a:latin typeface="EHLTWU+GillSansMT"/>
                <a:cs typeface="EHLTWU+GillSansMT"/>
              </a:rPr>
              <a:t>HIPOGLICEMIA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248655" y="3297356"/>
            <a:ext cx="1806195" cy="606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5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Irritabilidade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248655" y="3702994"/>
            <a:ext cx="1375786" cy="604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5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Letargia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5248655" y="4108379"/>
            <a:ext cx="4270701" cy="10120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5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Crises de</a:t>
            </a:r>
            <a:r>
              <a:rPr sz="1800" spc="-12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apneia,</a:t>
            </a:r>
            <a:r>
              <a:rPr sz="1800" spc="-17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cianose,</a:t>
            </a:r>
            <a:r>
              <a:rPr sz="1800" spc="-20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bradicardia</a:t>
            </a:r>
          </a:p>
          <a:p>
            <a:pPr marL="0" marR="0">
              <a:lnSpc>
                <a:spcPts val="2087"/>
              </a:lnSpc>
              <a:spcBef>
                <a:spcPts val="1107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5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spc="-20" dirty="0">
                <a:solidFill>
                  <a:srgbClr val="373545"/>
                </a:solidFill>
                <a:latin typeface="EHLTWU+GillSansMT"/>
                <a:cs typeface="EHLTWU+GillSansMT"/>
              </a:rPr>
              <a:t>Taquipneia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5248655" y="4919244"/>
            <a:ext cx="1702383" cy="605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5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Hipotermia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5248655" y="5325166"/>
            <a:ext cx="2324465" cy="6064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5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Crises convulsivas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902072" y="1253944"/>
            <a:ext cx="2924142" cy="947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59"/>
              </a:lnSpc>
              <a:spcBef>
                <a:spcPts val="0"/>
              </a:spcBef>
              <a:spcAft>
                <a:spcPts val="0"/>
              </a:spcAft>
            </a:pPr>
            <a:r>
              <a:rPr sz="2800" dirty="0">
                <a:solidFill>
                  <a:srgbClr val="FFFFFF"/>
                </a:solidFill>
                <a:latin typeface="EHLTWU+GillSansMT"/>
                <a:cs typeface="EHLTWU+GillSansMT"/>
              </a:rPr>
              <a:t>HIPOGLICEMIA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72693" y="2545136"/>
            <a:ext cx="1468821" cy="6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800" b="1" spc="-15" dirty="0">
                <a:solidFill>
                  <a:srgbClr val="373545"/>
                </a:solidFill>
                <a:latin typeface="NMMSPQ+GillSansMT-Bold"/>
                <a:cs typeface="NMMSPQ+GillSansMT-Bold"/>
              </a:rPr>
              <a:t>Prevenção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72693" y="3087933"/>
            <a:ext cx="12477577" cy="6076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5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Estímulo</a:t>
            </a:r>
            <a:r>
              <a:rPr sz="1800" spc="50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e</a:t>
            </a:r>
            <a:r>
              <a:rPr sz="1800" spc="513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o</a:t>
            </a:r>
            <a:r>
              <a:rPr sz="1800" spc="49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apoio</a:t>
            </a:r>
            <a:r>
              <a:rPr sz="1800" spc="509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ao</a:t>
            </a:r>
            <a:r>
              <a:rPr sz="1800" spc="496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início</a:t>
            </a:r>
            <a:r>
              <a:rPr sz="1800" spc="52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precoce</a:t>
            </a:r>
            <a:r>
              <a:rPr sz="1800" spc="51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da</a:t>
            </a:r>
            <a:r>
              <a:rPr sz="1800" spc="513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amamentação</a:t>
            </a:r>
            <a:r>
              <a:rPr sz="1800" spc="51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é</a:t>
            </a:r>
            <a:r>
              <a:rPr sz="1800" spc="486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uma</a:t>
            </a:r>
            <a:r>
              <a:rPr sz="1800" spc="519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importante</a:t>
            </a:r>
            <a:r>
              <a:rPr sz="1800" spc="513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estratégia</a:t>
            </a:r>
            <a:r>
              <a:rPr sz="1800" spc="48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para</a:t>
            </a:r>
            <a:r>
              <a:rPr sz="1800" spc="482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garantir</a:t>
            </a:r>
            <a:r>
              <a:rPr sz="1800" spc="519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aporte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77798" y="3499414"/>
            <a:ext cx="3192385" cy="6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necessário</a:t>
            </a:r>
            <a:r>
              <a:rPr sz="1800" spc="-2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de</a:t>
            </a:r>
            <a:r>
              <a:rPr sz="1800" spc="-12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calorias</a:t>
            </a:r>
            <a:r>
              <a:rPr sz="1800" spc="1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aos RN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72693" y="4042339"/>
            <a:ext cx="12479704" cy="1513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5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Nas</a:t>
            </a:r>
            <a:r>
              <a:rPr sz="1800" spc="29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primeiras</a:t>
            </a:r>
            <a:r>
              <a:rPr sz="1800" spc="30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spc="-11" dirty="0">
                <a:solidFill>
                  <a:srgbClr val="373545"/>
                </a:solidFill>
                <a:latin typeface="EHLTWU+GillSansMT"/>
                <a:cs typeface="EHLTWU+GillSansMT"/>
              </a:rPr>
              <a:t>24</a:t>
            </a:r>
            <a:r>
              <a:rPr sz="1800" spc="316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horas</a:t>
            </a:r>
            <a:r>
              <a:rPr sz="1800" spc="29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de</a:t>
            </a:r>
            <a:r>
              <a:rPr sz="1800" spc="299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vida,</a:t>
            </a:r>
            <a:r>
              <a:rPr sz="1800" spc="139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</a:t>
            </a:r>
            <a:r>
              <a:rPr sz="1800" spc="294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produção</a:t>
            </a:r>
            <a:r>
              <a:rPr sz="1800" spc="31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de</a:t>
            </a:r>
            <a:r>
              <a:rPr sz="1800" spc="32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colostro</a:t>
            </a:r>
            <a:r>
              <a:rPr sz="1800" spc="294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pela</a:t>
            </a:r>
            <a:r>
              <a:rPr sz="1800" spc="293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mãe</a:t>
            </a:r>
            <a:r>
              <a:rPr sz="1800" spc="32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ainda</a:t>
            </a:r>
            <a:r>
              <a:rPr sz="1800" spc="29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é</a:t>
            </a:r>
            <a:r>
              <a:rPr sz="1800" spc="294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baixa,</a:t>
            </a:r>
            <a:r>
              <a:rPr sz="1800" spc="114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mesmo</a:t>
            </a:r>
            <a:r>
              <a:rPr sz="1800" spc="284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naquelas</a:t>
            </a:r>
            <a:r>
              <a:rPr sz="1800" spc="32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spc="11" dirty="0">
                <a:solidFill>
                  <a:srgbClr val="373545"/>
                </a:solidFill>
                <a:latin typeface="EHLTWU+GillSansMT"/>
                <a:cs typeface="EHLTWU+GillSansMT"/>
              </a:rPr>
              <a:t>que</a:t>
            </a:r>
            <a:r>
              <a:rPr sz="1800" spc="28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terão</a:t>
            </a:r>
          </a:p>
          <a:p>
            <a:pPr marL="305104" marR="0">
              <a:lnSpc>
                <a:spcPts val="2087"/>
              </a:lnSpc>
              <a:spcBef>
                <a:spcPts val="1104"/>
              </a:spcBef>
              <a:spcAft>
                <a:spcPts val="0"/>
              </a:spcAft>
            </a:pP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sucesso</a:t>
            </a:r>
            <a:r>
              <a:rPr sz="1800" spc="2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spc="11" dirty="0">
                <a:solidFill>
                  <a:srgbClr val="373545"/>
                </a:solidFill>
                <a:latin typeface="EHLTWU+GillSansMT"/>
                <a:cs typeface="EHLTWU+GillSansMT"/>
              </a:rPr>
              <a:t>na</a:t>
            </a:r>
            <a:r>
              <a:rPr sz="1800" spc="1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 err="1">
                <a:solidFill>
                  <a:srgbClr val="373545"/>
                </a:solidFill>
                <a:latin typeface="EHLTWU+GillSansMT"/>
                <a:cs typeface="EHLTWU+GillSansMT"/>
              </a:rPr>
              <a:t>amamentação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.</a:t>
            </a:r>
            <a:r>
              <a:rPr sz="1800" spc="7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Essa</a:t>
            </a:r>
            <a:r>
              <a:rPr sz="1800" spc="33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spc="-10" dirty="0">
                <a:solidFill>
                  <a:srgbClr val="373545"/>
                </a:solidFill>
                <a:latin typeface="EHLTWU+GillSansMT"/>
                <a:cs typeface="EHLTWU+GillSansMT"/>
              </a:rPr>
              <a:t>situação,</a:t>
            </a:r>
            <a:r>
              <a:rPr sz="1800" spc="-136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entretanto,</a:t>
            </a:r>
            <a:r>
              <a:rPr sz="1800" spc="-13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não</a:t>
            </a:r>
            <a:r>
              <a:rPr sz="1800" spc="14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spc="-10" dirty="0">
                <a:solidFill>
                  <a:srgbClr val="373545"/>
                </a:solidFill>
                <a:latin typeface="EHLTWU+GillSansMT"/>
                <a:cs typeface="EHLTWU+GillSansMT"/>
              </a:rPr>
              <a:t>representa</a:t>
            </a:r>
            <a:r>
              <a:rPr sz="1800" spc="6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qualquer</a:t>
            </a:r>
            <a:r>
              <a:rPr sz="1800" spc="43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risco</a:t>
            </a:r>
            <a:r>
              <a:rPr sz="1800" spc="46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para</a:t>
            </a:r>
            <a:r>
              <a:rPr sz="1800" spc="34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o</a:t>
            </a:r>
            <a:r>
              <a:rPr sz="1800" spc="43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RN</a:t>
            </a:r>
            <a:r>
              <a:rPr sz="1800" spc="46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</a:t>
            </a:r>
            <a:r>
              <a:rPr sz="1800" spc="2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termo</a:t>
            </a:r>
            <a:r>
              <a:rPr sz="1800" spc="3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com</a:t>
            </a:r>
            <a:r>
              <a:rPr sz="1800" spc="34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peso</a:t>
            </a:r>
          </a:p>
          <a:p>
            <a:pPr marL="305104" marR="0">
              <a:lnSpc>
                <a:spcPts val="2087"/>
              </a:lnSpc>
              <a:spcBef>
                <a:spcPts val="1152"/>
              </a:spcBef>
              <a:spcAft>
                <a:spcPts val="0"/>
              </a:spcAft>
            </a:pP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adequado</a:t>
            </a:r>
            <a:r>
              <a:rPr sz="1800" spc="12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para</a:t>
            </a:r>
            <a:r>
              <a:rPr sz="1800" spc="129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</a:t>
            </a:r>
            <a:r>
              <a:rPr sz="1800" spc="14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idade</a:t>
            </a:r>
            <a:r>
              <a:rPr sz="1800" spc="15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gestacional</a:t>
            </a:r>
            <a:r>
              <a:rPr sz="1800" spc="146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&gt;</a:t>
            </a:r>
            <a:r>
              <a:rPr sz="1800" spc="152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possuem</a:t>
            </a:r>
            <a:r>
              <a:rPr sz="1800" spc="134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reservas</a:t>
            </a:r>
            <a:r>
              <a:rPr sz="1800" spc="11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suficientes</a:t>
            </a:r>
            <a:r>
              <a:rPr sz="1800" spc="162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de</a:t>
            </a:r>
            <a:r>
              <a:rPr sz="1800" spc="154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carboidratos</a:t>
            </a:r>
            <a:r>
              <a:rPr sz="1800" spc="122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e</a:t>
            </a:r>
            <a:r>
              <a:rPr sz="1800" spc="12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são</a:t>
            </a:r>
            <a:r>
              <a:rPr sz="1800" spc="14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capazes</a:t>
            </a:r>
            <a:r>
              <a:rPr sz="1800" spc="13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de</a:t>
            </a:r>
            <a:r>
              <a:rPr sz="1800" spc="154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lançar</a:t>
            </a:r>
            <a:r>
              <a:rPr sz="1800" spc="13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mão</a:t>
            </a:r>
          </a:p>
          <a:p>
            <a:pPr marL="305104" marR="0">
              <a:lnSpc>
                <a:spcPts val="2087"/>
              </a:lnSpc>
              <a:spcBef>
                <a:spcPts val="1104"/>
              </a:spcBef>
              <a:spcAft>
                <a:spcPts val="0"/>
              </a:spcAft>
            </a:pP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de</a:t>
            </a:r>
            <a:r>
              <a:rPr sz="1800" spc="1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mecanismos</a:t>
            </a:r>
            <a:r>
              <a:rPr sz="1800" spc="-3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de</a:t>
            </a:r>
            <a:r>
              <a:rPr sz="1800" spc="1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controle</a:t>
            </a:r>
            <a:r>
              <a:rPr sz="1800" spc="1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da glicemia</a:t>
            </a:r>
            <a:r>
              <a:rPr sz="1800" spc="3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plasmática,</a:t>
            </a:r>
            <a:r>
              <a:rPr sz="1800" spc="-18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o </a:t>
            </a:r>
            <a:r>
              <a:rPr sz="1800" spc="11" dirty="0">
                <a:solidFill>
                  <a:srgbClr val="373545"/>
                </a:solidFill>
                <a:latin typeface="EHLTWU+GillSansMT"/>
                <a:cs typeface="EHLTWU+GillSansMT"/>
              </a:rPr>
              <a:t>que</a:t>
            </a:r>
            <a:r>
              <a:rPr sz="1800" spc="-3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pode</a:t>
            </a:r>
            <a:r>
              <a:rPr sz="1800" spc="-1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não</a:t>
            </a:r>
            <a:r>
              <a:rPr sz="1800" spc="-34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spc="-11" dirty="0">
                <a:solidFill>
                  <a:srgbClr val="373545"/>
                </a:solidFill>
                <a:latin typeface="EHLTWU+GillSansMT"/>
                <a:cs typeface="EHLTWU+GillSansMT"/>
              </a:rPr>
              <a:t>ocorrer</a:t>
            </a:r>
            <a:r>
              <a:rPr sz="1800" spc="2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nas</a:t>
            </a:r>
            <a:r>
              <a:rPr sz="1800" spc="-2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crianças</a:t>
            </a:r>
            <a:r>
              <a:rPr sz="1800" spc="-3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dos</a:t>
            </a:r>
            <a:r>
              <a:rPr sz="1800" spc="12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grupos</a:t>
            </a:r>
            <a:r>
              <a:rPr sz="1800" spc="-3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de</a:t>
            </a:r>
            <a:r>
              <a:rPr sz="1800" spc="1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risco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902072" y="1253944"/>
            <a:ext cx="2924142" cy="947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59"/>
              </a:lnSpc>
              <a:spcBef>
                <a:spcPts val="0"/>
              </a:spcBef>
              <a:spcAft>
                <a:spcPts val="0"/>
              </a:spcAft>
            </a:pPr>
            <a:r>
              <a:rPr sz="2800" dirty="0">
                <a:solidFill>
                  <a:srgbClr val="FFFFFF"/>
                </a:solidFill>
                <a:latin typeface="EHLTWU+GillSansMT"/>
                <a:cs typeface="EHLTWU+GillSansMT"/>
              </a:rPr>
              <a:t>HIPOGLICEMIA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72693" y="2319580"/>
            <a:ext cx="1238212" cy="5751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78"/>
              </a:lnSpc>
              <a:spcBef>
                <a:spcPts val="0"/>
              </a:spcBef>
              <a:spcAft>
                <a:spcPts val="0"/>
              </a:spcAft>
            </a:pPr>
            <a:r>
              <a:rPr sz="1700" b="1" dirty="0">
                <a:solidFill>
                  <a:srgbClr val="373545"/>
                </a:solidFill>
                <a:latin typeface="NMMSPQ+GillSansMT-Bold"/>
                <a:cs typeface="NMMSPQ+GillSansMT-Bold"/>
              </a:rPr>
              <a:t>Controle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72693" y="2810972"/>
            <a:ext cx="6820941" cy="15565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76"/>
              </a:lnSpc>
              <a:spcBef>
                <a:spcPts val="0"/>
              </a:spcBef>
              <a:spcAft>
                <a:spcPts val="0"/>
              </a:spcAft>
            </a:pPr>
            <a:r>
              <a:rPr sz="15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550" spc="1156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RN GIG</a:t>
            </a:r>
            <a:r>
              <a:rPr sz="1700" spc="-3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-</a:t>
            </a:r>
            <a:r>
              <a:rPr sz="1700" spc="1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dosar glicemia</a:t>
            </a:r>
            <a:r>
              <a:rPr sz="1700" spc="-1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com</a:t>
            </a:r>
            <a:r>
              <a:rPr sz="1700" spc="1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spc="14" dirty="0">
                <a:solidFill>
                  <a:srgbClr val="373545"/>
                </a:solidFill>
                <a:latin typeface="EHLTWU+GillSansMT"/>
                <a:cs typeface="EHLTWU+GillSansMT"/>
              </a:rPr>
              <a:t>1,</a:t>
            </a:r>
            <a:r>
              <a:rPr sz="1700" spc="-18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spc="14" dirty="0">
                <a:solidFill>
                  <a:srgbClr val="373545"/>
                </a:solidFill>
                <a:latin typeface="EHLTWU+GillSansMT"/>
                <a:cs typeface="EHLTWU+GillSansMT"/>
              </a:rPr>
              <a:t>2,</a:t>
            </a:r>
            <a:r>
              <a:rPr sz="1700" spc="-18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4,</a:t>
            </a:r>
            <a:r>
              <a:rPr sz="1700" spc="-19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8,</a:t>
            </a:r>
            <a:r>
              <a:rPr sz="1700" spc="-18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spc="14" dirty="0">
                <a:solidFill>
                  <a:srgbClr val="373545"/>
                </a:solidFill>
                <a:latin typeface="EHLTWU+GillSansMT"/>
                <a:cs typeface="EHLTWU+GillSansMT"/>
              </a:rPr>
              <a:t>12</a:t>
            </a:r>
            <a:r>
              <a:rPr sz="1700" spc="-1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e</a:t>
            </a:r>
            <a:r>
              <a:rPr sz="1700" spc="-1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spc="14" dirty="0">
                <a:solidFill>
                  <a:srgbClr val="373545"/>
                </a:solidFill>
                <a:latin typeface="EHLTWU+GillSansMT"/>
                <a:cs typeface="EHLTWU+GillSansMT"/>
              </a:rPr>
              <a:t>24</a:t>
            </a:r>
            <a:r>
              <a:rPr sz="1700" spc="-1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horas de</a:t>
            </a:r>
            <a:r>
              <a:rPr sz="1700" spc="-1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vida</a:t>
            </a:r>
          </a:p>
          <a:p>
            <a:pPr marL="0" marR="0">
              <a:lnSpc>
                <a:spcPts val="1976"/>
              </a:lnSpc>
              <a:spcBef>
                <a:spcPts val="1839"/>
              </a:spcBef>
              <a:spcAft>
                <a:spcPts val="0"/>
              </a:spcAft>
            </a:pPr>
            <a:r>
              <a:rPr sz="15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550" spc="1156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RN PIG-</a:t>
            </a:r>
            <a:r>
              <a:rPr sz="1700" spc="-2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dosar glicemia</a:t>
            </a:r>
            <a:r>
              <a:rPr sz="1700" spc="-1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com</a:t>
            </a:r>
            <a:r>
              <a:rPr sz="1700" spc="1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2,</a:t>
            </a:r>
            <a:r>
              <a:rPr sz="1700" spc="-19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4,</a:t>
            </a:r>
            <a:r>
              <a:rPr sz="1700" spc="-179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spc="14" dirty="0">
                <a:solidFill>
                  <a:srgbClr val="373545"/>
                </a:solidFill>
                <a:latin typeface="EHLTWU+GillSansMT"/>
                <a:cs typeface="EHLTWU+GillSansMT"/>
              </a:rPr>
              <a:t>6,</a:t>
            </a:r>
            <a:r>
              <a:rPr sz="1700" spc="-18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spc="10" dirty="0">
                <a:solidFill>
                  <a:srgbClr val="373545"/>
                </a:solidFill>
                <a:latin typeface="EHLTWU+GillSansMT"/>
                <a:cs typeface="EHLTWU+GillSansMT"/>
              </a:rPr>
              <a:t>12,</a:t>
            </a:r>
            <a:r>
              <a:rPr sz="1700" spc="-19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24,</a:t>
            </a:r>
            <a:r>
              <a:rPr sz="1700" spc="-19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48 e</a:t>
            </a:r>
            <a:r>
              <a:rPr sz="1700" spc="-1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spc="14" dirty="0">
                <a:solidFill>
                  <a:srgbClr val="373545"/>
                </a:solidFill>
                <a:latin typeface="EHLTWU+GillSansMT"/>
                <a:cs typeface="EHLTWU+GillSansMT"/>
              </a:rPr>
              <a:t>72</a:t>
            </a:r>
            <a:r>
              <a:rPr sz="1700" spc="-12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horas de</a:t>
            </a:r>
            <a:r>
              <a:rPr sz="1700" spc="-1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vida</a:t>
            </a:r>
          </a:p>
          <a:p>
            <a:pPr marL="0" marR="0">
              <a:lnSpc>
                <a:spcPts val="1976"/>
              </a:lnSpc>
              <a:spcBef>
                <a:spcPts val="1890"/>
              </a:spcBef>
              <a:spcAft>
                <a:spcPts val="0"/>
              </a:spcAft>
            </a:pPr>
            <a:r>
              <a:rPr sz="1700" b="1" dirty="0">
                <a:solidFill>
                  <a:srgbClr val="373545"/>
                </a:solidFill>
                <a:latin typeface="NMMSPQ+GillSansMT-Bold"/>
                <a:cs typeface="NMMSPQ+GillSansMT-Bold"/>
              </a:rPr>
              <a:t>Manejo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72693" y="4283508"/>
            <a:ext cx="12498127" cy="9379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78"/>
              </a:lnSpc>
              <a:spcBef>
                <a:spcPts val="0"/>
              </a:spcBef>
              <a:spcAft>
                <a:spcPts val="0"/>
              </a:spcAft>
            </a:pPr>
            <a:r>
              <a:rPr sz="15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550" spc="1156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RN</a:t>
            </a:r>
            <a:r>
              <a:rPr sz="1700" spc="9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assintomático</a:t>
            </a:r>
            <a:r>
              <a:rPr sz="1700" spc="10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com</a:t>
            </a:r>
            <a:r>
              <a:rPr sz="1700" spc="112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glicemia</a:t>
            </a:r>
            <a:r>
              <a:rPr sz="1700" spc="8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baixa</a:t>
            </a:r>
            <a:r>
              <a:rPr sz="1700" spc="102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(entre</a:t>
            </a:r>
            <a:r>
              <a:rPr sz="1700" spc="11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spc="-10" dirty="0">
                <a:solidFill>
                  <a:srgbClr val="373545"/>
                </a:solidFill>
                <a:latin typeface="EHLTWU+GillSansMT"/>
                <a:cs typeface="EHLTWU+GillSansMT"/>
              </a:rPr>
              <a:t>25</a:t>
            </a:r>
            <a:r>
              <a:rPr sz="1700" spc="12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e</a:t>
            </a:r>
            <a:r>
              <a:rPr sz="1700" spc="10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spc="-10" dirty="0">
                <a:solidFill>
                  <a:srgbClr val="373545"/>
                </a:solidFill>
                <a:latin typeface="EHLTWU+GillSansMT"/>
                <a:cs typeface="EHLTWU+GillSansMT"/>
              </a:rPr>
              <a:t>45</a:t>
            </a:r>
            <a:r>
              <a:rPr sz="1700" spc="12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mg/dL):</a:t>
            </a:r>
            <a:r>
              <a:rPr sz="1700" spc="-5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alimentar</a:t>
            </a:r>
            <a:r>
              <a:rPr sz="1700" spc="11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a</a:t>
            </a:r>
            <a:r>
              <a:rPr sz="1700" spc="9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criança,</a:t>
            </a:r>
            <a:r>
              <a:rPr sz="1700" spc="-4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preferencialmente</a:t>
            </a:r>
            <a:r>
              <a:rPr sz="1700" spc="12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com</a:t>
            </a:r>
            <a:r>
              <a:rPr sz="1700" spc="9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leite</a:t>
            </a:r>
            <a:r>
              <a:rPr sz="1700" spc="79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materno.</a:t>
            </a:r>
          </a:p>
          <a:p>
            <a:pPr marL="305104" marR="0">
              <a:lnSpc>
                <a:spcPts val="1976"/>
              </a:lnSpc>
              <a:spcBef>
                <a:spcPts val="831"/>
              </a:spcBef>
              <a:spcAft>
                <a:spcPts val="0"/>
              </a:spcAft>
            </a:pP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Repetir</a:t>
            </a:r>
            <a:r>
              <a:rPr sz="1700" spc="-43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a dosagem</a:t>
            </a:r>
            <a:r>
              <a:rPr sz="1700" spc="1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da glicemia</a:t>
            </a:r>
            <a:r>
              <a:rPr sz="1700" spc="-4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em</a:t>
            </a:r>
            <a:r>
              <a:rPr sz="1700" spc="1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spc="14" dirty="0">
                <a:solidFill>
                  <a:srgbClr val="373545"/>
                </a:solidFill>
                <a:latin typeface="EHLTWU+GillSansMT"/>
                <a:cs typeface="EHLTWU+GillSansMT"/>
              </a:rPr>
              <a:t>30</a:t>
            </a:r>
            <a:r>
              <a:rPr sz="1700" spc="-3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OMJEAI+GillSansMT"/>
                <a:cs typeface="OMJEAI+GillSansMT"/>
              </a:rPr>
              <a:t>–</a:t>
            </a:r>
            <a:r>
              <a:rPr sz="1700" spc="21" dirty="0">
                <a:solidFill>
                  <a:srgbClr val="373545"/>
                </a:solidFill>
                <a:latin typeface="OMJEAI+GillSansMT"/>
                <a:cs typeface="OMJEAI+GillSansMT"/>
              </a:rPr>
              <a:t> </a:t>
            </a:r>
            <a:r>
              <a:rPr sz="1700" spc="14" dirty="0">
                <a:solidFill>
                  <a:srgbClr val="373545"/>
                </a:solidFill>
                <a:latin typeface="EHLTWU+GillSansMT"/>
                <a:cs typeface="EHLTWU+GillSansMT"/>
              </a:rPr>
              <a:t>60</a:t>
            </a:r>
            <a:r>
              <a:rPr sz="1700" spc="-4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minutos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72693" y="5137202"/>
            <a:ext cx="12478866" cy="5748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78"/>
              </a:lnSpc>
              <a:spcBef>
                <a:spcPts val="0"/>
              </a:spcBef>
              <a:spcAft>
                <a:spcPts val="0"/>
              </a:spcAft>
            </a:pPr>
            <a:r>
              <a:rPr sz="15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550" spc="1156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RN</a:t>
            </a:r>
            <a:r>
              <a:rPr sz="1700" spc="6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sintomático</a:t>
            </a:r>
            <a:r>
              <a:rPr sz="1700" spc="82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spc="-25" dirty="0">
                <a:solidFill>
                  <a:srgbClr val="373545"/>
                </a:solidFill>
                <a:latin typeface="EHLTWU+GillSansMT"/>
                <a:cs typeface="EHLTWU+GillSansMT"/>
              </a:rPr>
              <a:t>ou</a:t>
            </a:r>
            <a:r>
              <a:rPr sz="1700" spc="12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com</a:t>
            </a:r>
            <a:r>
              <a:rPr sz="1700" spc="6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glicemia</a:t>
            </a:r>
            <a:r>
              <a:rPr sz="1700" spc="52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inferior</a:t>
            </a:r>
            <a:r>
              <a:rPr sz="1700" spc="8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a</a:t>
            </a:r>
            <a:r>
              <a:rPr sz="1700" spc="5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spc="14" dirty="0">
                <a:solidFill>
                  <a:srgbClr val="373545"/>
                </a:solidFill>
                <a:latin typeface="EHLTWU+GillSansMT"/>
                <a:cs typeface="EHLTWU+GillSansMT"/>
              </a:rPr>
              <a:t>25</a:t>
            </a:r>
            <a:r>
              <a:rPr sz="1700" spc="56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mg/dL:</a:t>
            </a:r>
            <a:r>
              <a:rPr sz="1700" spc="453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UCIN</a:t>
            </a:r>
            <a:r>
              <a:rPr sz="1700" spc="5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para</a:t>
            </a:r>
            <a:r>
              <a:rPr sz="1700" spc="72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receber</a:t>
            </a:r>
            <a:r>
              <a:rPr sz="1700" spc="5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infusão</a:t>
            </a:r>
            <a:r>
              <a:rPr sz="1700" spc="7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de</a:t>
            </a:r>
            <a:r>
              <a:rPr sz="1700" spc="6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solução</a:t>
            </a:r>
            <a:r>
              <a:rPr sz="1700" spc="82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glicosada,</a:t>
            </a:r>
            <a:r>
              <a:rPr sz="1700" spc="-9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repetir</a:t>
            </a:r>
            <a:r>
              <a:rPr sz="1700" spc="86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glicemia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77798" y="5500502"/>
            <a:ext cx="10210362" cy="5748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76"/>
              </a:lnSpc>
              <a:spcBef>
                <a:spcPts val="0"/>
              </a:spcBef>
              <a:spcAft>
                <a:spcPts val="0"/>
              </a:spcAft>
            </a:pP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novamente</a:t>
            </a:r>
            <a:r>
              <a:rPr sz="1700" spc="-3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após </a:t>
            </a:r>
            <a:r>
              <a:rPr sz="1700" spc="14" dirty="0">
                <a:solidFill>
                  <a:srgbClr val="373545"/>
                </a:solidFill>
                <a:latin typeface="EHLTWU+GillSansMT"/>
                <a:cs typeface="EHLTWU+GillSansMT"/>
              </a:rPr>
              <a:t>30</a:t>
            </a:r>
            <a:r>
              <a:rPr sz="1700" spc="-1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minutos</a:t>
            </a:r>
            <a:r>
              <a:rPr sz="1700" spc="-46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e</a:t>
            </a:r>
            <a:r>
              <a:rPr sz="1700" spc="-1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de</a:t>
            </a:r>
            <a:r>
              <a:rPr sz="1700" spc="1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hora</a:t>
            </a:r>
            <a:r>
              <a:rPr sz="1700" spc="-2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em</a:t>
            </a:r>
            <a:r>
              <a:rPr sz="1700" spc="1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hora</a:t>
            </a:r>
            <a:r>
              <a:rPr sz="1700" spc="-23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até</a:t>
            </a:r>
            <a:r>
              <a:rPr sz="1700" spc="1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spc="14" dirty="0">
                <a:solidFill>
                  <a:srgbClr val="373545"/>
                </a:solidFill>
                <a:latin typeface="EHLTWU+GillSansMT"/>
                <a:cs typeface="EHLTWU+GillSansMT"/>
              </a:rPr>
              <a:t>que</a:t>
            </a:r>
            <a:r>
              <a:rPr sz="1700" spc="-52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os níveis</a:t>
            </a:r>
            <a:r>
              <a:rPr sz="1700" spc="-4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se</a:t>
            </a:r>
            <a:r>
              <a:rPr sz="1700" spc="1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mantenham</a:t>
            </a:r>
            <a:r>
              <a:rPr sz="1700" spc="-5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estáveis</a:t>
            </a:r>
            <a:r>
              <a:rPr sz="1700" spc="-1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e</a:t>
            </a:r>
            <a:r>
              <a:rPr sz="1700" spc="1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adequados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057400" y="1944127"/>
            <a:ext cx="8387294" cy="18243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6264"/>
              </a:lnSpc>
              <a:spcBef>
                <a:spcPts val="0"/>
              </a:spcBef>
              <a:spcAft>
                <a:spcPts val="0"/>
              </a:spcAft>
            </a:pPr>
            <a:r>
              <a:rPr sz="5400" spc="-52" dirty="0">
                <a:solidFill>
                  <a:srgbClr val="FFFFFF"/>
                </a:solidFill>
                <a:latin typeface="EHLTWU+GillSansMT"/>
                <a:cs typeface="EHLTWU+GillSansMT"/>
              </a:rPr>
              <a:t>BOAS</a:t>
            </a:r>
            <a:r>
              <a:rPr sz="5400" spc="56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5400" spc="20" dirty="0">
                <a:solidFill>
                  <a:srgbClr val="FFFFFF"/>
                </a:solidFill>
                <a:latin typeface="EHLTWU+GillSansMT"/>
                <a:cs typeface="EHLTWU+GillSansMT"/>
              </a:rPr>
              <a:t>PRÁTICAS</a:t>
            </a:r>
            <a:r>
              <a:rPr sz="5400" spc="-38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5400" dirty="0">
                <a:solidFill>
                  <a:srgbClr val="FFFFFF"/>
                </a:solidFill>
                <a:latin typeface="EHLTWU+GillSansMT"/>
                <a:cs typeface="EHLTWU+GillSansMT"/>
              </a:rPr>
              <a:t>NO</a:t>
            </a:r>
            <a:r>
              <a:rPr sz="5400" spc="-546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5400" spc="-220" dirty="0">
                <a:solidFill>
                  <a:srgbClr val="FFFFFF"/>
                </a:solidFill>
                <a:latin typeface="EHLTWU+GillSansMT"/>
                <a:cs typeface="EHLTWU+GillSansMT"/>
              </a:rPr>
              <a:t>AC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206875" y="1253944"/>
            <a:ext cx="4345121" cy="947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59"/>
              </a:lnSpc>
              <a:spcBef>
                <a:spcPts val="0"/>
              </a:spcBef>
              <a:spcAft>
                <a:spcPts val="0"/>
              </a:spcAft>
            </a:pPr>
            <a:r>
              <a:rPr sz="2800" spc="-25" dirty="0">
                <a:solidFill>
                  <a:srgbClr val="FFFFFF"/>
                </a:solidFill>
                <a:latin typeface="EHLTWU+GillSansMT"/>
                <a:cs typeface="EHLTWU+GillSansMT"/>
              </a:rPr>
              <a:t>BOAS</a:t>
            </a:r>
            <a:r>
              <a:rPr sz="2800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800" spc="17" dirty="0">
                <a:solidFill>
                  <a:srgbClr val="FFFFFF"/>
                </a:solidFill>
                <a:latin typeface="EHLTWU+GillSansMT"/>
                <a:cs typeface="EHLTWU+GillSansMT"/>
              </a:rPr>
              <a:t>PRÁTICAS</a:t>
            </a:r>
            <a:r>
              <a:rPr sz="2800" spc="-87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800" dirty="0">
                <a:solidFill>
                  <a:srgbClr val="FFFFFF"/>
                </a:solidFill>
                <a:latin typeface="EHLTWU+GillSansMT"/>
                <a:cs typeface="EHLTWU+GillSansMT"/>
              </a:rPr>
              <a:t>NO</a:t>
            </a:r>
            <a:r>
              <a:rPr sz="2800" spc="-273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800" spc="-116" dirty="0">
                <a:solidFill>
                  <a:srgbClr val="FFFFFF"/>
                </a:solidFill>
                <a:latin typeface="EHLTWU+GillSansMT"/>
                <a:cs typeface="EHLTWU+GillSansMT"/>
              </a:rPr>
              <a:t>AC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72693" y="2211122"/>
            <a:ext cx="1644231" cy="5751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78"/>
              </a:lnSpc>
              <a:spcBef>
                <a:spcPts val="0"/>
              </a:spcBef>
              <a:spcAft>
                <a:spcPts val="0"/>
              </a:spcAft>
            </a:pPr>
            <a:r>
              <a:rPr sz="1700" b="1" dirty="0">
                <a:solidFill>
                  <a:srgbClr val="373545"/>
                </a:solidFill>
                <a:latin typeface="NMMSPQ+GillSansMT-Bold"/>
                <a:cs typeface="NMMSPQ+GillSansMT-Bold"/>
              </a:rPr>
              <a:t>Acolhimento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72693" y="2702387"/>
            <a:ext cx="12500305" cy="5744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76"/>
              </a:lnSpc>
              <a:spcBef>
                <a:spcPts val="0"/>
              </a:spcBef>
              <a:spcAft>
                <a:spcPts val="0"/>
              </a:spcAft>
            </a:pPr>
            <a:r>
              <a:rPr sz="15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550" spc="1156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O</a:t>
            </a:r>
            <a:r>
              <a:rPr sz="1700" spc="52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profissional</a:t>
            </a:r>
            <a:r>
              <a:rPr sz="1700" spc="56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de</a:t>
            </a:r>
            <a:r>
              <a:rPr sz="1700" spc="54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saúde</a:t>
            </a:r>
            <a:r>
              <a:rPr sz="1700" spc="542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spc="-23" dirty="0">
                <a:solidFill>
                  <a:srgbClr val="373545"/>
                </a:solidFill>
                <a:latin typeface="EHLTWU+GillSansMT"/>
                <a:cs typeface="EHLTWU+GillSansMT"/>
              </a:rPr>
              <a:t>deve</a:t>
            </a:r>
            <a:r>
              <a:rPr sz="1700" spc="536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spc="-17" dirty="0">
                <a:solidFill>
                  <a:srgbClr val="373545"/>
                </a:solidFill>
                <a:latin typeface="EHLTWU+GillSansMT"/>
                <a:cs typeface="EHLTWU+GillSansMT"/>
              </a:rPr>
              <a:t>prover</a:t>
            </a:r>
            <a:r>
              <a:rPr sz="1700" spc="55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b="1" dirty="0">
                <a:solidFill>
                  <a:srgbClr val="373545"/>
                </a:solidFill>
                <a:latin typeface="NMMSPQ+GillSansMT-Bold"/>
                <a:cs typeface="NMMSPQ+GillSansMT-Bold"/>
              </a:rPr>
              <a:t>atendimento</a:t>
            </a:r>
            <a:r>
              <a:rPr sz="1700" b="1" spc="542" dirty="0">
                <a:solidFill>
                  <a:srgbClr val="373545"/>
                </a:solidFill>
                <a:latin typeface="NMMSPQ+GillSansMT-Bold"/>
                <a:cs typeface="NMMSPQ+GillSansMT-Bold"/>
              </a:rPr>
              <a:t> </a:t>
            </a:r>
            <a:r>
              <a:rPr sz="1700" b="1" dirty="0">
                <a:solidFill>
                  <a:srgbClr val="373545"/>
                </a:solidFill>
                <a:latin typeface="NMMSPQ+GillSansMT-Bold"/>
                <a:cs typeface="NMMSPQ+GillSansMT-Bold"/>
              </a:rPr>
              <a:t>humanizado</a:t>
            </a:r>
            <a:r>
              <a:rPr sz="1700" b="1" spc="546" dirty="0">
                <a:solidFill>
                  <a:srgbClr val="373545"/>
                </a:solidFill>
                <a:latin typeface="NMMSPQ+GillSansMT-Bold"/>
                <a:cs typeface="NMMSPQ+GillSansMT-Bold"/>
              </a:rPr>
              <a:t> </a:t>
            </a:r>
            <a:r>
              <a:rPr sz="1700" b="1" dirty="0">
                <a:solidFill>
                  <a:srgbClr val="373545"/>
                </a:solidFill>
                <a:latin typeface="NMMSPQ+GillSansMT-Bold"/>
                <a:cs typeface="NMMSPQ+GillSansMT-Bold"/>
              </a:rPr>
              <a:t>e</a:t>
            </a:r>
            <a:r>
              <a:rPr sz="1700" b="1" spc="534" dirty="0">
                <a:solidFill>
                  <a:srgbClr val="373545"/>
                </a:solidFill>
                <a:latin typeface="NMMSPQ+GillSansMT-Bold"/>
                <a:cs typeface="NMMSPQ+GillSansMT-Bold"/>
              </a:rPr>
              <a:t> </a:t>
            </a:r>
            <a:r>
              <a:rPr sz="1700" b="1" spc="-10" dirty="0">
                <a:solidFill>
                  <a:srgbClr val="373545"/>
                </a:solidFill>
                <a:latin typeface="NMMSPQ+GillSansMT-Bold"/>
                <a:cs typeface="NMMSPQ+GillSansMT-Bold"/>
              </a:rPr>
              <a:t>seguro</a:t>
            </a:r>
            <a:r>
              <a:rPr sz="1700" b="1" spc="534" dirty="0">
                <a:solidFill>
                  <a:srgbClr val="373545"/>
                </a:solidFill>
                <a:latin typeface="NMMSPQ+GillSansMT-Bold"/>
                <a:cs typeface="NMMSPQ+GillSansMT-Bold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às</a:t>
            </a:r>
            <a:r>
              <a:rPr sz="1700" spc="534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mulheres,</a:t>
            </a:r>
            <a:r>
              <a:rPr sz="1700" spc="384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spc="-12" dirty="0">
                <a:solidFill>
                  <a:srgbClr val="373545"/>
                </a:solidFill>
                <a:latin typeface="EHLTWU+GillSansMT"/>
                <a:cs typeface="EHLTWU+GillSansMT"/>
              </a:rPr>
              <a:t>RN,</a:t>
            </a:r>
            <a:r>
              <a:rPr sz="1700" spc="39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acompanhantes,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77798" y="3064816"/>
            <a:ext cx="4791156" cy="575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78"/>
              </a:lnSpc>
              <a:spcBef>
                <a:spcPts val="0"/>
              </a:spcBef>
              <a:spcAft>
                <a:spcPts val="0"/>
              </a:spcAft>
            </a:pP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familiares</a:t>
            </a:r>
            <a:r>
              <a:rPr sz="1700" spc="-43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e</a:t>
            </a:r>
            <a:r>
              <a:rPr sz="1700" spc="1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visitantes,</a:t>
            </a:r>
            <a:r>
              <a:rPr sz="1700" spc="-214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e ser capaz</a:t>
            </a:r>
            <a:r>
              <a:rPr sz="1700" spc="2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de</a:t>
            </a:r>
            <a:r>
              <a:rPr sz="1700" spc="-1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acolhê-los.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72693" y="3556208"/>
            <a:ext cx="12476515" cy="574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76"/>
              </a:lnSpc>
              <a:spcBef>
                <a:spcPts val="0"/>
              </a:spcBef>
              <a:spcAft>
                <a:spcPts val="0"/>
              </a:spcAft>
            </a:pPr>
            <a:r>
              <a:rPr sz="15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550" spc="1156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373545"/>
                </a:solidFill>
                <a:latin typeface="NMMSPQ+GillSansMT-Bold"/>
                <a:cs typeface="NMMSPQ+GillSansMT-Bold"/>
              </a:rPr>
              <a:t>Acolher</a:t>
            </a:r>
            <a:r>
              <a:rPr sz="1700" b="1" spc="11" dirty="0">
                <a:solidFill>
                  <a:srgbClr val="373545"/>
                </a:solidFill>
                <a:latin typeface="NMMSPQ+GillSansMT-Bold"/>
                <a:cs typeface="NMMSPQ+GillSansMT-Bold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implica em</a:t>
            </a:r>
            <a:r>
              <a:rPr sz="1700" spc="1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recepcionar</a:t>
            </a:r>
            <a:r>
              <a:rPr sz="1700" spc="1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o</a:t>
            </a:r>
            <a:r>
              <a:rPr sz="1700" spc="-1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usuário,</a:t>
            </a:r>
            <a:r>
              <a:rPr sz="1700" spc="-146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desde</a:t>
            </a:r>
            <a:r>
              <a:rPr sz="1700" spc="1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sua chegada,</a:t>
            </a:r>
            <a:r>
              <a:rPr sz="1700" spc="-14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responsabilizando-se</a:t>
            </a:r>
            <a:r>
              <a:rPr sz="1700" spc="1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integralmente por ele,</a:t>
            </a:r>
            <a:r>
              <a:rPr sz="1700" spc="-15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ouvindo suas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77798" y="3919174"/>
            <a:ext cx="10224573" cy="5748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76"/>
              </a:lnSpc>
              <a:spcBef>
                <a:spcPts val="0"/>
              </a:spcBef>
              <a:spcAft>
                <a:spcPts val="0"/>
              </a:spcAft>
            </a:pP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queixas,</a:t>
            </a:r>
            <a:r>
              <a:rPr sz="1700" spc="-214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permitindo</a:t>
            </a:r>
            <a:r>
              <a:rPr sz="1700" spc="-64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spc="14" dirty="0">
                <a:solidFill>
                  <a:srgbClr val="373545"/>
                </a:solidFill>
                <a:latin typeface="EHLTWU+GillSansMT"/>
                <a:cs typeface="EHLTWU+GillSansMT"/>
              </a:rPr>
              <a:t>que</a:t>
            </a:r>
            <a:r>
              <a:rPr sz="1700" spc="-2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ele</a:t>
            </a:r>
            <a:r>
              <a:rPr sz="1700" spc="-1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expresse</a:t>
            </a:r>
            <a:r>
              <a:rPr sz="1700" spc="-3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suas preocupações</a:t>
            </a:r>
            <a:r>
              <a:rPr sz="1700" spc="-4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e angústias,</a:t>
            </a:r>
            <a:r>
              <a:rPr sz="1700" spc="-189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e</a:t>
            </a:r>
            <a:r>
              <a:rPr sz="1700" spc="-1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dando-lhe</a:t>
            </a:r>
            <a:r>
              <a:rPr sz="1700" spc="-3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respostas</a:t>
            </a:r>
            <a:r>
              <a:rPr sz="1700" spc="-1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adequadas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72693" y="4409619"/>
            <a:ext cx="12498127" cy="5748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78"/>
              </a:lnSpc>
              <a:spcBef>
                <a:spcPts val="0"/>
              </a:spcBef>
              <a:spcAft>
                <a:spcPts val="0"/>
              </a:spcAft>
            </a:pPr>
            <a:r>
              <a:rPr sz="15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550" spc="1156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Um</a:t>
            </a:r>
            <a:r>
              <a:rPr sz="1700" spc="6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dos</a:t>
            </a:r>
            <a:r>
              <a:rPr sz="1700" spc="5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princípios</a:t>
            </a:r>
            <a:r>
              <a:rPr sz="1700" spc="56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básicos</a:t>
            </a:r>
            <a:r>
              <a:rPr sz="1700" spc="52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do</a:t>
            </a:r>
            <a:r>
              <a:rPr sz="1700" spc="56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acolhimento</a:t>
            </a:r>
            <a:r>
              <a:rPr sz="1700" spc="6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é</a:t>
            </a:r>
            <a:r>
              <a:rPr sz="1700" spc="56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reconhecer</a:t>
            </a:r>
            <a:r>
              <a:rPr sz="1700" spc="62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o</a:t>
            </a:r>
            <a:r>
              <a:rPr sz="1700" spc="54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usuário</a:t>
            </a:r>
            <a:r>
              <a:rPr sz="1700" spc="5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como</a:t>
            </a:r>
            <a:r>
              <a:rPr sz="1700" spc="56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b="1" dirty="0">
                <a:solidFill>
                  <a:srgbClr val="373545"/>
                </a:solidFill>
                <a:latin typeface="NMMSPQ+GillSansMT-Bold"/>
                <a:cs typeface="NMMSPQ+GillSansMT-Bold"/>
              </a:rPr>
              <a:t>sujeito</a:t>
            </a:r>
            <a:r>
              <a:rPr sz="1700" b="1" spc="62" dirty="0">
                <a:solidFill>
                  <a:srgbClr val="373545"/>
                </a:solidFill>
                <a:latin typeface="NMMSPQ+GillSansMT-Bold"/>
                <a:cs typeface="NMMSPQ+GillSansMT-Bold"/>
              </a:rPr>
              <a:t> </a:t>
            </a:r>
            <a:r>
              <a:rPr sz="1700" b="1" dirty="0">
                <a:solidFill>
                  <a:srgbClr val="373545"/>
                </a:solidFill>
                <a:latin typeface="NMMSPQ+GillSansMT-Bold"/>
                <a:cs typeface="NMMSPQ+GillSansMT-Bold"/>
              </a:rPr>
              <a:t>e</a:t>
            </a:r>
            <a:r>
              <a:rPr sz="1700" b="1" spc="77" dirty="0">
                <a:solidFill>
                  <a:srgbClr val="373545"/>
                </a:solidFill>
                <a:latin typeface="NMMSPQ+GillSansMT-Bold"/>
                <a:cs typeface="NMMSPQ+GillSansMT-Bold"/>
              </a:rPr>
              <a:t> </a:t>
            </a:r>
            <a:r>
              <a:rPr sz="1700" b="1" dirty="0">
                <a:solidFill>
                  <a:srgbClr val="373545"/>
                </a:solidFill>
                <a:latin typeface="NMMSPQ+GillSansMT-Bold"/>
                <a:cs typeface="NMMSPQ+GillSansMT-Bold"/>
              </a:rPr>
              <a:t>participante</a:t>
            </a:r>
            <a:r>
              <a:rPr sz="1700" b="1" spc="63" dirty="0">
                <a:solidFill>
                  <a:srgbClr val="373545"/>
                </a:solidFill>
                <a:latin typeface="NMMSPQ+GillSansMT-Bold"/>
                <a:cs typeface="NMMSPQ+GillSansMT-Bold"/>
              </a:rPr>
              <a:t> </a:t>
            </a:r>
            <a:r>
              <a:rPr sz="1700" b="1" spc="-10" dirty="0">
                <a:solidFill>
                  <a:srgbClr val="373545"/>
                </a:solidFill>
                <a:latin typeface="NMMSPQ+GillSansMT-Bold"/>
                <a:cs typeface="NMMSPQ+GillSansMT-Bold"/>
              </a:rPr>
              <a:t>ativo</a:t>
            </a:r>
            <a:r>
              <a:rPr sz="1700" b="1" spc="68" dirty="0">
                <a:solidFill>
                  <a:srgbClr val="373545"/>
                </a:solidFill>
                <a:latin typeface="NMMSPQ+GillSansMT-Bold"/>
                <a:cs typeface="NMMSPQ+GillSansMT-Bold"/>
              </a:rPr>
              <a:t> </a:t>
            </a:r>
            <a:r>
              <a:rPr sz="1700" b="1" dirty="0">
                <a:solidFill>
                  <a:srgbClr val="373545"/>
                </a:solidFill>
                <a:latin typeface="NMMSPQ+GillSansMT-Bold"/>
                <a:cs typeface="NMMSPQ+GillSansMT-Bold"/>
              </a:rPr>
              <a:t>do</a:t>
            </a:r>
            <a:r>
              <a:rPr sz="1700" b="1" spc="61" dirty="0">
                <a:solidFill>
                  <a:srgbClr val="373545"/>
                </a:solidFill>
                <a:latin typeface="NMMSPQ+GillSansMT-Bold"/>
                <a:cs typeface="NMMSPQ+GillSansMT-Bold"/>
              </a:rPr>
              <a:t> </a:t>
            </a:r>
            <a:r>
              <a:rPr sz="1700" b="1" dirty="0">
                <a:solidFill>
                  <a:srgbClr val="373545"/>
                </a:solidFill>
                <a:latin typeface="NMMSPQ+GillSansMT-Bold"/>
                <a:cs typeface="NMMSPQ+GillSansMT-Bold"/>
              </a:rPr>
              <a:t>processo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,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977798" y="4772995"/>
            <a:ext cx="5933168" cy="5748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76"/>
              </a:lnSpc>
              <a:spcBef>
                <a:spcPts val="0"/>
              </a:spcBef>
              <a:spcAft>
                <a:spcPts val="0"/>
              </a:spcAft>
            </a:pP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valorizando</a:t>
            </a:r>
            <a:r>
              <a:rPr sz="1700" spc="-1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as suas experiências,</a:t>
            </a:r>
            <a:r>
              <a:rPr sz="1700" spc="-21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saberes</a:t>
            </a:r>
            <a:r>
              <a:rPr sz="1700" spc="-1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e</a:t>
            </a:r>
            <a:r>
              <a:rPr sz="1700" spc="-1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visão de</a:t>
            </a:r>
            <a:r>
              <a:rPr sz="1700" spc="1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mundo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672693" y="5263977"/>
            <a:ext cx="1713024" cy="5748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76"/>
              </a:lnSpc>
              <a:spcBef>
                <a:spcPts val="0"/>
              </a:spcBef>
              <a:spcAft>
                <a:spcPts val="0"/>
              </a:spcAft>
            </a:pPr>
            <a:r>
              <a:rPr sz="1700" b="1" dirty="0">
                <a:solidFill>
                  <a:srgbClr val="373545"/>
                </a:solidFill>
                <a:latin typeface="NMMSPQ+GillSansMT-Bold"/>
                <a:cs typeface="NMMSPQ+GillSansMT-Bold"/>
              </a:rPr>
              <a:t>Comunicação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672693" y="5754422"/>
            <a:ext cx="12476235" cy="5748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78"/>
              </a:lnSpc>
              <a:spcBef>
                <a:spcPts val="0"/>
              </a:spcBef>
              <a:spcAft>
                <a:spcPts val="0"/>
              </a:spcAft>
            </a:pPr>
            <a:r>
              <a:rPr sz="15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550" spc="1156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Aconselhar</a:t>
            </a:r>
            <a:r>
              <a:rPr sz="1700" spc="8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não</a:t>
            </a:r>
            <a:r>
              <a:rPr sz="1700" spc="10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significa</a:t>
            </a:r>
            <a:r>
              <a:rPr sz="1700" spc="104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dizer</a:t>
            </a:r>
            <a:r>
              <a:rPr sz="1700" spc="103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o</a:t>
            </a:r>
            <a:r>
              <a:rPr sz="1700" spc="7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spc="-10" dirty="0">
                <a:solidFill>
                  <a:srgbClr val="373545"/>
                </a:solidFill>
                <a:latin typeface="EHLTWU+GillSansMT"/>
                <a:cs typeface="EHLTWU+GillSansMT"/>
              </a:rPr>
              <a:t>que</a:t>
            </a:r>
            <a:r>
              <a:rPr sz="1700" spc="116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o</a:t>
            </a:r>
            <a:r>
              <a:rPr sz="1700" spc="10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spc="-14" dirty="0">
                <a:solidFill>
                  <a:srgbClr val="373545"/>
                </a:solidFill>
                <a:latin typeface="EHLTWU+GillSansMT"/>
                <a:cs typeface="EHLTWU+GillSansMT"/>
              </a:rPr>
              <a:t>outro</a:t>
            </a:r>
            <a:r>
              <a:rPr sz="1700" spc="119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spc="-25" dirty="0">
                <a:solidFill>
                  <a:srgbClr val="373545"/>
                </a:solidFill>
                <a:latin typeface="EHLTWU+GillSansMT"/>
                <a:cs typeface="EHLTWU+GillSansMT"/>
              </a:rPr>
              <a:t>deve</a:t>
            </a:r>
            <a:r>
              <a:rPr sz="1700" spc="11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spc="17" dirty="0">
                <a:solidFill>
                  <a:srgbClr val="373545"/>
                </a:solidFill>
                <a:latin typeface="EHLTWU+GillSansMT"/>
                <a:cs typeface="EHLTWU+GillSansMT"/>
              </a:rPr>
              <a:t>fazer;</a:t>
            </a:r>
            <a:r>
              <a:rPr sz="1700" spc="-11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significa,</a:t>
            </a:r>
            <a:r>
              <a:rPr sz="1700" spc="-6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por</a:t>
            </a:r>
            <a:r>
              <a:rPr sz="1700" spc="5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meio</a:t>
            </a:r>
            <a:r>
              <a:rPr sz="1700" spc="9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spc="-23" dirty="0">
                <a:solidFill>
                  <a:srgbClr val="373545"/>
                </a:solidFill>
                <a:latin typeface="EHLTWU+GillSansMT"/>
                <a:cs typeface="EHLTWU+GillSansMT"/>
              </a:rPr>
              <a:t>de</a:t>
            </a:r>
            <a:r>
              <a:rPr sz="1700" spc="129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b="1" spc="-10" dirty="0">
                <a:solidFill>
                  <a:srgbClr val="373545"/>
                </a:solidFill>
                <a:latin typeface="NMMSPQ+GillSansMT-Bold"/>
                <a:cs typeface="NMMSPQ+GillSansMT-Bold"/>
              </a:rPr>
              <a:t>diálogo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,</a:t>
            </a:r>
            <a:r>
              <a:rPr sz="1700" spc="-52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b="1" dirty="0">
                <a:solidFill>
                  <a:srgbClr val="373545"/>
                </a:solidFill>
                <a:latin typeface="NMMSPQ+GillSansMT-Bold"/>
                <a:cs typeface="NMMSPQ+GillSansMT-Bold"/>
              </a:rPr>
              <a:t>ajudá-lo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,</a:t>
            </a:r>
            <a:r>
              <a:rPr sz="1700" spc="-52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de</a:t>
            </a:r>
            <a:r>
              <a:rPr sz="1700" spc="83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forma</a:t>
            </a:r>
            <a:r>
              <a:rPr sz="1700" spc="9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empática,</a:t>
            </a:r>
            <a:r>
              <a:rPr sz="1700" spc="-7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a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977798" y="6117722"/>
            <a:ext cx="8068023" cy="5748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76"/>
              </a:lnSpc>
              <a:spcBef>
                <a:spcPts val="0"/>
              </a:spcBef>
              <a:spcAft>
                <a:spcPts val="0"/>
              </a:spcAft>
            </a:pP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tomar</a:t>
            </a:r>
            <a:r>
              <a:rPr sz="1700" spc="-1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decisões,</a:t>
            </a:r>
            <a:r>
              <a:rPr sz="1700" spc="-166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após ouvi-lo,</a:t>
            </a:r>
            <a:r>
              <a:rPr sz="1700" spc="-19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entendê-lo</a:t>
            </a:r>
            <a:r>
              <a:rPr sz="1700" spc="-4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e</a:t>
            </a:r>
            <a:r>
              <a:rPr sz="1700" spc="-1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discutir</a:t>
            </a:r>
            <a:r>
              <a:rPr sz="1700" spc="-1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os prós</a:t>
            </a:r>
            <a:r>
              <a:rPr sz="1700" spc="-23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e contras</a:t>
            </a:r>
            <a:r>
              <a:rPr sz="1700" spc="-1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das opções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161153" y="1253944"/>
            <a:ext cx="2407060" cy="947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59"/>
              </a:lnSpc>
              <a:spcBef>
                <a:spcPts val="0"/>
              </a:spcBef>
              <a:spcAft>
                <a:spcPts val="0"/>
              </a:spcAft>
            </a:pPr>
            <a:r>
              <a:rPr sz="2800" dirty="0">
                <a:solidFill>
                  <a:srgbClr val="FFFEFF"/>
                </a:solidFill>
                <a:latin typeface="EHLTWU+GillSansMT"/>
                <a:cs typeface="EHLTWU+GillSansMT"/>
              </a:rPr>
              <a:t>HISTÓRICO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150010" y="2415769"/>
            <a:ext cx="8193115" cy="674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312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1985:</a:t>
            </a:r>
            <a:r>
              <a:rPr sz="2000" spc="-224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Programa</a:t>
            </a:r>
            <a:r>
              <a:rPr sz="2000" spc="43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de</a:t>
            </a:r>
            <a:r>
              <a:rPr sz="2000" spc="31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reorientação</a:t>
            </a:r>
            <a:r>
              <a:rPr sz="2000" spc="28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da</a:t>
            </a:r>
            <a:r>
              <a:rPr sz="2000" spc="40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assistência obstétrica e pediátrica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531364" y="2787884"/>
            <a:ext cx="4995360" cy="5416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864"/>
              </a:lnSpc>
              <a:spcBef>
                <a:spcPts val="0"/>
              </a:spcBef>
              <a:spcAft>
                <a:spcPts val="0"/>
              </a:spcAft>
            </a:pPr>
            <a:r>
              <a:rPr sz="1600" dirty="0">
                <a:solidFill>
                  <a:srgbClr val="FFFFFF"/>
                </a:solidFill>
                <a:latin typeface="OMJEAI+GillSansMT"/>
                <a:cs typeface="OMJEAI+GillSansMT"/>
              </a:rPr>
              <a:t>•</a:t>
            </a:r>
            <a:r>
              <a:rPr sz="1600" spc="332" dirty="0">
                <a:solidFill>
                  <a:srgbClr val="FFFFFF"/>
                </a:solidFill>
                <a:latin typeface="OMJEAI+GillSansMT"/>
                <a:cs typeface="OMJEAI+GillSansMT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EHLTWU+GillSansMT"/>
                <a:cs typeface="EHLTWU+GillSansMT"/>
              </a:rPr>
              <a:t>normas</a:t>
            </a:r>
            <a:r>
              <a:rPr sz="1600" spc="-64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600" dirty="0">
                <a:solidFill>
                  <a:srgbClr val="FFFFFF"/>
                </a:solidFill>
                <a:latin typeface="EHLTWU+GillSansMT"/>
                <a:cs typeface="EHLTWU+GillSansMT"/>
              </a:rPr>
              <a:t>básicas</a:t>
            </a:r>
            <a:r>
              <a:rPr sz="1600" spc="-86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600" dirty="0">
                <a:solidFill>
                  <a:srgbClr val="FFFFFF"/>
                </a:solidFill>
                <a:latin typeface="EHLTWU+GillSansMT"/>
                <a:cs typeface="EHLTWU+GillSansMT"/>
              </a:rPr>
              <a:t>de sistema</a:t>
            </a:r>
            <a:r>
              <a:rPr sz="1600" spc="-52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600" dirty="0">
                <a:solidFill>
                  <a:srgbClr val="FFFFFF"/>
                </a:solidFill>
                <a:latin typeface="EHLTWU+GillSansMT"/>
                <a:cs typeface="EHLTWU+GillSansMT"/>
              </a:rPr>
              <a:t>de alojamento</a:t>
            </a:r>
            <a:r>
              <a:rPr sz="1600" spc="-60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600" dirty="0">
                <a:solidFill>
                  <a:srgbClr val="FFFFFF"/>
                </a:solidFill>
                <a:latin typeface="EHLTWU+GillSansMT"/>
                <a:cs typeface="EHLTWU+GillSansMT"/>
              </a:rPr>
              <a:t>conjunto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800732" y="3596517"/>
            <a:ext cx="8094953" cy="1205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310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Anos 90:</a:t>
            </a:r>
            <a:r>
              <a:rPr sz="2000" spc="-208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Instituto</a:t>
            </a:r>
            <a:r>
              <a:rPr sz="2000" spc="-30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Nacional</a:t>
            </a:r>
            <a:r>
              <a:rPr sz="2000" spc="40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spc="-11" dirty="0">
                <a:solidFill>
                  <a:srgbClr val="FFFFFF"/>
                </a:solidFill>
                <a:latin typeface="EHLTWU+GillSansMT"/>
                <a:cs typeface="EHLTWU+GillSansMT"/>
              </a:rPr>
              <a:t>de</a:t>
            </a:r>
            <a:r>
              <a:rPr sz="2000" spc="-180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Alimentação</a:t>
            </a:r>
            <a:r>
              <a:rPr sz="2000" spc="47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e Nutrição</a:t>
            </a:r>
            <a:r>
              <a:rPr sz="2000" spc="20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(INAN),</a:t>
            </a:r>
            <a:r>
              <a:rPr sz="2000" spc="-173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com</a:t>
            </a:r>
          </a:p>
          <a:p>
            <a:pPr marL="0" marR="0">
              <a:lnSpc>
                <a:spcPts val="2088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apoio</a:t>
            </a:r>
            <a:r>
              <a:rPr sz="2000" spc="27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spc="-11" dirty="0">
                <a:solidFill>
                  <a:srgbClr val="FFFFFF"/>
                </a:solidFill>
                <a:latin typeface="EHLTWU+GillSansMT"/>
                <a:cs typeface="EHLTWU+GillSansMT"/>
              </a:rPr>
              <a:t>da</a:t>
            </a:r>
            <a:r>
              <a:rPr sz="2000" spc="17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UNICEF:</a:t>
            </a:r>
            <a:r>
              <a:rPr sz="2000" spc="-199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apontaram</a:t>
            </a:r>
            <a:r>
              <a:rPr sz="2000" spc="18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que</a:t>
            </a:r>
            <a:r>
              <a:rPr sz="2000" spc="-31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47%</a:t>
            </a:r>
            <a:r>
              <a:rPr sz="2000" spc="-15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spc="-12" dirty="0">
                <a:solidFill>
                  <a:srgbClr val="FFFFFF"/>
                </a:solidFill>
                <a:latin typeface="EHLTWU+GillSansMT"/>
                <a:cs typeface="EHLTWU+GillSansMT"/>
              </a:rPr>
              <a:t>das</a:t>
            </a:r>
            <a:r>
              <a:rPr sz="2000" spc="54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667</a:t>
            </a:r>
            <a:r>
              <a:rPr sz="2000" spc="-27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unidades</a:t>
            </a:r>
            <a:r>
              <a:rPr sz="2000" spc="25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pesquisadas</a:t>
            </a:r>
          </a:p>
          <a:p>
            <a:pPr marL="1417701" marR="0">
              <a:lnSpc>
                <a:spcPts val="2090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desconhecia</a:t>
            </a:r>
            <a:r>
              <a:rPr sz="2000" spc="31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a</a:t>
            </a:r>
            <a:r>
              <a:rPr sz="2000" spc="-15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Resolução</a:t>
            </a:r>
            <a:r>
              <a:rPr sz="2000" spc="46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INAMPS</a:t>
            </a:r>
            <a:r>
              <a:rPr sz="2000" spc="20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18/83.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512441" y="4884014"/>
            <a:ext cx="8360434" cy="12054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8976" marR="0">
              <a:lnSpc>
                <a:spcPts val="2312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Considerou-se fundamental</a:t>
            </a:r>
            <a:r>
              <a:rPr sz="2000" spc="12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a</a:t>
            </a:r>
            <a:r>
              <a:rPr sz="2000" spc="-15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permanência</a:t>
            </a:r>
            <a:r>
              <a:rPr sz="2000" spc="27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spc="-11" dirty="0">
                <a:solidFill>
                  <a:srgbClr val="FFFFFF"/>
                </a:solidFill>
                <a:latin typeface="EHLTWU+GillSansMT"/>
                <a:cs typeface="EHLTWU+GillSansMT"/>
              </a:rPr>
              <a:t>do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 bebê junto</a:t>
            </a:r>
            <a:r>
              <a:rPr sz="2000" spc="-30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mãe,</a:t>
            </a:r>
            <a:r>
              <a:rPr sz="2000" spc="-208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e</a:t>
            </a:r>
            <a:r>
              <a:rPr sz="2000" spc="18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spc="-14" dirty="0">
                <a:solidFill>
                  <a:srgbClr val="FFFFFF"/>
                </a:solidFill>
                <a:latin typeface="EHLTWU+GillSansMT"/>
                <a:cs typeface="EHLTWU+GillSansMT"/>
              </a:rPr>
              <a:t>as</a:t>
            </a:r>
          </a:p>
          <a:p>
            <a:pPr marL="0" marR="0">
              <a:lnSpc>
                <a:spcPts val="2091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orientações</a:t>
            </a:r>
            <a:r>
              <a:rPr sz="2000" spc="18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adequadas</a:t>
            </a:r>
            <a:r>
              <a:rPr sz="2000" spc="46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por </a:t>
            </a:r>
            <a:r>
              <a:rPr sz="2000" spc="10" dirty="0">
                <a:solidFill>
                  <a:srgbClr val="FFFFFF"/>
                </a:solidFill>
                <a:latin typeface="EHLTWU+GillSansMT"/>
                <a:cs typeface="EHLTWU+GillSansMT"/>
              </a:rPr>
              <a:t>parte</a:t>
            </a:r>
            <a:r>
              <a:rPr sz="2000" spc="-36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spc="-11" dirty="0">
                <a:solidFill>
                  <a:srgbClr val="FFFFFF"/>
                </a:solidFill>
                <a:latin typeface="EHLTWU+GillSansMT"/>
                <a:cs typeface="EHLTWU+GillSansMT"/>
              </a:rPr>
              <a:t>da</a:t>
            </a:r>
            <a:r>
              <a:rPr sz="2000" spc="40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equipe</a:t>
            </a:r>
            <a:r>
              <a:rPr sz="2000" spc="-28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spc="-11" dirty="0">
                <a:solidFill>
                  <a:srgbClr val="FFFFFF"/>
                </a:solidFill>
                <a:latin typeface="EHLTWU+GillSansMT"/>
                <a:cs typeface="EHLTWU+GillSansMT"/>
              </a:rPr>
              <a:t>de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 saúde</a:t>
            </a:r>
            <a:r>
              <a:rPr sz="2000" spc="23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spc="-18" dirty="0">
                <a:solidFill>
                  <a:srgbClr val="FFFFFF"/>
                </a:solidFill>
                <a:latin typeface="EHLTWU+GillSansMT"/>
                <a:cs typeface="EHLTWU+GillSansMT"/>
              </a:rPr>
              <a:t>através</a:t>
            </a:r>
            <a:r>
              <a:rPr sz="2000" spc="62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spc="-11" dirty="0">
                <a:solidFill>
                  <a:srgbClr val="FFFFFF"/>
                </a:solidFill>
                <a:latin typeface="EHLTWU+GillSansMT"/>
                <a:cs typeface="EHLTWU+GillSansMT"/>
              </a:rPr>
              <a:t>das</a:t>
            </a:r>
            <a:r>
              <a:rPr sz="2000" spc="30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ações</a:t>
            </a:r>
          </a:p>
          <a:p>
            <a:pPr marL="82295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educativas,</a:t>
            </a:r>
            <a:r>
              <a:rPr sz="2000" spc="-150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com</a:t>
            </a:r>
            <a:r>
              <a:rPr sz="2000" spc="23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adequação</a:t>
            </a:r>
            <a:r>
              <a:rPr sz="2000" spc="49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à </a:t>
            </a:r>
            <a:r>
              <a:rPr sz="2000" spc="-14" dirty="0">
                <a:solidFill>
                  <a:srgbClr val="FFFFFF"/>
                </a:solidFill>
                <a:latin typeface="EHLTWU+GillSansMT"/>
                <a:cs typeface="EHLTWU+GillSansMT"/>
              </a:rPr>
              <a:t>realidade</a:t>
            </a:r>
            <a:r>
              <a:rPr sz="2000" spc="81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local</a:t>
            </a:r>
            <a:r>
              <a:rPr sz="2000" spc="43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spc="-11" dirty="0">
                <a:solidFill>
                  <a:srgbClr val="FFFFFF"/>
                </a:solidFill>
                <a:latin typeface="EHLTWU+GillSansMT"/>
                <a:cs typeface="EHLTWU+GillSansMT"/>
              </a:rPr>
              <a:t>de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spc="-11" dirty="0">
                <a:solidFill>
                  <a:srgbClr val="FFFFFF"/>
                </a:solidFill>
                <a:latin typeface="EHLTWU+GillSansMT"/>
                <a:cs typeface="EHLTWU+GillSansMT"/>
              </a:rPr>
              <a:t>cada</a:t>
            </a:r>
            <a:r>
              <a:rPr sz="2000" spc="40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serviço</a:t>
            </a:r>
            <a:r>
              <a:rPr sz="2000" spc="38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spc="-11" dirty="0">
                <a:solidFill>
                  <a:srgbClr val="FFFFFF"/>
                </a:solidFill>
                <a:latin typeface="EHLTWU+GillSansMT"/>
                <a:cs typeface="EHLTWU+GillSansMT"/>
              </a:rPr>
              <a:t>de</a:t>
            </a:r>
            <a:r>
              <a:rPr sz="2000" spc="31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000" dirty="0">
                <a:solidFill>
                  <a:srgbClr val="FFFFFF"/>
                </a:solidFill>
                <a:latin typeface="EHLTWU+GillSansMT"/>
                <a:cs typeface="EHLTWU+GillSansMT"/>
              </a:rPr>
              <a:t>saúde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2693" y="1253944"/>
            <a:ext cx="12478827" cy="20332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34181" marR="0">
              <a:lnSpc>
                <a:spcPts val="3259"/>
              </a:lnSpc>
              <a:spcBef>
                <a:spcPts val="0"/>
              </a:spcBef>
              <a:spcAft>
                <a:spcPts val="0"/>
              </a:spcAft>
            </a:pPr>
            <a:r>
              <a:rPr sz="2800" spc="-25" dirty="0">
                <a:solidFill>
                  <a:srgbClr val="FFFFFF"/>
                </a:solidFill>
                <a:latin typeface="EHLTWU+GillSansMT"/>
                <a:cs typeface="EHLTWU+GillSansMT"/>
              </a:rPr>
              <a:t>BOAS</a:t>
            </a:r>
            <a:r>
              <a:rPr sz="2800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800" spc="17" dirty="0">
                <a:solidFill>
                  <a:srgbClr val="FFFFFF"/>
                </a:solidFill>
                <a:latin typeface="EHLTWU+GillSansMT"/>
                <a:cs typeface="EHLTWU+GillSansMT"/>
              </a:rPr>
              <a:t>PRÁTICAS</a:t>
            </a:r>
            <a:r>
              <a:rPr sz="2800" spc="-87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800" dirty="0">
                <a:solidFill>
                  <a:srgbClr val="FFFFFF"/>
                </a:solidFill>
                <a:latin typeface="EHLTWU+GillSansMT"/>
                <a:cs typeface="EHLTWU+GillSansMT"/>
              </a:rPr>
              <a:t>NO</a:t>
            </a:r>
            <a:r>
              <a:rPr sz="2800" spc="-273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800" spc="-116" dirty="0">
                <a:solidFill>
                  <a:srgbClr val="FFFFFF"/>
                </a:solidFill>
                <a:latin typeface="EHLTWU+GillSansMT"/>
                <a:cs typeface="EHLTWU+GillSansMT"/>
              </a:rPr>
              <a:t>AC</a:t>
            </a:r>
          </a:p>
          <a:p>
            <a:pPr marL="0" marR="0">
              <a:lnSpc>
                <a:spcPts val="2087"/>
              </a:lnSpc>
              <a:spcBef>
                <a:spcPts val="1339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5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Praticar</a:t>
            </a:r>
            <a:r>
              <a:rPr sz="1800" spc="13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</a:t>
            </a:r>
            <a:r>
              <a:rPr sz="1800" spc="126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comunicação</a:t>
            </a:r>
            <a:r>
              <a:rPr sz="1800" spc="122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não</a:t>
            </a:r>
            <a:r>
              <a:rPr sz="1800" spc="12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spc="-10" dirty="0">
                <a:solidFill>
                  <a:srgbClr val="373545"/>
                </a:solidFill>
                <a:latin typeface="EHLTWU+GillSansMT"/>
                <a:cs typeface="EHLTWU+GillSansMT"/>
              </a:rPr>
              <a:t>verbal</a:t>
            </a:r>
            <a:r>
              <a:rPr sz="1800" spc="12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(por</a:t>
            </a:r>
            <a:r>
              <a:rPr sz="1800" spc="133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meio</a:t>
            </a:r>
            <a:r>
              <a:rPr sz="1800" spc="12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de</a:t>
            </a:r>
            <a:r>
              <a:rPr sz="1800" spc="12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gestos</a:t>
            </a:r>
            <a:r>
              <a:rPr sz="1800" spc="122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e</a:t>
            </a:r>
            <a:r>
              <a:rPr sz="1800" spc="12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expressões</a:t>
            </a:r>
            <a:r>
              <a:rPr sz="1800" spc="132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faciais).</a:t>
            </a:r>
            <a:r>
              <a:rPr sz="1800" spc="-52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spc="-31" dirty="0">
                <a:solidFill>
                  <a:srgbClr val="373545"/>
                </a:solidFill>
                <a:latin typeface="EHLTWU+GillSansMT"/>
                <a:cs typeface="EHLTWU+GillSansMT"/>
              </a:rPr>
              <a:t>Por</a:t>
            </a:r>
            <a:r>
              <a:rPr sz="1800" spc="162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spc="-12" dirty="0">
                <a:solidFill>
                  <a:srgbClr val="373545"/>
                </a:solidFill>
                <a:latin typeface="EHLTWU+GillSansMT"/>
                <a:cs typeface="EHLTWU+GillSansMT"/>
              </a:rPr>
              <a:t>exemplo,</a:t>
            </a:r>
            <a:r>
              <a:rPr sz="1800" spc="-6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spc="-27" dirty="0">
                <a:solidFill>
                  <a:srgbClr val="373545"/>
                </a:solidFill>
                <a:latin typeface="EHLTWU+GillSansMT"/>
                <a:cs typeface="EHLTWU+GillSansMT"/>
              </a:rPr>
              <a:t>sorrir,</a:t>
            </a:r>
            <a:r>
              <a:rPr sz="1800" spc="-23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como</a:t>
            </a:r>
            <a:r>
              <a:rPr sz="1800" spc="12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sinal</a:t>
            </a:r>
            <a:r>
              <a:rPr sz="1800" spc="11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de</a:t>
            </a:r>
          </a:p>
          <a:p>
            <a:pPr marL="305104" marR="0">
              <a:lnSpc>
                <a:spcPts val="2087"/>
              </a:lnSpc>
              <a:spcBef>
                <a:spcPts val="1104"/>
              </a:spcBef>
              <a:spcAft>
                <a:spcPts val="0"/>
              </a:spcAft>
            </a:pP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acolhimento;</a:t>
            </a:r>
            <a:r>
              <a:rPr sz="1800" spc="23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balançar</a:t>
            </a:r>
            <a:r>
              <a:rPr sz="1800" spc="233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</a:t>
            </a:r>
            <a:r>
              <a:rPr sz="1800" spc="22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cabeça</a:t>
            </a:r>
            <a:r>
              <a:rPr sz="1800" spc="226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afirmativamente,</a:t>
            </a:r>
            <a:r>
              <a:rPr sz="1800" spc="3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como</a:t>
            </a:r>
            <a:r>
              <a:rPr sz="1800" spc="216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sinal</a:t>
            </a:r>
            <a:r>
              <a:rPr sz="1800" spc="21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de</a:t>
            </a:r>
            <a:r>
              <a:rPr sz="1800" spc="25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interesse;</a:t>
            </a:r>
            <a:r>
              <a:rPr sz="1800" spc="2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tocar</a:t>
            </a:r>
            <a:r>
              <a:rPr sz="1800" spc="23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spc="11" dirty="0">
                <a:solidFill>
                  <a:srgbClr val="373545"/>
                </a:solidFill>
                <a:latin typeface="EHLTWU+GillSansMT"/>
                <a:cs typeface="EHLTWU+GillSansMT"/>
              </a:rPr>
              <a:t>na</a:t>
            </a:r>
            <a:r>
              <a:rPr sz="1800" spc="20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mulher</a:t>
            </a:r>
            <a:r>
              <a:rPr sz="1800" spc="22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ou</a:t>
            </a:r>
            <a:r>
              <a:rPr sz="1800" spc="21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spc="14" dirty="0">
                <a:solidFill>
                  <a:srgbClr val="373545"/>
                </a:solidFill>
                <a:latin typeface="EHLTWU+GillSansMT"/>
                <a:cs typeface="EHLTWU+GillSansMT"/>
              </a:rPr>
              <a:t>no</a:t>
            </a:r>
            <a:r>
              <a:rPr sz="1800" spc="196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bebê,</a:t>
            </a:r>
            <a:r>
              <a:rPr sz="1800" spc="1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quando</a:t>
            </a:r>
          </a:p>
          <a:p>
            <a:pPr marL="305104" marR="0">
              <a:lnSpc>
                <a:spcPts val="2090"/>
              </a:lnSpc>
              <a:spcBef>
                <a:spcPts val="1199"/>
              </a:spcBef>
              <a:spcAft>
                <a:spcPts val="0"/>
              </a:spcAft>
            </a:pPr>
            <a:r>
              <a:rPr sz="1800" spc="-11" dirty="0">
                <a:solidFill>
                  <a:srgbClr val="373545"/>
                </a:solidFill>
                <a:latin typeface="EHLTWU+GillSansMT"/>
                <a:cs typeface="EHLTWU+GillSansMT"/>
              </a:rPr>
              <a:t>apropriado,</a:t>
            </a:r>
            <a:r>
              <a:rPr sz="1800" spc="-176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como sinal de</a:t>
            </a:r>
            <a:r>
              <a:rPr sz="1800" spc="1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empatia.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72693" y="3174548"/>
            <a:ext cx="12500160" cy="6076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5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b="1" spc="-20" dirty="0">
                <a:solidFill>
                  <a:srgbClr val="373545"/>
                </a:solidFill>
                <a:latin typeface="NMMSPQ+GillSansMT-Bold"/>
                <a:cs typeface="NMMSPQ+GillSansMT-Bold"/>
              </a:rPr>
              <a:t>Remover</a:t>
            </a:r>
            <a:r>
              <a:rPr sz="1800" b="1" spc="61" dirty="0">
                <a:solidFill>
                  <a:srgbClr val="373545"/>
                </a:solidFill>
                <a:latin typeface="NMMSPQ+GillSansMT-Bold"/>
                <a:cs typeface="NMMSPQ+GillSansMT-Bold"/>
              </a:rPr>
              <a:t> </a:t>
            </a:r>
            <a:r>
              <a:rPr sz="1800" b="1" dirty="0">
                <a:solidFill>
                  <a:srgbClr val="373545"/>
                </a:solidFill>
                <a:latin typeface="NMMSPQ+GillSansMT-Bold"/>
                <a:cs typeface="NMMSPQ+GillSansMT-Bold"/>
              </a:rPr>
              <a:t>barreiras</a:t>
            </a:r>
            <a:r>
              <a:rPr sz="1800" b="1" spc="40" dirty="0">
                <a:solidFill>
                  <a:srgbClr val="373545"/>
                </a:solidFill>
                <a:latin typeface="NMMSPQ+GillSansMT-Bold"/>
                <a:cs typeface="NMMSPQ+GillSansMT-Bold"/>
              </a:rPr>
              <a:t> </a:t>
            </a:r>
            <a:r>
              <a:rPr sz="1800" b="1" dirty="0">
                <a:solidFill>
                  <a:srgbClr val="373545"/>
                </a:solidFill>
                <a:latin typeface="NMMSPQ+GillSansMT-Bold"/>
                <a:cs typeface="NMMSPQ+GillSansMT-Bold"/>
              </a:rPr>
              <a:t>físicas</a:t>
            </a:r>
            <a:r>
              <a:rPr sz="1800" b="1" spc="18" dirty="0">
                <a:solidFill>
                  <a:srgbClr val="373545"/>
                </a:solidFill>
                <a:latin typeface="NMMSPQ+GillSansMT-Bold"/>
                <a:cs typeface="NMMSPQ+GillSansMT-Bold"/>
              </a:rPr>
              <a:t> </a:t>
            </a:r>
            <a:r>
              <a:rPr sz="1800" spc="-10" dirty="0">
                <a:solidFill>
                  <a:srgbClr val="373545"/>
                </a:solidFill>
                <a:latin typeface="EHLTWU+GillSansMT"/>
                <a:cs typeface="EHLTWU+GillSansMT"/>
              </a:rPr>
              <a:t>como</a:t>
            </a:r>
            <a:r>
              <a:rPr sz="1800" spc="36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mesa</a:t>
            </a:r>
            <a:r>
              <a:rPr sz="1800" spc="3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e</a:t>
            </a:r>
            <a:r>
              <a:rPr sz="1800" spc="3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papéis,</a:t>
            </a:r>
            <a:r>
              <a:rPr sz="1800" spc="-16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spc="-11" dirty="0">
                <a:solidFill>
                  <a:srgbClr val="373545"/>
                </a:solidFill>
                <a:latin typeface="EHLTWU+GillSansMT"/>
                <a:cs typeface="EHLTWU+GillSansMT"/>
              </a:rPr>
              <a:t>promovendo</a:t>
            </a:r>
            <a:r>
              <a:rPr sz="1800" spc="34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maior</a:t>
            </a:r>
            <a:r>
              <a:rPr sz="1800" spc="3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aproximação</a:t>
            </a:r>
            <a:r>
              <a:rPr sz="1800" spc="36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spc="-10" dirty="0">
                <a:solidFill>
                  <a:srgbClr val="373545"/>
                </a:solidFill>
                <a:latin typeface="EHLTWU+GillSansMT"/>
                <a:cs typeface="EHLTWU+GillSansMT"/>
              </a:rPr>
              <a:t>entre</a:t>
            </a:r>
            <a:r>
              <a:rPr sz="1800" spc="34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o</a:t>
            </a:r>
            <a:r>
              <a:rPr sz="1800" spc="1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profissional</a:t>
            </a:r>
            <a:r>
              <a:rPr sz="1800" spc="33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de</a:t>
            </a:r>
            <a:r>
              <a:rPr sz="1800" spc="34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saúde,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77798" y="3586281"/>
            <a:ext cx="5597282" cy="6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as</a:t>
            </a:r>
            <a:r>
              <a:rPr sz="1800" spc="-1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pessoas</a:t>
            </a:r>
            <a:r>
              <a:rPr sz="1800" spc="-3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 quem</a:t>
            </a:r>
            <a:r>
              <a:rPr sz="1800" spc="-1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ele</a:t>
            </a:r>
            <a:r>
              <a:rPr sz="1800" spc="1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assiste</a:t>
            </a:r>
            <a:r>
              <a:rPr sz="1800" spc="-23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e seus</a:t>
            </a:r>
            <a:r>
              <a:rPr sz="1800" spc="-4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acompanhantes.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72693" y="4128542"/>
            <a:ext cx="6466276" cy="607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5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Usar</a:t>
            </a:r>
            <a:r>
              <a:rPr sz="1800" spc="-1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373545"/>
                </a:solidFill>
                <a:latin typeface="NMMSPQ+GillSansMT-Bold"/>
                <a:cs typeface="NMMSPQ+GillSansMT-Bold"/>
              </a:rPr>
              <a:t>linguagem simples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,</a:t>
            </a:r>
            <a:r>
              <a:rPr sz="1800" spc="-17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acessível a</a:t>
            </a:r>
            <a:r>
              <a:rPr sz="1800" spc="-2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quem</a:t>
            </a:r>
            <a:r>
              <a:rPr sz="1800" spc="-1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está</a:t>
            </a:r>
            <a:r>
              <a:rPr sz="1800" spc="-1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ouvindo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72693" y="4671751"/>
            <a:ext cx="12475759" cy="6076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5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Dar</a:t>
            </a:r>
            <a:r>
              <a:rPr sz="1800" spc="83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espaço</a:t>
            </a:r>
            <a:r>
              <a:rPr sz="1800" spc="5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para</a:t>
            </a:r>
            <a:r>
              <a:rPr sz="1800" spc="8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</a:t>
            </a:r>
            <a:r>
              <a:rPr sz="1800" spc="5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mulher</a:t>
            </a:r>
            <a:r>
              <a:rPr sz="1800" spc="6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se</a:t>
            </a:r>
            <a:r>
              <a:rPr sz="1800" spc="5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spc="-23" dirty="0">
                <a:solidFill>
                  <a:srgbClr val="373545"/>
                </a:solidFill>
                <a:latin typeface="EHLTWU+GillSansMT"/>
                <a:cs typeface="EHLTWU+GillSansMT"/>
              </a:rPr>
              <a:t>expressar.</a:t>
            </a:r>
            <a:r>
              <a:rPr sz="1800" spc="-102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Para</a:t>
            </a:r>
            <a:r>
              <a:rPr sz="1800" spc="7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spc="-15" dirty="0">
                <a:solidFill>
                  <a:srgbClr val="373545"/>
                </a:solidFill>
                <a:latin typeface="EHLTWU+GillSansMT"/>
                <a:cs typeface="EHLTWU+GillSansMT"/>
              </a:rPr>
              <a:t>isso,</a:t>
            </a:r>
            <a:r>
              <a:rPr sz="1800" spc="-104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é</a:t>
            </a:r>
            <a:r>
              <a:rPr sz="1800" spc="7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necessário</a:t>
            </a:r>
            <a:r>
              <a:rPr sz="1800" spc="7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373545"/>
                </a:solidFill>
                <a:latin typeface="NMMSPQ+GillSansMT-Bold"/>
                <a:cs typeface="NMMSPQ+GillSansMT-Bold"/>
              </a:rPr>
              <a:t>ouvir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,</a:t>
            </a:r>
            <a:r>
              <a:rPr sz="1800" spc="-126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prestando</a:t>
            </a:r>
            <a:r>
              <a:rPr sz="1800" spc="7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atenção</a:t>
            </a:r>
            <a:r>
              <a:rPr sz="1800" spc="5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spc="11" dirty="0">
                <a:solidFill>
                  <a:srgbClr val="373545"/>
                </a:solidFill>
                <a:latin typeface="EHLTWU+GillSansMT"/>
                <a:cs typeface="EHLTWU+GillSansMT"/>
              </a:rPr>
              <a:t>no</a:t>
            </a:r>
            <a:r>
              <a:rPr sz="1800" spc="3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spc="11" dirty="0">
                <a:solidFill>
                  <a:srgbClr val="373545"/>
                </a:solidFill>
                <a:latin typeface="EHLTWU+GillSansMT"/>
                <a:cs typeface="EHLTWU+GillSansMT"/>
              </a:rPr>
              <a:t>que</a:t>
            </a:r>
            <a:r>
              <a:rPr sz="1800" spc="43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ela</a:t>
            </a:r>
            <a:r>
              <a:rPr sz="1800" spc="8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está</a:t>
            </a:r>
            <a:r>
              <a:rPr sz="1800" spc="56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dizendo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77798" y="5083485"/>
            <a:ext cx="7655324" cy="6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e em</a:t>
            </a:r>
            <a:r>
              <a:rPr sz="1800" spc="-1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seu significado.Algumas</a:t>
            </a:r>
            <a:r>
              <a:rPr sz="1800" spc="-14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mulheres têm</a:t>
            </a:r>
            <a:r>
              <a:rPr sz="1800" spc="1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dificuldades</a:t>
            </a:r>
            <a:r>
              <a:rPr sz="1800" spc="2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de</a:t>
            </a:r>
            <a:r>
              <a:rPr sz="1800" spc="1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se</a:t>
            </a:r>
            <a:r>
              <a:rPr sz="1800" spc="-2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expressar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72693" y="5626334"/>
            <a:ext cx="12479353" cy="14311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5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Demonstrar</a:t>
            </a:r>
            <a:r>
              <a:rPr sz="1800" spc="43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empatia,</a:t>
            </a:r>
            <a:r>
              <a:rPr sz="1800" spc="-169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ou</a:t>
            </a:r>
            <a:r>
              <a:rPr sz="1800" spc="46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seja,</a:t>
            </a:r>
            <a:r>
              <a:rPr sz="1800" spc="-176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mostrar</a:t>
            </a:r>
            <a:r>
              <a:rPr sz="1800" spc="36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à</a:t>
            </a:r>
            <a:r>
              <a:rPr sz="1800" spc="2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mulher</a:t>
            </a:r>
            <a:r>
              <a:rPr sz="1800" spc="49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que</a:t>
            </a:r>
            <a:r>
              <a:rPr sz="1800" spc="3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seus</a:t>
            </a:r>
            <a:r>
              <a:rPr sz="1800" spc="1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sentimentos</a:t>
            </a:r>
            <a:r>
              <a:rPr sz="1800" spc="3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são</a:t>
            </a:r>
            <a:r>
              <a:rPr sz="1800" spc="23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compreendidos,</a:t>
            </a:r>
            <a:r>
              <a:rPr sz="1800" spc="-162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colocando-a</a:t>
            </a:r>
            <a:r>
              <a:rPr sz="1800" spc="2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spc="11" dirty="0">
                <a:solidFill>
                  <a:srgbClr val="373545"/>
                </a:solidFill>
                <a:latin typeface="EHLTWU+GillSansMT"/>
                <a:cs typeface="EHLTWU+GillSansMT"/>
              </a:rPr>
              <a:t>no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 centro</a:t>
            </a:r>
          </a:p>
          <a:p>
            <a:pPr marL="305104" marR="0">
              <a:lnSpc>
                <a:spcPts val="2087"/>
              </a:lnSpc>
              <a:spcBef>
                <a:spcPts val="1102"/>
              </a:spcBef>
              <a:spcAft>
                <a:spcPts val="0"/>
              </a:spcAft>
            </a:pP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da</a:t>
            </a:r>
            <a:r>
              <a:rPr sz="1800" spc="44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situação</a:t>
            </a:r>
            <a:r>
              <a:rPr sz="1800" spc="432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e</a:t>
            </a:r>
            <a:r>
              <a:rPr sz="1800" spc="43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da</a:t>
            </a:r>
            <a:r>
              <a:rPr sz="1800" spc="44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atenção</a:t>
            </a:r>
            <a:r>
              <a:rPr sz="1800" spc="434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do</a:t>
            </a:r>
            <a:r>
              <a:rPr sz="1800" spc="432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profissional.</a:t>
            </a:r>
            <a:r>
              <a:rPr sz="1800" spc="23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spc="-31" dirty="0">
                <a:solidFill>
                  <a:srgbClr val="373545"/>
                </a:solidFill>
                <a:latin typeface="EHLTWU+GillSansMT"/>
                <a:cs typeface="EHLTWU+GillSansMT"/>
              </a:rPr>
              <a:t>Por</a:t>
            </a:r>
            <a:r>
              <a:rPr sz="1800" spc="476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spc="-12" dirty="0">
                <a:solidFill>
                  <a:srgbClr val="373545"/>
                </a:solidFill>
                <a:latin typeface="EHLTWU+GillSansMT"/>
                <a:cs typeface="EHLTWU+GillSansMT"/>
              </a:rPr>
              <a:t>exemplo,</a:t>
            </a:r>
            <a:r>
              <a:rPr sz="1800" spc="25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quando</a:t>
            </a:r>
            <a:r>
              <a:rPr sz="1800" spc="419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</a:t>
            </a:r>
            <a:r>
              <a:rPr sz="1800" spc="436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mulher</a:t>
            </a:r>
            <a:r>
              <a:rPr sz="1800" spc="453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spc="-10" dirty="0">
                <a:solidFill>
                  <a:srgbClr val="373545"/>
                </a:solidFill>
                <a:latin typeface="EHLTWU+GillSansMT"/>
                <a:cs typeface="EHLTWU+GillSansMT"/>
              </a:rPr>
              <a:t>relata</a:t>
            </a:r>
            <a:r>
              <a:rPr sz="1800" spc="44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spc="11" dirty="0">
                <a:solidFill>
                  <a:srgbClr val="373545"/>
                </a:solidFill>
                <a:latin typeface="EHLTWU+GillSansMT"/>
                <a:cs typeface="EHLTWU+GillSansMT"/>
              </a:rPr>
              <a:t>que</a:t>
            </a:r>
            <a:r>
              <a:rPr sz="1800" spc="426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está</a:t>
            </a:r>
            <a:r>
              <a:rPr sz="1800" spc="44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spc="-10" dirty="0">
                <a:solidFill>
                  <a:srgbClr val="373545"/>
                </a:solidFill>
                <a:latin typeface="EHLTWU+GillSansMT"/>
                <a:cs typeface="EHLTWU+GillSansMT"/>
              </a:rPr>
              <a:t>muito</a:t>
            </a:r>
            <a:r>
              <a:rPr sz="1800" spc="434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cansada,</a:t>
            </a:r>
            <a:r>
              <a:rPr sz="1800" spc="23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o</a:t>
            </a:r>
          </a:p>
          <a:p>
            <a:pPr marL="305104" marR="0">
              <a:lnSpc>
                <a:spcPts val="2087"/>
              </a:lnSpc>
              <a:spcBef>
                <a:spcPts val="1154"/>
              </a:spcBef>
              <a:spcAft>
                <a:spcPts val="0"/>
              </a:spcAft>
            </a:pP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profissional pode</a:t>
            </a:r>
            <a:r>
              <a:rPr sz="1800" spc="-1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comentar </a:t>
            </a:r>
            <a:r>
              <a:rPr sz="1800" spc="11" dirty="0">
                <a:solidFill>
                  <a:srgbClr val="373545"/>
                </a:solidFill>
                <a:latin typeface="EHLTWU+GillSansMT"/>
                <a:cs typeface="EHLTWU+GillSansMT"/>
              </a:rPr>
              <a:t>que</a:t>
            </a:r>
            <a:r>
              <a:rPr sz="1800" spc="-54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entende</a:t>
            </a:r>
            <a:r>
              <a:rPr sz="1800" spc="-1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porque</a:t>
            </a:r>
            <a:r>
              <a:rPr sz="1800" spc="-3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ela</a:t>
            </a:r>
            <a:r>
              <a:rPr sz="1800" spc="33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está</a:t>
            </a:r>
            <a:r>
              <a:rPr sz="1800" spc="-1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se</a:t>
            </a:r>
            <a:r>
              <a:rPr sz="1800" spc="-2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sentindo</a:t>
            </a:r>
            <a:r>
              <a:rPr sz="1800" spc="-44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assim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206875" y="1253944"/>
            <a:ext cx="4345121" cy="947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59"/>
              </a:lnSpc>
              <a:spcBef>
                <a:spcPts val="0"/>
              </a:spcBef>
              <a:spcAft>
                <a:spcPts val="0"/>
              </a:spcAft>
            </a:pPr>
            <a:r>
              <a:rPr sz="2800" spc="-25" dirty="0">
                <a:solidFill>
                  <a:srgbClr val="FFFFFF"/>
                </a:solidFill>
                <a:latin typeface="EHLTWU+GillSansMT"/>
                <a:cs typeface="EHLTWU+GillSansMT"/>
              </a:rPr>
              <a:t>BOAS</a:t>
            </a:r>
            <a:r>
              <a:rPr sz="2800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800" spc="17" dirty="0">
                <a:solidFill>
                  <a:srgbClr val="FFFFFF"/>
                </a:solidFill>
                <a:latin typeface="EHLTWU+GillSansMT"/>
                <a:cs typeface="EHLTWU+GillSansMT"/>
              </a:rPr>
              <a:t>PRÁTICAS</a:t>
            </a:r>
            <a:r>
              <a:rPr sz="2800" spc="-87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800" dirty="0">
                <a:solidFill>
                  <a:srgbClr val="FFFFFF"/>
                </a:solidFill>
                <a:latin typeface="EHLTWU+GillSansMT"/>
                <a:cs typeface="EHLTWU+GillSansMT"/>
              </a:rPr>
              <a:t>NO</a:t>
            </a:r>
            <a:r>
              <a:rPr sz="2800" spc="-273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2800" spc="-116" dirty="0">
                <a:solidFill>
                  <a:srgbClr val="FFFFFF"/>
                </a:solidFill>
                <a:latin typeface="EHLTWU+GillSansMT"/>
                <a:cs typeface="EHLTWU+GillSansMT"/>
              </a:rPr>
              <a:t>AC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72693" y="2208611"/>
            <a:ext cx="12149217" cy="574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76"/>
              </a:lnSpc>
              <a:spcBef>
                <a:spcPts val="0"/>
              </a:spcBef>
              <a:spcAft>
                <a:spcPts val="0"/>
              </a:spcAft>
            </a:pPr>
            <a:r>
              <a:rPr sz="15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550" spc="1156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373545"/>
                </a:solidFill>
                <a:latin typeface="NMMSPQ+GillSansMT-Bold"/>
                <a:cs typeface="NMMSPQ+GillSansMT-Bold"/>
              </a:rPr>
              <a:t>Evitar</a:t>
            </a:r>
            <a:r>
              <a:rPr sz="1700" b="1" spc="-12" dirty="0">
                <a:solidFill>
                  <a:srgbClr val="373545"/>
                </a:solidFill>
                <a:latin typeface="NMMSPQ+GillSansMT-Bold"/>
                <a:cs typeface="NMMSPQ+GillSansMT-Bold"/>
              </a:rPr>
              <a:t> </a:t>
            </a:r>
            <a:r>
              <a:rPr sz="1700" b="1" dirty="0">
                <a:solidFill>
                  <a:srgbClr val="373545"/>
                </a:solidFill>
                <a:latin typeface="NMMSPQ+GillSansMT-Bold"/>
                <a:cs typeface="NMMSPQ+GillSansMT-Bold"/>
              </a:rPr>
              <a:t>palavras</a:t>
            </a:r>
            <a:r>
              <a:rPr sz="1700" b="1" spc="-11" dirty="0">
                <a:solidFill>
                  <a:srgbClr val="373545"/>
                </a:solidFill>
                <a:latin typeface="NMMSPQ+GillSansMT-Bold"/>
                <a:cs typeface="NMMSPQ+GillSansMT-Bold"/>
              </a:rPr>
              <a:t> </a:t>
            </a:r>
            <a:r>
              <a:rPr sz="1700" b="1" dirty="0">
                <a:solidFill>
                  <a:srgbClr val="373545"/>
                </a:solidFill>
                <a:latin typeface="NMMSPQ+GillSansMT-Bold"/>
                <a:cs typeface="NMMSPQ+GillSansMT-Bold"/>
              </a:rPr>
              <a:t>que</a:t>
            </a:r>
            <a:r>
              <a:rPr sz="1700" b="1" spc="11" dirty="0">
                <a:solidFill>
                  <a:srgbClr val="373545"/>
                </a:solidFill>
                <a:latin typeface="NMMSPQ+GillSansMT-Bold"/>
                <a:cs typeface="NMMSPQ+GillSansMT-Bold"/>
              </a:rPr>
              <a:t> </a:t>
            </a:r>
            <a:r>
              <a:rPr sz="1700" b="1" dirty="0">
                <a:solidFill>
                  <a:srgbClr val="373545"/>
                </a:solidFill>
                <a:latin typeface="NMMSPQ+GillSansMT-Bold"/>
                <a:cs typeface="NMMSPQ+GillSansMT-Bold"/>
              </a:rPr>
              <a:t>soam</a:t>
            </a:r>
            <a:r>
              <a:rPr sz="1700" b="1" spc="-10" dirty="0">
                <a:solidFill>
                  <a:srgbClr val="373545"/>
                </a:solidFill>
                <a:latin typeface="NMMSPQ+GillSansMT-Bold"/>
                <a:cs typeface="NMMSPQ+GillSansMT-Bold"/>
              </a:rPr>
              <a:t> </a:t>
            </a:r>
            <a:r>
              <a:rPr sz="1700" b="1" dirty="0">
                <a:solidFill>
                  <a:srgbClr val="373545"/>
                </a:solidFill>
                <a:latin typeface="NMMSPQ+GillSansMT-Bold"/>
                <a:cs typeface="NMMSPQ+GillSansMT-Bold"/>
              </a:rPr>
              <a:t>como julgamentos</a:t>
            </a:r>
            <a:r>
              <a:rPr sz="1700" dirty="0">
                <a:solidFill>
                  <a:srgbClr val="373545"/>
                </a:solidFill>
                <a:latin typeface="OMJEAI+GillSansMT"/>
                <a:cs typeface="OMJEAI+GillSansMT"/>
              </a:rPr>
              <a:t>,</a:t>
            </a:r>
            <a:r>
              <a:rPr sz="1700" spc="-150" dirty="0">
                <a:solidFill>
                  <a:srgbClr val="373545"/>
                </a:solidFill>
                <a:latin typeface="OMJEAI+GillSansMT"/>
                <a:cs typeface="OMJEAI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OMJEAI+GillSansMT"/>
                <a:cs typeface="OMJEAI+GillSansMT"/>
              </a:rPr>
              <a:t>como</a:t>
            </a:r>
            <a:r>
              <a:rPr sz="1700" spc="-188" dirty="0">
                <a:solidFill>
                  <a:srgbClr val="373545"/>
                </a:solidFill>
                <a:latin typeface="OMJEAI+GillSansMT"/>
                <a:cs typeface="OMJEAI+GillSansMT"/>
              </a:rPr>
              <a:t> </a:t>
            </a:r>
            <a:r>
              <a:rPr sz="1700" spc="15" dirty="0">
                <a:solidFill>
                  <a:srgbClr val="373545"/>
                </a:solidFill>
                <a:latin typeface="OMJEAI+GillSansMT"/>
                <a:cs typeface="OMJEAI+GillSansMT"/>
              </a:rPr>
              <a:t>“certo”,“errado”,“bem”,“mal”</a:t>
            </a:r>
            <a:r>
              <a:rPr sz="1700" spc="-14" dirty="0">
                <a:solidFill>
                  <a:srgbClr val="373545"/>
                </a:solidFill>
                <a:latin typeface="OMJEAI+GillSansMT"/>
                <a:cs typeface="OMJEAI+GillSansMT"/>
              </a:rPr>
              <a:t> </a:t>
            </a:r>
            <a:r>
              <a:rPr sz="1700" spc="10" dirty="0">
                <a:solidFill>
                  <a:srgbClr val="373545"/>
                </a:solidFill>
                <a:latin typeface="OMJEAI+GillSansMT"/>
                <a:cs typeface="OMJEAI+GillSansMT"/>
              </a:rPr>
              <a:t>etc.</a:t>
            </a:r>
            <a:r>
              <a:rPr sz="1700" spc="-183" dirty="0">
                <a:solidFill>
                  <a:srgbClr val="373545"/>
                </a:solidFill>
                <a:latin typeface="OMJEAI+GillSansMT"/>
                <a:cs typeface="OMJEAI+GillSansMT"/>
              </a:rPr>
              <a:t> </a:t>
            </a:r>
            <a:r>
              <a:rPr sz="1700" spc="-23" dirty="0">
                <a:solidFill>
                  <a:srgbClr val="373545"/>
                </a:solidFill>
                <a:latin typeface="OMJEAI+GillSansMT"/>
                <a:cs typeface="OMJEAI+GillSansMT"/>
              </a:rPr>
              <a:t>Por</a:t>
            </a:r>
            <a:r>
              <a:rPr sz="1700" spc="25" dirty="0">
                <a:solidFill>
                  <a:srgbClr val="373545"/>
                </a:solidFill>
                <a:latin typeface="OMJEAI+GillSansMT"/>
                <a:cs typeface="OMJEAI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OMJEAI+GillSansMT"/>
                <a:cs typeface="OMJEAI+GillSansMT"/>
              </a:rPr>
              <a:t>exemplo,</a:t>
            </a:r>
            <a:r>
              <a:rPr sz="1700" spc="-221" dirty="0">
                <a:solidFill>
                  <a:srgbClr val="373545"/>
                </a:solidFill>
                <a:latin typeface="OMJEAI+GillSansMT"/>
                <a:cs typeface="OMJEAI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OMJEAI+GillSansMT"/>
                <a:cs typeface="OMJEAI+GillSansMT"/>
              </a:rPr>
              <a:t>em</a:t>
            </a:r>
            <a:r>
              <a:rPr sz="1700" spc="14" dirty="0">
                <a:solidFill>
                  <a:srgbClr val="373545"/>
                </a:solidFill>
                <a:latin typeface="OMJEAI+GillSansMT"/>
                <a:cs typeface="OMJEAI+GillSansMT"/>
              </a:rPr>
              <a:t> </a:t>
            </a:r>
            <a:r>
              <a:rPr sz="1700" spc="-10" dirty="0">
                <a:solidFill>
                  <a:srgbClr val="373545"/>
                </a:solidFill>
                <a:latin typeface="OMJEAI+GillSansMT"/>
                <a:cs typeface="OMJEAI+GillSansMT"/>
              </a:rPr>
              <a:t>vez</a:t>
            </a:r>
            <a:r>
              <a:rPr sz="1700" dirty="0">
                <a:solidFill>
                  <a:srgbClr val="373545"/>
                </a:solidFill>
                <a:latin typeface="OMJEAI+GillSansMT"/>
                <a:cs typeface="OMJEAI+GillSansMT"/>
              </a:rPr>
              <a:t> de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77798" y="2543608"/>
            <a:ext cx="11962852" cy="5751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78"/>
              </a:lnSpc>
              <a:spcBef>
                <a:spcPts val="0"/>
              </a:spcBef>
              <a:spcAft>
                <a:spcPts val="0"/>
              </a:spcAft>
            </a:pP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perguntar</a:t>
            </a:r>
            <a:r>
              <a:rPr sz="1700" spc="-46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à mãe se</a:t>
            </a:r>
            <a:r>
              <a:rPr sz="1700" spc="-1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ela está</a:t>
            </a:r>
            <a:r>
              <a:rPr sz="1700" spc="-23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amamentando</a:t>
            </a:r>
            <a:r>
              <a:rPr sz="1700" spc="-44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bem,</a:t>
            </a:r>
            <a:r>
              <a:rPr sz="1700" spc="-19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seria mais</a:t>
            </a:r>
            <a:r>
              <a:rPr sz="1700" spc="-2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apropriado</a:t>
            </a:r>
            <a:r>
              <a:rPr sz="1700" spc="1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perguntar</a:t>
            </a:r>
            <a:r>
              <a:rPr sz="1700" spc="-46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como ela</a:t>
            </a:r>
            <a:r>
              <a:rPr sz="1700" spc="-3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está alimentando</a:t>
            </a:r>
            <a:r>
              <a:rPr sz="1700" spc="-7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o seu filho.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72693" y="3010617"/>
            <a:ext cx="12264712" cy="12485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76"/>
              </a:lnSpc>
              <a:spcBef>
                <a:spcPts val="0"/>
              </a:spcBef>
              <a:spcAft>
                <a:spcPts val="0"/>
              </a:spcAft>
            </a:pPr>
            <a:r>
              <a:rPr sz="15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550" spc="1156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373545"/>
                </a:solidFill>
                <a:latin typeface="NMMSPQ+GillSansMT-Bold"/>
                <a:cs typeface="NMMSPQ+GillSansMT-Bold"/>
              </a:rPr>
              <a:t>Aceitar</a:t>
            </a:r>
            <a:r>
              <a:rPr sz="1700" b="1" spc="-12" dirty="0">
                <a:solidFill>
                  <a:srgbClr val="373545"/>
                </a:solidFill>
                <a:latin typeface="NMMSPQ+GillSansMT-Bold"/>
                <a:cs typeface="NMMSPQ+GillSansMT-Bold"/>
              </a:rPr>
              <a:t> </a:t>
            </a:r>
            <a:r>
              <a:rPr sz="1700" b="1" dirty="0">
                <a:solidFill>
                  <a:srgbClr val="373545"/>
                </a:solidFill>
                <a:latin typeface="NMMSPQ+GillSansMT-Bold"/>
                <a:cs typeface="NMMSPQ+GillSansMT-Bold"/>
              </a:rPr>
              <a:t>e respeitar</a:t>
            </a:r>
            <a:r>
              <a:rPr sz="1700" b="1" spc="-31" dirty="0">
                <a:solidFill>
                  <a:srgbClr val="373545"/>
                </a:solidFill>
                <a:latin typeface="NMMSPQ+GillSansMT-Bold"/>
                <a:cs typeface="NMMSPQ+GillSansMT-Bold"/>
              </a:rPr>
              <a:t> </a:t>
            </a:r>
            <a:r>
              <a:rPr sz="1700" b="1" dirty="0">
                <a:solidFill>
                  <a:srgbClr val="373545"/>
                </a:solidFill>
                <a:latin typeface="NMMSPQ+GillSansMT-Bold"/>
                <a:cs typeface="NMMSPQ+GillSansMT-Bold"/>
              </a:rPr>
              <a:t>os</a:t>
            </a:r>
            <a:r>
              <a:rPr sz="1700" b="1" spc="18" dirty="0">
                <a:solidFill>
                  <a:srgbClr val="373545"/>
                </a:solidFill>
                <a:latin typeface="NMMSPQ+GillSansMT-Bold"/>
                <a:cs typeface="NMMSPQ+GillSansMT-Bold"/>
              </a:rPr>
              <a:t> </a:t>
            </a:r>
            <a:r>
              <a:rPr sz="1700" b="1" dirty="0">
                <a:solidFill>
                  <a:srgbClr val="373545"/>
                </a:solidFill>
                <a:latin typeface="NMMSPQ+GillSansMT-Bold"/>
                <a:cs typeface="NMMSPQ+GillSansMT-Bold"/>
              </a:rPr>
              <a:t>sentimentos e</a:t>
            </a:r>
            <a:r>
              <a:rPr sz="1700" b="1" spc="-18" dirty="0">
                <a:solidFill>
                  <a:srgbClr val="373545"/>
                </a:solidFill>
                <a:latin typeface="NMMSPQ+GillSansMT-Bold"/>
                <a:cs typeface="NMMSPQ+GillSansMT-Bold"/>
              </a:rPr>
              <a:t> </a:t>
            </a:r>
            <a:r>
              <a:rPr sz="1700" b="1" dirty="0">
                <a:solidFill>
                  <a:srgbClr val="373545"/>
                </a:solidFill>
                <a:latin typeface="NMMSPQ+GillSansMT-Bold"/>
                <a:cs typeface="NMMSPQ+GillSansMT-Bold"/>
              </a:rPr>
              <a:t>as opiniões</a:t>
            </a:r>
            <a:r>
              <a:rPr sz="1700" b="1" spc="46" dirty="0">
                <a:solidFill>
                  <a:srgbClr val="373545"/>
                </a:solidFill>
                <a:latin typeface="NMMSPQ+GillSansMT-Bold"/>
                <a:cs typeface="NMMSPQ+GillSansMT-Bold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das mães,</a:t>
            </a:r>
            <a:r>
              <a:rPr sz="1700" spc="-172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sem,</a:t>
            </a:r>
            <a:r>
              <a:rPr sz="1700" spc="-173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spc="11" dirty="0">
                <a:solidFill>
                  <a:srgbClr val="373545"/>
                </a:solidFill>
                <a:latin typeface="EHLTWU+GillSansMT"/>
                <a:cs typeface="EHLTWU+GillSansMT"/>
              </a:rPr>
              <a:t>no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 entanto,</a:t>
            </a:r>
            <a:r>
              <a:rPr sz="1700" spc="-22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precisar</a:t>
            </a:r>
            <a:r>
              <a:rPr sz="1700" spc="-1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concordar ou discordar do</a:t>
            </a:r>
          </a:p>
          <a:p>
            <a:pPr marL="305104" marR="0">
              <a:lnSpc>
                <a:spcPts val="1976"/>
              </a:lnSpc>
              <a:spcBef>
                <a:spcPts val="615"/>
              </a:spcBef>
              <a:spcAft>
                <a:spcPts val="0"/>
              </a:spcAft>
            </a:pPr>
            <a:r>
              <a:rPr sz="1700" spc="11" dirty="0">
                <a:solidFill>
                  <a:srgbClr val="373545"/>
                </a:solidFill>
                <a:latin typeface="EHLTWU+GillSansMT"/>
                <a:cs typeface="EHLTWU+GillSansMT"/>
              </a:rPr>
              <a:t>que</a:t>
            </a:r>
            <a:r>
              <a:rPr sz="1700" spc="-5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ela pensa.</a:t>
            </a:r>
            <a:r>
              <a:rPr sz="1700" spc="-196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spc="-15" dirty="0">
                <a:solidFill>
                  <a:srgbClr val="373545"/>
                </a:solidFill>
                <a:latin typeface="EHLTWU+GillSansMT"/>
                <a:cs typeface="EHLTWU+GillSansMT"/>
              </a:rPr>
              <a:t>Por</a:t>
            </a:r>
            <a:r>
              <a:rPr sz="1700" spc="1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exemplo,</a:t>
            </a:r>
            <a:r>
              <a:rPr sz="1700" spc="-22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se</a:t>
            </a:r>
            <a:r>
              <a:rPr sz="1700" spc="1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spc="10" dirty="0">
                <a:solidFill>
                  <a:srgbClr val="373545"/>
                </a:solidFill>
                <a:latin typeface="EHLTWU+GillSansMT"/>
                <a:cs typeface="EHLTWU+GillSansMT"/>
              </a:rPr>
              <a:t>uma</a:t>
            </a:r>
            <a:r>
              <a:rPr sz="1700" spc="-3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mãe afirma</a:t>
            </a:r>
            <a:r>
              <a:rPr sz="1700" spc="-2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spc="11" dirty="0">
                <a:solidFill>
                  <a:srgbClr val="373545"/>
                </a:solidFill>
                <a:latin typeface="EHLTWU+GillSansMT"/>
                <a:cs typeface="EHLTWU+GillSansMT"/>
              </a:rPr>
              <a:t>que</a:t>
            </a:r>
            <a:r>
              <a:rPr sz="1700" spc="-2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não</a:t>
            </a:r>
            <a:r>
              <a:rPr sz="1700" spc="-2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tem</a:t>
            </a:r>
            <a:r>
              <a:rPr sz="1700" spc="-1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leite,</a:t>
            </a:r>
            <a:r>
              <a:rPr sz="1700" spc="-196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o profissional</a:t>
            </a:r>
            <a:r>
              <a:rPr sz="1700" spc="-2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pode</a:t>
            </a:r>
            <a:r>
              <a:rPr sz="1700" spc="-1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responder</a:t>
            </a:r>
            <a:r>
              <a:rPr sz="1700" spc="-4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dizendo</a:t>
            </a:r>
            <a:r>
              <a:rPr sz="1700" spc="-2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spc="11" dirty="0">
                <a:solidFill>
                  <a:srgbClr val="373545"/>
                </a:solidFill>
                <a:latin typeface="EHLTWU+GillSansMT"/>
                <a:cs typeface="EHLTWU+GillSansMT"/>
              </a:rPr>
              <a:t>que</a:t>
            </a:r>
            <a:r>
              <a:rPr sz="1700" spc="-5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entende</a:t>
            </a:r>
          </a:p>
          <a:p>
            <a:pPr marL="305104" marR="0">
              <a:lnSpc>
                <a:spcPts val="1976"/>
              </a:lnSpc>
              <a:spcBef>
                <a:spcPts val="687"/>
              </a:spcBef>
              <a:spcAft>
                <a:spcPts val="0"/>
              </a:spcAft>
            </a:pPr>
            <a:r>
              <a:rPr sz="1700" dirty="0">
                <a:solidFill>
                  <a:srgbClr val="373545"/>
                </a:solidFill>
                <a:latin typeface="OMJEAI+GillSansMT"/>
                <a:cs typeface="OMJEAI+GillSansMT"/>
              </a:rPr>
              <a:t>sua preocupação.</a:t>
            </a:r>
            <a:r>
              <a:rPr sz="1700" spc="-196" dirty="0">
                <a:solidFill>
                  <a:srgbClr val="373545"/>
                </a:solidFill>
                <a:latin typeface="OMJEAI+GillSansMT"/>
                <a:cs typeface="OMJEAI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OMJEAI+GillSansMT"/>
                <a:cs typeface="OMJEAI+GillSansMT"/>
              </a:rPr>
              <a:t>E pode</a:t>
            </a:r>
            <a:r>
              <a:rPr sz="1700" spc="-18" dirty="0">
                <a:solidFill>
                  <a:srgbClr val="373545"/>
                </a:solidFill>
                <a:latin typeface="OMJEAI+GillSansMT"/>
                <a:cs typeface="OMJEAI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OMJEAI+GillSansMT"/>
                <a:cs typeface="OMJEAI+GillSansMT"/>
              </a:rPr>
              <a:t>complementar</a:t>
            </a:r>
            <a:r>
              <a:rPr sz="1700" spc="-69" dirty="0">
                <a:solidFill>
                  <a:srgbClr val="373545"/>
                </a:solidFill>
                <a:latin typeface="OMJEAI+GillSansMT"/>
                <a:cs typeface="OMJEAI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OMJEAI+GillSansMT"/>
                <a:cs typeface="OMJEAI+GillSansMT"/>
              </a:rPr>
              <a:t>esclarecendo</a:t>
            </a:r>
            <a:r>
              <a:rPr sz="1700" spc="-21" dirty="0">
                <a:solidFill>
                  <a:srgbClr val="373545"/>
                </a:solidFill>
                <a:latin typeface="OMJEAI+GillSansMT"/>
                <a:cs typeface="OMJEAI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OMJEAI+GillSansMT"/>
                <a:cs typeface="OMJEAI+GillSansMT"/>
              </a:rPr>
              <a:t>sobre</a:t>
            </a:r>
            <a:r>
              <a:rPr sz="1700" spc="-10" dirty="0">
                <a:solidFill>
                  <a:srgbClr val="373545"/>
                </a:solidFill>
                <a:latin typeface="OMJEAI+GillSansMT"/>
                <a:cs typeface="OMJEAI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OMJEAI+GillSansMT"/>
                <a:cs typeface="OMJEAI+GillSansMT"/>
              </a:rPr>
              <a:t>o tempo</a:t>
            </a:r>
            <a:r>
              <a:rPr sz="1700" spc="-50" dirty="0">
                <a:solidFill>
                  <a:srgbClr val="373545"/>
                </a:solidFill>
                <a:latin typeface="OMJEAI+GillSansMT"/>
                <a:cs typeface="OMJEAI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OMJEAI+GillSansMT"/>
                <a:cs typeface="OMJEAI+GillSansMT"/>
              </a:rPr>
              <a:t>necessário para</a:t>
            </a:r>
            <a:r>
              <a:rPr sz="1700" spc="-27" dirty="0">
                <a:solidFill>
                  <a:srgbClr val="373545"/>
                </a:solidFill>
                <a:latin typeface="OMJEAI+GillSansMT"/>
                <a:cs typeface="OMJEAI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OMJEAI+GillSansMT"/>
                <a:cs typeface="OMJEAI+GillSansMT"/>
              </a:rPr>
              <a:t>a</a:t>
            </a:r>
            <a:r>
              <a:rPr sz="1700" spc="-164" dirty="0">
                <a:solidFill>
                  <a:srgbClr val="373545"/>
                </a:solidFill>
                <a:latin typeface="OMJEAI+GillSansMT"/>
                <a:cs typeface="OMJEAI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OMJEAI+GillSansMT"/>
                <a:cs typeface="OMJEAI+GillSansMT"/>
              </a:rPr>
              <a:t>“descida do leite”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72693" y="4148156"/>
            <a:ext cx="12164676" cy="12485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76"/>
              </a:lnSpc>
              <a:spcBef>
                <a:spcPts val="0"/>
              </a:spcBef>
              <a:spcAft>
                <a:spcPts val="0"/>
              </a:spcAft>
            </a:pPr>
            <a:r>
              <a:rPr sz="15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550" spc="1156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373545"/>
                </a:solidFill>
                <a:latin typeface="NMMSPQ+GillSansMT-Bold"/>
                <a:cs typeface="NMMSPQ+GillSansMT-Bold"/>
              </a:rPr>
              <a:t>Reconhecer</a:t>
            </a:r>
            <a:r>
              <a:rPr sz="1700" b="1" spc="-15" dirty="0">
                <a:solidFill>
                  <a:srgbClr val="373545"/>
                </a:solidFill>
                <a:latin typeface="NMMSPQ+GillSansMT-Bold"/>
                <a:cs typeface="NMMSPQ+GillSansMT-Bold"/>
              </a:rPr>
              <a:t> </a:t>
            </a:r>
            <a:r>
              <a:rPr sz="1700" b="1" dirty="0">
                <a:solidFill>
                  <a:srgbClr val="373545"/>
                </a:solidFill>
                <a:latin typeface="NMMSPQ+GillSansMT-Bold"/>
                <a:cs typeface="NMMSPQ+GillSansMT-Bold"/>
              </a:rPr>
              <a:t>e elogiar</a:t>
            </a:r>
            <a:r>
              <a:rPr sz="1700" b="1" spc="31" dirty="0">
                <a:solidFill>
                  <a:srgbClr val="373545"/>
                </a:solidFill>
                <a:latin typeface="NMMSPQ+GillSansMT-Bold"/>
                <a:cs typeface="NMMSPQ+GillSansMT-Bold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as situações</a:t>
            </a:r>
            <a:r>
              <a:rPr sz="1700" spc="-23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em </a:t>
            </a:r>
            <a:r>
              <a:rPr sz="1700" spc="11" dirty="0">
                <a:solidFill>
                  <a:srgbClr val="373545"/>
                </a:solidFill>
                <a:latin typeface="EHLTWU+GillSansMT"/>
                <a:cs typeface="EHLTWU+GillSansMT"/>
              </a:rPr>
              <a:t>que</a:t>
            </a:r>
            <a:r>
              <a:rPr sz="1700" spc="-2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a mãe</a:t>
            </a:r>
            <a:r>
              <a:rPr sz="1700" spc="-1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e o bebê</a:t>
            </a:r>
            <a:r>
              <a:rPr sz="1700" spc="-49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estão indo</a:t>
            </a:r>
            <a:r>
              <a:rPr sz="1700" spc="-3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bem,</a:t>
            </a:r>
            <a:r>
              <a:rPr sz="1700" spc="-196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por</a:t>
            </a:r>
            <a:r>
              <a:rPr sz="1700" spc="-2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exemplo,</a:t>
            </a:r>
            <a:r>
              <a:rPr sz="1700" spc="-22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quando</a:t>
            </a:r>
            <a:r>
              <a:rPr sz="1700" spc="-2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a mãe</a:t>
            </a:r>
            <a:r>
              <a:rPr sz="1700" spc="-1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atende</a:t>
            </a:r>
          </a:p>
          <a:p>
            <a:pPr marL="305104" marR="0">
              <a:lnSpc>
                <a:spcPts val="1978"/>
              </a:lnSpc>
              <a:spcBef>
                <a:spcPts val="635"/>
              </a:spcBef>
              <a:spcAft>
                <a:spcPts val="0"/>
              </a:spcAft>
            </a:pP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prontamente</a:t>
            </a:r>
            <a:r>
              <a:rPr sz="1700" spc="-63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o bebê.</a:t>
            </a:r>
            <a:r>
              <a:rPr sz="1700" spc="-19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Esta</a:t>
            </a:r>
            <a:r>
              <a:rPr sz="1700" spc="-2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atitude</a:t>
            </a:r>
            <a:r>
              <a:rPr sz="1700" spc="-4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b="1" dirty="0">
                <a:solidFill>
                  <a:srgbClr val="373545"/>
                </a:solidFill>
                <a:latin typeface="NMMSPQ+GillSansMT-Bold"/>
                <a:cs typeface="NMMSPQ+GillSansMT-Bold"/>
              </a:rPr>
              <a:t>aumenta a confiança</a:t>
            </a:r>
            <a:r>
              <a:rPr sz="1700" b="1" spc="10" dirty="0">
                <a:solidFill>
                  <a:srgbClr val="373545"/>
                </a:solidFill>
                <a:latin typeface="NMMSPQ+GillSansMT-Bold"/>
                <a:cs typeface="NMMSPQ+GillSansMT-Bold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da mãe,</a:t>
            </a:r>
            <a:r>
              <a:rPr sz="1700" spc="-182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encoraja-a a manter</a:t>
            </a:r>
            <a:r>
              <a:rPr sz="1700" spc="-5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práticas saudáveis</a:t>
            </a:r>
            <a:r>
              <a:rPr sz="1700" spc="-2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e</a:t>
            </a:r>
            <a:r>
              <a:rPr sz="1700" spc="-1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facilita</a:t>
            </a:r>
            <a:r>
              <a:rPr sz="1700" spc="-2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sua</a:t>
            </a:r>
          </a:p>
          <a:p>
            <a:pPr marL="305104" marR="0">
              <a:lnSpc>
                <a:spcPts val="1976"/>
              </a:lnSpc>
              <a:spcBef>
                <a:spcPts val="665"/>
              </a:spcBef>
              <a:spcAft>
                <a:spcPts val="0"/>
              </a:spcAft>
            </a:pP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aceitação a sugestões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72693" y="5288078"/>
            <a:ext cx="10569666" cy="10380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78"/>
              </a:lnSpc>
              <a:spcBef>
                <a:spcPts val="0"/>
              </a:spcBef>
              <a:spcAft>
                <a:spcPts val="0"/>
              </a:spcAft>
            </a:pPr>
            <a:r>
              <a:rPr sz="15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550" spc="1156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373545"/>
                </a:solidFill>
                <a:latin typeface="NMMSPQ+GillSansMT-Bold"/>
                <a:cs typeface="NMMSPQ+GillSansMT-Bold"/>
              </a:rPr>
              <a:t>Oferecer poucas informações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em</a:t>
            </a:r>
            <a:r>
              <a:rPr sz="1700" spc="1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cada aconselhamento,</a:t>
            </a:r>
            <a:r>
              <a:rPr sz="1700" spc="-22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as mais importantes</a:t>
            </a:r>
            <a:r>
              <a:rPr sz="1700" spc="-8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para cada momento.</a:t>
            </a:r>
          </a:p>
          <a:p>
            <a:pPr marL="0" marR="0">
              <a:lnSpc>
                <a:spcPts val="1976"/>
              </a:lnSpc>
              <a:spcBef>
                <a:spcPts val="1624"/>
              </a:spcBef>
              <a:spcAft>
                <a:spcPts val="0"/>
              </a:spcAft>
            </a:pPr>
            <a:r>
              <a:rPr sz="15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550" spc="1156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Fazer </a:t>
            </a:r>
            <a:r>
              <a:rPr sz="1700" b="1" dirty="0">
                <a:solidFill>
                  <a:srgbClr val="373545"/>
                </a:solidFill>
                <a:latin typeface="NMMSPQ+GillSansMT-Bold"/>
                <a:cs typeface="NMMSPQ+GillSansMT-Bold"/>
              </a:rPr>
              <a:t>sugestões</a:t>
            </a:r>
            <a:r>
              <a:rPr sz="1700" b="1" spc="30" dirty="0">
                <a:solidFill>
                  <a:srgbClr val="373545"/>
                </a:solidFill>
                <a:latin typeface="NMMSPQ+GillSansMT-Bold"/>
                <a:cs typeface="NMMSPQ+GillSansMT-Bold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em </a:t>
            </a:r>
            <a:r>
              <a:rPr sz="1700" spc="-10" dirty="0">
                <a:solidFill>
                  <a:srgbClr val="373545"/>
                </a:solidFill>
                <a:latin typeface="EHLTWU+GillSansMT"/>
                <a:cs typeface="EHLTWU+GillSansMT"/>
              </a:rPr>
              <a:t>vez</a:t>
            </a:r>
            <a:r>
              <a:rPr sz="1700" spc="2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de</a:t>
            </a:r>
            <a:r>
              <a:rPr sz="1700" spc="-2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dar ordens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72693" y="6218611"/>
            <a:ext cx="11827097" cy="574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76"/>
              </a:lnSpc>
              <a:spcBef>
                <a:spcPts val="0"/>
              </a:spcBef>
              <a:spcAft>
                <a:spcPts val="0"/>
              </a:spcAft>
            </a:pPr>
            <a:r>
              <a:rPr sz="15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550" spc="1156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373545"/>
                </a:solidFill>
                <a:latin typeface="NMMSPQ+GillSansMT-Bold"/>
                <a:cs typeface="NMMSPQ+GillSansMT-Bold"/>
              </a:rPr>
              <a:t>Oferecer ajuda</a:t>
            </a:r>
            <a:r>
              <a:rPr sz="1700" b="1" spc="17" dirty="0">
                <a:solidFill>
                  <a:srgbClr val="373545"/>
                </a:solidFill>
                <a:latin typeface="NMMSPQ+GillSansMT-Bold"/>
                <a:cs typeface="NMMSPQ+GillSansMT-Bold"/>
              </a:rPr>
              <a:t> </a:t>
            </a:r>
            <a:r>
              <a:rPr sz="1700" b="1" dirty="0">
                <a:solidFill>
                  <a:srgbClr val="373545"/>
                </a:solidFill>
                <a:latin typeface="NMMSPQ+GillSansMT-Bold"/>
                <a:cs typeface="NMMSPQ+GillSansMT-Bold"/>
              </a:rPr>
              <a:t>prática</a:t>
            </a:r>
            <a:r>
              <a:rPr sz="1700" b="1" spc="-17" dirty="0">
                <a:solidFill>
                  <a:srgbClr val="373545"/>
                </a:solidFill>
                <a:latin typeface="NMMSPQ+GillSansMT-Bold"/>
                <a:cs typeface="NMMSPQ+GillSansMT-Bold"/>
              </a:rPr>
              <a:t> </a:t>
            </a:r>
            <a:r>
              <a:rPr sz="1700" spc="-10" dirty="0">
                <a:solidFill>
                  <a:srgbClr val="373545"/>
                </a:solidFill>
                <a:latin typeface="EHLTWU+GillSansMT"/>
                <a:cs typeface="EHLTWU+GillSansMT"/>
              </a:rPr>
              <a:t>como,</a:t>
            </a:r>
            <a:r>
              <a:rPr sz="1700" spc="-16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por</a:t>
            </a:r>
            <a:r>
              <a:rPr sz="1700" spc="-2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exemplo,</a:t>
            </a:r>
            <a:r>
              <a:rPr sz="1700" spc="-22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ajudar a mãe</a:t>
            </a:r>
            <a:r>
              <a:rPr sz="1700" spc="-1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a encontrar</a:t>
            </a:r>
            <a:r>
              <a:rPr sz="1700" spc="-2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spc="10" dirty="0">
                <a:solidFill>
                  <a:srgbClr val="373545"/>
                </a:solidFill>
                <a:latin typeface="EHLTWU+GillSansMT"/>
                <a:cs typeface="EHLTWU+GillSansMT"/>
              </a:rPr>
              <a:t>uma</a:t>
            </a:r>
            <a:r>
              <a:rPr sz="1700" spc="-3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posição</a:t>
            </a:r>
            <a:r>
              <a:rPr sz="1700" spc="-1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confortável</a:t>
            </a:r>
            <a:r>
              <a:rPr sz="1700" spc="1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para</a:t>
            </a:r>
            <a:r>
              <a:rPr sz="1700" spc="-2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700" dirty="0">
                <a:solidFill>
                  <a:srgbClr val="373545"/>
                </a:solidFill>
                <a:latin typeface="EHLTWU+GillSansMT"/>
                <a:cs typeface="EHLTWU+GillSansMT"/>
              </a:rPr>
              <a:t>amamentar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9FBE67-575C-4CA9-9D8A-834BBC824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F5DF287-239B-4157-A42A-BF32DE1C58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1715A56-9ED8-4725-B4CE-51ACAF6F8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459" y="186055"/>
            <a:ext cx="10913540" cy="617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78110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991544" y="742098"/>
            <a:ext cx="4588632" cy="2027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6960"/>
              </a:lnSpc>
              <a:spcBef>
                <a:spcPts val="0"/>
              </a:spcBef>
              <a:spcAft>
                <a:spcPts val="0"/>
              </a:spcAft>
            </a:pPr>
            <a:r>
              <a:rPr sz="6000" spc="-37" dirty="0">
                <a:solidFill>
                  <a:srgbClr val="CEDBE6"/>
                </a:solidFill>
                <a:latin typeface="EHLTWU+GillSansMT"/>
                <a:cs typeface="EHLTWU+GillSansMT"/>
              </a:rPr>
              <a:t>DÚVIDAS?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42B77BB-0763-4AA7-BF45-85F909A31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448" y="1608156"/>
            <a:ext cx="4968552" cy="49614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017896" y="1253944"/>
            <a:ext cx="2690631" cy="947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59"/>
              </a:lnSpc>
              <a:spcBef>
                <a:spcPts val="0"/>
              </a:spcBef>
              <a:spcAft>
                <a:spcPts val="0"/>
              </a:spcAft>
            </a:pPr>
            <a:r>
              <a:rPr sz="2800" dirty="0">
                <a:solidFill>
                  <a:srgbClr val="FFFFFF"/>
                </a:solidFill>
                <a:latin typeface="EHLTWU+GillSansMT"/>
                <a:cs typeface="EHLTWU+GillSansMT"/>
              </a:rPr>
              <a:t>REFERÊNCIAS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72693" y="2177217"/>
            <a:ext cx="12418509" cy="15957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5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Brasil.</a:t>
            </a:r>
            <a:r>
              <a:rPr sz="1800" spc="-14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Ministério da</a:t>
            </a:r>
            <a:r>
              <a:rPr sz="1800" spc="-23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Saúde.</a:t>
            </a:r>
            <a:r>
              <a:rPr sz="1800" spc="-20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Secretaria de</a:t>
            </a:r>
            <a:r>
              <a:rPr sz="1800" spc="-16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Atenção</a:t>
            </a:r>
            <a:r>
              <a:rPr sz="1800" spc="-2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à</a:t>
            </a:r>
            <a:r>
              <a:rPr sz="1800" spc="-2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Saúde.</a:t>
            </a:r>
            <a:r>
              <a:rPr sz="1800" spc="-20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Departamento</a:t>
            </a:r>
            <a:r>
              <a:rPr sz="1800" spc="-6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de</a:t>
            </a:r>
            <a:r>
              <a:rPr sz="1800" spc="-182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Ações</a:t>
            </a:r>
            <a:r>
              <a:rPr sz="1800" spc="1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Programáticas</a:t>
            </a:r>
            <a:r>
              <a:rPr sz="1800" spc="-36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Estratégicas.</a:t>
            </a:r>
          </a:p>
          <a:p>
            <a:pPr marL="305104" marR="0">
              <a:lnSpc>
                <a:spcPts val="1944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Atenção</a:t>
            </a:r>
            <a:r>
              <a:rPr sz="1800" spc="-2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à saúde</a:t>
            </a:r>
            <a:r>
              <a:rPr sz="1800" spc="-44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do recém-nascido :</a:t>
            </a:r>
            <a:r>
              <a:rPr sz="1800" spc="-173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guia</a:t>
            </a:r>
            <a:r>
              <a:rPr sz="1800" spc="-2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para</a:t>
            </a:r>
            <a:r>
              <a:rPr sz="1800" spc="-2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os</a:t>
            </a:r>
            <a:r>
              <a:rPr sz="1800" spc="1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profissionais</a:t>
            </a:r>
            <a:r>
              <a:rPr sz="1800" spc="-1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de saúde</a:t>
            </a:r>
            <a:r>
              <a:rPr sz="1800" spc="-2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/</a:t>
            </a:r>
            <a:r>
              <a:rPr sz="1800" spc="-2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Ministério da Saúde,</a:t>
            </a:r>
            <a:r>
              <a:rPr sz="1800" spc="-20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Secretaria de</a:t>
            </a:r>
          </a:p>
          <a:p>
            <a:pPr marL="305104" marR="0">
              <a:lnSpc>
                <a:spcPts val="1944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Atenção</a:t>
            </a:r>
            <a:r>
              <a:rPr sz="1800" spc="-3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à Saúde,</a:t>
            </a:r>
            <a:r>
              <a:rPr sz="1800" spc="-20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Departamento</a:t>
            </a:r>
            <a:r>
              <a:rPr sz="1800" spc="-82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de</a:t>
            </a:r>
            <a:r>
              <a:rPr sz="1800" spc="-15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Ações</a:t>
            </a:r>
            <a:r>
              <a:rPr sz="1800" spc="-14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Programáticas</a:t>
            </a:r>
            <a:r>
              <a:rPr sz="1800" spc="-1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Estratégicas.</a:t>
            </a:r>
            <a:r>
              <a:rPr sz="1800" spc="-196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OMJEAI+GillSansMT"/>
                <a:cs typeface="OMJEAI+GillSansMT"/>
              </a:rPr>
              <a:t>– </a:t>
            </a:r>
            <a:r>
              <a:rPr sz="1800" spc="11" dirty="0">
                <a:solidFill>
                  <a:srgbClr val="373545"/>
                </a:solidFill>
                <a:latin typeface="EHLTWU+GillSansMT"/>
                <a:cs typeface="EHLTWU+GillSansMT"/>
              </a:rPr>
              <a:t>2.</a:t>
            </a:r>
            <a:r>
              <a:rPr sz="1800" spc="-186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ed.</a:t>
            </a:r>
            <a:r>
              <a:rPr sz="1800" spc="-176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atual.</a:t>
            </a:r>
            <a:r>
              <a:rPr sz="1800" dirty="0">
                <a:solidFill>
                  <a:srgbClr val="373545"/>
                </a:solidFill>
                <a:latin typeface="OMJEAI+GillSansMT"/>
                <a:cs typeface="OMJEAI+GillSansMT"/>
              </a:rPr>
              <a:t>–</a:t>
            </a:r>
            <a:r>
              <a:rPr sz="1800" spc="18" dirty="0">
                <a:solidFill>
                  <a:srgbClr val="373545"/>
                </a:solidFill>
                <a:latin typeface="OMJEAI+GillSansMT"/>
                <a:cs typeface="OMJEAI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Brasília :</a:t>
            </a:r>
            <a:r>
              <a:rPr sz="1800" spc="-17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Ministério</a:t>
            </a:r>
            <a:r>
              <a:rPr sz="1800" spc="1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da</a:t>
            </a:r>
          </a:p>
          <a:p>
            <a:pPr marL="305104" marR="0">
              <a:lnSpc>
                <a:spcPts val="1945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Saúde,</a:t>
            </a:r>
            <a:r>
              <a:rPr sz="1800" spc="-20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2014.</a:t>
            </a:r>
            <a:r>
              <a:rPr sz="1800" spc="-222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4 </a:t>
            </a:r>
            <a:r>
              <a:rPr sz="1800" spc="-116" dirty="0">
                <a:solidFill>
                  <a:srgbClr val="373545"/>
                </a:solidFill>
                <a:latin typeface="EHLTWU+GillSansMT"/>
                <a:cs typeface="EHLTWU+GillSansMT"/>
              </a:rPr>
              <a:t>v.</a:t>
            </a:r>
            <a:r>
              <a:rPr sz="1800" spc="-34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:</a:t>
            </a:r>
            <a:r>
              <a:rPr sz="1800" spc="-176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spc="-10" dirty="0">
                <a:solidFill>
                  <a:srgbClr val="373545"/>
                </a:solidFill>
                <a:latin typeface="EHLTWU+GillSansMT"/>
                <a:cs typeface="EHLTWU+GillSansMT"/>
              </a:rPr>
              <a:t>il.</a:t>
            </a:r>
            <a:r>
              <a:rPr sz="1800" spc="-139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Conteúdo:</a:t>
            </a:r>
            <a:r>
              <a:rPr sz="1800" spc="-20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spc="-56" dirty="0">
                <a:solidFill>
                  <a:srgbClr val="373545"/>
                </a:solidFill>
                <a:latin typeface="EHLTWU+GillSansMT"/>
                <a:cs typeface="EHLTWU+GillSansMT"/>
              </a:rPr>
              <a:t>v.</a:t>
            </a:r>
            <a:r>
              <a:rPr sz="1800" spc="-94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1.</a:t>
            </a:r>
            <a:r>
              <a:rPr sz="1800" spc="-20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Cuidados gerais.</a:t>
            </a:r>
            <a:r>
              <a:rPr sz="1800" spc="-199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spc="-112" dirty="0">
                <a:solidFill>
                  <a:srgbClr val="373545"/>
                </a:solidFill>
                <a:latin typeface="EHLTWU+GillSansMT"/>
                <a:cs typeface="EHLTWU+GillSansMT"/>
              </a:rPr>
              <a:t>v.</a:t>
            </a:r>
            <a:r>
              <a:rPr sz="1800" spc="-3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2.</a:t>
            </a:r>
            <a:r>
              <a:rPr sz="1800" spc="-20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Intervenções</a:t>
            </a:r>
            <a:r>
              <a:rPr sz="1800" spc="-1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comuns,</a:t>
            </a:r>
            <a:r>
              <a:rPr sz="1800" spc="-22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icterícia</a:t>
            </a:r>
            <a:r>
              <a:rPr sz="1800" spc="2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e infecções.</a:t>
            </a:r>
            <a:r>
              <a:rPr sz="1800" spc="-196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spc="-112" dirty="0">
                <a:solidFill>
                  <a:srgbClr val="373545"/>
                </a:solidFill>
                <a:latin typeface="EHLTWU+GillSansMT"/>
                <a:cs typeface="EHLTWU+GillSansMT"/>
              </a:rPr>
              <a:t>v.</a:t>
            </a:r>
            <a:r>
              <a:rPr sz="1800" spc="-3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3.</a:t>
            </a:r>
            <a:r>
              <a:rPr sz="1800" spc="-20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Problemas</a:t>
            </a:r>
          </a:p>
          <a:p>
            <a:pPr marL="305104" marR="0">
              <a:lnSpc>
                <a:spcPts val="1944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respiratórios,</a:t>
            </a:r>
            <a:r>
              <a:rPr sz="1800" spc="-17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cardiocirculatórios,</a:t>
            </a:r>
            <a:r>
              <a:rPr sz="1800" spc="-169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metabólicos,</a:t>
            </a:r>
            <a:r>
              <a:rPr sz="1800" spc="-173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neurológicos,</a:t>
            </a:r>
            <a:r>
              <a:rPr sz="1800" spc="-17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ortopédicos</a:t>
            </a:r>
            <a:r>
              <a:rPr sz="1800" spc="-2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e dermatológicos.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72693" y="3543355"/>
            <a:ext cx="12031481" cy="9856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5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spc="11" dirty="0">
                <a:solidFill>
                  <a:srgbClr val="373545"/>
                </a:solidFill>
                <a:latin typeface="EHLTWU+GillSansMT"/>
                <a:cs typeface="EHLTWU+GillSansMT"/>
              </a:rPr>
              <a:t>Duarte</a:t>
            </a:r>
            <a:r>
              <a:rPr sz="1800" spc="-52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spc="-46" dirty="0">
                <a:solidFill>
                  <a:srgbClr val="373545"/>
                </a:solidFill>
                <a:latin typeface="EHLTWU+GillSansMT"/>
                <a:cs typeface="EHLTWU+GillSansMT"/>
              </a:rPr>
              <a:t>ED,</a:t>
            </a:r>
            <a:r>
              <a:rPr sz="1800" spc="-104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Braga</a:t>
            </a:r>
            <a:r>
              <a:rPr sz="1800" spc="-2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spc="-92" dirty="0">
                <a:solidFill>
                  <a:srgbClr val="373545"/>
                </a:solidFill>
                <a:latin typeface="EHLTWU+GillSansMT"/>
                <a:cs typeface="EHLTWU+GillSansMT"/>
              </a:rPr>
              <a:t>PP.</a:t>
            </a:r>
            <a:r>
              <a:rPr sz="1800" spc="-359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Anamnese</a:t>
            </a:r>
            <a:r>
              <a:rPr sz="1800" spc="-34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e exame</a:t>
            </a:r>
            <a:r>
              <a:rPr sz="1800" spc="-4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físico</a:t>
            </a:r>
            <a:r>
              <a:rPr sz="1800" spc="2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do recém-nascido</a:t>
            </a:r>
            <a:r>
              <a:rPr sz="1800" spc="-201" dirty="0">
                <a:solidFill>
                  <a:srgbClr val="373545"/>
                </a:solidFill>
                <a:latin typeface="EHLTWU+GillSansMT"/>
                <a:cs typeface="EHLTWU+GillSansMT"/>
              </a:rPr>
              <a:t>.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Proenf..</a:t>
            </a:r>
            <a:r>
              <a:rPr sz="1800" spc="-169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Saúde maternal</a:t>
            </a:r>
            <a:r>
              <a:rPr sz="1800" spc="-34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e</a:t>
            </a:r>
            <a:r>
              <a:rPr sz="1800" spc="-1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neonatal.</a:t>
            </a:r>
            <a:r>
              <a:rPr sz="1800" spc="-176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SESCAD</a:t>
            </a:r>
          </a:p>
          <a:p>
            <a:pPr marL="0" marR="0">
              <a:lnSpc>
                <a:spcPts val="2090"/>
              </a:lnSpc>
              <a:spcBef>
                <a:spcPts val="885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5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BRASIL,</a:t>
            </a:r>
            <a:r>
              <a:rPr sz="1800" spc="-15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MINISTÉRIO</a:t>
            </a:r>
            <a:r>
              <a:rPr sz="1800" spc="-36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spc="-102" dirty="0">
                <a:solidFill>
                  <a:srgbClr val="373545"/>
                </a:solidFill>
                <a:latin typeface="EHLTWU+GillSansMT"/>
                <a:cs typeface="EHLTWU+GillSansMT"/>
              </a:rPr>
              <a:t>DA</a:t>
            </a:r>
            <a:r>
              <a:rPr sz="1800" spc="104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SAÚDE</a:t>
            </a:r>
            <a:r>
              <a:rPr sz="1800" spc="3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Secretaria do Estado</a:t>
            </a:r>
            <a:r>
              <a:rPr sz="1800" spc="-3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da</a:t>
            </a:r>
            <a:r>
              <a:rPr sz="1800" spc="-1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Saúde.</a:t>
            </a:r>
            <a:r>
              <a:rPr sz="1800" spc="-20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Manual</a:t>
            </a:r>
            <a:r>
              <a:rPr sz="1800" spc="-34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de</a:t>
            </a:r>
            <a:r>
              <a:rPr sz="1800" spc="1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Neonatologia</a:t>
            </a:r>
            <a:r>
              <a:rPr sz="1800" spc="-202" dirty="0">
                <a:solidFill>
                  <a:srgbClr val="373545"/>
                </a:solidFill>
                <a:latin typeface="EHLTWU+GillSansMT"/>
                <a:cs typeface="EHLTWU+GillSansMT"/>
              </a:rPr>
              <a:t>,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Brasil,</a:t>
            </a:r>
            <a:r>
              <a:rPr sz="1800" spc="-173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spc="11" dirty="0">
                <a:solidFill>
                  <a:srgbClr val="373545"/>
                </a:solidFill>
                <a:latin typeface="EHLTWU+GillSansMT"/>
                <a:cs typeface="EHLTWU+GillSansMT"/>
              </a:rPr>
              <a:t>2015.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72693" y="4299514"/>
            <a:ext cx="12368359" cy="6076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5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BRASIL,</a:t>
            </a:r>
            <a:r>
              <a:rPr sz="1800" spc="-149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MINISTÉRIO</a:t>
            </a:r>
            <a:r>
              <a:rPr sz="1800" spc="-4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spc="-102" dirty="0">
                <a:solidFill>
                  <a:srgbClr val="373545"/>
                </a:solidFill>
                <a:latin typeface="EHLTWU+GillSansMT"/>
                <a:cs typeface="EHLTWU+GillSansMT"/>
              </a:rPr>
              <a:t>DA</a:t>
            </a:r>
            <a:r>
              <a:rPr sz="1800" spc="102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SAÚDE,</a:t>
            </a:r>
            <a:r>
              <a:rPr sz="1800" spc="-17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"Normas</a:t>
            </a:r>
            <a:r>
              <a:rPr sz="1800" spc="-4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Básicas</a:t>
            </a:r>
            <a:r>
              <a:rPr sz="1800" spc="-14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para</a:t>
            </a:r>
            <a:r>
              <a:rPr sz="1800" spc="-21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Alojamento</a:t>
            </a:r>
            <a:r>
              <a:rPr sz="1800" spc="1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Conjunto",</a:t>
            </a:r>
            <a:r>
              <a:rPr sz="1800" spc="-20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Portaria</a:t>
            </a:r>
            <a:r>
              <a:rPr sz="1800" spc="-2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MS/GM</a:t>
            </a:r>
            <a:r>
              <a:rPr sz="1800" spc="-3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spc="10" dirty="0">
                <a:solidFill>
                  <a:srgbClr val="373545"/>
                </a:solidFill>
                <a:latin typeface="EHLTWU+GillSansMT"/>
                <a:cs typeface="EHLTWU+GillSansMT"/>
              </a:rPr>
              <a:t>no</a:t>
            </a:r>
            <a:r>
              <a:rPr sz="1800" spc="-1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1.016,</a:t>
            </a:r>
            <a:r>
              <a:rPr sz="1800" spc="-20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26</a:t>
            </a:r>
            <a:r>
              <a:rPr sz="1800" spc="-4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77798" y="4546402"/>
            <a:ext cx="6177452" cy="6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agosto de</a:t>
            </a:r>
            <a:r>
              <a:rPr sz="1800" spc="-2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1993.</a:t>
            </a:r>
            <a:r>
              <a:rPr sz="1800" spc="-222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DOU</a:t>
            </a:r>
            <a:r>
              <a:rPr sz="1800" spc="23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spc="10" dirty="0">
                <a:solidFill>
                  <a:srgbClr val="373545"/>
                </a:solidFill>
                <a:latin typeface="EHLTWU+GillSansMT"/>
                <a:cs typeface="EHLTWU+GillSansMT"/>
              </a:rPr>
              <a:t>no</a:t>
            </a:r>
            <a:r>
              <a:rPr sz="1800" spc="-3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spc="10" dirty="0">
                <a:solidFill>
                  <a:srgbClr val="373545"/>
                </a:solidFill>
                <a:latin typeface="EHLTWU+GillSansMT"/>
                <a:cs typeface="EHLTWU+GillSansMT"/>
              </a:rPr>
              <a:t>167</a:t>
            </a:r>
            <a:r>
              <a:rPr sz="1800" spc="-44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de 1/9/93,</a:t>
            </a:r>
            <a:r>
              <a:rPr sz="1800" spc="-222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seção</a:t>
            </a:r>
            <a:r>
              <a:rPr sz="1800" spc="-3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I,</a:t>
            </a:r>
            <a:r>
              <a:rPr sz="1800" spc="-179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spc="-18" dirty="0">
                <a:solidFill>
                  <a:srgbClr val="373545"/>
                </a:solidFill>
                <a:latin typeface="EHLTWU+GillSansMT"/>
                <a:cs typeface="EHLTWU+GillSansMT"/>
              </a:rPr>
              <a:t>p.</a:t>
            </a:r>
            <a:r>
              <a:rPr sz="1800" spc="-20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13.066.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72693" y="4924735"/>
            <a:ext cx="12043229" cy="6077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5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Brasil.</a:t>
            </a:r>
            <a:r>
              <a:rPr sz="1800" spc="-14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Ministério da</a:t>
            </a:r>
            <a:r>
              <a:rPr sz="1800" spc="-23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Saúde.</a:t>
            </a:r>
            <a:r>
              <a:rPr sz="1800" spc="-20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Secretaria de</a:t>
            </a:r>
            <a:r>
              <a:rPr sz="1800" spc="-16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Atenção</a:t>
            </a:r>
            <a:r>
              <a:rPr sz="1800" spc="-2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</a:t>
            </a:r>
            <a:r>
              <a:rPr sz="1800" spc="-2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Saúde.</a:t>
            </a:r>
            <a:r>
              <a:rPr sz="1800" spc="-20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Departamento</a:t>
            </a:r>
            <a:r>
              <a:rPr sz="1800" spc="-6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de</a:t>
            </a:r>
            <a:r>
              <a:rPr sz="1800" spc="-182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Atenção</a:t>
            </a:r>
            <a:r>
              <a:rPr sz="1800" spc="-2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Especializada e</a:t>
            </a:r>
            <a:r>
              <a:rPr sz="1800" spc="-206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spc="-31" dirty="0">
                <a:solidFill>
                  <a:srgbClr val="373545"/>
                </a:solidFill>
                <a:latin typeface="EHLTWU+GillSansMT"/>
                <a:cs typeface="EHLTWU+GillSansMT"/>
              </a:rPr>
              <a:t>Temática.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72693" y="5302403"/>
            <a:ext cx="12177411" cy="608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5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spc="-31" dirty="0">
                <a:solidFill>
                  <a:srgbClr val="373545"/>
                </a:solidFill>
                <a:latin typeface="EHLTWU+GillSansMT"/>
                <a:cs typeface="EHLTWU+GillSansMT"/>
              </a:rPr>
              <a:t>Triagem</a:t>
            </a:r>
            <a:r>
              <a:rPr sz="1800" spc="12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neonatal</a:t>
            </a:r>
            <a:r>
              <a:rPr sz="1800" spc="-1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biológica:</a:t>
            </a:r>
            <a:r>
              <a:rPr sz="1800" spc="-14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manual</a:t>
            </a:r>
            <a:r>
              <a:rPr sz="1800" spc="-34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técnico /</a:t>
            </a:r>
            <a:r>
              <a:rPr sz="1800" spc="-1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Ministério da Saúde,</a:t>
            </a:r>
            <a:r>
              <a:rPr sz="1800" spc="-20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Secretaria de</a:t>
            </a:r>
            <a:r>
              <a:rPr sz="1800" spc="-183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Atenção</a:t>
            </a:r>
            <a:r>
              <a:rPr sz="1800" spc="-3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 Saúde,</a:t>
            </a:r>
            <a:r>
              <a:rPr sz="1800" spc="-20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Departamento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977798" y="5549829"/>
            <a:ext cx="568932" cy="6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672693" y="5927781"/>
            <a:ext cx="7791800" cy="607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5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Atenção</a:t>
            </a:r>
            <a:r>
              <a:rPr sz="1800" spc="-28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Especializada e</a:t>
            </a:r>
            <a:r>
              <a:rPr sz="1800" spc="-23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spc="-31" dirty="0">
                <a:solidFill>
                  <a:srgbClr val="373545"/>
                </a:solidFill>
                <a:latin typeface="EHLTWU+GillSansMT"/>
                <a:cs typeface="EHLTWU+GillSansMT"/>
              </a:rPr>
              <a:t>Temática.</a:t>
            </a:r>
            <a:r>
              <a:rPr sz="1800" spc="-12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OMJEAI+GillSansMT"/>
                <a:cs typeface="OMJEAI+GillSansMT"/>
              </a:rPr>
              <a:t>–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Brasília:</a:t>
            </a:r>
            <a:r>
              <a:rPr sz="1800" spc="-150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Ministério</a:t>
            </a:r>
            <a:r>
              <a:rPr sz="1800" spc="17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da</a:t>
            </a:r>
            <a:r>
              <a:rPr sz="1800" spc="-15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Saúde,</a:t>
            </a:r>
            <a:r>
              <a:rPr sz="1800" spc="-201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373545"/>
                </a:solidFill>
                <a:latin typeface="EHLTWU+GillSansMT"/>
                <a:cs typeface="EHLTWU+GillSansMT"/>
              </a:rPr>
              <a:t>2016.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38276" y="3973526"/>
            <a:ext cx="6195563" cy="16216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569"/>
              </a:lnSpc>
              <a:spcBef>
                <a:spcPts val="0"/>
              </a:spcBef>
              <a:spcAft>
                <a:spcPts val="0"/>
              </a:spcAft>
            </a:pPr>
            <a:r>
              <a:rPr sz="4800" spc="-60" dirty="0">
                <a:solidFill>
                  <a:srgbClr val="373545"/>
                </a:solidFill>
                <a:latin typeface="EHLTWU+GillSansMT"/>
                <a:cs typeface="EHLTWU+GillSansMT"/>
              </a:rPr>
              <a:t>MUITO</a:t>
            </a:r>
            <a:r>
              <a:rPr sz="4800" spc="62" dirty="0">
                <a:solidFill>
                  <a:srgbClr val="373545"/>
                </a:solidFill>
                <a:latin typeface="EHLTWU+GillSansMT"/>
                <a:cs typeface="EHLTWU+GillSansMT"/>
              </a:rPr>
              <a:t> </a:t>
            </a:r>
            <a:r>
              <a:rPr sz="4800" spc="-28" dirty="0">
                <a:solidFill>
                  <a:srgbClr val="373545"/>
                </a:solidFill>
                <a:latin typeface="EHLTWU+GillSansMT"/>
                <a:cs typeface="EHLTWU+GillSansMT"/>
              </a:rPr>
              <a:t>OBRIGADA!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623427" y="4390238"/>
            <a:ext cx="3118482" cy="674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312"/>
              </a:lnSpc>
              <a:spcBef>
                <a:spcPts val="0"/>
              </a:spcBef>
              <a:spcAft>
                <a:spcPts val="0"/>
              </a:spcAft>
            </a:pPr>
            <a:r>
              <a:rPr sz="2000" spc="-23" dirty="0">
                <a:solidFill>
                  <a:srgbClr val="FFFFFF"/>
                </a:solidFill>
                <a:latin typeface="EHLTWU+GillSansMT"/>
                <a:cs typeface="EHLTWU+GillSansMT"/>
              </a:rPr>
              <a:t>PVNAKAZONE@USP.BR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210555" y="672999"/>
            <a:ext cx="7261196" cy="607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2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Dispõe</a:t>
            </a:r>
            <a:r>
              <a:rPr sz="1800" spc="442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sobre</a:t>
            </a:r>
            <a:r>
              <a:rPr sz="1800" spc="438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o</a:t>
            </a:r>
            <a:r>
              <a:rPr sz="1800" spc="426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Estatuto</a:t>
            </a:r>
            <a:r>
              <a:rPr sz="1800" spc="430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spc="-30" dirty="0">
                <a:solidFill>
                  <a:srgbClr val="CEDBE6"/>
                </a:solidFill>
                <a:latin typeface="EHLTWU+GillSansMT"/>
                <a:cs typeface="EHLTWU+GillSansMT"/>
              </a:rPr>
              <a:t>da</a:t>
            </a:r>
            <a:r>
              <a:rPr sz="1800" spc="465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Criança</a:t>
            </a:r>
            <a:r>
              <a:rPr sz="1800" spc="448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e</a:t>
            </a:r>
            <a:r>
              <a:rPr sz="1800" spc="438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do</a:t>
            </a:r>
            <a:r>
              <a:rPr sz="1800" spc="434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Adolescente</a:t>
            </a:r>
            <a:r>
              <a:rPr sz="1800" spc="444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e</a:t>
            </a:r>
            <a:r>
              <a:rPr sz="1800" spc="438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dá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515355" y="893119"/>
            <a:ext cx="2197687" cy="6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outras</a:t>
            </a:r>
            <a:r>
              <a:rPr sz="1800" spc="-15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providências.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210555" y="1243639"/>
            <a:ext cx="7261045" cy="8272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2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b="1" spc="18" dirty="0">
                <a:solidFill>
                  <a:srgbClr val="CEDBE6"/>
                </a:solidFill>
                <a:latin typeface="NMMSPQ+GillSansMT-Bold"/>
                <a:cs typeface="NMMSPQ+GillSansMT-Bold"/>
              </a:rPr>
              <a:t>Art.</a:t>
            </a:r>
            <a:r>
              <a:rPr sz="1800" b="1" dirty="0">
                <a:solidFill>
                  <a:srgbClr val="CEDBE6"/>
                </a:solidFill>
                <a:latin typeface="NMMSPQ+GillSansMT-Bold"/>
                <a:cs typeface="NMMSPQ+GillSansMT-Bold"/>
              </a:rPr>
              <a:t> 10.</a:t>
            </a:r>
            <a:r>
              <a:rPr sz="1800" b="1" spc="223" dirty="0">
                <a:solidFill>
                  <a:srgbClr val="CEDBE6"/>
                </a:solidFill>
                <a:latin typeface="NMMSPQ+GillSansMT-Bold"/>
                <a:cs typeface="NMMSPQ+GillSansMT-Bold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Os</a:t>
            </a:r>
            <a:r>
              <a:rPr sz="1800" spc="192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hospitais</a:t>
            </a:r>
            <a:r>
              <a:rPr sz="1800" spc="230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e</a:t>
            </a:r>
            <a:r>
              <a:rPr sz="1800" spc="222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demais</a:t>
            </a:r>
            <a:r>
              <a:rPr sz="1800" spc="204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estabelecimentos</a:t>
            </a:r>
            <a:r>
              <a:rPr sz="1800" spc="192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de</a:t>
            </a:r>
            <a:r>
              <a:rPr sz="1800" spc="202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atenção</a:t>
            </a:r>
            <a:r>
              <a:rPr sz="1800" spc="218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à</a:t>
            </a:r>
          </a:p>
          <a:p>
            <a:pPr marL="304800" marR="0">
              <a:lnSpc>
                <a:spcPts val="1727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saúde</a:t>
            </a:r>
            <a:r>
              <a:rPr sz="1800" spc="-18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de</a:t>
            </a:r>
            <a:r>
              <a:rPr sz="1800" spc="12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gestantes,</a:t>
            </a:r>
            <a:r>
              <a:rPr sz="1800" spc="-219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públicos e particulares,</a:t>
            </a:r>
            <a:r>
              <a:rPr sz="1800" b="1" dirty="0">
                <a:solidFill>
                  <a:srgbClr val="CEDBE6"/>
                </a:solidFill>
                <a:latin typeface="NMMSPQ+GillSansMT-Bold"/>
                <a:cs typeface="NMMSPQ+GillSansMT-Bold"/>
              </a:rPr>
              <a:t>são obrigados</a:t>
            </a:r>
            <a:r>
              <a:rPr sz="1800" b="1" spc="-38" dirty="0">
                <a:solidFill>
                  <a:srgbClr val="CEDBE6"/>
                </a:solidFill>
                <a:latin typeface="NMMSPQ+GillSansMT-Bold"/>
                <a:cs typeface="NMMSPQ+GillSansMT-Bold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a: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210555" y="1813869"/>
            <a:ext cx="7257254" cy="6074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2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CEDBE6"/>
                </a:solidFill>
                <a:latin typeface="NMMSPQ+GillSansMT-Bold"/>
                <a:cs typeface="NMMSPQ+GillSansMT-Bold"/>
              </a:rPr>
              <a:t>I</a:t>
            </a:r>
            <a:r>
              <a:rPr sz="1800" b="1" spc="603" dirty="0">
                <a:solidFill>
                  <a:srgbClr val="CEDBE6"/>
                </a:solidFill>
                <a:latin typeface="NMMSPQ+GillSansMT-Bold"/>
                <a:cs typeface="NMMSPQ+GillSansMT-Bold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-</a:t>
            </a:r>
            <a:r>
              <a:rPr sz="1800" spc="598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manter</a:t>
            </a:r>
            <a:r>
              <a:rPr sz="1800" spc="590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spc="-12" dirty="0">
                <a:solidFill>
                  <a:srgbClr val="CEDBE6"/>
                </a:solidFill>
                <a:latin typeface="EHLTWU+GillSansMT"/>
                <a:cs typeface="EHLTWU+GillSansMT"/>
              </a:rPr>
              <a:t>registro</a:t>
            </a:r>
            <a:r>
              <a:rPr sz="1800" spc="611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das</a:t>
            </a:r>
            <a:r>
              <a:rPr sz="1800" spc="584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atividades</a:t>
            </a:r>
            <a:r>
              <a:rPr sz="1800" spc="615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desenvolvidas,</a:t>
            </a:r>
            <a:r>
              <a:rPr sz="1800" spc="415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spc="-10" dirty="0">
                <a:solidFill>
                  <a:srgbClr val="CEDBE6"/>
                </a:solidFill>
                <a:latin typeface="EHLTWU+GillSansMT"/>
                <a:cs typeface="EHLTWU+GillSansMT"/>
              </a:rPr>
              <a:t>através</a:t>
            </a:r>
            <a:r>
              <a:rPr sz="1800" spc="626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de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515355" y="2033042"/>
            <a:ext cx="5477277" cy="6083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prontuários</a:t>
            </a:r>
            <a:r>
              <a:rPr sz="1800" spc="-31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individuais,</a:t>
            </a:r>
            <a:r>
              <a:rPr sz="1800" spc="-137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pelo prazo</a:t>
            </a:r>
            <a:r>
              <a:rPr sz="1800" spc="-25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de</a:t>
            </a:r>
            <a:r>
              <a:rPr sz="1800" spc="10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dezoito</a:t>
            </a:r>
            <a:r>
              <a:rPr sz="1800" spc="23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anos;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64743" y="2226716"/>
            <a:ext cx="4471263" cy="24365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3464" marR="0">
              <a:lnSpc>
                <a:spcPts val="4638"/>
              </a:lnSpc>
              <a:spcBef>
                <a:spcPts val="0"/>
              </a:spcBef>
              <a:spcAft>
                <a:spcPts val="0"/>
              </a:spcAft>
            </a:pPr>
            <a:r>
              <a:rPr sz="4000" b="1" dirty="0">
                <a:solidFill>
                  <a:srgbClr val="6B9F25"/>
                </a:solidFill>
                <a:latin typeface="NMMSPQ+GillSansMT-Bold"/>
                <a:cs typeface="NMMSPQ+GillSansMT-Bold"/>
                <a:hlinkClick r:id="rId4"/>
              </a:rPr>
              <a:t>ECA</a:t>
            </a:r>
            <a:r>
              <a:rPr sz="4000" b="1" spc="97" dirty="0">
                <a:solidFill>
                  <a:srgbClr val="6B9F25"/>
                </a:solidFill>
                <a:latin typeface="NMMSPQ+GillSansMT-Bold"/>
                <a:cs typeface="NMMSPQ+GillSansMT-Bold"/>
                <a:hlinkClick r:id="rId4"/>
              </a:rPr>
              <a:t> </a:t>
            </a:r>
            <a:r>
              <a:rPr sz="4000" b="1" dirty="0">
                <a:solidFill>
                  <a:srgbClr val="6B9F25"/>
                </a:solidFill>
                <a:latin typeface="NMMSPQ+GillSansMT-Bold"/>
                <a:cs typeface="NMMSPQ+GillSansMT-Bold"/>
                <a:hlinkClick r:id="rId4"/>
              </a:rPr>
              <a:t>-</a:t>
            </a:r>
            <a:r>
              <a:rPr sz="4000" b="1" spc="116" dirty="0">
                <a:solidFill>
                  <a:srgbClr val="6B9F25"/>
                </a:solidFill>
                <a:latin typeface="NMMSPQ+GillSansMT-Bold"/>
                <a:cs typeface="NMMSPQ+GillSansMT-Bold"/>
                <a:hlinkClick r:id="rId4"/>
              </a:rPr>
              <a:t> </a:t>
            </a:r>
            <a:r>
              <a:rPr sz="4000" b="1" dirty="0">
                <a:solidFill>
                  <a:srgbClr val="6B9F25"/>
                </a:solidFill>
                <a:latin typeface="NMMSPQ+GillSansMT-Bold"/>
                <a:cs typeface="NMMSPQ+GillSansMT-Bold"/>
                <a:hlinkClick r:id="rId4"/>
              </a:rPr>
              <a:t>LEI</a:t>
            </a:r>
            <a:r>
              <a:rPr sz="4000" b="1" spc="87" dirty="0">
                <a:solidFill>
                  <a:srgbClr val="6B9F25"/>
                </a:solidFill>
                <a:latin typeface="NMMSPQ+GillSansMT-Bold"/>
                <a:cs typeface="NMMSPQ+GillSansMT-Bold"/>
                <a:hlinkClick r:id="rId4"/>
              </a:rPr>
              <a:t> </a:t>
            </a:r>
            <a:r>
              <a:rPr sz="4000" b="1" dirty="0">
                <a:solidFill>
                  <a:srgbClr val="6B9F25"/>
                </a:solidFill>
                <a:latin typeface="NMMSPQ+GillSansMT-Bold"/>
                <a:cs typeface="NMMSPQ+GillSansMT-Bold"/>
                <a:hlinkClick r:id="rId4"/>
              </a:rPr>
              <a:t>Nº</a:t>
            </a:r>
          </a:p>
          <a:p>
            <a:pPr marL="0" marR="0">
              <a:lnSpc>
                <a:spcPts val="4638"/>
              </a:lnSpc>
              <a:spcBef>
                <a:spcPts val="163"/>
              </a:spcBef>
              <a:spcAft>
                <a:spcPts val="0"/>
              </a:spcAft>
            </a:pPr>
            <a:r>
              <a:rPr sz="4000" b="1" dirty="0">
                <a:solidFill>
                  <a:srgbClr val="6B9F25"/>
                </a:solidFill>
                <a:latin typeface="NMMSPQ+GillSansMT-Bold"/>
                <a:cs typeface="NMMSPQ+GillSansMT-Bold"/>
                <a:hlinkClick r:id="rId4"/>
              </a:rPr>
              <a:t>8.069</a:t>
            </a:r>
            <a:r>
              <a:rPr sz="4000" b="1" spc="111" dirty="0">
                <a:solidFill>
                  <a:srgbClr val="6B9F25"/>
                </a:solidFill>
                <a:latin typeface="NMMSPQ+GillSansMT-Bold"/>
                <a:cs typeface="NMMSPQ+GillSansMT-Bold"/>
                <a:hlinkClick r:id="rId4"/>
              </a:rPr>
              <a:t> </a:t>
            </a:r>
            <a:r>
              <a:rPr sz="4000" b="1" dirty="0">
                <a:solidFill>
                  <a:srgbClr val="6B9F25"/>
                </a:solidFill>
                <a:latin typeface="NMMSPQ+GillSansMT-Bold"/>
                <a:cs typeface="NMMSPQ+GillSansMT-Bold"/>
                <a:hlinkClick r:id="rId4"/>
              </a:rPr>
              <a:t>DE</a:t>
            </a:r>
            <a:r>
              <a:rPr sz="4000" b="1" spc="101" dirty="0">
                <a:solidFill>
                  <a:srgbClr val="6B9F25"/>
                </a:solidFill>
                <a:latin typeface="NMMSPQ+GillSansMT-Bold"/>
                <a:cs typeface="NMMSPQ+GillSansMT-Bold"/>
                <a:hlinkClick r:id="rId4"/>
              </a:rPr>
              <a:t> </a:t>
            </a:r>
            <a:r>
              <a:rPr sz="4000" b="1" dirty="0">
                <a:solidFill>
                  <a:srgbClr val="6B9F25"/>
                </a:solidFill>
                <a:latin typeface="NMMSPQ+GillSansMT-Bold"/>
                <a:cs typeface="NMMSPQ+GillSansMT-Bold"/>
                <a:hlinkClick r:id="rId4"/>
              </a:rPr>
              <a:t>13</a:t>
            </a:r>
            <a:r>
              <a:rPr sz="4000" b="1" spc="115" dirty="0">
                <a:solidFill>
                  <a:srgbClr val="6B9F25"/>
                </a:solidFill>
                <a:latin typeface="NMMSPQ+GillSansMT-Bold"/>
                <a:cs typeface="NMMSPQ+GillSansMT-Bold"/>
                <a:hlinkClick r:id="rId4"/>
              </a:rPr>
              <a:t> </a:t>
            </a:r>
            <a:r>
              <a:rPr sz="4000" b="1" dirty="0">
                <a:solidFill>
                  <a:srgbClr val="6B9F25"/>
                </a:solidFill>
                <a:latin typeface="NMMSPQ+GillSansMT-Bold"/>
                <a:cs typeface="NMMSPQ+GillSansMT-Bold"/>
                <a:hlinkClick r:id="rId4"/>
              </a:rPr>
              <a:t>DE</a:t>
            </a:r>
          </a:p>
          <a:p>
            <a:pPr marL="533450" marR="0">
              <a:lnSpc>
                <a:spcPts val="4638"/>
              </a:lnSpc>
              <a:spcBef>
                <a:spcPts val="163"/>
              </a:spcBef>
              <a:spcAft>
                <a:spcPts val="0"/>
              </a:spcAft>
            </a:pPr>
            <a:r>
              <a:rPr sz="4000" b="1" dirty="0">
                <a:solidFill>
                  <a:srgbClr val="6B9F25"/>
                </a:solidFill>
                <a:latin typeface="NMMSPQ+GillSansMT-Bold"/>
                <a:cs typeface="NMMSPQ+GillSansMT-Bold"/>
                <a:hlinkClick r:id="rId4"/>
              </a:rPr>
              <a:t>JULHO</a:t>
            </a:r>
            <a:r>
              <a:rPr sz="4000" b="1" spc="116" dirty="0">
                <a:solidFill>
                  <a:srgbClr val="6B9F25"/>
                </a:solidFill>
                <a:latin typeface="NMMSPQ+GillSansMT-Bold"/>
                <a:cs typeface="NMMSPQ+GillSansMT-Bold"/>
                <a:hlinkClick r:id="rId4"/>
              </a:rPr>
              <a:t> </a:t>
            </a:r>
            <a:r>
              <a:rPr sz="4000" b="1" dirty="0">
                <a:solidFill>
                  <a:srgbClr val="6B9F25"/>
                </a:solidFill>
                <a:latin typeface="NMMSPQ+GillSansMT-Bold"/>
                <a:cs typeface="NMMSPQ+GillSansMT-Bold"/>
                <a:hlinkClick r:id="rId4"/>
              </a:rPr>
              <a:t>DE</a:t>
            </a:r>
          </a:p>
          <a:p>
            <a:pPr marL="1292656" marR="0">
              <a:lnSpc>
                <a:spcPts val="4638"/>
              </a:lnSpc>
              <a:spcBef>
                <a:spcPts val="164"/>
              </a:spcBef>
              <a:spcAft>
                <a:spcPts val="0"/>
              </a:spcAft>
            </a:pPr>
            <a:r>
              <a:rPr sz="4000" b="1" dirty="0">
                <a:solidFill>
                  <a:srgbClr val="6B9F25"/>
                </a:solidFill>
                <a:latin typeface="NMMSPQ+GillSansMT-Bold"/>
                <a:cs typeface="NMMSPQ+GillSansMT-Bold"/>
                <a:hlinkClick r:id="rId4"/>
              </a:rPr>
              <a:t>1990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210555" y="2384226"/>
            <a:ext cx="7260694" cy="12664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2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CEDBE6"/>
                </a:solidFill>
                <a:latin typeface="NMMSPQ+GillSansMT-Bold"/>
                <a:cs typeface="NMMSPQ+GillSansMT-Bold"/>
              </a:rPr>
              <a:t>II</a:t>
            </a:r>
            <a:r>
              <a:rPr sz="1800" b="1" spc="532" dirty="0">
                <a:solidFill>
                  <a:srgbClr val="CEDBE6"/>
                </a:solidFill>
                <a:latin typeface="NMMSPQ+GillSansMT-Bold"/>
                <a:cs typeface="NMMSPQ+GillSansMT-Bold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-</a:t>
            </a:r>
            <a:r>
              <a:rPr sz="1800" spc="526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identificar</a:t>
            </a:r>
            <a:r>
              <a:rPr sz="1800" spc="546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o</a:t>
            </a:r>
            <a:r>
              <a:rPr sz="1800" spc="523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recém-nascido</a:t>
            </a:r>
            <a:r>
              <a:rPr sz="1800" spc="534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mediante</a:t>
            </a:r>
            <a:r>
              <a:rPr sz="1800" spc="540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o</a:t>
            </a:r>
            <a:r>
              <a:rPr sz="1800" spc="526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spc="-12" dirty="0">
                <a:solidFill>
                  <a:srgbClr val="CEDBE6"/>
                </a:solidFill>
                <a:latin typeface="EHLTWU+GillSansMT"/>
                <a:cs typeface="EHLTWU+GillSansMT"/>
              </a:rPr>
              <a:t>registro</a:t>
            </a:r>
            <a:r>
              <a:rPr sz="1800" spc="536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de</a:t>
            </a:r>
            <a:r>
              <a:rPr sz="1800" spc="536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sua</a:t>
            </a:r>
          </a:p>
          <a:p>
            <a:pPr marL="304800" marR="0">
              <a:lnSpc>
                <a:spcPts val="1727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impressão</a:t>
            </a:r>
            <a:r>
              <a:rPr sz="1800" spc="269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plantar</a:t>
            </a:r>
            <a:r>
              <a:rPr sz="1800" spc="277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e</a:t>
            </a:r>
            <a:r>
              <a:rPr sz="1800" spc="270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digital</a:t>
            </a:r>
            <a:r>
              <a:rPr sz="1800" spc="275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e</a:t>
            </a:r>
            <a:r>
              <a:rPr sz="1800" spc="294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da</a:t>
            </a:r>
            <a:r>
              <a:rPr sz="1800" spc="299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impressão</a:t>
            </a:r>
            <a:r>
              <a:rPr sz="1800" spc="267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digital</a:t>
            </a:r>
            <a:r>
              <a:rPr sz="1800" spc="286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da</a:t>
            </a:r>
            <a:r>
              <a:rPr sz="1800" spc="297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spc="10" dirty="0">
                <a:solidFill>
                  <a:srgbClr val="CEDBE6"/>
                </a:solidFill>
                <a:latin typeface="EHLTWU+GillSansMT"/>
                <a:cs typeface="EHLTWU+GillSansMT"/>
              </a:rPr>
              <a:t>mãe,</a:t>
            </a:r>
            <a:r>
              <a:rPr sz="1800" spc="81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sem</a:t>
            </a:r>
          </a:p>
          <a:p>
            <a:pPr marL="304800" marR="0">
              <a:lnSpc>
                <a:spcPts val="1727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prejuízo</a:t>
            </a:r>
            <a:r>
              <a:rPr sz="1800" spc="1110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de</a:t>
            </a:r>
            <a:r>
              <a:rPr sz="1800" spc="1114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outras</a:t>
            </a:r>
            <a:r>
              <a:rPr sz="1800" spc="1114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formas</a:t>
            </a:r>
            <a:r>
              <a:rPr sz="1800" spc="1093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normatizadas</a:t>
            </a:r>
            <a:r>
              <a:rPr sz="1800" spc="1110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pela</a:t>
            </a:r>
            <a:r>
              <a:rPr sz="1800" spc="1114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autoridade</a:t>
            </a:r>
          </a:p>
          <a:p>
            <a:pPr marL="304800" marR="0">
              <a:lnSpc>
                <a:spcPts val="173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administrativa</a:t>
            </a:r>
            <a:r>
              <a:rPr sz="1800" spc="15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competente;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210555" y="3428436"/>
            <a:ext cx="430879" cy="536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45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5515355" y="3393369"/>
            <a:ext cx="6908092" cy="1047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800" b="1" dirty="0">
                <a:solidFill>
                  <a:srgbClr val="CEDBE6"/>
                </a:solidFill>
                <a:latin typeface="NMMSPQ+GillSansMT-Bold"/>
                <a:cs typeface="NMMSPQ+GillSansMT-Bold"/>
              </a:rPr>
              <a:t>III</a:t>
            </a:r>
            <a:r>
              <a:rPr sz="1800" b="1" spc="75" dirty="0">
                <a:solidFill>
                  <a:srgbClr val="CEDBE6"/>
                </a:solidFill>
                <a:latin typeface="NMMSPQ+GillSansMT-Bold"/>
                <a:cs typeface="NMMSPQ+GillSansMT-Bold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-</a:t>
            </a:r>
            <a:r>
              <a:rPr sz="1800" spc="69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proceder</a:t>
            </a:r>
            <a:r>
              <a:rPr sz="1800" spc="93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a</a:t>
            </a:r>
            <a:r>
              <a:rPr sz="1800" spc="75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exames</a:t>
            </a:r>
            <a:r>
              <a:rPr sz="1800" spc="81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visando</a:t>
            </a:r>
            <a:r>
              <a:rPr sz="1800" spc="72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ao</a:t>
            </a:r>
            <a:r>
              <a:rPr sz="1800" spc="63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diagnóstico</a:t>
            </a:r>
            <a:r>
              <a:rPr sz="1800" spc="76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e</a:t>
            </a:r>
            <a:r>
              <a:rPr sz="1800" spc="77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terapêutica</a:t>
            </a:r>
            <a:r>
              <a:rPr sz="1800" spc="87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de</a:t>
            </a:r>
          </a:p>
          <a:p>
            <a:pPr marL="0" marR="0">
              <a:lnSpc>
                <a:spcPts val="1727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anormalidades</a:t>
            </a:r>
            <a:r>
              <a:rPr sz="1800" spc="448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spc="11" dirty="0">
                <a:solidFill>
                  <a:srgbClr val="CEDBE6"/>
                </a:solidFill>
                <a:latin typeface="EHLTWU+GillSansMT"/>
                <a:cs typeface="EHLTWU+GillSansMT"/>
              </a:rPr>
              <a:t>no</a:t>
            </a:r>
            <a:r>
              <a:rPr sz="1800" spc="415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metabolismo</a:t>
            </a:r>
            <a:r>
              <a:rPr sz="1800" spc="440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do</a:t>
            </a:r>
            <a:r>
              <a:rPr sz="1800" spc="430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recém-nascido,</a:t>
            </a:r>
            <a:r>
              <a:rPr sz="1800" spc="245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bem</a:t>
            </a:r>
            <a:r>
              <a:rPr sz="1800" spc="438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como</a:t>
            </a:r>
          </a:p>
          <a:p>
            <a:pPr marL="0" marR="0">
              <a:lnSpc>
                <a:spcPts val="1729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prestar orientação</a:t>
            </a:r>
            <a:r>
              <a:rPr sz="1800" spc="-27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aos pais;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5210555" y="4182771"/>
            <a:ext cx="7262359" cy="10473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2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CEDBE6"/>
                </a:solidFill>
                <a:latin typeface="NMMSPQ+GillSansMT-Bold"/>
                <a:cs typeface="NMMSPQ+GillSansMT-Bold"/>
              </a:rPr>
              <a:t>IV</a:t>
            </a:r>
            <a:r>
              <a:rPr sz="1800" b="1" spc="1060" dirty="0">
                <a:solidFill>
                  <a:srgbClr val="CEDBE6"/>
                </a:solidFill>
                <a:latin typeface="NMMSPQ+GillSansMT-Bold"/>
                <a:cs typeface="NMMSPQ+GillSansMT-Bold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-</a:t>
            </a:r>
            <a:r>
              <a:rPr sz="1800" spc="1053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fornecer</a:t>
            </a:r>
            <a:r>
              <a:rPr sz="1800" spc="1069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declaração</a:t>
            </a:r>
            <a:r>
              <a:rPr sz="1800" spc="1056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de</a:t>
            </a:r>
            <a:r>
              <a:rPr sz="1800" spc="1044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nascimento</a:t>
            </a:r>
            <a:r>
              <a:rPr sz="1800" spc="1056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onde</a:t>
            </a:r>
            <a:r>
              <a:rPr sz="1800" spc="1040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constem</a:t>
            </a:r>
          </a:p>
          <a:p>
            <a:pPr marL="304800" marR="0">
              <a:lnSpc>
                <a:spcPts val="173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necessariamente</a:t>
            </a:r>
            <a:r>
              <a:rPr sz="1800" spc="1840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as</a:t>
            </a:r>
            <a:r>
              <a:rPr sz="1800" spc="1857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intercorrências</a:t>
            </a:r>
            <a:r>
              <a:rPr sz="1800" spc="1867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do</a:t>
            </a:r>
            <a:r>
              <a:rPr sz="1800" spc="1851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spc="10" dirty="0">
                <a:solidFill>
                  <a:srgbClr val="CEDBE6"/>
                </a:solidFill>
                <a:latin typeface="EHLTWU+GillSansMT"/>
                <a:cs typeface="EHLTWU+GillSansMT"/>
              </a:rPr>
              <a:t>parto</a:t>
            </a:r>
            <a:r>
              <a:rPr sz="1800" spc="1836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e</a:t>
            </a:r>
            <a:r>
              <a:rPr sz="1800" spc="1855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do</a:t>
            </a:r>
          </a:p>
          <a:p>
            <a:pPr marL="304800" marR="0">
              <a:lnSpc>
                <a:spcPts val="1727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desenvolvimento do neonato;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5210555" y="4972584"/>
            <a:ext cx="7259715" cy="6077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2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CEDBE6"/>
                </a:solidFill>
                <a:latin typeface="NMMSPQ+GillSansMT-Bold"/>
                <a:cs typeface="NMMSPQ+GillSansMT-Bold"/>
              </a:rPr>
              <a:t>V</a:t>
            </a:r>
            <a:r>
              <a:rPr sz="1800" b="1" spc="917" dirty="0">
                <a:solidFill>
                  <a:srgbClr val="CEDBE6"/>
                </a:solidFill>
                <a:latin typeface="NMMSPQ+GillSansMT-Bold"/>
                <a:cs typeface="NMMSPQ+GillSansMT-Bold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-</a:t>
            </a:r>
            <a:r>
              <a:rPr sz="1800" spc="910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b="1" dirty="0">
                <a:solidFill>
                  <a:srgbClr val="CEDBE6"/>
                </a:solidFill>
                <a:latin typeface="NMMSPQ+GillSansMT-Bold"/>
                <a:cs typeface="NMMSPQ+GillSansMT-Bold"/>
              </a:rPr>
              <a:t>manter</a:t>
            </a:r>
            <a:r>
              <a:rPr sz="1800" b="1" spc="907" dirty="0">
                <a:solidFill>
                  <a:srgbClr val="CEDBE6"/>
                </a:solidFill>
                <a:latin typeface="NMMSPQ+GillSansMT-Bold"/>
                <a:cs typeface="NMMSPQ+GillSansMT-Bold"/>
              </a:rPr>
              <a:t> </a:t>
            </a:r>
            <a:r>
              <a:rPr sz="1800" b="1" dirty="0">
                <a:solidFill>
                  <a:srgbClr val="CEDBE6"/>
                </a:solidFill>
                <a:latin typeface="NMMSPQ+GillSansMT-Bold"/>
                <a:cs typeface="NMMSPQ+GillSansMT-Bold"/>
              </a:rPr>
              <a:t>alojamento</a:t>
            </a:r>
            <a:r>
              <a:rPr sz="1800" b="1" spc="910" dirty="0">
                <a:solidFill>
                  <a:srgbClr val="CEDBE6"/>
                </a:solidFill>
                <a:latin typeface="NMMSPQ+GillSansMT-Bold"/>
                <a:cs typeface="NMMSPQ+GillSansMT-Bold"/>
              </a:rPr>
              <a:t> </a:t>
            </a:r>
            <a:r>
              <a:rPr sz="1800" b="1" dirty="0">
                <a:solidFill>
                  <a:srgbClr val="CEDBE6"/>
                </a:solidFill>
                <a:latin typeface="NMMSPQ+GillSansMT-Bold"/>
                <a:cs typeface="NMMSPQ+GillSansMT-Bold"/>
              </a:rPr>
              <a:t>conjunto,</a:t>
            </a:r>
            <a:r>
              <a:rPr sz="1800" b="1" spc="726" dirty="0">
                <a:solidFill>
                  <a:srgbClr val="CEDBE6"/>
                </a:solidFill>
                <a:latin typeface="NMMSPQ+GillSansMT-Bold"/>
                <a:cs typeface="NMMSPQ+GillSansMT-Bold"/>
              </a:rPr>
              <a:t> </a:t>
            </a:r>
            <a:r>
              <a:rPr sz="1800" b="1" dirty="0">
                <a:solidFill>
                  <a:srgbClr val="CEDBE6"/>
                </a:solidFill>
                <a:latin typeface="NMMSPQ+GillSansMT-Bold"/>
                <a:cs typeface="NMMSPQ+GillSansMT-Bold"/>
              </a:rPr>
              <a:t>possibilitando</a:t>
            </a:r>
            <a:r>
              <a:rPr sz="1800" b="1" spc="915" dirty="0">
                <a:solidFill>
                  <a:srgbClr val="CEDBE6"/>
                </a:solidFill>
                <a:latin typeface="NMMSPQ+GillSansMT-Bold"/>
                <a:cs typeface="NMMSPQ+GillSansMT-Bold"/>
              </a:rPr>
              <a:t> </a:t>
            </a:r>
            <a:r>
              <a:rPr sz="1800" b="1" dirty="0">
                <a:solidFill>
                  <a:srgbClr val="CEDBE6"/>
                </a:solidFill>
                <a:latin typeface="NMMSPQ+GillSansMT-Bold"/>
                <a:cs typeface="NMMSPQ+GillSansMT-Bold"/>
              </a:rPr>
              <a:t>ao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5515355" y="5192578"/>
            <a:ext cx="4506342" cy="6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800" b="1" dirty="0">
                <a:solidFill>
                  <a:srgbClr val="CEDBE6"/>
                </a:solidFill>
                <a:latin typeface="NMMSPQ+GillSansMT-Bold"/>
                <a:cs typeface="NMMSPQ+GillSansMT-Bold"/>
              </a:rPr>
              <a:t>neonato a</a:t>
            </a:r>
            <a:r>
              <a:rPr sz="1800" b="1" spc="-15" dirty="0">
                <a:solidFill>
                  <a:srgbClr val="CEDBE6"/>
                </a:solidFill>
                <a:latin typeface="NMMSPQ+GillSansMT-Bold"/>
                <a:cs typeface="NMMSPQ+GillSansMT-Bold"/>
              </a:rPr>
              <a:t> </a:t>
            </a:r>
            <a:r>
              <a:rPr sz="1800" b="1" dirty="0">
                <a:solidFill>
                  <a:srgbClr val="CEDBE6"/>
                </a:solidFill>
                <a:latin typeface="NMMSPQ+GillSansMT-Bold"/>
                <a:cs typeface="NMMSPQ+GillSansMT-Bold"/>
              </a:rPr>
              <a:t>permanência</a:t>
            </a:r>
            <a:r>
              <a:rPr sz="1800" b="1" spc="-30" dirty="0">
                <a:solidFill>
                  <a:srgbClr val="CEDBE6"/>
                </a:solidFill>
                <a:latin typeface="NMMSPQ+GillSansMT-Bold"/>
                <a:cs typeface="NMMSPQ+GillSansMT-Bold"/>
              </a:rPr>
              <a:t> </a:t>
            </a:r>
            <a:r>
              <a:rPr sz="1800" b="1" dirty="0">
                <a:solidFill>
                  <a:srgbClr val="CEDBE6"/>
                </a:solidFill>
                <a:latin typeface="NMMSPQ+GillSansMT-Bold"/>
                <a:cs typeface="NMMSPQ+GillSansMT-Bold"/>
              </a:rPr>
              <a:t>junto</a:t>
            </a:r>
            <a:r>
              <a:rPr sz="1800" b="1" spc="20" dirty="0">
                <a:solidFill>
                  <a:srgbClr val="CEDBE6"/>
                </a:solidFill>
                <a:latin typeface="NMMSPQ+GillSansMT-Bold"/>
                <a:cs typeface="NMMSPQ+GillSansMT-Bold"/>
              </a:rPr>
              <a:t> </a:t>
            </a:r>
            <a:r>
              <a:rPr sz="1800" b="1" dirty="0">
                <a:solidFill>
                  <a:srgbClr val="CEDBE6"/>
                </a:solidFill>
                <a:latin typeface="NMMSPQ+GillSansMT-Bold"/>
                <a:cs typeface="NMMSPQ+GillSansMT-Bold"/>
              </a:rPr>
              <a:t>à</a:t>
            </a:r>
            <a:r>
              <a:rPr sz="1800" b="1" spc="-15" dirty="0">
                <a:solidFill>
                  <a:srgbClr val="CEDBE6"/>
                </a:solidFill>
                <a:latin typeface="NMMSPQ+GillSansMT-Bold"/>
                <a:cs typeface="NMMSPQ+GillSansMT-Bold"/>
              </a:rPr>
              <a:t> </a:t>
            </a:r>
            <a:r>
              <a:rPr sz="1800" b="1" spc="15" dirty="0">
                <a:solidFill>
                  <a:srgbClr val="CEDBE6"/>
                </a:solidFill>
                <a:latin typeface="NMMSPQ+GillSansMT-Bold"/>
                <a:cs typeface="NMMSPQ+GillSansMT-Bold"/>
              </a:rPr>
              <a:t>mãe.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5210555" y="5542840"/>
            <a:ext cx="7286807" cy="1486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ts val="0"/>
              </a:spcBef>
              <a:spcAft>
                <a:spcPts val="0"/>
              </a:spcAft>
            </a:pPr>
            <a:r>
              <a:rPr sz="1650" dirty="0">
                <a:solidFill>
                  <a:srgbClr val="58B6C0"/>
                </a:solidFill>
                <a:latin typeface="WRENVG+Wingdings2"/>
                <a:cs typeface="WRENVG+Wingdings2"/>
              </a:rPr>
              <a:t></a:t>
            </a:r>
            <a:r>
              <a:rPr sz="1650" spc="1072" dirty="0">
                <a:solidFill>
                  <a:srgbClr val="58B6C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CEDBE6"/>
                </a:solidFill>
                <a:latin typeface="NMMSPQ+GillSansMT-Bold"/>
                <a:cs typeface="NMMSPQ+GillSansMT-Bold"/>
              </a:rPr>
              <a:t>VI</a:t>
            </a:r>
            <a:r>
              <a:rPr sz="1800" b="1" spc="746" dirty="0">
                <a:solidFill>
                  <a:srgbClr val="CEDBE6"/>
                </a:solidFill>
                <a:latin typeface="NMMSPQ+GillSansMT-Bold"/>
                <a:cs typeface="NMMSPQ+GillSansMT-Bold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-</a:t>
            </a:r>
            <a:r>
              <a:rPr sz="1800" spc="742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acompanhar</a:t>
            </a:r>
            <a:r>
              <a:rPr sz="1800" spc="734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a</a:t>
            </a:r>
            <a:r>
              <a:rPr sz="1800" spc="726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prática</a:t>
            </a:r>
            <a:r>
              <a:rPr sz="1800" spc="755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spc="-30" dirty="0">
                <a:solidFill>
                  <a:srgbClr val="CEDBE6"/>
                </a:solidFill>
                <a:latin typeface="EHLTWU+GillSansMT"/>
                <a:cs typeface="EHLTWU+GillSansMT"/>
              </a:rPr>
              <a:t>do</a:t>
            </a:r>
            <a:r>
              <a:rPr sz="1800" spc="769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processo</a:t>
            </a:r>
            <a:r>
              <a:rPr sz="1800" spc="755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de</a:t>
            </a:r>
            <a:r>
              <a:rPr sz="1800" spc="730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amamentação,</a:t>
            </a:r>
          </a:p>
          <a:p>
            <a:pPr marL="304800" marR="0">
              <a:lnSpc>
                <a:spcPts val="173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prestando</a:t>
            </a:r>
            <a:r>
              <a:rPr sz="1800" spc="339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orientações</a:t>
            </a:r>
            <a:r>
              <a:rPr sz="1800" spc="350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quanto</a:t>
            </a:r>
            <a:r>
              <a:rPr sz="1800" spc="333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à</a:t>
            </a:r>
            <a:r>
              <a:rPr sz="1800" spc="342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técnica</a:t>
            </a:r>
            <a:r>
              <a:rPr sz="1800" spc="347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adequada,</a:t>
            </a:r>
            <a:r>
              <a:rPr sz="1800" spc="167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enquanto</a:t>
            </a:r>
            <a:r>
              <a:rPr sz="1800" spc="339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a</a:t>
            </a:r>
          </a:p>
          <a:p>
            <a:pPr marL="304800" marR="0">
              <a:lnSpc>
                <a:spcPts val="1727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mãe</a:t>
            </a:r>
            <a:r>
              <a:rPr sz="1800" spc="753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permanecer</a:t>
            </a:r>
            <a:r>
              <a:rPr sz="1800" spc="738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spc="11" dirty="0">
                <a:solidFill>
                  <a:srgbClr val="CEDBE6"/>
                </a:solidFill>
                <a:latin typeface="EHLTWU+GillSansMT"/>
                <a:cs typeface="EHLTWU+GillSansMT"/>
              </a:rPr>
              <a:t>na</a:t>
            </a:r>
            <a:r>
              <a:rPr sz="1800" spc="715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unidade</a:t>
            </a:r>
            <a:r>
              <a:rPr sz="1800" spc="732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spc="-17" dirty="0">
                <a:solidFill>
                  <a:srgbClr val="CEDBE6"/>
                </a:solidFill>
                <a:latin typeface="EHLTWU+GillSansMT"/>
                <a:cs typeface="EHLTWU+GillSansMT"/>
              </a:rPr>
              <a:t>hospitalar,</a:t>
            </a:r>
            <a:r>
              <a:rPr sz="1800" spc="561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utilizando</a:t>
            </a:r>
            <a:r>
              <a:rPr sz="1800" spc="746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o</a:t>
            </a:r>
            <a:r>
              <a:rPr sz="1800" spc="738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corpo</a:t>
            </a:r>
          </a:p>
          <a:p>
            <a:pPr marL="304800" marR="0">
              <a:lnSpc>
                <a:spcPts val="1727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técnico</a:t>
            </a:r>
            <a:r>
              <a:rPr sz="1800" spc="596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já</a:t>
            </a:r>
            <a:r>
              <a:rPr sz="1800" spc="611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existente.</a:t>
            </a:r>
            <a:r>
              <a:rPr sz="1800" spc="399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(Incluído</a:t>
            </a:r>
            <a:r>
              <a:rPr sz="1800" spc="575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pela</a:t>
            </a:r>
            <a:r>
              <a:rPr sz="1800" spc="601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Lei</a:t>
            </a:r>
            <a:r>
              <a:rPr sz="1800" spc="592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spc="11" dirty="0">
                <a:solidFill>
                  <a:srgbClr val="CEDBE6"/>
                </a:solidFill>
                <a:latin typeface="EHLTWU+GillSansMT"/>
                <a:cs typeface="EHLTWU+GillSansMT"/>
              </a:rPr>
              <a:t>nº</a:t>
            </a:r>
            <a:r>
              <a:rPr sz="1800" spc="561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13.436,</a:t>
            </a:r>
            <a:r>
              <a:rPr sz="1800" spc="397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de</a:t>
            </a:r>
            <a:r>
              <a:rPr sz="1800" spc="613" dirty="0">
                <a:solidFill>
                  <a:srgbClr val="CEDBE6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2017)</a:t>
            </a:r>
          </a:p>
          <a:p>
            <a:pPr marL="304800" marR="0">
              <a:lnSpc>
                <a:spcPts val="173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CEDBE6"/>
                </a:solidFill>
                <a:latin typeface="EHLTWU+GillSansMT"/>
                <a:cs typeface="EHLTWU+GillSansMT"/>
              </a:rPr>
              <a:t>(Vigência)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740405" y="1253944"/>
            <a:ext cx="7715494" cy="947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59"/>
              </a:lnSpc>
              <a:spcBef>
                <a:spcPts val="0"/>
              </a:spcBef>
              <a:spcAft>
                <a:spcPts val="0"/>
              </a:spcAft>
            </a:pPr>
            <a:r>
              <a:rPr sz="2800" spc="-10" dirty="0">
                <a:solidFill>
                  <a:srgbClr val="FFFEFF"/>
                </a:solidFill>
                <a:latin typeface="EHLTWU+GillSansMT"/>
                <a:cs typeface="EHLTWU+GillSansMT"/>
              </a:rPr>
              <a:t>OBJETIVOS</a:t>
            </a:r>
            <a:r>
              <a:rPr sz="2800" spc="-37" dirty="0">
                <a:solidFill>
                  <a:srgbClr val="FFFEFF"/>
                </a:solidFill>
                <a:latin typeface="EHLTWU+GillSansMT"/>
                <a:cs typeface="EHLTWU+GillSansMT"/>
              </a:rPr>
              <a:t> </a:t>
            </a:r>
            <a:r>
              <a:rPr sz="2800" dirty="0">
                <a:solidFill>
                  <a:srgbClr val="FFFEFF"/>
                </a:solidFill>
                <a:latin typeface="EHLTWU+GillSansMT"/>
                <a:cs typeface="EHLTWU+GillSansMT"/>
              </a:rPr>
              <a:t>DO</a:t>
            </a:r>
            <a:r>
              <a:rPr sz="2800" spc="-302" dirty="0">
                <a:solidFill>
                  <a:srgbClr val="FFFEFF"/>
                </a:solidFill>
                <a:latin typeface="EHLTWU+GillSansMT"/>
                <a:cs typeface="EHLTWU+GillSansMT"/>
              </a:rPr>
              <a:t> </a:t>
            </a:r>
            <a:r>
              <a:rPr sz="2800" spc="-17" dirty="0">
                <a:solidFill>
                  <a:srgbClr val="FFFEFF"/>
                </a:solidFill>
                <a:latin typeface="EHLTWU+GillSansMT"/>
                <a:cs typeface="EHLTWU+GillSansMT"/>
              </a:rPr>
              <a:t>ALOJAMENTO </a:t>
            </a:r>
            <a:r>
              <a:rPr sz="2800" spc="-20" dirty="0">
                <a:solidFill>
                  <a:srgbClr val="FFFEFF"/>
                </a:solidFill>
                <a:latin typeface="EHLTWU+GillSansMT"/>
                <a:cs typeface="EHLTWU+GillSansMT"/>
              </a:rPr>
              <a:t>CONJUNTO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13511" y="2662483"/>
            <a:ext cx="2244569" cy="1086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Aumentar</a:t>
            </a:r>
            <a:r>
              <a:rPr sz="1800" spc="-34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os</a:t>
            </a:r>
            <a:r>
              <a:rPr sz="1800" spc="15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índices</a:t>
            </a:r>
          </a:p>
          <a:p>
            <a:pPr marL="247192" marR="0">
              <a:lnSpc>
                <a:spcPts val="1873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de</a:t>
            </a:r>
            <a:r>
              <a:rPr sz="1800" spc="-182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Aleitamento</a:t>
            </a:r>
          </a:p>
          <a:p>
            <a:pPr marL="551992" marR="0">
              <a:lnSpc>
                <a:spcPts val="1896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Materno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757929" y="2662483"/>
            <a:ext cx="2133067" cy="1086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96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Estabelecer</a:t>
            </a:r>
            <a:r>
              <a:rPr sz="1800" spc="-38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vínculo</a:t>
            </a:r>
          </a:p>
          <a:p>
            <a:pPr marL="0" marR="0">
              <a:lnSpc>
                <a:spcPts val="1873"/>
              </a:lnSpc>
              <a:spcBef>
                <a:spcPts val="0"/>
              </a:spcBef>
              <a:spcAft>
                <a:spcPts val="0"/>
              </a:spcAft>
            </a:pPr>
            <a:r>
              <a:rPr sz="1800" spc="-10" dirty="0">
                <a:solidFill>
                  <a:srgbClr val="FFFFFF"/>
                </a:solidFill>
                <a:latin typeface="EHLTWU+GillSansMT"/>
                <a:cs typeface="EHLTWU+GillSansMT"/>
              </a:rPr>
              <a:t>afetivo</a:t>
            </a:r>
            <a:r>
              <a:rPr sz="1800" spc="30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entre</a:t>
            </a:r>
            <a:r>
              <a:rPr sz="1800" spc="-10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mãe e</a:t>
            </a:r>
          </a:p>
          <a:p>
            <a:pPr marL="695198" marR="0">
              <a:lnSpc>
                <a:spcPts val="1896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filho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641592" y="2662483"/>
            <a:ext cx="2139924" cy="1086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Reduzir o índice</a:t>
            </a:r>
            <a:r>
              <a:rPr sz="1800" spc="34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de</a:t>
            </a:r>
          </a:p>
          <a:p>
            <a:pPr marL="39623" marR="0">
              <a:lnSpc>
                <a:spcPts val="1873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infecção hospitalar</a:t>
            </a:r>
          </a:p>
          <a:p>
            <a:pPr marL="542543" marR="0">
              <a:lnSpc>
                <a:spcPts val="1896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cruzada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402826" y="2662483"/>
            <a:ext cx="2397730" cy="1086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1461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Estimular</a:t>
            </a:r>
            <a:r>
              <a:rPr sz="1800" spc="-11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a</a:t>
            </a:r>
          </a:p>
          <a:p>
            <a:pPr marL="0" marR="0">
              <a:lnSpc>
                <a:spcPts val="1873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participação</a:t>
            </a:r>
            <a:r>
              <a:rPr sz="1800" spc="-31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do pai</a:t>
            </a:r>
            <a:r>
              <a:rPr sz="1800" spc="-18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800" spc="14" dirty="0">
                <a:solidFill>
                  <a:srgbClr val="FFFFFF"/>
                </a:solidFill>
                <a:latin typeface="EHLTWU+GillSansMT"/>
                <a:cs typeface="EHLTWU+GillSansMT"/>
              </a:rPr>
              <a:t>no</a:t>
            </a:r>
          </a:p>
          <a:p>
            <a:pPr marL="244093" marR="0">
              <a:lnSpc>
                <a:spcPts val="1896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cuidado com RN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09879" y="4326706"/>
            <a:ext cx="2417506" cy="14016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94664" marR="0">
              <a:lnSpc>
                <a:spcPts val="161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FFFFFF"/>
                </a:solidFill>
                <a:latin typeface="EHLTWU+GillSansMT"/>
                <a:cs typeface="EHLTWU+GillSansMT"/>
              </a:rPr>
              <a:t>Possibilitar o</a:t>
            </a:r>
          </a:p>
          <a:p>
            <a:pPr marL="305104" marR="0">
              <a:lnSpc>
                <a:spcPts val="146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FFFFFF"/>
                </a:solidFill>
                <a:latin typeface="EHLTWU+GillSansMT"/>
                <a:cs typeface="EHLTWU+GillSansMT"/>
              </a:rPr>
              <a:t>acompanhamento</a:t>
            </a:r>
            <a:r>
              <a:rPr sz="1400" spc="40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FFFFFF"/>
                </a:solidFill>
                <a:latin typeface="EHLTWU+GillSansMT"/>
                <a:cs typeface="EHLTWU+GillSansMT"/>
              </a:rPr>
              <a:t>da</a:t>
            </a:r>
          </a:p>
          <a:p>
            <a:pPr marL="15240" marR="0">
              <a:lnSpc>
                <a:spcPts val="1463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FFFFFF"/>
                </a:solidFill>
                <a:latin typeface="EHLTWU+GillSansMT"/>
                <a:cs typeface="EHLTWU+GillSansMT"/>
              </a:rPr>
              <a:t>amamentação</a:t>
            </a:r>
            <a:r>
              <a:rPr sz="1400" spc="15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FFFFFF"/>
                </a:solidFill>
                <a:latin typeface="EHLTWU+GillSansMT"/>
                <a:cs typeface="EHLTWU+GillSansMT"/>
              </a:rPr>
              <a:t>sem</a:t>
            </a:r>
            <a:r>
              <a:rPr sz="1400" spc="25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FFFFFF"/>
                </a:solidFill>
                <a:latin typeface="EHLTWU+GillSansMT"/>
                <a:cs typeface="EHLTWU+GillSansMT"/>
              </a:rPr>
              <a:t>rigidez</a:t>
            </a:r>
            <a:r>
              <a:rPr sz="1400" spc="-37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FFFFFF"/>
                </a:solidFill>
                <a:latin typeface="EHLTWU+GillSansMT"/>
                <a:cs typeface="EHLTWU+GillSansMT"/>
              </a:rPr>
              <a:t>de</a:t>
            </a:r>
          </a:p>
          <a:p>
            <a:pPr marL="0" marR="0">
              <a:lnSpc>
                <a:spcPts val="1463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FFFFFF"/>
                </a:solidFill>
                <a:latin typeface="EHLTWU+GillSansMT"/>
                <a:cs typeface="EHLTWU+GillSansMT"/>
              </a:rPr>
              <a:t>horário</a:t>
            </a:r>
            <a:r>
              <a:rPr sz="1400" spc="14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FFFFFF"/>
                </a:solidFill>
                <a:latin typeface="EHLTWU+GillSansMT"/>
                <a:cs typeface="EHLTWU+GillSansMT"/>
              </a:rPr>
              <a:t>visando</a:t>
            </a:r>
            <a:r>
              <a:rPr sz="1400" spc="15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FFFFFF"/>
                </a:solidFill>
                <a:latin typeface="EHLTWU+GillSansMT"/>
                <a:cs typeface="EHLTWU+GillSansMT"/>
              </a:rPr>
              <a:t>esclarecer</a:t>
            </a:r>
            <a:r>
              <a:rPr sz="1400" spc="25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FFFFFF"/>
                </a:solidFill>
                <a:latin typeface="EHLTWU+GillSansMT"/>
                <a:cs typeface="EHLTWU+GillSansMT"/>
              </a:rPr>
              <a:t>às</a:t>
            </a:r>
          </a:p>
          <a:p>
            <a:pPr marL="12191" marR="0">
              <a:lnSpc>
                <a:spcPts val="1466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FFFFFF"/>
                </a:solidFill>
                <a:latin typeface="EHLTWU+GillSansMT"/>
                <a:cs typeface="EHLTWU+GillSansMT"/>
              </a:rPr>
              <a:t>dúvidas da</a:t>
            </a:r>
            <a:r>
              <a:rPr sz="1400" spc="-31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FFFFFF"/>
                </a:solidFill>
                <a:latin typeface="EHLTWU+GillSansMT"/>
                <a:cs typeface="EHLTWU+GillSansMT"/>
              </a:rPr>
              <a:t>mãe e</a:t>
            </a:r>
            <a:r>
              <a:rPr sz="1400" spc="15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FFFFFF"/>
                </a:solidFill>
                <a:latin typeface="EHLTWU+GillSansMT"/>
                <a:cs typeface="EHLTWU+GillSansMT"/>
              </a:rPr>
              <a:t>incentivá-la</a:t>
            </a:r>
          </a:p>
          <a:p>
            <a:pPr marL="399592" marR="0">
              <a:lnSpc>
                <a:spcPts val="1463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FFFFFF"/>
                </a:solidFill>
                <a:latin typeface="EHLTWU+GillSansMT"/>
                <a:cs typeface="EHLTWU+GillSansMT"/>
              </a:rPr>
              <a:t>nos</a:t>
            </a:r>
            <a:r>
              <a:rPr sz="1400" spc="10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FFFFFF"/>
                </a:solidFill>
                <a:latin typeface="EHLTWU+GillSansMT"/>
                <a:cs typeface="EHLTWU+GillSansMT"/>
              </a:rPr>
              <a:t>momentos</a:t>
            </a:r>
            <a:r>
              <a:rPr sz="1400" spc="33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400" dirty="0">
                <a:solidFill>
                  <a:srgbClr val="FFFFFF"/>
                </a:solidFill>
                <a:latin typeface="EHLTWU+GillSansMT"/>
                <a:cs typeface="EHLTWU+GillSansMT"/>
              </a:rPr>
              <a:t>de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3593338" y="4373936"/>
            <a:ext cx="2459909" cy="13245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Orientar</a:t>
            </a:r>
            <a:r>
              <a:rPr sz="1800" spc="-15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e incentivar</a:t>
            </a:r>
            <a:r>
              <a:rPr sz="1800" spc="-10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a</a:t>
            </a:r>
          </a:p>
          <a:p>
            <a:pPr marL="295909" marR="0">
              <a:lnSpc>
                <a:spcPts val="1872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mãe (ou</a:t>
            </a:r>
            <a:r>
              <a:rPr sz="1800" spc="15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pais)</a:t>
            </a:r>
            <a:r>
              <a:rPr sz="1800" spc="-25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EHLTWU+GillSansMT"/>
                <a:cs typeface="EHLTWU+GillSansMT"/>
              </a:rPr>
              <a:t>na</a:t>
            </a:r>
          </a:p>
          <a:p>
            <a:pPr marL="198120" marR="0">
              <a:lnSpc>
                <a:spcPts val="1898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observação</a:t>
            </a:r>
            <a:r>
              <a:rPr sz="1800" spc="-10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de</a:t>
            </a:r>
            <a:r>
              <a:rPr sz="1800" spc="-18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seu</a:t>
            </a:r>
          </a:p>
          <a:p>
            <a:pPr marL="472694" marR="0">
              <a:lnSpc>
                <a:spcPts val="1871"/>
              </a:lnSpc>
              <a:spcBef>
                <a:spcPts val="0"/>
              </a:spcBef>
              <a:spcAft>
                <a:spcPts val="0"/>
              </a:spcAft>
            </a:pPr>
            <a:r>
              <a:rPr sz="1800" spc="-12" dirty="0">
                <a:solidFill>
                  <a:srgbClr val="FFFFFF"/>
                </a:solidFill>
                <a:latin typeface="EHLTWU+GillSansMT"/>
                <a:cs typeface="EHLTWU+GillSansMT"/>
              </a:rPr>
              <a:t>filho,</a:t>
            </a:r>
            <a:r>
              <a:rPr sz="1800" spc="-162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visando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482841" y="4493442"/>
            <a:ext cx="2460366" cy="10866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Reduzir a ansiedade da</a:t>
            </a:r>
          </a:p>
          <a:p>
            <a:pPr marL="45720" marR="0">
              <a:lnSpc>
                <a:spcPts val="1872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mãe (ou</a:t>
            </a:r>
            <a:r>
              <a:rPr sz="1800" spc="18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pais)</a:t>
            </a:r>
            <a:r>
              <a:rPr sz="1800" spc="-25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frente</a:t>
            </a:r>
            <a:r>
              <a:rPr sz="1800" spc="11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a</a:t>
            </a:r>
          </a:p>
          <a:p>
            <a:pPr marL="527558" marR="0">
              <a:lnSpc>
                <a:spcPts val="1895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experiência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9515856" y="4612285"/>
            <a:ext cx="2170728" cy="10870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5487" marR="0">
              <a:lnSpc>
                <a:spcPts val="209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Facilitar</a:t>
            </a:r>
            <a:r>
              <a:rPr sz="1800" spc="34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a</a:t>
            </a:r>
          </a:p>
          <a:p>
            <a:pPr marL="0" marR="0">
              <a:lnSpc>
                <a:spcPts val="1874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comunicação com a</a:t>
            </a:r>
          </a:p>
          <a:p>
            <a:pPr marL="167639" marR="0">
              <a:lnSpc>
                <a:spcPts val="1895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equipe</a:t>
            </a:r>
            <a:r>
              <a:rPr sz="1800" spc="-21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de saúde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7031735" y="5209976"/>
            <a:ext cx="1366911" cy="6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87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vivenciadas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3806697" y="5327930"/>
            <a:ext cx="2035139" cy="6083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90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esclarecer</a:t>
            </a:r>
            <a:r>
              <a:rPr sz="1800" spc="12" dirty="0">
                <a:solidFill>
                  <a:srgbClr val="FFFFFF"/>
                </a:solidFill>
                <a:latin typeface="EHLTWU+GillSansMT"/>
                <a:cs typeface="EHLTWU+GillSansMT"/>
              </a:rPr>
              <a:t> </a:t>
            </a:r>
            <a:r>
              <a:rPr sz="1800" dirty="0">
                <a:solidFill>
                  <a:srgbClr val="FFFFFF"/>
                </a:solidFill>
                <a:latin typeface="EHLTWU+GillSansMT"/>
                <a:cs typeface="EHLTWU+GillSansMT"/>
              </a:rPr>
              <a:t>dúvidas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347216" y="5442528"/>
            <a:ext cx="1097364" cy="471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1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FFFFFF"/>
                </a:solidFill>
                <a:latin typeface="EHLTWU+GillSansMT"/>
                <a:cs typeface="EHLTWU+GillSansMT"/>
              </a:rPr>
              <a:t>insegurança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354</TotalTime>
  <Words>4316</Words>
  <Application>Microsoft Office PowerPoint</Application>
  <PresentationFormat>Widescreen</PresentationFormat>
  <Paragraphs>585</Paragraphs>
  <Slides>75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75</vt:i4>
      </vt:variant>
    </vt:vector>
  </HeadingPairs>
  <TitlesOfParts>
    <vt:vector size="85" baseType="lpstr">
      <vt:lpstr>WRENVG+Wingdings2</vt:lpstr>
      <vt:lpstr>Wingdings</vt:lpstr>
      <vt:lpstr>EHLTWU+GillSansMT</vt:lpstr>
      <vt:lpstr>AAMDQH+GillSansMT-Italic</vt:lpstr>
      <vt:lpstr>OMJEAI+GillSansMT</vt:lpstr>
      <vt:lpstr>Calibri</vt:lpstr>
      <vt:lpstr>Times New Roman</vt:lpstr>
      <vt:lpstr>Arial</vt:lpstr>
      <vt:lpstr>NMMSPQ+GillSansMT-Bold</vt:lpstr>
      <vt:lpstr>Theme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Higiene do Coto umbilical</vt:lpstr>
      <vt:lpstr>Apresentação do PowerPoint</vt:lpstr>
      <vt:lpstr>Apresentação do PowerPoint</vt:lpstr>
      <vt:lpstr>Troca de fraldas</vt:lpstr>
      <vt:lpstr>Fraldas ecológicas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banho do bebê: como fazer</vt:lpstr>
      <vt:lpstr>Apresentação do PowerPoint</vt:lpstr>
      <vt:lpstr>Como fazer o wrap ou charutinho de bebê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dc:creator>pamela nakazone</dc:creator>
  <cp:lastModifiedBy>pamela nakazone</cp:lastModifiedBy>
  <cp:revision>23</cp:revision>
  <dcterms:modified xsi:type="dcterms:W3CDTF">2020-09-30T19:54:35Z</dcterms:modified>
</cp:coreProperties>
</file>