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sldIdLst>
    <p:sldId id="256" r:id="rId2"/>
    <p:sldId id="262" r:id="rId3"/>
    <p:sldId id="267" r:id="rId4"/>
    <p:sldId id="268" r:id="rId5"/>
    <p:sldId id="269" r:id="rId6"/>
    <p:sldId id="270" r:id="rId7"/>
    <p:sldId id="271" r:id="rId8"/>
    <p:sldId id="272" r:id="rId9"/>
    <p:sldId id="273" r:id="rId10"/>
    <p:sldId id="274" r:id="rId11"/>
    <p:sldId id="275" r:id="rId12"/>
    <p:sldId id="277" r:id="rId13"/>
    <p:sldId id="257" r:id="rId14"/>
    <p:sldId id="276" r:id="rId15"/>
    <p:sldId id="265" r:id="rId16"/>
    <p:sldId id="278" r:id="rId17"/>
    <p:sldId id="279" r:id="rId18"/>
    <p:sldId id="296" r:id="rId19"/>
    <p:sldId id="297" r:id="rId20"/>
    <p:sldId id="258" r:id="rId21"/>
    <p:sldId id="259" r:id="rId22"/>
    <p:sldId id="260" r:id="rId23"/>
    <p:sldId id="261" r:id="rId24"/>
    <p:sldId id="298" r:id="rId25"/>
    <p:sldId id="263" r:id="rId26"/>
    <p:sldId id="264" r:id="rId27"/>
    <p:sldId id="266" r:id="rId28"/>
    <p:sldId id="299" r:id="rId29"/>
    <p:sldId id="300" r:id="rId30"/>
    <p:sldId id="301" r:id="rId31"/>
    <p:sldId id="302" r:id="rId32"/>
    <p:sldId id="303" r:id="rId33"/>
    <p:sldId id="304" r:id="rId34"/>
    <p:sldId id="305" r:id="rId35"/>
    <p:sldId id="306" r:id="rId36"/>
    <p:sldId id="313" r:id="rId37"/>
    <p:sldId id="307" r:id="rId38"/>
    <p:sldId id="308" r:id="rId39"/>
    <p:sldId id="309" r:id="rId40"/>
    <p:sldId id="310" r:id="rId41"/>
    <p:sldId id="311" r:id="rId42"/>
    <p:sldId id="312" r:id="rId43"/>
    <p:sldId id="283" r:id="rId44"/>
    <p:sldId id="280" r:id="rId45"/>
    <p:sldId id="281" r:id="rId46"/>
    <p:sldId id="284" r:id="rId47"/>
    <p:sldId id="293" r:id="rId48"/>
    <p:sldId id="294" r:id="rId49"/>
    <p:sldId id="295" r:id="rId50"/>
    <p:sldId id="292" r:id="rId5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3657AA7F-BE72-4467-897E-7A302F46504F}" type="datetimeFigureOut">
              <a:rPr lang="en-US" smtClean="0"/>
              <a:t>5/9/2023</a:t>
            </a:fld>
            <a:endParaRPr lang="en-US"/>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‹nº›</a:t>
            </a:fld>
            <a:endParaRPr lang="en-US"/>
          </a:p>
        </p:txBody>
      </p:sp>
    </p:spTree>
    <p:extLst>
      <p:ext uri="{BB962C8B-B14F-4D97-AF65-F5344CB8AC3E}">
        <p14:creationId xmlns:p14="http://schemas.microsoft.com/office/powerpoint/2010/main" val="19543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3657AA7F-BE72-4467-897E-7A302F46504F}" type="datetimeFigureOut">
              <a:rPr lang="en-US" smtClean="0"/>
              <a:t>5/9/2023</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‹nº›</a:t>
            </a:fld>
            <a:endParaRPr lang="en-US"/>
          </a:p>
        </p:txBody>
      </p:sp>
    </p:spTree>
    <p:extLst>
      <p:ext uri="{BB962C8B-B14F-4D97-AF65-F5344CB8AC3E}">
        <p14:creationId xmlns:p14="http://schemas.microsoft.com/office/powerpoint/2010/main" val="3093556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777240" y="365125"/>
            <a:ext cx="779526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3657AA7F-BE72-4467-897E-7A302F46504F}" type="datetimeFigureOut">
              <a:rPr lang="en-US" smtClean="0"/>
              <a:t>5/9/2023</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‹nº›</a:t>
            </a:fld>
            <a:endParaRPr lang="en-US"/>
          </a:p>
        </p:txBody>
      </p:sp>
    </p:spTree>
    <p:extLst>
      <p:ext uri="{BB962C8B-B14F-4D97-AF65-F5344CB8AC3E}">
        <p14:creationId xmlns:p14="http://schemas.microsoft.com/office/powerpoint/2010/main" val="3819557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3657AA7F-BE72-4467-897E-7A302F46504F}" type="datetimeFigureOut">
              <a:rPr lang="en-US" smtClean="0"/>
              <a:t>5/9/2023</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‹nº›</a:t>
            </a:fld>
            <a:endParaRPr lang="en-US"/>
          </a:p>
        </p:txBody>
      </p:sp>
    </p:spTree>
    <p:extLst>
      <p:ext uri="{BB962C8B-B14F-4D97-AF65-F5344CB8AC3E}">
        <p14:creationId xmlns:p14="http://schemas.microsoft.com/office/powerpoint/2010/main" val="221071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30293" y="1709738"/>
            <a:ext cx="10617157"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30293" y="4589463"/>
            <a:ext cx="1061715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3657AA7F-BE72-4467-897E-7A302F46504F}" type="datetimeFigureOut">
              <a:rPr lang="en-US" smtClean="0"/>
              <a:t>5/9/2023</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‹nº›</a:t>
            </a:fld>
            <a:endParaRPr lang="en-US"/>
          </a:p>
        </p:txBody>
      </p:sp>
    </p:spTree>
    <p:extLst>
      <p:ext uri="{BB962C8B-B14F-4D97-AF65-F5344CB8AC3E}">
        <p14:creationId xmlns:p14="http://schemas.microsoft.com/office/powerpoint/2010/main" val="1316029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3657AA7F-BE72-4467-897E-7A302F46504F}" type="datetimeFigureOut">
              <a:rPr lang="en-US" smtClean="0"/>
              <a:t>5/9/2023</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‹nº›</a:t>
            </a:fld>
            <a:endParaRPr lang="en-US"/>
          </a:p>
        </p:txBody>
      </p:sp>
    </p:spTree>
    <p:extLst>
      <p:ext uri="{BB962C8B-B14F-4D97-AF65-F5344CB8AC3E}">
        <p14:creationId xmlns:p14="http://schemas.microsoft.com/office/powerpoint/2010/main" val="219729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3903"/>
            <a:ext cx="522033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737063"/>
            <a:ext cx="5220335" cy="34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390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737063"/>
            <a:ext cx="5183188" cy="34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3657AA7F-BE72-4467-897E-7A302F46504F}" type="datetimeFigureOut">
              <a:rPr lang="en-US" smtClean="0"/>
              <a:t>5/9/2023</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‹nº›</a:t>
            </a:fld>
            <a:endParaRPr lang="en-US"/>
          </a:p>
        </p:txBody>
      </p:sp>
    </p:spTree>
    <p:extLst>
      <p:ext uri="{BB962C8B-B14F-4D97-AF65-F5344CB8AC3E}">
        <p14:creationId xmlns:p14="http://schemas.microsoft.com/office/powerpoint/2010/main" val="271717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3657AA7F-BE72-4467-897E-7A302F46504F}" type="datetimeFigureOut">
              <a:rPr lang="en-US" smtClean="0"/>
              <a:t>5/9/2023</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‹nº›</a:t>
            </a:fld>
            <a:endParaRPr lang="en-US"/>
          </a:p>
        </p:txBody>
      </p:sp>
    </p:spTree>
    <p:extLst>
      <p:ext uri="{BB962C8B-B14F-4D97-AF65-F5344CB8AC3E}">
        <p14:creationId xmlns:p14="http://schemas.microsoft.com/office/powerpoint/2010/main" val="980340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3657AA7F-BE72-4467-897E-7A302F46504F}" type="datetimeFigureOut">
              <a:rPr lang="en-US" smtClean="0"/>
              <a:t>5/9/2023</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‹nº›</a:t>
            </a:fld>
            <a:endParaRPr lang="en-US"/>
          </a:p>
        </p:txBody>
      </p:sp>
    </p:spTree>
    <p:extLst>
      <p:ext uri="{BB962C8B-B14F-4D97-AF65-F5344CB8AC3E}">
        <p14:creationId xmlns:p14="http://schemas.microsoft.com/office/powerpoint/2010/main" val="234111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2226364"/>
            <a:ext cx="3994785" cy="36426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3657AA7F-BE72-4467-897E-7A302F46504F}" type="datetimeFigureOut">
              <a:rPr lang="en-US" smtClean="0"/>
              <a:t>5/9/2023</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‹nº›</a:t>
            </a:fld>
            <a:endParaRPr lang="en-US"/>
          </a:p>
        </p:txBody>
      </p:sp>
    </p:spTree>
    <p:extLst>
      <p:ext uri="{BB962C8B-B14F-4D97-AF65-F5344CB8AC3E}">
        <p14:creationId xmlns:p14="http://schemas.microsoft.com/office/powerpoint/2010/main" val="3313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18020" y="457200"/>
            <a:ext cx="4054006"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18020" y="2250218"/>
            <a:ext cx="4054006" cy="361876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3657AA7F-BE72-4467-897E-7A302F46504F}" type="datetimeFigureOut">
              <a:rPr lang="en-US" smtClean="0"/>
              <a:t>5/9/2023</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‹nº›</a:t>
            </a:fld>
            <a:endParaRPr lang="en-US"/>
          </a:p>
        </p:txBody>
      </p:sp>
    </p:spTree>
    <p:extLst>
      <p:ext uri="{BB962C8B-B14F-4D97-AF65-F5344CB8AC3E}">
        <p14:creationId xmlns:p14="http://schemas.microsoft.com/office/powerpoint/2010/main" val="3630324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D62DB5A-5AA0-4E7E-94AB-AD20F02CA8DF}"/>
              </a:ext>
            </a:extLst>
          </p:cNvPr>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11" name="Rectangle 10">
            <a:extLst>
              <a:ext uri="{FF2B5EF4-FFF2-40B4-BE49-F238E27FC236}">
                <a16:creationId xmlns:a16="http://schemas.microsoft.com/office/drawing/2014/main" id="{0F086ECE-EF43-4B07-9DD0-59679471A067}"/>
              </a:ext>
            </a:extLst>
          </p:cNvPr>
          <p:cNvSpPr/>
          <p:nvPr/>
        </p:nvSpPr>
        <p:spPr>
          <a:xfrm>
            <a:off x="3048"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2" y="365125"/>
            <a:ext cx="1063751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2" y="1825625"/>
            <a:ext cx="1063751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2" y="6488268"/>
            <a:ext cx="2743200" cy="233209"/>
          </a:xfrm>
          <a:prstGeom prst="rect">
            <a:avLst/>
          </a:prstGeom>
        </p:spPr>
        <p:txBody>
          <a:bodyPr vert="horz" lIns="91440" tIns="45720" rIns="91440" bIns="45720" rtlCol="0" anchor="ctr"/>
          <a:lstStyle>
            <a:lvl1pPr algn="l">
              <a:defRPr sz="1000">
                <a:solidFill>
                  <a:schemeClr val="tx1"/>
                </a:solidFill>
              </a:defRPr>
            </a:lvl1pPr>
          </a:lstStyle>
          <a:p>
            <a:fld id="{3657AA7F-BE72-4467-897E-7A302F46504F}" type="datetimeFigureOut">
              <a:rPr lang="en-US" smtClean="0"/>
              <a:pPr/>
              <a:t>5/9/2023</a:t>
            </a:fld>
            <a:endParaRPr lang="en-US"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solidFill>
              </a:defRPr>
            </a:lvl1pPr>
          </a:lstStyle>
          <a:p>
            <a:endParaRPr lang="en-US">
              <a:solidFill>
                <a:schemeClr val="tx1"/>
              </a:solidFill>
            </a:endParaRPr>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71560" y="6488268"/>
            <a:ext cx="2743200" cy="233209"/>
          </a:xfrm>
          <a:prstGeom prst="rect">
            <a:avLst/>
          </a:prstGeom>
        </p:spPr>
        <p:txBody>
          <a:bodyPr vert="horz" lIns="91440" tIns="45720" rIns="91440" bIns="45720" rtlCol="0" anchor="ctr"/>
          <a:lstStyle>
            <a:lvl1pPr algn="r">
              <a:defRPr sz="1000">
                <a:solidFill>
                  <a:schemeClr val="tx1"/>
                </a:solidFill>
              </a:defRPr>
            </a:lvl1pPr>
          </a:lstStyle>
          <a:p>
            <a:fld id="{35747434-7036-48DB-A148-6B3D8EE75CDA}" type="slidenum">
              <a:rPr lang="en-US" smtClean="0"/>
              <a:pPr/>
              <a:t>‹nº›</a:t>
            </a:fld>
            <a:endParaRPr lang="en-US" dirty="0"/>
          </a:p>
        </p:txBody>
      </p:sp>
    </p:spTree>
    <p:extLst>
      <p:ext uri="{BB962C8B-B14F-4D97-AF65-F5344CB8AC3E}">
        <p14:creationId xmlns:p14="http://schemas.microsoft.com/office/powerpoint/2010/main" val="2637475335"/>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25" r:id="rId8"/>
    <p:sldLayoutId id="2147483726" r:id="rId9"/>
    <p:sldLayoutId id="2147483727" r:id="rId10"/>
    <p:sldLayoutId id="2147483735" r:id="rId11"/>
  </p:sldLayoutIdLst>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lumMod val="60000"/>
            <a:lumOff val="40000"/>
          </a:schemeClr>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culturapara.art.br/opoema/tseliot/tseliot_poema.ht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revistas.usp.br/matrizes/article/view/38329"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revistas.pucsp.br/index.php/galaxia/article/view/1427"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518D20D-5F05-49C3-8900-68783F8AC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1" name="Rectangle 20">
            <a:extLst>
              <a:ext uri="{FF2B5EF4-FFF2-40B4-BE49-F238E27FC236}">
                <a16:creationId xmlns:a16="http://schemas.microsoft.com/office/drawing/2014/main" id="{FF50CA5B-2FF8-43D9-B7D8-3BDE1BFD3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ítulo 1">
            <a:extLst>
              <a:ext uri="{FF2B5EF4-FFF2-40B4-BE49-F238E27FC236}">
                <a16:creationId xmlns:a16="http://schemas.microsoft.com/office/drawing/2014/main" id="{0CB62D1B-09A0-4BEB-B287-139A526E9B28}"/>
              </a:ext>
            </a:extLst>
          </p:cNvPr>
          <p:cNvSpPr>
            <a:spLocks noGrp="1"/>
          </p:cNvSpPr>
          <p:nvPr>
            <p:ph type="ctrTitle"/>
          </p:nvPr>
        </p:nvSpPr>
        <p:spPr>
          <a:xfrm>
            <a:off x="777240" y="1122363"/>
            <a:ext cx="4347082" cy="2387600"/>
          </a:xfrm>
        </p:spPr>
        <p:txBody>
          <a:bodyPr>
            <a:normAutofit/>
          </a:bodyPr>
          <a:lstStyle/>
          <a:p>
            <a:pPr algn="l"/>
            <a:r>
              <a:rPr lang="pt-BR" dirty="0"/>
              <a:t>Espaço – </a:t>
            </a:r>
            <a:r>
              <a:rPr lang="pt-BR"/>
              <a:t>Tempo /1</a:t>
            </a:r>
            <a:br>
              <a:rPr lang="pt-BR"/>
            </a:br>
            <a:endParaRPr lang="pt-BR" dirty="0"/>
          </a:p>
        </p:txBody>
      </p:sp>
      <p:sp>
        <p:nvSpPr>
          <p:cNvPr id="23" name="Rectangle 22">
            <a:extLst>
              <a:ext uri="{FF2B5EF4-FFF2-40B4-BE49-F238E27FC236}">
                <a16:creationId xmlns:a16="http://schemas.microsoft.com/office/drawing/2014/main" id="{421A1E60-9477-4E7A-A6B2-63B329C81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24167" y="476600"/>
            <a:ext cx="5888959" cy="588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Ondas 3D multicoloridas">
            <a:extLst>
              <a:ext uri="{FF2B5EF4-FFF2-40B4-BE49-F238E27FC236}">
                <a16:creationId xmlns:a16="http://schemas.microsoft.com/office/drawing/2014/main" id="{7940FDCE-67CF-43D8-84B1-7B711F05F69A}"/>
              </a:ext>
            </a:extLst>
          </p:cNvPr>
          <p:cNvPicPr>
            <a:picLocks noChangeAspect="1"/>
          </p:cNvPicPr>
          <p:nvPr/>
        </p:nvPicPr>
        <p:blipFill rotWithShape="1">
          <a:blip r:embed="rId2"/>
          <a:srcRect l="3811" r="29353"/>
          <a:stretch/>
        </p:blipFill>
        <p:spPr>
          <a:xfrm>
            <a:off x="6133889" y="476601"/>
            <a:ext cx="5263419" cy="5906346"/>
          </a:xfrm>
          <a:prstGeom prst="rect">
            <a:avLst/>
          </a:prstGeom>
        </p:spPr>
      </p:pic>
    </p:spTree>
    <p:extLst>
      <p:ext uri="{BB962C8B-B14F-4D97-AF65-F5344CB8AC3E}">
        <p14:creationId xmlns:p14="http://schemas.microsoft.com/office/powerpoint/2010/main" val="1400870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5CBBB-785E-424E-9001-31D25B996C1F}"/>
              </a:ext>
            </a:extLst>
          </p:cNvPr>
          <p:cNvSpPr>
            <a:spLocks noGrp="1"/>
          </p:cNvSpPr>
          <p:nvPr>
            <p:ph type="title"/>
          </p:nvPr>
        </p:nvSpPr>
        <p:spPr/>
        <p:txBody>
          <a:bodyPr/>
          <a:lstStyle/>
          <a:p>
            <a:r>
              <a:rPr lang="pt-BR" dirty="0"/>
              <a:t>Giddens</a:t>
            </a:r>
          </a:p>
        </p:txBody>
      </p:sp>
      <p:sp>
        <p:nvSpPr>
          <p:cNvPr id="3" name="Espaço Reservado para Conteúdo 2">
            <a:extLst>
              <a:ext uri="{FF2B5EF4-FFF2-40B4-BE49-F238E27FC236}">
                <a16:creationId xmlns:a16="http://schemas.microsoft.com/office/drawing/2014/main" id="{47AE81D5-5520-4068-B66F-56AFF43176A4}"/>
              </a:ext>
            </a:extLst>
          </p:cNvPr>
          <p:cNvSpPr>
            <a:spLocks noGrp="1"/>
          </p:cNvSpPr>
          <p:nvPr>
            <p:ph idx="1"/>
          </p:nvPr>
        </p:nvSpPr>
        <p:spPr/>
        <p:txBody>
          <a:bodyPr>
            <a:normAutofit lnSpcReduction="10000"/>
          </a:bodyPr>
          <a:lstStyle/>
          <a:p>
            <a:r>
              <a:rPr lang="pt-BR" sz="3100" dirty="0"/>
              <a:t>“Desencaixe”:</a:t>
            </a:r>
          </a:p>
          <a:p>
            <a:endParaRPr lang="pt-BR" sz="3100" dirty="0"/>
          </a:p>
          <a:p>
            <a:r>
              <a:rPr lang="pt-BR" sz="2400" dirty="0"/>
              <a:t>“Por sistemas peritos quero me referir a sistemas de excelência técnica ou competência profissional que organizam grandes áreas dos ambientes material e social em que vivemos hoje.25 A maioria das pessoas leigas consulta "profissionais" — advogados, arquitetos, médicos etc., — apenas de modo periódico ou irregular. Mas os sistemas nos quais está integrado o conhecimento dos peritos influencia muitos aspectos do que fazemos de uma maneira contínua. Ao estar simplesmente em casa, estou envolvido num sistema perito, ou numa série de tais sistemas, nos quais deposito minha </a:t>
            </a:r>
            <a:r>
              <a:rPr lang="pt-BR" sz="2400" b="1" dirty="0"/>
              <a:t>confiança</a:t>
            </a:r>
            <a:r>
              <a:rPr lang="pt-BR" sz="2400" dirty="0"/>
              <a:t>.” (p. 30)</a:t>
            </a:r>
            <a:endParaRPr lang="pt-BR" dirty="0"/>
          </a:p>
          <a:p>
            <a:pPr marL="0" indent="0">
              <a:buNone/>
            </a:pPr>
            <a:br>
              <a:rPr lang="pt-BR" dirty="0"/>
            </a:br>
            <a:br>
              <a:rPr lang="pt-BR" dirty="0"/>
            </a:br>
            <a:endParaRPr lang="pt-BR" dirty="0"/>
          </a:p>
        </p:txBody>
      </p:sp>
    </p:spTree>
    <p:extLst>
      <p:ext uri="{BB962C8B-B14F-4D97-AF65-F5344CB8AC3E}">
        <p14:creationId xmlns:p14="http://schemas.microsoft.com/office/powerpoint/2010/main" val="113810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5CBBB-785E-424E-9001-31D25B996C1F}"/>
              </a:ext>
            </a:extLst>
          </p:cNvPr>
          <p:cNvSpPr>
            <a:spLocks noGrp="1"/>
          </p:cNvSpPr>
          <p:nvPr>
            <p:ph type="title"/>
          </p:nvPr>
        </p:nvSpPr>
        <p:spPr/>
        <p:txBody>
          <a:bodyPr/>
          <a:lstStyle/>
          <a:p>
            <a:r>
              <a:rPr lang="pt-BR" dirty="0"/>
              <a:t>Giddens</a:t>
            </a:r>
          </a:p>
        </p:txBody>
      </p:sp>
      <p:sp>
        <p:nvSpPr>
          <p:cNvPr id="3" name="Espaço Reservado para Conteúdo 2">
            <a:extLst>
              <a:ext uri="{FF2B5EF4-FFF2-40B4-BE49-F238E27FC236}">
                <a16:creationId xmlns:a16="http://schemas.microsoft.com/office/drawing/2014/main" id="{47AE81D5-5520-4068-B66F-56AFF43176A4}"/>
              </a:ext>
            </a:extLst>
          </p:cNvPr>
          <p:cNvSpPr>
            <a:spLocks noGrp="1"/>
          </p:cNvSpPr>
          <p:nvPr>
            <p:ph idx="1"/>
          </p:nvPr>
        </p:nvSpPr>
        <p:spPr/>
        <p:txBody>
          <a:bodyPr>
            <a:normAutofit lnSpcReduction="10000"/>
          </a:bodyPr>
          <a:lstStyle/>
          <a:p>
            <a:r>
              <a:rPr lang="pt-BR" sz="3100" dirty="0"/>
              <a:t>“Desencaixe”:</a:t>
            </a:r>
          </a:p>
          <a:p>
            <a:endParaRPr lang="pt-BR" sz="3100" dirty="0"/>
          </a:p>
          <a:p>
            <a:r>
              <a:rPr lang="pt-BR" sz="2800" dirty="0"/>
              <a:t>“Os sistemas peritos são mecanismos de desencaixe porque, em comum com as fichas simbólicas, eles removem as relações sociais das imediações do contexto. Ambos os tipos de mecanismo de desencaixe pressupõem, embora também promovam, a separação entre tempo e espaço como condição do distanciamento tempo-espaço que eles realizam.” (p. 30)</a:t>
            </a:r>
          </a:p>
          <a:p>
            <a:pPr marL="0" indent="0">
              <a:buNone/>
            </a:pPr>
            <a:br>
              <a:rPr lang="pt-BR" dirty="0"/>
            </a:br>
            <a:br>
              <a:rPr lang="pt-BR" dirty="0"/>
            </a:br>
            <a:endParaRPr lang="pt-BR" dirty="0"/>
          </a:p>
        </p:txBody>
      </p:sp>
    </p:spTree>
    <p:extLst>
      <p:ext uri="{BB962C8B-B14F-4D97-AF65-F5344CB8AC3E}">
        <p14:creationId xmlns:p14="http://schemas.microsoft.com/office/powerpoint/2010/main" val="2371678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BD0A8C0-27FA-4A44-8046-28193D8DD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1423987"/>
            <a:ext cx="3105150" cy="4752975"/>
          </a:xfrm>
          <a:prstGeom prst="rect">
            <a:avLst/>
          </a:prstGeom>
        </p:spPr>
      </p:pic>
      <p:sp>
        <p:nvSpPr>
          <p:cNvPr id="4" name="CaixaDeTexto 3">
            <a:extLst>
              <a:ext uri="{FF2B5EF4-FFF2-40B4-BE49-F238E27FC236}">
                <a16:creationId xmlns:a16="http://schemas.microsoft.com/office/drawing/2014/main" id="{03176AFD-F0B3-4D23-BBF7-E8445E58CEF0}"/>
              </a:ext>
            </a:extLst>
          </p:cNvPr>
          <p:cNvSpPr txBox="1"/>
          <p:nvPr/>
        </p:nvSpPr>
        <p:spPr>
          <a:xfrm>
            <a:off x="695325" y="4086225"/>
            <a:ext cx="6038850" cy="523220"/>
          </a:xfrm>
          <a:prstGeom prst="rect">
            <a:avLst/>
          </a:prstGeom>
          <a:noFill/>
        </p:spPr>
        <p:txBody>
          <a:bodyPr wrap="square" rtlCol="0">
            <a:spAutoFit/>
          </a:bodyPr>
          <a:lstStyle/>
          <a:p>
            <a:r>
              <a:rPr lang="pt-BR" sz="2800" dirty="0"/>
              <a:t>... E eis que chegamos ao século XXI.</a:t>
            </a:r>
          </a:p>
        </p:txBody>
      </p:sp>
    </p:spTree>
    <p:extLst>
      <p:ext uri="{BB962C8B-B14F-4D97-AF65-F5344CB8AC3E}">
        <p14:creationId xmlns:p14="http://schemas.microsoft.com/office/powerpoint/2010/main" val="1382113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B4CADD9-0998-4C5A-ABE5-EAD4908FD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319" y="0"/>
            <a:ext cx="7872861" cy="6858000"/>
          </a:xfrm>
          <a:prstGeom prst="rect">
            <a:avLst/>
          </a:prstGeom>
        </p:spPr>
      </p:pic>
      <p:sp>
        <p:nvSpPr>
          <p:cNvPr id="5" name="CaixaDeTexto 4">
            <a:extLst>
              <a:ext uri="{FF2B5EF4-FFF2-40B4-BE49-F238E27FC236}">
                <a16:creationId xmlns:a16="http://schemas.microsoft.com/office/drawing/2014/main" id="{F829C59D-78EA-4AE7-AF24-DE43F5844C08}"/>
              </a:ext>
            </a:extLst>
          </p:cNvPr>
          <p:cNvSpPr txBox="1"/>
          <p:nvPr/>
        </p:nvSpPr>
        <p:spPr>
          <a:xfrm>
            <a:off x="8724900" y="3267075"/>
            <a:ext cx="2981325" cy="3416320"/>
          </a:xfrm>
          <a:prstGeom prst="rect">
            <a:avLst/>
          </a:prstGeom>
          <a:noFill/>
        </p:spPr>
        <p:txBody>
          <a:bodyPr wrap="square" rtlCol="0">
            <a:spAutoFit/>
          </a:bodyPr>
          <a:lstStyle/>
          <a:p>
            <a:r>
              <a:rPr lang="en-US" sz="2400" b="1" dirty="0" err="1"/>
              <a:t>Arkwright'S</a:t>
            </a:r>
            <a:r>
              <a:rPr lang="en-US" sz="2400" b="1" dirty="0"/>
              <a:t> Cotton Mills By Night</a:t>
            </a:r>
          </a:p>
          <a:p>
            <a:r>
              <a:rPr lang="en-US" sz="2400" dirty="0"/>
              <a:t>1782</a:t>
            </a:r>
          </a:p>
          <a:p>
            <a:r>
              <a:rPr lang="en-US" sz="2400" dirty="0"/>
              <a:t>Joseph Wright of Derby</a:t>
            </a:r>
          </a:p>
          <a:p>
            <a:endParaRPr lang="en-US" sz="2400" dirty="0"/>
          </a:p>
          <a:p>
            <a:r>
              <a:rPr lang="en-US" sz="2400" dirty="0"/>
              <a:t>“</a:t>
            </a:r>
            <a:r>
              <a:rPr lang="en-US" sz="2400" dirty="0" err="1"/>
              <a:t>Os</a:t>
            </a:r>
            <a:r>
              <a:rPr lang="en-US" sz="2400" dirty="0"/>
              <a:t> </a:t>
            </a:r>
            <a:r>
              <a:rPr lang="en-US" sz="2400" dirty="0" err="1"/>
              <a:t>artistas</a:t>
            </a:r>
            <a:r>
              <a:rPr lang="en-US" sz="2400" dirty="0"/>
              <a:t> </a:t>
            </a:r>
            <a:r>
              <a:rPr lang="en-US" sz="2400" dirty="0" err="1"/>
              <a:t>são</a:t>
            </a:r>
            <a:r>
              <a:rPr lang="en-US" sz="2400" dirty="0"/>
              <a:t> as </a:t>
            </a:r>
            <a:r>
              <a:rPr lang="en-US" sz="2400" dirty="0" err="1"/>
              <a:t>antenas</a:t>
            </a:r>
            <a:r>
              <a:rPr lang="en-US" sz="2400" dirty="0"/>
              <a:t> da </a:t>
            </a:r>
            <a:r>
              <a:rPr lang="en-US" sz="2400" dirty="0" err="1"/>
              <a:t>raça</a:t>
            </a:r>
            <a:r>
              <a:rPr lang="en-US" sz="2400" dirty="0"/>
              <a:t>” (McLuhan)</a:t>
            </a:r>
            <a:endParaRPr lang="pt-BR" sz="2400" dirty="0"/>
          </a:p>
        </p:txBody>
      </p:sp>
    </p:spTree>
    <p:extLst>
      <p:ext uri="{BB962C8B-B14F-4D97-AF65-F5344CB8AC3E}">
        <p14:creationId xmlns:p14="http://schemas.microsoft.com/office/powerpoint/2010/main" val="2729131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039D8E-69B0-4938-96E4-813AA1824EAA}"/>
              </a:ext>
            </a:extLst>
          </p:cNvPr>
          <p:cNvSpPr>
            <a:spLocks noGrp="1"/>
          </p:cNvSpPr>
          <p:nvPr>
            <p:ph type="title"/>
          </p:nvPr>
        </p:nvSpPr>
        <p:spPr/>
        <p:txBody>
          <a:bodyPr>
            <a:normAutofit fontScale="90000"/>
          </a:bodyPr>
          <a:lstStyle/>
          <a:p>
            <a:r>
              <a:rPr lang="pt-BR" dirty="0"/>
              <a:t>Até o fim do mundo – Wim Wenders, 1991</a:t>
            </a:r>
          </a:p>
        </p:txBody>
      </p:sp>
      <p:pic>
        <p:nvPicPr>
          <p:cNvPr id="5" name="Espaço Reservado para Conteúdo 4">
            <a:extLst>
              <a:ext uri="{FF2B5EF4-FFF2-40B4-BE49-F238E27FC236}">
                <a16:creationId xmlns:a16="http://schemas.microsoft.com/office/drawing/2014/main" id="{90F1FDD4-0D98-4FDE-8350-F65D606DEC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4351" y="2076449"/>
            <a:ext cx="2587211" cy="4257811"/>
          </a:xfrm>
        </p:spPr>
      </p:pic>
      <p:sp>
        <p:nvSpPr>
          <p:cNvPr id="6" name="CaixaDeTexto 5">
            <a:extLst>
              <a:ext uri="{FF2B5EF4-FFF2-40B4-BE49-F238E27FC236}">
                <a16:creationId xmlns:a16="http://schemas.microsoft.com/office/drawing/2014/main" id="{C0DFCC66-9C0C-48C4-8E9A-F4AA08150533}"/>
              </a:ext>
            </a:extLst>
          </p:cNvPr>
          <p:cNvSpPr txBox="1"/>
          <p:nvPr/>
        </p:nvSpPr>
        <p:spPr>
          <a:xfrm>
            <a:off x="5324475" y="3790950"/>
            <a:ext cx="5819775" cy="954107"/>
          </a:xfrm>
          <a:prstGeom prst="rect">
            <a:avLst/>
          </a:prstGeom>
          <a:noFill/>
        </p:spPr>
        <p:txBody>
          <a:bodyPr wrap="square" rtlCol="0">
            <a:spAutoFit/>
          </a:bodyPr>
          <a:lstStyle/>
          <a:p>
            <a:r>
              <a:rPr lang="pt-BR" sz="2800" dirty="0"/>
              <a:t>A possibilidade de “gravar sonhos”</a:t>
            </a:r>
          </a:p>
          <a:p>
            <a:r>
              <a:rPr lang="pt-BR" sz="2800" dirty="0"/>
              <a:t>(pp. 106-107)</a:t>
            </a:r>
          </a:p>
        </p:txBody>
      </p:sp>
    </p:spTree>
    <p:extLst>
      <p:ext uri="{BB962C8B-B14F-4D97-AF65-F5344CB8AC3E}">
        <p14:creationId xmlns:p14="http://schemas.microsoft.com/office/powerpoint/2010/main" val="329165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1309A02-8C91-4D98-A47E-8FB573E70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6125" y="0"/>
            <a:ext cx="4572000" cy="6858000"/>
          </a:xfrm>
          <a:prstGeom prst="rect">
            <a:avLst/>
          </a:prstGeom>
        </p:spPr>
      </p:pic>
      <p:pic>
        <p:nvPicPr>
          <p:cNvPr id="5" name="Imagem 4">
            <a:extLst>
              <a:ext uri="{FF2B5EF4-FFF2-40B4-BE49-F238E27FC236}">
                <a16:creationId xmlns:a16="http://schemas.microsoft.com/office/drawing/2014/main" id="{E89FFE2A-C139-4D5C-BC8E-236D3B05D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 y="-9525"/>
            <a:ext cx="6096000" cy="6096000"/>
          </a:xfrm>
          <a:prstGeom prst="rect">
            <a:avLst/>
          </a:prstGeom>
        </p:spPr>
      </p:pic>
      <p:pic>
        <p:nvPicPr>
          <p:cNvPr id="6" name="Imagem 5">
            <a:extLst>
              <a:ext uri="{FF2B5EF4-FFF2-40B4-BE49-F238E27FC236}">
                <a16:creationId xmlns:a16="http://schemas.microsoft.com/office/drawing/2014/main" id="{446F19FB-FEC8-4FAF-BC39-DBC4F775CC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9637" y="4829175"/>
            <a:ext cx="2466975" cy="1847850"/>
          </a:xfrm>
          <a:prstGeom prst="rect">
            <a:avLst/>
          </a:prstGeom>
        </p:spPr>
      </p:pic>
    </p:spTree>
    <p:extLst>
      <p:ext uri="{BB962C8B-B14F-4D97-AF65-F5344CB8AC3E}">
        <p14:creationId xmlns:p14="http://schemas.microsoft.com/office/powerpoint/2010/main" val="1270884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22673E9-5093-2C12-3F2D-66F21F410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501" y="0"/>
            <a:ext cx="3855697" cy="6858000"/>
          </a:xfrm>
          <a:prstGeom prst="rect">
            <a:avLst/>
          </a:prstGeom>
        </p:spPr>
      </p:pic>
      <p:pic>
        <p:nvPicPr>
          <p:cNvPr id="8" name="Imagem 7">
            <a:extLst>
              <a:ext uri="{FF2B5EF4-FFF2-40B4-BE49-F238E27FC236}">
                <a16:creationId xmlns:a16="http://schemas.microsoft.com/office/drawing/2014/main" id="{C66447AB-F5FB-5F07-7D3F-452E3923D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7198" y="0"/>
            <a:ext cx="3855697" cy="6858000"/>
          </a:xfrm>
          <a:prstGeom prst="rect">
            <a:avLst/>
          </a:prstGeom>
        </p:spPr>
      </p:pic>
      <p:sp>
        <p:nvSpPr>
          <p:cNvPr id="9" name="CaixaDeTexto 8">
            <a:extLst>
              <a:ext uri="{FF2B5EF4-FFF2-40B4-BE49-F238E27FC236}">
                <a16:creationId xmlns:a16="http://schemas.microsoft.com/office/drawing/2014/main" id="{311C881E-AE76-CCB7-1DFC-A4308D65D1EC}"/>
              </a:ext>
            </a:extLst>
          </p:cNvPr>
          <p:cNvSpPr txBox="1"/>
          <p:nvPr/>
        </p:nvSpPr>
        <p:spPr>
          <a:xfrm>
            <a:off x="8401050" y="790575"/>
            <a:ext cx="2952750" cy="5016758"/>
          </a:xfrm>
          <a:prstGeom prst="rect">
            <a:avLst/>
          </a:prstGeom>
          <a:noFill/>
        </p:spPr>
        <p:txBody>
          <a:bodyPr wrap="square" rtlCol="0">
            <a:spAutoFit/>
          </a:bodyPr>
          <a:lstStyle/>
          <a:p>
            <a:r>
              <a:rPr lang="pt-BR" sz="4000" dirty="0"/>
              <a:t>Relógio Século XXI</a:t>
            </a:r>
          </a:p>
          <a:p>
            <a:endParaRPr lang="pt-BR" sz="4000" dirty="0"/>
          </a:p>
          <a:p>
            <a:r>
              <a:rPr lang="pt-BR" sz="4000" dirty="0" err="1"/>
              <a:t>Dataficação</a:t>
            </a:r>
            <a:r>
              <a:rPr lang="pt-BR" sz="4000" dirty="0"/>
              <a:t> do tempo/</a:t>
            </a:r>
          </a:p>
          <a:p>
            <a:endParaRPr lang="pt-BR" sz="4000" dirty="0"/>
          </a:p>
          <a:p>
            <a:r>
              <a:rPr lang="pt-BR" sz="4000" dirty="0" err="1"/>
              <a:t>Dataficação</a:t>
            </a:r>
            <a:r>
              <a:rPr lang="pt-BR" sz="4000" dirty="0"/>
              <a:t> do espaço</a:t>
            </a:r>
          </a:p>
        </p:txBody>
      </p:sp>
    </p:spTree>
    <p:extLst>
      <p:ext uri="{BB962C8B-B14F-4D97-AF65-F5344CB8AC3E}">
        <p14:creationId xmlns:p14="http://schemas.microsoft.com/office/powerpoint/2010/main" val="1896851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26E7682A-2588-918E-FAF5-DFD5E7A8D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9601" y="0"/>
            <a:ext cx="3855697" cy="6858000"/>
          </a:xfrm>
          <a:prstGeom prst="rect">
            <a:avLst/>
          </a:prstGeom>
        </p:spPr>
      </p:pic>
      <p:pic>
        <p:nvPicPr>
          <p:cNvPr id="6" name="Imagem 5">
            <a:extLst>
              <a:ext uri="{FF2B5EF4-FFF2-40B4-BE49-F238E27FC236}">
                <a16:creationId xmlns:a16="http://schemas.microsoft.com/office/drawing/2014/main" id="{FE24EA36-D7C2-AB23-981A-17302E0FD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798" y="0"/>
            <a:ext cx="3855697" cy="6858000"/>
          </a:xfrm>
          <a:prstGeom prst="rect">
            <a:avLst/>
          </a:prstGeom>
        </p:spPr>
      </p:pic>
      <p:pic>
        <p:nvPicPr>
          <p:cNvPr id="8" name="Imagem 7">
            <a:extLst>
              <a:ext uri="{FF2B5EF4-FFF2-40B4-BE49-F238E27FC236}">
                <a16:creationId xmlns:a16="http://schemas.microsoft.com/office/drawing/2014/main" id="{0F20FA75-7F90-0601-7E08-C154575E3E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4404" y="0"/>
            <a:ext cx="3855697" cy="6858000"/>
          </a:xfrm>
          <a:prstGeom prst="rect">
            <a:avLst/>
          </a:prstGeom>
        </p:spPr>
      </p:pic>
    </p:spTree>
    <p:extLst>
      <p:ext uri="{BB962C8B-B14F-4D97-AF65-F5344CB8AC3E}">
        <p14:creationId xmlns:p14="http://schemas.microsoft.com/office/powerpoint/2010/main" val="4061951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40BF4-94BE-C4ED-FF11-5F2CF1FDD359}"/>
              </a:ext>
            </a:extLst>
          </p:cNvPr>
          <p:cNvSpPr>
            <a:spLocks noGrp="1"/>
          </p:cNvSpPr>
          <p:nvPr>
            <p:ph type="title"/>
          </p:nvPr>
        </p:nvSpPr>
        <p:spPr/>
        <p:txBody>
          <a:bodyPr/>
          <a:lstStyle/>
          <a:p>
            <a:r>
              <a:rPr lang="pt-BR" dirty="0"/>
              <a:t>Terra Arrasada - Grid</a:t>
            </a:r>
          </a:p>
        </p:txBody>
      </p:sp>
      <p:sp>
        <p:nvSpPr>
          <p:cNvPr id="3" name="Espaço Reservado para Conteúdo 2">
            <a:extLst>
              <a:ext uri="{FF2B5EF4-FFF2-40B4-BE49-F238E27FC236}">
                <a16:creationId xmlns:a16="http://schemas.microsoft.com/office/drawing/2014/main" id="{016F8145-1E51-51DF-D887-F768157BC6C8}"/>
              </a:ext>
            </a:extLst>
          </p:cNvPr>
          <p:cNvSpPr>
            <a:spLocks noGrp="1"/>
          </p:cNvSpPr>
          <p:nvPr>
            <p:ph idx="1"/>
          </p:nvPr>
        </p:nvSpPr>
        <p:spPr/>
        <p:txBody>
          <a:bodyPr>
            <a:normAutofit/>
          </a:bodyPr>
          <a:lstStyle/>
          <a:p>
            <a:r>
              <a:rPr lang="pt-BR" sz="2800" dirty="0"/>
              <a:t>“No que quer que persista no mundo, a arquitetura de </a:t>
            </a:r>
            <a:r>
              <a:rPr lang="pt-BR" sz="2800" b="1" dirty="0"/>
              <a:t>grid</a:t>
            </a:r>
            <a:r>
              <a:rPr lang="pt-BR" sz="2800" dirty="0"/>
              <a:t> que hoje habitamos será uma parte fragmentada e periférica das ruínas a partir das quais talvez despontem novas comunidades e projetos inter-humanos”. (</a:t>
            </a:r>
            <a:r>
              <a:rPr lang="pt-BR" sz="2800" dirty="0" err="1"/>
              <a:t>Crary</a:t>
            </a:r>
            <a:r>
              <a:rPr lang="pt-BR" sz="2800" dirty="0"/>
              <a:t>, 2023)</a:t>
            </a:r>
          </a:p>
        </p:txBody>
      </p:sp>
    </p:spTree>
    <p:extLst>
      <p:ext uri="{BB962C8B-B14F-4D97-AF65-F5344CB8AC3E}">
        <p14:creationId xmlns:p14="http://schemas.microsoft.com/office/powerpoint/2010/main" val="2454193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Imagem 2">
            <a:extLst>
              <a:ext uri="{FF2B5EF4-FFF2-40B4-BE49-F238E27FC236}">
                <a16:creationId xmlns:a16="http://schemas.microsoft.com/office/drawing/2014/main" id="{F82BEF11-2985-4FF1-9889-C8B7A84A5611}"/>
              </a:ext>
            </a:extLst>
          </p:cNvPr>
          <p:cNvPicPr>
            <a:picLocks noChangeAspect="1"/>
          </p:cNvPicPr>
          <p:nvPr/>
        </p:nvPicPr>
        <p:blipFill>
          <a:blip r:embed="rId2" cstate="print">
            <a:extLst>
              <a:ext uri="{28A0092B-C50C-407E-A947-70E740481C1C}">
                <a14:useLocalDpi xmlns:a14="http://schemas.microsoft.com/office/drawing/2010/main" val="0"/>
              </a:ext>
            </a:extLst>
          </a:blip>
          <a:srcRect t="14009" b="14009"/>
          <a:stretch>
            <a:fillRect/>
          </a:stretch>
        </p:blipFill>
        <p:spPr>
          <a:xfrm>
            <a:off x="1524000" y="0"/>
            <a:ext cx="9144000" cy="6858000"/>
          </a:xfrm>
          <a:prstGeom prst="rect">
            <a:avLst/>
          </a:prstGeom>
        </p:spPr>
      </p:pic>
    </p:spTree>
    <p:extLst>
      <p:ext uri="{BB962C8B-B14F-4D97-AF65-F5344CB8AC3E}">
        <p14:creationId xmlns:p14="http://schemas.microsoft.com/office/powerpoint/2010/main" val="677873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4AE52A0-138A-497C-B3CA-61B0A2E869FE}"/>
              </a:ext>
            </a:extLst>
          </p:cNvPr>
          <p:cNvSpPr>
            <a:spLocks noGrp="1"/>
          </p:cNvSpPr>
          <p:nvPr>
            <p:ph idx="1"/>
          </p:nvPr>
        </p:nvSpPr>
        <p:spPr>
          <a:xfrm>
            <a:off x="777242" y="352424"/>
            <a:ext cx="10637518" cy="6143625"/>
          </a:xfrm>
        </p:spPr>
        <p:txBody>
          <a:bodyPr>
            <a:normAutofit fontScale="92500"/>
          </a:bodyPr>
          <a:lstStyle/>
          <a:p>
            <a:pPr marL="0" indent="0">
              <a:buNone/>
            </a:pPr>
            <a:r>
              <a:rPr lang="pt-BR" sz="3200" dirty="0"/>
              <a:t>“Porque sei que o tempo é sempre o tempo</a:t>
            </a:r>
            <a:br>
              <a:rPr lang="pt-BR" sz="3200" dirty="0"/>
            </a:br>
            <a:r>
              <a:rPr lang="pt-BR" sz="3200" dirty="0"/>
              <a:t>E que o espaço é sempre o espaço apenas</a:t>
            </a:r>
            <a:br>
              <a:rPr lang="pt-BR" sz="3200" dirty="0"/>
            </a:br>
            <a:r>
              <a:rPr lang="pt-BR" sz="3200" b="1" dirty="0"/>
              <a:t>E que o real somente o é dentro de um tempo</a:t>
            </a:r>
            <a:br>
              <a:rPr lang="pt-BR" sz="3200" b="1" dirty="0"/>
            </a:br>
            <a:r>
              <a:rPr lang="pt-BR" sz="3200" b="1" dirty="0"/>
              <a:t>E apenas para o espaço que o contém</a:t>
            </a:r>
            <a:br>
              <a:rPr lang="pt-BR" sz="3200" b="1" dirty="0"/>
            </a:br>
            <a:r>
              <a:rPr lang="pt-BR" sz="3200" dirty="0"/>
              <a:t>Alegro-me de serem as coisas o que são</a:t>
            </a:r>
            <a:br>
              <a:rPr lang="pt-BR" sz="3200" dirty="0"/>
            </a:br>
            <a:r>
              <a:rPr lang="pt-BR" sz="3200" dirty="0"/>
              <a:t>E renuncio à face abençoada</a:t>
            </a:r>
            <a:br>
              <a:rPr lang="pt-BR" sz="3200" dirty="0"/>
            </a:br>
            <a:r>
              <a:rPr lang="pt-BR" sz="3200" dirty="0"/>
              <a:t>E renuncio à voz</a:t>
            </a:r>
            <a:br>
              <a:rPr lang="pt-BR" sz="3200" dirty="0"/>
            </a:br>
            <a:r>
              <a:rPr lang="pt-BR" sz="3200" dirty="0"/>
              <a:t>Porque esperar não posso mais</a:t>
            </a:r>
            <a:br>
              <a:rPr lang="pt-BR" sz="3200" dirty="0"/>
            </a:br>
            <a:r>
              <a:rPr lang="pt-BR" sz="3200" dirty="0"/>
              <a:t>E assim me alegro, por ter de alguma coisa edificar</a:t>
            </a:r>
            <a:br>
              <a:rPr lang="pt-BR" sz="3200" dirty="0"/>
            </a:br>
            <a:r>
              <a:rPr lang="pt-BR" sz="3200" dirty="0"/>
              <a:t>De que me possa depois rejubilar”</a:t>
            </a:r>
          </a:p>
          <a:p>
            <a:pPr marL="0" indent="0">
              <a:buNone/>
            </a:pPr>
            <a:endParaRPr lang="pt-BR" sz="3200" dirty="0"/>
          </a:p>
          <a:p>
            <a:pPr marL="0" indent="0">
              <a:buNone/>
            </a:pPr>
            <a:r>
              <a:rPr lang="pt-BR" sz="3200" dirty="0"/>
              <a:t>Fragmento de fragmento de “Quarta-feira de cinzas”, T.S. Eliot</a:t>
            </a:r>
            <a:br>
              <a:rPr lang="pt-BR" sz="3200" dirty="0"/>
            </a:br>
            <a:r>
              <a:rPr lang="pt-BR" sz="3200" dirty="0"/>
              <a:t>Poema completo: </a:t>
            </a:r>
            <a:r>
              <a:rPr lang="pt-BR" sz="3200" dirty="0">
                <a:hlinkClick r:id="rId2"/>
              </a:rPr>
              <a:t>http://www.culturapara.art.br/opoema/tseliot/tseliot_poema.htm</a:t>
            </a:r>
            <a:endParaRPr lang="pt-BR" sz="3200" dirty="0"/>
          </a:p>
        </p:txBody>
      </p:sp>
    </p:spTree>
    <p:extLst>
      <p:ext uri="{BB962C8B-B14F-4D97-AF65-F5344CB8AC3E}">
        <p14:creationId xmlns:p14="http://schemas.microsoft.com/office/powerpoint/2010/main" val="366927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F604CE8-C7C1-4F44-A085-C1659877FB6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055" t="9325" r="14885" b="23214"/>
          <a:stretch/>
        </p:blipFill>
        <p:spPr bwMode="auto">
          <a:xfrm>
            <a:off x="1869244" y="1006474"/>
            <a:ext cx="8453512" cy="45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158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8FE11459-34F5-4B22-B779-15F52C1969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5524" y="800708"/>
            <a:ext cx="8286850" cy="5256584"/>
          </a:xfrm>
          <a:prstGeom prst="rect">
            <a:avLst/>
          </a:prstGeom>
        </p:spPr>
      </p:pic>
    </p:spTree>
    <p:extLst>
      <p:ext uri="{BB962C8B-B14F-4D97-AF65-F5344CB8AC3E}">
        <p14:creationId xmlns:p14="http://schemas.microsoft.com/office/powerpoint/2010/main" val="3185831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57B4D193-4BA2-45D7-8038-8C392B4823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5615" y="983176"/>
            <a:ext cx="7992888" cy="4891647"/>
          </a:xfrm>
          <a:prstGeom prst="rect">
            <a:avLst/>
          </a:prstGeom>
        </p:spPr>
      </p:pic>
    </p:spTree>
    <p:extLst>
      <p:ext uri="{BB962C8B-B14F-4D97-AF65-F5344CB8AC3E}">
        <p14:creationId xmlns:p14="http://schemas.microsoft.com/office/powerpoint/2010/main" val="2655314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Imagem 2" descr="Estrada com carros&#10;&#10;Descrição gerada automaticamente com confiança média">
            <a:extLst>
              <a:ext uri="{FF2B5EF4-FFF2-40B4-BE49-F238E27FC236}">
                <a16:creationId xmlns:a16="http://schemas.microsoft.com/office/drawing/2014/main" id="{06531F67-8346-4B95-B03D-04393AA80E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4"/>
          <a:stretch/>
        </p:blipFill>
        <p:spPr>
          <a:xfrm>
            <a:off x="20" y="1612"/>
            <a:ext cx="12191980" cy="6856388"/>
          </a:xfrm>
          <a:prstGeom prst="rect">
            <a:avLst/>
          </a:prstGeom>
        </p:spPr>
      </p:pic>
      <p:sp>
        <p:nvSpPr>
          <p:cNvPr id="6" name="CaixaDeTexto 5">
            <a:extLst>
              <a:ext uri="{FF2B5EF4-FFF2-40B4-BE49-F238E27FC236}">
                <a16:creationId xmlns:a16="http://schemas.microsoft.com/office/drawing/2014/main" id="{8C1A6ACE-00AC-4EC1-BC41-94B8B9F1826C}"/>
              </a:ext>
            </a:extLst>
          </p:cNvPr>
          <p:cNvSpPr txBox="1"/>
          <p:nvPr/>
        </p:nvSpPr>
        <p:spPr>
          <a:xfrm>
            <a:off x="7850237" y="3395920"/>
            <a:ext cx="3891195" cy="3200876"/>
          </a:xfrm>
          <a:prstGeom prst="rect">
            <a:avLst/>
          </a:prstGeom>
          <a:noFill/>
        </p:spPr>
        <p:txBody>
          <a:bodyPr wrap="square">
            <a:spAutoFit/>
          </a:bodyPr>
          <a:lstStyle/>
          <a:p>
            <a:r>
              <a:rPr lang="pt-BR" sz="4000" b="1" dirty="0">
                <a:solidFill>
                  <a:schemeClr val="tx2"/>
                </a:solidFill>
              </a:rPr>
              <a:t>TRON</a:t>
            </a:r>
          </a:p>
          <a:p>
            <a:endParaRPr lang="pt-BR" b="1" dirty="0">
              <a:solidFill>
                <a:schemeClr val="tx2"/>
              </a:solidFill>
            </a:endParaRPr>
          </a:p>
          <a:p>
            <a:r>
              <a:rPr lang="pt-BR" b="1" dirty="0">
                <a:solidFill>
                  <a:schemeClr val="tx2"/>
                </a:solidFill>
              </a:rPr>
              <a:t>“…um algoritmo decide caminhos para cumprir sua meta”. (CORRÊA &amp; BERTOCCHI, P.8, 2012); “Sociologia do Algoritmo”.</a:t>
            </a:r>
          </a:p>
          <a:p>
            <a:r>
              <a:rPr lang="pt-BR" b="1" i="0" u="none" strike="noStrike" dirty="0">
                <a:solidFill>
                  <a:schemeClr val="tx2"/>
                </a:solidFill>
                <a:effectLst/>
                <a:latin typeface="Montserrat"/>
                <a:hlinkClick r:id="rId3">
                  <a:extLst>
                    <a:ext uri="{A12FA001-AC4F-418D-AE19-62706E023703}">
                      <ahyp:hlinkClr xmlns:ahyp="http://schemas.microsoft.com/office/drawing/2018/hyperlinkcolor" val="tx"/>
                    </a:ext>
                  </a:extLst>
                </a:hlinkClick>
              </a:rPr>
              <a:t>A cena </a:t>
            </a:r>
            <a:r>
              <a:rPr lang="pt-BR" b="1" i="0" u="none" strike="noStrike" dirty="0" err="1">
                <a:solidFill>
                  <a:schemeClr val="tx2"/>
                </a:solidFill>
                <a:effectLst/>
                <a:latin typeface="Montserrat"/>
                <a:hlinkClick r:id="rId3">
                  <a:extLst>
                    <a:ext uri="{A12FA001-AC4F-418D-AE19-62706E023703}">
                      <ahyp:hlinkClr xmlns:ahyp="http://schemas.microsoft.com/office/drawing/2018/hyperlinkcolor" val="tx"/>
                    </a:ext>
                  </a:extLst>
                </a:hlinkClick>
              </a:rPr>
              <a:t>cibercultural</a:t>
            </a:r>
            <a:r>
              <a:rPr lang="pt-BR" b="1" i="0" u="none" strike="noStrike" dirty="0">
                <a:solidFill>
                  <a:schemeClr val="tx2"/>
                </a:solidFill>
                <a:effectLst/>
                <a:latin typeface="Montserrat"/>
                <a:hlinkClick r:id="rId3">
                  <a:extLst>
                    <a:ext uri="{A12FA001-AC4F-418D-AE19-62706E023703}">
                      <ahyp:hlinkClr xmlns:ahyp="http://schemas.microsoft.com/office/drawing/2018/hyperlinkcolor" val="tx"/>
                    </a:ext>
                  </a:extLst>
                </a:hlinkClick>
              </a:rPr>
              <a:t> do jornalismo contemporâneo: web semântica, algoritmos, aplicativos e curadoria</a:t>
            </a:r>
            <a:endParaRPr lang="pt-BR" b="1" i="0" dirty="0">
              <a:solidFill>
                <a:schemeClr val="tx2"/>
              </a:solidFill>
              <a:effectLst/>
              <a:latin typeface="Montserrat"/>
            </a:endParaRPr>
          </a:p>
          <a:p>
            <a:endParaRPr lang="pt-BR" b="1" dirty="0">
              <a:solidFill>
                <a:schemeClr val="tx2"/>
              </a:solidFill>
            </a:endParaRPr>
          </a:p>
        </p:txBody>
      </p:sp>
    </p:spTree>
    <p:extLst>
      <p:ext uri="{BB962C8B-B14F-4D97-AF65-F5344CB8AC3E}">
        <p14:creationId xmlns:p14="http://schemas.microsoft.com/office/powerpoint/2010/main" val="1991602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5E3BE2-83AC-45E2-9992-39B80C8C4CE7}"/>
              </a:ext>
            </a:extLst>
          </p:cNvPr>
          <p:cNvSpPr>
            <a:spLocks noGrp="1"/>
          </p:cNvSpPr>
          <p:nvPr>
            <p:ph type="title"/>
          </p:nvPr>
        </p:nvSpPr>
        <p:spPr/>
        <p:txBody>
          <a:bodyPr/>
          <a:lstStyle/>
          <a:p>
            <a:r>
              <a:rPr lang="pt-BR" dirty="0"/>
              <a:t>Grid</a:t>
            </a:r>
          </a:p>
        </p:txBody>
      </p:sp>
      <p:sp>
        <p:nvSpPr>
          <p:cNvPr id="3" name="Espaço Reservado para Conteúdo 2">
            <a:extLst>
              <a:ext uri="{FF2B5EF4-FFF2-40B4-BE49-F238E27FC236}">
                <a16:creationId xmlns:a16="http://schemas.microsoft.com/office/drawing/2014/main" id="{C4AE52A0-138A-497C-B3CA-61B0A2E869FE}"/>
              </a:ext>
            </a:extLst>
          </p:cNvPr>
          <p:cNvSpPr>
            <a:spLocks noGrp="1"/>
          </p:cNvSpPr>
          <p:nvPr>
            <p:ph idx="1"/>
          </p:nvPr>
        </p:nvSpPr>
        <p:spPr/>
        <p:txBody>
          <a:bodyPr/>
          <a:lstStyle/>
          <a:p>
            <a:r>
              <a:rPr lang="pt-BR" sz="3200" dirty="0"/>
              <a:t>O grid introduz uma ordem sistemática num layout</a:t>
            </a:r>
          </a:p>
          <a:p>
            <a:r>
              <a:rPr lang="pt-BR" sz="3200" dirty="0"/>
              <a:t>Diferencia tipos de informação e facilita a navegação entre eles</a:t>
            </a:r>
          </a:p>
          <a:p>
            <a:r>
              <a:rPr lang="pt-BR" sz="3200" dirty="0"/>
              <a:t>A existência de um grid facilita a ordenação dos elementos: figuras, símbolos, campos de textos, títulos, tabelas</a:t>
            </a:r>
          </a:p>
          <a:p>
            <a:r>
              <a:rPr lang="pt-BR" sz="3200" dirty="0"/>
              <a:t>O grid responde a questões de design porque dá estrutura para a criação</a:t>
            </a:r>
          </a:p>
          <a:p>
            <a:endParaRPr lang="pt-BR" dirty="0"/>
          </a:p>
        </p:txBody>
      </p:sp>
    </p:spTree>
    <p:extLst>
      <p:ext uri="{BB962C8B-B14F-4D97-AF65-F5344CB8AC3E}">
        <p14:creationId xmlns:p14="http://schemas.microsoft.com/office/powerpoint/2010/main" val="1885225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5E3BE2-83AC-45E2-9992-39B80C8C4CE7}"/>
              </a:ext>
            </a:extLst>
          </p:cNvPr>
          <p:cNvSpPr>
            <a:spLocks noGrp="1"/>
          </p:cNvSpPr>
          <p:nvPr>
            <p:ph type="title"/>
          </p:nvPr>
        </p:nvSpPr>
        <p:spPr/>
        <p:txBody>
          <a:bodyPr/>
          <a:lstStyle/>
          <a:p>
            <a:r>
              <a:rPr lang="pt-BR" dirty="0"/>
              <a:t>Grid</a:t>
            </a:r>
          </a:p>
        </p:txBody>
      </p:sp>
      <p:sp>
        <p:nvSpPr>
          <p:cNvPr id="3" name="Espaço Reservado para Conteúdo 2">
            <a:extLst>
              <a:ext uri="{FF2B5EF4-FFF2-40B4-BE49-F238E27FC236}">
                <a16:creationId xmlns:a16="http://schemas.microsoft.com/office/drawing/2014/main" id="{C4AE52A0-138A-497C-B3CA-61B0A2E869FE}"/>
              </a:ext>
            </a:extLst>
          </p:cNvPr>
          <p:cNvSpPr>
            <a:spLocks noGrp="1"/>
          </p:cNvSpPr>
          <p:nvPr>
            <p:ph idx="1"/>
          </p:nvPr>
        </p:nvSpPr>
        <p:spPr/>
        <p:txBody>
          <a:bodyPr>
            <a:normAutofit fontScale="92500" lnSpcReduction="10000"/>
          </a:bodyPr>
          <a:lstStyle/>
          <a:p>
            <a:r>
              <a:rPr lang="pt-BR" sz="3600" dirty="0"/>
              <a:t>O grid é uma forma de estruturar um espaço de comunicação, através do design: a página; os formatos digitais: site, redes sociais, mapas; </a:t>
            </a:r>
            <a:br>
              <a:rPr lang="pt-BR" sz="3600" dirty="0"/>
            </a:br>
            <a:endParaRPr lang="pt-BR" sz="3600" dirty="0"/>
          </a:p>
          <a:p>
            <a:r>
              <a:rPr lang="pt-BR" sz="3600" dirty="0"/>
              <a:t>Espaço como campo de relações</a:t>
            </a:r>
          </a:p>
          <a:p>
            <a:endParaRPr lang="pt-BR" sz="3600" dirty="0"/>
          </a:p>
          <a:p>
            <a:r>
              <a:rPr lang="pt-BR" sz="3600" dirty="0"/>
              <a:t>Espaço x lugar x território</a:t>
            </a:r>
          </a:p>
          <a:p>
            <a:pPr marL="0" indent="0">
              <a:buNone/>
            </a:pPr>
            <a:endParaRPr lang="pt-BR" sz="3600" dirty="0"/>
          </a:p>
          <a:p>
            <a:r>
              <a:rPr lang="pt-BR" sz="3600" dirty="0"/>
              <a:t>A engenharia é o número e os algoritmos a arquitetura?</a:t>
            </a:r>
          </a:p>
          <a:p>
            <a:endParaRPr lang="pt-BR" dirty="0"/>
          </a:p>
        </p:txBody>
      </p:sp>
    </p:spTree>
    <p:extLst>
      <p:ext uri="{BB962C8B-B14F-4D97-AF65-F5344CB8AC3E}">
        <p14:creationId xmlns:p14="http://schemas.microsoft.com/office/powerpoint/2010/main" val="485729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E7086B-9F84-402D-B6C1-F8B5E4973177}"/>
              </a:ext>
            </a:extLst>
          </p:cNvPr>
          <p:cNvSpPr>
            <a:spLocks noGrp="1"/>
          </p:cNvSpPr>
          <p:nvPr>
            <p:ph type="title"/>
          </p:nvPr>
        </p:nvSpPr>
        <p:spPr/>
        <p:txBody>
          <a:bodyPr/>
          <a:lstStyle/>
          <a:p>
            <a:r>
              <a:rPr lang="pt-BR" dirty="0"/>
              <a:t>Definições de espaço</a:t>
            </a:r>
          </a:p>
        </p:txBody>
      </p:sp>
      <p:sp>
        <p:nvSpPr>
          <p:cNvPr id="3" name="Espaço Reservado para Conteúdo 2">
            <a:extLst>
              <a:ext uri="{FF2B5EF4-FFF2-40B4-BE49-F238E27FC236}">
                <a16:creationId xmlns:a16="http://schemas.microsoft.com/office/drawing/2014/main" id="{DCC68AA0-9893-442E-8E1E-9B53667DA6F8}"/>
              </a:ext>
            </a:extLst>
          </p:cNvPr>
          <p:cNvSpPr>
            <a:spLocks noGrp="1"/>
          </p:cNvSpPr>
          <p:nvPr>
            <p:ph idx="1"/>
          </p:nvPr>
        </p:nvSpPr>
        <p:spPr/>
        <p:txBody>
          <a:bodyPr>
            <a:normAutofit/>
          </a:bodyPr>
          <a:lstStyle/>
          <a:p>
            <a:r>
              <a:rPr lang="pt-BR" sz="2400" dirty="0"/>
              <a:t>Castells (2015, pp. 499-507): Espaço de fluxos. Podemos ler esta expressão no ambiente físico, como Castells descreve, e também no ambiente numérico. Transcodificação.</a:t>
            </a:r>
            <a:br>
              <a:rPr lang="pt-BR" sz="2400" dirty="0"/>
            </a:br>
            <a:br>
              <a:rPr lang="pt-BR" sz="2400" dirty="0"/>
            </a:br>
            <a:endParaRPr lang="pt-BR" sz="2400" dirty="0"/>
          </a:p>
          <a:p>
            <a:r>
              <a:rPr lang="pt-BR" sz="2400" dirty="0"/>
              <a:t>Modificação da clássica conexão social do compartilhamento do espaço (contiguidade) com o tempo (simultaneidade);</a:t>
            </a:r>
          </a:p>
          <a:p>
            <a:endParaRPr lang="pt-BR" sz="2400" dirty="0"/>
          </a:p>
          <a:p>
            <a:r>
              <a:rPr lang="pt-BR" sz="2400" dirty="0"/>
              <a:t>Três camadas: o suporte material do espaço de fluxos, que trata da configuração de infraestrutura técnica da rede, (importante, por exemplo, na literacia digital: anatomia do link) ;</a:t>
            </a:r>
          </a:p>
          <a:p>
            <a:endParaRPr lang="pt-BR" dirty="0"/>
          </a:p>
          <a:p>
            <a:endParaRPr lang="pt-BR" dirty="0"/>
          </a:p>
          <a:p>
            <a:endParaRPr lang="pt-BR" dirty="0"/>
          </a:p>
          <a:p>
            <a:endParaRPr lang="pt-BR" dirty="0"/>
          </a:p>
        </p:txBody>
      </p:sp>
    </p:spTree>
    <p:extLst>
      <p:ext uri="{BB962C8B-B14F-4D97-AF65-F5344CB8AC3E}">
        <p14:creationId xmlns:p14="http://schemas.microsoft.com/office/powerpoint/2010/main" val="2000241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terface gráfica do usuário, Texto, Aplicativo, chat ou mensagem de texto&#10;&#10;Descrição gerada automaticamente">
            <a:extLst>
              <a:ext uri="{FF2B5EF4-FFF2-40B4-BE49-F238E27FC236}">
                <a16:creationId xmlns:a16="http://schemas.microsoft.com/office/drawing/2014/main" id="{FD1CDAC5-63CE-4B95-9A89-DA29CA33F0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94" b="-2"/>
          <a:stretch/>
        </p:blipFill>
        <p:spPr bwMode="auto">
          <a:xfrm>
            <a:off x="321734" y="321733"/>
            <a:ext cx="5674894" cy="30308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nterface gráfica do usuário, Texto, Aplicativo, chat ou mensagem de texto&#10;&#10;Descrição gerada automaticamente">
            <a:extLst>
              <a:ext uri="{FF2B5EF4-FFF2-40B4-BE49-F238E27FC236}">
                <a16:creationId xmlns:a16="http://schemas.microsoft.com/office/drawing/2014/main" id="{B220D83F-6722-432D-87C2-A43FA09A53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350" b="3"/>
          <a:stretch/>
        </p:blipFill>
        <p:spPr bwMode="auto">
          <a:xfrm>
            <a:off x="321735" y="3524289"/>
            <a:ext cx="2676579" cy="27765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terface gráfica do usuário, Texto, Aplicativo, chat ou mensagem de texto&#10;&#10;Descrição gerada automaticamente">
            <a:extLst>
              <a:ext uri="{FF2B5EF4-FFF2-40B4-BE49-F238E27FC236}">
                <a16:creationId xmlns:a16="http://schemas.microsoft.com/office/drawing/2014/main" id="{7AD0DAFA-7238-4D8A-A0C7-8A915EB522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18" r="3278" b="2"/>
          <a:stretch/>
        </p:blipFill>
        <p:spPr bwMode="auto">
          <a:xfrm>
            <a:off x="3159553" y="3514855"/>
            <a:ext cx="2837076" cy="27859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terface gráfica do usuário, Texto, Aplicativo, chat ou mensagem de texto&#10;&#10;Descrição gerada automaticamente">
            <a:extLst>
              <a:ext uri="{FF2B5EF4-FFF2-40B4-BE49-F238E27FC236}">
                <a16:creationId xmlns:a16="http://schemas.microsoft.com/office/drawing/2014/main" id="{01134F2F-990F-4063-B6D4-9B1A81CA33D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5" r="12869" b="-2"/>
          <a:stretch/>
        </p:blipFill>
        <p:spPr bwMode="auto">
          <a:xfrm>
            <a:off x="6195373" y="321733"/>
            <a:ext cx="5674892" cy="597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799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E7086B-9F84-402D-B6C1-F8B5E4973177}"/>
              </a:ext>
            </a:extLst>
          </p:cNvPr>
          <p:cNvSpPr>
            <a:spLocks noGrp="1"/>
          </p:cNvSpPr>
          <p:nvPr>
            <p:ph type="title"/>
          </p:nvPr>
        </p:nvSpPr>
        <p:spPr/>
        <p:txBody>
          <a:bodyPr/>
          <a:lstStyle/>
          <a:p>
            <a:r>
              <a:rPr lang="pt-BR" dirty="0"/>
              <a:t>Definições de espaço</a:t>
            </a:r>
          </a:p>
        </p:txBody>
      </p:sp>
      <p:sp>
        <p:nvSpPr>
          <p:cNvPr id="3" name="Espaço Reservado para Conteúdo 2">
            <a:extLst>
              <a:ext uri="{FF2B5EF4-FFF2-40B4-BE49-F238E27FC236}">
                <a16:creationId xmlns:a16="http://schemas.microsoft.com/office/drawing/2014/main" id="{DCC68AA0-9893-442E-8E1E-9B53667DA6F8}"/>
              </a:ext>
            </a:extLst>
          </p:cNvPr>
          <p:cNvSpPr>
            <a:spLocks noGrp="1"/>
          </p:cNvSpPr>
          <p:nvPr>
            <p:ph idx="1"/>
          </p:nvPr>
        </p:nvSpPr>
        <p:spPr/>
        <p:txBody>
          <a:bodyPr>
            <a:normAutofit/>
          </a:bodyPr>
          <a:lstStyle/>
          <a:p>
            <a:r>
              <a:rPr lang="pt-BR" sz="2400" dirty="0"/>
              <a:t>- Camada “(...) constituída por seus nós (centros de importantes funções estratégicas) e centros de comunicação”, o qual comenta “(...) não ser desprovido de lugar, embora sua lógica o seja” (2015, p. 502) (OBS: O que se relaciona à dificuldade de entendimento da vítima de </a:t>
            </a:r>
            <a:r>
              <a:rPr lang="pt-BR" sz="2400" dirty="0" err="1"/>
              <a:t>phishing</a:t>
            </a:r>
            <a:r>
              <a:rPr lang="pt-BR" sz="2400" dirty="0"/>
              <a:t>/golpes sobre para qual lugar o espaço do WhatsApp ou do link em questão a está levando, e sobre a verdadeira origem de um link ou perfil falso). </a:t>
            </a:r>
            <a:r>
              <a:rPr lang="pt-BR" sz="2400" dirty="0" err="1"/>
              <a:t>Linkania</a:t>
            </a:r>
            <a:r>
              <a:rPr lang="pt-BR" sz="2400" dirty="0"/>
              <a:t> (</a:t>
            </a:r>
            <a:r>
              <a:rPr lang="pt-BR" sz="2400" dirty="0" err="1"/>
              <a:t>Dimantas</a:t>
            </a:r>
            <a:r>
              <a:rPr lang="pt-BR" sz="2400" dirty="0"/>
              <a:t>); </a:t>
            </a:r>
          </a:p>
          <a:p>
            <a:endParaRPr lang="pt-BR" sz="2400" dirty="0"/>
          </a:p>
          <a:p>
            <a:r>
              <a:rPr lang="pt-BR" sz="2400" dirty="0"/>
              <a:t>- Camada que se refere à “organização espacial das elites gerenciais dominantes” (idem, p. 504), ou seja, “(...) os interesses dominantes específicos a cada estrutura social”. </a:t>
            </a:r>
          </a:p>
          <a:p>
            <a:endParaRPr lang="pt-BR" sz="2400" dirty="0"/>
          </a:p>
          <a:p>
            <a:endParaRPr lang="pt-BR" sz="2400" dirty="0"/>
          </a:p>
          <a:p>
            <a:endParaRPr lang="pt-BR" dirty="0"/>
          </a:p>
          <a:p>
            <a:endParaRPr lang="pt-BR" dirty="0"/>
          </a:p>
          <a:p>
            <a:endParaRPr lang="pt-BR" dirty="0"/>
          </a:p>
          <a:p>
            <a:endParaRPr lang="pt-BR" dirty="0"/>
          </a:p>
        </p:txBody>
      </p:sp>
    </p:spTree>
    <p:extLst>
      <p:ext uri="{BB962C8B-B14F-4D97-AF65-F5344CB8AC3E}">
        <p14:creationId xmlns:p14="http://schemas.microsoft.com/office/powerpoint/2010/main" val="1282939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E7086B-9F84-402D-B6C1-F8B5E4973177}"/>
              </a:ext>
            </a:extLst>
          </p:cNvPr>
          <p:cNvSpPr>
            <a:spLocks noGrp="1"/>
          </p:cNvSpPr>
          <p:nvPr>
            <p:ph type="title"/>
          </p:nvPr>
        </p:nvSpPr>
        <p:spPr/>
        <p:txBody>
          <a:bodyPr/>
          <a:lstStyle/>
          <a:p>
            <a:r>
              <a:rPr lang="pt-BR" dirty="0"/>
              <a:t>Definições de espaço</a:t>
            </a:r>
          </a:p>
        </p:txBody>
      </p:sp>
      <p:sp>
        <p:nvSpPr>
          <p:cNvPr id="3" name="Espaço Reservado para Conteúdo 2">
            <a:extLst>
              <a:ext uri="{FF2B5EF4-FFF2-40B4-BE49-F238E27FC236}">
                <a16:creationId xmlns:a16="http://schemas.microsoft.com/office/drawing/2014/main" id="{DCC68AA0-9893-442E-8E1E-9B53667DA6F8}"/>
              </a:ext>
            </a:extLst>
          </p:cNvPr>
          <p:cNvSpPr>
            <a:spLocks noGrp="1"/>
          </p:cNvSpPr>
          <p:nvPr>
            <p:ph idx="1"/>
          </p:nvPr>
        </p:nvSpPr>
        <p:spPr/>
        <p:txBody>
          <a:bodyPr>
            <a:normAutofit/>
          </a:bodyPr>
          <a:lstStyle/>
          <a:p>
            <a:r>
              <a:rPr lang="pt-BR" sz="2400" dirty="0"/>
              <a:t>  “(...) o espaço de fluxos é formado de </a:t>
            </a:r>
            <a:r>
              <a:rPr lang="pt-BR" sz="2400" dirty="0" err="1"/>
              <a:t>microrredes</a:t>
            </a:r>
            <a:r>
              <a:rPr lang="pt-BR" sz="2400" dirty="0"/>
              <a:t> pessoais que projetam seus interesses em </a:t>
            </a:r>
            <a:r>
              <a:rPr lang="pt-BR" sz="2400" dirty="0" err="1"/>
              <a:t>macrorredes</a:t>
            </a:r>
            <a:r>
              <a:rPr lang="pt-BR" sz="2400" dirty="0"/>
              <a:t> funcionais em todo o conjunto global de interações no espaço de fluxos” (2015, p. 505); “(...) espaço é a expressão da sociedade” (idem, p. 499).  </a:t>
            </a:r>
          </a:p>
          <a:p>
            <a:endParaRPr lang="pt-BR" sz="2400" dirty="0"/>
          </a:p>
          <a:p>
            <a:r>
              <a:rPr lang="pt-BR" sz="2400" dirty="0"/>
              <a:t> Brasil é líder em invasão de computadores. Ou seja,  este espaço de fluxos tem a projeção das </a:t>
            </a:r>
            <a:r>
              <a:rPr lang="pt-BR" sz="2400" dirty="0" err="1"/>
              <a:t>microrredes</a:t>
            </a:r>
            <a:r>
              <a:rPr lang="pt-BR" sz="2400" dirty="0"/>
              <a:t> de interesses escusos na </a:t>
            </a:r>
            <a:r>
              <a:rPr lang="pt-BR" sz="2400" dirty="0" err="1"/>
              <a:t>macrorrede</a:t>
            </a:r>
            <a:r>
              <a:rPr lang="pt-BR" sz="2400" dirty="0"/>
              <a:t> brasileira.</a:t>
            </a:r>
          </a:p>
          <a:p>
            <a:endParaRPr lang="pt-BR" sz="2400" dirty="0"/>
          </a:p>
          <a:p>
            <a:r>
              <a:rPr lang="pt-BR" sz="2400" dirty="0"/>
              <a:t>+ expressão do Brasil no espaço social: violências, desigualdades...</a:t>
            </a:r>
          </a:p>
          <a:p>
            <a:endParaRPr lang="pt-BR" sz="2400" dirty="0"/>
          </a:p>
          <a:p>
            <a:endParaRPr lang="pt-BR" sz="2400" dirty="0"/>
          </a:p>
          <a:p>
            <a:endParaRPr lang="pt-BR" dirty="0"/>
          </a:p>
          <a:p>
            <a:endParaRPr lang="pt-BR" dirty="0"/>
          </a:p>
          <a:p>
            <a:endParaRPr lang="pt-BR" dirty="0"/>
          </a:p>
          <a:p>
            <a:endParaRPr lang="pt-BR" dirty="0"/>
          </a:p>
        </p:txBody>
      </p:sp>
    </p:spTree>
    <p:extLst>
      <p:ext uri="{BB962C8B-B14F-4D97-AF65-F5344CB8AC3E}">
        <p14:creationId xmlns:p14="http://schemas.microsoft.com/office/powerpoint/2010/main" val="3136581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5CBBB-785E-424E-9001-31D25B996C1F}"/>
              </a:ext>
            </a:extLst>
          </p:cNvPr>
          <p:cNvSpPr>
            <a:spLocks noGrp="1"/>
          </p:cNvSpPr>
          <p:nvPr>
            <p:ph type="title"/>
          </p:nvPr>
        </p:nvSpPr>
        <p:spPr/>
        <p:txBody>
          <a:bodyPr/>
          <a:lstStyle/>
          <a:p>
            <a:r>
              <a:rPr lang="pt-BR" dirty="0"/>
              <a:t>Giddens</a:t>
            </a:r>
          </a:p>
        </p:txBody>
      </p:sp>
      <p:sp>
        <p:nvSpPr>
          <p:cNvPr id="3" name="Espaço Reservado para Conteúdo 2">
            <a:extLst>
              <a:ext uri="{FF2B5EF4-FFF2-40B4-BE49-F238E27FC236}">
                <a16:creationId xmlns:a16="http://schemas.microsoft.com/office/drawing/2014/main" id="{47AE81D5-5520-4068-B66F-56AFF43176A4}"/>
              </a:ext>
            </a:extLst>
          </p:cNvPr>
          <p:cNvSpPr>
            <a:spLocks noGrp="1"/>
          </p:cNvSpPr>
          <p:nvPr>
            <p:ph idx="1"/>
          </p:nvPr>
        </p:nvSpPr>
        <p:spPr/>
        <p:txBody>
          <a:bodyPr>
            <a:normAutofit fontScale="92500" lnSpcReduction="10000"/>
          </a:bodyPr>
          <a:lstStyle/>
          <a:p>
            <a:r>
              <a:rPr lang="pt-BR" sz="2800" dirty="0"/>
              <a:t>“As consequências da modernidade” – Introdução  / “Modernidade, tempo e espaço”.</a:t>
            </a:r>
          </a:p>
          <a:p>
            <a:endParaRPr lang="pt-BR" sz="2800" dirty="0"/>
          </a:p>
          <a:p>
            <a:endParaRPr lang="pt-BR" sz="2800" dirty="0"/>
          </a:p>
          <a:p>
            <a:r>
              <a:rPr lang="pt-BR" sz="2800" dirty="0"/>
              <a:t>“Deveríamos reformular a questão da ordem como um problema de como se dá nos sistemas sociais "a ligação" tempo e espaço. O problema da ordem é visto aqui como um problema de distanciamento tempo-espaço — as condições nas quais o tempo e o espaço são organizados de forma a vincular presença e ausência.”  ( P.  18 )</a:t>
            </a:r>
          </a:p>
          <a:p>
            <a:pPr marL="0" indent="0">
              <a:buNone/>
            </a:pPr>
            <a:br>
              <a:rPr lang="pt-BR" dirty="0"/>
            </a:br>
            <a:br>
              <a:rPr lang="pt-BR" dirty="0"/>
            </a:br>
            <a:endParaRPr lang="pt-BR" dirty="0"/>
          </a:p>
        </p:txBody>
      </p:sp>
    </p:spTree>
    <p:extLst>
      <p:ext uri="{BB962C8B-B14F-4D97-AF65-F5344CB8AC3E}">
        <p14:creationId xmlns:p14="http://schemas.microsoft.com/office/powerpoint/2010/main" val="654628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E7086B-9F84-402D-B6C1-F8B5E4973177}"/>
              </a:ext>
            </a:extLst>
          </p:cNvPr>
          <p:cNvSpPr>
            <a:spLocks noGrp="1"/>
          </p:cNvSpPr>
          <p:nvPr>
            <p:ph type="title"/>
          </p:nvPr>
        </p:nvSpPr>
        <p:spPr/>
        <p:txBody>
          <a:bodyPr/>
          <a:lstStyle/>
          <a:p>
            <a:r>
              <a:rPr lang="pt-BR" dirty="0"/>
              <a:t>Definições de espaço</a:t>
            </a:r>
          </a:p>
        </p:txBody>
      </p:sp>
      <p:sp>
        <p:nvSpPr>
          <p:cNvPr id="3" name="Espaço Reservado para Conteúdo 2">
            <a:extLst>
              <a:ext uri="{FF2B5EF4-FFF2-40B4-BE49-F238E27FC236}">
                <a16:creationId xmlns:a16="http://schemas.microsoft.com/office/drawing/2014/main" id="{DCC68AA0-9893-442E-8E1E-9B53667DA6F8}"/>
              </a:ext>
            </a:extLst>
          </p:cNvPr>
          <p:cNvSpPr>
            <a:spLocks noGrp="1"/>
          </p:cNvSpPr>
          <p:nvPr>
            <p:ph idx="1"/>
          </p:nvPr>
        </p:nvSpPr>
        <p:spPr/>
        <p:txBody>
          <a:bodyPr>
            <a:normAutofit/>
          </a:bodyPr>
          <a:lstStyle/>
          <a:p>
            <a:r>
              <a:rPr lang="pt-BR" sz="2400" dirty="0"/>
              <a:t>Formas / arquitetura: código; </a:t>
            </a:r>
          </a:p>
          <a:p>
            <a:endParaRPr lang="pt-BR" sz="2400" dirty="0"/>
          </a:p>
          <a:p>
            <a:r>
              <a:rPr lang="pt-BR" sz="2400" dirty="0"/>
              <a:t>Lógica das cidades globais / espaço de fluxos x poder / entra em conflito com a lógica do lugar</a:t>
            </a:r>
          </a:p>
          <a:p>
            <a:endParaRPr lang="pt-BR" sz="2400" dirty="0"/>
          </a:p>
          <a:p>
            <a:r>
              <a:rPr lang="pt-BR" sz="2400" dirty="0"/>
              <a:t>Parágrafo final pp. 517-518: emblemático.</a:t>
            </a:r>
          </a:p>
          <a:p>
            <a:endParaRPr lang="pt-BR" sz="2400" dirty="0"/>
          </a:p>
          <a:p>
            <a:endParaRPr lang="pt-BR" sz="2400" dirty="0"/>
          </a:p>
          <a:p>
            <a:endParaRPr lang="pt-BR" dirty="0"/>
          </a:p>
          <a:p>
            <a:endParaRPr lang="pt-BR" dirty="0"/>
          </a:p>
          <a:p>
            <a:endParaRPr lang="pt-BR" dirty="0"/>
          </a:p>
          <a:p>
            <a:endParaRPr lang="pt-BR" dirty="0"/>
          </a:p>
        </p:txBody>
      </p:sp>
    </p:spTree>
    <p:extLst>
      <p:ext uri="{BB962C8B-B14F-4D97-AF65-F5344CB8AC3E}">
        <p14:creationId xmlns:p14="http://schemas.microsoft.com/office/powerpoint/2010/main" val="780635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E7086B-9F84-402D-B6C1-F8B5E4973177}"/>
              </a:ext>
            </a:extLst>
          </p:cNvPr>
          <p:cNvSpPr>
            <a:spLocks noGrp="1"/>
          </p:cNvSpPr>
          <p:nvPr>
            <p:ph type="title"/>
          </p:nvPr>
        </p:nvSpPr>
        <p:spPr/>
        <p:txBody>
          <a:bodyPr/>
          <a:lstStyle/>
          <a:p>
            <a:r>
              <a:rPr lang="pt-BR" dirty="0"/>
              <a:t>Definições de espaço</a:t>
            </a:r>
          </a:p>
        </p:txBody>
      </p:sp>
      <p:sp>
        <p:nvSpPr>
          <p:cNvPr id="3" name="Espaço Reservado para Conteúdo 2">
            <a:extLst>
              <a:ext uri="{FF2B5EF4-FFF2-40B4-BE49-F238E27FC236}">
                <a16:creationId xmlns:a16="http://schemas.microsoft.com/office/drawing/2014/main" id="{DCC68AA0-9893-442E-8E1E-9B53667DA6F8}"/>
              </a:ext>
            </a:extLst>
          </p:cNvPr>
          <p:cNvSpPr>
            <a:spLocks noGrp="1"/>
          </p:cNvSpPr>
          <p:nvPr>
            <p:ph idx="1"/>
          </p:nvPr>
        </p:nvSpPr>
        <p:spPr/>
        <p:txBody>
          <a:bodyPr>
            <a:normAutofit/>
          </a:bodyPr>
          <a:lstStyle/>
          <a:p>
            <a:r>
              <a:rPr lang="pt-BR" sz="2400" dirty="0"/>
              <a:t>Diferenças espaço x lugar, Yi-Fu </a:t>
            </a:r>
            <a:r>
              <a:rPr lang="pt-BR" sz="2400" dirty="0" err="1"/>
              <a:t>Tuan</a:t>
            </a:r>
            <a:r>
              <a:rPr lang="pt-BR" sz="2400" dirty="0"/>
              <a:t>: </a:t>
            </a:r>
          </a:p>
          <a:p>
            <a:endParaRPr lang="pt-BR" sz="2400" dirty="0"/>
          </a:p>
          <a:p>
            <a:endParaRPr lang="pt-BR" sz="2400" dirty="0"/>
          </a:p>
          <a:p>
            <a:endParaRPr lang="pt-BR" sz="2400" dirty="0"/>
          </a:p>
          <a:p>
            <a:endParaRPr lang="pt-BR" dirty="0"/>
          </a:p>
          <a:p>
            <a:endParaRPr lang="pt-BR" dirty="0"/>
          </a:p>
          <a:p>
            <a:endParaRPr lang="pt-BR" dirty="0"/>
          </a:p>
          <a:p>
            <a:endParaRPr lang="pt-BR" dirty="0"/>
          </a:p>
        </p:txBody>
      </p:sp>
      <p:pic>
        <p:nvPicPr>
          <p:cNvPr id="5" name="Imagem 4" descr="Uma imagem contendo cadeira, espelho&#10;&#10;Descrição gerada automaticamente">
            <a:extLst>
              <a:ext uri="{FF2B5EF4-FFF2-40B4-BE49-F238E27FC236}">
                <a16:creationId xmlns:a16="http://schemas.microsoft.com/office/drawing/2014/main" id="{D38FF7B3-A672-4763-96F1-73E37392DC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907606"/>
            <a:ext cx="2967917" cy="4269357"/>
          </a:xfrm>
          <a:prstGeom prst="rect">
            <a:avLst/>
          </a:prstGeom>
        </p:spPr>
      </p:pic>
      <p:pic>
        <p:nvPicPr>
          <p:cNvPr id="7" name="Imagem 6" descr="Tela de computador com texto preto sobre fundo branco&#10;&#10;Descrição gerada automaticamente">
            <a:extLst>
              <a:ext uri="{FF2B5EF4-FFF2-40B4-BE49-F238E27FC236}">
                <a16:creationId xmlns:a16="http://schemas.microsoft.com/office/drawing/2014/main" id="{86668AA6-9391-48C3-A128-DD905E22C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7740" y="2043539"/>
            <a:ext cx="2947971" cy="3915510"/>
          </a:xfrm>
          <a:prstGeom prst="rect">
            <a:avLst/>
          </a:prstGeom>
        </p:spPr>
      </p:pic>
    </p:spTree>
    <p:extLst>
      <p:ext uri="{BB962C8B-B14F-4D97-AF65-F5344CB8AC3E}">
        <p14:creationId xmlns:p14="http://schemas.microsoft.com/office/powerpoint/2010/main" val="4216485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E7086B-9F84-402D-B6C1-F8B5E4973177}"/>
              </a:ext>
            </a:extLst>
          </p:cNvPr>
          <p:cNvSpPr>
            <a:spLocks noGrp="1"/>
          </p:cNvSpPr>
          <p:nvPr>
            <p:ph type="title"/>
          </p:nvPr>
        </p:nvSpPr>
        <p:spPr/>
        <p:txBody>
          <a:bodyPr/>
          <a:lstStyle/>
          <a:p>
            <a:r>
              <a:rPr lang="pt-BR" dirty="0"/>
              <a:t>Definições de espaço</a:t>
            </a:r>
          </a:p>
        </p:txBody>
      </p:sp>
      <p:sp>
        <p:nvSpPr>
          <p:cNvPr id="3" name="Espaço Reservado para Conteúdo 2">
            <a:extLst>
              <a:ext uri="{FF2B5EF4-FFF2-40B4-BE49-F238E27FC236}">
                <a16:creationId xmlns:a16="http://schemas.microsoft.com/office/drawing/2014/main" id="{DCC68AA0-9893-442E-8E1E-9B53667DA6F8}"/>
              </a:ext>
            </a:extLst>
          </p:cNvPr>
          <p:cNvSpPr>
            <a:spLocks noGrp="1"/>
          </p:cNvSpPr>
          <p:nvPr>
            <p:ph idx="1"/>
          </p:nvPr>
        </p:nvSpPr>
        <p:spPr/>
        <p:txBody>
          <a:bodyPr>
            <a:normAutofit/>
          </a:bodyPr>
          <a:lstStyle/>
          <a:p>
            <a:r>
              <a:rPr lang="pt-BR" sz="2400" dirty="0"/>
              <a:t>“O que começa como espaço indiferenciado transforma-se em lugar à medida que o conhecemos melhor e o dotamos de valor” (2013, p. 14);</a:t>
            </a:r>
          </a:p>
          <a:p>
            <a:pPr marL="0" indent="0">
              <a:buNone/>
            </a:pPr>
            <a:endParaRPr lang="pt-BR" sz="2400" dirty="0"/>
          </a:p>
          <a:p>
            <a:r>
              <a:rPr lang="pt-BR" sz="2400" dirty="0"/>
              <a:t>Por isso nossa casa é reconhecida como “casa” e nos traz o sentimento de segurança. É a partir do lugar que damos sentido à experiência na camada física; na camada digital, também saímos e entramos de lugares a partir de links, e arquivos acessados em lugares como o WhatsApp, e-mail, sites conhecidos ou não.</a:t>
            </a:r>
          </a:p>
          <a:p>
            <a:endParaRPr lang="pt-BR" sz="2400" dirty="0"/>
          </a:p>
          <a:p>
            <a:endParaRPr lang="pt-BR" dirty="0"/>
          </a:p>
          <a:p>
            <a:endParaRPr lang="pt-BR" dirty="0"/>
          </a:p>
          <a:p>
            <a:endParaRPr lang="pt-BR" dirty="0"/>
          </a:p>
          <a:p>
            <a:endParaRPr lang="pt-BR" dirty="0"/>
          </a:p>
        </p:txBody>
      </p:sp>
    </p:spTree>
    <p:extLst>
      <p:ext uri="{BB962C8B-B14F-4D97-AF65-F5344CB8AC3E}">
        <p14:creationId xmlns:p14="http://schemas.microsoft.com/office/powerpoint/2010/main" val="3486909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E7086B-9F84-402D-B6C1-F8B5E4973177}"/>
              </a:ext>
            </a:extLst>
          </p:cNvPr>
          <p:cNvSpPr>
            <a:spLocks noGrp="1"/>
          </p:cNvSpPr>
          <p:nvPr>
            <p:ph type="title"/>
          </p:nvPr>
        </p:nvSpPr>
        <p:spPr/>
        <p:txBody>
          <a:bodyPr/>
          <a:lstStyle/>
          <a:p>
            <a:r>
              <a:rPr lang="pt-BR" dirty="0"/>
              <a:t>Definições de espaço</a:t>
            </a:r>
          </a:p>
        </p:txBody>
      </p:sp>
      <p:sp>
        <p:nvSpPr>
          <p:cNvPr id="3" name="Espaço Reservado para Conteúdo 2">
            <a:extLst>
              <a:ext uri="{FF2B5EF4-FFF2-40B4-BE49-F238E27FC236}">
                <a16:creationId xmlns:a16="http://schemas.microsoft.com/office/drawing/2014/main" id="{DCC68AA0-9893-442E-8E1E-9B53667DA6F8}"/>
              </a:ext>
            </a:extLst>
          </p:cNvPr>
          <p:cNvSpPr>
            <a:spLocks noGrp="1"/>
          </p:cNvSpPr>
          <p:nvPr>
            <p:ph idx="1"/>
          </p:nvPr>
        </p:nvSpPr>
        <p:spPr/>
        <p:txBody>
          <a:bodyPr>
            <a:normAutofit/>
          </a:bodyPr>
          <a:lstStyle/>
          <a:p>
            <a:r>
              <a:rPr lang="pt-BR" sz="2400" dirty="0"/>
              <a:t>Ciberespaço, Lévy, 2000;</a:t>
            </a:r>
          </a:p>
          <a:p>
            <a:endParaRPr lang="pt-BR" sz="2400" dirty="0"/>
          </a:p>
          <a:p>
            <a:r>
              <a:rPr lang="pt-BR" sz="2400" dirty="0"/>
              <a:t>Marc </a:t>
            </a:r>
            <a:r>
              <a:rPr lang="pt-BR" sz="2400" dirty="0" err="1"/>
              <a:t>Augé</a:t>
            </a:r>
            <a:r>
              <a:rPr lang="pt-BR" sz="2400" dirty="0"/>
              <a:t> (2010, pp. 91-98), conceito sobre não-lugares (2001), como a similaridade dos hotéis de grandes redes independente do espaço geográfico. </a:t>
            </a:r>
            <a:r>
              <a:rPr lang="pt-BR" sz="2400" dirty="0" err="1"/>
              <a:t>Augé</a:t>
            </a:r>
            <a:r>
              <a:rPr lang="pt-BR" sz="2400" dirty="0"/>
              <a:t> (2001, p. 41) caracteriza três figuras do excesso pelo que ele nomeia a “</a:t>
            </a:r>
            <a:r>
              <a:rPr lang="pt-BR" sz="2400" dirty="0" err="1"/>
              <a:t>supermodernidade</a:t>
            </a:r>
            <a:r>
              <a:rPr lang="pt-BR" sz="2400" dirty="0"/>
              <a:t>”: “(...) a superabundância factual, a superabundância espacial e a individualização das referências (...)”.</a:t>
            </a:r>
          </a:p>
          <a:p>
            <a:r>
              <a:rPr lang="pt-BR" sz="2400" dirty="0"/>
              <a:t> Milton Santos: noção de território:  áreas físicas fixas, delimitadas por relações de poder.</a:t>
            </a:r>
          </a:p>
          <a:p>
            <a:endParaRPr lang="pt-BR" sz="2400" dirty="0"/>
          </a:p>
          <a:p>
            <a:endParaRPr lang="pt-BR" dirty="0"/>
          </a:p>
          <a:p>
            <a:endParaRPr lang="pt-BR" dirty="0"/>
          </a:p>
          <a:p>
            <a:endParaRPr lang="pt-BR" dirty="0"/>
          </a:p>
          <a:p>
            <a:endParaRPr lang="pt-BR" dirty="0"/>
          </a:p>
        </p:txBody>
      </p:sp>
    </p:spTree>
    <p:extLst>
      <p:ext uri="{BB962C8B-B14F-4D97-AF65-F5344CB8AC3E}">
        <p14:creationId xmlns:p14="http://schemas.microsoft.com/office/powerpoint/2010/main" val="1969438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E7086B-9F84-402D-B6C1-F8B5E4973177}"/>
              </a:ext>
            </a:extLst>
          </p:cNvPr>
          <p:cNvSpPr>
            <a:spLocks noGrp="1"/>
          </p:cNvSpPr>
          <p:nvPr>
            <p:ph type="title"/>
          </p:nvPr>
        </p:nvSpPr>
        <p:spPr/>
        <p:txBody>
          <a:bodyPr/>
          <a:lstStyle/>
          <a:p>
            <a:r>
              <a:rPr lang="pt-BR" dirty="0"/>
              <a:t>Definições de espaço - Metáforas</a:t>
            </a:r>
          </a:p>
        </p:txBody>
      </p:sp>
      <p:sp>
        <p:nvSpPr>
          <p:cNvPr id="3" name="Espaço Reservado para Conteúdo 2">
            <a:extLst>
              <a:ext uri="{FF2B5EF4-FFF2-40B4-BE49-F238E27FC236}">
                <a16:creationId xmlns:a16="http://schemas.microsoft.com/office/drawing/2014/main" id="{DCC68AA0-9893-442E-8E1E-9B53667DA6F8}"/>
              </a:ext>
            </a:extLst>
          </p:cNvPr>
          <p:cNvSpPr>
            <a:spLocks noGrp="1"/>
          </p:cNvSpPr>
          <p:nvPr>
            <p:ph idx="1"/>
          </p:nvPr>
        </p:nvSpPr>
        <p:spPr/>
        <p:txBody>
          <a:bodyPr>
            <a:normAutofit/>
          </a:bodyPr>
          <a:lstStyle/>
          <a:p>
            <a:r>
              <a:rPr lang="pt-BR" sz="2400" dirty="0"/>
              <a:t>Sobre a metáfora do “ciberespaço” para a internet, Lancaster (2018, pp.270-272) defende a tese que as metáforas são decisivas na comunicação política, e cita que em 1991 o vice-presidente dos Estados Unidos Al Gore queria cunhar “</a:t>
            </a:r>
            <a:r>
              <a:rPr lang="pt-BR" sz="2400" dirty="0" err="1"/>
              <a:t>information</a:t>
            </a:r>
            <a:r>
              <a:rPr lang="pt-BR" sz="2400" dirty="0"/>
              <a:t> </a:t>
            </a:r>
            <a:r>
              <a:rPr lang="pt-BR" sz="2400" dirty="0" err="1"/>
              <a:t>highway</a:t>
            </a:r>
            <a:r>
              <a:rPr lang="pt-BR" sz="2400" dirty="0"/>
              <a:t>” , que já traz uma noção de regulação - uma </a:t>
            </a:r>
            <a:r>
              <a:rPr lang="pt-BR" sz="2400" dirty="0" err="1"/>
              <a:t>auto-estrada</a:t>
            </a:r>
            <a:r>
              <a:rPr lang="pt-BR" sz="2400" dirty="0"/>
              <a:t> implica em regras claras, pela sua alta velocidade capaz de provocar acidentes fatais.</a:t>
            </a:r>
          </a:p>
          <a:p>
            <a:r>
              <a:rPr lang="pt-BR" sz="2400" dirty="0"/>
              <a:t>“Ciberespaço”, apesar de popularizado academicamente por Lévy, surge na ficção científica em 1984, no livro </a:t>
            </a:r>
            <a:r>
              <a:rPr lang="pt-BR" sz="2400" dirty="0" err="1"/>
              <a:t>Neuromancer</a:t>
            </a:r>
            <a:r>
              <a:rPr lang="pt-BR" sz="2400" dirty="0"/>
              <a:t>, no qual ele descreve (2006, p. 67) o ciberespaço como</a:t>
            </a:r>
            <a:r>
              <a:rPr lang="pt-BR" sz="2400" b="1" dirty="0"/>
              <a:t> “Uma alucinação consensual vivida diariamente por bilhões de operadores autorizados, em todas as nações, por crianças aprendendo altos conceitos matemáticos (...)”</a:t>
            </a:r>
            <a:r>
              <a:rPr lang="pt-BR" sz="2400" dirty="0"/>
              <a:t>. De qual espaço estamos falando quando escrevemos “ciberespaço”? </a:t>
            </a:r>
          </a:p>
          <a:p>
            <a:endParaRPr lang="pt-BR" dirty="0"/>
          </a:p>
          <a:p>
            <a:endParaRPr lang="pt-BR" dirty="0"/>
          </a:p>
          <a:p>
            <a:endParaRPr lang="pt-BR" dirty="0"/>
          </a:p>
          <a:p>
            <a:endParaRPr lang="pt-BR" dirty="0"/>
          </a:p>
        </p:txBody>
      </p:sp>
    </p:spTree>
    <p:extLst>
      <p:ext uri="{BB962C8B-B14F-4D97-AF65-F5344CB8AC3E}">
        <p14:creationId xmlns:p14="http://schemas.microsoft.com/office/powerpoint/2010/main" val="4146787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E7086B-9F84-402D-B6C1-F8B5E4973177}"/>
              </a:ext>
            </a:extLst>
          </p:cNvPr>
          <p:cNvSpPr>
            <a:spLocks noGrp="1"/>
          </p:cNvSpPr>
          <p:nvPr>
            <p:ph type="title"/>
          </p:nvPr>
        </p:nvSpPr>
        <p:spPr/>
        <p:txBody>
          <a:bodyPr/>
          <a:lstStyle/>
          <a:p>
            <a:r>
              <a:rPr lang="pt-BR" dirty="0"/>
              <a:t>Definições de espaço - Metáforas</a:t>
            </a:r>
          </a:p>
        </p:txBody>
      </p:sp>
      <p:sp>
        <p:nvSpPr>
          <p:cNvPr id="3" name="Espaço Reservado para Conteúdo 2">
            <a:extLst>
              <a:ext uri="{FF2B5EF4-FFF2-40B4-BE49-F238E27FC236}">
                <a16:creationId xmlns:a16="http://schemas.microsoft.com/office/drawing/2014/main" id="{DCC68AA0-9893-442E-8E1E-9B53667DA6F8}"/>
              </a:ext>
            </a:extLst>
          </p:cNvPr>
          <p:cNvSpPr>
            <a:spLocks noGrp="1"/>
          </p:cNvSpPr>
          <p:nvPr>
            <p:ph idx="1"/>
          </p:nvPr>
        </p:nvSpPr>
        <p:spPr/>
        <p:txBody>
          <a:bodyPr>
            <a:normAutofit/>
          </a:bodyPr>
          <a:lstStyle/>
          <a:p>
            <a:r>
              <a:rPr lang="en-US" sz="2400" dirty="0"/>
              <a:t>The cyberspace metaphor spoke to Silicon </a:t>
            </a:r>
            <a:r>
              <a:rPr lang="en-US" sz="2400" dirty="0" err="1"/>
              <a:t>Valleys’s</a:t>
            </a:r>
            <a:r>
              <a:rPr lang="en-US" sz="2400" dirty="0"/>
              <a:t> deepest instinctive, emotional and commercial needs. Not only was inherently inspiring, it also gave them complete freedom to do what they wanted. Because, just as we all instantly understand that a superhighway is something that will only succeed with extensive regulation, so we equally understand that cyberspace is a place that is inherently unregulatable, because is supranational, existing far above the nation state. And don’t worry about the risks of exploring outer space - sure, some things will crash, some people will die - but this is a price worth paying, because what we’re doing here is pushing  back the frontiers of human knowledge in a way that will benefit the whole of </a:t>
            </a:r>
            <a:r>
              <a:rPr lang="en-US" sz="2400" dirty="0" err="1"/>
              <a:t>civilisation</a:t>
            </a:r>
            <a:r>
              <a:rPr lang="en-US" sz="2400" dirty="0"/>
              <a:t>. (</a:t>
            </a:r>
            <a:r>
              <a:rPr lang="pt-BR" sz="2400" dirty="0"/>
              <a:t>Lancaster, 2018, p. 272)</a:t>
            </a:r>
          </a:p>
          <a:p>
            <a:endParaRPr lang="pt-BR" dirty="0"/>
          </a:p>
          <a:p>
            <a:endParaRPr lang="pt-BR" dirty="0"/>
          </a:p>
          <a:p>
            <a:endParaRPr lang="pt-BR" dirty="0"/>
          </a:p>
          <a:p>
            <a:endParaRPr lang="pt-BR" dirty="0"/>
          </a:p>
        </p:txBody>
      </p:sp>
    </p:spTree>
    <p:extLst>
      <p:ext uri="{BB962C8B-B14F-4D97-AF65-F5344CB8AC3E}">
        <p14:creationId xmlns:p14="http://schemas.microsoft.com/office/powerpoint/2010/main" val="1396197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ECF03656-1CA6-B931-0BCC-6F469205F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957387"/>
            <a:ext cx="9753600" cy="2943225"/>
          </a:xfrm>
          <a:prstGeom prst="rect">
            <a:avLst/>
          </a:prstGeom>
        </p:spPr>
      </p:pic>
    </p:spTree>
    <p:extLst>
      <p:ext uri="{BB962C8B-B14F-4D97-AF65-F5344CB8AC3E}">
        <p14:creationId xmlns:p14="http://schemas.microsoft.com/office/powerpoint/2010/main" val="2038024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Desenho de uma pessoa&#10;&#10;Descrição gerada automaticamente com confiança média">
            <a:extLst>
              <a:ext uri="{FF2B5EF4-FFF2-40B4-BE49-F238E27FC236}">
                <a16:creationId xmlns:a16="http://schemas.microsoft.com/office/drawing/2014/main" id="{7726E25E-1747-4220-BBF7-C3B003BB6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00" y="1119227"/>
            <a:ext cx="2879083" cy="4619545"/>
          </a:xfrm>
          <a:prstGeom prst="rect">
            <a:avLst/>
          </a:prstGeom>
        </p:spPr>
      </p:pic>
      <p:pic>
        <p:nvPicPr>
          <p:cNvPr id="7" name="Imagem 6" descr="Uma imagem contendo Interface gráfica do usuário&#10;&#10;Descrição gerada automaticamente">
            <a:extLst>
              <a:ext uri="{FF2B5EF4-FFF2-40B4-BE49-F238E27FC236}">
                <a16:creationId xmlns:a16="http://schemas.microsoft.com/office/drawing/2014/main" id="{CE68952D-C926-4DFF-AE0B-37B52CDA62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976" y="1265302"/>
            <a:ext cx="2880360" cy="4328409"/>
          </a:xfrm>
          <a:prstGeom prst="rect">
            <a:avLst/>
          </a:prstGeom>
        </p:spPr>
      </p:pic>
      <p:pic>
        <p:nvPicPr>
          <p:cNvPr id="5" name="Imagem 4" descr="Diagrama&#10;&#10;Descrição gerada automaticamente">
            <a:extLst>
              <a:ext uri="{FF2B5EF4-FFF2-40B4-BE49-F238E27FC236}">
                <a16:creationId xmlns:a16="http://schemas.microsoft.com/office/drawing/2014/main" id="{8844EF55-6819-4E6A-BEFA-2267F68DC0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3941" y="1264795"/>
            <a:ext cx="2880360" cy="4328409"/>
          </a:xfrm>
          <a:prstGeom prst="rect">
            <a:avLst/>
          </a:prstGeom>
        </p:spPr>
      </p:pic>
    </p:spTree>
    <p:extLst>
      <p:ext uri="{BB962C8B-B14F-4D97-AF65-F5344CB8AC3E}">
        <p14:creationId xmlns:p14="http://schemas.microsoft.com/office/powerpoint/2010/main" val="2972389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E7086B-9F84-402D-B6C1-F8B5E4973177}"/>
              </a:ext>
            </a:extLst>
          </p:cNvPr>
          <p:cNvSpPr>
            <a:spLocks noGrp="1"/>
          </p:cNvSpPr>
          <p:nvPr>
            <p:ph type="title"/>
          </p:nvPr>
        </p:nvSpPr>
        <p:spPr/>
        <p:txBody>
          <a:bodyPr/>
          <a:lstStyle/>
          <a:p>
            <a:r>
              <a:rPr lang="pt-BR" dirty="0"/>
              <a:t>Definições de espaço - Hall</a:t>
            </a:r>
          </a:p>
        </p:txBody>
      </p:sp>
      <p:sp>
        <p:nvSpPr>
          <p:cNvPr id="3" name="Espaço Reservado para Conteúdo 2">
            <a:extLst>
              <a:ext uri="{FF2B5EF4-FFF2-40B4-BE49-F238E27FC236}">
                <a16:creationId xmlns:a16="http://schemas.microsoft.com/office/drawing/2014/main" id="{DCC68AA0-9893-442E-8E1E-9B53667DA6F8}"/>
              </a:ext>
            </a:extLst>
          </p:cNvPr>
          <p:cNvSpPr>
            <a:spLocks noGrp="1"/>
          </p:cNvSpPr>
          <p:nvPr>
            <p:ph idx="1"/>
          </p:nvPr>
        </p:nvSpPr>
        <p:spPr/>
        <p:txBody>
          <a:bodyPr>
            <a:normAutofit/>
          </a:bodyPr>
          <a:lstStyle/>
          <a:p>
            <a:endParaRPr lang="pt-BR" sz="2400" dirty="0"/>
          </a:p>
          <a:p>
            <a:r>
              <a:rPr lang="pt-BR" sz="2400" dirty="0"/>
              <a:t>Hall (2010, p. 63) que cunhou a abordagem antropológica ao espaço e que depois teve sua contribuição adotada pela escola de comunicação de </a:t>
            </a:r>
            <a:r>
              <a:rPr lang="pt-BR" sz="2400" dirty="0" err="1"/>
              <a:t>Palo</a:t>
            </a:r>
            <a:r>
              <a:rPr lang="pt-BR" sz="2400" dirty="0"/>
              <a:t> Alto  (</a:t>
            </a:r>
            <a:r>
              <a:rPr lang="pt-BR" sz="2400" dirty="0" err="1"/>
              <a:t>Winkin</a:t>
            </a:r>
            <a:r>
              <a:rPr lang="pt-BR" sz="2400" dirty="0"/>
              <a:t>, 1998) na área da comunicação, mais especificamente o que definiu como “</a:t>
            </a:r>
            <a:r>
              <a:rPr lang="pt-BR" sz="2400" dirty="0" err="1"/>
              <a:t>proxêmica</a:t>
            </a:r>
            <a:r>
              <a:rPr lang="pt-BR" sz="2400" dirty="0"/>
              <a:t>”: o estudo dos diferentes tipos de uso que o homem faz do espaço, e as diferenças culturais entre estes usos. </a:t>
            </a:r>
          </a:p>
          <a:p>
            <a:r>
              <a:rPr lang="pt-BR" sz="2400" dirty="0"/>
              <a:t>Diferentes culturas definem de forma diferente o que é aceitável ou não em termos de distância íntima, pessoal, social e pública (Hall, 1981). No “ciberespaço” todos os espaços são íntimos, pessoais e públicos ao mesmo tempo, o que dificulta sobremaneira uma diferenciação cultural que aprendemos e trazemos (ainda) do espaço físico, e que complica a compreensão de espaços de perigo na internet. </a:t>
            </a:r>
            <a:endParaRPr lang="pt-BR" dirty="0"/>
          </a:p>
          <a:p>
            <a:endParaRPr lang="pt-BR" dirty="0"/>
          </a:p>
        </p:txBody>
      </p:sp>
    </p:spTree>
    <p:extLst>
      <p:ext uri="{BB962C8B-B14F-4D97-AF65-F5344CB8AC3E}">
        <p14:creationId xmlns:p14="http://schemas.microsoft.com/office/powerpoint/2010/main" val="717592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E0E672CA-3AA9-4DFC-B2BC-DD94BC2E0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462" y="889756"/>
            <a:ext cx="3641179" cy="5078487"/>
          </a:xfrm>
          <a:prstGeom prst="rect">
            <a:avLst/>
          </a:prstGeom>
        </p:spPr>
      </p:pic>
      <p:sp>
        <p:nvSpPr>
          <p:cNvPr id="3" name="CaixaDeTexto 2">
            <a:extLst>
              <a:ext uri="{FF2B5EF4-FFF2-40B4-BE49-F238E27FC236}">
                <a16:creationId xmlns:a16="http://schemas.microsoft.com/office/drawing/2014/main" id="{25BE04D6-F331-4719-B834-E71C77DC358B}"/>
              </a:ext>
            </a:extLst>
          </p:cNvPr>
          <p:cNvSpPr txBox="1"/>
          <p:nvPr/>
        </p:nvSpPr>
        <p:spPr>
          <a:xfrm>
            <a:off x="5618922" y="2186609"/>
            <a:ext cx="5027616" cy="2062103"/>
          </a:xfrm>
          <a:prstGeom prst="rect">
            <a:avLst/>
          </a:prstGeom>
          <a:noFill/>
        </p:spPr>
        <p:txBody>
          <a:bodyPr wrap="square" rtlCol="0">
            <a:spAutoFit/>
          </a:bodyPr>
          <a:lstStyle/>
          <a:p>
            <a:r>
              <a:rPr lang="pt-BR" sz="3200" dirty="0"/>
              <a:t>Bolhas; </a:t>
            </a:r>
            <a:br>
              <a:rPr lang="pt-BR" sz="3200" dirty="0"/>
            </a:br>
            <a:endParaRPr lang="pt-BR" sz="3200" dirty="0"/>
          </a:p>
          <a:p>
            <a:r>
              <a:rPr lang="pt-BR" sz="3200" dirty="0"/>
              <a:t>Dimensão do tempo na comunicação;</a:t>
            </a:r>
          </a:p>
        </p:txBody>
      </p:sp>
    </p:spTree>
    <p:extLst>
      <p:ext uri="{BB962C8B-B14F-4D97-AF65-F5344CB8AC3E}">
        <p14:creationId xmlns:p14="http://schemas.microsoft.com/office/powerpoint/2010/main" val="3958405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5CBBB-785E-424E-9001-31D25B996C1F}"/>
              </a:ext>
            </a:extLst>
          </p:cNvPr>
          <p:cNvSpPr>
            <a:spLocks noGrp="1"/>
          </p:cNvSpPr>
          <p:nvPr>
            <p:ph type="title"/>
          </p:nvPr>
        </p:nvSpPr>
        <p:spPr/>
        <p:txBody>
          <a:bodyPr/>
          <a:lstStyle/>
          <a:p>
            <a:r>
              <a:rPr lang="pt-BR" dirty="0"/>
              <a:t>Giddens</a:t>
            </a:r>
          </a:p>
        </p:txBody>
      </p:sp>
      <p:sp>
        <p:nvSpPr>
          <p:cNvPr id="3" name="Espaço Reservado para Conteúdo 2">
            <a:extLst>
              <a:ext uri="{FF2B5EF4-FFF2-40B4-BE49-F238E27FC236}">
                <a16:creationId xmlns:a16="http://schemas.microsoft.com/office/drawing/2014/main" id="{47AE81D5-5520-4068-B66F-56AFF43176A4}"/>
              </a:ext>
            </a:extLst>
          </p:cNvPr>
          <p:cNvSpPr>
            <a:spLocks noGrp="1"/>
          </p:cNvSpPr>
          <p:nvPr>
            <p:ph idx="1"/>
          </p:nvPr>
        </p:nvSpPr>
        <p:spPr/>
        <p:txBody>
          <a:bodyPr>
            <a:normAutofit fontScale="85000" lnSpcReduction="20000"/>
          </a:bodyPr>
          <a:lstStyle/>
          <a:p>
            <a:r>
              <a:rPr lang="pt-BR" sz="3100" dirty="0"/>
              <a:t>“As consequências da modernidade” – Introdução / </a:t>
            </a:r>
            <a:r>
              <a:rPr lang="pt-BR" sz="3200" dirty="0"/>
              <a:t>“Modernidade, tempo e espaço”.</a:t>
            </a:r>
            <a:endParaRPr lang="pt-BR" sz="3100" dirty="0"/>
          </a:p>
          <a:p>
            <a:endParaRPr lang="pt-BR" sz="3100" dirty="0"/>
          </a:p>
          <a:p>
            <a:endParaRPr lang="pt-BR" sz="3100" dirty="0"/>
          </a:p>
          <a:p>
            <a:r>
              <a:rPr lang="pt-BR" sz="3100" dirty="0"/>
              <a:t>“Em condições de modernidade, o distanciamento tempo-espaço é muito maior, mesmo nas mais desenvolvidas civilizações agrárias. Mas, há mais do que uma simples expansão na capacidade dos sistemas sociais de abarcar tempo e espaço. Devemos olhar com alguma profundidade como as instituições modernas tornaram-se "situadas" no tempo e no espaço para identificar alguns dos traços distintivos da modernidade como um todo.”  </a:t>
            </a:r>
            <a:br>
              <a:rPr lang="pt-BR" sz="3100" dirty="0"/>
            </a:br>
            <a:r>
              <a:rPr lang="pt-BR" sz="3100" dirty="0"/>
              <a:t>( P.  19 )</a:t>
            </a:r>
          </a:p>
          <a:p>
            <a:pPr marL="0" indent="0">
              <a:buNone/>
            </a:pPr>
            <a:br>
              <a:rPr lang="pt-BR" dirty="0"/>
            </a:br>
            <a:br>
              <a:rPr lang="pt-BR" dirty="0"/>
            </a:br>
            <a:endParaRPr lang="pt-BR" dirty="0"/>
          </a:p>
        </p:txBody>
      </p:sp>
    </p:spTree>
    <p:extLst>
      <p:ext uri="{BB962C8B-B14F-4D97-AF65-F5344CB8AC3E}">
        <p14:creationId xmlns:p14="http://schemas.microsoft.com/office/powerpoint/2010/main" val="474359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E7086B-9F84-402D-B6C1-F8B5E4973177}"/>
              </a:ext>
            </a:extLst>
          </p:cNvPr>
          <p:cNvSpPr>
            <a:spLocks noGrp="1"/>
          </p:cNvSpPr>
          <p:nvPr>
            <p:ph type="title"/>
          </p:nvPr>
        </p:nvSpPr>
        <p:spPr/>
        <p:txBody>
          <a:bodyPr/>
          <a:lstStyle/>
          <a:p>
            <a:r>
              <a:rPr lang="pt-BR" dirty="0"/>
              <a:t>Definições de espaço </a:t>
            </a:r>
          </a:p>
        </p:txBody>
      </p:sp>
      <p:sp>
        <p:nvSpPr>
          <p:cNvPr id="3" name="Espaço Reservado para Conteúdo 2">
            <a:extLst>
              <a:ext uri="{FF2B5EF4-FFF2-40B4-BE49-F238E27FC236}">
                <a16:creationId xmlns:a16="http://schemas.microsoft.com/office/drawing/2014/main" id="{DCC68AA0-9893-442E-8E1E-9B53667DA6F8}"/>
              </a:ext>
            </a:extLst>
          </p:cNvPr>
          <p:cNvSpPr>
            <a:spLocks noGrp="1"/>
          </p:cNvSpPr>
          <p:nvPr>
            <p:ph idx="1"/>
          </p:nvPr>
        </p:nvSpPr>
        <p:spPr/>
        <p:txBody>
          <a:bodyPr>
            <a:normAutofit/>
          </a:bodyPr>
          <a:lstStyle/>
          <a:p>
            <a:pPr marL="0" indent="0">
              <a:buNone/>
            </a:pPr>
            <a:endParaRPr lang="pt-BR" sz="2400" dirty="0"/>
          </a:p>
          <a:p>
            <a:r>
              <a:rPr lang="pt-BR" sz="2400" dirty="0"/>
              <a:t>“A noção de espaço semiótico sustenta as concepções fundadoras do pensamento semiótico da cultura (...) Entendido como experiência natural da cultura, o espaço semiótico se tornou problema central da investigação que redefiniu a cultura com base no seu funcionamento elementar: o trabalho ininterrupto de transformação e renovação de seus sistemas de signos (Machado, 2015, p. 14).”</a:t>
            </a:r>
          </a:p>
          <a:p>
            <a:endParaRPr lang="pt-BR" sz="2400" dirty="0"/>
          </a:p>
          <a:p>
            <a:endParaRPr lang="pt-BR" sz="2400" dirty="0"/>
          </a:p>
          <a:p>
            <a:r>
              <a:rPr lang="pt-BR" sz="2400" dirty="0"/>
              <a:t>MACHADO, Irene (2015). Experiências do espaço semiótico. Estudos de Religião, v.29, n.1, 13-34, </a:t>
            </a:r>
            <a:r>
              <a:rPr lang="pt-BR" sz="2400" dirty="0" err="1"/>
              <a:t>jan</a:t>
            </a:r>
            <a:r>
              <a:rPr lang="pt-BR" sz="2400" dirty="0"/>
              <a:t>-jun. DOI: http://dx.doi.org/10.15603/2176-1078/er.v29n1p13-34</a:t>
            </a:r>
          </a:p>
          <a:p>
            <a:endParaRPr lang="pt-BR" sz="2400" dirty="0"/>
          </a:p>
          <a:p>
            <a:endParaRPr lang="pt-BR" dirty="0"/>
          </a:p>
          <a:p>
            <a:endParaRPr lang="pt-BR" dirty="0"/>
          </a:p>
          <a:p>
            <a:endParaRPr lang="pt-BR" dirty="0"/>
          </a:p>
          <a:p>
            <a:endParaRPr lang="pt-BR" dirty="0"/>
          </a:p>
        </p:txBody>
      </p:sp>
    </p:spTree>
    <p:extLst>
      <p:ext uri="{BB962C8B-B14F-4D97-AF65-F5344CB8AC3E}">
        <p14:creationId xmlns:p14="http://schemas.microsoft.com/office/powerpoint/2010/main" val="627526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E7086B-9F84-402D-B6C1-F8B5E4973177}"/>
              </a:ext>
            </a:extLst>
          </p:cNvPr>
          <p:cNvSpPr>
            <a:spLocks noGrp="1"/>
          </p:cNvSpPr>
          <p:nvPr>
            <p:ph type="title"/>
          </p:nvPr>
        </p:nvSpPr>
        <p:spPr>
          <a:xfrm>
            <a:off x="777240" y="777240"/>
            <a:ext cx="3948953" cy="1812537"/>
          </a:xfrm>
        </p:spPr>
        <p:txBody>
          <a:bodyPr anchor="b">
            <a:normAutofit/>
          </a:bodyPr>
          <a:lstStyle/>
          <a:p>
            <a:r>
              <a:rPr lang="pt-BR" sz="4400"/>
              <a:t>Definições de espaço</a:t>
            </a:r>
          </a:p>
        </p:txBody>
      </p:sp>
      <p:sp>
        <p:nvSpPr>
          <p:cNvPr id="3" name="Espaço Reservado para Conteúdo 2">
            <a:extLst>
              <a:ext uri="{FF2B5EF4-FFF2-40B4-BE49-F238E27FC236}">
                <a16:creationId xmlns:a16="http://schemas.microsoft.com/office/drawing/2014/main" id="{DCC68AA0-9893-442E-8E1E-9B53667DA6F8}"/>
              </a:ext>
            </a:extLst>
          </p:cNvPr>
          <p:cNvSpPr>
            <a:spLocks noGrp="1"/>
          </p:cNvSpPr>
          <p:nvPr>
            <p:ph idx="1"/>
          </p:nvPr>
        </p:nvSpPr>
        <p:spPr>
          <a:xfrm>
            <a:off x="777240" y="2786743"/>
            <a:ext cx="3948953" cy="3390220"/>
          </a:xfrm>
        </p:spPr>
        <p:txBody>
          <a:bodyPr anchor="t">
            <a:normAutofit/>
          </a:bodyPr>
          <a:lstStyle/>
          <a:p>
            <a:r>
              <a:rPr lang="pt-BR" dirty="0"/>
              <a:t>McLuhan (2012) que, a partir do espaço acústico inaugura a pesquisa sobre como os media criam ambientes ressonantes a partir de suas características inerentes. Uma característica do espaço acústico da internet é justamente a sua aparente invisibilidade.</a:t>
            </a:r>
          </a:p>
          <a:p>
            <a:r>
              <a:rPr lang="pt-BR" dirty="0" err="1"/>
              <a:t>Affordances</a:t>
            </a:r>
            <a:r>
              <a:rPr lang="pt-BR" dirty="0"/>
              <a:t> (Cesarino, 2022)</a:t>
            </a:r>
          </a:p>
          <a:p>
            <a:pPr marL="0" indent="0">
              <a:buNone/>
            </a:pPr>
            <a:endParaRPr lang="pt-BR" dirty="0"/>
          </a:p>
          <a:p>
            <a:endParaRPr lang="pt-BR" dirty="0"/>
          </a:p>
          <a:p>
            <a:endParaRPr lang="pt-BR" dirty="0"/>
          </a:p>
          <a:p>
            <a:endParaRPr lang="pt-BR" dirty="0"/>
          </a:p>
          <a:p>
            <a:endParaRPr lang="pt-BR" dirty="0"/>
          </a:p>
          <a:p>
            <a:endParaRPr lang="pt-BR" dirty="0"/>
          </a:p>
        </p:txBody>
      </p:sp>
      <p:pic>
        <p:nvPicPr>
          <p:cNvPr id="5" name="Imagem 4" descr="Uma imagem contendo Texto&#10;&#10;Descrição gerada automaticamente">
            <a:extLst>
              <a:ext uri="{FF2B5EF4-FFF2-40B4-BE49-F238E27FC236}">
                <a16:creationId xmlns:a16="http://schemas.microsoft.com/office/drawing/2014/main" id="{2F496F4A-6BCA-4621-836E-75A7605AA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1119" y="493987"/>
            <a:ext cx="5888959" cy="5888959"/>
          </a:xfrm>
          <a:prstGeom prst="rect">
            <a:avLst/>
          </a:prstGeom>
        </p:spPr>
      </p:pic>
    </p:spTree>
    <p:extLst>
      <p:ext uri="{BB962C8B-B14F-4D97-AF65-F5344CB8AC3E}">
        <p14:creationId xmlns:p14="http://schemas.microsoft.com/office/powerpoint/2010/main" val="4035944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E7086B-9F84-402D-B6C1-F8B5E4973177}"/>
              </a:ext>
            </a:extLst>
          </p:cNvPr>
          <p:cNvSpPr>
            <a:spLocks noGrp="1"/>
          </p:cNvSpPr>
          <p:nvPr>
            <p:ph type="title"/>
          </p:nvPr>
        </p:nvSpPr>
        <p:spPr>
          <a:xfrm>
            <a:off x="777240" y="777240"/>
            <a:ext cx="3948953" cy="1812537"/>
          </a:xfrm>
        </p:spPr>
        <p:txBody>
          <a:bodyPr anchor="b">
            <a:normAutofit/>
          </a:bodyPr>
          <a:lstStyle/>
          <a:p>
            <a:r>
              <a:rPr lang="pt-BR" sz="4400"/>
              <a:t>Definições de espaço</a:t>
            </a:r>
          </a:p>
        </p:txBody>
      </p:sp>
      <p:sp>
        <p:nvSpPr>
          <p:cNvPr id="3" name="Espaço Reservado para Conteúdo 2">
            <a:extLst>
              <a:ext uri="{FF2B5EF4-FFF2-40B4-BE49-F238E27FC236}">
                <a16:creationId xmlns:a16="http://schemas.microsoft.com/office/drawing/2014/main" id="{DCC68AA0-9893-442E-8E1E-9B53667DA6F8}"/>
              </a:ext>
            </a:extLst>
          </p:cNvPr>
          <p:cNvSpPr>
            <a:spLocks noGrp="1"/>
          </p:cNvSpPr>
          <p:nvPr>
            <p:ph idx="1"/>
          </p:nvPr>
        </p:nvSpPr>
        <p:spPr>
          <a:xfrm>
            <a:off x="777240" y="2786743"/>
            <a:ext cx="3948953" cy="3390220"/>
          </a:xfrm>
        </p:spPr>
        <p:txBody>
          <a:bodyPr anchor="t">
            <a:normAutofit/>
          </a:bodyPr>
          <a:lstStyle/>
          <a:p>
            <a:r>
              <a:rPr lang="pt-BR" dirty="0" err="1"/>
              <a:t>Durkeheim</a:t>
            </a:r>
            <a:r>
              <a:rPr lang="pt-BR" dirty="0"/>
              <a:t>: “A morfologia (materialidade), as práticas e as representações passam a surgir como três dimensões mediadas pelo espaço, mas independentes e não necessariamente coincidentes e, nesta perspectiva, o espaço torna-se </a:t>
            </a:r>
            <a:r>
              <a:rPr lang="pt-BR" dirty="0" err="1"/>
              <a:t>objecto</a:t>
            </a:r>
            <a:r>
              <a:rPr lang="pt-BR" dirty="0"/>
              <a:t> mais complexo, que passa a exigir a presença de múltiplos níveis de análise.” (pp. 17-18). </a:t>
            </a:r>
          </a:p>
          <a:p>
            <a:endParaRPr lang="pt-BR" dirty="0"/>
          </a:p>
          <a:p>
            <a:endParaRPr lang="pt-BR" dirty="0"/>
          </a:p>
          <a:p>
            <a:endParaRPr lang="pt-BR" dirty="0"/>
          </a:p>
          <a:p>
            <a:endParaRPr lang="pt-BR" dirty="0"/>
          </a:p>
          <a:p>
            <a:endParaRPr lang="pt-BR" dirty="0"/>
          </a:p>
          <a:p>
            <a:endParaRPr lang="pt-BR" dirty="0"/>
          </a:p>
          <a:p>
            <a:endParaRPr lang="pt-BR" dirty="0"/>
          </a:p>
          <a:p>
            <a:endParaRPr lang="pt-BR" dirty="0"/>
          </a:p>
        </p:txBody>
      </p:sp>
      <p:pic>
        <p:nvPicPr>
          <p:cNvPr id="6" name="Imagem 5" descr="Caixa de som preta em fundo branco&#10;&#10;Descrição gerada automaticamente com confiança baixa">
            <a:extLst>
              <a:ext uri="{FF2B5EF4-FFF2-40B4-BE49-F238E27FC236}">
                <a16:creationId xmlns:a16="http://schemas.microsoft.com/office/drawing/2014/main" id="{1E0CB687-2CBF-4607-B07B-AED1EB79C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2660" y="493987"/>
            <a:ext cx="3665876" cy="5888959"/>
          </a:xfrm>
          <a:prstGeom prst="rect">
            <a:avLst/>
          </a:prstGeom>
        </p:spPr>
      </p:pic>
    </p:spTree>
    <p:extLst>
      <p:ext uri="{BB962C8B-B14F-4D97-AF65-F5344CB8AC3E}">
        <p14:creationId xmlns:p14="http://schemas.microsoft.com/office/powerpoint/2010/main" val="3294858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2C71C-FE7D-4693-A4BE-6C838EE7F6CC}"/>
              </a:ext>
            </a:extLst>
          </p:cNvPr>
          <p:cNvSpPr>
            <a:spLocks noGrp="1"/>
          </p:cNvSpPr>
          <p:nvPr>
            <p:ph type="title"/>
          </p:nvPr>
        </p:nvSpPr>
        <p:spPr>
          <a:xfrm>
            <a:off x="777240" y="777240"/>
            <a:ext cx="3948953" cy="1812537"/>
          </a:xfrm>
        </p:spPr>
        <p:txBody>
          <a:bodyPr anchor="b">
            <a:normAutofit/>
          </a:bodyPr>
          <a:lstStyle/>
          <a:p>
            <a:r>
              <a:rPr lang="pt-BR" sz="4400" dirty="0"/>
              <a:t>Definições de espaço</a:t>
            </a:r>
          </a:p>
        </p:txBody>
      </p:sp>
      <p:sp>
        <p:nvSpPr>
          <p:cNvPr id="8" name="Content Placeholder 7">
            <a:extLst>
              <a:ext uri="{FF2B5EF4-FFF2-40B4-BE49-F238E27FC236}">
                <a16:creationId xmlns:a16="http://schemas.microsoft.com/office/drawing/2014/main" id="{873AE10F-B085-42B9-BDCF-6BAB13D3C92B}"/>
              </a:ext>
            </a:extLst>
          </p:cNvPr>
          <p:cNvSpPr>
            <a:spLocks noGrp="1"/>
          </p:cNvSpPr>
          <p:nvPr>
            <p:ph idx="1"/>
          </p:nvPr>
        </p:nvSpPr>
        <p:spPr>
          <a:xfrm>
            <a:off x="777240" y="2786743"/>
            <a:ext cx="3948953" cy="3390220"/>
          </a:xfrm>
        </p:spPr>
        <p:txBody>
          <a:bodyPr anchor="t">
            <a:normAutofit/>
          </a:bodyPr>
          <a:lstStyle/>
          <a:p>
            <a:r>
              <a:rPr lang="pt-BR" dirty="0" err="1"/>
              <a:t>Cronotopo</a:t>
            </a:r>
            <a:r>
              <a:rPr lang="pt-BR" dirty="0"/>
              <a:t>: tempo e lugar.</a:t>
            </a:r>
            <a:br>
              <a:rPr lang="pt-BR" dirty="0"/>
            </a:br>
            <a:endParaRPr lang="pt-BR" dirty="0"/>
          </a:p>
          <a:p>
            <a:r>
              <a:rPr lang="pt-BR" dirty="0"/>
              <a:t>Conceito usado por Mikhail Bakhtin para tratar da relação espaço-tempo no âmbito literário.</a:t>
            </a:r>
          </a:p>
          <a:p>
            <a:endParaRPr lang="en-US" dirty="0"/>
          </a:p>
          <a:p>
            <a:r>
              <a:rPr lang="en-US" dirty="0">
                <a:hlinkClick r:id="rId2"/>
              </a:rPr>
              <a:t>https://revistas.pucsp.br/index.php/galaxia/article/view/1427</a:t>
            </a:r>
            <a:endParaRPr lang="en-US" dirty="0"/>
          </a:p>
        </p:txBody>
      </p:sp>
      <p:pic>
        <p:nvPicPr>
          <p:cNvPr id="4" name="Espaço Reservado para Conteúdo 3">
            <a:extLst>
              <a:ext uri="{FF2B5EF4-FFF2-40B4-BE49-F238E27FC236}">
                <a16:creationId xmlns:a16="http://schemas.microsoft.com/office/drawing/2014/main" id="{55EC232E-EA7B-4550-8489-4E51D2822D89}"/>
              </a:ext>
            </a:extLst>
          </p:cNvPr>
          <p:cNvPicPr>
            <a:picLocks noChangeAspect="1"/>
          </p:cNvPicPr>
          <p:nvPr/>
        </p:nvPicPr>
        <p:blipFill rotWithShape="1">
          <a:blip r:embed="rId3"/>
          <a:srcRect l="7961" t="35891" r="26846" b="14650"/>
          <a:stretch/>
        </p:blipFill>
        <p:spPr>
          <a:xfrm>
            <a:off x="5821119" y="2181929"/>
            <a:ext cx="5888959" cy="2513074"/>
          </a:xfrm>
          <a:prstGeom prst="rect">
            <a:avLst/>
          </a:prstGeom>
        </p:spPr>
      </p:pic>
    </p:spTree>
    <p:extLst>
      <p:ext uri="{BB962C8B-B14F-4D97-AF65-F5344CB8AC3E}">
        <p14:creationId xmlns:p14="http://schemas.microsoft.com/office/powerpoint/2010/main" val="580242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E7086B-9F84-402D-B6C1-F8B5E4973177}"/>
              </a:ext>
            </a:extLst>
          </p:cNvPr>
          <p:cNvSpPr>
            <a:spLocks noGrp="1"/>
          </p:cNvSpPr>
          <p:nvPr>
            <p:ph type="title"/>
          </p:nvPr>
        </p:nvSpPr>
        <p:spPr/>
        <p:txBody>
          <a:bodyPr/>
          <a:lstStyle/>
          <a:p>
            <a:r>
              <a:rPr lang="pt-BR" dirty="0" err="1"/>
              <a:t>Placeification</a:t>
            </a:r>
            <a:r>
              <a:rPr lang="pt-BR" dirty="0"/>
              <a:t> (</a:t>
            </a:r>
            <a:r>
              <a:rPr lang="pt-BR" dirty="0" err="1"/>
              <a:t>Lugarização</a:t>
            </a:r>
            <a:r>
              <a:rPr lang="pt-BR" dirty="0"/>
              <a:t>?)</a:t>
            </a:r>
          </a:p>
        </p:txBody>
      </p:sp>
      <p:sp>
        <p:nvSpPr>
          <p:cNvPr id="3" name="Espaço Reservado para Conteúdo 2">
            <a:extLst>
              <a:ext uri="{FF2B5EF4-FFF2-40B4-BE49-F238E27FC236}">
                <a16:creationId xmlns:a16="http://schemas.microsoft.com/office/drawing/2014/main" id="{DCC68AA0-9893-442E-8E1E-9B53667DA6F8}"/>
              </a:ext>
            </a:extLst>
          </p:cNvPr>
          <p:cNvSpPr>
            <a:spLocks noGrp="1"/>
          </p:cNvSpPr>
          <p:nvPr>
            <p:ph idx="1"/>
          </p:nvPr>
        </p:nvSpPr>
        <p:spPr/>
        <p:txBody>
          <a:bodyPr>
            <a:normAutofit/>
          </a:bodyPr>
          <a:lstStyle/>
          <a:p>
            <a:pPr marL="0" indent="0">
              <a:buNone/>
            </a:pPr>
            <a:endParaRPr lang="pt-BR" sz="2400" dirty="0"/>
          </a:p>
          <a:p>
            <a:r>
              <a:rPr lang="pt-BR" sz="2400" dirty="0"/>
              <a:t>“Os espaços podem ser entendidos como geografias demarcadas (como coordenadas em um mapa) ou representações abstratas nas quais vemos o mundo social e que possuem algum significado social - um edifício, um amontoado de terra ou sala de aula, todos os quais podem ser representações tangíveis do espaço Em mundos digitais, então, os espaços incluem plataformas, salas de chat ou pontos de entrada interativos para conteúdo online e são locais onde trabalhamos, nos movemos, interagimos, experimentamos, saímos e voltamos  (</a:t>
            </a:r>
            <a:r>
              <a:rPr lang="pt-BR" sz="2400" dirty="0" err="1"/>
              <a:t>Op.Cit</a:t>
            </a:r>
            <a:r>
              <a:rPr lang="pt-BR" sz="2400" dirty="0"/>
              <a:t>., 2020, p.3. Tradução nossa).”</a:t>
            </a:r>
          </a:p>
          <a:p>
            <a:endParaRPr lang="pt-BR" dirty="0"/>
          </a:p>
          <a:p>
            <a:r>
              <a:rPr lang="pt-BR" sz="2800" dirty="0"/>
              <a:t>Foco no Jornalismo</a:t>
            </a:r>
          </a:p>
          <a:p>
            <a:endParaRPr lang="pt-BR" dirty="0"/>
          </a:p>
          <a:p>
            <a:endParaRPr lang="pt-BR" dirty="0"/>
          </a:p>
          <a:p>
            <a:endParaRPr lang="pt-BR" dirty="0"/>
          </a:p>
        </p:txBody>
      </p:sp>
    </p:spTree>
    <p:extLst>
      <p:ext uri="{BB962C8B-B14F-4D97-AF65-F5344CB8AC3E}">
        <p14:creationId xmlns:p14="http://schemas.microsoft.com/office/powerpoint/2010/main" val="1911078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E7086B-9F84-402D-B6C1-F8B5E4973177}"/>
              </a:ext>
            </a:extLst>
          </p:cNvPr>
          <p:cNvSpPr>
            <a:spLocks noGrp="1"/>
          </p:cNvSpPr>
          <p:nvPr>
            <p:ph type="title"/>
          </p:nvPr>
        </p:nvSpPr>
        <p:spPr/>
        <p:txBody>
          <a:bodyPr/>
          <a:lstStyle/>
          <a:p>
            <a:r>
              <a:rPr lang="pt-BR" dirty="0" err="1"/>
              <a:t>Placeification</a:t>
            </a:r>
            <a:r>
              <a:rPr lang="pt-BR" dirty="0"/>
              <a:t> (</a:t>
            </a:r>
            <a:r>
              <a:rPr lang="pt-BR" dirty="0" err="1"/>
              <a:t>Lugarização</a:t>
            </a:r>
            <a:r>
              <a:rPr lang="pt-BR" dirty="0"/>
              <a:t>?)</a:t>
            </a:r>
          </a:p>
        </p:txBody>
      </p:sp>
      <p:sp>
        <p:nvSpPr>
          <p:cNvPr id="3" name="Espaço Reservado para Conteúdo 2">
            <a:extLst>
              <a:ext uri="{FF2B5EF4-FFF2-40B4-BE49-F238E27FC236}">
                <a16:creationId xmlns:a16="http://schemas.microsoft.com/office/drawing/2014/main" id="{DCC68AA0-9893-442E-8E1E-9B53667DA6F8}"/>
              </a:ext>
            </a:extLst>
          </p:cNvPr>
          <p:cNvSpPr>
            <a:spLocks noGrp="1"/>
          </p:cNvSpPr>
          <p:nvPr>
            <p:ph idx="1"/>
          </p:nvPr>
        </p:nvSpPr>
        <p:spPr/>
        <p:txBody>
          <a:bodyPr>
            <a:normAutofit/>
          </a:bodyPr>
          <a:lstStyle/>
          <a:p>
            <a:pPr marL="0" indent="0">
              <a:buNone/>
            </a:pPr>
            <a:endParaRPr lang="pt-BR" sz="2400" dirty="0"/>
          </a:p>
          <a:p>
            <a:r>
              <a:rPr lang="pt-BR" sz="2400" dirty="0"/>
              <a:t>“Espaços de notícias digitais também são espaços culturais, relacionados a questões de poder, agência, contestação, pertencimento e relacionamentos entre geografias físico-digitais” (</a:t>
            </a:r>
            <a:r>
              <a:rPr lang="pt-BR" sz="2400" dirty="0" err="1"/>
              <a:t>Gutsche</a:t>
            </a:r>
            <a:r>
              <a:rPr lang="pt-BR" sz="2400" dirty="0"/>
              <a:t> &amp; Hess, 2020, pp.3-4. Tradução nossa).</a:t>
            </a:r>
            <a:endParaRPr lang="pt-BR" dirty="0"/>
          </a:p>
          <a:p>
            <a:endParaRPr lang="pt-BR" dirty="0"/>
          </a:p>
          <a:p>
            <a:endParaRPr lang="pt-BR" dirty="0"/>
          </a:p>
          <a:p>
            <a:endParaRPr lang="pt-BR" dirty="0"/>
          </a:p>
        </p:txBody>
      </p:sp>
    </p:spTree>
    <p:extLst>
      <p:ext uri="{BB962C8B-B14F-4D97-AF65-F5344CB8AC3E}">
        <p14:creationId xmlns:p14="http://schemas.microsoft.com/office/powerpoint/2010/main" val="11231980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E7086B-9F84-402D-B6C1-F8B5E4973177}"/>
              </a:ext>
            </a:extLst>
          </p:cNvPr>
          <p:cNvSpPr>
            <a:spLocks noGrp="1"/>
          </p:cNvSpPr>
          <p:nvPr>
            <p:ph type="title"/>
          </p:nvPr>
        </p:nvSpPr>
        <p:spPr/>
        <p:txBody>
          <a:bodyPr/>
          <a:lstStyle/>
          <a:p>
            <a:r>
              <a:rPr lang="pt-BR" dirty="0" err="1"/>
              <a:t>Placeification</a:t>
            </a:r>
            <a:r>
              <a:rPr lang="pt-BR" dirty="0"/>
              <a:t> - Dimensões</a:t>
            </a:r>
          </a:p>
        </p:txBody>
      </p:sp>
      <p:sp>
        <p:nvSpPr>
          <p:cNvPr id="3" name="Espaço Reservado para Conteúdo 2">
            <a:extLst>
              <a:ext uri="{FF2B5EF4-FFF2-40B4-BE49-F238E27FC236}">
                <a16:creationId xmlns:a16="http://schemas.microsoft.com/office/drawing/2014/main" id="{DCC68AA0-9893-442E-8E1E-9B53667DA6F8}"/>
              </a:ext>
            </a:extLst>
          </p:cNvPr>
          <p:cNvSpPr>
            <a:spLocks noGrp="1"/>
          </p:cNvSpPr>
          <p:nvPr>
            <p:ph idx="1"/>
          </p:nvPr>
        </p:nvSpPr>
        <p:spPr/>
        <p:txBody>
          <a:bodyPr>
            <a:normAutofit/>
          </a:bodyPr>
          <a:lstStyle/>
          <a:p>
            <a:pPr marL="0" indent="0">
              <a:buNone/>
            </a:pPr>
            <a:endParaRPr lang="pt-BR" sz="2400" dirty="0"/>
          </a:p>
          <a:p>
            <a:r>
              <a:rPr lang="pt-BR" sz="2400" dirty="0"/>
              <a:t>1: Imersão espacial e emocional;</a:t>
            </a:r>
          </a:p>
          <a:p>
            <a:r>
              <a:rPr lang="pt-BR" sz="2400" dirty="0"/>
              <a:t>2: Flutuação temporal;</a:t>
            </a:r>
          </a:p>
          <a:p>
            <a:r>
              <a:rPr lang="pt-BR" sz="2400" dirty="0"/>
              <a:t>3: Materialidade</a:t>
            </a:r>
          </a:p>
          <a:p>
            <a:r>
              <a:rPr lang="pt-BR" sz="2400" dirty="0"/>
              <a:t>4: Territorialidade das marcas</a:t>
            </a:r>
          </a:p>
          <a:p>
            <a:r>
              <a:rPr lang="pt-BR" sz="2400" dirty="0"/>
              <a:t>5: Dinâmicas do poder </a:t>
            </a:r>
          </a:p>
          <a:p>
            <a:r>
              <a:rPr lang="pt-BR" sz="2400" dirty="0"/>
              <a:t>6: Personalização e construção de comunidades</a:t>
            </a:r>
          </a:p>
          <a:p>
            <a:endParaRPr lang="pt-BR" sz="2400" dirty="0"/>
          </a:p>
          <a:p>
            <a:r>
              <a:rPr lang="pt-BR" sz="2400" dirty="0"/>
              <a:t>Conclusão: “geografias online”.</a:t>
            </a:r>
            <a:endParaRPr lang="pt-BR" dirty="0"/>
          </a:p>
          <a:p>
            <a:endParaRPr lang="pt-BR" dirty="0"/>
          </a:p>
          <a:p>
            <a:endParaRPr lang="pt-BR" dirty="0"/>
          </a:p>
          <a:p>
            <a:endParaRPr lang="pt-BR" dirty="0"/>
          </a:p>
        </p:txBody>
      </p:sp>
    </p:spTree>
    <p:extLst>
      <p:ext uri="{BB962C8B-B14F-4D97-AF65-F5344CB8AC3E}">
        <p14:creationId xmlns:p14="http://schemas.microsoft.com/office/powerpoint/2010/main" val="16788366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8447D3-697A-4F7F-8DC4-D6C71278CDF7}"/>
              </a:ext>
            </a:extLst>
          </p:cNvPr>
          <p:cNvSpPr>
            <a:spLocks noGrp="1"/>
          </p:cNvSpPr>
          <p:nvPr>
            <p:ph type="title"/>
          </p:nvPr>
        </p:nvSpPr>
        <p:spPr/>
        <p:txBody>
          <a:bodyPr>
            <a:normAutofit/>
          </a:bodyPr>
          <a:lstStyle/>
          <a:p>
            <a:r>
              <a:rPr lang="en-US" sz="5400" dirty="0"/>
              <a:t>Han - </a:t>
            </a:r>
            <a:r>
              <a:rPr lang="en-US" sz="5400" dirty="0" err="1"/>
              <a:t>Descronicity</a:t>
            </a:r>
            <a:endParaRPr lang="pt-BR" dirty="0"/>
          </a:p>
        </p:txBody>
      </p:sp>
      <p:sp>
        <p:nvSpPr>
          <p:cNvPr id="3" name="Espaço Reservado para Conteúdo 2">
            <a:extLst>
              <a:ext uri="{FF2B5EF4-FFF2-40B4-BE49-F238E27FC236}">
                <a16:creationId xmlns:a16="http://schemas.microsoft.com/office/drawing/2014/main" id="{E63C1DD7-11E5-499D-AD3A-51DC345891EB}"/>
              </a:ext>
            </a:extLst>
          </p:cNvPr>
          <p:cNvSpPr>
            <a:spLocks noGrp="1"/>
          </p:cNvSpPr>
          <p:nvPr>
            <p:ph idx="1"/>
          </p:nvPr>
        </p:nvSpPr>
        <p:spPr/>
        <p:txBody>
          <a:bodyPr>
            <a:normAutofit/>
          </a:bodyPr>
          <a:lstStyle/>
          <a:p>
            <a:endParaRPr lang="pt-BR" sz="2800" dirty="0"/>
          </a:p>
          <a:p>
            <a:r>
              <a:rPr lang="en-US" sz="2800" dirty="0"/>
              <a:t>HAN, B. C.. The scent of time: A </a:t>
            </a:r>
            <a:r>
              <a:rPr lang="en-US" sz="2800" dirty="0" err="1"/>
              <a:t>philospohical</a:t>
            </a:r>
            <a:r>
              <a:rPr lang="en-US" sz="2800" dirty="0"/>
              <a:t> essay on the art of lingering. Malden: Polity, 2017b.</a:t>
            </a:r>
          </a:p>
          <a:p>
            <a:endParaRPr lang="en-US" sz="2800" dirty="0"/>
          </a:p>
          <a:p>
            <a:r>
              <a:rPr lang="en-US" sz="2800" dirty="0" err="1"/>
              <a:t>Formatos</a:t>
            </a:r>
            <a:r>
              <a:rPr lang="en-US" sz="2800" dirty="0"/>
              <a:t> de longa </a:t>
            </a:r>
            <a:r>
              <a:rPr lang="en-US" sz="2800" dirty="0" err="1"/>
              <a:t>duração</a:t>
            </a:r>
            <a:r>
              <a:rPr lang="en-US" sz="2800" dirty="0"/>
              <a:t> / </a:t>
            </a:r>
            <a:r>
              <a:rPr lang="en-US" sz="2800" dirty="0" err="1"/>
              <a:t>formatos</a:t>
            </a:r>
            <a:r>
              <a:rPr lang="en-US" sz="2800" dirty="0"/>
              <a:t> </a:t>
            </a:r>
            <a:r>
              <a:rPr lang="en-US" sz="2800" dirty="0" err="1"/>
              <a:t>efêmeros</a:t>
            </a:r>
            <a:r>
              <a:rPr lang="en-US" sz="2800" dirty="0"/>
              <a:t>.</a:t>
            </a:r>
          </a:p>
          <a:p>
            <a:endParaRPr lang="en-US" sz="2800" dirty="0"/>
          </a:p>
          <a:p>
            <a:r>
              <a:rPr lang="en-US" sz="2800" dirty="0" err="1"/>
              <a:t>Temporalidade</a:t>
            </a:r>
            <a:r>
              <a:rPr lang="en-US" sz="2800" dirty="0"/>
              <a:t> </a:t>
            </a:r>
            <a:r>
              <a:rPr lang="en-US" sz="2800" dirty="0" err="1"/>
              <a:t>desacelerada</a:t>
            </a:r>
            <a:r>
              <a:rPr lang="en-US" sz="2800" dirty="0"/>
              <a:t>;</a:t>
            </a:r>
          </a:p>
          <a:p>
            <a:pPr marL="0" indent="0">
              <a:buNone/>
            </a:pPr>
            <a:br>
              <a:rPr lang="pt-BR" sz="2800" dirty="0"/>
            </a:br>
            <a:endParaRPr lang="pt-BR" sz="2800" dirty="0"/>
          </a:p>
        </p:txBody>
      </p:sp>
    </p:spTree>
    <p:extLst>
      <p:ext uri="{BB962C8B-B14F-4D97-AF65-F5344CB8AC3E}">
        <p14:creationId xmlns:p14="http://schemas.microsoft.com/office/powerpoint/2010/main" val="389922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8447D3-697A-4F7F-8DC4-D6C71278CDF7}"/>
              </a:ext>
            </a:extLst>
          </p:cNvPr>
          <p:cNvSpPr>
            <a:spLocks noGrp="1"/>
          </p:cNvSpPr>
          <p:nvPr>
            <p:ph type="title"/>
          </p:nvPr>
        </p:nvSpPr>
        <p:spPr/>
        <p:txBody>
          <a:bodyPr>
            <a:normAutofit/>
          </a:bodyPr>
          <a:lstStyle/>
          <a:p>
            <a:r>
              <a:rPr lang="en-US" sz="5400" dirty="0"/>
              <a:t>Han - </a:t>
            </a:r>
            <a:r>
              <a:rPr lang="en-US" sz="5400" dirty="0" err="1"/>
              <a:t>Descronicity</a:t>
            </a:r>
            <a:endParaRPr lang="pt-BR" dirty="0"/>
          </a:p>
        </p:txBody>
      </p:sp>
      <p:sp>
        <p:nvSpPr>
          <p:cNvPr id="3" name="Espaço Reservado para Conteúdo 2">
            <a:extLst>
              <a:ext uri="{FF2B5EF4-FFF2-40B4-BE49-F238E27FC236}">
                <a16:creationId xmlns:a16="http://schemas.microsoft.com/office/drawing/2014/main" id="{E63C1DD7-11E5-499D-AD3A-51DC345891EB}"/>
              </a:ext>
            </a:extLst>
          </p:cNvPr>
          <p:cNvSpPr>
            <a:spLocks noGrp="1"/>
          </p:cNvSpPr>
          <p:nvPr>
            <p:ph idx="1"/>
          </p:nvPr>
        </p:nvSpPr>
        <p:spPr/>
        <p:txBody>
          <a:bodyPr>
            <a:normAutofit lnSpcReduction="10000"/>
          </a:bodyPr>
          <a:lstStyle/>
          <a:p>
            <a:endParaRPr lang="pt-BR" sz="2800" dirty="0"/>
          </a:p>
          <a:p>
            <a:r>
              <a:rPr lang="en-US" sz="2800" dirty="0"/>
              <a:t>A </a:t>
            </a:r>
            <a:r>
              <a:rPr lang="en-US" sz="2800" dirty="0" err="1"/>
              <a:t>questão</a:t>
            </a:r>
            <a:r>
              <a:rPr lang="en-US" sz="2800" dirty="0"/>
              <a:t> </a:t>
            </a:r>
            <a:r>
              <a:rPr lang="en-US" sz="2800" dirty="0" err="1"/>
              <a:t>não</a:t>
            </a:r>
            <a:r>
              <a:rPr lang="en-US" sz="2800" dirty="0"/>
              <a:t> é </a:t>
            </a:r>
            <a:r>
              <a:rPr lang="en-US" sz="2800" dirty="0" err="1"/>
              <a:t>mais</a:t>
            </a:r>
            <a:r>
              <a:rPr lang="en-US" sz="2800" dirty="0"/>
              <a:t> a </a:t>
            </a:r>
            <a:r>
              <a:rPr lang="en-US" sz="2800" dirty="0" err="1"/>
              <a:t>aceleração</a:t>
            </a:r>
            <a:r>
              <a:rPr lang="en-US" sz="2800" dirty="0"/>
              <a:t>, mas a </a:t>
            </a:r>
            <a:r>
              <a:rPr lang="en-US" sz="2800" dirty="0" err="1"/>
              <a:t>descronicidade</a:t>
            </a:r>
            <a:r>
              <a:rPr lang="en-US" sz="2800" dirty="0"/>
              <a:t>, que causa </a:t>
            </a:r>
            <a:r>
              <a:rPr lang="en-US" sz="2800" dirty="0" err="1"/>
              <a:t>uma</a:t>
            </a:r>
            <a:r>
              <a:rPr lang="en-US" sz="2800" dirty="0"/>
              <a:t> </a:t>
            </a:r>
            <a:r>
              <a:rPr lang="en-US" sz="2800" dirty="0" err="1"/>
              <a:t>dispersão</a:t>
            </a:r>
            <a:r>
              <a:rPr lang="en-US" sz="2800" dirty="0"/>
              <a:t> temporal.</a:t>
            </a:r>
          </a:p>
          <a:p>
            <a:endParaRPr lang="en-US" sz="2800" dirty="0"/>
          </a:p>
          <a:p>
            <a:r>
              <a:rPr lang="en-US" sz="2800" dirty="0"/>
              <a:t>O tempo “</a:t>
            </a:r>
            <a:r>
              <a:rPr lang="en-US" sz="2800" dirty="0" err="1"/>
              <a:t>zumbe</a:t>
            </a:r>
            <a:r>
              <a:rPr lang="en-US" sz="2800" dirty="0"/>
              <a:t>” (buzz); é </a:t>
            </a:r>
            <a:r>
              <a:rPr lang="en-US" sz="2800" dirty="0" err="1"/>
              <a:t>atomizado</a:t>
            </a:r>
            <a:r>
              <a:rPr lang="en-US" sz="2800" dirty="0"/>
              <a:t>. A </a:t>
            </a:r>
            <a:r>
              <a:rPr lang="en-US" sz="2800" dirty="0" err="1"/>
              <a:t>experiência</a:t>
            </a:r>
            <a:r>
              <a:rPr lang="en-US" sz="2800" dirty="0"/>
              <a:t> da </a:t>
            </a:r>
            <a:r>
              <a:rPr lang="en-US" sz="2800" dirty="0" err="1"/>
              <a:t>duração</a:t>
            </a:r>
            <a:r>
              <a:rPr lang="en-US" sz="2800" dirty="0"/>
              <a:t> </a:t>
            </a:r>
            <a:r>
              <a:rPr lang="en-US" sz="2800" dirty="0" err="1"/>
              <a:t>não</a:t>
            </a:r>
            <a:r>
              <a:rPr lang="en-US" sz="2800" dirty="0"/>
              <a:t> é </a:t>
            </a:r>
            <a:r>
              <a:rPr lang="en-US" sz="2800" dirty="0" err="1"/>
              <a:t>mais</a:t>
            </a:r>
            <a:r>
              <a:rPr lang="en-US" sz="2800" dirty="0"/>
              <a:t> </a:t>
            </a:r>
            <a:r>
              <a:rPr lang="en-US" sz="2800" dirty="0" err="1"/>
              <a:t>possível</a:t>
            </a:r>
            <a:r>
              <a:rPr lang="en-US" sz="2800" dirty="0"/>
              <a:t>.</a:t>
            </a:r>
          </a:p>
          <a:p>
            <a:endParaRPr lang="en-US" sz="2800" dirty="0"/>
          </a:p>
          <a:p>
            <a:r>
              <a:rPr lang="en-US" sz="2800" dirty="0" err="1"/>
              <a:t>Destemporalização</a:t>
            </a:r>
            <a:r>
              <a:rPr lang="en-US" sz="2800" dirty="0"/>
              <a:t> (de-temporalization). </a:t>
            </a:r>
          </a:p>
          <a:p>
            <a:pPr marL="0" indent="0">
              <a:buNone/>
            </a:pPr>
            <a:br>
              <a:rPr lang="pt-BR" sz="2800" dirty="0"/>
            </a:br>
            <a:endParaRPr lang="pt-BR" sz="2800" dirty="0"/>
          </a:p>
        </p:txBody>
      </p:sp>
    </p:spTree>
    <p:extLst>
      <p:ext uri="{BB962C8B-B14F-4D97-AF65-F5344CB8AC3E}">
        <p14:creationId xmlns:p14="http://schemas.microsoft.com/office/powerpoint/2010/main" val="292240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8447D3-697A-4F7F-8DC4-D6C71278CDF7}"/>
              </a:ext>
            </a:extLst>
          </p:cNvPr>
          <p:cNvSpPr>
            <a:spLocks noGrp="1"/>
          </p:cNvSpPr>
          <p:nvPr>
            <p:ph type="title"/>
          </p:nvPr>
        </p:nvSpPr>
        <p:spPr/>
        <p:txBody>
          <a:bodyPr>
            <a:normAutofit/>
          </a:bodyPr>
          <a:lstStyle/>
          <a:p>
            <a:r>
              <a:rPr lang="en-US" sz="5400" dirty="0"/>
              <a:t>Han - </a:t>
            </a:r>
            <a:r>
              <a:rPr lang="en-US" sz="5400" dirty="0" err="1"/>
              <a:t>Descronicity</a:t>
            </a:r>
            <a:endParaRPr lang="pt-BR" dirty="0"/>
          </a:p>
        </p:txBody>
      </p:sp>
      <p:sp>
        <p:nvSpPr>
          <p:cNvPr id="3" name="Espaço Reservado para Conteúdo 2">
            <a:extLst>
              <a:ext uri="{FF2B5EF4-FFF2-40B4-BE49-F238E27FC236}">
                <a16:creationId xmlns:a16="http://schemas.microsoft.com/office/drawing/2014/main" id="{E63C1DD7-11E5-499D-AD3A-51DC345891EB}"/>
              </a:ext>
            </a:extLst>
          </p:cNvPr>
          <p:cNvSpPr>
            <a:spLocks noGrp="1"/>
          </p:cNvSpPr>
          <p:nvPr>
            <p:ph idx="1"/>
          </p:nvPr>
        </p:nvSpPr>
        <p:spPr/>
        <p:txBody>
          <a:bodyPr>
            <a:normAutofit lnSpcReduction="10000"/>
          </a:bodyPr>
          <a:lstStyle/>
          <a:p>
            <a:endParaRPr lang="pt-BR" sz="2800" dirty="0"/>
          </a:p>
          <a:p>
            <a:r>
              <a:rPr lang="en-US" sz="2800" dirty="0"/>
              <a:t>Neste </a:t>
            </a:r>
            <a:r>
              <a:rPr lang="en-US" sz="2800" dirty="0" err="1"/>
              <a:t>contexto</a:t>
            </a:r>
            <a:r>
              <a:rPr lang="en-US" sz="2800" dirty="0"/>
              <a:t>, de novo a </a:t>
            </a:r>
            <a:r>
              <a:rPr lang="en-US" sz="2800" dirty="0" err="1"/>
              <a:t>questão</a:t>
            </a:r>
            <a:r>
              <a:rPr lang="en-US" sz="2800" dirty="0"/>
              <a:t> </a:t>
            </a:r>
            <a:r>
              <a:rPr lang="en-US" sz="2800" dirty="0" err="1"/>
              <a:t>narrativa</a:t>
            </a:r>
            <a:r>
              <a:rPr lang="en-US" sz="2800" dirty="0"/>
              <a:t> (</a:t>
            </a:r>
            <a:r>
              <a:rPr lang="en-US" sz="2800" dirty="0" err="1"/>
              <a:t>adição</a:t>
            </a:r>
            <a:r>
              <a:rPr lang="en-US" sz="2800" dirty="0"/>
              <a:t>); “</a:t>
            </a:r>
            <a:r>
              <a:rPr lang="pt-BR" sz="2800" dirty="0"/>
              <a:t>A narrativa vira uma mera cronologia de eventos”;</a:t>
            </a:r>
          </a:p>
          <a:p>
            <a:endParaRPr lang="pt-BR" sz="2800" dirty="0"/>
          </a:p>
          <a:p>
            <a:r>
              <a:rPr lang="pt-BR" sz="2800" dirty="0"/>
              <a:t>Perda da negatividade (intervalos, pausas, suspensões); “a pausa determina a música”.</a:t>
            </a:r>
          </a:p>
          <a:p>
            <a:endParaRPr lang="pt-BR" sz="2800" dirty="0"/>
          </a:p>
          <a:p>
            <a:r>
              <a:rPr lang="en-US" sz="2800" dirty="0" err="1"/>
              <a:t>Eventos</a:t>
            </a:r>
            <a:r>
              <a:rPr lang="en-US" sz="2800" dirty="0"/>
              <a:t> </a:t>
            </a:r>
            <a:r>
              <a:rPr lang="en-US" sz="2800" dirty="0" err="1"/>
              <a:t>desestruturados</a:t>
            </a:r>
            <a:r>
              <a:rPr lang="en-US" sz="2800" dirty="0"/>
              <a:t>. A-</a:t>
            </a:r>
            <a:r>
              <a:rPr lang="en-US" sz="2800" dirty="0" err="1"/>
              <a:t>históricos</a:t>
            </a:r>
            <a:r>
              <a:rPr lang="en-US" sz="2800" dirty="0"/>
              <a:t>.</a:t>
            </a:r>
          </a:p>
          <a:p>
            <a:pPr marL="0" indent="0">
              <a:buNone/>
            </a:pPr>
            <a:br>
              <a:rPr lang="pt-BR" sz="2800" dirty="0"/>
            </a:br>
            <a:endParaRPr lang="pt-BR" sz="2800" dirty="0"/>
          </a:p>
        </p:txBody>
      </p:sp>
    </p:spTree>
    <p:extLst>
      <p:ext uri="{BB962C8B-B14F-4D97-AF65-F5344CB8AC3E}">
        <p14:creationId xmlns:p14="http://schemas.microsoft.com/office/powerpoint/2010/main" val="3775272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5CBBB-785E-424E-9001-31D25B996C1F}"/>
              </a:ext>
            </a:extLst>
          </p:cNvPr>
          <p:cNvSpPr>
            <a:spLocks noGrp="1"/>
          </p:cNvSpPr>
          <p:nvPr>
            <p:ph type="title"/>
          </p:nvPr>
        </p:nvSpPr>
        <p:spPr/>
        <p:txBody>
          <a:bodyPr/>
          <a:lstStyle/>
          <a:p>
            <a:r>
              <a:rPr lang="pt-BR" dirty="0"/>
              <a:t>Giddens</a:t>
            </a:r>
          </a:p>
        </p:txBody>
      </p:sp>
      <p:sp>
        <p:nvSpPr>
          <p:cNvPr id="3" name="Espaço Reservado para Conteúdo 2">
            <a:extLst>
              <a:ext uri="{FF2B5EF4-FFF2-40B4-BE49-F238E27FC236}">
                <a16:creationId xmlns:a16="http://schemas.microsoft.com/office/drawing/2014/main" id="{47AE81D5-5520-4068-B66F-56AFF43176A4}"/>
              </a:ext>
            </a:extLst>
          </p:cNvPr>
          <p:cNvSpPr>
            <a:spLocks noGrp="1"/>
          </p:cNvSpPr>
          <p:nvPr>
            <p:ph idx="1"/>
          </p:nvPr>
        </p:nvSpPr>
        <p:spPr/>
        <p:txBody>
          <a:bodyPr>
            <a:normAutofit/>
          </a:bodyPr>
          <a:lstStyle/>
          <a:p>
            <a:r>
              <a:rPr lang="pt-BR" sz="3100" dirty="0"/>
              <a:t>Culturas pré-modernas: vinculação tempo-espaço; marcadores em relação constante.</a:t>
            </a:r>
          </a:p>
          <a:p>
            <a:endParaRPr lang="pt-BR" sz="3100" dirty="0"/>
          </a:p>
          <a:p>
            <a:r>
              <a:rPr lang="pt-BR" sz="3100" dirty="0"/>
              <a:t>Relógio: elemento-chave na separação do tempo</a:t>
            </a:r>
          </a:p>
          <a:p>
            <a:r>
              <a:rPr lang="pt-BR" sz="2800" dirty="0"/>
              <a:t>Final do 18. “Dimensão uniforme de tempo vazio”.</a:t>
            </a:r>
            <a:endParaRPr lang="pt-BR" sz="3100" dirty="0"/>
          </a:p>
          <a:p>
            <a:pPr marL="0" indent="0">
              <a:buNone/>
            </a:pPr>
            <a:endParaRPr lang="pt-BR" dirty="0"/>
          </a:p>
          <a:p>
            <a:pPr marL="0" indent="0">
              <a:buNone/>
            </a:pPr>
            <a:br>
              <a:rPr lang="pt-BR" dirty="0"/>
            </a:br>
            <a:br>
              <a:rPr lang="pt-BR" dirty="0"/>
            </a:br>
            <a:endParaRPr lang="pt-BR" dirty="0"/>
          </a:p>
        </p:txBody>
      </p:sp>
      <p:pic>
        <p:nvPicPr>
          <p:cNvPr id="5" name="Imagem 4">
            <a:extLst>
              <a:ext uri="{FF2B5EF4-FFF2-40B4-BE49-F238E27FC236}">
                <a16:creationId xmlns:a16="http://schemas.microsoft.com/office/drawing/2014/main" id="{951F0C5D-AD3B-49AC-8E2B-5AD3C4B6A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1112" y="3824287"/>
            <a:ext cx="2143125" cy="2143125"/>
          </a:xfrm>
          <a:prstGeom prst="rect">
            <a:avLst/>
          </a:prstGeom>
        </p:spPr>
      </p:pic>
    </p:spTree>
    <p:extLst>
      <p:ext uri="{BB962C8B-B14F-4D97-AF65-F5344CB8AC3E}">
        <p14:creationId xmlns:p14="http://schemas.microsoft.com/office/powerpoint/2010/main" val="12709240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8447D3-697A-4F7F-8DC4-D6C71278CDF7}"/>
              </a:ext>
            </a:extLst>
          </p:cNvPr>
          <p:cNvSpPr>
            <a:spLocks noGrp="1"/>
          </p:cNvSpPr>
          <p:nvPr>
            <p:ph type="title"/>
          </p:nvPr>
        </p:nvSpPr>
        <p:spPr/>
        <p:txBody>
          <a:bodyPr>
            <a:normAutofit/>
          </a:bodyPr>
          <a:lstStyle/>
          <a:p>
            <a:r>
              <a:rPr lang="en-US" sz="5400" dirty="0" err="1"/>
              <a:t>Anotações</a:t>
            </a:r>
            <a:r>
              <a:rPr lang="en-US" sz="5400" dirty="0"/>
              <a:t> </a:t>
            </a:r>
            <a:r>
              <a:rPr lang="en-US" sz="5400" dirty="0" err="1"/>
              <a:t>conclusivas</a:t>
            </a:r>
            <a:r>
              <a:rPr lang="en-US" sz="5400" dirty="0"/>
              <a:t> e </a:t>
            </a:r>
            <a:r>
              <a:rPr lang="en-US" sz="5400" dirty="0" err="1"/>
              <a:t>temporárias</a:t>
            </a:r>
            <a:r>
              <a:rPr lang="en-US" sz="5400" dirty="0"/>
              <a:t> </a:t>
            </a:r>
            <a:endParaRPr lang="pt-BR" dirty="0"/>
          </a:p>
        </p:txBody>
      </p:sp>
      <p:sp>
        <p:nvSpPr>
          <p:cNvPr id="3" name="Espaço Reservado para Conteúdo 2">
            <a:extLst>
              <a:ext uri="{FF2B5EF4-FFF2-40B4-BE49-F238E27FC236}">
                <a16:creationId xmlns:a16="http://schemas.microsoft.com/office/drawing/2014/main" id="{E63C1DD7-11E5-499D-AD3A-51DC345891EB}"/>
              </a:ext>
            </a:extLst>
          </p:cNvPr>
          <p:cNvSpPr>
            <a:spLocks noGrp="1"/>
          </p:cNvSpPr>
          <p:nvPr>
            <p:ph idx="1"/>
          </p:nvPr>
        </p:nvSpPr>
        <p:spPr/>
        <p:txBody>
          <a:bodyPr>
            <a:normAutofit/>
          </a:bodyPr>
          <a:lstStyle/>
          <a:p>
            <a:r>
              <a:rPr lang="pt-BR" sz="2800" dirty="0"/>
              <a:t>O Design das plataformas a partir dos algoritmos cria espaços e temporalidades;</a:t>
            </a:r>
          </a:p>
          <a:p>
            <a:endParaRPr lang="pt-BR" sz="2800" dirty="0"/>
          </a:p>
          <a:p>
            <a:endParaRPr lang="pt-BR" sz="2800" dirty="0"/>
          </a:p>
        </p:txBody>
      </p:sp>
    </p:spTree>
    <p:extLst>
      <p:ext uri="{BB962C8B-B14F-4D97-AF65-F5344CB8AC3E}">
        <p14:creationId xmlns:p14="http://schemas.microsoft.com/office/powerpoint/2010/main" val="622760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5CBBB-785E-424E-9001-31D25B996C1F}"/>
              </a:ext>
            </a:extLst>
          </p:cNvPr>
          <p:cNvSpPr>
            <a:spLocks noGrp="1"/>
          </p:cNvSpPr>
          <p:nvPr>
            <p:ph type="title"/>
          </p:nvPr>
        </p:nvSpPr>
        <p:spPr/>
        <p:txBody>
          <a:bodyPr/>
          <a:lstStyle/>
          <a:p>
            <a:r>
              <a:rPr lang="pt-BR" dirty="0"/>
              <a:t>Giddens</a:t>
            </a:r>
          </a:p>
        </p:txBody>
      </p:sp>
      <p:sp>
        <p:nvSpPr>
          <p:cNvPr id="3" name="Espaço Reservado para Conteúdo 2">
            <a:extLst>
              <a:ext uri="{FF2B5EF4-FFF2-40B4-BE49-F238E27FC236}">
                <a16:creationId xmlns:a16="http://schemas.microsoft.com/office/drawing/2014/main" id="{47AE81D5-5520-4068-B66F-56AFF43176A4}"/>
              </a:ext>
            </a:extLst>
          </p:cNvPr>
          <p:cNvSpPr>
            <a:spLocks noGrp="1"/>
          </p:cNvSpPr>
          <p:nvPr>
            <p:ph idx="1"/>
          </p:nvPr>
        </p:nvSpPr>
        <p:spPr/>
        <p:txBody>
          <a:bodyPr>
            <a:normAutofit/>
          </a:bodyPr>
          <a:lstStyle/>
          <a:p>
            <a:r>
              <a:rPr lang="pt-BR" sz="3100" dirty="0"/>
              <a:t>“</a:t>
            </a:r>
            <a:r>
              <a:rPr lang="pt-BR" sz="2800" dirty="0"/>
              <a:t>O tempo ainda estava conectado com o espaço (e o lugar) até que a uniformidade de mensuração do tempo pelo relógio mecânico correspondeu à uniformidade na organização social do tempo.” (p. 21)</a:t>
            </a:r>
          </a:p>
          <a:p>
            <a:endParaRPr lang="pt-BR" sz="2800" dirty="0"/>
          </a:p>
          <a:p>
            <a:r>
              <a:rPr lang="pt-BR" sz="2800" dirty="0"/>
              <a:t>Por exemplo, uniformização do calendário.</a:t>
            </a:r>
          </a:p>
          <a:p>
            <a:r>
              <a:rPr lang="pt-BR" sz="2800" dirty="0"/>
              <a:t>Tabela de horário do trem:  dispositivo de ordenação tempo-espaço.</a:t>
            </a:r>
            <a:endParaRPr lang="pt-BR" sz="3100" dirty="0"/>
          </a:p>
          <a:p>
            <a:pPr marL="0" indent="0">
              <a:buNone/>
            </a:pPr>
            <a:endParaRPr lang="pt-BR" dirty="0"/>
          </a:p>
          <a:p>
            <a:pPr marL="0" indent="0">
              <a:buNone/>
            </a:pPr>
            <a:br>
              <a:rPr lang="pt-BR" dirty="0"/>
            </a:br>
            <a:br>
              <a:rPr lang="pt-BR" dirty="0"/>
            </a:br>
            <a:endParaRPr lang="pt-BR" dirty="0"/>
          </a:p>
        </p:txBody>
      </p:sp>
    </p:spTree>
    <p:extLst>
      <p:ext uri="{BB962C8B-B14F-4D97-AF65-F5344CB8AC3E}">
        <p14:creationId xmlns:p14="http://schemas.microsoft.com/office/powerpoint/2010/main" val="4065347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5CBBB-785E-424E-9001-31D25B996C1F}"/>
              </a:ext>
            </a:extLst>
          </p:cNvPr>
          <p:cNvSpPr>
            <a:spLocks noGrp="1"/>
          </p:cNvSpPr>
          <p:nvPr>
            <p:ph type="title"/>
          </p:nvPr>
        </p:nvSpPr>
        <p:spPr/>
        <p:txBody>
          <a:bodyPr/>
          <a:lstStyle/>
          <a:p>
            <a:r>
              <a:rPr lang="pt-BR" dirty="0"/>
              <a:t>Giddens</a:t>
            </a:r>
          </a:p>
        </p:txBody>
      </p:sp>
      <p:sp>
        <p:nvSpPr>
          <p:cNvPr id="3" name="Espaço Reservado para Conteúdo 2">
            <a:extLst>
              <a:ext uri="{FF2B5EF4-FFF2-40B4-BE49-F238E27FC236}">
                <a16:creationId xmlns:a16="http://schemas.microsoft.com/office/drawing/2014/main" id="{47AE81D5-5520-4068-B66F-56AFF43176A4}"/>
              </a:ext>
            </a:extLst>
          </p:cNvPr>
          <p:cNvSpPr>
            <a:spLocks noGrp="1"/>
          </p:cNvSpPr>
          <p:nvPr>
            <p:ph idx="1"/>
          </p:nvPr>
        </p:nvSpPr>
        <p:spPr/>
        <p:txBody>
          <a:bodyPr>
            <a:normAutofit lnSpcReduction="10000"/>
          </a:bodyPr>
          <a:lstStyle/>
          <a:p>
            <a:r>
              <a:rPr lang="pt-BR" sz="3100" dirty="0"/>
              <a:t>“Desencaixe”:</a:t>
            </a:r>
          </a:p>
          <a:p>
            <a:endParaRPr lang="pt-BR" sz="3100" dirty="0"/>
          </a:p>
          <a:p>
            <a:r>
              <a:rPr lang="pt-BR" sz="2800" dirty="0"/>
              <a:t>“Quero distinguir dois tipos de mecanismos de desencaixe intrinsecamente envolvidos no desenvolvimento das instituições sociais modernas. O primeiro deles denomino de criação de fichas simbólicas; o segundo chamo de estabelecimento de sistemas peritos.”(p. 25)</a:t>
            </a:r>
            <a:endParaRPr lang="pt-BR" sz="3100" dirty="0"/>
          </a:p>
          <a:p>
            <a:pPr marL="0" indent="0">
              <a:buNone/>
            </a:pPr>
            <a:endParaRPr lang="pt-BR" dirty="0"/>
          </a:p>
          <a:p>
            <a:pPr marL="0" indent="0">
              <a:buNone/>
            </a:pPr>
            <a:br>
              <a:rPr lang="pt-BR" dirty="0"/>
            </a:br>
            <a:br>
              <a:rPr lang="pt-BR" dirty="0"/>
            </a:br>
            <a:endParaRPr lang="pt-BR" dirty="0"/>
          </a:p>
        </p:txBody>
      </p:sp>
    </p:spTree>
    <p:extLst>
      <p:ext uri="{BB962C8B-B14F-4D97-AF65-F5344CB8AC3E}">
        <p14:creationId xmlns:p14="http://schemas.microsoft.com/office/powerpoint/2010/main" val="2713605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5CBBB-785E-424E-9001-31D25B996C1F}"/>
              </a:ext>
            </a:extLst>
          </p:cNvPr>
          <p:cNvSpPr>
            <a:spLocks noGrp="1"/>
          </p:cNvSpPr>
          <p:nvPr>
            <p:ph type="title"/>
          </p:nvPr>
        </p:nvSpPr>
        <p:spPr/>
        <p:txBody>
          <a:bodyPr/>
          <a:lstStyle/>
          <a:p>
            <a:r>
              <a:rPr lang="pt-BR" dirty="0"/>
              <a:t>Giddens</a:t>
            </a:r>
          </a:p>
        </p:txBody>
      </p:sp>
      <p:sp>
        <p:nvSpPr>
          <p:cNvPr id="3" name="Espaço Reservado para Conteúdo 2">
            <a:extLst>
              <a:ext uri="{FF2B5EF4-FFF2-40B4-BE49-F238E27FC236}">
                <a16:creationId xmlns:a16="http://schemas.microsoft.com/office/drawing/2014/main" id="{47AE81D5-5520-4068-B66F-56AFF43176A4}"/>
              </a:ext>
            </a:extLst>
          </p:cNvPr>
          <p:cNvSpPr>
            <a:spLocks noGrp="1"/>
          </p:cNvSpPr>
          <p:nvPr>
            <p:ph idx="1"/>
          </p:nvPr>
        </p:nvSpPr>
        <p:spPr/>
        <p:txBody>
          <a:bodyPr>
            <a:normAutofit fontScale="92500"/>
          </a:bodyPr>
          <a:lstStyle/>
          <a:p>
            <a:r>
              <a:rPr lang="pt-BR" sz="3100" dirty="0"/>
              <a:t>“Desencaixe”:</a:t>
            </a:r>
          </a:p>
          <a:p>
            <a:endParaRPr lang="pt-BR" sz="3100" dirty="0"/>
          </a:p>
          <a:p>
            <a:r>
              <a:rPr lang="pt-BR" sz="2800" dirty="0"/>
              <a:t>Fichas simbólicas: “(...) meios de intercâmbio que podem ser "circulados" sem ter em vista as características específicas dos indivíduos ou grupos que lidam com eles em qualquer conjuntura particular. Vários tipos de fichas simbólicas podem ser distinguidos, tais como os meios de legitimação política; devo me concentrar aqui na ficha do dinheiro.” (p. 25) </a:t>
            </a:r>
            <a:endParaRPr lang="pt-BR" sz="3100" dirty="0"/>
          </a:p>
          <a:p>
            <a:pPr marL="0" indent="0">
              <a:buNone/>
            </a:pPr>
            <a:endParaRPr lang="pt-BR" dirty="0"/>
          </a:p>
          <a:p>
            <a:pPr marL="0" indent="0">
              <a:buNone/>
            </a:pPr>
            <a:br>
              <a:rPr lang="pt-BR" dirty="0"/>
            </a:br>
            <a:br>
              <a:rPr lang="pt-BR" dirty="0"/>
            </a:br>
            <a:endParaRPr lang="pt-BR" dirty="0"/>
          </a:p>
        </p:txBody>
      </p:sp>
    </p:spTree>
    <p:extLst>
      <p:ext uri="{BB962C8B-B14F-4D97-AF65-F5344CB8AC3E}">
        <p14:creationId xmlns:p14="http://schemas.microsoft.com/office/powerpoint/2010/main" val="2048545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5CBBB-785E-424E-9001-31D25B996C1F}"/>
              </a:ext>
            </a:extLst>
          </p:cNvPr>
          <p:cNvSpPr>
            <a:spLocks noGrp="1"/>
          </p:cNvSpPr>
          <p:nvPr>
            <p:ph type="title"/>
          </p:nvPr>
        </p:nvSpPr>
        <p:spPr/>
        <p:txBody>
          <a:bodyPr/>
          <a:lstStyle/>
          <a:p>
            <a:r>
              <a:rPr lang="pt-BR" dirty="0"/>
              <a:t>Giddens</a:t>
            </a:r>
          </a:p>
        </p:txBody>
      </p:sp>
      <p:sp>
        <p:nvSpPr>
          <p:cNvPr id="3" name="Espaço Reservado para Conteúdo 2">
            <a:extLst>
              <a:ext uri="{FF2B5EF4-FFF2-40B4-BE49-F238E27FC236}">
                <a16:creationId xmlns:a16="http://schemas.microsoft.com/office/drawing/2014/main" id="{47AE81D5-5520-4068-B66F-56AFF43176A4}"/>
              </a:ext>
            </a:extLst>
          </p:cNvPr>
          <p:cNvSpPr>
            <a:spLocks noGrp="1"/>
          </p:cNvSpPr>
          <p:nvPr>
            <p:ph idx="1"/>
          </p:nvPr>
        </p:nvSpPr>
        <p:spPr/>
        <p:txBody>
          <a:bodyPr>
            <a:normAutofit lnSpcReduction="10000"/>
          </a:bodyPr>
          <a:lstStyle/>
          <a:p>
            <a:r>
              <a:rPr lang="pt-BR" sz="3100" dirty="0"/>
              <a:t>“Desencaixe”:</a:t>
            </a:r>
          </a:p>
          <a:p>
            <a:endParaRPr lang="pt-BR" sz="3100" dirty="0"/>
          </a:p>
          <a:p>
            <a:r>
              <a:rPr lang="pt-BR" sz="2400" dirty="0"/>
              <a:t>“Por sistemas peritos quero me referir a sistemas de excelência técnica ou competência profissional que organizam grandes áreas dos ambientes material e social em que vivemos hoje.25 A maioria das pessoas leigas consulta "profissionais" — advogados, arquitetos, médicos etc., — apenas de modo periódico ou irregular. Mas os sistemas nos quais está integrado o conhecimento dos peritos influencia muitos aspectos do que fazemos de uma maneira contínua. Ao estar simplesmente em casa, estou envolvido num sistema perito, ou numa série de tais sistemas, nos quais deposito minha confiança.” (p. 30)</a:t>
            </a:r>
            <a:endParaRPr lang="pt-BR" dirty="0"/>
          </a:p>
          <a:p>
            <a:pPr marL="0" indent="0">
              <a:buNone/>
            </a:pPr>
            <a:br>
              <a:rPr lang="pt-BR" dirty="0"/>
            </a:br>
            <a:br>
              <a:rPr lang="pt-BR" dirty="0"/>
            </a:br>
            <a:endParaRPr lang="pt-BR" dirty="0"/>
          </a:p>
        </p:txBody>
      </p:sp>
    </p:spTree>
    <p:extLst>
      <p:ext uri="{BB962C8B-B14F-4D97-AF65-F5344CB8AC3E}">
        <p14:creationId xmlns:p14="http://schemas.microsoft.com/office/powerpoint/2010/main" val="2888269523"/>
      </p:ext>
    </p:extLst>
  </p:cSld>
  <p:clrMapOvr>
    <a:masterClrMapping/>
  </p:clrMapOvr>
</p:sld>
</file>

<file path=ppt/theme/theme1.xml><?xml version="1.0" encoding="utf-8"?>
<a:theme xmlns:a="http://schemas.openxmlformats.org/drawingml/2006/main" name="CelebrationVTI">
  <a:themeElements>
    <a:clrScheme name="Custom 25">
      <a:dk1>
        <a:sysClr val="windowText" lastClr="000000"/>
      </a:dk1>
      <a:lt1>
        <a:sysClr val="window" lastClr="FFFFFF"/>
      </a:lt1>
      <a:dk2>
        <a:srgbClr val="420023"/>
      </a:dk2>
      <a:lt2>
        <a:srgbClr val="FDFBF9"/>
      </a:lt2>
      <a:accent1>
        <a:srgbClr val="91274F"/>
      </a:accent1>
      <a:accent2>
        <a:srgbClr val="97446E"/>
      </a:accent2>
      <a:accent3>
        <a:srgbClr val="24BEEE"/>
      </a:accent3>
      <a:accent4>
        <a:srgbClr val="A52B3A"/>
      </a:accent4>
      <a:accent5>
        <a:srgbClr val="F39E29"/>
      </a:accent5>
      <a:accent6>
        <a:srgbClr val="E87450"/>
      </a:accent6>
      <a:hlink>
        <a:srgbClr val="F55D5D"/>
      </a:hlink>
      <a:folHlink>
        <a:srgbClr val="EA3A60"/>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lebrationVTI" id="{BAD6E4D6-FB5F-472A-BAD2-154760D77BE0}" vid="{59D360FE-6438-46F1-A5A6-11415132A23A}"/>
    </a:ext>
  </a:extLst>
</a:theme>
</file>

<file path=docProps/app.xml><?xml version="1.0" encoding="utf-8"?>
<Properties xmlns="http://schemas.openxmlformats.org/officeDocument/2006/extended-properties" xmlns:vt="http://schemas.openxmlformats.org/officeDocument/2006/docPropsVTypes">
  <Template/>
  <TotalTime>2457</TotalTime>
  <Words>2681</Words>
  <Application>Microsoft Office PowerPoint</Application>
  <PresentationFormat>Widescreen</PresentationFormat>
  <Paragraphs>237</Paragraphs>
  <Slides>50</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50</vt:i4>
      </vt:variant>
    </vt:vector>
  </HeadingPairs>
  <TitlesOfParts>
    <vt:vector size="55" baseType="lpstr">
      <vt:lpstr>Arial</vt:lpstr>
      <vt:lpstr>Calibri</vt:lpstr>
      <vt:lpstr>Gill Sans Nova</vt:lpstr>
      <vt:lpstr>Montserrat</vt:lpstr>
      <vt:lpstr>CelebrationVTI</vt:lpstr>
      <vt:lpstr>Espaço – Tempo /1 </vt:lpstr>
      <vt:lpstr>Apresentação do PowerPoint</vt:lpstr>
      <vt:lpstr>Giddens</vt:lpstr>
      <vt:lpstr>Giddens</vt:lpstr>
      <vt:lpstr>Giddens</vt:lpstr>
      <vt:lpstr>Giddens</vt:lpstr>
      <vt:lpstr>Giddens</vt:lpstr>
      <vt:lpstr>Giddens</vt:lpstr>
      <vt:lpstr>Giddens</vt:lpstr>
      <vt:lpstr>Giddens</vt:lpstr>
      <vt:lpstr>Giddens</vt:lpstr>
      <vt:lpstr>Apresentação do PowerPoint</vt:lpstr>
      <vt:lpstr>Apresentação do PowerPoint</vt:lpstr>
      <vt:lpstr>Até o fim do mundo – Wim Wenders, 1991</vt:lpstr>
      <vt:lpstr>Apresentação do PowerPoint</vt:lpstr>
      <vt:lpstr>Apresentação do PowerPoint</vt:lpstr>
      <vt:lpstr>Apresentação do PowerPoint</vt:lpstr>
      <vt:lpstr>Terra Arrasada - Grid</vt:lpstr>
      <vt:lpstr>Apresentação do PowerPoint</vt:lpstr>
      <vt:lpstr>Apresentação do PowerPoint</vt:lpstr>
      <vt:lpstr>Apresentação do PowerPoint</vt:lpstr>
      <vt:lpstr>Apresentação do PowerPoint</vt:lpstr>
      <vt:lpstr>Apresentação do PowerPoint</vt:lpstr>
      <vt:lpstr>Grid</vt:lpstr>
      <vt:lpstr>Grid</vt:lpstr>
      <vt:lpstr>Definições de espaço</vt:lpstr>
      <vt:lpstr>Apresentação do PowerPoint</vt:lpstr>
      <vt:lpstr>Definições de espaço</vt:lpstr>
      <vt:lpstr>Definições de espaço</vt:lpstr>
      <vt:lpstr>Definições de espaço</vt:lpstr>
      <vt:lpstr>Definições de espaço</vt:lpstr>
      <vt:lpstr>Definições de espaço</vt:lpstr>
      <vt:lpstr>Definições de espaço</vt:lpstr>
      <vt:lpstr>Definições de espaço - Metáforas</vt:lpstr>
      <vt:lpstr>Definições de espaço - Metáforas</vt:lpstr>
      <vt:lpstr>Apresentação do PowerPoint</vt:lpstr>
      <vt:lpstr>Apresentação do PowerPoint</vt:lpstr>
      <vt:lpstr>Definições de espaço - Hall</vt:lpstr>
      <vt:lpstr>Apresentação do PowerPoint</vt:lpstr>
      <vt:lpstr>Definições de espaço </vt:lpstr>
      <vt:lpstr>Definições de espaço</vt:lpstr>
      <vt:lpstr>Definições de espaço</vt:lpstr>
      <vt:lpstr>Definições de espaço</vt:lpstr>
      <vt:lpstr>Placeification (Lugarização?)</vt:lpstr>
      <vt:lpstr>Placeification (Lugarização?)</vt:lpstr>
      <vt:lpstr>Placeification - Dimensões</vt:lpstr>
      <vt:lpstr>Han - Descronicity</vt:lpstr>
      <vt:lpstr>Han - Descronicity</vt:lpstr>
      <vt:lpstr>Han - Descronicity</vt:lpstr>
      <vt:lpstr>Anotações conclusivas e temporárias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Daniela Osvald Ramos</dc:creator>
  <cp:lastModifiedBy>Daniela</cp:lastModifiedBy>
  <cp:revision>180</cp:revision>
  <dcterms:created xsi:type="dcterms:W3CDTF">2021-05-10T19:30:05Z</dcterms:created>
  <dcterms:modified xsi:type="dcterms:W3CDTF">2023-05-09T23:41:26Z</dcterms:modified>
</cp:coreProperties>
</file>