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348" r:id="rId4"/>
    <p:sldId id="340" r:id="rId5"/>
    <p:sldId id="349" r:id="rId6"/>
    <p:sldId id="341" r:id="rId7"/>
    <p:sldId id="328" r:id="rId8"/>
    <p:sldId id="342" r:id="rId9"/>
    <p:sldId id="331" r:id="rId10"/>
    <p:sldId id="343" r:id="rId11"/>
    <p:sldId id="350" r:id="rId12"/>
    <p:sldId id="344" r:id="rId13"/>
    <p:sldId id="345" r:id="rId14"/>
    <p:sldId id="346" r:id="rId15"/>
    <p:sldId id="347" r:id="rId16"/>
    <p:sldId id="339" r:id="rId17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7541CA-CB26-4FC8-88C9-16DD3B038D09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1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/>
              <a:t>Escola Superior de Agricultura</a:t>
            </a:r>
            <a:br>
              <a:rPr lang="pt-BR" sz="3100" b="1" i="1" dirty="0"/>
            </a:br>
            <a:r>
              <a:rPr lang="pt-BR" sz="3100" b="1" i="1" dirty="0"/>
              <a:t> “Luiz de Queiroz”</a:t>
            </a:r>
            <a:br>
              <a:rPr lang="pt-BR" sz="3100" b="1" i="1" dirty="0"/>
            </a:br>
            <a:r>
              <a:rPr lang="pt-BR" sz="3100" b="1" i="1" dirty="0"/>
              <a:t>Universidade de São Paulo</a:t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b="1" i="1" dirty="0"/>
              <a:t>LCE0220 – Cálculo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r>
              <a:rPr lang="pt-BR" dirty="0">
                <a:solidFill>
                  <a:schemeClr val="tx1"/>
                </a:solidFill>
              </a:rPr>
              <a:t>Profa. Dra. Andreia Adami</a:t>
            </a:r>
          </a:p>
          <a:p>
            <a:pPr algn="r"/>
            <a:r>
              <a:rPr lang="pt-BR" u="sng" dirty="0">
                <a:solidFill>
                  <a:schemeClr val="tx1"/>
                </a:solidFill>
              </a:rPr>
              <a:t>deiaadami@terra.com.br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17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Analisando o triângulo retângulo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sub>
                    </m:sSub>
                  </m:oMath>
                </a14:m>
                <a:r>
                  <a:rPr lang="pt-BR" sz="2800" dirty="0">
                    <a:ea typeface="Cambria Math" panose="02040503050406030204" pitchFamily="18" charset="0"/>
                  </a:rPr>
                  <a:t>da figura 8.31, </a:t>
                </a: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215" t="-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43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ea typeface="Cambria Math" panose="02040503050406030204" pitchFamily="18" charset="0"/>
                  </a:rPr>
                  <a:t>Vemos </a:t>
                </a:r>
                <a:r>
                  <a:rPr lang="pt-BR" sz="2800" dirty="0">
                    <a:ea typeface="Cambria Math" panose="02040503050406030204" pitchFamily="18" charset="0"/>
                  </a:rPr>
                  <a:t>que</a:t>
                </a:r>
                <a:r>
                  <a:rPr lang="pt-BR" sz="2800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pt-BR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28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Como </a:t>
                </a:r>
                <a:r>
                  <a:rPr lang="pt-BR" sz="2800" i="1" dirty="0"/>
                  <a:t>f</a:t>
                </a:r>
                <a:r>
                  <a:rPr lang="pt-BR" sz="2800" dirty="0"/>
                  <a:t> é derivável  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BR" sz="2800" dirty="0"/>
                  <a:t>podemos aplicar o Teorema do valor médio, em cada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800" i="1" dirty="0"/>
                  <a:t>, i=1, ..., n. </a:t>
                </a:r>
                <a:r>
                  <a:rPr lang="pt-BR" sz="2800" dirty="0"/>
                  <a:t>Então, para cada </a:t>
                </a:r>
                <a:r>
                  <a:rPr lang="pt-BR" sz="2800" i="1" dirty="0"/>
                  <a:t>i=1,2, ..., n</a:t>
                </a:r>
                <a:r>
                  <a:rPr lang="pt-BR" sz="2800" dirty="0"/>
                  <a:t> , existe um ponto </a:t>
                </a:r>
                <a:r>
                  <a:rPr lang="pt-BR" sz="2800" dirty="0" err="1"/>
                  <a:t>di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−1, </m:t>
                        </m:r>
                      </m:sub>
                    </m:sSub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/>
                  <a:t>), tal que:</a:t>
                </a:r>
              </a:p>
              <a:p>
                <a:pPr marL="0" indent="0">
                  <a:buNone/>
                </a:pPr>
                <a:endParaRPr lang="pt-BR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sz="2800" dirty="0"/>
                  <a:t>)</a:t>
                </a:r>
                <a:r>
                  <a:rPr lang="pt-BR" sz="2800" dirty="0"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sz="2800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pt-BR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pt-B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215" t="-962" r="-2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8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Substituindo </a:t>
                </a:r>
                <a14:m>
                  <m:oMath xmlns:m="http://schemas.openxmlformats.org/officeDocument/2006/math">
                    <m:r>
                      <a:rPr lang="pt-BR" sz="2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2800" i="1" dirty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pt-B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ea typeface="Cambria Math" panose="02040503050406030204" pitchFamily="18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ea typeface="Cambria Math" panose="02040503050406030204" pitchFamily="18" charset="0"/>
                  </a:rPr>
                  <a:t>temos: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pt-BR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′(</m:t>
                                  </m:r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′(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Substituindo em Ai temos: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pt-BR" sz="2800" dirty="0" smtClean="0"/>
                  <a:t>A</a:t>
                </a:r>
                <a:r>
                  <a:rPr lang="pt-BR" sz="2800" baseline="-25000" dirty="0" smtClean="0"/>
                  <a:t>i</a:t>
                </a:r>
                <a:r>
                  <a:rPr lang="pt-BR" sz="2800" dirty="0"/>
                  <a:t>= </a:t>
                </a:r>
                <a:r>
                  <a:rPr lang="pt-BR" sz="2800" dirty="0" smtClean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2800" dirty="0"/>
              </a:p>
              <a:p>
                <a:pPr marL="0" indent="0" algn="ctr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Esta expressão nos dá a área da lateral do tronco do cone gerado pela rotação, em torno do eixo dos x, do segmento de reta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417" t="-962" r="-2024" b="-10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59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Somando as áreas laterais de todos os troncos de cone gerados pela rotação dos segmentos que compõem a linha poligonal, obtemos uma aproximação da área da superfície S dada por:</a:t>
                </a:r>
                <a:endParaRPr lang="pt-BR" sz="28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endParaRPr lang="pt-BR" sz="28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e>
                    </m:nary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 smtClean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′(</m:t>
                                    </m:r>
                                    <m:sSub>
                                      <m:sSubPr>
                                        <m:ctrlPr>
                                          <a:rPr lang="pt-B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BR" sz="2800" dirty="0"/>
              </a:p>
              <a:p>
                <a:pPr marL="0" indent="0" algn="ctr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Podemos observar que, quando n cresce muito e cada  </a:t>
                </a:r>
                <a14:m>
                  <m:oMath xmlns:m="http://schemas.openxmlformats.org/officeDocument/2006/math">
                    <m:r>
                      <a:rPr lang="pt-B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 smtClean="0"/>
                  <a:t> torna-se muito pequeno, a soma das áreas laterais dos </a:t>
                </a:r>
                <a:r>
                  <a:rPr lang="pt-BR" sz="2800" i="1" dirty="0" smtClean="0"/>
                  <a:t>n</a:t>
                </a:r>
                <a:r>
                  <a:rPr lang="pt-BR" sz="2800" dirty="0" smtClean="0"/>
                  <a:t> troncos de cone aproxima-se do que, intuitivamente, entendemos como área da superfície </a:t>
                </a:r>
                <a:r>
                  <a:rPr lang="pt-BR" sz="2800" i="1" dirty="0" smtClean="0"/>
                  <a:t>S</a:t>
                </a:r>
                <a:r>
                  <a:rPr lang="pt-BR" sz="2800" dirty="0" smtClean="0"/>
                  <a:t>.  </a:t>
                </a: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215" t="-962" r="-22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35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Definição: Seja C uma curva da equação </a:t>
                </a:r>
                <a:r>
                  <a:rPr lang="pt-BR" sz="2800" i="1" dirty="0" smtClean="0"/>
                  <a:t>y= f(x), </a:t>
                </a:r>
                <a:r>
                  <a:rPr lang="pt-BR" sz="2800" dirty="0" smtClean="0"/>
                  <a:t>onde </a:t>
                </a:r>
                <a:r>
                  <a:rPr lang="pt-BR" sz="2800" i="1" dirty="0" smtClean="0"/>
                  <a:t>f</a:t>
                </a:r>
                <a:r>
                  <a:rPr lang="pt-BR" sz="2800" dirty="0" smtClean="0"/>
                  <a:t> e </a:t>
                </a:r>
                <a:r>
                  <a:rPr lang="pt-BR" sz="2800" i="1" dirty="0" smtClean="0"/>
                  <a:t>f’</a:t>
                </a:r>
                <a:r>
                  <a:rPr lang="pt-BR" sz="2800" dirty="0" smtClean="0"/>
                  <a:t> são funções contínuas 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2800" dirty="0" smtClean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≥0,∀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pt-BR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800" dirty="0" smtClean="0">
                    <a:ea typeface="Cambria Math" panose="02040503050406030204" pitchFamily="18" charset="0"/>
                  </a:rPr>
                  <a:t>A área da superfície de revolução S, gerada pela rotação da curva C ao redor do eixo dos x, é definida por: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pt-BR" sz="2800" dirty="0"/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pt-BR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r>
                  <a:rPr lang="pt-BR" sz="2800" dirty="0" smtClean="0"/>
                  <a:t>A soma que aparece na expressão acima não é exatamente a soma de </a:t>
                </a:r>
                <a:r>
                  <a:rPr lang="pt-BR" sz="2800" dirty="0" err="1" smtClean="0"/>
                  <a:t>Rieman</a:t>
                </a:r>
                <a:r>
                  <a:rPr lang="pt-BR" sz="2800" dirty="0" smtClean="0"/>
                  <a:t> da função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′(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2800" dirty="0" smtClean="0"/>
                  <a:t>, pois aparecem dois pontos distintos </a:t>
                </a:r>
                <a:r>
                  <a:rPr lang="pt-BR" sz="2800" dirty="0" err="1" smtClean="0"/>
                  <a:t>ci</a:t>
                </a:r>
                <a:r>
                  <a:rPr lang="pt-BR" sz="2800" dirty="0" smtClean="0"/>
                  <a:t> e </a:t>
                </a:r>
                <a:r>
                  <a:rPr lang="pt-BR" sz="2800" dirty="0" err="1" smtClean="0"/>
                  <a:t>di</a:t>
                </a:r>
                <a:r>
                  <a:rPr lang="pt-BR" sz="2800" dirty="0" smtClean="0"/>
                  <a:t>. No entanto, é possível mostrar que seu limite é a integral desta função.</a:t>
                </a:r>
                <a:endParaRPr lang="pt-BR" sz="2800" dirty="0"/>
              </a:p>
              <a:p>
                <a:pPr marL="0" indent="0" algn="ctr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417" t="-962" r="-1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latin typeface="Cambria Math" panose="02040503050406030204" pitchFamily="18" charset="0"/>
                  </a:rPr>
                  <a:t>Temos então</a:t>
                </a:r>
                <a:r>
                  <a:rPr lang="pt-BR" sz="2800" i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′(</m:t>
                                    </m:r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 smtClean="0"/>
              </a:p>
              <a:p>
                <a:pPr marL="0" indent="0">
                  <a:buNone/>
                </a:pPr>
                <a:r>
                  <a:rPr lang="pt-BR" sz="2800" dirty="0" smtClean="0"/>
                  <a:t>Já, se tivermos uma curva x=g(y),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</m:t>
                    </m:r>
                    <m: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t-BR" sz="2800" dirty="0" smtClean="0"/>
                  <a:t> girando em torno do eixo dos y, a área será dada por:</a:t>
                </a:r>
              </a:p>
              <a:p>
                <a:pPr marL="0" indent="0">
                  <a:buNone/>
                </a:pPr>
                <a:endParaRPr lang="pt-BR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′(</m:t>
                                    </m:r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417" t="-1068" r="-1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95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908720"/>
            <a:ext cx="9036496" cy="59290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b="1" dirty="0" smtClean="0"/>
              <a:t>EXEMPLOS</a:t>
            </a:r>
            <a:endParaRPr lang="pt-BR" sz="2800" b="1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6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Quando </a:t>
            </a:r>
            <a:r>
              <a:rPr lang="pt-BR" sz="2800" dirty="0"/>
              <a:t>uma curva plana gira em torno de uma reta no plano, obtemos uma superfície de revolução. 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03724"/>
            <a:ext cx="9144001" cy="41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Vamos </a:t>
                </a:r>
                <a:r>
                  <a:rPr lang="pt-BR" sz="2800" dirty="0"/>
                  <a:t>considerar o problema de determinar a área da superfície de revolução S obtida quando uma curva C, de equação </a:t>
                </a:r>
                <a:r>
                  <a:rPr lang="pt-BR" sz="2800" i="1" dirty="0"/>
                  <a:t>y=f(x)</a:t>
                </a:r>
                <a:r>
                  <a:rPr lang="pt-BR" sz="2800" dirty="0"/>
                  <a:t>, </a:t>
                </a:r>
                <a:r>
                  <a:rPr lang="pt-BR" sz="2800" i="1" dirty="0"/>
                  <a:t>x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2800" dirty="0"/>
                  <a:t>, gira em torno do eixo dos </a:t>
                </a:r>
                <a:r>
                  <a:rPr lang="pt-BR" sz="2800" i="1" dirty="0"/>
                  <a:t>x</a:t>
                </a:r>
                <a:r>
                  <a:rPr lang="pt-BR" sz="2800" dirty="0"/>
                  <a:t> .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36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Vamos supor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𝑡𝑜𝑑𝑜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/>
                  <a:t>, e que f é uma função derivável 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2800" dirty="0"/>
                  <a:t>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Da mesma forma que fizemos para o cálculo do volume de um sólido de revolução, dividimos 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2800" dirty="0"/>
                  <a:t>em </a:t>
                </a:r>
                <a:r>
                  <a:rPr lang="pt-BR" sz="2800" i="1" dirty="0"/>
                  <a:t>n</a:t>
                </a:r>
                <a:r>
                  <a:rPr lang="pt-BR" sz="2800" dirty="0"/>
                  <a:t> subintervalos através dos pontos: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a=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0</a:t>
                </a:r>
                <a:r>
                  <a:rPr lang="pt-BR" sz="2800" dirty="0"/>
                  <a:t>&lt;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1</a:t>
                </a:r>
                <a:r>
                  <a:rPr lang="pt-BR" sz="2800" dirty="0"/>
                  <a:t>&lt;...&lt;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i-1</a:t>
                </a:r>
                <a:r>
                  <a:rPr lang="pt-BR" sz="2800" dirty="0"/>
                  <a:t>&lt;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i</a:t>
                </a:r>
                <a:r>
                  <a:rPr lang="pt-BR" sz="2800" dirty="0"/>
                  <a:t>&lt;...&lt;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n</a:t>
                </a:r>
                <a:r>
                  <a:rPr lang="pt-BR" sz="2800" dirty="0"/>
                  <a:t>=b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  <a:blipFill rotWithShape="0">
                <a:blip r:embed="rId2"/>
                <a:stretch>
                  <a:fillRect l="-1259" t="-114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82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67240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723"/>
            <a:ext cx="9144000" cy="45014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98072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Sejam Q</a:t>
            </a:r>
            <a:r>
              <a:rPr lang="pt-BR" sz="2800" baseline="-25000" dirty="0"/>
              <a:t>0</a:t>
            </a:r>
            <a:r>
              <a:rPr lang="pt-BR" sz="2800" dirty="0"/>
              <a:t>, Q</a:t>
            </a:r>
            <a:r>
              <a:rPr lang="pt-BR" sz="2800" baseline="-25000" dirty="0"/>
              <a:t>1</a:t>
            </a:r>
            <a:r>
              <a:rPr lang="pt-BR" sz="2800" dirty="0"/>
              <a:t>, ...</a:t>
            </a:r>
            <a:r>
              <a:rPr lang="pt-BR" sz="2800" dirty="0" err="1"/>
              <a:t>Q</a:t>
            </a:r>
            <a:r>
              <a:rPr lang="pt-BR" sz="2800" baseline="-25000" dirty="0" err="1"/>
              <a:t>n</a:t>
            </a:r>
            <a:r>
              <a:rPr lang="pt-BR" sz="2800" dirty="0"/>
              <a:t> os correspondentes pontos sobre a curva C. Unindo os pontos obtemos uma poligonal que aproxima a curva </a:t>
            </a:r>
            <a:r>
              <a:rPr lang="pt-BR" sz="2800" dirty="0" smtClean="0"/>
              <a:t>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9678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738" y="980728"/>
            <a:ext cx="8229600" cy="151216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Fazendo cada segmento de reta desta linha poligonal girar em torno do eixo dos </a:t>
            </a:r>
            <a:r>
              <a:rPr lang="pt-BR" sz="2800" i="1" dirty="0"/>
              <a:t>x</a:t>
            </a:r>
            <a:r>
              <a:rPr lang="pt-BR" sz="2800" dirty="0"/>
              <a:t>, a superfície de revolução obtida é um tronco de um </a:t>
            </a:r>
            <a:r>
              <a:rPr lang="pt-BR" sz="2800" dirty="0" smtClean="0"/>
              <a:t>cone: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9144000" cy="43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6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172819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400" dirty="0"/>
                  <a:t>Da geometria elementar sabemos que a área lateral do tronco do cone é dada </a:t>
                </a:r>
                <a:r>
                  <a:rPr lang="pt-BR" sz="2400" dirty="0" smtClean="0"/>
                  <a:t>por: A</a:t>
                </a:r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400" dirty="0"/>
                  <a:t> </a:t>
                </a:r>
              </a:p>
              <a:p>
                <a:pPr marL="0" indent="0">
                  <a:buNone/>
                </a:pPr>
                <a:r>
                  <a:rPr lang="pt-BR" sz="2400" dirty="0"/>
                  <a:t>onde r1 é o raio da base menor e, r2 é o raio da base maior e L é o comprimento da geratriz do tronco do </a:t>
                </a:r>
                <a:r>
                  <a:rPr lang="pt-BR" sz="2400" dirty="0" smtClean="0"/>
                  <a:t>cone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1728192"/>
              </a:xfrm>
              <a:blipFill rotWithShape="0">
                <a:blip r:embed="rId2"/>
                <a:stretch>
                  <a:fillRect l="-1111" t="-2817" r="-1111" b="-21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564904"/>
            <a:ext cx="9036495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6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Portanto, a área lateral do tronco do cone é dada por:</a:t>
                </a:r>
              </a:p>
              <a:p>
                <a:pPr marL="0" indent="0">
                  <a:buNone/>
                </a:pPr>
                <a:r>
                  <a:rPr lang="pt-BR" sz="2800" dirty="0"/>
                  <a:t>A</a:t>
                </a:r>
                <a:r>
                  <a:rPr lang="pt-BR" sz="2800" baseline="-25000" dirty="0"/>
                  <a:t>i</a:t>
                </a:r>
                <a:r>
                  <a:rPr lang="pt-BR" sz="28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/>
                  <a:t> </a:t>
                </a:r>
              </a:p>
              <a:p>
                <a:pPr marL="0" indent="0">
                  <a:buNone/>
                </a:pPr>
                <a:r>
                  <a:rPr lang="pt-BR" sz="2800" dirty="0">
                    <a:ea typeface="Cambria Math" panose="02040503050406030204" pitchFamily="18" charset="0"/>
                  </a:rPr>
                  <a:t>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/>
                  <a:t>=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/>
                  <a:t> </a:t>
                </a:r>
              </a:p>
              <a:p>
                <a:pPr marL="0" indent="0">
                  <a:buNone/>
                </a:pPr>
                <a:r>
                  <a:rPr lang="pt-BR" sz="2800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/>
                  <a:t> é o comprimento do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pt-BR" sz="2800" b="0" dirty="0"/>
              </a:p>
              <a:p>
                <a:pPr marL="0" indent="0">
                  <a:buNone/>
                </a:pPr>
                <a:r>
                  <a:rPr lang="pt-BR" sz="2800" dirty="0"/>
                  <a:t>E </a:t>
                </a:r>
                <a:r>
                  <a:rPr lang="pt-BR" sz="2800" i="1" dirty="0" err="1"/>
                  <a:t>c</a:t>
                </a:r>
                <a:r>
                  <a:rPr lang="pt-BR" sz="2800" i="1" baseline="-25000" dirty="0" err="1"/>
                  <a:t>i</a:t>
                </a:r>
                <a:r>
                  <a:rPr lang="pt-BR" sz="2800" dirty="0"/>
                  <a:t> é um ponto no intervalo [</a:t>
                </a:r>
                <a:r>
                  <a:rPr lang="pt-BR" sz="2800" i="1" dirty="0"/>
                  <a:t>x</a:t>
                </a:r>
                <a:r>
                  <a:rPr lang="pt-BR" sz="2800" i="1" baseline="-25000" dirty="0"/>
                  <a:t>i-1 ,</a:t>
                </a:r>
                <a:r>
                  <a:rPr lang="pt-BR" sz="2800" i="1" dirty="0"/>
                  <a:t> x</a:t>
                </a:r>
                <a:r>
                  <a:rPr lang="pt-BR" sz="2800" i="1" baseline="-25000" dirty="0"/>
                  <a:t>i</a:t>
                </a:r>
                <a:r>
                  <a:rPr lang="pt-BR" sz="2800" i="1" dirty="0"/>
                  <a:t>]</a:t>
                </a:r>
                <a:r>
                  <a:rPr lang="pt-BR" sz="2800" i="1" baseline="-25000" dirty="0"/>
                  <a:t> </a:t>
                </a:r>
                <a:r>
                  <a:rPr lang="pt-BR" sz="2800" i="1" dirty="0"/>
                  <a:t>tal que:</a:t>
                </a:r>
              </a:p>
              <a:p>
                <a:pPr marL="0" indent="0">
                  <a:buNone/>
                </a:pPr>
                <a:endParaRPr lang="pt-BR" sz="2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>
                <a:blip r:embed="rId2"/>
                <a:stretch>
                  <a:fillRect l="-1481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18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Área de uma superfície de revolução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Pode-se </a:t>
                </a:r>
                <a:r>
                  <a:rPr lang="pt-BR" sz="2800" dirty="0"/>
                  <a:t>garantir a existência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800" dirty="0"/>
                  <a:t> que satisfaz a equação anterior, pelo Teorema do valor médio, já que </a:t>
                </a:r>
                <a:r>
                  <a:rPr lang="pt-BR" sz="2800" i="1" dirty="0"/>
                  <a:t>f</a:t>
                </a:r>
                <a:r>
                  <a:rPr lang="pt-BR" sz="2800" dirty="0"/>
                  <a:t> é contínua 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215" t="-427" r="-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93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317</Words>
  <Application>Microsoft Office PowerPoint</Application>
  <PresentationFormat>Apresentação na tela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Tema do Office</vt:lpstr>
      <vt:lpstr>Escola Superior de Agricultura  “Luiz de Queiroz” Universidade de São Paulo    LCE0220 – Cálculo II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  <vt:lpstr>Área de uma superfície de revolução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Andréia Cristina Oliveira Adami</cp:lastModifiedBy>
  <cp:revision>211</cp:revision>
  <dcterms:created xsi:type="dcterms:W3CDTF">2014-08-05T19:39:36Z</dcterms:created>
  <dcterms:modified xsi:type="dcterms:W3CDTF">2018-04-18T13:40:45Z</dcterms:modified>
</cp:coreProperties>
</file>