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700" r:id="rId3"/>
    <p:sldMasterId id="2147483713" r:id="rId4"/>
    <p:sldMasterId id="2147483726" r:id="rId5"/>
    <p:sldMasterId id="2147483739" r:id="rId6"/>
    <p:sldMasterId id="2147483752" r:id="rId7"/>
    <p:sldMasterId id="2147483765" r:id="rId8"/>
    <p:sldMasterId id="2147483778" r:id="rId9"/>
    <p:sldMasterId id="2147483791" r:id="rId10"/>
    <p:sldMasterId id="2147483804" r:id="rId11"/>
    <p:sldMasterId id="2147483817" r:id="rId12"/>
    <p:sldMasterId id="2147483830" r:id="rId13"/>
    <p:sldMasterId id="2147483843" r:id="rId14"/>
    <p:sldMasterId id="2147483856" r:id="rId15"/>
    <p:sldMasterId id="2147483869" r:id="rId16"/>
    <p:sldMasterId id="2147483882" r:id="rId17"/>
    <p:sldMasterId id="2147483895" r:id="rId18"/>
    <p:sldMasterId id="2147483908" r:id="rId19"/>
    <p:sldMasterId id="2147483921" r:id="rId20"/>
    <p:sldMasterId id="2147483934" r:id="rId21"/>
    <p:sldMasterId id="2147483947" r:id="rId22"/>
    <p:sldMasterId id="2147483960" r:id="rId23"/>
    <p:sldMasterId id="2147483973" r:id="rId24"/>
    <p:sldMasterId id="2147483986" r:id="rId25"/>
    <p:sldMasterId id="2147483999" r:id="rId26"/>
    <p:sldMasterId id="2147484012" r:id="rId27"/>
    <p:sldMasterId id="2147484025" r:id="rId28"/>
    <p:sldMasterId id="2147484038" r:id="rId29"/>
  </p:sldMasterIdLst>
  <p:notesMasterIdLst>
    <p:notesMasterId r:id="rId109"/>
  </p:notesMasterIdLst>
  <p:sldIdLst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33" r:id="rId96"/>
    <p:sldId id="334" r:id="rId97"/>
    <p:sldId id="335" r:id="rId98"/>
    <p:sldId id="336" r:id="rId99"/>
    <p:sldId id="337" r:id="rId100"/>
    <p:sldId id="338" r:id="rId101"/>
    <p:sldId id="339" r:id="rId102"/>
    <p:sldId id="340" r:id="rId103"/>
    <p:sldId id="341" r:id="rId104"/>
    <p:sldId id="342" r:id="rId105"/>
    <p:sldId id="343" r:id="rId106"/>
    <p:sldId id="344" r:id="rId107"/>
    <p:sldId id="345" r:id="rId10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84" Type="http://schemas.openxmlformats.org/officeDocument/2006/relationships/slide" Target="slides/slide55.xml"/><Relationship Id="rId89" Type="http://schemas.openxmlformats.org/officeDocument/2006/relationships/slide" Target="slides/slide60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66" Type="http://schemas.openxmlformats.org/officeDocument/2006/relationships/slide" Target="slides/slide37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87" Type="http://schemas.openxmlformats.org/officeDocument/2006/relationships/slide" Target="slides/slide58.xml"/><Relationship Id="rId102" Type="http://schemas.openxmlformats.org/officeDocument/2006/relationships/slide" Target="slides/slide73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slide" Target="slides/slide76.xml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103" Type="http://schemas.openxmlformats.org/officeDocument/2006/relationships/slide" Target="slides/slide74.xml"/><Relationship Id="rId108" Type="http://schemas.openxmlformats.org/officeDocument/2006/relationships/slide" Target="slides/slide7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slide" Target="slides/slide7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92" Type="http://schemas.openxmlformats.org/officeDocument/2006/relationships/slide" Target="slides/slide6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19990164740595"/>
          <c:y val="0.14247311827956999"/>
          <c:w val="0.79033334504197605"/>
          <c:h val="0.69484269215451999"/>
        </c:manualLayout>
      </c:layout>
      <c:lineChart>
        <c:grouping val="standard"/>
        <c:varyColors val="0"/>
        <c:ser>
          <c:idx val="0"/>
          <c:order val="0"/>
          <c:spPr>
            <a:ln w="12600">
              <a:solidFill>
                <a:srgbClr val="800000"/>
              </a:solidFill>
              <a:round/>
            </a:ln>
          </c:spPr>
          <c:marker>
            <c:symbol val="diamond"/>
            <c:size val="5"/>
            <c:spPr>
              <a:solidFill>
                <a:srgbClr val="8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50" b="0" strike="noStrike" spc="-1">
                    <a:solidFill>
                      <a:srgbClr val="000000"/>
                    </a:solidFill>
                    <a:latin typeface="Calibri"/>
                    <a:ea typeface="Calibri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3"/>
                <c:pt idx="0">
                  <c:v>94503286</c:v>
                </c:pt>
                <c:pt idx="1">
                  <c:v>119387388</c:v>
                </c:pt>
                <c:pt idx="2">
                  <c:v>170809480</c:v>
                </c:pt>
                <c:pt idx="3">
                  <c:v>176169396</c:v>
                </c:pt>
                <c:pt idx="4">
                  <c:v>263336966</c:v>
                </c:pt>
                <c:pt idx="5">
                  <c:v>266220424</c:v>
                </c:pt>
                <c:pt idx="6">
                  <c:v>334788526</c:v>
                </c:pt>
                <c:pt idx="7">
                  <c:v>495246568</c:v>
                </c:pt>
                <c:pt idx="8">
                  <c:v>415051666</c:v>
                </c:pt>
                <c:pt idx="9">
                  <c:v>518324000</c:v>
                </c:pt>
                <c:pt idx="10">
                  <c:v>550000000</c:v>
                </c:pt>
                <c:pt idx="11">
                  <c:v>750000000</c:v>
                </c:pt>
                <c:pt idx="12">
                  <c:v>783750000</c:v>
                </c:pt>
                <c:pt idx="13">
                  <c:v>829719874</c:v>
                </c:pt>
                <c:pt idx="14">
                  <c:v>944302040</c:v>
                </c:pt>
                <c:pt idx="15">
                  <c:v>1274281078</c:v>
                </c:pt>
                <c:pt idx="16">
                  <c:v>1663000362.8</c:v>
                </c:pt>
                <c:pt idx="17">
                  <c:v>1733172835.4200001</c:v>
                </c:pt>
                <c:pt idx="18">
                  <c:v>1924025418.51</c:v>
                </c:pt>
                <c:pt idx="19">
                  <c:v>2800411142</c:v>
                </c:pt>
                <c:pt idx="20">
                  <c:v>3217932996</c:v>
                </c:pt>
                <c:pt idx="21">
                  <c:v>3437213192.1399999</c:v>
                </c:pt>
                <c:pt idx="22">
                  <c:v>4189911872.29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>
              <a:noFill/>
            </a:ln>
          </c:spPr>
        </c:hiLowLines>
        <c:marker val="1"/>
        <c:smooth val="0"/>
        <c:axId val="348565896"/>
        <c:axId val="348566288"/>
      </c:lineChart>
      <c:catAx>
        <c:axId val="348565896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Times New Roman"/>
                    <a:ea typeface="Calibri"/>
                  </a:defRPr>
                </a:pPr>
                <a:r>
                  <a:rPr lang="pt-BR" sz="1000" b="0" strike="noStrike" spc="-1">
                    <a:solidFill>
                      <a:srgbClr val="000000"/>
                    </a:solidFill>
                    <a:latin typeface="Times New Roman"/>
                    <a:ea typeface="Calibri"/>
                  </a:rPr>
                  <a:t>Fonte: CGPNI/DEVIT/SVS *atualizados em 04/05/2017. 
*2017 sujeito a alteração.   Perspectiva de investimento, considerando que ainda não finalizou a compra dos imunobiológicos pelos fornecedores.</a:t>
                </a:r>
              </a:p>
            </c:rich>
          </c:tx>
          <c:layout>
            <c:manualLayout>
              <c:xMode val="edge"/>
              <c:yMode val="edge"/>
              <c:x val="0.14208437247532399"/>
              <c:y val="0.95051772202309803"/>
            </c:manualLayout>
          </c:layout>
          <c:overlay val="0"/>
          <c:spPr>
            <a:noFill/>
            <a:ln w="2556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240">
            <a:solidFill>
              <a:srgbClr val="000000"/>
            </a:solidFill>
            <a:round/>
          </a:ln>
        </c:spPr>
        <c:txPr>
          <a:bodyPr rot="-2700000"/>
          <a:lstStyle/>
          <a:p>
            <a:pPr>
              <a:defRPr sz="1050" b="1" strike="noStrike" spc="-1">
                <a:solidFill>
                  <a:srgbClr val="000000"/>
                </a:solidFill>
                <a:latin typeface="Arial Narrow"/>
                <a:ea typeface="Calibri"/>
              </a:defRPr>
            </a:pPr>
            <a:endParaRPr lang="pt-BR"/>
          </a:p>
        </c:txPr>
        <c:crossAx val="348566288"/>
        <c:crosses val="autoZero"/>
        <c:auto val="1"/>
        <c:lblAlgn val="ctr"/>
        <c:lblOffset val="100"/>
        <c:noMultiLvlLbl val="1"/>
      </c:catAx>
      <c:valAx>
        <c:axId val="348566288"/>
        <c:scaling>
          <c:orientation val="minMax"/>
          <c:max val="4500000000"/>
          <c:min val="0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ln w="3240">
            <a:solidFill>
              <a:srgbClr val="000000"/>
            </a:solidFill>
            <a:round/>
          </a:ln>
        </c:spPr>
        <c:txPr>
          <a:bodyPr/>
          <a:lstStyle/>
          <a:p>
            <a:pPr>
              <a:defRPr sz="1400" b="0" strike="noStrike" spc="-1">
                <a:solidFill>
                  <a:srgbClr val="000000"/>
                </a:solidFill>
                <a:latin typeface="Arial Narrow"/>
                <a:ea typeface="Calibri"/>
              </a:defRPr>
            </a:pPr>
            <a:endParaRPr lang="pt-BR"/>
          </a:p>
        </c:txPr>
        <c:crossAx val="348565896"/>
        <c:crosses val="autoZero"/>
        <c:crossBetween val="midCat"/>
        <c:majorUnit val="200000000"/>
        <c:dispUnits>
          <c:builtInUnit val="billions"/>
          <c:dispUnitsLbl/>
        </c:dispUnits>
      </c:valAx>
      <c:spPr>
        <a:noFill/>
        <a:ln w="12600">
          <a:solidFill>
            <a:srgbClr val="FFFFFF"/>
          </a:solidFill>
          <a:round/>
        </a:ln>
      </c:spPr>
    </c:plotArea>
    <c:plotVisOnly val="1"/>
    <c:dispBlanksAs val="gap"/>
    <c:showDLblsOverMax val="1"/>
  </c:chart>
  <c:spPr>
    <a:solidFill>
      <a:srgbClr val="FFFFFF"/>
    </a:solidFill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roundedCorners val="0"/>
  <c:style val="2"/>
  <c:chart>
    <c:title>
      <c:tx>
        <c:rich>
          <a:bodyPr rot="0"/>
          <a:lstStyle/>
          <a:p>
            <a:pPr>
              <a:defRPr sz="1800" b="1" u="sng" strike="noStrike" spc="-1">
                <a:solidFill>
                  <a:srgbClr val="FF0000"/>
                </a:solidFill>
                <a:uFillTx/>
                <a:latin typeface="Arial"/>
              </a:defRPr>
            </a:pPr>
            <a:r>
              <a:rPr lang="pt-BR" sz="1800" b="1" u="sng" strike="noStrike" spc="-1">
                <a:solidFill>
                  <a:srgbClr val="FF0000"/>
                </a:solidFill>
                <a:uFillTx/>
                <a:latin typeface="Arial"/>
              </a:rPr>
              <a:t>TÉTANO ACIDENTAL
COEFICIENTE DE INCIDÊNCIA (CI) SEGUNDO ANO DE INÍCIO DE SINTOMAS. ESTADO DE SÃO PAULO - 1986 A 2016.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3633057981897893E-2"/>
          <c:y val="0.14563634387566601"/>
          <c:w val="0.90186158649855697"/>
          <c:h val="0.680197804586457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COEFICIENTE DE INCIDÊNCIA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strike="noStrike" spc="-1">
                    <a:solidFill>
                      <a:srgbClr val="000000"/>
                    </a:solidFill>
                    <a:latin typeface="Arial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1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1"/>
                <c:pt idx="0">
                  <c:v>0.46</c:v>
                </c:pt>
                <c:pt idx="1">
                  <c:v>0.55000000000000004</c:v>
                </c:pt>
                <c:pt idx="2">
                  <c:v>0.52</c:v>
                </c:pt>
                <c:pt idx="3">
                  <c:v>0.44</c:v>
                </c:pt>
                <c:pt idx="4">
                  <c:v>0.43</c:v>
                </c:pt>
                <c:pt idx="5">
                  <c:v>0.36</c:v>
                </c:pt>
                <c:pt idx="6">
                  <c:v>0.35</c:v>
                </c:pt>
                <c:pt idx="7">
                  <c:v>0.33</c:v>
                </c:pt>
                <c:pt idx="8">
                  <c:v>0.34</c:v>
                </c:pt>
                <c:pt idx="9">
                  <c:v>0.31</c:v>
                </c:pt>
                <c:pt idx="10">
                  <c:v>0.26</c:v>
                </c:pt>
                <c:pt idx="11">
                  <c:v>0.21</c:v>
                </c:pt>
                <c:pt idx="12">
                  <c:v>0.16</c:v>
                </c:pt>
                <c:pt idx="13">
                  <c:v>0.18</c:v>
                </c:pt>
                <c:pt idx="14">
                  <c:v>0.09</c:v>
                </c:pt>
                <c:pt idx="15">
                  <c:v>0.12</c:v>
                </c:pt>
                <c:pt idx="16">
                  <c:v>0.12</c:v>
                </c:pt>
                <c:pt idx="17">
                  <c:v>0.08</c:v>
                </c:pt>
                <c:pt idx="18">
                  <c:v>0.09</c:v>
                </c:pt>
                <c:pt idx="19">
                  <c:v>0.09</c:v>
                </c:pt>
                <c:pt idx="20">
                  <c:v>0.08</c:v>
                </c:pt>
                <c:pt idx="21">
                  <c:v>0.05</c:v>
                </c:pt>
                <c:pt idx="22">
                  <c:v>0.08</c:v>
                </c:pt>
                <c:pt idx="23">
                  <c:v>7.0000000000000007E-2</c:v>
                </c:pt>
                <c:pt idx="24">
                  <c:v>0.04</c:v>
                </c:pt>
                <c:pt idx="25">
                  <c:v>0.06</c:v>
                </c:pt>
                <c:pt idx="26">
                  <c:v>0.05</c:v>
                </c:pt>
                <c:pt idx="27">
                  <c:v>0.06</c:v>
                </c:pt>
                <c:pt idx="28">
                  <c:v>0.04</c:v>
                </c:pt>
                <c:pt idx="29">
                  <c:v>0.05</c:v>
                </c:pt>
                <c:pt idx="30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48566680"/>
        <c:axId val="348567072"/>
      </c:barChart>
      <c:catAx>
        <c:axId val="348566680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200" b="1" strike="noStrike" spc="-1">
                    <a:solidFill>
                      <a:srgbClr val="000000"/>
                    </a:solidFill>
                    <a:latin typeface="Arial"/>
                  </a:defRPr>
                </a:pPr>
                <a:r>
                  <a:rPr lang="pt-BR" sz="1200" b="1" strike="noStrike" spc="-1">
                    <a:solidFill>
                      <a:srgbClr val="000000"/>
                    </a:solidFill>
                    <a:latin typeface="Arial"/>
                  </a:rPr>
                  <a:t>ANO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 rot="-2400000"/>
          <a:lstStyle/>
          <a:p>
            <a:pPr>
              <a:defRPr sz="1000" b="1" strike="noStrike" spc="-1">
                <a:solidFill>
                  <a:srgbClr val="000000"/>
                </a:solidFill>
                <a:latin typeface="Arial"/>
              </a:defRPr>
            </a:pPr>
            <a:endParaRPr lang="pt-BR"/>
          </a:p>
        </c:txPr>
        <c:crossAx val="348567072"/>
        <c:crosses val="autoZero"/>
        <c:auto val="1"/>
        <c:lblAlgn val="ctr"/>
        <c:lblOffset val="100"/>
        <c:noMultiLvlLbl val="1"/>
      </c:catAx>
      <c:valAx>
        <c:axId val="348567072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100" b="1" strike="noStrike" spc="-1">
                    <a:solidFill>
                      <a:srgbClr val="000000"/>
                    </a:solidFill>
                    <a:latin typeface="Arial"/>
                  </a:defRPr>
                </a:pPr>
                <a:r>
                  <a:rPr lang="pt-BR" sz="1100" b="1" strike="noStrike" spc="-1">
                    <a:solidFill>
                      <a:srgbClr val="000000"/>
                    </a:solidFill>
                    <a:latin typeface="Arial"/>
                  </a:rPr>
                  <a:t>CI (por 100.000 habitantes)</a:t>
                </a:r>
              </a:p>
            </c:rich>
          </c:tx>
          <c:layout>
            <c:manualLayout>
              <c:xMode val="edge"/>
              <c:yMode val="edge"/>
              <c:x val="1.8892533891941E-2"/>
              <c:y val="0.107162264971199"/>
            </c:manualLayout>
          </c:layout>
          <c:overlay val="0"/>
          <c:spPr>
            <a:noFill/>
            <a:ln>
              <a:noFill/>
            </a:ln>
          </c:spPr>
        </c:title>
        <c:numFmt formatCode="0.00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000" b="1" strike="noStrike" spc="-1">
                <a:solidFill>
                  <a:srgbClr val="000000"/>
                </a:solidFill>
                <a:latin typeface="Arial"/>
              </a:defRPr>
            </a:pPr>
            <a:endParaRPr lang="pt-BR"/>
          </a:p>
        </c:txPr>
        <c:crossAx val="348566680"/>
        <c:crosses val="autoZero"/>
        <c:crossBetween val="between"/>
      </c:valAx>
      <c:spPr>
        <a:solidFill>
          <a:srgbClr val="FFFFFF"/>
        </a:solidFill>
        <a:ln>
          <a:noFill/>
        </a:ln>
      </c:spPr>
    </c:plotArea>
    <c:plotVisOnly val="1"/>
    <c:dispBlanksAs val="gap"/>
    <c:showDLblsOverMax val="1"/>
  </c:chart>
  <c:spPr>
    <a:noFill/>
    <a:ln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mover o slide</a:t>
            </a:r>
          </a:p>
        </p:txBody>
      </p:sp>
      <p:sp>
        <p:nvSpPr>
          <p:cNvPr id="12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126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126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126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126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87A918A-59CD-45E8-8F53-A8FF9FE44D59}" type="slidenum">
              <a:rPr lang="pt-BR" sz="1400" b="0" strike="noStrike" spc="-1">
                <a:latin typeface="Times New Roman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066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8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8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EA5F9DB-3CAB-40FF-8F8C-B080449417FC}" type="slidenum">
              <a:rPr lang="pt-BR" sz="1200" b="0" strike="noStrike" spc="-1">
                <a:solidFill>
                  <a:srgbClr val="000000"/>
                </a:solidFill>
                <a:latin typeface="Arial"/>
              </a:rPr>
              <a:t>19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213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8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8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D8AC390-4222-4389-BE9E-E087A1FEDFE1}" type="slidenum">
              <a:rPr lang="pt-BR" sz="1200" b="0" strike="noStrike" spc="-1">
                <a:solidFill>
                  <a:srgbClr val="000000"/>
                </a:solidFill>
                <a:latin typeface="Arial"/>
              </a:rPr>
              <a:t>20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4904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8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8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6654563-A874-4369-9A06-3EA898105AFB}" type="slidenum">
              <a:rPr lang="pt-BR" sz="1200" b="0" strike="noStrike" spc="-1">
                <a:solidFill>
                  <a:srgbClr val="000000"/>
                </a:solidFill>
                <a:latin typeface="Arial"/>
              </a:rPr>
              <a:t>24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243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TextShape 1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1F40042-662A-4408-B28A-52FE316DC71C}" type="slidenum">
              <a:rPr lang="pt-BR" sz="1200" b="0" strike="noStrike" spc="-1">
                <a:solidFill>
                  <a:srgbClr val="000000"/>
                </a:solidFill>
                <a:latin typeface="Arial"/>
              </a:rPr>
              <a:t>27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184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843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328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TextShape 1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2FF18C3-8911-4D54-B9A5-128829073B83}" type="slidenum">
              <a:rPr lang="pt-BR" sz="1200" b="0" strike="noStrike" spc="-1">
                <a:solidFill>
                  <a:srgbClr val="000000"/>
                </a:solidFill>
                <a:latin typeface="Arial"/>
              </a:rPr>
              <a:t>28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184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846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70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TextShape 1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F87A9F2-27E0-4839-A82D-02CD12AAA7A1}" type="slidenum">
              <a:rPr lang="pt-BR" sz="1200" b="0" strike="noStrike" spc="-1">
                <a:solidFill>
                  <a:srgbClr val="000000"/>
                </a:solidFill>
                <a:latin typeface="Arial"/>
              </a:rPr>
              <a:t>34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184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849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35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8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85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B61E65B-8004-450F-AE0C-960087C72DE4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40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303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CustomShape 1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C994DB7-2A55-40BE-89B1-54E0F922E670}" type="slidenum">
              <a:rPr lang="pt-BR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63</a:t>
            </a:fld>
            <a:endParaRPr lang="pt-BR" sz="1200" b="0" strike="noStrike" spc="-1">
              <a:latin typeface="Arial"/>
            </a:endParaRPr>
          </a:p>
        </p:txBody>
      </p:sp>
      <p:sp>
        <p:nvSpPr>
          <p:cNvPr id="185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23920" y="665280"/>
            <a:ext cx="4571640" cy="3428640"/>
          </a:xfrm>
          <a:prstGeom prst="rect">
            <a:avLst/>
          </a:prstGeom>
        </p:spPr>
      </p:sp>
      <p:sp>
        <p:nvSpPr>
          <p:cNvPr id="1855" name="PlaceHolder 3"/>
          <p:cNvSpPr>
            <a:spLocks noGrp="1"/>
          </p:cNvSpPr>
          <p:nvPr>
            <p:ph type="body"/>
          </p:nvPr>
        </p:nvSpPr>
        <p:spPr>
          <a:xfrm>
            <a:off x="692280" y="4146480"/>
            <a:ext cx="5549400" cy="4957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pt-B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pt-BR" sz="1000" b="1" strike="noStrike" spc="-1">
                <a:latin typeface="Arial"/>
              </a:rPr>
              <a:t>Ponto Principal</a:t>
            </a:r>
            <a:endParaRPr lang="pt-BR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pt-BR" sz="1000" b="1" strike="noStrike" spc="-1">
                <a:latin typeface="Arial"/>
              </a:rPr>
              <a:t>A integração do HPV ao DNA da célula hospedeira infectada é comumente associada aos tipos de HPV oncogênicos de alto risco</a:t>
            </a:r>
            <a:r>
              <a:rPr lang="pt-BR" sz="1000" b="1" strike="noStrike" spc="-1" baseline="30000">
                <a:latin typeface="Arial"/>
              </a:rPr>
              <a:t>1</a:t>
            </a:r>
            <a:r>
              <a:rPr lang="pt-BR" sz="1000" b="1" strike="noStrike" spc="-1">
                <a:latin typeface="Arial"/>
              </a:rPr>
              <a:t> e está associada à atividade das proteínas E6 e E7.</a:t>
            </a:r>
            <a:r>
              <a:rPr lang="pt-BR" sz="1000" b="1" strike="noStrike" spc="-1" baseline="30000">
                <a:latin typeface="Arial"/>
              </a:rPr>
              <a:t>2</a:t>
            </a:r>
            <a:endParaRPr lang="pt-BR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pt-BR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pt-BR" sz="1000" b="1" strike="noStrike" spc="-1">
                <a:latin typeface="Arial"/>
              </a:rPr>
              <a:t>Fundamentos</a:t>
            </a:r>
            <a:endParaRPr lang="pt-BR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pt-BR" sz="1000" b="0" strike="noStrike" spc="-1">
                <a:latin typeface="Arial"/>
              </a:rPr>
              <a:t>Em lesões benignas da pele associadas ao HPV, o vírus mantém seu genoma como epissomo em um número baixo de cópias (10-200 cópias/células) nas células basais do epitélio separadas do DNA da célula hospedeira. Para manter o seu DNA viral como um epissomo, as proteínas virais E1 e E2 se manifestam. Uma falha na manifestação da E1 leva à integração do genoma do HPV ao cromossomo da célula hospedeira.</a:t>
            </a:r>
            <a:r>
              <a:rPr lang="pt-BR" sz="1000" b="0" strike="noStrike" spc="-1" baseline="30000">
                <a:latin typeface="Arial"/>
              </a:rPr>
              <a:t>3</a:t>
            </a:r>
            <a:endParaRPr lang="pt-BR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pt-BR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pt-BR" sz="1000" b="0" strike="noStrike" spc="-1">
                <a:latin typeface="Arial"/>
                <a:ea typeface="Lucida Sans Unicode"/>
              </a:rPr>
              <a:t>A integração do HPV ao DNA da célula hospedeira infectada é comumente associada a tipos de HPV oncogênicos de alto risco</a:t>
            </a:r>
            <a:r>
              <a:rPr lang="pt-BR" sz="1000" b="0" strike="noStrike" spc="-1" baseline="30000">
                <a:latin typeface="Arial"/>
                <a:ea typeface="Lucida Sans Unicode"/>
              </a:rPr>
              <a:t>1</a:t>
            </a:r>
            <a:r>
              <a:rPr lang="pt-BR" sz="1000" b="0" strike="noStrike" spc="-1">
                <a:latin typeface="Arial"/>
                <a:ea typeface="Lucida Sans Unicode"/>
              </a:rPr>
              <a:t> e é considerada um passo importante para a progressão do tumor.</a:t>
            </a:r>
            <a:r>
              <a:rPr lang="pt-BR" sz="1000" b="0" strike="noStrike" spc="-1" baseline="30000">
                <a:latin typeface="Arial"/>
                <a:ea typeface="Lucida Sans Unicode"/>
              </a:rPr>
              <a:t>2 </a:t>
            </a:r>
            <a:r>
              <a:rPr lang="pt-BR" sz="1000" b="0" strike="noStrike" spc="-1">
                <a:latin typeface="Arial"/>
                <a:ea typeface="Lucida Sans Unicode"/>
              </a:rPr>
              <a:t>Em lesões malignas da pele associadas ao HPV, a integração do DNA do HPV ao cromossomo da célula hospedeira geralmente ocorre por meio de uma ruptura do genoma viral em torno da região E1/E2. O rompimento mediado pela integração do E2 pode iniciar um processo de manifestação descontrolado da E6 e da E7, resultando na transformação celular.</a:t>
            </a:r>
            <a:r>
              <a:rPr lang="pt-BR" sz="1000" b="0" strike="noStrike" spc="-1" baseline="30000">
                <a:latin typeface="Arial"/>
                <a:ea typeface="Lucida Sans Unicode"/>
              </a:rPr>
              <a:t>2</a:t>
            </a:r>
            <a:r>
              <a:rPr lang="pt-BR" sz="1000" b="0" strike="noStrike" spc="-1">
                <a:latin typeface="Arial"/>
                <a:ea typeface="Lucida Sans Unicode"/>
              </a:rPr>
              <a:t>  </a:t>
            </a:r>
            <a:endParaRPr lang="pt-BR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pt-BR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pt-BR" sz="1000" b="0" strike="noStrike" spc="-1">
                <a:latin typeface="Arial"/>
                <a:ea typeface="Lucida Sans Unicode"/>
              </a:rPr>
              <a:t>A proteína E6 associa-se à proteína supressora de tumores p53 e promove a destruição proteolítica da proteína, o que leva à transformação maligna e à perda da capacidade de crescimento regulado da célula. A proteína E7 associa-se à proteína retinoblastoma (pRb), que inativa a função restritiva do ciclo celular dessa proteína.</a:t>
            </a:r>
            <a:r>
              <a:rPr lang="pt-BR" sz="1000" b="0" strike="noStrike" spc="-1" baseline="30000">
                <a:latin typeface="Arial"/>
                <a:ea typeface="Lucida Sans Unicode"/>
              </a:rPr>
              <a:t>2</a:t>
            </a:r>
            <a:endParaRPr lang="pt-BR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pt-BR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pt-BR" sz="900" b="1" strike="noStrike" spc="-1">
                <a:latin typeface="Arial"/>
                <a:ea typeface="Lucida Sans Unicode"/>
              </a:rPr>
              <a:t>Referências bibliográficas:</a:t>
            </a:r>
            <a:endParaRPr lang="pt-BR" sz="9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pt-BR" sz="900" b="0" strike="noStrike" spc="-1">
                <a:latin typeface="Arial"/>
                <a:ea typeface="Lucida Sans Unicode"/>
              </a:rPr>
              <a:t>1. Gallo G, Bibbo M, Bagella L et al. Study of viral integration of HPV-16 in young patients with LSIL.        </a:t>
            </a:r>
            <a:r>
              <a:rPr lang="pt-BR" sz="900" b="0" i="1" strike="noStrike" spc="-1">
                <a:latin typeface="Arial"/>
                <a:ea typeface="Lucida Sans Unicode"/>
              </a:rPr>
              <a:t>J Clin Pathol</a:t>
            </a:r>
            <a:r>
              <a:rPr lang="pt-BR" sz="900" b="0" strike="noStrike" spc="-1">
                <a:latin typeface="Arial"/>
                <a:ea typeface="Lucida Sans Unicode"/>
              </a:rPr>
              <a:t> 2003;56:532</a:t>
            </a:r>
            <a:r>
              <a:rPr lang="pt-BR" sz="900" b="0" strike="noStrike" spc="-1">
                <a:latin typeface="Arial"/>
                <a:ea typeface="Arial Unicode MS"/>
              </a:rPr>
              <a:t>–536.</a:t>
            </a:r>
            <a:endParaRPr lang="pt-BR" sz="9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pt-BR" sz="900" b="0" strike="noStrike" spc="-1">
                <a:latin typeface="Arial"/>
                <a:ea typeface="Arial Unicode MS"/>
              </a:rPr>
              <a:t>2. </a:t>
            </a:r>
            <a:r>
              <a:rPr lang="pt-BR" sz="900" b="0" strike="noStrike" spc="-1">
                <a:latin typeface="Arial"/>
                <a:ea typeface="Lucida Sans Unicode"/>
              </a:rPr>
              <a:t>Syrjänen KJ, Syrjänen SM. Molecular biology of papillomaviruses. </a:t>
            </a:r>
            <a:r>
              <a:rPr lang="pt-BR" sz="900" b="0" i="1" strike="noStrike" spc="-1">
                <a:latin typeface="Arial"/>
                <a:ea typeface="Lucida Sans Unicode"/>
              </a:rPr>
              <a:t>In</a:t>
            </a:r>
            <a:r>
              <a:rPr lang="pt-BR" sz="900" b="0" strike="noStrike" spc="-1">
                <a:latin typeface="Arial"/>
                <a:ea typeface="Lucida Sans Unicode"/>
              </a:rPr>
              <a:t>: </a:t>
            </a:r>
            <a:r>
              <a:rPr lang="pt-BR" sz="900" b="0" i="1" strike="noStrike" spc="-1">
                <a:latin typeface="Arial"/>
                <a:ea typeface="Lucida Sans Unicode"/>
              </a:rPr>
              <a:t>Papillomavirus Infections in Human Pathology</a:t>
            </a:r>
            <a:r>
              <a:rPr lang="pt-BR" sz="900" b="0" strike="noStrike" spc="-1">
                <a:latin typeface="Arial"/>
                <a:ea typeface="Lucida Sans Unicode"/>
              </a:rPr>
              <a:t>. Chichester, United Kingdom: John Wiley &amp; Sons, Inc.; 2000:11–51.</a:t>
            </a:r>
            <a:endParaRPr lang="pt-BR" sz="9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pt-BR" sz="900" b="0" strike="noStrike" spc="-1">
                <a:latin typeface="Arial"/>
                <a:ea typeface="Lucida Sans Unicode"/>
              </a:rPr>
              <a:t>3. Doorbar J. The papillomavirus life cycle. </a:t>
            </a:r>
            <a:r>
              <a:rPr lang="pt-BR" sz="900" b="0" i="1" strike="noStrike" spc="-1">
                <a:latin typeface="Arial"/>
                <a:ea typeface="Lucida Sans Unicode"/>
              </a:rPr>
              <a:t>J Clin Virol</a:t>
            </a:r>
            <a:r>
              <a:rPr lang="pt-BR" sz="900" b="0" strike="noStrike" spc="-1">
                <a:latin typeface="Arial"/>
                <a:ea typeface="Lucida Sans Unicode"/>
              </a:rPr>
              <a:t> 2005;32(suppl):S7–S15.</a:t>
            </a:r>
            <a:endParaRPr lang="pt-BR" sz="9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pt-BR" sz="9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pt-BR" sz="9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8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3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6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7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8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8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8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8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0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1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1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2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2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2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2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6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6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6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6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6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0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0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0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0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0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0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0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3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3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5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7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9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9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0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1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2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2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2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3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3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6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6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7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7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7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7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0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1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1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1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1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4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4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4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5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5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5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5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5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8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8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8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9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9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9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9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9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5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6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7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7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7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7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7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7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4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4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5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5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5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5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5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6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7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8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9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9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9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9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9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9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1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1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2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2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3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3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3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3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3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5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5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6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6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7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7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7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7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7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7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9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1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1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1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1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1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1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1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4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5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5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5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5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5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5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9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9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9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8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2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2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5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5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6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6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6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9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0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0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0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0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CE11866-F11D-4CB2-A3CF-37B7C087A08D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915A4FD-D1A1-49D9-AF4E-B77C8F97543A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estilo do título mestre</a:t>
            </a:r>
          </a:p>
        </p:txBody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os estilos do texto mestre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Segundo nível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Terceiro nível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Quarto nível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Quinto nível</a:t>
            </a:r>
          </a:p>
        </p:txBody>
      </p:sp>
      <p:sp>
        <p:nvSpPr>
          <p:cNvPr id="447" name="PlaceHolder 3"/>
          <p:cNvSpPr>
            <a:spLocks noGrp="1"/>
          </p:cNvSpPr>
          <p:nvPr>
            <p:ph type="dt"/>
          </p:nvPr>
        </p:nvSpPr>
        <p:spPr>
          <a:xfrm>
            <a:off x="457200" y="6172200"/>
            <a:ext cx="1142640" cy="549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fld id="{371E1195-BEF3-4514-B0CD-2B63862E183A}" type="datetime1">
              <a:rPr lang="pt-BR" sz="1400" b="0" strike="noStrike" spc="-1">
                <a:solidFill>
                  <a:srgbClr val="000000"/>
                </a:solidFill>
                <a:latin typeface="Arial"/>
              </a:rPr>
              <a:t>22/11/2019</a:t>
            </a:fld>
            <a:endParaRPr lang="pt-BR" sz="1400" b="0" strike="noStrike" spc="-1">
              <a:latin typeface="Times New Roman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 type="ftr"/>
          </p:nvPr>
        </p:nvSpPr>
        <p:spPr>
          <a:xfrm>
            <a:off x="1600200" y="6248520"/>
            <a:ext cx="6171840" cy="4726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1" strike="noStrike" spc="-1">
                <a:solidFill>
                  <a:srgbClr val="000000"/>
                </a:solidFill>
                <a:latin typeface="Arial"/>
              </a:rPr>
              <a:t>Divisão de Imunização – CVE “Prof. Alexandre Vranjac” – CCD – SES/SP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49" name="PlaceHolder 5"/>
          <p:cNvSpPr>
            <a:spLocks noGrp="1"/>
          </p:cNvSpPr>
          <p:nvPr>
            <p:ph type="sldNum"/>
          </p:nvPr>
        </p:nvSpPr>
        <p:spPr>
          <a:xfrm>
            <a:off x="7924680" y="6172200"/>
            <a:ext cx="761760" cy="549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3B76F90D-1DE4-4BFF-A72B-6C19915663A8}" type="slidenum">
              <a:rPr lang="pt-BR" sz="1400" b="0" strike="noStrike" spc="-1">
                <a:solidFill>
                  <a:srgbClr val="000000"/>
                </a:solidFill>
                <a:latin typeface="Tahoma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dt"/>
          </p:nvPr>
        </p:nvSpPr>
        <p:spPr>
          <a:xfrm>
            <a:off x="914400" y="6324480"/>
            <a:ext cx="1904760" cy="45684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ftr"/>
          </p:nvPr>
        </p:nvSpPr>
        <p:spPr>
          <a:xfrm>
            <a:off x="3352680" y="6324480"/>
            <a:ext cx="2895120" cy="45684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488" name="PlaceHolder 3"/>
          <p:cNvSpPr>
            <a:spLocks noGrp="1"/>
          </p:cNvSpPr>
          <p:nvPr>
            <p:ph type="sldNum"/>
          </p:nvPr>
        </p:nvSpPr>
        <p:spPr>
          <a:xfrm>
            <a:off x="6781680" y="6324480"/>
            <a:ext cx="1904760" cy="45684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70F35CD-1FAD-42A8-9CC4-30148574DBF6}" type="slidenum">
              <a:rPr lang="pt-BR" sz="1400" b="0" strike="noStrike" spc="-1">
                <a:solidFill>
                  <a:srgbClr val="000000"/>
                </a:solidFill>
                <a:latin typeface="Arial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  <p:sp>
        <p:nvSpPr>
          <p:cNvPr id="48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9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1" strike="noStrike" spc="-1">
                <a:solidFill>
                  <a:srgbClr val="FFFFFF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1" strike="noStrike" spc="-1">
                <a:solidFill>
                  <a:srgbClr val="FFFFFF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1" strike="noStrike" spc="-1">
                <a:solidFill>
                  <a:srgbClr val="FFFFFF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1" strike="noStrike" spc="-1">
                <a:solidFill>
                  <a:srgbClr val="FFFFFF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1" strike="noStrike" spc="-1">
                <a:solidFill>
                  <a:srgbClr val="FFFFFF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1" strike="noStrike" spc="-1">
                <a:solidFill>
                  <a:srgbClr val="FFFFFF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1" strike="noStrike" spc="-1">
                <a:solidFill>
                  <a:srgbClr val="FFFFFF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Calibri"/>
              </a:rPr>
              <a:t>Clique para editar o título mestre</a:t>
            </a:r>
          </a:p>
        </p:txBody>
      </p:sp>
      <p:sp>
        <p:nvSpPr>
          <p:cNvPr id="528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E01A5BC8-97EC-45C5-88B0-B54058D5415A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39C3C12-1473-4F2B-9CB5-C9790920D545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3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estilo do título mestre</a:t>
            </a: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os estilos do texto mestre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Segundo nível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Terceiro nível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Quarto nível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Quinto nível</a:t>
            </a: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os estilos do texto mestre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Segundo nível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Terceiro nível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Quarto nível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Quinto nível</a:t>
            </a:r>
          </a:p>
        </p:txBody>
      </p:sp>
      <p:sp>
        <p:nvSpPr>
          <p:cNvPr id="571" name="PlaceHolder 4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572" name="PlaceHolder 5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573" name="PlaceHolder 6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B7863A1F-1F7E-4558-ACF2-0DA6FC26DE52}" type="slidenum">
              <a:rPr lang="pt-BR" sz="2400" b="0" strike="noStrike" spc="-1">
                <a:solidFill>
                  <a:srgbClr val="000000"/>
                </a:solidFill>
                <a:latin typeface="Arial"/>
              </a:rPr>
              <a:t>‹nº›</a:t>
            </a:fld>
            <a:endParaRPr lang="pt-BR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612" name="PlaceHolder 3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CD352D3E-259D-47CC-BABF-1B241037FC8D}" type="slidenum">
              <a:rPr lang="pt-BR" sz="1400" b="0" strike="noStrike" spc="-1">
                <a:solidFill>
                  <a:srgbClr val="000000"/>
                </a:solidFill>
                <a:latin typeface="Arial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  <p:sp>
        <p:nvSpPr>
          <p:cNvPr id="61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61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D0AD505-2940-4656-A9BE-1BBD3056DC05}" type="datetime">
              <a:rPr lang="pt-BR" sz="1200" b="0" strike="noStrike" spc="-1">
                <a:solidFill>
                  <a:srgbClr val="8B8B8B"/>
                </a:solidFill>
                <a:latin typeface="Tahoma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65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65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74D3F5D-8A87-4BCA-85F1-A728E6DBAAD2}" type="slidenum">
              <a:rPr lang="pt-BR" sz="1200" b="0" strike="noStrike" spc="-1">
                <a:solidFill>
                  <a:srgbClr val="8B8B8B"/>
                </a:solidFill>
                <a:latin typeface="Tahoma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65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65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/>
    <p:bodyStyle/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Calibri"/>
              </a:rPr>
              <a:t>Clique para editar o estilo do título mestre</a:t>
            </a:r>
          </a:p>
        </p:txBody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os estilos do texto mestre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pt-BR" sz="2800" b="0" strike="noStrike" spc="-1">
                <a:solidFill>
                  <a:srgbClr val="000000"/>
                </a:solidFill>
                <a:latin typeface="Calibri"/>
              </a:rPr>
              <a:t>Segundo nível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Terceiro nível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Quarto nível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Quinto nível</a:t>
            </a:r>
          </a:p>
        </p:txBody>
      </p:sp>
      <p:sp>
        <p:nvSpPr>
          <p:cNvPr id="694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4BC7DDAB-8DA3-431A-8081-405B693A974F}" type="datetime">
              <a:rPr lang="pt-BR" sz="1200" b="0" strike="noStrike" spc="-1">
                <a:solidFill>
                  <a:srgbClr val="8B8B8B"/>
                </a:solidFill>
                <a:latin typeface="Tahoma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695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696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18FDF31-99D3-4E84-9028-39A52DFF1339}" type="slidenum">
              <a:rPr lang="pt-BR" sz="1200" b="0" strike="noStrike" spc="-1">
                <a:solidFill>
                  <a:srgbClr val="8B8B8B"/>
                </a:solidFill>
                <a:latin typeface="Tahoma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/>
    <p:bodyStyle/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734" name="PlaceHolder 2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735" name="PlaceHolder 3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EF5C93EC-4724-4CFF-AC33-6CD7861B7A9D}" type="slidenum">
              <a:rPr lang="pt-BR" sz="1400" b="0" strike="noStrike" spc="-1">
                <a:solidFill>
                  <a:srgbClr val="000000"/>
                </a:solidFill>
                <a:latin typeface="Arial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  <p:sp>
        <p:nvSpPr>
          <p:cNvPr id="73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73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/>
    <p:bodyStyle/>
    <p:otherStyle/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CE9C9CB5-6AF7-483C-A942-BD3C040DB880}" type="slidenum">
              <a:rPr lang="pt-BR" sz="2400" b="0" strike="noStrike" spc="-1">
                <a:solidFill>
                  <a:srgbClr val="000000"/>
                </a:solidFill>
                <a:latin typeface="Arial"/>
              </a:rPr>
              <a:t>‹nº›</a:t>
            </a:fld>
            <a:endParaRPr lang="pt-BR" sz="2400" b="0" strike="noStrike" spc="-1">
              <a:latin typeface="Times New Roman"/>
            </a:endParaRPr>
          </a:p>
        </p:txBody>
      </p:sp>
      <p:sp>
        <p:nvSpPr>
          <p:cNvPr id="77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77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/>
    <p:bodyStyle/>
    <p:otherStyle/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t-BR" sz="3800" b="1" strike="noStrike" spc="-1">
                <a:solidFill>
                  <a:srgbClr val="265546"/>
                </a:solidFill>
                <a:latin typeface="Tahoma"/>
                <a:ea typeface="Tahoma"/>
              </a:rPr>
              <a:t>Click to edit Master title style</a:t>
            </a:r>
            <a:endParaRPr lang="pt-BR" sz="3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3700DEF-DA06-4C55-BB3E-7188113691DA}" type="datetime1">
              <a:rPr lang="pt-BR" sz="1200" b="0" strike="noStrike" spc="-1">
                <a:solidFill>
                  <a:srgbClr val="898989"/>
                </a:solidFill>
                <a:latin typeface="Calibri"/>
                <a:ea typeface="ＭＳ Ｐゴシック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817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818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08172AF-ACA1-4953-A17E-94D9FBC132C4}" type="slidenum">
              <a:rPr lang="pt-BR" sz="1200" b="0" strike="noStrike" spc="-1">
                <a:solidFill>
                  <a:srgbClr val="898989"/>
                </a:solidFill>
                <a:latin typeface="Calibri"/>
                <a:ea typeface="ＭＳ Ｐゴシック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81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Tahoma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Tahoma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600" b="0" strike="noStrike" spc="-1">
                <a:solidFill>
                  <a:srgbClr val="000000"/>
                </a:solidFill>
                <a:latin typeface="Tahoma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600" b="0" strike="noStrike" spc="-1">
                <a:solidFill>
                  <a:srgbClr val="000000"/>
                </a:solidFill>
                <a:latin typeface="Tahoma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Tahoma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Tahoma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Tahoma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latin typeface="Arial"/>
              </a:rPr>
              <a:t>Clique para editar o estilo do título mestre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Clique para editar os estilos do texto mestre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pt-BR" sz="2400" b="1" strike="noStrike" spc="-1">
                <a:solidFill>
                  <a:srgbClr val="000000"/>
                </a:solidFill>
                <a:latin typeface="Arial"/>
              </a:rPr>
              <a:t>Segundo nível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Terceiro nível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</a:rPr>
              <a:t>Quarto nível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tarSymbol"/>
              <a:buChar char="»"/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</a:rPr>
              <a:t>Quinto nível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2DBE023A-683A-4CF5-BC68-D79B0EEECB1F}" type="slidenum">
              <a:rPr lang="pt-BR" sz="1200" b="1" strike="noStrike" spc="-1">
                <a:solidFill>
                  <a:srgbClr val="000000"/>
                </a:solidFill>
                <a:latin typeface="Arial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CDA2D65C-BE0F-4E5A-B7E7-8E15449E4E06}" type="datetime1">
              <a:rPr lang="pt-BR" sz="1200" b="0" strike="noStrike" spc="-1">
                <a:solidFill>
                  <a:srgbClr val="898989"/>
                </a:solidFill>
                <a:latin typeface="Calibri"/>
                <a:ea typeface="ＭＳ Ｐゴシック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857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858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DCC0C90-38C0-4E34-AFE3-64B68CA85246}" type="slidenum">
              <a:rPr lang="pt-BR" sz="1200" b="0" strike="noStrike" spc="-1">
                <a:solidFill>
                  <a:srgbClr val="898989"/>
                </a:solidFill>
                <a:latin typeface="Calibri"/>
                <a:ea typeface="ＭＳ Ｐゴシック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85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86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Tahoma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Tahoma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600" b="0" strike="noStrike" spc="-1">
                <a:solidFill>
                  <a:srgbClr val="000000"/>
                </a:solidFill>
                <a:latin typeface="Tahoma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600" b="0" strike="noStrike" spc="-1">
                <a:solidFill>
                  <a:srgbClr val="000000"/>
                </a:solidFill>
                <a:latin typeface="Tahoma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Tahoma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Tahoma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Tahoma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/>
    <p:bodyStyle/>
    <p:otherStyle/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"/>
          <p:cNvSpPr>
            <a:spLocks noGrp="1"/>
          </p:cNvSpPr>
          <p:nvPr>
            <p:ph type="body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texto mestre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pt-BR" sz="2800" b="0" strike="noStrike" spc="-1">
                <a:solidFill>
                  <a:srgbClr val="000000"/>
                </a:solidFill>
                <a:latin typeface="Calibri"/>
              </a:rPr>
              <a:t>Segundo nível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Terceiro nível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Quarto nível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Quinto nível</a:t>
            </a:r>
          </a:p>
        </p:txBody>
      </p:sp>
      <p:sp>
        <p:nvSpPr>
          <p:cNvPr id="898" name="PlaceHolder 2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899" name="PlaceHolder 3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900" name="PlaceHolder 4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25137D9-BF70-4861-B400-BF412EF0FFA2}" type="slidenum">
              <a:rPr lang="pt-BR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901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/>
    <p:bodyStyle/>
    <p:otherStyle/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939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940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B22B098-4A9E-42C9-92DA-BE5EAF315440}" type="slidenum">
              <a:rPr lang="pt-BR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941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94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/>
    <p:bodyStyle/>
    <p:otherStyle/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PlaceHolder 1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980" name="PlaceHolder 2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981" name="PlaceHolder 3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C00E6569-B638-463C-BC1F-F5D26E77CFEB}" type="slidenum">
              <a:rPr lang="pt-BR" sz="1400" b="0" strike="noStrike" spc="-1">
                <a:solidFill>
                  <a:srgbClr val="000000"/>
                </a:solidFill>
                <a:latin typeface="Arial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  <p:sp>
        <p:nvSpPr>
          <p:cNvPr id="98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98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/>
    <p:bodyStyle/>
    <p:otherStyle/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estilo do título mestre</a:t>
            </a:r>
          </a:p>
        </p:txBody>
      </p:sp>
      <p:sp>
        <p:nvSpPr>
          <p:cNvPr id="1021" name="PlaceHolder 2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1022" name="PlaceHolder 3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1023" name="PlaceHolder 4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9F8E412F-EBA6-4D1B-9BEE-51B5796DC0CD}" type="slidenum">
              <a:rPr lang="pt-BR" sz="1400" b="0" strike="noStrike" spc="-1">
                <a:solidFill>
                  <a:srgbClr val="000000"/>
                </a:solidFill>
                <a:latin typeface="Arial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  <p:sp>
        <p:nvSpPr>
          <p:cNvPr id="102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/>
    <p:bodyStyle/>
    <p:otherStyle/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10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/>
    <p:bodyStyle/>
    <p:otherStyle/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1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/>
    <p:bodyStyle/>
    <p:otherStyle/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BAF8A1C-7486-4218-88B4-D0EBB658DF04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1138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1139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47E1521-E42A-4E88-9D51-BF191529501D}" type="slidenum">
              <a:rPr lang="pt-BR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114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114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/>
    <p:bodyStyle/>
    <p:otherStyle/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Calibri"/>
              </a:rPr>
              <a:t>Clique para editar o estilo do título mestre</a:t>
            </a:r>
          </a:p>
        </p:txBody>
      </p:sp>
      <p:sp>
        <p:nvSpPr>
          <p:cNvPr id="11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os estilos do texto mestre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pt-BR" sz="2800" b="0" strike="noStrike" spc="-1">
                <a:solidFill>
                  <a:srgbClr val="000000"/>
                </a:solidFill>
                <a:latin typeface="Calibri"/>
              </a:rPr>
              <a:t>Segundo nível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Terceiro nível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Quarto nível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Quinto nível</a:t>
            </a:r>
          </a:p>
        </p:txBody>
      </p:sp>
      <p:sp>
        <p:nvSpPr>
          <p:cNvPr id="1180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F8B83669-7597-4C73-88DD-5B3921FB20DC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1181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1182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95F30E9-3B2E-45D6-90E7-D03B3AB77ADF}" type="slidenum">
              <a:rPr lang="pt-BR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/>
    <p:bodyStyle/>
    <p:otherStyle/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4202901-1562-4928-BA37-E6BCB291A517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1220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1221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D733E74-EC90-4BC9-B9FE-2F10D5C54D36}" type="slidenum">
              <a:rPr lang="pt-BR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122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122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Calibri"/>
              </a:rPr>
              <a:t>Clique para editar o estilo do título mestre</a:t>
            </a: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os estilos do texto mestre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pt-BR" sz="2800" b="0" strike="noStrike" spc="-1">
                <a:solidFill>
                  <a:srgbClr val="000000"/>
                </a:solidFill>
                <a:latin typeface="Calibri"/>
              </a:rPr>
              <a:t>Segundo nível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Terceiro nível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Quarto nível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Quinto nível</a:t>
            </a:r>
          </a:p>
        </p:txBody>
      </p:sp>
      <p:sp>
        <p:nvSpPr>
          <p:cNvPr id="160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46CDEC9F-E12A-4F93-AAB3-FD5F5C382DED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1AC0E82-286A-4594-A260-417DE1382E49}" type="slidenum">
              <a:rPr lang="pt-BR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B3F3E6C-18AC-48EA-BEAB-0167995B8567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A361F60-D808-460A-BEF8-C44CB0DE3106}" type="slidenum">
              <a:rPr lang="pt-BR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EA63810-A91B-4479-9DED-2DB1D3BFC92D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FD333CE-0BA9-4E44-8E34-8E9299FFE285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24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Calibri"/>
              </a:rPr>
              <a:t>Clique para editar o estilo do título mestre</a:t>
            </a: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os estilos do texto mestre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pt-BR" sz="2800" b="0" strike="noStrike" spc="-1">
                <a:solidFill>
                  <a:srgbClr val="000000"/>
                </a:solidFill>
                <a:latin typeface="Calibri"/>
              </a:rPr>
              <a:t>Segundo nível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Terceiro nível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Quarto nível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Quinto nível</a:t>
            </a:r>
          </a:p>
        </p:txBody>
      </p:sp>
      <p:sp>
        <p:nvSpPr>
          <p:cNvPr id="28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00982F4-9154-4701-9977-052206C3C8FE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28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6FF360B-AC27-4697-BC3F-55A51F006537}" type="slidenum">
              <a:rPr lang="pt-BR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9EF757E-1206-4FA4-B3F5-565F3EBCE1AF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EA30CD3-3811-4DDB-A2D5-B1E79847F3D9}" type="slidenum">
              <a:rPr lang="pt-BR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32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B5C3114-68DD-4DCE-A681-3F1F6D63FAC9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22/11/2019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D018044-C2A6-46BE-AFAD-29346CE242F6}" type="slidenum">
              <a:rPr lang="pt-BR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36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dt"/>
          </p:nvPr>
        </p:nvSpPr>
        <p:spPr>
          <a:xfrm>
            <a:off x="457200" y="6172200"/>
            <a:ext cx="1142640" cy="549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fld id="{A9C08FA9-1325-4558-8B23-CBE4186B3F4B}" type="datetime1">
              <a:rPr lang="pt-BR" sz="1400" b="0" strike="noStrike" spc="-1">
                <a:solidFill>
                  <a:srgbClr val="000000"/>
                </a:solidFill>
                <a:latin typeface="Arial"/>
              </a:rPr>
              <a:t>22/11/2019</a:t>
            </a:fld>
            <a:endParaRPr lang="pt-BR" sz="1400" b="0" strike="noStrike" spc="-1">
              <a:latin typeface="Times New Roman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ftr"/>
          </p:nvPr>
        </p:nvSpPr>
        <p:spPr>
          <a:xfrm>
            <a:off x="1600200" y="6248520"/>
            <a:ext cx="6171840" cy="4726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1" strike="noStrike" spc="-1">
                <a:solidFill>
                  <a:srgbClr val="000000"/>
                </a:solidFill>
                <a:latin typeface="Arial"/>
              </a:rPr>
              <a:t>Divisão de Imunização – CVE “Prof. Alexandre Vranjac” – CCD – SES/SP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sldNum"/>
          </p:nvPr>
        </p:nvSpPr>
        <p:spPr>
          <a:xfrm>
            <a:off x="7924680" y="6172200"/>
            <a:ext cx="761760" cy="549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6D76AFDE-247D-4EF6-97EA-58DFC53A8704}" type="slidenum">
              <a:rPr lang="pt-BR" sz="1400" b="0" strike="noStrike" spc="-1">
                <a:solidFill>
                  <a:srgbClr val="000000"/>
                </a:solidFill>
                <a:latin typeface="Tahoma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0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0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4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30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0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3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2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32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3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TextShape 1"/>
          <p:cNvSpPr txBox="1"/>
          <p:nvPr/>
        </p:nvSpPr>
        <p:spPr>
          <a:xfrm>
            <a:off x="685800" y="33264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rPr lang="pt-BR" sz="3200" b="1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pt-BR" sz="2400" b="1" strike="noStrike" spc="-1">
                <a:solidFill>
                  <a:srgbClr val="800000"/>
                </a:solidFill>
                <a:latin typeface="Arial"/>
              </a:rPr>
              <a:t>CALENDÁRIO DE VACINAÇÃO</a:t>
            </a:r>
            <a:r>
              <a:t/>
            </a:r>
            <a:br/>
            <a:r>
              <a:rPr lang="pt-BR" sz="2400" b="1" strike="noStrike" spc="-1">
                <a:solidFill>
                  <a:srgbClr val="800000"/>
                </a:solidFill>
                <a:latin typeface="Arial"/>
              </a:rPr>
              <a:t>ESTADO DE SÃO PAULO</a:t>
            </a:r>
            <a:r>
              <a:t/>
            </a:r>
            <a:br/>
            <a:r>
              <a:rPr lang="pt-BR" sz="2400" b="1" strike="noStrike" spc="-1">
                <a:solidFill>
                  <a:srgbClr val="800000"/>
                </a:solidFill>
                <a:latin typeface="Arial"/>
              </a:rPr>
              <a:t> 1968 </a:t>
            </a:r>
            <a:r>
              <a:t/>
            </a:r>
            <a:br/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2" name="TextShape 2"/>
          <p:cNvSpPr txBox="1"/>
          <p:nvPr/>
        </p:nvSpPr>
        <p:spPr>
          <a:xfrm>
            <a:off x="179640" y="1700640"/>
            <a:ext cx="7772040" cy="4114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			</a:t>
            </a: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3 a 7 dias			BCG oral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2 meses			DPT e Sabin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3 meses			DPT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4 meses			DPT e Sabin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6 meses			Sabin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7 meses			Sarampo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8 meses			Varíola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15 a 18 meses			DPT e Sabin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3 a 4 anos			DPT e Sabin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5 anos				Varíola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7 anos				Toxóide tetânico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			10 anos			Varíola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Picture 4"/>
          <p:cNvPicPr/>
          <p:nvPr/>
        </p:nvPicPr>
        <p:blipFill>
          <a:blip r:embed="rId2"/>
          <a:stretch/>
        </p:blipFill>
        <p:spPr>
          <a:xfrm>
            <a:off x="6143760" y="6292800"/>
            <a:ext cx="2916000" cy="461520"/>
          </a:xfrm>
          <a:prstGeom prst="rect">
            <a:avLst/>
          </a:prstGeom>
          <a:ln>
            <a:noFill/>
          </a:ln>
        </p:spPr>
      </p:pic>
      <p:sp>
        <p:nvSpPr>
          <p:cNvPr id="1492" name="CustomShape 1"/>
          <p:cNvSpPr/>
          <p:nvPr/>
        </p:nvSpPr>
        <p:spPr>
          <a:xfrm>
            <a:off x="142920" y="557280"/>
            <a:ext cx="5941800" cy="58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720">
              <a:lnSpc>
                <a:spcPct val="100000"/>
              </a:lnSpc>
            </a:pPr>
            <a:r>
              <a:rPr lang="pt-BR" sz="2400" b="1" i="1" u="sng" strike="noStrike" spc="-1">
                <a:solidFill>
                  <a:srgbClr val="00B0F0"/>
                </a:solidFill>
                <a:uFillTx/>
                <a:latin typeface="Arial"/>
              </a:rPr>
              <a:t>Criança</a:t>
            </a:r>
            <a:r>
              <a:rPr lang="pt-BR" sz="1600" b="1" strike="noStrike" spc="-1">
                <a:solidFill>
                  <a:srgbClr val="00B0F0"/>
                </a:solidFill>
                <a:latin typeface="Arial"/>
              </a:rPr>
              <a:t> 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BCG – ID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Hepatite B (mantida dose ao nascer)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strike="noStrike" spc="-1">
                <a:solidFill>
                  <a:srgbClr val="000000"/>
                </a:solidFill>
                <a:latin typeface="Arial"/>
              </a:rPr>
              <a:t>Penta (DTP/Hib/Hep B)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strike="noStrike" spc="-1">
                <a:solidFill>
                  <a:srgbClr val="000000"/>
                </a:solidFill>
                <a:latin typeface="Arial"/>
              </a:rPr>
              <a:t>VIP (Vacina Inativada Poliomielite)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VOP (vacina oral contra pólio)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VORH (Vacina Oral de Rotavírus Humano) 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Vacina Pneumocócica 10 valente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Vacina febre amarela 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Tríplice viral (Sarampo, rubéola, caxumba)  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DTP (tríplice bacteriana)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Vacina meningocócica conjugada  tipo C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u="sng" strike="noStrike" spc="-1">
                <a:solidFill>
                  <a:srgbClr val="000000"/>
                </a:solidFill>
                <a:uFillTx/>
                <a:latin typeface="Arial"/>
              </a:rPr>
              <a:t>Influenza (campanha anual)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Tetraviral (Sarampo, rubéola, caxumba, varicela) </a:t>
            </a:r>
            <a:endParaRPr lang="pt-BR" sz="16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320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Hepatite A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493" name="CustomShape 2"/>
          <p:cNvSpPr/>
          <p:nvPr/>
        </p:nvSpPr>
        <p:spPr>
          <a:xfrm>
            <a:off x="0" y="231840"/>
            <a:ext cx="8999280" cy="576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990000"/>
                </a:solidFill>
                <a:latin typeface="Arial Narrow"/>
              </a:rPr>
              <a:t>Calendário Nacional de Vacinação: 2017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494" name="CustomShape 3"/>
          <p:cNvSpPr/>
          <p:nvPr/>
        </p:nvSpPr>
        <p:spPr>
          <a:xfrm>
            <a:off x="5576760" y="2092320"/>
            <a:ext cx="3387240" cy="475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000" b="1" i="1" u="sng" strike="noStrike" spc="-1">
                <a:solidFill>
                  <a:srgbClr val="00B0F0"/>
                </a:solidFill>
                <a:uFillTx/>
                <a:latin typeface="Arial Narrow"/>
              </a:rPr>
              <a:t>Adolescente e Adulto</a:t>
            </a:r>
            <a:endParaRPr lang="pt-B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1. </a:t>
            </a: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Hepatite B 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2. dT  (Dupla tipo adulto)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3. Febre amarela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4. SCR (Tríplice viral)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5. dTpa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6. Influenza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7. HPV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i="1" u="sng" strike="noStrike" spc="-1">
                <a:solidFill>
                  <a:srgbClr val="00B0F0"/>
                </a:solidFill>
                <a:uFillTx/>
                <a:latin typeface="Arial Narrow"/>
              </a:rPr>
              <a:t> </a:t>
            </a:r>
            <a:r>
              <a:rPr lang="pt-BR" sz="1800" b="1" i="1" u="sng" strike="noStrike" spc="-1">
                <a:solidFill>
                  <a:srgbClr val="00B0F0"/>
                </a:solidFill>
                <a:uFillTx/>
                <a:latin typeface="Arial Narrow"/>
              </a:rPr>
              <a:t>Idoso</a:t>
            </a:r>
            <a:endParaRPr lang="pt-BR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Influenza (1 dose anual)</a:t>
            </a:r>
            <a:endParaRPr lang="pt-BR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Pneumococo 23 (acamados, asilados…)</a:t>
            </a:r>
            <a:endParaRPr lang="pt-BR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dT</a:t>
            </a:r>
            <a:endParaRPr lang="pt-BR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Febre amarela com precaução</a:t>
            </a:r>
            <a:endParaRPr lang="pt-BR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pt-BR" sz="1800" b="1" i="1" strike="noStrike" spc="-1">
                <a:solidFill>
                  <a:srgbClr val="000000"/>
                </a:solidFill>
                <a:latin typeface="Arial"/>
              </a:rPr>
              <a:t>HB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1495" name="Picture 2"/>
          <p:cNvPicPr/>
          <p:nvPr/>
        </p:nvPicPr>
        <p:blipFill>
          <a:blip r:embed="rId3"/>
          <a:stretch/>
        </p:blipFill>
        <p:spPr>
          <a:xfrm>
            <a:off x="5543640" y="719280"/>
            <a:ext cx="3160440" cy="136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6" name="Imagem 1"/>
          <p:cNvPicPr/>
          <p:nvPr/>
        </p:nvPicPr>
        <p:blipFill>
          <a:blip r:embed="rId2"/>
          <a:stretch/>
        </p:blipFill>
        <p:spPr>
          <a:xfrm>
            <a:off x="539640" y="1196640"/>
            <a:ext cx="8308440" cy="5036400"/>
          </a:xfrm>
          <a:prstGeom prst="rect">
            <a:avLst/>
          </a:prstGeom>
          <a:ln>
            <a:noFill/>
          </a:ln>
        </p:spPr>
      </p:pic>
      <p:sp>
        <p:nvSpPr>
          <p:cNvPr id="1497" name="CustomShape 1"/>
          <p:cNvSpPr/>
          <p:nvPr/>
        </p:nvSpPr>
        <p:spPr>
          <a:xfrm>
            <a:off x="7560" y="404640"/>
            <a:ext cx="9136080" cy="4561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Calendário Vacinal da Sociedade Brasileira de Pediatria</a:t>
            </a: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CustomShape 1"/>
          <p:cNvSpPr/>
          <p:nvPr/>
        </p:nvSpPr>
        <p:spPr>
          <a:xfrm>
            <a:off x="6300720" y="54000"/>
            <a:ext cx="24840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17375E"/>
                </a:solidFill>
                <a:latin typeface="Calibri"/>
              </a:rPr>
              <a:t>Sucessos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1499" name="CustomShape 2"/>
          <p:cNvSpPr/>
          <p:nvPr/>
        </p:nvSpPr>
        <p:spPr>
          <a:xfrm>
            <a:off x="65160" y="1262160"/>
            <a:ext cx="9229320" cy="522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71440" indent="-271080">
              <a:lnSpc>
                <a:spcPct val="150000"/>
              </a:lnSpc>
            </a:pPr>
            <a:r>
              <a:rPr lang="pt-BR" sz="2200" b="1" strike="noStrike" spc="-1">
                <a:solidFill>
                  <a:srgbClr val="800000"/>
                </a:solidFill>
                <a:latin typeface="Arial Narrow"/>
              </a:rPr>
              <a:t>Eliminadas e/ou em processo de eliminação </a:t>
            </a:r>
            <a:endParaRPr lang="pt-BR" sz="2200" b="0" strike="noStrike" spc="-1">
              <a:latin typeface="Arial"/>
            </a:endParaRPr>
          </a:p>
          <a:p>
            <a:pPr marL="1063800" lvl="1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Poliomielite</a:t>
            </a:r>
            <a:endParaRPr lang="pt-BR" sz="2200" b="0" strike="noStrike" spc="-1">
              <a:latin typeface="Arial"/>
            </a:endParaRPr>
          </a:p>
          <a:p>
            <a:pPr marL="1063800" lvl="1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Sarampo</a:t>
            </a:r>
            <a:endParaRPr lang="pt-BR" sz="2200" b="0" strike="noStrike" spc="-1">
              <a:latin typeface="Arial"/>
            </a:endParaRPr>
          </a:p>
          <a:p>
            <a:pPr marL="1063800" lvl="1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Rubéola/SRC (Síndrome de Rubéola Congênita)</a:t>
            </a:r>
            <a:endParaRPr lang="pt-BR" sz="2200" b="0" strike="noStrike" spc="-1">
              <a:latin typeface="Arial"/>
            </a:endParaRPr>
          </a:p>
          <a:p>
            <a:pPr marL="1063800" lvl="1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TNN (Tétano Neonatal ) </a:t>
            </a:r>
            <a:endParaRPr lang="pt-BR" sz="2200" b="0" strike="noStrike" spc="-1">
              <a:latin typeface="Arial"/>
            </a:endParaRPr>
          </a:p>
          <a:p>
            <a:pPr marL="525600" indent="-525240">
              <a:lnSpc>
                <a:spcPct val="150000"/>
              </a:lnSpc>
            </a:pPr>
            <a:r>
              <a:rPr lang="pt-BR" sz="2200" b="1" strike="noStrike" spc="-1">
                <a:solidFill>
                  <a:srgbClr val="800000"/>
                </a:solidFill>
                <a:latin typeface="Arial Narrow"/>
              </a:rPr>
              <a:t>Tendência de redução</a:t>
            </a:r>
            <a:endParaRPr lang="pt-BR" sz="2200" b="0" strike="noStrike" spc="-1">
              <a:latin typeface="Arial"/>
            </a:endParaRPr>
          </a:p>
          <a:p>
            <a:pPr marL="1063800" lvl="1" indent="-342720">
              <a:lnSpc>
                <a:spcPts val="216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TA  (Tétano Acidental)</a:t>
            </a:r>
            <a:endParaRPr lang="pt-BR" sz="2200" b="0" strike="noStrike" spc="-1">
              <a:latin typeface="Arial"/>
            </a:endParaRPr>
          </a:p>
          <a:p>
            <a:pPr marL="1063800" lvl="1" indent="-342720">
              <a:lnSpc>
                <a:spcPts val="216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Difteria</a:t>
            </a:r>
            <a:endParaRPr lang="pt-BR" sz="2200" b="0" strike="noStrike" spc="-1">
              <a:latin typeface="Arial"/>
            </a:endParaRPr>
          </a:p>
          <a:p>
            <a:pPr marL="1063800" lvl="1" indent="-342720">
              <a:lnSpc>
                <a:spcPts val="216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Meningite por Hib (</a:t>
            </a:r>
            <a:r>
              <a:rPr lang="pt-BR" sz="2200" b="0" i="1" strike="noStrike" spc="-1">
                <a:solidFill>
                  <a:srgbClr val="000000"/>
                </a:solidFill>
                <a:latin typeface="Arial Narrow"/>
              </a:rPr>
              <a:t>Haemophilus influenzae tipo b</a:t>
            </a: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)</a:t>
            </a:r>
            <a:endParaRPr lang="pt-BR" sz="2200" b="0" strike="noStrike" spc="-1">
              <a:latin typeface="Arial"/>
            </a:endParaRPr>
          </a:p>
          <a:p>
            <a:pPr marL="1063800" lvl="1" indent="-342720">
              <a:lnSpc>
                <a:spcPts val="216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Meningite por </a:t>
            </a:r>
            <a:r>
              <a:rPr lang="pt-BR" sz="2200" b="0" i="1" strike="noStrike" spc="-1">
                <a:solidFill>
                  <a:srgbClr val="000000"/>
                </a:solidFill>
                <a:latin typeface="Arial Narrow"/>
              </a:rPr>
              <a:t>Streptococcus pneumoniae</a:t>
            </a:r>
            <a:endParaRPr lang="pt-BR" sz="2200" b="0" strike="noStrike" spc="-1">
              <a:latin typeface="Arial"/>
            </a:endParaRPr>
          </a:p>
          <a:p>
            <a:pPr marL="1063800" lvl="1" indent="-342720">
              <a:lnSpc>
                <a:spcPts val="216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Doenças Diarréicas por Rotavírus</a:t>
            </a:r>
            <a:endParaRPr lang="pt-BR" sz="2200" b="0" strike="noStrike" spc="-1">
              <a:latin typeface="Arial"/>
            </a:endParaRPr>
          </a:p>
          <a:p>
            <a:pPr marL="450720" indent="-450360">
              <a:lnSpc>
                <a:spcPct val="200000"/>
              </a:lnSpc>
            </a:pPr>
            <a:r>
              <a:rPr lang="pt-BR" sz="2200" b="1" strike="noStrike" spc="-1">
                <a:solidFill>
                  <a:srgbClr val="800000"/>
                </a:solidFill>
                <a:latin typeface="Arial Narrow"/>
              </a:rPr>
              <a:t>Níveis de transmissão controlada</a:t>
            </a:r>
            <a:endParaRPr lang="pt-BR" sz="2200" b="0" strike="noStrike" spc="-1">
              <a:latin typeface="Arial"/>
            </a:endParaRPr>
          </a:p>
          <a:p>
            <a:pPr marL="1063800" lvl="1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200" b="0" strike="noStrike" spc="-1">
                <a:solidFill>
                  <a:srgbClr val="000000"/>
                </a:solidFill>
                <a:latin typeface="Arial Narrow"/>
              </a:rPr>
              <a:t>Meningites/Doença Meningocócica (DM); Febre Amarela silvestr</a:t>
            </a:r>
            <a:r>
              <a:rPr lang="pt-BR" sz="2400" b="0" strike="noStrike" spc="-1">
                <a:solidFill>
                  <a:srgbClr val="000000"/>
                </a:solidFill>
                <a:latin typeface="Arial Narrow"/>
              </a:rPr>
              <a:t>e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500" name="CustomShape 3"/>
          <p:cNvSpPr/>
          <p:nvPr/>
        </p:nvSpPr>
        <p:spPr>
          <a:xfrm>
            <a:off x="65160" y="857160"/>
            <a:ext cx="8569080" cy="486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pt-BR" sz="2600" b="1" strike="noStrike" spc="-1">
                <a:solidFill>
                  <a:srgbClr val="002060"/>
                </a:solidFill>
                <a:latin typeface="Century Gothic"/>
              </a:rPr>
              <a:t>Doenças imunopreveníveis: impacto</a:t>
            </a:r>
            <a:endParaRPr lang="pt-BR" sz="2600" b="0" strike="noStrike" spc="-1">
              <a:latin typeface="Arial"/>
            </a:endParaRPr>
          </a:p>
        </p:txBody>
      </p:sp>
      <p:sp>
        <p:nvSpPr>
          <p:cNvPr id="1501" name="Line 4"/>
          <p:cNvSpPr/>
          <p:nvPr/>
        </p:nvSpPr>
        <p:spPr>
          <a:xfrm>
            <a:off x="944280" y="855360"/>
            <a:ext cx="8215560" cy="1800"/>
          </a:xfrm>
          <a:prstGeom prst="line">
            <a:avLst/>
          </a:prstGeom>
          <a:ln w="38160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2" name="Imagem 1"/>
          <p:cNvPicPr/>
          <p:nvPr/>
        </p:nvPicPr>
        <p:blipFill>
          <a:blip r:embed="rId2"/>
          <a:stretch/>
        </p:blipFill>
        <p:spPr>
          <a:xfrm>
            <a:off x="214200" y="142920"/>
            <a:ext cx="8714880" cy="6621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CustomShape 1"/>
          <p:cNvSpPr/>
          <p:nvPr/>
        </p:nvSpPr>
        <p:spPr>
          <a:xfrm>
            <a:off x="304920" y="228600"/>
            <a:ext cx="8610120" cy="18273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360">
            <a:solidFill>
              <a:srgbClr val="99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pt-BR" sz="3200" b="1" strike="noStrike" spc="-1">
                <a:solidFill>
                  <a:srgbClr val="C00000"/>
                </a:solidFill>
                <a:latin typeface="Arial"/>
              </a:rPr>
              <a:t>	SARAMPO - CASO SUSPEITO</a:t>
            </a:r>
            <a:endParaRPr lang="pt-BR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9"/>
              </a:spcBef>
            </a:pPr>
            <a:r>
              <a:rPr lang="pt-BR" sz="2400" b="1" strike="noStrike" spc="-1">
                <a:solidFill>
                  <a:srgbClr val="22228B"/>
                </a:solidFill>
                <a:latin typeface="Arial"/>
              </a:rPr>
              <a:t>Toda pessoa com </a:t>
            </a:r>
            <a:r>
              <a:rPr lang="pt-BR" sz="2400" b="1" i="1" u="sng" strike="noStrike" spc="-1">
                <a:solidFill>
                  <a:srgbClr val="22228B"/>
                </a:solidFill>
                <a:uFillTx/>
                <a:latin typeface="Arial"/>
              </a:rPr>
              <a:t>FEBRE e EXANTEMA</a:t>
            </a:r>
            <a:r>
              <a:rPr lang="pt-BR" sz="2400" b="1" strike="noStrike" spc="-1">
                <a:solidFill>
                  <a:srgbClr val="22228B"/>
                </a:solidFill>
                <a:latin typeface="Arial"/>
              </a:rPr>
              <a:t>, acompanhado de  </a:t>
            </a:r>
            <a:r>
              <a:rPr lang="pt-BR" sz="2400" b="1" i="1" strike="noStrike" spc="-1">
                <a:solidFill>
                  <a:srgbClr val="22228B"/>
                </a:solidFill>
                <a:latin typeface="Arial"/>
              </a:rPr>
              <a:t>TOSSE e/ou CORIZA e/ou CONJUNTIVITE</a:t>
            </a:r>
            <a:r>
              <a:rPr lang="pt-BR" sz="2400" b="1" strike="noStrike" spc="-1">
                <a:solidFill>
                  <a:srgbClr val="22228B"/>
                </a:solidFill>
                <a:latin typeface="Arial"/>
              </a:rPr>
              <a:t>, independente da idade ou situação vacinal</a:t>
            </a:r>
            <a:endParaRPr lang="pt-BR" sz="2400" b="0" strike="noStrike" spc="-1">
              <a:latin typeface="Arial"/>
            </a:endParaRPr>
          </a:p>
        </p:txBody>
      </p:sp>
      <p:pic>
        <p:nvPicPr>
          <p:cNvPr id="1504" name="Picture 3"/>
          <p:cNvPicPr/>
          <p:nvPr/>
        </p:nvPicPr>
        <p:blipFill>
          <a:blip r:embed="rId2"/>
          <a:stretch/>
        </p:blipFill>
        <p:spPr>
          <a:xfrm>
            <a:off x="8153280" y="6318360"/>
            <a:ext cx="990360" cy="539280"/>
          </a:xfrm>
          <a:prstGeom prst="rect">
            <a:avLst/>
          </a:prstGeom>
          <a:ln>
            <a:noFill/>
          </a:ln>
        </p:spPr>
      </p:pic>
      <p:pic>
        <p:nvPicPr>
          <p:cNvPr id="1505" name="Picture 4"/>
          <p:cNvPicPr/>
          <p:nvPr/>
        </p:nvPicPr>
        <p:blipFill>
          <a:blip r:embed="rId3"/>
          <a:stretch/>
        </p:blipFill>
        <p:spPr>
          <a:xfrm>
            <a:off x="228600" y="2895480"/>
            <a:ext cx="4428720" cy="3341160"/>
          </a:xfrm>
          <a:prstGeom prst="rect">
            <a:avLst/>
          </a:prstGeom>
          <a:ln>
            <a:noFill/>
          </a:ln>
        </p:spPr>
      </p:pic>
      <p:sp>
        <p:nvSpPr>
          <p:cNvPr id="1506" name="CustomShape 2"/>
          <p:cNvSpPr/>
          <p:nvPr/>
        </p:nvSpPr>
        <p:spPr>
          <a:xfrm>
            <a:off x="289440" y="5878440"/>
            <a:ext cx="10436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1" i="1" strike="noStrike" spc="-1">
                <a:solidFill>
                  <a:srgbClr val="FFFFFF"/>
                </a:solidFill>
                <a:latin typeface="Times New Roman"/>
              </a:rPr>
              <a:t>Fonte:CDC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507" name="CustomShape 3"/>
          <p:cNvSpPr/>
          <p:nvPr/>
        </p:nvSpPr>
        <p:spPr>
          <a:xfrm>
            <a:off x="6628680" y="5715000"/>
            <a:ext cx="19094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0" i="1" strike="noStrike" spc="-1">
                <a:solidFill>
                  <a:srgbClr val="FFFFFF"/>
                </a:solidFill>
                <a:latin typeface="Times New Roman"/>
              </a:rPr>
              <a:t>FONTE:COVER/SVS/M</a:t>
            </a:r>
            <a:endParaRPr lang="pt-BR" sz="1400" b="0" strike="noStrike" spc="-1">
              <a:latin typeface="Arial"/>
            </a:endParaRPr>
          </a:p>
        </p:txBody>
      </p:sp>
      <p:pic>
        <p:nvPicPr>
          <p:cNvPr id="1508" name="Imagem 1507"/>
          <p:cNvPicPr/>
          <p:nvPr/>
        </p:nvPicPr>
        <p:blipFill>
          <a:blip r:embed="rId4"/>
          <a:stretch/>
        </p:blipFill>
        <p:spPr>
          <a:xfrm>
            <a:off x="4724280" y="3124080"/>
            <a:ext cx="4038480" cy="3022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CustomShape 1"/>
          <p:cNvSpPr/>
          <p:nvPr/>
        </p:nvSpPr>
        <p:spPr>
          <a:xfrm>
            <a:off x="2895480" y="380880"/>
            <a:ext cx="3657240" cy="699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4000" b="1" strike="noStrike" spc="-1">
                <a:solidFill>
                  <a:srgbClr val="990000"/>
                </a:solidFill>
                <a:latin typeface="Arial"/>
              </a:rPr>
              <a:t>Sarampo</a:t>
            </a:r>
            <a:endParaRPr lang="pt-BR" sz="4000" b="0" strike="noStrike" spc="-1">
              <a:latin typeface="Arial"/>
            </a:endParaRPr>
          </a:p>
        </p:txBody>
      </p:sp>
      <p:pic>
        <p:nvPicPr>
          <p:cNvPr id="1510" name="Picture 10"/>
          <p:cNvPicPr/>
          <p:nvPr/>
        </p:nvPicPr>
        <p:blipFill>
          <a:blip r:embed="rId2"/>
          <a:stretch/>
        </p:blipFill>
        <p:spPr>
          <a:xfrm>
            <a:off x="6934320" y="914400"/>
            <a:ext cx="1525320" cy="1533240"/>
          </a:xfrm>
          <a:prstGeom prst="rect">
            <a:avLst/>
          </a:prstGeom>
          <a:ln>
            <a:noFill/>
          </a:ln>
        </p:spPr>
      </p:pic>
      <p:pic>
        <p:nvPicPr>
          <p:cNvPr id="1511" name="Picture 4"/>
          <p:cNvPicPr/>
          <p:nvPr/>
        </p:nvPicPr>
        <p:blipFill>
          <a:blip r:embed="rId3"/>
          <a:stretch/>
        </p:blipFill>
        <p:spPr>
          <a:xfrm>
            <a:off x="7391520" y="4343400"/>
            <a:ext cx="1480680" cy="2269800"/>
          </a:xfrm>
          <a:prstGeom prst="rect">
            <a:avLst/>
          </a:prstGeom>
          <a:ln>
            <a:noFill/>
          </a:ln>
        </p:spPr>
      </p:pic>
      <p:sp>
        <p:nvSpPr>
          <p:cNvPr id="1512" name="CustomShape 2"/>
          <p:cNvSpPr/>
          <p:nvPr/>
        </p:nvSpPr>
        <p:spPr>
          <a:xfrm>
            <a:off x="6739560" y="6521400"/>
            <a:ext cx="2395440" cy="333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i="1" strike="noStrike" spc="-1">
                <a:solidFill>
                  <a:srgbClr val="333399"/>
                </a:solidFill>
                <a:latin typeface="Arial"/>
              </a:rPr>
              <a:t>http://phil.cdc.gov/phil/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513" name="CustomShape 3"/>
          <p:cNvSpPr/>
          <p:nvPr/>
        </p:nvSpPr>
        <p:spPr>
          <a:xfrm>
            <a:off x="6409440" y="2666880"/>
            <a:ext cx="2395440" cy="333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i="1" strike="noStrike" spc="-1">
                <a:solidFill>
                  <a:srgbClr val="333399"/>
                </a:solidFill>
                <a:latin typeface="Arial"/>
              </a:rPr>
              <a:t>http://phil.cdc.gov/phil/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514" name="CustomShape 4"/>
          <p:cNvSpPr/>
          <p:nvPr/>
        </p:nvSpPr>
        <p:spPr>
          <a:xfrm>
            <a:off x="-539640" y="2757600"/>
            <a:ext cx="9219960" cy="761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0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pt-BR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2000" b="0" strike="noStrike" spc="-1">
              <a:latin typeface="Arial"/>
            </a:endParaRPr>
          </a:p>
        </p:txBody>
      </p:sp>
      <p:pic>
        <p:nvPicPr>
          <p:cNvPr id="1515" name="Imagem 1514"/>
          <p:cNvPicPr/>
          <p:nvPr/>
        </p:nvPicPr>
        <p:blipFill>
          <a:blip r:embed="rId4"/>
          <a:stretch/>
        </p:blipFill>
        <p:spPr>
          <a:xfrm>
            <a:off x="774720" y="1765440"/>
            <a:ext cx="5486400" cy="461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Imagem 2"/>
          <p:cNvPicPr/>
          <p:nvPr/>
        </p:nvPicPr>
        <p:blipFill>
          <a:blip r:embed="rId2"/>
          <a:stretch/>
        </p:blipFill>
        <p:spPr>
          <a:xfrm>
            <a:off x="35640" y="901800"/>
            <a:ext cx="8952480" cy="5623200"/>
          </a:xfrm>
          <a:prstGeom prst="rect">
            <a:avLst/>
          </a:prstGeom>
          <a:ln>
            <a:noFill/>
          </a:ln>
        </p:spPr>
      </p:pic>
      <p:sp>
        <p:nvSpPr>
          <p:cNvPr id="1517" name="CustomShape 1"/>
          <p:cNvSpPr/>
          <p:nvPr/>
        </p:nvSpPr>
        <p:spPr>
          <a:xfrm>
            <a:off x="755640" y="303120"/>
            <a:ext cx="7776360" cy="456120"/>
          </a:xfrm>
          <a:prstGeom prst="rect">
            <a:avLst/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Sarampo, casos por ano no Estado de São Paulo, 2000-2017</a:t>
            </a: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Picture 9"/>
          <p:cNvPicPr/>
          <p:nvPr/>
        </p:nvPicPr>
        <p:blipFill>
          <a:blip r:embed="rId2"/>
          <a:stretch/>
        </p:blipFill>
        <p:spPr>
          <a:xfrm>
            <a:off x="428760" y="642960"/>
            <a:ext cx="8214840" cy="5638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CustomShape 1"/>
          <p:cNvSpPr/>
          <p:nvPr/>
        </p:nvSpPr>
        <p:spPr>
          <a:xfrm>
            <a:off x="1141560" y="3711240"/>
            <a:ext cx="6456600" cy="288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0" bIns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0066FF"/>
                </a:solidFill>
                <a:latin typeface="Arial"/>
              </a:rPr>
              <a:t>VACINAÇÃO LOJA A LOJA, METRÔ E LOCAIS DE GRANDE FLUXO</a:t>
            </a:r>
            <a:endParaRPr lang="pt-BR" sz="1600" b="0" strike="noStrike" spc="-1">
              <a:latin typeface="Arial"/>
            </a:endParaRPr>
          </a:p>
        </p:txBody>
      </p:sp>
      <p:pic>
        <p:nvPicPr>
          <p:cNvPr id="1520" name="Picture 3"/>
          <p:cNvPicPr/>
          <p:nvPr/>
        </p:nvPicPr>
        <p:blipFill>
          <a:blip r:embed="rId2"/>
          <a:stretch/>
        </p:blipFill>
        <p:spPr>
          <a:xfrm>
            <a:off x="0" y="4081320"/>
            <a:ext cx="2650680" cy="2776320"/>
          </a:xfrm>
          <a:prstGeom prst="rect">
            <a:avLst/>
          </a:prstGeom>
          <a:ln>
            <a:noFill/>
          </a:ln>
        </p:spPr>
      </p:pic>
      <p:pic>
        <p:nvPicPr>
          <p:cNvPr id="1521" name="Picture 4"/>
          <p:cNvPicPr/>
          <p:nvPr/>
        </p:nvPicPr>
        <p:blipFill>
          <a:blip r:embed="rId3"/>
          <a:stretch/>
        </p:blipFill>
        <p:spPr>
          <a:xfrm>
            <a:off x="4716360" y="260280"/>
            <a:ext cx="4179600" cy="3384360"/>
          </a:xfrm>
          <a:prstGeom prst="rect">
            <a:avLst/>
          </a:prstGeom>
          <a:ln>
            <a:noFill/>
          </a:ln>
        </p:spPr>
      </p:pic>
      <p:pic>
        <p:nvPicPr>
          <p:cNvPr id="1522" name="Picture 5"/>
          <p:cNvPicPr/>
          <p:nvPr/>
        </p:nvPicPr>
        <p:blipFill>
          <a:blip r:embed="rId4"/>
          <a:stretch/>
        </p:blipFill>
        <p:spPr>
          <a:xfrm>
            <a:off x="309600" y="317520"/>
            <a:ext cx="4176360" cy="3311280"/>
          </a:xfrm>
          <a:prstGeom prst="rect">
            <a:avLst/>
          </a:prstGeom>
          <a:ln>
            <a:noFill/>
          </a:ln>
        </p:spPr>
      </p:pic>
      <p:pic>
        <p:nvPicPr>
          <p:cNvPr id="1523" name="Picture 6"/>
          <p:cNvPicPr/>
          <p:nvPr/>
        </p:nvPicPr>
        <p:blipFill>
          <a:blip r:embed="rId5"/>
          <a:stretch/>
        </p:blipFill>
        <p:spPr>
          <a:xfrm>
            <a:off x="2612880" y="4235400"/>
            <a:ext cx="3028680" cy="2622240"/>
          </a:xfrm>
          <a:prstGeom prst="rect">
            <a:avLst/>
          </a:prstGeom>
          <a:ln>
            <a:noFill/>
          </a:ln>
        </p:spPr>
      </p:pic>
      <p:pic>
        <p:nvPicPr>
          <p:cNvPr id="1524" name="Picture 7"/>
          <p:cNvPicPr/>
          <p:nvPr/>
        </p:nvPicPr>
        <p:blipFill>
          <a:blip r:embed="rId6"/>
          <a:stretch/>
        </p:blipFill>
        <p:spPr>
          <a:xfrm>
            <a:off x="5686560" y="4159080"/>
            <a:ext cx="3457080" cy="269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CustomShape 1"/>
          <p:cNvSpPr/>
          <p:nvPr/>
        </p:nvSpPr>
        <p:spPr>
          <a:xfrm>
            <a:off x="3786120" y="-142920"/>
            <a:ext cx="4857480" cy="73721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pt-B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b="1" strike="noStrike" spc="-1" dirty="0" smtClean="0">
                <a:solidFill>
                  <a:srgbClr val="FFFF00"/>
                </a:solidFill>
                <a:latin typeface="Tahoma"/>
              </a:rPr>
              <a:t>-</a:t>
            </a:r>
            <a:endParaRPr lang="pt-BR" sz="2400" b="0" strike="noStrike" spc="-1" dirty="0">
              <a:latin typeface="Arial"/>
            </a:endParaRPr>
          </a:p>
        </p:txBody>
      </p:sp>
      <p:sp>
        <p:nvSpPr>
          <p:cNvPr id="1526" name="CustomShape 2"/>
          <p:cNvSpPr/>
          <p:nvPr/>
        </p:nvSpPr>
        <p:spPr>
          <a:xfrm>
            <a:off x="3714840" y="657360"/>
            <a:ext cx="5071680" cy="46505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-216000">
              <a:lnSpc>
                <a:spcPct val="150000"/>
              </a:lnSpc>
              <a:buClr>
                <a:srgbClr val="000000"/>
              </a:buClr>
              <a:buFont typeface="StarSymbol"/>
              <a:buChar char="-"/>
            </a:pPr>
            <a:r>
              <a:rPr lang="pt-BR" sz="2000" b="1" strike="noStrike" spc="-1" dirty="0" smtClean="0">
                <a:solidFill>
                  <a:srgbClr val="FFFFFF"/>
                </a:solidFill>
                <a:latin typeface="Arial"/>
              </a:rPr>
              <a:t>vacinação </a:t>
            </a:r>
            <a:r>
              <a:rPr lang="pt-BR" sz="2000" b="1" strike="noStrike" spc="-1" dirty="0">
                <a:solidFill>
                  <a:srgbClr val="FFFFFF"/>
                </a:solidFill>
                <a:latin typeface="Arial"/>
              </a:rPr>
              <a:t>após a doação de sangue em cerca de 150 bancos de sangue</a:t>
            </a:r>
            <a:endParaRPr lang="pt-BR" sz="2000" b="0" strike="noStrike" spc="-1" dirty="0">
              <a:latin typeface="Arial"/>
            </a:endParaRPr>
          </a:p>
          <a:p>
            <a:pPr marL="457200" lvl="1" indent="-216000">
              <a:lnSpc>
                <a:spcPct val="150000"/>
              </a:lnSpc>
              <a:buClr>
                <a:srgbClr val="FFFFFF"/>
              </a:buClr>
              <a:buFont typeface="StarSymbol"/>
              <a:buChar char="-"/>
            </a:pPr>
            <a:r>
              <a:rPr lang="pt-BR" sz="2000" b="1" strike="noStrike" spc="-1" dirty="0">
                <a:solidFill>
                  <a:srgbClr val="FFFFFF"/>
                </a:solidFill>
                <a:latin typeface="Arial"/>
              </a:rPr>
              <a:t> aplicação da vacina dupla viral no próprio local de doação</a:t>
            </a:r>
            <a:endParaRPr lang="pt-BR" sz="2000" b="0" strike="noStrike" spc="-1" dirty="0">
              <a:latin typeface="Arial"/>
            </a:endParaRPr>
          </a:p>
          <a:p>
            <a:pPr marL="457200" lvl="1" indent="-216000">
              <a:lnSpc>
                <a:spcPct val="150000"/>
              </a:lnSpc>
              <a:buClr>
                <a:srgbClr val="FFFFFF"/>
              </a:buClr>
              <a:buFont typeface="StarSymbol"/>
              <a:buChar char="-"/>
            </a:pPr>
            <a:r>
              <a:rPr lang="pt-BR" sz="2000" b="1" strike="noStrike" spc="-1" dirty="0">
                <a:solidFill>
                  <a:srgbClr val="FFFFFF"/>
                </a:solidFill>
                <a:latin typeface="Arial"/>
              </a:rPr>
              <a:t> encaminhamento para unidades de saúde mais próximas</a:t>
            </a:r>
            <a:endParaRPr lang="pt-BR" sz="2000" b="0" strike="noStrike" spc="-1" dirty="0">
              <a:latin typeface="Arial"/>
            </a:endParaRPr>
          </a:p>
          <a:p>
            <a:pPr marL="457200" lvl="1" indent="-216000">
              <a:lnSpc>
                <a:spcPct val="150000"/>
              </a:lnSpc>
              <a:buClr>
                <a:srgbClr val="FFFFFF"/>
              </a:buClr>
              <a:buFont typeface="StarSymbol"/>
              <a:buChar char="-"/>
            </a:pPr>
            <a:r>
              <a:rPr lang="pt-BR" sz="2000" b="1" strike="noStrike" spc="-1" dirty="0">
                <a:solidFill>
                  <a:srgbClr val="FFFFFF"/>
                </a:solidFill>
                <a:latin typeface="Arial"/>
              </a:rPr>
              <a:t> vacinação nos finais de semana</a:t>
            </a:r>
            <a:endParaRPr lang="pt-BR" sz="2000" b="0" strike="noStrike" spc="-1" dirty="0"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StarSymbol"/>
              <a:buChar char="-"/>
            </a:pPr>
            <a:r>
              <a:rPr lang="pt-BR" sz="2000" b="1" strike="noStrike" spc="-1" dirty="0">
                <a:solidFill>
                  <a:srgbClr val="FFFFFF"/>
                </a:solidFill>
                <a:latin typeface="Arial"/>
              </a:rPr>
              <a:t> Início em junho e término em 3 de agosto/08</a:t>
            </a:r>
            <a:endParaRPr lang="pt-BR" sz="2000" b="0" strike="noStrike" spc="-1" dirty="0"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StarSymbol"/>
              <a:buChar char="-"/>
            </a:pPr>
            <a:r>
              <a:rPr lang="pt-BR" sz="2000" b="1" strike="noStrike" spc="-1" dirty="0">
                <a:solidFill>
                  <a:srgbClr val="FFFFFF"/>
                </a:solidFill>
                <a:latin typeface="Arial"/>
              </a:rPr>
              <a:t> divulgação para doação de sangue</a:t>
            </a:r>
            <a:endParaRPr lang="pt-BR" sz="2000" b="0" strike="noStrike" spc="-1" dirty="0">
              <a:latin typeface="Arial"/>
            </a:endParaRPr>
          </a:p>
        </p:txBody>
      </p:sp>
      <p:pic>
        <p:nvPicPr>
          <p:cNvPr id="1527" name="Picture 2"/>
          <p:cNvPicPr/>
          <p:nvPr/>
        </p:nvPicPr>
        <p:blipFill>
          <a:blip r:embed="rId3"/>
          <a:stretch/>
        </p:blipFill>
        <p:spPr>
          <a:xfrm>
            <a:off x="163440" y="1785960"/>
            <a:ext cx="3122280" cy="4644720"/>
          </a:xfrm>
          <a:prstGeom prst="rect">
            <a:avLst/>
          </a:prstGeom>
          <a:ln>
            <a:noFill/>
          </a:ln>
        </p:spPr>
      </p:pic>
      <p:pic>
        <p:nvPicPr>
          <p:cNvPr id="1528" name="Picture 6"/>
          <p:cNvPicPr/>
          <p:nvPr/>
        </p:nvPicPr>
        <p:blipFill>
          <a:blip r:embed="rId3"/>
          <a:stretch/>
        </p:blipFill>
        <p:spPr>
          <a:xfrm>
            <a:off x="142920" y="214200"/>
            <a:ext cx="3188880" cy="6286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CustomShape 1"/>
          <p:cNvSpPr/>
          <p:nvPr/>
        </p:nvSpPr>
        <p:spPr>
          <a:xfrm>
            <a:off x="298440" y="844560"/>
            <a:ext cx="8819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-216000" algn="just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pt-BR" sz="2400" b="1" strike="noStrike" spc="-1">
                <a:solidFill>
                  <a:srgbClr val="000000"/>
                </a:solidFill>
                <a:latin typeface="Arial"/>
              </a:rPr>
              <a:t>Cenário Epidemiológico 1970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454" name="CustomShape 2"/>
          <p:cNvSpPr/>
          <p:nvPr/>
        </p:nvSpPr>
        <p:spPr>
          <a:xfrm>
            <a:off x="1163520" y="5938920"/>
            <a:ext cx="40320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Fonte: PNI - 30 anos, Brasília 2003</a:t>
            </a:r>
            <a:endParaRPr lang="pt-BR" sz="1400" b="0" strike="noStrike" spc="-1">
              <a:latin typeface="Arial"/>
            </a:endParaRPr>
          </a:p>
        </p:txBody>
      </p:sp>
      <p:graphicFrame>
        <p:nvGraphicFramePr>
          <p:cNvPr id="1455" name="Table 3"/>
          <p:cNvGraphicFramePr/>
          <p:nvPr/>
        </p:nvGraphicFramePr>
        <p:xfrm>
          <a:off x="428760" y="1371600"/>
          <a:ext cx="4571640" cy="4485960"/>
        </p:xfrm>
        <a:graphic>
          <a:graphicData uri="http://schemas.openxmlformats.org/drawingml/2006/table">
            <a:tbl>
              <a:tblPr/>
              <a:tblGrid>
                <a:gridCol w="1491480"/>
                <a:gridCol w="1491480"/>
                <a:gridCol w="1588680"/>
              </a:tblGrid>
              <a:tr h="914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Doença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 nº de casos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Coef. Incidência  (100 mil hab)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64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Poliomielite 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11.545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12,4</a:t>
                      </a:r>
                      <a:endParaRPr lang="pt-BR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64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Varíola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1.771 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1,9</a:t>
                      </a:r>
                      <a:endParaRPr lang="pt-BR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64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Difteria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10.496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11,2</a:t>
                      </a:r>
                      <a:endParaRPr lang="pt-BR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64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Coqueluche 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81.014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87,0</a:t>
                      </a:r>
                      <a:endParaRPr lang="pt-BR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64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Sarampo </a:t>
                      </a:r>
                      <a:endParaRPr lang="pt-BR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109.125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117,3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369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Tuberculose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111.945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120,3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pic>
        <p:nvPicPr>
          <p:cNvPr id="1456" name="Imagem 13"/>
          <p:cNvPicPr/>
          <p:nvPr/>
        </p:nvPicPr>
        <p:blipFill>
          <a:blip r:embed="rId2"/>
          <a:stretch/>
        </p:blipFill>
        <p:spPr>
          <a:xfrm>
            <a:off x="5072040" y="1071720"/>
            <a:ext cx="1771200" cy="2857320"/>
          </a:xfrm>
          <a:prstGeom prst="rect">
            <a:avLst/>
          </a:prstGeom>
          <a:ln>
            <a:noFill/>
          </a:ln>
        </p:spPr>
      </p:pic>
      <p:pic>
        <p:nvPicPr>
          <p:cNvPr id="1457" name="Imagem 15"/>
          <p:cNvPicPr/>
          <p:nvPr/>
        </p:nvPicPr>
        <p:blipFill>
          <a:blip r:embed="rId3"/>
          <a:stretch/>
        </p:blipFill>
        <p:spPr>
          <a:xfrm>
            <a:off x="5143680" y="4071960"/>
            <a:ext cx="3809520" cy="1999800"/>
          </a:xfrm>
          <a:prstGeom prst="rect">
            <a:avLst/>
          </a:prstGeom>
          <a:ln>
            <a:noFill/>
          </a:ln>
        </p:spPr>
      </p:pic>
      <p:pic>
        <p:nvPicPr>
          <p:cNvPr id="1458" name="Imagem 17"/>
          <p:cNvPicPr/>
          <p:nvPr/>
        </p:nvPicPr>
        <p:blipFill>
          <a:blip r:embed="rId4"/>
          <a:stretch/>
        </p:blipFill>
        <p:spPr>
          <a:xfrm>
            <a:off x="7143840" y="2500200"/>
            <a:ext cx="1328400" cy="1499760"/>
          </a:xfrm>
          <a:prstGeom prst="rect">
            <a:avLst/>
          </a:prstGeom>
          <a:ln>
            <a:noFill/>
          </a:ln>
        </p:spPr>
      </p:pic>
      <p:sp>
        <p:nvSpPr>
          <p:cNvPr id="1459" name="CustomShape 4"/>
          <p:cNvSpPr/>
          <p:nvPr/>
        </p:nvSpPr>
        <p:spPr>
          <a:xfrm>
            <a:off x="3780000" y="44280"/>
            <a:ext cx="496836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70C0"/>
                </a:solidFill>
                <a:latin typeface="Calibri"/>
              </a:rPr>
              <a:t>O INÍCIO</a:t>
            </a:r>
            <a:endParaRPr lang="pt-BR" sz="4000" b="0" strike="noStrike" spc="-1">
              <a:latin typeface="Arial"/>
            </a:endParaRPr>
          </a:p>
        </p:txBody>
      </p:sp>
      <p:pic>
        <p:nvPicPr>
          <p:cNvPr id="1460" name="Imagem 14"/>
          <p:cNvPicPr/>
          <p:nvPr/>
        </p:nvPicPr>
        <p:blipFill>
          <a:blip r:embed="rId5"/>
          <a:stretch/>
        </p:blipFill>
        <p:spPr>
          <a:xfrm>
            <a:off x="7143840" y="1071720"/>
            <a:ext cx="1356840" cy="1285560"/>
          </a:xfrm>
          <a:prstGeom prst="rect">
            <a:avLst/>
          </a:prstGeom>
          <a:ln>
            <a:noFill/>
          </a:ln>
        </p:spPr>
      </p:pic>
      <p:pic>
        <p:nvPicPr>
          <p:cNvPr id="1461" name="Picture 2"/>
          <p:cNvPicPr/>
          <p:nvPr/>
        </p:nvPicPr>
        <p:blipFill>
          <a:blip r:embed="rId6"/>
          <a:stretch/>
        </p:blipFill>
        <p:spPr>
          <a:xfrm>
            <a:off x="144000" y="692640"/>
            <a:ext cx="8964000" cy="167760"/>
          </a:xfrm>
          <a:prstGeom prst="rect">
            <a:avLst/>
          </a:prstGeom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TextShape 1"/>
          <p:cNvSpPr txBox="1"/>
          <p:nvPr/>
        </p:nvSpPr>
        <p:spPr>
          <a:xfrm>
            <a:off x="611280" y="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pt-BR" sz="3600" b="1" strike="noStrike" spc="-1" dirty="0">
                <a:solidFill>
                  <a:srgbClr val="00B050"/>
                </a:solidFill>
                <a:latin typeface="Arial"/>
              </a:rPr>
              <a:t>VACINAÇÃO EM UNIVERSIDADES</a:t>
            </a:r>
            <a:endParaRPr lang="pt-BR" sz="3600" b="0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1530" name="Picture 6"/>
          <p:cNvPicPr/>
          <p:nvPr/>
        </p:nvPicPr>
        <p:blipFill>
          <a:blip r:embed="rId3"/>
          <a:stretch/>
        </p:blipFill>
        <p:spPr>
          <a:xfrm>
            <a:off x="2556000" y="1700280"/>
            <a:ext cx="3634920" cy="2720520"/>
          </a:xfrm>
          <a:prstGeom prst="rect">
            <a:avLst/>
          </a:prstGeom>
          <a:ln>
            <a:noFill/>
          </a:ln>
        </p:spPr>
      </p:pic>
      <p:pic>
        <p:nvPicPr>
          <p:cNvPr id="1531" name="Picture 7"/>
          <p:cNvPicPr/>
          <p:nvPr/>
        </p:nvPicPr>
        <p:blipFill>
          <a:blip r:embed="rId4"/>
          <a:stretch/>
        </p:blipFill>
        <p:spPr>
          <a:xfrm>
            <a:off x="5538960" y="4159080"/>
            <a:ext cx="3604680" cy="2698560"/>
          </a:xfrm>
          <a:prstGeom prst="rect">
            <a:avLst/>
          </a:prstGeom>
          <a:ln>
            <a:noFill/>
          </a:ln>
        </p:spPr>
      </p:pic>
      <p:pic>
        <p:nvPicPr>
          <p:cNvPr id="1532" name="Picture 8"/>
          <p:cNvPicPr/>
          <p:nvPr/>
        </p:nvPicPr>
        <p:blipFill>
          <a:blip r:embed="rId5"/>
          <a:stretch/>
        </p:blipFill>
        <p:spPr>
          <a:xfrm>
            <a:off x="0" y="4365720"/>
            <a:ext cx="3563640" cy="2491920"/>
          </a:xfrm>
          <a:prstGeom prst="rect">
            <a:avLst/>
          </a:prstGeom>
          <a:ln>
            <a:noFill/>
          </a:ln>
        </p:spPr>
      </p:pic>
      <p:pic>
        <p:nvPicPr>
          <p:cNvPr id="1533" name="Picture 9"/>
          <p:cNvPicPr/>
          <p:nvPr/>
        </p:nvPicPr>
        <p:blipFill>
          <a:blip r:embed="rId6"/>
          <a:stretch/>
        </p:blipFill>
        <p:spPr>
          <a:xfrm>
            <a:off x="0" y="1341360"/>
            <a:ext cx="2555640" cy="2950920"/>
          </a:xfrm>
          <a:prstGeom prst="rect">
            <a:avLst/>
          </a:prstGeom>
          <a:ln>
            <a:noFill/>
          </a:ln>
        </p:spPr>
      </p:pic>
      <p:pic>
        <p:nvPicPr>
          <p:cNvPr id="1534" name="Picture 10"/>
          <p:cNvPicPr/>
          <p:nvPr/>
        </p:nvPicPr>
        <p:blipFill>
          <a:blip r:embed="rId7"/>
          <a:stretch/>
        </p:blipFill>
        <p:spPr>
          <a:xfrm>
            <a:off x="6156360" y="1413000"/>
            <a:ext cx="2987280" cy="2808000"/>
          </a:xfrm>
          <a:prstGeom prst="rect">
            <a:avLst/>
          </a:prstGeom>
          <a:ln>
            <a:noFill/>
          </a:ln>
        </p:spPr>
      </p:pic>
      <p:pic>
        <p:nvPicPr>
          <p:cNvPr id="1535" name="Picture 11"/>
          <p:cNvPicPr/>
          <p:nvPr/>
        </p:nvPicPr>
        <p:blipFill>
          <a:blip r:embed="rId8"/>
          <a:stretch/>
        </p:blipFill>
        <p:spPr>
          <a:xfrm>
            <a:off x="3348000" y="4437000"/>
            <a:ext cx="2303280" cy="242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Picture 2"/>
          <p:cNvPicPr/>
          <p:nvPr/>
        </p:nvPicPr>
        <p:blipFill>
          <a:blip r:embed="rId2"/>
          <a:stretch/>
        </p:blipFill>
        <p:spPr>
          <a:xfrm>
            <a:off x="785880" y="714240"/>
            <a:ext cx="7857720" cy="521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" name="Picture 2"/>
          <p:cNvPicPr/>
          <p:nvPr/>
        </p:nvPicPr>
        <p:blipFill>
          <a:blip r:embed="rId2"/>
          <a:stretch/>
        </p:blipFill>
        <p:spPr>
          <a:xfrm>
            <a:off x="1428840" y="71280"/>
            <a:ext cx="6319440" cy="6478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" name="Picture 2"/>
          <p:cNvPicPr/>
          <p:nvPr/>
        </p:nvPicPr>
        <p:blipFill>
          <a:blip r:embed="rId2"/>
          <a:stretch/>
        </p:blipFill>
        <p:spPr>
          <a:xfrm>
            <a:off x="428760" y="214200"/>
            <a:ext cx="8357760" cy="61574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TextShape 1"/>
          <p:cNvSpPr txBox="1"/>
          <p:nvPr/>
        </p:nvSpPr>
        <p:spPr>
          <a:xfrm>
            <a:off x="457200" y="142920"/>
            <a:ext cx="8434080" cy="1142640"/>
          </a:xfrm>
          <a:prstGeom prst="rect">
            <a:avLst/>
          </a:prstGeom>
          <a:noFill/>
          <a:ln w="9360">
            <a:noFill/>
          </a:ln>
        </p:spPr>
        <p:txBody>
          <a:bodyPr l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strike="noStrike" spc="-1" dirty="0">
                <a:solidFill>
                  <a:srgbClr val="00B0F0"/>
                </a:solidFill>
                <a:latin typeface="Arial"/>
              </a:rPr>
              <a:t>VACINAÇÃO NO SHOPPING ELDORADO</a:t>
            </a:r>
            <a:r>
              <a:rPr dirty="0">
                <a:solidFill>
                  <a:srgbClr val="00B0F0"/>
                </a:solidFill>
              </a:rPr>
              <a:t/>
            </a:r>
            <a:br>
              <a:rPr dirty="0">
                <a:solidFill>
                  <a:srgbClr val="00B0F0"/>
                </a:solidFill>
              </a:rPr>
            </a:br>
            <a:r>
              <a:rPr lang="pt-BR" sz="2400" b="1" strike="noStrike" spc="-1" dirty="0">
                <a:solidFill>
                  <a:srgbClr val="00B0F0"/>
                </a:solidFill>
                <a:latin typeface="Arial"/>
              </a:rPr>
              <a:t>Sábado , dia 9 de agosto de 2008, </a:t>
            </a:r>
            <a:r>
              <a:rPr dirty="0">
                <a:solidFill>
                  <a:srgbClr val="00B0F0"/>
                </a:solidFill>
              </a:rPr>
              <a:t/>
            </a:r>
            <a:br>
              <a:rPr dirty="0">
                <a:solidFill>
                  <a:srgbClr val="00B0F0"/>
                </a:solidFill>
              </a:rPr>
            </a:br>
            <a:r>
              <a:rPr lang="pt-BR" sz="2400" b="1" strike="noStrike" spc="-1" dirty="0">
                <a:solidFill>
                  <a:srgbClr val="00B0F0"/>
                </a:solidFill>
                <a:latin typeface="Arial"/>
              </a:rPr>
              <a:t>Abertura da Campanha</a:t>
            </a:r>
            <a:endParaRPr lang="pt-BR" sz="2400" b="0" strike="noStrike" spc="-1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1540" name="Picture 3"/>
          <p:cNvPicPr/>
          <p:nvPr/>
        </p:nvPicPr>
        <p:blipFill>
          <a:blip r:embed="rId3"/>
          <a:stretch/>
        </p:blipFill>
        <p:spPr>
          <a:xfrm>
            <a:off x="4457880" y="1685880"/>
            <a:ext cx="4543200" cy="4171680"/>
          </a:xfrm>
          <a:prstGeom prst="rect">
            <a:avLst/>
          </a:prstGeom>
          <a:ln>
            <a:noFill/>
          </a:ln>
        </p:spPr>
      </p:pic>
      <p:pic>
        <p:nvPicPr>
          <p:cNvPr id="1541" name="Picture 4"/>
          <p:cNvPicPr/>
          <p:nvPr/>
        </p:nvPicPr>
        <p:blipFill>
          <a:blip r:embed="rId4"/>
          <a:stretch/>
        </p:blipFill>
        <p:spPr>
          <a:xfrm>
            <a:off x="104760" y="1871640"/>
            <a:ext cx="4323960" cy="405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" name="Picture 2"/>
          <p:cNvPicPr/>
          <p:nvPr/>
        </p:nvPicPr>
        <p:blipFill>
          <a:blip r:embed="rId2"/>
          <a:stretch/>
        </p:blipFill>
        <p:spPr>
          <a:xfrm>
            <a:off x="357120" y="214200"/>
            <a:ext cx="8500680" cy="6453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CustomShape 1"/>
          <p:cNvSpPr/>
          <p:nvPr/>
        </p:nvSpPr>
        <p:spPr>
          <a:xfrm>
            <a:off x="35640" y="98640"/>
            <a:ext cx="9108000" cy="943560"/>
          </a:xfrm>
          <a:prstGeom prst="rect">
            <a:avLst/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Ações de vacinação contra o sarampo </a:t>
            </a:r>
            <a:endParaRPr lang="pt-BR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no Estado de São Paulo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544" name="CustomShape 2"/>
          <p:cNvSpPr/>
          <p:nvPr/>
        </p:nvSpPr>
        <p:spPr>
          <a:xfrm>
            <a:off x="959040" y="2038320"/>
            <a:ext cx="7322040" cy="301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Vacina SCR aos 12 meses de idade</a:t>
            </a:r>
            <a:endParaRPr lang="pt-B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Vacina SCR-varicela aos 15 meses de idade</a:t>
            </a:r>
            <a:endParaRPr lang="pt-B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Vacina sarampo com duas doses até 29 anos de idade</a:t>
            </a:r>
            <a:endParaRPr lang="pt-B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Vacina sarampo uma dose entre 30 e 59 anos de idade</a:t>
            </a:r>
            <a:endParaRPr lang="pt-B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 (nascidos a partir de 1958)</a:t>
            </a: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083E8E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46" name="Imagem 5"/>
          <p:cNvPicPr/>
          <p:nvPr/>
        </p:nvPicPr>
        <p:blipFill>
          <a:blip r:embed="rId3"/>
          <a:stretch/>
        </p:blipFill>
        <p:spPr>
          <a:xfrm>
            <a:off x="5651640" y="6165720"/>
            <a:ext cx="3096720" cy="436320"/>
          </a:xfrm>
          <a:prstGeom prst="rect">
            <a:avLst/>
          </a:prstGeom>
          <a:ln>
            <a:noFill/>
          </a:ln>
        </p:spPr>
      </p:pic>
      <p:sp>
        <p:nvSpPr>
          <p:cNvPr id="1547" name="TextShape 2"/>
          <p:cNvSpPr txBox="1"/>
          <p:nvPr/>
        </p:nvSpPr>
        <p:spPr>
          <a:xfrm>
            <a:off x="1691640" y="764640"/>
            <a:ext cx="6912360" cy="1469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Arial"/>
              </a:rPr>
              <a:t>Plano de Erradicação da Poliomielite: Estratégia do Brasil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48" name="Picture 5"/>
          <p:cNvPicPr/>
          <p:nvPr/>
        </p:nvPicPr>
        <p:blipFill>
          <a:blip r:embed="rId4"/>
          <a:stretch/>
        </p:blipFill>
        <p:spPr>
          <a:xfrm>
            <a:off x="-894240" y="1620720"/>
            <a:ext cx="6727320" cy="4889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0" name="TextShape 2"/>
          <p:cNvSpPr txBox="1"/>
          <p:nvPr/>
        </p:nvSpPr>
        <p:spPr>
          <a:xfrm>
            <a:off x="179280" y="1600200"/>
            <a:ext cx="8686440" cy="82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68200" indent="-267840">
              <a:lnSpc>
                <a:spcPct val="100000"/>
              </a:lnSpc>
              <a:spcBef>
                <a:spcPts val="641"/>
              </a:spcBef>
              <a:buSzPct val="100051"/>
              <a:buBlip>
                <a:blip r:embed="rId3"/>
              </a:buBlip>
            </a:pPr>
            <a:r>
              <a:rPr lang="pt-BR" sz="3200" b="0" strike="noStrike" spc="-1">
                <a:solidFill>
                  <a:srgbClr val="000000"/>
                </a:solidFill>
                <a:latin typeface="Impact"/>
              </a:rPr>
              <a:t> Poliovírus Derivado do Vírus Vacinal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268200" indent="-267840" algn="just">
              <a:lnSpc>
                <a:spcPct val="125000"/>
              </a:lnSpc>
              <a:spcBef>
                <a:spcPts val="519"/>
              </a:spcBef>
            </a:pPr>
            <a:r>
              <a:rPr lang="pt-BR" sz="2600" b="0" strike="noStrike" spc="-1">
                <a:solidFill>
                  <a:srgbClr val="000000"/>
                </a:solidFill>
                <a:latin typeface="Impact"/>
              </a:rPr>
              <a:t>	 Vírus que sofreram mutação genética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marL="268200" indent="-267840" algn="just">
              <a:lnSpc>
                <a:spcPct val="125000"/>
              </a:lnSpc>
              <a:spcBef>
                <a:spcPts val="519"/>
              </a:spcBef>
            </a:pPr>
            <a:r>
              <a:rPr lang="pt-BR" sz="2600" b="0" strike="noStrike" spc="-1">
                <a:solidFill>
                  <a:srgbClr val="000000"/>
                </a:solidFill>
                <a:latin typeface="Impact"/>
              </a:rPr>
              <a:t> 	 Reversão da neurovirulência e transmissibilidade, 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marL="268200" indent="-267840" algn="just">
              <a:lnSpc>
                <a:spcPct val="125000"/>
              </a:lnSpc>
              <a:spcBef>
                <a:spcPts val="519"/>
              </a:spcBef>
            </a:pPr>
            <a:r>
              <a:rPr lang="pt-BR" sz="2600" b="0" strike="noStrike" spc="-1">
                <a:solidFill>
                  <a:srgbClr val="000000"/>
                </a:solidFill>
                <a:latin typeface="Impact"/>
              </a:rPr>
              <a:t>	 </a:t>
            </a:r>
            <a:r>
              <a:rPr lang="pt-BR" sz="2600" b="0" strike="noStrike" spc="-1">
                <a:solidFill>
                  <a:srgbClr val="FF6600"/>
                </a:solidFill>
                <a:latin typeface="Impact"/>
              </a:rPr>
              <a:t>Divergência entre 1-15% em  VP1  </a:t>
            </a:r>
            <a:r>
              <a:rPr lang="pt-BR" sz="2600" b="0" strike="noStrike" spc="-1">
                <a:solidFill>
                  <a:srgbClr val="000000"/>
                </a:solidFill>
                <a:latin typeface="Impact"/>
              </a:rPr>
              <a:t>em com a cepa Sabin.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marL="268200" indent="-267840" algn="just">
              <a:lnSpc>
                <a:spcPct val="125000"/>
              </a:lnSpc>
              <a:spcBef>
                <a:spcPts val="519"/>
              </a:spcBef>
            </a:pP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marL="268200" indent="-267840">
              <a:lnSpc>
                <a:spcPct val="80000"/>
              </a:lnSpc>
              <a:spcBef>
                <a:spcPts val="519"/>
              </a:spcBef>
            </a:pP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1" name="CustomShape 3"/>
          <p:cNvSpPr/>
          <p:nvPr/>
        </p:nvSpPr>
        <p:spPr>
          <a:xfrm>
            <a:off x="0" y="0"/>
            <a:ext cx="9143640" cy="1483920"/>
          </a:xfrm>
          <a:prstGeom prst="rect">
            <a:avLst/>
          </a:prstGeom>
          <a:gradFill rotWithShape="0">
            <a:gsLst>
              <a:gs pos="0">
                <a:srgbClr val="8585B9"/>
              </a:gs>
              <a:gs pos="100000">
                <a:srgbClr val="3E3E56"/>
              </a:gs>
            </a:gsLst>
            <a:lin ang="5400000"/>
          </a:gra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5400" b="0" strike="noStrike" spc="-1">
                <a:solidFill>
                  <a:srgbClr val="FFFFFF"/>
                </a:solidFill>
                <a:latin typeface="Impact"/>
              </a:rPr>
              <a:t> POLIOVÍRUS DERIVADO VACINAL</a:t>
            </a:r>
            <a:endParaRPr lang="pt-BR" sz="5400" b="0" strike="noStrike" spc="-1">
              <a:latin typeface="Arial"/>
            </a:endParaRPr>
          </a:p>
        </p:txBody>
      </p:sp>
      <p:sp>
        <p:nvSpPr>
          <p:cNvPr id="1552" name="CustomShape 4"/>
          <p:cNvSpPr/>
          <p:nvPr/>
        </p:nvSpPr>
        <p:spPr>
          <a:xfrm>
            <a:off x="0" y="6237360"/>
            <a:ext cx="9143640" cy="620280"/>
          </a:xfrm>
          <a:prstGeom prst="rect">
            <a:avLst/>
          </a:prstGeom>
          <a:solidFill>
            <a:srgbClr val="9CD2D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600" b="0" strike="noStrike" spc="-1">
                <a:solidFill>
                  <a:srgbClr val="000000"/>
                </a:solidFill>
                <a:latin typeface="Arial"/>
              </a:rPr>
              <a:t>            CDC</a:t>
            </a:r>
            <a:r>
              <a:rPr lang="pt-BR" sz="1600" b="1" strike="noStrike" spc="-1">
                <a:solidFill>
                  <a:srgbClr val="000000"/>
                </a:solidFill>
                <a:latin typeface="Arial"/>
              </a:rPr>
              <a:t>.</a:t>
            </a:r>
            <a:r>
              <a:rPr lang="pt-BR" sz="1600" b="1" i="1" strike="noStrike" spc="-1">
                <a:solidFill>
                  <a:srgbClr val="000000"/>
                </a:solidFill>
                <a:latin typeface="Arial"/>
              </a:rPr>
              <a:t>MMWR. </a:t>
            </a:r>
            <a:r>
              <a:rPr lang="pt-BR" sz="1600" b="0" strike="noStrike" spc="-1">
                <a:solidFill>
                  <a:srgbClr val="000000"/>
                </a:solidFill>
                <a:latin typeface="Arial"/>
              </a:rPr>
              <a:t>2002; 51(17):369-371.                   </a:t>
            </a:r>
            <a:r>
              <a:rPr lang="pt-BR" sz="1600" b="1" strike="noStrike" spc="-1">
                <a:solidFill>
                  <a:srgbClr val="000000"/>
                </a:solidFill>
                <a:latin typeface="Arial"/>
              </a:rPr>
              <a:t>Figura:</a:t>
            </a:r>
            <a:r>
              <a:rPr lang="pt-BR" sz="1600" b="0" strike="noStrike" spc="-1">
                <a:solidFill>
                  <a:srgbClr val="000000"/>
                </a:solidFill>
                <a:latin typeface="Arial"/>
              </a:rPr>
              <a:t> Silva, Edson Elias – FIOCRUZ.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553" name="CustomShape 5"/>
          <p:cNvSpPr/>
          <p:nvPr/>
        </p:nvSpPr>
        <p:spPr>
          <a:xfrm>
            <a:off x="539640" y="549360"/>
            <a:ext cx="547164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4" name="CustomShape 6"/>
          <p:cNvSpPr/>
          <p:nvPr/>
        </p:nvSpPr>
        <p:spPr>
          <a:xfrm>
            <a:off x="250920" y="333360"/>
            <a:ext cx="288108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5" name="Line 7"/>
          <p:cNvSpPr/>
          <p:nvPr/>
        </p:nvSpPr>
        <p:spPr>
          <a:xfrm>
            <a:off x="0" y="1484280"/>
            <a:ext cx="9144000" cy="0"/>
          </a:xfrm>
          <a:prstGeom prst="line">
            <a:avLst/>
          </a:prstGeom>
          <a:ln w="5724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6" name="Line 8"/>
          <p:cNvSpPr/>
          <p:nvPr/>
        </p:nvSpPr>
        <p:spPr>
          <a:xfrm>
            <a:off x="-34920" y="6237000"/>
            <a:ext cx="9143640" cy="0"/>
          </a:xfrm>
          <a:prstGeom prst="line">
            <a:avLst/>
          </a:prstGeom>
          <a:ln w="5724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7" name="CustomShape 9"/>
          <p:cNvSpPr/>
          <p:nvPr/>
        </p:nvSpPr>
        <p:spPr>
          <a:xfrm>
            <a:off x="539640" y="6400800"/>
            <a:ext cx="467964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8" name="CustomShape 10"/>
          <p:cNvSpPr/>
          <p:nvPr/>
        </p:nvSpPr>
        <p:spPr>
          <a:xfrm>
            <a:off x="539640" y="6400800"/>
            <a:ext cx="7056000" cy="33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9" name="CustomShape 11"/>
          <p:cNvSpPr/>
          <p:nvPr/>
        </p:nvSpPr>
        <p:spPr>
          <a:xfrm>
            <a:off x="539640" y="2421000"/>
            <a:ext cx="7992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pt-BR" sz="2400" b="0" strike="noStrike" spc="-1">
                <a:solidFill>
                  <a:srgbClr val="000000"/>
                </a:solidFill>
                <a:latin typeface="Impact"/>
              </a:rPr>
              <a:t>         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560" name="CustomShape 12"/>
          <p:cNvSpPr/>
          <p:nvPr/>
        </p:nvSpPr>
        <p:spPr>
          <a:xfrm>
            <a:off x="826920" y="5877000"/>
            <a:ext cx="187272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561" name="Group 13"/>
          <p:cNvGrpSpPr/>
          <p:nvPr/>
        </p:nvGrpSpPr>
        <p:grpSpPr>
          <a:xfrm>
            <a:off x="779040" y="4149720"/>
            <a:ext cx="7809120" cy="936360"/>
            <a:chOff x="779040" y="4149720"/>
            <a:chExt cx="7809120" cy="936360"/>
          </a:xfrm>
        </p:grpSpPr>
        <p:sp>
          <p:nvSpPr>
            <p:cNvPr id="1562" name="Line 14"/>
            <p:cNvSpPr/>
            <p:nvPr/>
          </p:nvSpPr>
          <p:spPr>
            <a:xfrm flipV="1">
              <a:off x="3825720" y="4151160"/>
              <a:ext cx="0" cy="304920"/>
            </a:xfrm>
            <a:prstGeom prst="line">
              <a:avLst/>
            </a:prstGeom>
            <a:ln w="38160" cap="rnd">
              <a:solidFill>
                <a:schemeClr val="tx1"/>
              </a:solidFill>
              <a:prstDash val="sysDot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3" name="CustomShape 15"/>
            <p:cNvSpPr/>
            <p:nvPr/>
          </p:nvSpPr>
          <p:spPr>
            <a:xfrm>
              <a:off x="1616040" y="4149720"/>
              <a:ext cx="21459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200" b="0" strike="noStrike" spc="-1">
                  <a:solidFill>
                    <a:srgbClr val="000000"/>
                  </a:solidFill>
                  <a:latin typeface="Arial"/>
                </a:rPr>
                <a:t>PROTEÍNAS</a:t>
              </a:r>
              <a:r>
                <a:rPr lang="pt-BR" sz="1200" b="0" strike="noStrike" spc="-1">
                  <a:solidFill>
                    <a:srgbClr val="000000"/>
                  </a:solidFill>
                  <a:latin typeface="Times New Roman"/>
                </a:rPr>
                <a:t> DO </a:t>
              </a:r>
              <a:r>
                <a:rPr lang="pt-BR" sz="1200" b="1" strike="noStrike" spc="-1">
                  <a:solidFill>
                    <a:srgbClr val="000000"/>
                  </a:solidFill>
                  <a:latin typeface="Times New Roman"/>
                </a:rPr>
                <a:t>CAPSÍDEO</a:t>
              </a:r>
              <a:endParaRPr lang="pt-BR" sz="1200" b="0" strike="noStrike" spc="-1">
                <a:latin typeface="Arial"/>
              </a:endParaRPr>
            </a:p>
          </p:txBody>
        </p:sp>
        <p:sp>
          <p:nvSpPr>
            <p:cNvPr id="1564" name="Line 16"/>
            <p:cNvSpPr/>
            <p:nvPr/>
          </p:nvSpPr>
          <p:spPr>
            <a:xfrm>
              <a:off x="3673440" y="4302000"/>
              <a:ext cx="152280" cy="0"/>
            </a:xfrm>
            <a:prstGeom prst="line">
              <a:avLst/>
            </a:prstGeom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5" name="Line 17"/>
            <p:cNvSpPr/>
            <p:nvPr/>
          </p:nvSpPr>
          <p:spPr>
            <a:xfrm flipH="1">
              <a:off x="1539720" y="4302000"/>
              <a:ext cx="152280" cy="1440"/>
            </a:xfrm>
            <a:prstGeom prst="line">
              <a:avLst/>
            </a:prstGeom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6" name="CustomShape 18"/>
            <p:cNvSpPr/>
            <p:nvPr/>
          </p:nvSpPr>
          <p:spPr>
            <a:xfrm>
              <a:off x="4586400" y="4149720"/>
              <a:ext cx="25617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200" b="0" strike="noStrike" spc="-1">
                  <a:solidFill>
                    <a:srgbClr val="000000"/>
                  </a:solidFill>
                  <a:latin typeface="Arial"/>
                </a:rPr>
                <a:t>PROTEÍNAS</a:t>
              </a:r>
              <a:r>
                <a:rPr lang="pt-BR" sz="1200" b="0" strike="noStrike" spc="-1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t-BR" sz="1200" b="1" strike="noStrike" spc="-1">
                  <a:solidFill>
                    <a:srgbClr val="000000"/>
                  </a:solidFill>
                  <a:latin typeface="Times New Roman"/>
                </a:rPr>
                <a:t>NÃO ESTRUTURAIS</a:t>
              </a:r>
              <a:endParaRPr lang="pt-BR" sz="1200" b="0" strike="noStrike" spc="-1">
                <a:latin typeface="Arial"/>
              </a:endParaRPr>
            </a:p>
          </p:txBody>
        </p:sp>
        <p:sp>
          <p:nvSpPr>
            <p:cNvPr id="1567" name="Line 19"/>
            <p:cNvSpPr/>
            <p:nvPr/>
          </p:nvSpPr>
          <p:spPr>
            <a:xfrm flipH="1">
              <a:off x="3825720" y="4302000"/>
              <a:ext cx="762120" cy="1440"/>
            </a:xfrm>
            <a:prstGeom prst="line">
              <a:avLst/>
            </a:prstGeom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8" name="CustomShape 20"/>
            <p:cNvSpPr/>
            <p:nvPr/>
          </p:nvSpPr>
          <p:spPr>
            <a:xfrm>
              <a:off x="1536840" y="4454640"/>
              <a:ext cx="6098760" cy="380520"/>
            </a:xfrm>
            <a:prstGeom prst="rect">
              <a:avLst/>
            </a:prstGeom>
            <a:solidFill>
              <a:schemeClr val="accent1"/>
            </a:soli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9" name="Line 21"/>
            <p:cNvSpPr/>
            <p:nvPr/>
          </p:nvSpPr>
          <p:spPr>
            <a:xfrm>
              <a:off x="2514600" y="4454280"/>
              <a:ext cx="1440" cy="38124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0" name="Line 22"/>
            <p:cNvSpPr/>
            <p:nvPr/>
          </p:nvSpPr>
          <p:spPr>
            <a:xfrm>
              <a:off x="3139920" y="4456080"/>
              <a:ext cx="0" cy="380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1" name="Line 23"/>
            <p:cNvSpPr/>
            <p:nvPr/>
          </p:nvSpPr>
          <p:spPr>
            <a:xfrm>
              <a:off x="3825720" y="4456080"/>
              <a:ext cx="0" cy="380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2" name="Line 24"/>
            <p:cNvSpPr/>
            <p:nvPr/>
          </p:nvSpPr>
          <p:spPr>
            <a:xfrm flipV="1">
              <a:off x="4282920" y="4456080"/>
              <a:ext cx="0" cy="380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3" name="Line 25"/>
            <p:cNvSpPr/>
            <p:nvPr/>
          </p:nvSpPr>
          <p:spPr>
            <a:xfrm flipV="1">
              <a:off x="4587840" y="4456080"/>
              <a:ext cx="0" cy="380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4" name="Line 26"/>
            <p:cNvSpPr/>
            <p:nvPr/>
          </p:nvSpPr>
          <p:spPr>
            <a:xfrm flipV="1">
              <a:off x="5578200" y="4456080"/>
              <a:ext cx="0" cy="380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5" name="Line 27"/>
            <p:cNvSpPr/>
            <p:nvPr/>
          </p:nvSpPr>
          <p:spPr>
            <a:xfrm flipV="1">
              <a:off x="5578200" y="4456080"/>
              <a:ext cx="0" cy="380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6" name="Line 28"/>
            <p:cNvSpPr/>
            <p:nvPr/>
          </p:nvSpPr>
          <p:spPr>
            <a:xfrm flipV="1">
              <a:off x="5806800" y="4456080"/>
              <a:ext cx="0" cy="380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7" name="CustomShape 29"/>
            <p:cNvSpPr/>
            <p:nvPr/>
          </p:nvSpPr>
          <p:spPr>
            <a:xfrm>
              <a:off x="1539720" y="4456080"/>
              <a:ext cx="990360" cy="380520"/>
            </a:xfrm>
            <a:prstGeom prst="rect">
              <a:avLst/>
            </a:prstGeom>
            <a:gradFill rotWithShape="0">
              <a:gsLst>
                <a:gs pos="0">
                  <a:srgbClr val="FFCC66"/>
                </a:gs>
                <a:gs pos="100000">
                  <a:srgbClr val="FFDA91"/>
                </a:gs>
              </a:gsLst>
              <a:lin ang="0"/>
            </a:gra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400" b="1" strike="noStrike" spc="-1">
                  <a:solidFill>
                    <a:srgbClr val="000000"/>
                  </a:solidFill>
                  <a:latin typeface="Arial"/>
                </a:rPr>
                <a:t>VPO</a:t>
              </a:r>
              <a:endParaRPr lang="pt-BR" sz="1400" b="0" strike="noStrike" spc="-1">
                <a:latin typeface="Arial"/>
              </a:endParaRPr>
            </a:p>
          </p:txBody>
        </p:sp>
        <p:sp>
          <p:nvSpPr>
            <p:cNvPr id="1578" name="CustomShape 30"/>
            <p:cNvSpPr/>
            <p:nvPr/>
          </p:nvSpPr>
          <p:spPr>
            <a:xfrm>
              <a:off x="2530440" y="4456080"/>
              <a:ext cx="609120" cy="380520"/>
            </a:xfrm>
            <a:prstGeom prst="rect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7F29"/>
                </a:gs>
              </a:gsLst>
              <a:lin ang="0"/>
            </a:gra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400" b="1" strike="noStrike" spc="-1">
                  <a:solidFill>
                    <a:srgbClr val="000000"/>
                  </a:solidFill>
                  <a:latin typeface="Arial"/>
                </a:rPr>
                <a:t>VP3</a:t>
              </a:r>
              <a:endParaRPr lang="pt-BR" sz="1400" b="0" strike="noStrike" spc="-1">
                <a:latin typeface="Arial"/>
              </a:endParaRPr>
            </a:p>
          </p:txBody>
        </p:sp>
        <p:sp>
          <p:nvSpPr>
            <p:cNvPr id="1579" name="CustomShape 31"/>
            <p:cNvSpPr/>
            <p:nvPr/>
          </p:nvSpPr>
          <p:spPr>
            <a:xfrm>
              <a:off x="3139920" y="4456080"/>
              <a:ext cx="685440" cy="38052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4343"/>
                </a:gs>
              </a:gsLst>
              <a:lin ang="0"/>
            </a:gra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400" b="1" strike="noStrike" spc="-1">
                  <a:solidFill>
                    <a:srgbClr val="000000"/>
                  </a:solidFill>
                  <a:latin typeface="Arial"/>
                </a:rPr>
                <a:t>VP1</a:t>
              </a:r>
              <a:endParaRPr lang="pt-BR" sz="1400" b="0" strike="noStrike" spc="-1">
                <a:latin typeface="Arial"/>
              </a:endParaRPr>
            </a:p>
          </p:txBody>
        </p:sp>
        <p:sp>
          <p:nvSpPr>
            <p:cNvPr id="1580" name="CustomShape 32"/>
            <p:cNvSpPr/>
            <p:nvPr/>
          </p:nvSpPr>
          <p:spPr>
            <a:xfrm>
              <a:off x="3825720" y="4456080"/>
              <a:ext cx="456840" cy="380520"/>
            </a:xfrm>
            <a:prstGeom prst="rect">
              <a:avLst/>
            </a:prstGeom>
            <a:gradFill rotWithShape="0">
              <a:gsLst>
                <a:gs pos="0">
                  <a:srgbClr val="66FFFF"/>
                </a:gs>
                <a:gs pos="100000">
                  <a:srgbClr val="CBFFFF"/>
                </a:gs>
              </a:gsLst>
              <a:lin ang="0"/>
            </a:gra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400" b="1" strike="noStrike" spc="-1">
                  <a:solidFill>
                    <a:srgbClr val="000000"/>
                  </a:solidFill>
                  <a:latin typeface="Arial"/>
                </a:rPr>
                <a:t>2A</a:t>
              </a:r>
              <a:endParaRPr lang="pt-BR" sz="1400" b="0" strike="noStrike" spc="-1">
                <a:latin typeface="Arial"/>
              </a:endParaRPr>
            </a:p>
          </p:txBody>
        </p:sp>
        <p:sp>
          <p:nvSpPr>
            <p:cNvPr id="1581" name="CustomShape 33"/>
            <p:cNvSpPr/>
            <p:nvPr/>
          </p:nvSpPr>
          <p:spPr>
            <a:xfrm>
              <a:off x="4282920" y="4456080"/>
              <a:ext cx="304560" cy="380520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91E4FF"/>
                </a:gs>
              </a:gsLst>
              <a:lin ang="0"/>
            </a:gra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400" b="1" strike="noStrike" spc="-1">
                  <a:solidFill>
                    <a:srgbClr val="000000"/>
                  </a:solidFill>
                  <a:latin typeface="Arial"/>
                </a:rPr>
                <a:t>2B</a:t>
              </a:r>
              <a:endParaRPr lang="pt-BR" sz="1400" b="0" strike="noStrike" spc="-1">
                <a:latin typeface="Arial"/>
              </a:endParaRPr>
            </a:p>
          </p:txBody>
        </p:sp>
        <p:sp>
          <p:nvSpPr>
            <p:cNvPr id="1582" name="CustomShape 34"/>
            <p:cNvSpPr/>
            <p:nvPr/>
          </p:nvSpPr>
          <p:spPr>
            <a:xfrm>
              <a:off x="4587840" y="4456080"/>
              <a:ext cx="990360" cy="380520"/>
            </a:xfrm>
            <a:prstGeom prst="rect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43B4FF"/>
                </a:gs>
              </a:gsLst>
              <a:lin ang="0"/>
            </a:gra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400" b="1" strike="noStrike" spc="-1">
                  <a:solidFill>
                    <a:srgbClr val="000000"/>
                  </a:solidFill>
                  <a:latin typeface="Arial"/>
                </a:rPr>
                <a:t>2C</a:t>
              </a:r>
              <a:endParaRPr lang="pt-BR" sz="1400" b="0" strike="noStrike" spc="-1">
                <a:latin typeface="Arial"/>
              </a:endParaRPr>
            </a:p>
          </p:txBody>
        </p:sp>
        <p:sp>
          <p:nvSpPr>
            <p:cNvPr id="1583" name="CustomShape 35"/>
            <p:cNvSpPr/>
            <p:nvPr/>
          </p:nvSpPr>
          <p:spPr>
            <a:xfrm>
              <a:off x="5578560" y="4456080"/>
              <a:ext cx="228240" cy="380520"/>
            </a:xfrm>
            <a:prstGeom prst="rect">
              <a:avLst/>
            </a:prstGeom>
            <a:gradFill rotWithShape="0">
              <a:gsLst>
                <a:gs pos="0">
                  <a:srgbClr val="00FFCC"/>
                </a:gs>
                <a:gs pos="100000">
                  <a:srgbClr val="8FFFE9"/>
                </a:gs>
              </a:gsLst>
              <a:lin ang="0"/>
            </a:gra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200" b="1" strike="noStrike" spc="-1">
                  <a:solidFill>
                    <a:srgbClr val="000000"/>
                  </a:solidFill>
                  <a:latin typeface="Arial"/>
                </a:rPr>
                <a:t>3A</a:t>
              </a:r>
              <a:endParaRPr lang="pt-BR" sz="1200" b="0" strike="noStrike" spc="-1">
                <a:latin typeface="Arial"/>
              </a:endParaRPr>
            </a:p>
          </p:txBody>
        </p:sp>
        <p:sp>
          <p:nvSpPr>
            <p:cNvPr id="1584" name="CustomShape 36"/>
            <p:cNvSpPr/>
            <p:nvPr/>
          </p:nvSpPr>
          <p:spPr>
            <a:xfrm>
              <a:off x="5807160" y="4456080"/>
              <a:ext cx="228240" cy="38052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53725"/>
                    <a:invGamma/>
                  </a:schemeClr>
                </a:gs>
              </a:gsLst>
              <a:lin ang="0"/>
            </a:gra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200" b="1" strike="noStrike" spc="-1">
                  <a:solidFill>
                    <a:srgbClr val="000000"/>
                  </a:solidFill>
                  <a:latin typeface="Arial"/>
                </a:rPr>
                <a:t>3B</a:t>
              </a:r>
              <a:endParaRPr lang="pt-BR" sz="1200" b="0" strike="noStrike" spc="-1">
                <a:latin typeface="Arial"/>
              </a:endParaRPr>
            </a:p>
          </p:txBody>
        </p:sp>
        <p:sp>
          <p:nvSpPr>
            <p:cNvPr id="1585" name="CustomShape 37"/>
            <p:cNvSpPr/>
            <p:nvPr/>
          </p:nvSpPr>
          <p:spPr>
            <a:xfrm>
              <a:off x="6035760" y="4454640"/>
              <a:ext cx="456840" cy="380520"/>
            </a:xfrm>
            <a:prstGeom prst="rect">
              <a:avLst/>
            </a:prstGeom>
            <a:gradFill rotWithShape="0">
              <a:gsLst>
                <a:gs pos="0">
                  <a:srgbClr val="339966"/>
                </a:gs>
                <a:gs pos="100000">
                  <a:srgbClr val="69B48E"/>
                </a:gs>
              </a:gsLst>
              <a:lin ang="0"/>
            </a:gra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400" b="1" strike="noStrike" spc="-1">
                  <a:solidFill>
                    <a:srgbClr val="000000"/>
                  </a:solidFill>
                  <a:latin typeface="Arial"/>
                </a:rPr>
                <a:t>3C</a:t>
              </a:r>
              <a:endParaRPr lang="pt-BR" sz="1400" b="0" strike="noStrike" spc="-1">
                <a:latin typeface="Arial"/>
              </a:endParaRPr>
            </a:p>
          </p:txBody>
        </p:sp>
        <p:sp>
          <p:nvSpPr>
            <p:cNvPr id="1586" name="Line 38"/>
            <p:cNvSpPr/>
            <p:nvPr/>
          </p:nvSpPr>
          <p:spPr>
            <a:xfrm>
              <a:off x="7026120" y="4302000"/>
              <a:ext cx="838080" cy="0"/>
            </a:xfrm>
            <a:prstGeom prst="line">
              <a:avLst/>
            </a:prstGeom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87" name="Line 39"/>
            <p:cNvSpPr/>
            <p:nvPr/>
          </p:nvSpPr>
          <p:spPr>
            <a:xfrm flipV="1">
              <a:off x="6492600" y="4456080"/>
              <a:ext cx="0" cy="380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88" name="Line 40"/>
            <p:cNvSpPr/>
            <p:nvPr/>
          </p:nvSpPr>
          <p:spPr>
            <a:xfrm>
              <a:off x="7835760" y="4608360"/>
              <a:ext cx="223920" cy="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89" name="CustomShape 41"/>
            <p:cNvSpPr/>
            <p:nvPr/>
          </p:nvSpPr>
          <p:spPr>
            <a:xfrm>
              <a:off x="6492960" y="4456080"/>
              <a:ext cx="1342800" cy="380520"/>
            </a:xfrm>
            <a:prstGeom prst="rect">
              <a:avLst/>
            </a:prstGeom>
            <a:solidFill>
              <a:srgbClr val="339966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90" name="CustomShape 42"/>
            <p:cNvSpPr/>
            <p:nvPr/>
          </p:nvSpPr>
          <p:spPr>
            <a:xfrm>
              <a:off x="8061120" y="4686480"/>
              <a:ext cx="3715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800" b="1" strike="noStrike" spc="-1">
                  <a:solidFill>
                    <a:srgbClr val="000000"/>
                  </a:solidFill>
                  <a:latin typeface="Times New Roman"/>
                </a:rPr>
                <a:t>3’</a:t>
              </a:r>
              <a:endParaRPr lang="pt-BR" sz="1800" b="0" strike="noStrike" spc="-1">
                <a:latin typeface="Arial"/>
              </a:endParaRPr>
            </a:p>
          </p:txBody>
        </p:sp>
        <p:sp>
          <p:nvSpPr>
            <p:cNvPr id="1591" name="CustomShape 43"/>
            <p:cNvSpPr/>
            <p:nvPr/>
          </p:nvSpPr>
          <p:spPr>
            <a:xfrm>
              <a:off x="7969320" y="4365720"/>
              <a:ext cx="6188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600" b="1" strike="noStrike" spc="-1">
                  <a:solidFill>
                    <a:srgbClr val="000000"/>
                  </a:solidFill>
                  <a:latin typeface="Times New Roman"/>
                </a:rPr>
                <a:t>A </a:t>
              </a:r>
              <a:r>
                <a:rPr lang="pt-BR" sz="1600" b="0" strike="noStrike" spc="-1">
                  <a:solidFill>
                    <a:srgbClr val="000000"/>
                  </a:solidFill>
                  <a:latin typeface="Times New Roman"/>
                </a:rPr>
                <a:t>(n)</a:t>
              </a:r>
              <a:endParaRPr lang="pt-BR" sz="1600" b="0" strike="noStrike" spc="-1">
                <a:latin typeface="Arial"/>
              </a:endParaRPr>
            </a:p>
          </p:txBody>
        </p:sp>
        <p:sp>
          <p:nvSpPr>
            <p:cNvPr id="1592" name="CustomShape 44"/>
            <p:cNvSpPr/>
            <p:nvPr/>
          </p:nvSpPr>
          <p:spPr>
            <a:xfrm>
              <a:off x="6492960" y="4454640"/>
              <a:ext cx="1371240" cy="380520"/>
            </a:xfrm>
            <a:prstGeom prst="rect">
              <a:avLst/>
            </a:prstGeom>
            <a:gradFill rotWithShape="0">
              <a:gsLst>
                <a:gs pos="0">
                  <a:srgbClr val="008080"/>
                </a:gs>
                <a:gs pos="100000">
                  <a:srgbClr val="5CAEAE"/>
                </a:gs>
              </a:gsLst>
              <a:lin ang="0"/>
            </a:gradFill>
            <a:ln w="9360">
              <a:solidFill>
                <a:schemeClr val="tx1"/>
              </a:solidFill>
              <a:miter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400" b="1" strike="noStrike" spc="-1">
                  <a:solidFill>
                    <a:srgbClr val="000000"/>
                  </a:solidFill>
                  <a:latin typeface="Arial"/>
                </a:rPr>
                <a:t>3D</a:t>
              </a:r>
              <a:endParaRPr lang="pt-BR" sz="1400" b="0" strike="noStrike" spc="-1">
                <a:latin typeface="Arial"/>
              </a:endParaRPr>
            </a:p>
          </p:txBody>
        </p:sp>
        <p:sp>
          <p:nvSpPr>
            <p:cNvPr id="1593" name="CustomShape 45"/>
            <p:cNvSpPr/>
            <p:nvPr/>
          </p:nvSpPr>
          <p:spPr>
            <a:xfrm>
              <a:off x="779040" y="4226040"/>
              <a:ext cx="5072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400" b="1" strike="noStrike" spc="-1">
                  <a:solidFill>
                    <a:srgbClr val="000000"/>
                  </a:solidFill>
                  <a:latin typeface="Times New Roman"/>
                </a:rPr>
                <a:t>VPg</a:t>
              </a:r>
              <a:endParaRPr lang="pt-BR" sz="1400" b="0" strike="noStrike" spc="-1">
                <a:latin typeface="Arial"/>
              </a:endParaRPr>
            </a:p>
          </p:txBody>
        </p:sp>
        <p:sp>
          <p:nvSpPr>
            <p:cNvPr id="1594" name="CustomShape 46"/>
            <p:cNvSpPr/>
            <p:nvPr/>
          </p:nvSpPr>
          <p:spPr>
            <a:xfrm>
              <a:off x="990720" y="4721400"/>
              <a:ext cx="3744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800" b="1" strike="noStrike" spc="-1">
                  <a:solidFill>
                    <a:srgbClr val="000000"/>
                  </a:solidFill>
                  <a:latin typeface="Times New Roman"/>
                </a:rPr>
                <a:t>5’</a:t>
              </a:r>
              <a:endParaRPr lang="pt-BR" sz="1800" b="0" strike="noStrike" spc="-1">
                <a:latin typeface="Arial"/>
              </a:endParaRPr>
            </a:p>
          </p:txBody>
        </p:sp>
        <p:sp>
          <p:nvSpPr>
            <p:cNvPr id="1595" name="CustomShape 47"/>
            <p:cNvSpPr/>
            <p:nvPr/>
          </p:nvSpPr>
          <p:spPr>
            <a:xfrm flipH="1">
              <a:off x="1006560" y="4530600"/>
              <a:ext cx="151920" cy="151920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/>
            </a:gradFill>
            <a:ln w="9360">
              <a:solidFill>
                <a:schemeClr val="tx1"/>
              </a:solidFill>
              <a:round/>
            </a:ln>
            <a:effectLst>
              <a:outerShdw dist="35638" dir="2700000" algn="ctr" rotWithShape="0">
                <a:schemeClr val="bg2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96" name="Line 48"/>
            <p:cNvSpPr/>
            <p:nvPr/>
          </p:nvSpPr>
          <p:spPr>
            <a:xfrm flipH="1">
              <a:off x="1158840" y="4606920"/>
              <a:ext cx="380880" cy="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597" name="Group 49"/>
          <p:cNvGrpSpPr/>
          <p:nvPr/>
        </p:nvGrpSpPr>
        <p:grpSpPr>
          <a:xfrm>
            <a:off x="1062720" y="4791960"/>
            <a:ext cx="7709400" cy="1574640"/>
            <a:chOff x="1062720" y="4791960"/>
            <a:chExt cx="7709400" cy="1574640"/>
          </a:xfrm>
        </p:grpSpPr>
        <p:sp>
          <p:nvSpPr>
            <p:cNvPr id="1598" name="CustomShape 50"/>
            <p:cNvSpPr/>
            <p:nvPr/>
          </p:nvSpPr>
          <p:spPr>
            <a:xfrm rot="15974400">
              <a:off x="5771160" y="4903200"/>
              <a:ext cx="478080" cy="272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200" b="1" strike="noStrike" spc="-1">
                  <a:solidFill>
                    <a:srgbClr val="000000"/>
                  </a:solidFill>
                  <a:latin typeface="Arial"/>
                </a:rPr>
                <a:t>VPg</a:t>
              </a:r>
              <a:endParaRPr lang="pt-BR" sz="1200" b="0" strike="noStrike" spc="-1">
                <a:latin typeface="Arial"/>
              </a:endParaRPr>
            </a:p>
          </p:txBody>
        </p:sp>
        <p:grpSp>
          <p:nvGrpSpPr>
            <p:cNvPr id="1599" name="Group 51"/>
            <p:cNvGrpSpPr/>
            <p:nvPr/>
          </p:nvGrpSpPr>
          <p:grpSpPr>
            <a:xfrm>
              <a:off x="1062720" y="5001480"/>
              <a:ext cx="7709400" cy="1365120"/>
              <a:chOff x="1062720" y="5001480"/>
              <a:chExt cx="7709400" cy="1365120"/>
            </a:xfrm>
          </p:grpSpPr>
          <p:sp>
            <p:nvSpPr>
              <p:cNvPr id="1600" name="CustomShape 52"/>
              <p:cNvSpPr/>
              <p:nvPr/>
            </p:nvSpPr>
            <p:spPr>
              <a:xfrm>
                <a:off x="6629400" y="5230800"/>
                <a:ext cx="1244160" cy="85680"/>
              </a:xfrm>
              <a:prstGeom prst="rect">
                <a:avLst/>
              </a:prstGeom>
              <a:solidFill>
                <a:srgbClr val="008080"/>
              </a:solidFill>
              <a:ln w="9360">
                <a:solidFill>
                  <a:schemeClr val="tx1"/>
                </a:solidFill>
                <a:miter/>
              </a:ln>
              <a:effectLst>
                <a:outerShdw sy="-50000" kx="-2453608" rotWithShape="0">
                  <a:schemeClr val="bg2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1" name="CustomShape 53"/>
              <p:cNvSpPr/>
              <p:nvPr/>
            </p:nvSpPr>
            <p:spPr>
              <a:xfrm>
                <a:off x="8229600" y="5001480"/>
                <a:ext cx="183960" cy="275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2" name="CustomShape 54"/>
              <p:cNvSpPr/>
              <p:nvPr/>
            </p:nvSpPr>
            <p:spPr>
              <a:xfrm>
                <a:off x="8153280" y="5001480"/>
                <a:ext cx="618840" cy="333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pt-BR" sz="1600" b="1" strike="noStrike" spc="-1">
                    <a:solidFill>
                      <a:srgbClr val="000000"/>
                    </a:solidFill>
                    <a:latin typeface="Times New Roman"/>
                  </a:rPr>
                  <a:t>A </a:t>
                </a:r>
                <a:r>
                  <a:rPr lang="pt-BR" sz="1600" b="0" strike="noStrike" spc="-1">
                    <a:solidFill>
                      <a:srgbClr val="000000"/>
                    </a:solidFill>
                    <a:latin typeface="Times New Roman"/>
                  </a:rPr>
                  <a:t>(n)</a:t>
                </a:r>
                <a:endParaRPr lang="pt-BR" sz="1600" b="0" strike="noStrike" spc="-1">
                  <a:latin typeface="Arial"/>
                </a:endParaRPr>
              </a:p>
            </p:txBody>
          </p:sp>
          <p:grpSp>
            <p:nvGrpSpPr>
              <p:cNvPr id="1603" name="Group 55"/>
              <p:cNvGrpSpPr/>
              <p:nvPr/>
            </p:nvGrpSpPr>
            <p:grpSpPr>
              <a:xfrm>
                <a:off x="1066680" y="5142960"/>
                <a:ext cx="533520" cy="114480"/>
                <a:chOff x="1066680" y="5142960"/>
                <a:chExt cx="533520" cy="114480"/>
              </a:xfrm>
            </p:grpSpPr>
            <p:sp>
              <p:nvSpPr>
                <p:cNvPr id="1604" name="Line 56"/>
                <p:cNvSpPr/>
                <p:nvPr/>
              </p:nvSpPr>
              <p:spPr>
                <a:xfrm flipH="1">
                  <a:off x="1218960" y="5230440"/>
                  <a:ext cx="381240" cy="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05" name="CustomShape 57"/>
                <p:cNvSpPr/>
                <p:nvPr/>
              </p:nvSpPr>
              <p:spPr>
                <a:xfrm flipH="1">
                  <a:off x="1066680" y="5142960"/>
                  <a:ext cx="151920" cy="11448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/>
                </a:gradFill>
                <a:ln w="9360">
                  <a:solidFill>
                    <a:schemeClr val="tx1"/>
                  </a:solidFill>
                  <a:round/>
                </a:ln>
                <a:effectLst>
                  <a:outerShdw dist="35638" dir="2700000" algn="ctr" rotWithShape="0">
                    <a:schemeClr val="bg2"/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sp>
            <p:nvSpPr>
              <p:cNvPr id="1606" name="CustomShape 58"/>
              <p:cNvSpPr/>
              <p:nvPr/>
            </p:nvSpPr>
            <p:spPr>
              <a:xfrm>
                <a:off x="2590920" y="5211720"/>
                <a:ext cx="545760" cy="92160"/>
              </a:xfrm>
              <a:prstGeom prst="rect">
                <a:avLst/>
              </a:prstGeom>
              <a:solidFill>
                <a:srgbClr val="FF6600"/>
              </a:solidFill>
              <a:ln w="9360">
                <a:solidFill>
                  <a:schemeClr val="tx1"/>
                </a:solidFill>
                <a:miter/>
              </a:ln>
              <a:effectLst>
                <a:outerShdw sy="-50000" kx="-2453608" rotWithShape="0">
                  <a:schemeClr val="bg2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7" name="CustomShape 59"/>
              <p:cNvSpPr/>
              <p:nvPr/>
            </p:nvSpPr>
            <p:spPr>
              <a:xfrm>
                <a:off x="3214800" y="5211720"/>
                <a:ext cx="624960" cy="92160"/>
              </a:xfrm>
              <a:prstGeom prst="rect">
                <a:avLst/>
              </a:prstGeom>
              <a:solidFill>
                <a:srgbClr val="FF0000"/>
              </a:solidFill>
              <a:ln w="9360">
                <a:solidFill>
                  <a:schemeClr val="tx1"/>
                </a:solidFill>
                <a:miter/>
              </a:ln>
              <a:effectLst>
                <a:outerShdw sy="-50000" kx="-2453608" rotWithShape="0">
                  <a:schemeClr val="bg2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8" name="CustomShape 60"/>
              <p:cNvSpPr/>
              <p:nvPr/>
            </p:nvSpPr>
            <p:spPr>
              <a:xfrm>
                <a:off x="2642040" y="5007600"/>
                <a:ext cx="470520" cy="2728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pt-BR" sz="1200" b="1" strike="noStrike" spc="-1">
                    <a:solidFill>
                      <a:srgbClr val="000000"/>
                    </a:solidFill>
                    <a:latin typeface="Arial"/>
                  </a:rPr>
                  <a:t>VP3</a:t>
                </a:r>
                <a:endParaRPr lang="pt-BR" sz="1200" b="0" strike="noStrike" spc="-1">
                  <a:latin typeface="Arial"/>
                </a:endParaRPr>
              </a:p>
            </p:txBody>
          </p:sp>
          <p:sp>
            <p:nvSpPr>
              <p:cNvPr id="1609" name="CustomShape 61"/>
              <p:cNvSpPr/>
              <p:nvPr/>
            </p:nvSpPr>
            <p:spPr>
              <a:xfrm>
                <a:off x="3251160" y="5007600"/>
                <a:ext cx="566280" cy="2728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pt-BR" sz="1200" b="1" strike="noStrike" spc="-1">
                    <a:solidFill>
                      <a:srgbClr val="000000"/>
                    </a:solidFill>
                    <a:latin typeface="Arial"/>
                  </a:rPr>
                  <a:t>VP1</a:t>
                </a:r>
                <a:endParaRPr lang="pt-BR" sz="1200" b="0" strike="noStrike" spc="-1">
                  <a:latin typeface="Arial"/>
                </a:endParaRPr>
              </a:p>
            </p:txBody>
          </p:sp>
          <p:grpSp>
            <p:nvGrpSpPr>
              <p:cNvPr id="1610" name="Group 62"/>
              <p:cNvGrpSpPr/>
              <p:nvPr/>
            </p:nvGrpSpPr>
            <p:grpSpPr>
              <a:xfrm>
                <a:off x="3886200" y="5001480"/>
                <a:ext cx="1568160" cy="305280"/>
                <a:chOff x="3886200" y="5001480"/>
                <a:chExt cx="1568160" cy="305280"/>
              </a:xfrm>
            </p:grpSpPr>
            <p:sp>
              <p:nvSpPr>
                <p:cNvPr id="1611" name="CustomShape 63"/>
                <p:cNvSpPr/>
                <p:nvPr/>
              </p:nvSpPr>
              <p:spPr>
                <a:xfrm>
                  <a:off x="3886200" y="5211720"/>
                  <a:ext cx="390240" cy="92160"/>
                </a:xfrm>
                <a:prstGeom prst="rect">
                  <a:avLst/>
                </a:prstGeom>
                <a:solidFill>
                  <a:srgbClr val="66FFFF"/>
                </a:solidFill>
                <a:ln w="9360">
                  <a:solidFill>
                    <a:schemeClr val="tx1"/>
                  </a:solidFill>
                  <a:miter/>
                </a:ln>
                <a:effectLst>
                  <a:outerShdw sy="-50000" kx="-2453608" rotWithShape="0">
                    <a:schemeClr val="bg2"/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12" name="CustomShape 64"/>
                <p:cNvSpPr/>
                <p:nvPr/>
              </p:nvSpPr>
              <p:spPr>
                <a:xfrm>
                  <a:off x="3903840" y="5001480"/>
                  <a:ext cx="410760" cy="2728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200" b="1" strike="noStrike" spc="-1">
                      <a:solidFill>
                        <a:srgbClr val="000000"/>
                      </a:solidFill>
                      <a:latin typeface="Arial"/>
                    </a:rPr>
                    <a:t>2A</a:t>
                  </a:r>
                  <a:endParaRPr lang="pt-BR" sz="1200" b="0" strike="noStrike" spc="-1">
                    <a:latin typeface="Arial"/>
                  </a:endParaRPr>
                </a:p>
              </p:txBody>
            </p:sp>
            <p:grpSp>
              <p:nvGrpSpPr>
                <p:cNvPr id="1613" name="Group 65"/>
                <p:cNvGrpSpPr/>
                <p:nvPr/>
              </p:nvGrpSpPr>
              <p:grpSpPr>
                <a:xfrm>
                  <a:off x="4284720" y="5001480"/>
                  <a:ext cx="1169640" cy="305280"/>
                  <a:chOff x="4284720" y="5001480"/>
                  <a:chExt cx="1169640" cy="305280"/>
                </a:xfrm>
              </p:grpSpPr>
              <p:sp>
                <p:nvSpPr>
                  <p:cNvPr id="1614" name="CustomShape 66"/>
                  <p:cNvSpPr/>
                  <p:nvPr/>
                </p:nvSpPr>
                <p:spPr>
                  <a:xfrm>
                    <a:off x="4284720" y="5213160"/>
                    <a:ext cx="312480" cy="93600"/>
                  </a:xfrm>
                  <a:prstGeom prst="rect">
                    <a:avLst/>
                  </a:prstGeom>
                  <a:solidFill>
                    <a:srgbClr val="33CCFF"/>
                  </a:solidFill>
                  <a:ln w="9360">
                    <a:solidFill>
                      <a:schemeClr val="tx1"/>
                    </a:solidFill>
                    <a:miter/>
                  </a:ln>
                  <a:effectLst>
                    <a:outerShdw sy="-50000" kx="-2453608" rotWithShape="0">
                      <a:schemeClr val="bg2"/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615" name="CustomShape 67"/>
                  <p:cNvSpPr/>
                  <p:nvPr/>
                </p:nvSpPr>
                <p:spPr>
                  <a:xfrm>
                    <a:off x="4675320" y="5213160"/>
                    <a:ext cx="779040" cy="93600"/>
                  </a:xfrm>
                  <a:prstGeom prst="rect">
                    <a:avLst/>
                  </a:prstGeom>
                  <a:solidFill>
                    <a:srgbClr val="0099FF"/>
                  </a:solidFill>
                  <a:ln w="9360">
                    <a:solidFill>
                      <a:schemeClr val="tx1"/>
                    </a:solidFill>
                    <a:miter/>
                  </a:ln>
                  <a:effectLst>
                    <a:outerShdw sy="-50000" kx="-2453608" rotWithShape="0">
                      <a:schemeClr val="bg2"/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grpSp>
                <p:nvGrpSpPr>
                  <p:cNvPr id="1616" name="Group 68"/>
                  <p:cNvGrpSpPr/>
                  <p:nvPr/>
                </p:nvGrpSpPr>
                <p:grpSpPr>
                  <a:xfrm>
                    <a:off x="4290120" y="5001480"/>
                    <a:ext cx="909720" cy="272880"/>
                    <a:chOff x="4290120" y="5001480"/>
                    <a:chExt cx="909720" cy="272880"/>
                  </a:xfrm>
                </p:grpSpPr>
                <p:sp>
                  <p:nvSpPr>
                    <p:cNvPr id="1617" name="CustomShape 69"/>
                    <p:cNvSpPr/>
                    <p:nvPr/>
                  </p:nvSpPr>
                  <p:spPr>
                    <a:xfrm>
                      <a:off x="4290120" y="5001480"/>
                      <a:ext cx="376200" cy="27288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none" lIns="90000" tIns="45000" rIns="90000" bIns="4500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2B</a:t>
                      </a:r>
                      <a:endParaRPr lang="pt-BR" sz="1200" b="0" strike="noStrike" spc="-1">
                        <a:latin typeface="Arial"/>
                      </a:endParaRPr>
                    </a:p>
                  </p:txBody>
                </p:sp>
                <p:sp>
                  <p:nvSpPr>
                    <p:cNvPr id="1618" name="CustomShape 70"/>
                    <p:cNvSpPr/>
                    <p:nvPr/>
                  </p:nvSpPr>
                  <p:spPr>
                    <a:xfrm>
                      <a:off x="4823640" y="5001480"/>
                      <a:ext cx="376200" cy="27288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none" lIns="90000" tIns="45000" rIns="90000" bIns="4500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2C</a:t>
                      </a:r>
                      <a:endParaRPr lang="pt-BR" sz="1200" b="0" strike="noStrike" spc="-1">
                        <a:latin typeface="Arial"/>
                      </a:endParaRPr>
                    </a:p>
                  </p:txBody>
                </p:sp>
              </p:grpSp>
            </p:grpSp>
          </p:grpSp>
          <p:sp>
            <p:nvSpPr>
              <p:cNvPr id="1619" name="CustomShape 71"/>
              <p:cNvSpPr/>
              <p:nvPr/>
            </p:nvSpPr>
            <p:spPr>
              <a:xfrm>
                <a:off x="5589720" y="5221080"/>
                <a:ext cx="232920" cy="93600"/>
              </a:xfrm>
              <a:prstGeom prst="rect">
                <a:avLst/>
              </a:prstGeom>
              <a:solidFill>
                <a:srgbClr val="00FFCC"/>
              </a:solidFill>
              <a:ln w="9360">
                <a:solidFill>
                  <a:schemeClr val="tx1"/>
                </a:solidFill>
                <a:miter/>
              </a:ln>
              <a:effectLst>
                <a:outerShdw sy="-50000" kx="-2453608" rotWithShape="0">
                  <a:schemeClr val="bg2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0" name="CustomShape 72"/>
              <p:cNvSpPr/>
              <p:nvPr/>
            </p:nvSpPr>
            <p:spPr>
              <a:xfrm>
                <a:off x="5900760" y="5221080"/>
                <a:ext cx="156960" cy="93600"/>
              </a:xfrm>
              <a:prstGeom prst="rect">
                <a:avLst/>
              </a:prstGeom>
              <a:solidFill>
                <a:schemeClr val="accent1"/>
              </a:solidFill>
              <a:ln w="9360">
                <a:solidFill>
                  <a:schemeClr val="tx1"/>
                </a:solidFill>
                <a:miter/>
              </a:ln>
              <a:effectLst>
                <a:outerShdw sy="-50000" kx="-2453608" rotWithShape="0">
                  <a:schemeClr val="bg2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1" name="CustomShape 73"/>
              <p:cNvSpPr/>
              <p:nvPr/>
            </p:nvSpPr>
            <p:spPr>
              <a:xfrm>
                <a:off x="5487120" y="5009400"/>
                <a:ext cx="376200" cy="2728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pt-BR" sz="1200" b="1" strike="noStrike" spc="-1">
                    <a:solidFill>
                      <a:srgbClr val="000000"/>
                    </a:solidFill>
                    <a:latin typeface="Arial"/>
                  </a:rPr>
                  <a:t>3A</a:t>
                </a:r>
                <a:endParaRPr lang="pt-BR" sz="1200" b="0" strike="noStrike" spc="-1">
                  <a:latin typeface="Arial"/>
                </a:endParaRPr>
              </a:p>
            </p:txBody>
          </p:sp>
          <p:sp>
            <p:nvSpPr>
              <p:cNvPr id="1622" name="CustomShape 74"/>
              <p:cNvSpPr/>
              <p:nvPr/>
            </p:nvSpPr>
            <p:spPr>
              <a:xfrm>
                <a:off x="6135840" y="5221080"/>
                <a:ext cx="390240" cy="93600"/>
              </a:xfrm>
              <a:prstGeom prst="rect">
                <a:avLst/>
              </a:prstGeom>
              <a:solidFill>
                <a:srgbClr val="339966"/>
              </a:solidFill>
              <a:ln w="9360">
                <a:solidFill>
                  <a:schemeClr val="tx1"/>
                </a:solidFill>
                <a:miter/>
              </a:ln>
              <a:effectLst>
                <a:outerShdw sy="-50000" kx="-2453608" rotWithShape="0">
                  <a:schemeClr val="bg2"/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3" name="CustomShape 75"/>
              <p:cNvSpPr/>
              <p:nvPr/>
            </p:nvSpPr>
            <p:spPr>
              <a:xfrm>
                <a:off x="6249240" y="5009400"/>
                <a:ext cx="376200" cy="2728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pt-BR" sz="1200" b="1" strike="noStrike" spc="-1">
                    <a:solidFill>
                      <a:srgbClr val="000000"/>
                    </a:solidFill>
                    <a:latin typeface="Arial"/>
                  </a:rPr>
                  <a:t>3C</a:t>
                </a:r>
                <a:endParaRPr lang="pt-BR" sz="1200" b="0" strike="noStrike" spc="-1">
                  <a:latin typeface="Arial"/>
                </a:endParaRPr>
              </a:p>
            </p:txBody>
          </p:sp>
          <p:sp>
            <p:nvSpPr>
              <p:cNvPr id="1624" name="CustomShape 76"/>
              <p:cNvSpPr/>
              <p:nvPr/>
            </p:nvSpPr>
            <p:spPr>
              <a:xfrm>
                <a:off x="6934320" y="5009400"/>
                <a:ext cx="377640" cy="2728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pt-BR" sz="1200" b="1" strike="noStrike" spc="-1">
                    <a:solidFill>
                      <a:srgbClr val="000000"/>
                    </a:solidFill>
                    <a:latin typeface="Arial"/>
                  </a:rPr>
                  <a:t>3D</a:t>
                </a:r>
                <a:endParaRPr lang="pt-BR" sz="1200" b="0" strike="noStrike" spc="-1">
                  <a:latin typeface="Arial"/>
                </a:endParaRPr>
              </a:p>
            </p:txBody>
          </p:sp>
          <p:grpSp>
            <p:nvGrpSpPr>
              <p:cNvPr id="1625" name="Group 77"/>
              <p:cNvGrpSpPr/>
              <p:nvPr/>
            </p:nvGrpSpPr>
            <p:grpSpPr>
              <a:xfrm>
                <a:off x="1524240" y="5001480"/>
                <a:ext cx="1013760" cy="305280"/>
                <a:chOff x="1524240" y="5001480"/>
                <a:chExt cx="1013760" cy="305280"/>
              </a:xfrm>
            </p:grpSpPr>
            <p:sp>
              <p:nvSpPr>
                <p:cNvPr id="1626" name="CustomShape 78"/>
                <p:cNvSpPr/>
                <p:nvPr/>
              </p:nvSpPr>
              <p:spPr>
                <a:xfrm>
                  <a:off x="1601640" y="5213160"/>
                  <a:ext cx="312480" cy="93600"/>
                </a:xfrm>
                <a:prstGeom prst="rect">
                  <a:avLst/>
                </a:prstGeom>
                <a:solidFill>
                  <a:srgbClr val="FFFF66"/>
                </a:solidFill>
                <a:ln w="9360">
                  <a:solidFill>
                    <a:schemeClr val="tx1"/>
                  </a:solidFill>
                  <a:miter/>
                </a:ln>
                <a:effectLst>
                  <a:outerShdw sy="-50000" kx="-2453608" rotWithShape="0">
                    <a:schemeClr val="bg2"/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27" name="CustomShape 79"/>
                <p:cNvSpPr/>
                <p:nvPr/>
              </p:nvSpPr>
              <p:spPr>
                <a:xfrm>
                  <a:off x="1992240" y="5213160"/>
                  <a:ext cx="545760" cy="93600"/>
                </a:xfrm>
                <a:prstGeom prst="rect">
                  <a:avLst/>
                </a:prstGeom>
                <a:solidFill>
                  <a:srgbClr val="FEA24E"/>
                </a:solidFill>
                <a:ln w="9360">
                  <a:solidFill>
                    <a:schemeClr val="tx1"/>
                  </a:solidFill>
                  <a:miter/>
                </a:ln>
                <a:effectLst>
                  <a:outerShdw sy="-50000" kx="-2453608" rotWithShape="0">
                    <a:schemeClr val="bg2"/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28" name="CustomShape 80"/>
                <p:cNvSpPr/>
                <p:nvPr/>
              </p:nvSpPr>
              <p:spPr>
                <a:xfrm>
                  <a:off x="1524240" y="5001480"/>
                  <a:ext cx="470520" cy="2728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200" b="1" strike="noStrike" spc="-1">
                      <a:solidFill>
                        <a:srgbClr val="000000"/>
                      </a:solidFill>
                      <a:latin typeface="Arial"/>
                    </a:rPr>
                    <a:t>VP4</a:t>
                  </a:r>
                  <a:endParaRPr lang="pt-BR" sz="1200" b="0" strike="noStrike" spc="-1">
                    <a:latin typeface="Arial"/>
                  </a:endParaRPr>
                </a:p>
              </p:txBody>
            </p:sp>
            <p:sp>
              <p:nvSpPr>
                <p:cNvPr id="1629" name="CustomShape 81"/>
                <p:cNvSpPr/>
                <p:nvPr/>
              </p:nvSpPr>
              <p:spPr>
                <a:xfrm>
                  <a:off x="2057760" y="5001480"/>
                  <a:ext cx="470520" cy="2728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200" b="1" strike="noStrike" spc="-1">
                      <a:solidFill>
                        <a:srgbClr val="000000"/>
                      </a:solidFill>
                      <a:latin typeface="Arial"/>
                    </a:rPr>
                    <a:t>VP2</a:t>
                  </a:r>
                  <a:endParaRPr lang="pt-BR" sz="1200" b="0" strike="noStrike" spc="-1">
                    <a:latin typeface="Arial"/>
                  </a:endParaRPr>
                </a:p>
              </p:txBody>
            </p:sp>
          </p:grpSp>
          <p:sp>
            <p:nvSpPr>
              <p:cNvPr id="1630" name="Line 82"/>
              <p:cNvSpPr/>
              <p:nvPr/>
            </p:nvSpPr>
            <p:spPr>
              <a:xfrm>
                <a:off x="190476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1" name="Line 83"/>
              <p:cNvSpPr/>
              <p:nvPr/>
            </p:nvSpPr>
            <p:spPr>
              <a:xfrm>
                <a:off x="251460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2" name="Line 84"/>
              <p:cNvSpPr/>
              <p:nvPr/>
            </p:nvSpPr>
            <p:spPr>
              <a:xfrm>
                <a:off x="312408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3" name="Line 85"/>
              <p:cNvSpPr/>
              <p:nvPr/>
            </p:nvSpPr>
            <p:spPr>
              <a:xfrm>
                <a:off x="655308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4" name="Line 86"/>
              <p:cNvSpPr/>
              <p:nvPr/>
            </p:nvSpPr>
            <p:spPr>
              <a:xfrm>
                <a:off x="784836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5" name="Line 87"/>
              <p:cNvSpPr/>
              <p:nvPr/>
            </p:nvSpPr>
            <p:spPr>
              <a:xfrm>
                <a:off x="8229600" y="5230440"/>
                <a:ext cx="0" cy="53532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1636" name="Group 88"/>
              <p:cNvGrpSpPr/>
              <p:nvPr/>
            </p:nvGrpSpPr>
            <p:grpSpPr>
              <a:xfrm>
                <a:off x="1062720" y="5263920"/>
                <a:ext cx="7576200" cy="1102680"/>
                <a:chOff x="1062720" y="5263920"/>
                <a:chExt cx="7576200" cy="1102680"/>
              </a:xfrm>
            </p:grpSpPr>
            <p:sp>
              <p:nvSpPr>
                <p:cNvPr id="1637" name="CustomShape 89"/>
                <p:cNvSpPr/>
                <p:nvPr/>
              </p:nvSpPr>
              <p:spPr>
                <a:xfrm rot="21509400">
                  <a:off x="1069200" y="5845320"/>
                  <a:ext cx="382320" cy="5158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01   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38" name="CustomShape 90"/>
                <p:cNvSpPr/>
                <p:nvPr/>
              </p:nvSpPr>
              <p:spPr>
                <a:xfrm>
                  <a:off x="1752840" y="5845680"/>
                  <a:ext cx="478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949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39" name="CustomShape 91"/>
                <p:cNvSpPr/>
                <p:nvPr/>
              </p:nvSpPr>
              <p:spPr>
                <a:xfrm>
                  <a:off x="2209680" y="5845680"/>
                  <a:ext cx="577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1765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40" name="CustomShape 92"/>
                <p:cNvSpPr/>
                <p:nvPr/>
              </p:nvSpPr>
              <p:spPr>
                <a:xfrm>
                  <a:off x="2819520" y="5845680"/>
                  <a:ext cx="577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2479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41" name="CustomShape 93"/>
                <p:cNvSpPr/>
                <p:nvPr/>
              </p:nvSpPr>
              <p:spPr>
                <a:xfrm>
                  <a:off x="3429000" y="5845680"/>
                  <a:ext cx="577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3385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42" name="CustomShape 94"/>
                <p:cNvSpPr/>
                <p:nvPr/>
              </p:nvSpPr>
              <p:spPr>
                <a:xfrm rot="21522000">
                  <a:off x="3962160" y="5845680"/>
                  <a:ext cx="62496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3832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43" name="CustomShape 95"/>
                <p:cNvSpPr/>
                <p:nvPr/>
              </p:nvSpPr>
              <p:spPr>
                <a:xfrm rot="21547800">
                  <a:off x="4419360" y="5845320"/>
                  <a:ext cx="577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4124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44" name="CustomShape 96"/>
                <p:cNvSpPr/>
                <p:nvPr/>
              </p:nvSpPr>
              <p:spPr>
                <a:xfrm>
                  <a:off x="5033880" y="5845680"/>
                  <a:ext cx="56808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5110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45" name="CustomShape 97"/>
                <p:cNvSpPr/>
                <p:nvPr/>
              </p:nvSpPr>
              <p:spPr>
                <a:xfrm rot="21520200">
                  <a:off x="5486040" y="5845680"/>
                  <a:ext cx="577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5372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46" name="CustomShape 98"/>
                <p:cNvSpPr/>
                <p:nvPr/>
              </p:nvSpPr>
              <p:spPr>
                <a:xfrm rot="29400">
                  <a:off x="5943600" y="5845320"/>
                  <a:ext cx="577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5437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47" name="CustomShape 99"/>
                <p:cNvSpPr/>
                <p:nvPr/>
              </p:nvSpPr>
              <p:spPr>
                <a:xfrm>
                  <a:off x="6437160" y="5284800"/>
                  <a:ext cx="1080" cy="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9360">
                  <a:solidFill>
                    <a:schemeClr val="tx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48" name="CustomShape 100"/>
                <p:cNvSpPr/>
                <p:nvPr/>
              </p:nvSpPr>
              <p:spPr>
                <a:xfrm rot="21510000">
                  <a:off x="6553080" y="5845320"/>
                  <a:ext cx="577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5804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49" name="CustomShape 101"/>
                <p:cNvSpPr/>
                <p:nvPr/>
              </p:nvSpPr>
              <p:spPr>
                <a:xfrm>
                  <a:off x="7391520" y="5845680"/>
                  <a:ext cx="62676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 7369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50" name="CustomShape 102"/>
                <p:cNvSpPr/>
                <p:nvPr/>
              </p:nvSpPr>
              <p:spPr>
                <a:xfrm>
                  <a:off x="1371960" y="5845680"/>
                  <a:ext cx="478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743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  <p:sp>
              <p:nvSpPr>
                <p:cNvPr id="1651" name="Line 103"/>
                <p:cNvSpPr/>
                <p:nvPr/>
              </p:nvSpPr>
              <p:spPr>
                <a:xfrm>
                  <a:off x="7848360" y="5263920"/>
                  <a:ext cx="381240" cy="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52" name="CustomShape 104"/>
                <p:cNvSpPr/>
                <p:nvPr/>
              </p:nvSpPr>
              <p:spPr>
                <a:xfrm>
                  <a:off x="8061480" y="5845680"/>
                  <a:ext cx="577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pt-BR" sz="1400" b="1" strike="noStrike" spc="-1">
                      <a:solidFill>
                        <a:srgbClr val="000000"/>
                      </a:solidFill>
                      <a:latin typeface="Arial"/>
                    </a:rPr>
                    <a:t>7441</a:t>
                  </a:r>
                  <a:endParaRPr lang="pt-BR" sz="1400" b="0" strike="noStrike" spc="-1">
                    <a:latin typeface="Arial"/>
                  </a:endParaRPr>
                </a:p>
              </p:txBody>
            </p:sp>
          </p:grpSp>
          <p:sp>
            <p:nvSpPr>
              <p:cNvPr id="1653" name="Line 105"/>
              <p:cNvSpPr/>
              <p:nvPr/>
            </p:nvSpPr>
            <p:spPr>
              <a:xfrm>
                <a:off x="605448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4" name="Line 106"/>
              <p:cNvSpPr/>
              <p:nvPr/>
            </p:nvSpPr>
            <p:spPr>
              <a:xfrm>
                <a:off x="582444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5" name="Line 107"/>
              <p:cNvSpPr/>
              <p:nvPr/>
            </p:nvSpPr>
            <p:spPr>
              <a:xfrm>
                <a:off x="545112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6" name="Line 108"/>
              <p:cNvSpPr/>
              <p:nvPr/>
            </p:nvSpPr>
            <p:spPr>
              <a:xfrm>
                <a:off x="457200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7" name="Line 109"/>
              <p:cNvSpPr/>
              <p:nvPr/>
            </p:nvSpPr>
            <p:spPr>
              <a:xfrm>
                <a:off x="426708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8" name="Line 110"/>
              <p:cNvSpPr/>
              <p:nvPr/>
            </p:nvSpPr>
            <p:spPr>
              <a:xfrm>
                <a:off x="384624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9" name="Line 111"/>
              <p:cNvSpPr/>
              <p:nvPr/>
            </p:nvSpPr>
            <p:spPr>
              <a:xfrm>
                <a:off x="160020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0" name="Line 112"/>
              <p:cNvSpPr/>
              <p:nvPr/>
            </p:nvSpPr>
            <p:spPr>
              <a:xfrm>
                <a:off x="1218960" y="5230440"/>
                <a:ext cx="0" cy="61200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1661" name="CustomShape 113"/>
          <p:cNvSpPr/>
          <p:nvPr/>
        </p:nvSpPr>
        <p:spPr>
          <a:xfrm>
            <a:off x="3059280" y="4869000"/>
            <a:ext cx="864720" cy="791640"/>
          </a:xfrm>
          <a:prstGeom prst="ellipse">
            <a:avLst/>
          </a:prstGeom>
          <a:noFill/>
          <a:ln w="38160" cap="rnd">
            <a:solidFill>
              <a:srgbClr val="FF00FF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CustomShape 1"/>
          <p:cNvSpPr/>
          <p:nvPr/>
        </p:nvSpPr>
        <p:spPr>
          <a:xfrm>
            <a:off x="0" y="260280"/>
            <a:ext cx="9143640" cy="1431000"/>
          </a:xfrm>
          <a:prstGeom prst="rect">
            <a:avLst/>
          </a:prstGeom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FFFFFF"/>
                </a:solidFill>
                <a:latin typeface="Verdana"/>
                <a:ea typeface="Verdana"/>
              </a:rPr>
              <a:t>Esquema sequencial</a:t>
            </a:r>
            <a:endParaRPr lang="pt-BR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663" name="CustomShape 2"/>
          <p:cNvSpPr/>
          <p:nvPr/>
        </p:nvSpPr>
        <p:spPr>
          <a:xfrm>
            <a:off x="395280" y="2854440"/>
            <a:ext cx="8280000" cy="242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-2160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pt-BR" sz="2400" b="1" strike="noStrike" spc="-1">
                <a:solidFill>
                  <a:srgbClr val="000000"/>
                </a:solidFill>
                <a:latin typeface="Verdana"/>
                <a:ea typeface="Verdana"/>
              </a:rPr>
              <a:t>Início agosto de 2012</a:t>
            </a:r>
            <a:endParaRPr lang="pt-BR" sz="2400" b="0" strike="noStrike" spc="-1"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lang="pt-BR" sz="2400" b="1" strike="noStrike" spc="-1">
                <a:solidFill>
                  <a:srgbClr val="000000"/>
                </a:solidFill>
                <a:latin typeface="Verdana"/>
                <a:ea typeface="Verdana"/>
              </a:rPr>
              <a:t>Vacina VIP: aos 2 e 4 meses de idade</a:t>
            </a:r>
            <a:endParaRPr lang="pt-BR" sz="2400" b="0" strike="noStrike" spc="-1"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Verdana"/>
                <a:ea typeface="Verdana"/>
              </a:rPr>
              <a:t> Vacina VOP: aos 6 meses, 1º. e 2º. Reforços</a:t>
            </a:r>
            <a:endParaRPr lang="pt-BR" sz="2400" b="0" strike="noStrike" spc="-1">
              <a:latin typeface="Arial"/>
            </a:endParaRPr>
          </a:p>
          <a:p>
            <a:pPr>
              <a:lnSpc>
                <a:spcPct val="150000"/>
              </a:lnSpc>
            </a:pPr>
            <a:endParaRPr lang="pt-B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2" name="Chart 3"/>
          <p:cNvGraphicFramePr/>
          <p:nvPr/>
        </p:nvGraphicFramePr>
        <p:xfrm>
          <a:off x="-552600" y="-186840"/>
          <a:ext cx="10248480" cy="723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63" name="CustomShape 1"/>
          <p:cNvSpPr/>
          <p:nvPr/>
        </p:nvSpPr>
        <p:spPr>
          <a:xfrm>
            <a:off x="4716360" y="5157720"/>
            <a:ext cx="780840" cy="256680"/>
          </a:xfrm>
          <a:prstGeom prst="rect">
            <a:avLst/>
          </a:prstGeom>
          <a:solidFill>
            <a:schemeClr val="lt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latin typeface="Times New Roman"/>
              </a:rPr>
              <a:t>Rotavírus</a:t>
            </a:r>
            <a:endParaRPr lang="pt-BR" sz="1000" b="0" strike="noStrike" spc="-1">
              <a:latin typeface="Arial"/>
            </a:endParaRPr>
          </a:p>
        </p:txBody>
      </p:sp>
      <p:sp>
        <p:nvSpPr>
          <p:cNvPr id="1464" name="CustomShape 2"/>
          <p:cNvSpPr/>
          <p:nvPr/>
        </p:nvSpPr>
        <p:spPr>
          <a:xfrm>
            <a:off x="5580000" y="4595760"/>
            <a:ext cx="360" cy="1123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5" name="CustomShape 3"/>
          <p:cNvSpPr/>
          <p:nvPr/>
        </p:nvSpPr>
        <p:spPr>
          <a:xfrm>
            <a:off x="6372360" y="5472000"/>
            <a:ext cx="360" cy="375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6" name="CustomShape 4"/>
          <p:cNvSpPr/>
          <p:nvPr/>
        </p:nvSpPr>
        <p:spPr>
          <a:xfrm>
            <a:off x="4849920" y="4005360"/>
            <a:ext cx="1294920" cy="399600"/>
          </a:xfrm>
          <a:prstGeom prst="rect">
            <a:avLst/>
          </a:prstGeom>
          <a:solidFill>
            <a:schemeClr val="lt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pt-BR" sz="1000" b="1" strike="noStrike" spc="-1">
                <a:solidFill>
                  <a:srgbClr val="000000"/>
                </a:solidFill>
                <a:latin typeface="Times New Roman"/>
              </a:rPr>
              <a:t>Dupla/ tríplice viral (campanha rubéola)</a:t>
            </a:r>
            <a:endParaRPr lang="pt-BR" sz="1000" b="0" strike="noStrike" spc="-1">
              <a:latin typeface="Arial"/>
            </a:endParaRPr>
          </a:p>
        </p:txBody>
      </p:sp>
      <p:sp>
        <p:nvSpPr>
          <p:cNvPr id="1467" name="CustomShape 5"/>
          <p:cNvSpPr/>
          <p:nvPr/>
        </p:nvSpPr>
        <p:spPr>
          <a:xfrm>
            <a:off x="6804000" y="5157720"/>
            <a:ext cx="360" cy="628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8" name="CustomShape 6"/>
          <p:cNvSpPr/>
          <p:nvPr/>
        </p:nvSpPr>
        <p:spPr>
          <a:xfrm>
            <a:off x="7164360" y="5472000"/>
            <a:ext cx="360" cy="39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9" name="CustomShape 7"/>
          <p:cNvSpPr/>
          <p:nvPr/>
        </p:nvSpPr>
        <p:spPr>
          <a:xfrm>
            <a:off x="7812000" y="4869000"/>
            <a:ext cx="360" cy="979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CustomShape 1"/>
          <p:cNvSpPr/>
          <p:nvPr/>
        </p:nvSpPr>
        <p:spPr>
          <a:xfrm>
            <a:off x="107640" y="68400"/>
            <a:ext cx="9036000" cy="118764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Mudança do esquema vacinal VIP/VOP</a:t>
            </a:r>
            <a:endParaRPr lang="pt-B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2400" b="0" strike="noStrike" spc="-1">
              <a:latin typeface="Arial"/>
            </a:endParaRPr>
          </a:p>
        </p:txBody>
      </p:sp>
      <p:sp>
        <p:nvSpPr>
          <p:cNvPr id="1665" name="CustomShape 2"/>
          <p:cNvSpPr/>
          <p:nvPr/>
        </p:nvSpPr>
        <p:spPr>
          <a:xfrm>
            <a:off x="539640" y="1764000"/>
            <a:ext cx="8135640" cy="43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Casos de Poliomielite Associado a Vacina </a:t>
            </a:r>
            <a:endParaRPr lang="pt-BR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Surtos de Poliomielite devido ao Poliovírus Derivado de Vacina tipo 2 no mundo </a:t>
            </a:r>
            <a:endParaRPr lang="pt-BR" sz="20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O último caso de poliomielite devido ao poliovírus selvagem tipo 2 foi em 1999 e do tipo 3 em 2012 </a:t>
            </a:r>
            <a:endParaRPr lang="pt-BR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O QUE FAZER?</a:t>
            </a:r>
            <a:endParaRPr lang="pt-BR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Introdução da vacina VIP</a:t>
            </a:r>
            <a:endParaRPr lang="pt-BR" sz="20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Pelo menos uma dose</a:t>
            </a:r>
            <a:endParaRPr lang="pt-BR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Substituição da vacina oral trivalente por bivalente (contendo apenas os tipos 1 e 3)</a:t>
            </a:r>
            <a:endParaRPr lang="pt-BR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Incremento da Vigilância Epidemiológica</a:t>
            </a:r>
            <a:endParaRPr lang="pt-BR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Vigilância Ambiental</a:t>
            </a:r>
            <a:endParaRPr lang="pt-BR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Disponibilidade de vacinas monovalentes (tipo 1, 2 e 3)</a:t>
            </a:r>
            <a:endParaRPr lang="pt-B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000" b="0" strike="noStrike" spc="-1">
              <a:latin typeface="Arial"/>
            </a:endParaRPr>
          </a:p>
        </p:txBody>
      </p:sp>
      <p:sp>
        <p:nvSpPr>
          <p:cNvPr id="1666" name="CustomShape 3"/>
          <p:cNvSpPr/>
          <p:nvPr/>
        </p:nvSpPr>
        <p:spPr>
          <a:xfrm>
            <a:off x="5651640" y="6237360"/>
            <a:ext cx="2304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</a:rPr>
              <a:t>WHO 2014;89:73-92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Shape 1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“ A maioria das pessoas não se lembra ou nem teve contato com o sofrimento e a devastação causada pela poliomielite, a não ser por velhas fotografias em preto e branco de crianças com aparelhos ortopédicos para as pernas ou pessoas dentro de pulmão de aço”</a:t>
            </a:r>
          </a:p>
        </p:txBody>
      </p:sp>
      <p:pic>
        <p:nvPicPr>
          <p:cNvPr id="1668" name="Picture 3"/>
          <p:cNvPicPr/>
          <p:nvPr/>
        </p:nvPicPr>
        <p:blipFill>
          <a:blip r:embed="rId2"/>
          <a:stretch/>
        </p:blipFill>
        <p:spPr>
          <a:xfrm>
            <a:off x="755640" y="1095480"/>
            <a:ext cx="7848360" cy="473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12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Picture 5"/>
          <p:cNvPicPr/>
          <p:nvPr/>
        </p:nvPicPr>
        <p:blipFill>
          <a:blip r:embed="rId2"/>
          <a:stretch/>
        </p:blipFill>
        <p:spPr>
          <a:xfrm>
            <a:off x="1007640" y="1052640"/>
            <a:ext cx="7128360" cy="4752000"/>
          </a:xfrm>
          <a:prstGeom prst="rect">
            <a:avLst/>
          </a:prstGeom>
          <a:ln w="63360">
            <a:solidFill>
              <a:srgbClr val="333333"/>
            </a:solidFill>
            <a:round/>
          </a:ln>
          <a:effectLst>
            <a:outerShdw blurRad="38100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0" name="Picture 2"/>
          <p:cNvPicPr/>
          <p:nvPr/>
        </p:nvPicPr>
        <p:blipFill>
          <a:blip r:embed="rId2"/>
          <a:stretch/>
        </p:blipFill>
        <p:spPr>
          <a:xfrm>
            <a:off x="250920" y="1052640"/>
            <a:ext cx="3960360" cy="2072880"/>
          </a:xfrm>
          <a:prstGeom prst="rect">
            <a:avLst/>
          </a:prstGeom>
          <a:ln>
            <a:noFill/>
          </a:ln>
        </p:spPr>
      </p:pic>
      <p:sp>
        <p:nvSpPr>
          <p:cNvPr id="1671" name="CustomShape 1"/>
          <p:cNvSpPr/>
          <p:nvPr/>
        </p:nvSpPr>
        <p:spPr>
          <a:xfrm>
            <a:off x="1546200" y="3284640"/>
            <a:ext cx="71290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</a:rPr>
              <a:t>Campólios 1980-2015 (34 anos !!!) </a:t>
            </a:r>
            <a:endParaRPr lang="pt-BR" sz="2400" b="0" strike="noStrike" spc="-1">
              <a:latin typeface="Arial"/>
            </a:endParaRPr>
          </a:p>
        </p:txBody>
      </p:sp>
      <p:pic>
        <p:nvPicPr>
          <p:cNvPr id="1672" name="Picture 2"/>
          <p:cNvPicPr/>
          <p:nvPr/>
        </p:nvPicPr>
        <p:blipFill>
          <a:blip r:embed="rId3"/>
          <a:stretch/>
        </p:blipFill>
        <p:spPr>
          <a:xfrm>
            <a:off x="108000" y="3780000"/>
            <a:ext cx="4176360" cy="2962080"/>
          </a:xfrm>
          <a:prstGeom prst="rect">
            <a:avLst/>
          </a:prstGeom>
          <a:ln>
            <a:noFill/>
          </a:ln>
        </p:spPr>
      </p:pic>
      <p:pic>
        <p:nvPicPr>
          <p:cNvPr id="1673" name="Picture 8"/>
          <p:cNvPicPr/>
          <p:nvPr/>
        </p:nvPicPr>
        <p:blipFill>
          <a:blip r:embed="rId4"/>
          <a:stretch/>
        </p:blipFill>
        <p:spPr>
          <a:xfrm>
            <a:off x="179280" y="44280"/>
            <a:ext cx="1296720" cy="1007640"/>
          </a:xfrm>
          <a:prstGeom prst="rect">
            <a:avLst/>
          </a:prstGeom>
          <a:ln>
            <a:noFill/>
          </a:ln>
        </p:spPr>
      </p:pic>
      <p:pic>
        <p:nvPicPr>
          <p:cNvPr id="1674" name="Picture 4"/>
          <p:cNvPicPr/>
          <p:nvPr/>
        </p:nvPicPr>
        <p:blipFill>
          <a:blip r:embed="rId5"/>
          <a:stretch/>
        </p:blipFill>
        <p:spPr>
          <a:xfrm>
            <a:off x="4284720" y="3789360"/>
            <a:ext cx="4535280" cy="2952360"/>
          </a:xfrm>
          <a:prstGeom prst="rect">
            <a:avLst/>
          </a:prstGeom>
          <a:ln>
            <a:noFill/>
          </a:ln>
        </p:spPr>
      </p:pic>
      <p:pic>
        <p:nvPicPr>
          <p:cNvPr id="1675" name="Picture 4"/>
          <p:cNvPicPr/>
          <p:nvPr/>
        </p:nvPicPr>
        <p:blipFill>
          <a:blip r:embed="rId6"/>
          <a:stretch/>
        </p:blipFill>
        <p:spPr>
          <a:xfrm>
            <a:off x="4356000" y="260280"/>
            <a:ext cx="4392360" cy="2881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7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" name="TextShape 2"/>
          <p:cNvSpPr txBox="1"/>
          <p:nvPr/>
        </p:nvSpPr>
        <p:spPr>
          <a:xfrm>
            <a:off x="457200" y="1600200"/>
            <a:ext cx="8686440" cy="82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609480" indent="-609120">
              <a:lnSpc>
                <a:spcPct val="100000"/>
              </a:lnSpc>
              <a:spcBef>
                <a:spcPts val="641"/>
              </a:spcBef>
              <a:buSzPct val="100051"/>
              <a:buBlip>
                <a:blip r:embed="rId3"/>
              </a:buBlip>
            </a:pPr>
            <a:r>
              <a:rPr lang="pt-BR" sz="3200" b="0" strike="noStrike" spc="-1">
                <a:solidFill>
                  <a:srgbClr val="000000"/>
                </a:solidFill>
                <a:latin typeface="Impact"/>
              </a:rPr>
              <a:t>VDPVc –Surtos 2000 a 2005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609480" indent="-609120"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8" name="CustomShape 3"/>
          <p:cNvSpPr/>
          <p:nvPr/>
        </p:nvSpPr>
        <p:spPr>
          <a:xfrm>
            <a:off x="0" y="0"/>
            <a:ext cx="9143640" cy="1483920"/>
          </a:xfrm>
          <a:prstGeom prst="rect">
            <a:avLst/>
          </a:prstGeom>
          <a:gradFill rotWithShape="0">
            <a:gsLst>
              <a:gs pos="0">
                <a:srgbClr val="8585B9"/>
              </a:gs>
              <a:gs pos="100000">
                <a:srgbClr val="3E3E56"/>
              </a:gs>
            </a:gsLst>
            <a:lin ang="5400000"/>
          </a:gra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5400" b="0" strike="noStrike" spc="-1">
                <a:solidFill>
                  <a:srgbClr val="FFFFFF"/>
                </a:solidFill>
                <a:latin typeface="Impact"/>
              </a:rPr>
              <a:t> POLIOVIURS DERIVADO VACINAL</a:t>
            </a:r>
            <a:endParaRPr lang="pt-BR" sz="5400" b="0" strike="noStrike" spc="-1">
              <a:latin typeface="Arial"/>
            </a:endParaRPr>
          </a:p>
        </p:txBody>
      </p:sp>
      <p:sp>
        <p:nvSpPr>
          <p:cNvPr id="1679" name="CustomShape 4"/>
          <p:cNvSpPr/>
          <p:nvPr/>
        </p:nvSpPr>
        <p:spPr>
          <a:xfrm>
            <a:off x="0" y="6237360"/>
            <a:ext cx="9143640" cy="620280"/>
          </a:xfrm>
          <a:prstGeom prst="rect">
            <a:avLst/>
          </a:prstGeom>
          <a:solidFill>
            <a:srgbClr val="9CD2D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WHO. </a:t>
            </a: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Cessation of routine oral polio vaccine use after global polio eradication</a:t>
            </a: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. Geneva; 2005.</a:t>
            </a:r>
            <a:endParaRPr lang="pt-B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WHO. </a:t>
            </a: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Global Polio Eradication Iniciative 2005 Annual Report</a:t>
            </a: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. Geneva;2006.</a:t>
            </a:r>
            <a:endParaRPr lang="pt-B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400" b="0" strike="noStrike" spc="-1">
              <a:latin typeface="Arial"/>
            </a:endParaRPr>
          </a:p>
        </p:txBody>
      </p:sp>
      <p:sp>
        <p:nvSpPr>
          <p:cNvPr id="1680" name="CustomShape 5"/>
          <p:cNvSpPr/>
          <p:nvPr/>
        </p:nvSpPr>
        <p:spPr>
          <a:xfrm>
            <a:off x="394560" y="689040"/>
            <a:ext cx="288108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1" name="Line 6"/>
          <p:cNvSpPr/>
          <p:nvPr/>
        </p:nvSpPr>
        <p:spPr>
          <a:xfrm>
            <a:off x="0" y="1484280"/>
            <a:ext cx="9144000" cy="0"/>
          </a:xfrm>
          <a:prstGeom prst="line">
            <a:avLst/>
          </a:prstGeom>
          <a:ln w="5724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2" name="Line 7"/>
          <p:cNvSpPr/>
          <p:nvPr/>
        </p:nvSpPr>
        <p:spPr>
          <a:xfrm>
            <a:off x="-34920" y="6237000"/>
            <a:ext cx="9143640" cy="0"/>
          </a:xfrm>
          <a:prstGeom prst="line">
            <a:avLst/>
          </a:prstGeom>
          <a:ln w="5724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3" name="CustomShape 8"/>
          <p:cNvSpPr/>
          <p:nvPr/>
        </p:nvSpPr>
        <p:spPr>
          <a:xfrm>
            <a:off x="539640" y="6400800"/>
            <a:ext cx="7056000" cy="33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4" name="CustomShape 9"/>
          <p:cNvSpPr/>
          <p:nvPr/>
        </p:nvSpPr>
        <p:spPr>
          <a:xfrm>
            <a:off x="539640" y="2421000"/>
            <a:ext cx="7992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pt-BR" sz="2400" b="0" strike="noStrike" spc="-1">
                <a:solidFill>
                  <a:srgbClr val="000000"/>
                </a:solidFill>
                <a:latin typeface="Impact"/>
              </a:rPr>
              <a:t>          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685" name="CustomShape 10"/>
          <p:cNvSpPr/>
          <p:nvPr/>
        </p:nvSpPr>
        <p:spPr>
          <a:xfrm>
            <a:off x="826920" y="5877000"/>
            <a:ext cx="187272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6" name="CustomShape 11"/>
          <p:cNvSpPr/>
          <p:nvPr/>
        </p:nvSpPr>
        <p:spPr>
          <a:xfrm>
            <a:off x="1116000" y="3357720"/>
            <a:ext cx="64083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7" name="CustomShape 12"/>
          <p:cNvSpPr/>
          <p:nvPr/>
        </p:nvSpPr>
        <p:spPr>
          <a:xfrm>
            <a:off x="1692360" y="3860640"/>
            <a:ext cx="1655280" cy="791640"/>
          </a:xfrm>
          <a:prstGeom prst="ellipse">
            <a:avLst/>
          </a:prstGeom>
          <a:solidFill>
            <a:srgbClr val="99CC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8" name="CustomShape 13"/>
          <p:cNvSpPr/>
          <p:nvPr/>
        </p:nvSpPr>
        <p:spPr>
          <a:xfrm>
            <a:off x="1908000" y="4005360"/>
            <a:ext cx="1294920" cy="53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HISPANIOLA 2000</a:t>
            </a:r>
            <a:endParaRPr lang="pt-BR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22 CASOS TIPO 1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1689" name="CustomShape 14"/>
          <p:cNvSpPr/>
          <p:nvPr/>
        </p:nvSpPr>
        <p:spPr>
          <a:xfrm>
            <a:off x="6516720" y="5300640"/>
            <a:ext cx="1655280" cy="791640"/>
          </a:xfrm>
          <a:prstGeom prst="ellipse">
            <a:avLst/>
          </a:prstGeom>
          <a:solidFill>
            <a:srgbClr val="00FFFF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FILIPINAS  2001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3  CASOS TIPO 1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200" b="0" strike="noStrike" spc="-1">
              <a:latin typeface="Arial"/>
            </a:endParaRPr>
          </a:p>
        </p:txBody>
      </p:sp>
      <p:sp>
        <p:nvSpPr>
          <p:cNvPr id="1690" name="CustomShape 15"/>
          <p:cNvSpPr/>
          <p:nvPr/>
        </p:nvSpPr>
        <p:spPr>
          <a:xfrm>
            <a:off x="4356000" y="4508640"/>
            <a:ext cx="1584000" cy="791640"/>
          </a:xfrm>
          <a:prstGeom prst="ellipse">
            <a:avLst/>
          </a:prstGeom>
          <a:solidFill>
            <a:srgbClr val="FF99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1" name="CustomShape 16"/>
          <p:cNvSpPr/>
          <p:nvPr/>
        </p:nvSpPr>
        <p:spPr>
          <a:xfrm>
            <a:off x="4500720" y="4653000"/>
            <a:ext cx="15109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MADAGASCAR  2002- 4 CASOS TIPO 2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1692" name="CustomShape 17"/>
          <p:cNvSpPr/>
          <p:nvPr/>
        </p:nvSpPr>
        <p:spPr>
          <a:xfrm>
            <a:off x="5724360" y="3357720"/>
            <a:ext cx="1510920" cy="791640"/>
          </a:xfrm>
          <a:prstGeom prst="ellipse">
            <a:avLst/>
          </a:prstGeom>
          <a:solidFill>
            <a:srgbClr val="99CCFF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3" name="CustomShape 18"/>
          <p:cNvSpPr/>
          <p:nvPr/>
        </p:nvSpPr>
        <p:spPr>
          <a:xfrm>
            <a:off x="5940360" y="3500280"/>
            <a:ext cx="1294920" cy="53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CHINA 2004</a:t>
            </a:r>
            <a:endParaRPr lang="pt-BR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2 CASOS TIPO 1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1694" name="CustomShape 19"/>
          <p:cNvSpPr/>
          <p:nvPr/>
        </p:nvSpPr>
        <p:spPr>
          <a:xfrm>
            <a:off x="4211640" y="3645000"/>
            <a:ext cx="1439640" cy="718920"/>
          </a:xfrm>
          <a:prstGeom prst="ellipse">
            <a:avLst/>
          </a:prstGeom>
          <a:solidFill>
            <a:srgbClr val="FFFF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5" name="CustomShape 20"/>
          <p:cNvSpPr/>
          <p:nvPr/>
        </p:nvSpPr>
        <p:spPr>
          <a:xfrm>
            <a:off x="4284720" y="3789360"/>
            <a:ext cx="1368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EGITO 1983-1993  30 casos TIPO  2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1696" name="CustomShape 21"/>
          <p:cNvSpPr/>
          <p:nvPr/>
        </p:nvSpPr>
        <p:spPr>
          <a:xfrm>
            <a:off x="4788000" y="5445000"/>
            <a:ext cx="1655280" cy="791640"/>
          </a:xfrm>
          <a:prstGeom prst="ellipse">
            <a:avLst/>
          </a:prstGeom>
          <a:solidFill>
            <a:srgbClr val="FF66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MADAGASCAR  2005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4 CASOS  TIPO 2 e 3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200" b="0" strike="noStrike" spc="-1">
              <a:latin typeface="Arial"/>
            </a:endParaRPr>
          </a:p>
        </p:txBody>
      </p:sp>
      <p:sp>
        <p:nvSpPr>
          <p:cNvPr id="1697" name="CustomShape 22"/>
          <p:cNvSpPr/>
          <p:nvPr/>
        </p:nvSpPr>
        <p:spPr>
          <a:xfrm>
            <a:off x="6084720" y="4437000"/>
            <a:ext cx="1512360" cy="791640"/>
          </a:xfrm>
          <a:prstGeom prst="ellipse">
            <a:avLst/>
          </a:prstGeom>
          <a:solidFill>
            <a:srgbClr val="FF00FF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400" b="0" strike="noStrike" spc="-1">
                <a:solidFill>
                  <a:srgbClr val="000000"/>
                </a:solidFill>
                <a:latin typeface="Impact"/>
              </a:rPr>
              <a:t>INDONÉSIA  2005</a:t>
            </a:r>
            <a:endParaRPr lang="pt-B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47 CASOS TIPO 1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200" b="0" strike="noStrike" spc="-1">
              <a:latin typeface="Arial"/>
            </a:endParaRPr>
          </a:p>
        </p:txBody>
      </p:sp>
      <p:sp>
        <p:nvSpPr>
          <p:cNvPr id="1698" name="CustomShape 23"/>
          <p:cNvSpPr/>
          <p:nvPr/>
        </p:nvSpPr>
        <p:spPr>
          <a:xfrm>
            <a:off x="1908000" y="2421000"/>
            <a:ext cx="1655280" cy="863280"/>
          </a:xfrm>
          <a:prstGeom prst="ellipse">
            <a:avLst/>
          </a:prstGeom>
          <a:solidFill>
            <a:srgbClr val="00FF00"/>
          </a:solidFill>
          <a:ln w="38160" cap="rnd">
            <a:solidFill>
              <a:srgbClr val="FF0000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9" name="CustomShape 24"/>
          <p:cNvSpPr/>
          <p:nvPr/>
        </p:nvSpPr>
        <p:spPr>
          <a:xfrm>
            <a:off x="2195640" y="2565360"/>
            <a:ext cx="1152000" cy="53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EUA 2005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pt-BR" sz="1200" b="0" strike="noStrike" spc="-1">
                <a:solidFill>
                  <a:srgbClr val="000000"/>
                </a:solidFill>
                <a:latin typeface="Impact"/>
              </a:rPr>
              <a:t>5 CASOS TIPO 1</a:t>
            </a:r>
            <a:endParaRPr lang="pt-BR" sz="1200" b="0" strike="noStrike" spc="-1">
              <a:latin typeface="Arial"/>
            </a:endParaRPr>
          </a:p>
        </p:txBody>
      </p:sp>
      <p:pic>
        <p:nvPicPr>
          <p:cNvPr id="1700" name="Imagem 1699"/>
          <p:cNvPicPr/>
          <p:nvPr/>
        </p:nvPicPr>
        <p:blipFill>
          <a:blip r:embed="rId4"/>
          <a:stretch/>
        </p:blipFill>
        <p:spPr>
          <a:xfrm>
            <a:off x="1041480" y="2197080"/>
            <a:ext cx="7048440" cy="388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1" name="Imagem 1"/>
          <p:cNvPicPr/>
          <p:nvPr/>
        </p:nvPicPr>
        <p:blipFill>
          <a:blip r:embed="rId2"/>
          <a:stretch/>
        </p:blipFill>
        <p:spPr>
          <a:xfrm>
            <a:off x="708120" y="0"/>
            <a:ext cx="77277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" name="Imagem 1"/>
          <p:cNvPicPr/>
          <p:nvPr/>
        </p:nvPicPr>
        <p:blipFill>
          <a:blip r:embed="rId2"/>
          <a:stretch/>
        </p:blipFill>
        <p:spPr>
          <a:xfrm>
            <a:off x="539640" y="755640"/>
            <a:ext cx="3747600" cy="3536640"/>
          </a:xfrm>
          <a:prstGeom prst="rect">
            <a:avLst/>
          </a:prstGeom>
          <a:ln>
            <a:noFill/>
          </a:ln>
        </p:spPr>
      </p:pic>
      <p:pic>
        <p:nvPicPr>
          <p:cNvPr id="1703" name="Imagem 2"/>
          <p:cNvPicPr/>
          <p:nvPr/>
        </p:nvPicPr>
        <p:blipFill>
          <a:blip r:embed="rId3"/>
          <a:stretch/>
        </p:blipFill>
        <p:spPr>
          <a:xfrm>
            <a:off x="5100480" y="2205000"/>
            <a:ext cx="3719160" cy="395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4" name="Picture 2"/>
          <p:cNvPicPr/>
          <p:nvPr/>
        </p:nvPicPr>
        <p:blipFill>
          <a:blip r:embed="rId2"/>
          <a:stretch/>
        </p:blipFill>
        <p:spPr>
          <a:xfrm>
            <a:off x="585720" y="333360"/>
            <a:ext cx="7972200" cy="2301480"/>
          </a:xfrm>
          <a:prstGeom prst="rect">
            <a:avLst/>
          </a:prstGeom>
          <a:ln>
            <a:noFill/>
          </a:ln>
        </p:spPr>
      </p:pic>
      <p:sp>
        <p:nvSpPr>
          <p:cNvPr id="1705" name="CustomShape 1"/>
          <p:cNvSpPr/>
          <p:nvPr/>
        </p:nvSpPr>
        <p:spPr>
          <a:xfrm>
            <a:off x="324000" y="3527280"/>
            <a:ext cx="8640360" cy="20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3200" b="1" strike="noStrike" spc="-1">
                <a:solidFill>
                  <a:srgbClr val="000000"/>
                </a:solidFill>
                <a:latin typeface="Tahoma"/>
              </a:rPr>
              <a:t>Vigilância das paralisias flácidas</a:t>
            </a:r>
            <a:endParaRPr lang="pt-BR" sz="3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3200" b="1" strike="noStrike" spc="-1">
                <a:solidFill>
                  <a:srgbClr val="000000"/>
                </a:solidFill>
                <a:latin typeface="Tahoma"/>
              </a:rPr>
              <a:t>Vigilância ambiental</a:t>
            </a:r>
            <a:endParaRPr lang="pt-BR" sz="3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3200" b="1" strike="noStrike" spc="-1">
                <a:solidFill>
                  <a:srgbClr val="000000"/>
                </a:solidFill>
                <a:latin typeface="Tahoma"/>
              </a:rPr>
              <a:t>Manter elevadas e homogêneas coberturas vacinais</a:t>
            </a: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CustomShape 1"/>
          <p:cNvSpPr/>
          <p:nvPr/>
        </p:nvSpPr>
        <p:spPr>
          <a:xfrm>
            <a:off x="-36360" y="1556640"/>
            <a:ext cx="9143640" cy="94356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</p:txBody>
      </p:sp>
      <p:pic>
        <p:nvPicPr>
          <p:cNvPr id="1707" name="Picture 2"/>
          <p:cNvPicPr/>
          <p:nvPr/>
        </p:nvPicPr>
        <p:blipFill>
          <a:blip r:embed="rId2"/>
          <a:stretch/>
        </p:blipFill>
        <p:spPr>
          <a:xfrm>
            <a:off x="2160" y="4607280"/>
            <a:ext cx="2985480" cy="2238840"/>
          </a:xfrm>
          <a:prstGeom prst="rect">
            <a:avLst/>
          </a:prstGeom>
          <a:ln>
            <a:noFill/>
          </a:ln>
        </p:spPr>
      </p:pic>
      <p:sp>
        <p:nvSpPr>
          <p:cNvPr id="1708" name="CustomShape 2"/>
          <p:cNvSpPr/>
          <p:nvPr/>
        </p:nvSpPr>
        <p:spPr>
          <a:xfrm>
            <a:off x="3636000" y="1700640"/>
            <a:ext cx="18000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600" b="1" strike="noStrike" spc="-1">
                <a:solidFill>
                  <a:srgbClr val="FFFFFF"/>
                </a:solidFill>
                <a:latin typeface="Calibri"/>
              </a:rPr>
              <a:t>Tétano</a:t>
            </a:r>
            <a:endParaRPr lang="pt-B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CustomShape 1"/>
          <p:cNvSpPr/>
          <p:nvPr/>
        </p:nvSpPr>
        <p:spPr>
          <a:xfrm>
            <a:off x="107640" y="116640"/>
            <a:ext cx="9000720" cy="94356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</p:txBody>
      </p:sp>
      <p:pic>
        <p:nvPicPr>
          <p:cNvPr id="1710" name="Picture 2"/>
          <p:cNvPicPr/>
          <p:nvPr/>
        </p:nvPicPr>
        <p:blipFill>
          <a:blip r:embed="rId2"/>
          <a:stretch/>
        </p:blipFill>
        <p:spPr>
          <a:xfrm>
            <a:off x="2160" y="5445360"/>
            <a:ext cx="1868040" cy="1400760"/>
          </a:xfrm>
          <a:prstGeom prst="rect">
            <a:avLst/>
          </a:prstGeom>
          <a:ln>
            <a:noFill/>
          </a:ln>
        </p:spPr>
      </p:pic>
      <p:sp>
        <p:nvSpPr>
          <p:cNvPr id="1711" name="CustomShape 2"/>
          <p:cNvSpPr/>
          <p:nvPr/>
        </p:nvSpPr>
        <p:spPr>
          <a:xfrm>
            <a:off x="2771640" y="188640"/>
            <a:ext cx="3600000" cy="33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600" b="1" strike="noStrike" spc="-1">
                <a:solidFill>
                  <a:srgbClr val="FFFFFF"/>
                </a:solidFill>
                <a:latin typeface="Calibri"/>
              </a:rPr>
              <a:t>Tétano Neonatal</a:t>
            </a:r>
            <a:endParaRPr lang="pt-BR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600" b="0" strike="noStrike" spc="-1">
              <a:latin typeface="Arial"/>
            </a:endParaRPr>
          </a:p>
        </p:txBody>
      </p:sp>
      <p:sp>
        <p:nvSpPr>
          <p:cNvPr id="1712" name="CustomShape 3"/>
          <p:cNvSpPr/>
          <p:nvPr/>
        </p:nvSpPr>
        <p:spPr>
          <a:xfrm>
            <a:off x="107640" y="2998800"/>
            <a:ext cx="90007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3600" b="1" strike="noStrike" spc="-1">
                <a:solidFill>
                  <a:srgbClr val="000000"/>
                </a:solidFill>
                <a:latin typeface="Calibri"/>
              </a:rPr>
              <a:t>Último caso no Estado de São Paulo em 1999 </a:t>
            </a:r>
            <a:endParaRPr lang="pt-B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0" name="Picture 2"/>
          <p:cNvPicPr/>
          <p:nvPr/>
        </p:nvPicPr>
        <p:blipFill>
          <a:blip r:embed="rId2"/>
          <a:stretch/>
        </p:blipFill>
        <p:spPr>
          <a:xfrm>
            <a:off x="539640" y="122400"/>
            <a:ext cx="8135640" cy="654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3" name="Gráfico 8"/>
          <p:cNvGraphicFramePr/>
          <p:nvPr/>
        </p:nvGraphicFramePr>
        <p:xfrm>
          <a:off x="35640" y="116640"/>
          <a:ext cx="9108000" cy="6624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Imagem 1"/>
          <p:cNvPicPr/>
          <p:nvPr/>
        </p:nvPicPr>
        <p:blipFill>
          <a:blip r:embed="rId2"/>
          <a:stretch/>
        </p:blipFill>
        <p:spPr>
          <a:xfrm>
            <a:off x="406440" y="548640"/>
            <a:ext cx="8118360" cy="533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Imagem 1"/>
          <p:cNvPicPr/>
          <p:nvPr/>
        </p:nvPicPr>
        <p:blipFill>
          <a:blip r:embed="rId2"/>
          <a:stretch/>
        </p:blipFill>
        <p:spPr>
          <a:xfrm>
            <a:off x="2567160" y="471600"/>
            <a:ext cx="4009680" cy="591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6" name="Imagem 2"/>
          <p:cNvPicPr/>
          <p:nvPr/>
        </p:nvPicPr>
        <p:blipFill>
          <a:blip r:embed="rId2"/>
          <a:stretch/>
        </p:blipFill>
        <p:spPr>
          <a:xfrm>
            <a:off x="739440" y="692640"/>
            <a:ext cx="8034840" cy="5544360"/>
          </a:xfrm>
          <a:prstGeom prst="rect">
            <a:avLst/>
          </a:prstGeom>
          <a:ln>
            <a:noFill/>
          </a:ln>
        </p:spPr>
      </p:pic>
      <p:sp>
        <p:nvSpPr>
          <p:cNvPr id="1717" name="CustomShape 1"/>
          <p:cNvSpPr/>
          <p:nvPr/>
        </p:nvSpPr>
        <p:spPr>
          <a:xfrm>
            <a:off x="2555640" y="260640"/>
            <a:ext cx="47520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latin typeface="Calibri"/>
              </a:rPr>
              <a:t>Tétano acidental, 2007-2019, ESP</a:t>
            </a:r>
            <a:endParaRPr lang="pt-BR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CustomShape 1"/>
          <p:cNvSpPr/>
          <p:nvPr/>
        </p:nvSpPr>
        <p:spPr>
          <a:xfrm>
            <a:off x="-36360" y="1682640"/>
            <a:ext cx="9143640" cy="94356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</p:txBody>
      </p:sp>
      <p:pic>
        <p:nvPicPr>
          <p:cNvPr id="1719" name="Picture 2"/>
          <p:cNvPicPr/>
          <p:nvPr/>
        </p:nvPicPr>
        <p:blipFill>
          <a:blip r:embed="rId2"/>
          <a:stretch/>
        </p:blipFill>
        <p:spPr>
          <a:xfrm>
            <a:off x="2160" y="4607280"/>
            <a:ext cx="2985480" cy="2238840"/>
          </a:xfrm>
          <a:prstGeom prst="rect">
            <a:avLst/>
          </a:prstGeom>
          <a:ln>
            <a:noFill/>
          </a:ln>
        </p:spPr>
      </p:pic>
      <p:sp>
        <p:nvSpPr>
          <p:cNvPr id="1720" name="CustomShape 2"/>
          <p:cNvSpPr/>
          <p:nvPr/>
        </p:nvSpPr>
        <p:spPr>
          <a:xfrm>
            <a:off x="2267640" y="1774440"/>
            <a:ext cx="54003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600" b="1" strike="noStrike" spc="-1">
                <a:solidFill>
                  <a:srgbClr val="FFFFFF"/>
                </a:solidFill>
                <a:latin typeface="Calibri"/>
              </a:rPr>
              <a:t>Meningites Bacterianas</a:t>
            </a:r>
            <a:endParaRPr lang="pt-B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" name="Imagem 2"/>
          <p:cNvPicPr/>
          <p:nvPr/>
        </p:nvPicPr>
        <p:blipFill>
          <a:blip r:embed="rId2"/>
          <a:stretch/>
        </p:blipFill>
        <p:spPr>
          <a:xfrm>
            <a:off x="227880" y="457920"/>
            <a:ext cx="8448120" cy="546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2" name="Imagem 1"/>
          <p:cNvPicPr/>
          <p:nvPr/>
        </p:nvPicPr>
        <p:blipFill>
          <a:blip r:embed="rId2"/>
          <a:stretch/>
        </p:blipFill>
        <p:spPr>
          <a:xfrm>
            <a:off x="224640" y="399240"/>
            <a:ext cx="8523720" cy="550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Imagem 1"/>
          <p:cNvPicPr/>
          <p:nvPr/>
        </p:nvPicPr>
        <p:blipFill>
          <a:blip r:embed="rId2"/>
          <a:stretch/>
        </p:blipFill>
        <p:spPr>
          <a:xfrm>
            <a:off x="467640" y="396000"/>
            <a:ext cx="8305200" cy="5442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4" name="Imagem 2"/>
          <p:cNvPicPr/>
          <p:nvPr/>
        </p:nvPicPr>
        <p:blipFill>
          <a:blip r:embed="rId2"/>
          <a:stretch/>
        </p:blipFill>
        <p:spPr>
          <a:xfrm>
            <a:off x="457200" y="548640"/>
            <a:ext cx="8339040" cy="561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5" name="Imagem 1"/>
          <p:cNvPicPr/>
          <p:nvPr/>
        </p:nvPicPr>
        <p:blipFill>
          <a:blip r:embed="rId2"/>
          <a:stretch/>
        </p:blipFill>
        <p:spPr>
          <a:xfrm>
            <a:off x="251640" y="615600"/>
            <a:ext cx="8915400" cy="530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1" name="Table 1"/>
          <p:cNvGraphicFramePr/>
          <p:nvPr/>
        </p:nvGraphicFramePr>
        <p:xfrm>
          <a:off x="0" y="1196640"/>
          <a:ext cx="9108000" cy="5184360"/>
        </p:xfrm>
        <a:graphic>
          <a:graphicData uri="http://schemas.openxmlformats.org/drawingml/2006/table">
            <a:tbl>
              <a:tblPr/>
              <a:tblGrid>
                <a:gridCol w="1613160"/>
                <a:gridCol w="7494840"/>
              </a:tblGrid>
              <a:tr h="372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Idade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Vacina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</a:tr>
              <a:tr h="58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 partir do nascimento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BCG, Hepatite B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441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 meses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VIP, Pentavalente (DTP+Hib+HB), Rotavírus, Pneumocócica 10 valente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380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 meses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Meningocócica C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419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 meses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VIP, Pentavalente (DTP+Hib+HB), Rotavírus, Pneumocócica 10 valente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380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5 meses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Meningocócica C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380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6 meses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VIP, Pentavalente (DTP+Hib+HB)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380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9 meses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Febre Amarela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45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12 meses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Sarampo-Caxumba-Rubéola (SCR), Meningocócica C, Pneumocócica 10 </a:t>
                      </a:r>
                      <a:r>
                        <a:rPr lang="pt-BR" sz="1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valente</a:t>
                      </a:r>
                      <a:endParaRPr lang="pt-BR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478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15 meses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VOPb, DTP, Hepatite A, Tetraviral (SCR+Varicela)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380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 anos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VOPb, DTP, Varicela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525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Anualmente 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0" strike="noStrike" spc="-1" baseline="3000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pt-BR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Influenza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sp>
        <p:nvSpPr>
          <p:cNvPr id="1472" name="CustomShape 2"/>
          <p:cNvSpPr/>
          <p:nvPr/>
        </p:nvSpPr>
        <p:spPr>
          <a:xfrm>
            <a:off x="1300680" y="78480"/>
            <a:ext cx="7807680" cy="1035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Calendário de vacinação para o estado de São Paulo</a:t>
            </a:r>
            <a:endParaRPr lang="pt-B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B0F0"/>
                </a:solidFill>
                <a:latin typeface="Calibri"/>
              </a:rPr>
              <a:t>2018</a:t>
            </a:r>
            <a:endParaRPr lang="pt-B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2400" b="0" strike="noStrike" spc="-1">
              <a:latin typeface="Arial"/>
            </a:endParaRPr>
          </a:p>
        </p:txBody>
      </p:sp>
      <p:pic>
        <p:nvPicPr>
          <p:cNvPr id="1473" name="Picture 6"/>
          <p:cNvPicPr/>
          <p:nvPr/>
        </p:nvPicPr>
        <p:blipFill>
          <a:blip r:embed="rId2"/>
          <a:stretch/>
        </p:blipFill>
        <p:spPr>
          <a:xfrm>
            <a:off x="36000" y="144000"/>
            <a:ext cx="1223280" cy="764280"/>
          </a:xfrm>
          <a:prstGeom prst="rect">
            <a:avLst/>
          </a:prstGeom>
          <a:ln>
            <a:noFill/>
          </a:ln>
        </p:spPr>
      </p:pic>
      <p:sp>
        <p:nvSpPr>
          <p:cNvPr id="1474" name="CustomShape 3"/>
          <p:cNvSpPr/>
          <p:nvPr/>
        </p:nvSpPr>
        <p:spPr>
          <a:xfrm>
            <a:off x="37080" y="6381360"/>
            <a:ext cx="9071280" cy="425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000000"/>
                </a:solidFill>
                <a:latin typeface="Arial"/>
              </a:rPr>
              <a:t>Norma Técnica do Programa de Imunização – 2017</a:t>
            </a:r>
            <a:endParaRPr lang="pt-BR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000000"/>
                </a:solidFill>
                <a:latin typeface="Arial"/>
              </a:rPr>
              <a:t>Nota Informativa Nº 384 de 26/12/2016 CGPNI/DEVIT/SVS/MS</a:t>
            </a:r>
            <a:endParaRPr lang="pt-BR" sz="11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6" name="Imagem 2"/>
          <p:cNvPicPr/>
          <p:nvPr/>
        </p:nvPicPr>
        <p:blipFill>
          <a:blip r:embed="rId2"/>
          <a:stretch/>
        </p:blipFill>
        <p:spPr>
          <a:xfrm>
            <a:off x="495360" y="620640"/>
            <a:ext cx="8595000" cy="5341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7" name="Imagem 2"/>
          <p:cNvPicPr/>
          <p:nvPr/>
        </p:nvPicPr>
        <p:blipFill>
          <a:blip r:embed="rId2"/>
          <a:stretch/>
        </p:blipFill>
        <p:spPr>
          <a:xfrm>
            <a:off x="611640" y="717840"/>
            <a:ext cx="8066160" cy="509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CustomShape 1"/>
          <p:cNvSpPr/>
          <p:nvPr/>
        </p:nvSpPr>
        <p:spPr>
          <a:xfrm>
            <a:off x="-20520" y="116640"/>
            <a:ext cx="9108000" cy="577800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Calibri"/>
              </a:rPr>
              <a:t>Vacina Pneumocócica 23-valente</a:t>
            </a:r>
            <a:endParaRPr lang="pt-BR" sz="3200" b="0" strike="noStrike" spc="-1">
              <a:latin typeface="Arial"/>
            </a:endParaRPr>
          </a:p>
        </p:txBody>
      </p:sp>
      <p:sp>
        <p:nvSpPr>
          <p:cNvPr id="1729" name="CustomShape 2"/>
          <p:cNvSpPr/>
          <p:nvPr/>
        </p:nvSpPr>
        <p:spPr>
          <a:xfrm>
            <a:off x="1259640" y="764640"/>
            <a:ext cx="6696360" cy="667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HIV/aids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Asplenia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Pneumopatias crônicas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Asma persistente moderada ou grave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Cardiopatias crônicas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Nefropatias crônicas/hemodiálise/síndrome nefrótica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Transplante de órgãos sólidos ou de células hematopoiéticas (medula óssea)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Imunodeficiência devido ao câncer ou á imunodepressão terapêutica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Diabetes mellitus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Fístula liquórica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Fibrose cística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Doenças neurológicas crônicas incapacitantes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Implante de cóclea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Trissomias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Imunodeficiências congênitas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Hepatopatias crônicas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Doença de depósito</a:t>
            </a:r>
            <a:endParaRPr lang="pt-B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Pessoas a partir de 60 anos de idade, quando hospitalizadas ou residentes em instituições fechadas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TextShape 1"/>
          <p:cNvSpPr txBox="1"/>
          <p:nvPr/>
        </p:nvSpPr>
        <p:spPr>
          <a:xfrm>
            <a:off x="826920" y="3254400"/>
            <a:ext cx="633708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>
                <a:solidFill>
                  <a:srgbClr val="265546"/>
                </a:solidFill>
                <a:latin typeface="Tahoma"/>
                <a:ea typeface="Tahoma"/>
              </a:rPr>
              <a:t>Ampliação da vacina contra Meningite C garante a proteção dos adolescentes  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31" name="Imagem 5"/>
          <p:cNvPicPr/>
          <p:nvPr/>
        </p:nvPicPr>
        <p:blipFill>
          <a:blip r:embed="rId3"/>
          <a:stretch/>
        </p:blipFill>
        <p:spPr>
          <a:xfrm>
            <a:off x="201600" y="260280"/>
            <a:ext cx="3382560" cy="2592000"/>
          </a:xfrm>
          <a:prstGeom prst="rect">
            <a:avLst/>
          </a:prstGeom>
          <a:ln>
            <a:noFill/>
          </a:ln>
        </p:spPr>
      </p:pic>
      <p:pic>
        <p:nvPicPr>
          <p:cNvPr id="1732" name="Imagem 4"/>
          <p:cNvPicPr/>
          <p:nvPr/>
        </p:nvPicPr>
        <p:blipFill>
          <a:blip r:embed="rId4"/>
          <a:stretch/>
        </p:blipFill>
        <p:spPr>
          <a:xfrm>
            <a:off x="6872400" y="3782880"/>
            <a:ext cx="2295000" cy="237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CustomShape 1"/>
          <p:cNvSpPr/>
          <p:nvPr/>
        </p:nvSpPr>
        <p:spPr>
          <a:xfrm>
            <a:off x="683640" y="1412640"/>
            <a:ext cx="7992720" cy="43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Vacina HPV</a:t>
            </a:r>
            <a:endParaRPr lang="pt-BR" sz="24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Meninos: 11 a 14 anos de idade</a:t>
            </a:r>
            <a:endParaRPr lang="pt-BR" sz="24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Meninas: 9 a 14 anos de idade</a:t>
            </a:r>
            <a:endParaRPr lang="pt-BR" sz="2400" b="0" strike="noStrike" spc="-1"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200" b="1" strike="noStrike" spc="-1">
                <a:solidFill>
                  <a:srgbClr val="000000"/>
                </a:solidFill>
                <a:latin typeface="Tahoma"/>
                <a:ea typeface="MS PGothic"/>
              </a:rPr>
              <a:t>Esquema estendido: duas doses com intervalo de 6 meses</a:t>
            </a:r>
            <a:endParaRPr lang="pt-BR" sz="22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Pessoas vivendo com HIV/aids: 9 a 26 anos de idade</a:t>
            </a:r>
            <a:endParaRPr lang="pt-BR" sz="2400" b="0" strike="noStrike" spc="-1"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200" b="1" strike="noStrike" spc="-1">
                <a:solidFill>
                  <a:srgbClr val="000000"/>
                </a:solidFill>
                <a:latin typeface="Tahoma"/>
                <a:ea typeface="MS PGothic"/>
              </a:rPr>
              <a:t>Esquema vacinal: três doses (0,2 e 6 meses)</a:t>
            </a:r>
            <a:endParaRPr lang="pt-BR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2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Vacina Meningocócica C</a:t>
            </a:r>
            <a:endParaRPr lang="pt-BR" sz="24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Meninos e Meninas : 12 a 13 anos</a:t>
            </a:r>
            <a:endParaRPr lang="pt-BR" sz="24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Aplicar apenas uma dose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734" name="CustomShape 2"/>
          <p:cNvSpPr/>
          <p:nvPr/>
        </p:nvSpPr>
        <p:spPr>
          <a:xfrm>
            <a:off x="0" y="98640"/>
            <a:ext cx="9108000" cy="1065600"/>
          </a:xfrm>
          <a:prstGeom prst="rect">
            <a:avLst/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>
                <a:solidFill>
                  <a:srgbClr val="FFFFFF"/>
                </a:solidFill>
                <a:latin typeface="Calibri"/>
              </a:rPr>
              <a:t>Resumo</a:t>
            </a:r>
            <a:endParaRPr lang="pt-B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CustomShape 1"/>
          <p:cNvSpPr/>
          <p:nvPr/>
        </p:nvSpPr>
        <p:spPr>
          <a:xfrm>
            <a:off x="-36360" y="1682640"/>
            <a:ext cx="9143640" cy="94356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</p:txBody>
      </p:sp>
      <p:pic>
        <p:nvPicPr>
          <p:cNvPr id="1736" name="Picture 2"/>
          <p:cNvPicPr/>
          <p:nvPr/>
        </p:nvPicPr>
        <p:blipFill>
          <a:blip r:embed="rId2"/>
          <a:stretch/>
        </p:blipFill>
        <p:spPr>
          <a:xfrm>
            <a:off x="2160" y="4607280"/>
            <a:ext cx="2985480" cy="2238840"/>
          </a:xfrm>
          <a:prstGeom prst="rect">
            <a:avLst/>
          </a:prstGeom>
          <a:ln>
            <a:noFill/>
          </a:ln>
        </p:spPr>
      </p:pic>
      <p:sp>
        <p:nvSpPr>
          <p:cNvPr id="1737" name="CustomShape 2"/>
          <p:cNvSpPr/>
          <p:nvPr/>
        </p:nvSpPr>
        <p:spPr>
          <a:xfrm>
            <a:off x="3204000" y="1774440"/>
            <a:ext cx="54003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600" b="1" strike="noStrike" spc="-1">
                <a:solidFill>
                  <a:srgbClr val="FFFFFF"/>
                </a:solidFill>
                <a:latin typeface="Calibri"/>
              </a:rPr>
              <a:t>Coqueluche</a:t>
            </a:r>
            <a:endParaRPr lang="pt-B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CustomShape 1"/>
          <p:cNvSpPr/>
          <p:nvPr/>
        </p:nvSpPr>
        <p:spPr>
          <a:xfrm>
            <a:off x="504720" y="5570640"/>
            <a:ext cx="2285640" cy="204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750" b="1" strike="noStrike" spc="-1">
                <a:solidFill>
                  <a:srgbClr val="000000"/>
                </a:solidFill>
                <a:latin typeface="Arial Narrow"/>
              </a:rPr>
              <a:t>Fonte: COVER/CGPNI/SVS/MS</a:t>
            </a:r>
            <a:endParaRPr lang="pt-BR" sz="750" b="0" strike="noStrike" spc="-1">
              <a:latin typeface="Arial"/>
            </a:endParaRPr>
          </a:p>
        </p:txBody>
      </p:sp>
      <p:sp>
        <p:nvSpPr>
          <p:cNvPr id="1739" name="CustomShape 2"/>
          <p:cNvSpPr/>
          <p:nvPr/>
        </p:nvSpPr>
        <p:spPr>
          <a:xfrm>
            <a:off x="1122480" y="1027080"/>
            <a:ext cx="697356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 Narrow"/>
              </a:rPr>
              <a:t>Coeficientes de Incidência de coqueluche (por 100 mil habitantes) e coberturas vacinais com vacinas com componente DTP/Penta. Brasil, 1990 a 2016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740" name="CustomShape 3"/>
          <p:cNvSpPr/>
          <p:nvPr/>
        </p:nvSpPr>
        <p:spPr>
          <a:xfrm>
            <a:off x="7995240" y="1897920"/>
            <a:ext cx="461160" cy="21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16200000" vert="vert270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 Narrow"/>
              </a:rPr>
              <a:t>Coberturas vacinais (%)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741" name="CustomShape 4"/>
          <p:cNvSpPr/>
          <p:nvPr/>
        </p:nvSpPr>
        <p:spPr>
          <a:xfrm>
            <a:off x="504000" y="2184480"/>
            <a:ext cx="738360" cy="21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16200000" vert="vert270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 Narrow"/>
              </a:rPr>
              <a:t>Coeficientes de incidência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1742" name="Imagem 1741"/>
          <p:cNvPicPr/>
          <p:nvPr/>
        </p:nvPicPr>
        <p:blipFill>
          <a:blip r:embed="rId2"/>
          <a:stretch/>
        </p:blipFill>
        <p:spPr>
          <a:xfrm>
            <a:off x="1117440" y="1536840"/>
            <a:ext cx="6616800" cy="393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" name="Picture 2"/>
          <p:cNvPicPr/>
          <p:nvPr/>
        </p:nvPicPr>
        <p:blipFill>
          <a:blip r:embed="rId2"/>
          <a:stretch/>
        </p:blipFill>
        <p:spPr>
          <a:xfrm>
            <a:off x="-36360" y="260280"/>
            <a:ext cx="9145080" cy="5884560"/>
          </a:xfrm>
          <a:prstGeom prst="rect">
            <a:avLst/>
          </a:prstGeom>
          <a:ln>
            <a:noFill/>
          </a:ln>
        </p:spPr>
      </p:pic>
      <p:sp>
        <p:nvSpPr>
          <p:cNvPr id="1744" name="CustomShape 1"/>
          <p:cNvSpPr/>
          <p:nvPr/>
        </p:nvSpPr>
        <p:spPr>
          <a:xfrm>
            <a:off x="1258920" y="1558800"/>
            <a:ext cx="4825800" cy="85140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1600" b="1" strike="noStrike" spc="-1">
                <a:solidFill>
                  <a:srgbClr val="FFFFFF"/>
                </a:solidFill>
                <a:latin typeface="Calibri"/>
              </a:rPr>
              <a:t>2014: 2.210 casos (CI: 5,27 casos/100.000 hab</a:t>
            </a:r>
            <a:endParaRPr lang="pt-BR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1600" b="1" strike="noStrike" spc="-1">
                <a:solidFill>
                  <a:srgbClr val="FFFFFF"/>
                </a:solidFill>
                <a:latin typeface="Calibri"/>
              </a:rPr>
              <a:t>46 óbitos (&lt;6 meses)</a:t>
            </a:r>
            <a:endParaRPr lang="pt-B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600" b="0" strike="noStrike" spc="-1">
              <a:latin typeface="Arial"/>
            </a:endParaRPr>
          </a:p>
        </p:txBody>
      </p:sp>
      <p:sp>
        <p:nvSpPr>
          <p:cNvPr id="1745" name="CustomShape 2"/>
          <p:cNvSpPr/>
          <p:nvPr/>
        </p:nvSpPr>
        <p:spPr>
          <a:xfrm>
            <a:off x="1042920" y="6145200"/>
            <a:ext cx="561636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Fonte: SINANW/SINANNET/DDTR/CVE/SES-SP</a:t>
            </a:r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6" name="Picture 6"/>
          <p:cNvPicPr/>
          <p:nvPr/>
        </p:nvPicPr>
        <p:blipFill>
          <a:blip r:embed="rId2"/>
          <a:stretch/>
        </p:blipFill>
        <p:spPr>
          <a:xfrm>
            <a:off x="140040" y="185040"/>
            <a:ext cx="1079280" cy="708120"/>
          </a:xfrm>
          <a:prstGeom prst="rect">
            <a:avLst/>
          </a:prstGeom>
          <a:ln>
            <a:noFill/>
          </a:ln>
        </p:spPr>
      </p:pic>
      <p:sp>
        <p:nvSpPr>
          <p:cNvPr id="1747" name="CustomShape 1"/>
          <p:cNvSpPr/>
          <p:nvPr/>
        </p:nvSpPr>
        <p:spPr>
          <a:xfrm>
            <a:off x="1403640" y="114480"/>
            <a:ext cx="7632360" cy="790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300" b="1" strike="noStrike" spc="-1">
                <a:solidFill>
                  <a:srgbClr val="FFFFFF"/>
                </a:solidFill>
                <a:latin typeface="Calibri"/>
              </a:rPr>
              <a:t>Esquema de vacinação para Gestante e Puérpera   </a:t>
            </a:r>
            <a:endParaRPr lang="pt-BR" sz="2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300" b="1" strike="noStrike" spc="-1">
                <a:solidFill>
                  <a:srgbClr val="FFFFFF"/>
                </a:solidFill>
                <a:latin typeface="Calibri"/>
              </a:rPr>
              <a:t> </a:t>
            </a:r>
            <a:r>
              <a:rPr lang="pt-BR" sz="2300" b="1" strike="noStrike" spc="-1">
                <a:solidFill>
                  <a:srgbClr val="00B0F0"/>
                </a:solidFill>
                <a:latin typeface="Calibri"/>
              </a:rPr>
              <a:t>2018</a:t>
            </a:r>
            <a:endParaRPr lang="pt-BR" sz="2300" b="0" strike="noStrike" spc="-1">
              <a:latin typeface="Arial"/>
            </a:endParaRPr>
          </a:p>
        </p:txBody>
      </p:sp>
      <p:graphicFrame>
        <p:nvGraphicFramePr>
          <p:cNvPr id="1748" name="Table 2"/>
          <p:cNvGraphicFramePr/>
          <p:nvPr/>
        </p:nvGraphicFramePr>
        <p:xfrm>
          <a:off x="251640" y="1196640"/>
          <a:ext cx="8784720" cy="4554180"/>
        </p:xfrm>
        <a:graphic>
          <a:graphicData uri="http://schemas.openxmlformats.org/drawingml/2006/table">
            <a:tbl>
              <a:tblPr/>
              <a:tblGrid>
                <a:gridCol w="3384360"/>
                <a:gridCol w="3528360"/>
                <a:gridCol w="1872000"/>
              </a:tblGrid>
              <a:tr h="353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INTERVALO ENTRE AS DOSES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VACINA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ESQUEMA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</a:tr>
              <a:tr h="105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980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 MESES APÓS A 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802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4-6 MESES APÓS A PRIMEIRA VISITA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dTpa</a:t>
                      </a: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     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EM QUALQUER FASE DA GESTAÇÃO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INFLUENZA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UMA DOSE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589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PUERPÉRIO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INFLUENZA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SARAMPO, CAXUMBA, RUBÉOLA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DOSE ÚNICA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sp>
        <p:nvSpPr>
          <p:cNvPr id="1749" name="CustomShape 3"/>
          <p:cNvSpPr/>
          <p:nvPr/>
        </p:nvSpPr>
        <p:spPr>
          <a:xfrm>
            <a:off x="262440" y="6021360"/>
            <a:ext cx="8784720" cy="45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Arial"/>
              </a:rPr>
              <a:t>Norma Técnica do Programa de Imunização – 2017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Arial"/>
              </a:rPr>
              <a:t>Nota Informativa Nº 384 de 26/12/2016 CGPNI/DEVIT/SVS/MS</a:t>
            </a:r>
            <a:endParaRPr lang="pt-BR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CustomShape 1"/>
          <p:cNvSpPr/>
          <p:nvPr/>
        </p:nvSpPr>
        <p:spPr>
          <a:xfrm>
            <a:off x="468360" y="324000"/>
            <a:ext cx="8496000" cy="577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Arial"/>
              </a:rPr>
              <a:t>Vacina dTpa para a gestante </a:t>
            </a:r>
            <a:endParaRPr lang="pt-BR" sz="3200" b="0" strike="noStrike" spc="-1">
              <a:latin typeface="Arial"/>
            </a:endParaRPr>
          </a:p>
        </p:txBody>
      </p:sp>
      <p:graphicFrame>
        <p:nvGraphicFramePr>
          <p:cNvPr id="1751" name="Table 2"/>
          <p:cNvGraphicFramePr/>
          <p:nvPr/>
        </p:nvGraphicFramePr>
        <p:xfrm>
          <a:off x="539640" y="1628640"/>
          <a:ext cx="8208720" cy="4204800"/>
        </p:xfrm>
        <a:graphic>
          <a:graphicData uri="http://schemas.openxmlformats.org/drawingml/2006/table">
            <a:tbl>
              <a:tblPr/>
              <a:tblGrid>
                <a:gridCol w="4104360"/>
                <a:gridCol w="4104360"/>
              </a:tblGrid>
              <a:tr h="840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Situação</a:t>
                      </a:r>
                      <a:endParaRPr lang="pt-BR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4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Conduta</a:t>
                      </a:r>
                      <a:endParaRPr lang="pt-BR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33399"/>
                    </a:solidFill>
                  </a:tcPr>
                </a:tc>
              </a:tr>
              <a:tr h="840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Não vacinada</a:t>
                      </a:r>
                      <a:endParaRPr lang="pt-BR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DC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2 doses de dT e uma dTpa</a:t>
                      </a:r>
                      <a:endParaRPr lang="pt-BR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DCDDD"/>
                    </a:solidFill>
                  </a:tcPr>
                </a:tc>
              </a:tr>
              <a:tr h="840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Apenas uma dose de dT</a:t>
                      </a:r>
                      <a:endParaRPr lang="pt-BR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Uma dose de dT e uma dTpa</a:t>
                      </a:r>
                      <a:endParaRPr lang="pt-BR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F"/>
                    </a:solidFill>
                  </a:tcPr>
                </a:tc>
              </a:tr>
              <a:tr h="840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Duas doses de dT</a:t>
                      </a:r>
                      <a:endParaRPr lang="pt-BR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DC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Uma dose de dTpa</a:t>
                      </a:r>
                      <a:endParaRPr lang="pt-BR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DCDDD"/>
                    </a:solidFill>
                  </a:tcPr>
                </a:tc>
              </a:tr>
              <a:tr h="840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Três doses</a:t>
                      </a:r>
                      <a:endParaRPr lang="pt-BR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Uma dose de dTpa</a:t>
                      </a:r>
                      <a:endParaRPr lang="pt-BR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5" name="Table 1"/>
          <p:cNvGraphicFramePr/>
          <p:nvPr/>
        </p:nvGraphicFramePr>
        <p:xfrm>
          <a:off x="108000" y="1052640"/>
          <a:ext cx="8928360" cy="5074920"/>
        </p:xfrm>
        <a:graphic>
          <a:graphicData uri="http://schemas.openxmlformats.org/drawingml/2006/table">
            <a:tbl>
              <a:tblPr/>
              <a:tblGrid>
                <a:gridCol w="3439440"/>
                <a:gridCol w="3585960"/>
                <a:gridCol w="1902960"/>
              </a:tblGrid>
              <a:tr h="317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INTERVALO ENTRE AS DOSES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VACINA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ESQUEMA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</a:tr>
              <a:tr h="1468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BCG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VIP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HPV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SARAMPO, CAXUMBA, RUBÉOLA - SCR 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DOSE ÚNICA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123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 MESES APÓS A 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VIP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SARAMPO, CAXUMBA, RUBÉOLA – SCR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MENINGOCÓCICA C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DOSE ÚNICA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123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4-6 MESES APÓS A 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HPV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VIP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FEBRE AMARELA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DOSE ÚNICA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527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 CADA 10 ANOS POR TODA A VIDA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REFORÇO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sp>
        <p:nvSpPr>
          <p:cNvPr id="1476" name="CustomShape 2"/>
          <p:cNvSpPr/>
          <p:nvPr/>
        </p:nvSpPr>
        <p:spPr>
          <a:xfrm>
            <a:off x="1199160" y="93240"/>
            <a:ext cx="7848360" cy="790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300" b="1" strike="noStrike" spc="-1">
                <a:solidFill>
                  <a:srgbClr val="FFFFFF"/>
                </a:solidFill>
                <a:latin typeface="Calibri"/>
              </a:rPr>
              <a:t>Esquema de vacinação para crianças (com sete anos ou mais) </a:t>
            </a:r>
            <a:endParaRPr lang="pt-BR" sz="2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300" b="1" strike="noStrike" spc="-1">
                <a:solidFill>
                  <a:srgbClr val="FFFFFF"/>
                </a:solidFill>
                <a:latin typeface="Calibri"/>
              </a:rPr>
              <a:t>e adolescentes   </a:t>
            </a:r>
            <a:r>
              <a:rPr lang="pt-BR" sz="2300" b="1" strike="noStrike" spc="-1">
                <a:solidFill>
                  <a:srgbClr val="DCE6F2"/>
                </a:solidFill>
                <a:latin typeface="Calibri"/>
              </a:rPr>
              <a:t>2018</a:t>
            </a:r>
            <a:endParaRPr lang="pt-BR" sz="2300" b="0" strike="noStrike" spc="-1">
              <a:latin typeface="Arial"/>
            </a:endParaRPr>
          </a:p>
        </p:txBody>
      </p:sp>
      <p:pic>
        <p:nvPicPr>
          <p:cNvPr id="1477" name="Picture 6"/>
          <p:cNvPicPr/>
          <p:nvPr/>
        </p:nvPicPr>
        <p:blipFill>
          <a:blip r:embed="rId2"/>
          <a:stretch/>
        </p:blipFill>
        <p:spPr>
          <a:xfrm>
            <a:off x="108000" y="56160"/>
            <a:ext cx="1079280" cy="708120"/>
          </a:xfrm>
          <a:prstGeom prst="rect">
            <a:avLst/>
          </a:prstGeom>
          <a:ln>
            <a:noFill/>
          </a:ln>
        </p:spPr>
      </p:pic>
      <p:sp>
        <p:nvSpPr>
          <p:cNvPr id="1478" name="CustomShape 3"/>
          <p:cNvSpPr/>
          <p:nvPr/>
        </p:nvSpPr>
        <p:spPr>
          <a:xfrm>
            <a:off x="108000" y="6309360"/>
            <a:ext cx="8928360" cy="425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000000"/>
                </a:solidFill>
                <a:latin typeface="Arial"/>
              </a:rPr>
              <a:t>Norma Técnica do Programa de Imunização – 2017</a:t>
            </a:r>
            <a:endParaRPr lang="pt-BR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000000"/>
                </a:solidFill>
                <a:latin typeface="Arial"/>
              </a:rPr>
              <a:t>Nota Informativa Nº 384 de 26/12/2016 CGPNI/DEVIT/SVS/MS</a:t>
            </a:r>
            <a:endParaRPr lang="pt-BR" sz="11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2" name="Picture 2"/>
          <p:cNvPicPr/>
          <p:nvPr/>
        </p:nvPicPr>
        <p:blipFill>
          <a:blip r:embed="rId2"/>
          <a:stretch/>
        </p:blipFill>
        <p:spPr>
          <a:xfrm>
            <a:off x="171360" y="428760"/>
            <a:ext cx="8800920" cy="607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CustomShape 1"/>
          <p:cNvSpPr/>
          <p:nvPr/>
        </p:nvSpPr>
        <p:spPr>
          <a:xfrm>
            <a:off x="108000" y="142920"/>
            <a:ext cx="8927640" cy="1157040"/>
          </a:xfrm>
          <a:prstGeom prst="rect">
            <a:avLst/>
          </a:prstGeom>
          <a:gradFill rotWithShape="0">
            <a:gsLst>
              <a:gs pos="0">
                <a:srgbClr val="2C5D98"/>
              </a:gs>
              <a:gs pos="100000">
                <a:srgbClr val="3C7BC7"/>
              </a:gs>
            </a:gsLst>
            <a:lin ang="16200000"/>
          </a:gradFill>
          <a:ln>
            <a:noFill/>
          </a:ln>
          <a:effectLst>
            <a:outerShdw dist="23040" dir="5400000" algn="tl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	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Calibri"/>
              </a:rPr>
              <a:t>A importância da introdução da vacina HPV</a:t>
            </a:r>
            <a:endParaRPr lang="pt-BR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>
              <a:latin typeface="Arial"/>
            </a:endParaRPr>
          </a:p>
        </p:txBody>
      </p:sp>
      <p:sp>
        <p:nvSpPr>
          <p:cNvPr id="1754" name="CustomShape 2"/>
          <p:cNvSpPr/>
          <p:nvPr/>
        </p:nvSpPr>
        <p:spPr>
          <a:xfrm>
            <a:off x="611280" y="1773360"/>
            <a:ext cx="7992720" cy="490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Vai contribuir na redução dos casos de câncer de colo de útero e das verrugas genitais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Terceiro tipo mais frequente de câncer  entre as mulheres, com 15.000 casos ao ano no Brasil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Terceira causa de morte por câncer entre as mulheres, com 5.000 mortes por ano 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CustomShape 1"/>
          <p:cNvSpPr/>
          <p:nvPr/>
        </p:nvSpPr>
        <p:spPr>
          <a:xfrm>
            <a:off x="179640" y="188640"/>
            <a:ext cx="8784720" cy="1278720"/>
          </a:xfrm>
          <a:prstGeom prst="rect">
            <a:avLst/>
          </a:prstGeom>
          <a:gradFill rotWithShape="0">
            <a:gsLst>
              <a:gs pos="0">
                <a:srgbClr val="5B7CC6"/>
              </a:gs>
              <a:gs pos="100000">
                <a:srgbClr val="002463"/>
              </a:gs>
            </a:gsLst>
            <a:lin ang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	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Calibri"/>
              </a:rPr>
              <a:t>O papel da vacina HPV</a:t>
            </a:r>
            <a:endParaRPr lang="pt-BR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>
              <a:latin typeface="Arial"/>
            </a:endParaRPr>
          </a:p>
        </p:txBody>
      </p:sp>
      <p:sp>
        <p:nvSpPr>
          <p:cNvPr id="1756" name="CustomShape 2"/>
          <p:cNvSpPr/>
          <p:nvPr/>
        </p:nvSpPr>
        <p:spPr>
          <a:xfrm>
            <a:off x="214200" y="2103480"/>
            <a:ext cx="8643600" cy="335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Prevenir  a infecção pelos sorotipos presentes na vacina</a:t>
            </a: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Redução dos casos da câncer de colo de útero</a:t>
            </a: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Redução de verrugas genitais (condilomas)</a:t>
            </a: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Evidência de maior proteção para as pessoas que nunca tiveram contato com o vírus</a:t>
            </a: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Não tem efeito para tratamento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CustomShape 1"/>
          <p:cNvSpPr/>
          <p:nvPr/>
        </p:nvSpPr>
        <p:spPr>
          <a:xfrm>
            <a:off x="142920" y="1182600"/>
            <a:ext cx="8702280" cy="5189040"/>
          </a:xfrm>
          <a:prstGeom prst="rect">
            <a:avLst/>
          </a:prstGeom>
          <a:gradFill rotWithShape="0">
            <a:gsLst>
              <a:gs pos="0">
                <a:srgbClr val="5781D5"/>
              </a:gs>
              <a:gs pos="100000">
                <a:srgbClr val="234589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8" name="TextShape 2"/>
          <p:cNvSpPr txBox="1"/>
          <p:nvPr/>
        </p:nvSpPr>
        <p:spPr>
          <a:xfrm>
            <a:off x="584280" y="0"/>
            <a:ext cx="86738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Calibri"/>
              </a:rPr>
              <a:t>Alterações no Epitélio Escamoso do Colo do Útero Causadas pela Infecção pelo HPV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9" name="CustomShape 3"/>
          <p:cNvSpPr/>
          <p:nvPr/>
        </p:nvSpPr>
        <p:spPr>
          <a:xfrm>
            <a:off x="469800" y="6237360"/>
            <a:ext cx="780840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000" b="0" strike="noStrike" spc="-1" baseline="30000">
                <a:solidFill>
                  <a:srgbClr val="FFFFFF"/>
                </a:solidFill>
                <a:latin typeface="Calibri"/>
                <a:ea typeface="MS Mincho"/>
              </a:rPr>
              <a:t>a</a:t>
            </a:r>
            <a:r>
              <a:rPr lang="pt-BR" sz="1000" b="0" strike="noStrike" spc="-1">
                <a:solidFill>
                  <a:srgbClr val="FFFFFF"/>
                </a:solidFill>
                <a:latin typeface="Calibri"/>
                <a:ea typeface="MS Mincho"/>
              </a:rPr>
              <a:t> NIC= neoplasia intra-epitelial cervical  </a:t>
            </a:r>
            <a:endParaRPr lang="pt-BR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00" b="0" strike="noStrike" spc="-1">
                <a:solidFill>
                  <a:srgbClr val="FFFFFF"/>
                </a:solidFill>
                <a:latin typeface="Calibri"/>
                <a:ea typeface="MS Mincho"/>
              </a:rPr>
              <a:t>Adaptado de Goodman A, Wilbur DC. </a:t>
            </a:r>
            <a:r>
              <a:rPr lang="pt-BR" sz="1000" b="0" i="1" strike="noStrike" spc="-1">
                <a:solidFill>
                  <a:srgbClr val="FFFFFF"/>
                </a:solidFill>
                <a:latin typeface="Calibri"/>
                <a:ea typeface="MS Mincho"/>
              </a:rPr>
              <a:t>N Engl J Med</a:t>
            </a:r>
            <a:r>
              <a:rPr lang="pt-BR" sz="1000" b="0" strike="noStrike" spc="-1">
                <a:solidFill>
                  <a:srgbClr val="FFFFFF"/>
                </a:solidFill>
                <a:latin typeface="Calibri"/>
                <a:ea typeface="MS Mincho"/>
              </a:rPr>
              <a:t> 2003;349:1555–1564.</a:t>
            </a:r>
            <a:endParaRPr lang="pt-BR" sz="1000" b="0" strike="noStrike" spc="-1">
              <a:latin typeface="Arial"/>
            </a:endParaRPr>
          </a:p>
        </p:txBody>
      </p:sp>
      <p:pic>
        <p:nvPicPr>
          <p:cNvPr id="1760" name="Picture 5"/>
          <p:cNvPicPr/>
          <p:nvPr/>
        </p:nvPicPr>
        <p:blipFill>
          <a:blip r:embed="rId3"/>
          <a:srcRect l="5912" t="7679" r="5321" b="21948"/>
          <a:stretch/>
        </p:blipFill>
        <p:spPr>
          <a:xfrm>
            <a:off x="1030320" y="1785960"/>
            <a:ext cx="7449840" cy="4397040"/>
          </a:xfrm>
          <a:prstGeom prst="rect">
            <a:avLst/>
          </a:prstGeom>
          <a:ln>
            <a:noFill/>
          </a:ln>
        </p:spPr>
      </p:pic>
      <p:sp>
        <p:nvSpPr>
          <p:cNvPr id="1761" name="CustomShape 4"/>
          <p:cNvSpPr/>
          <p:nvPr/>
        </p:nvSpPr>
        <p:spPr>
          <a:xfrm>
            <a:off x="1346760" y="1162080"/>
            <a:ext cx="13287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Colo uterino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normal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762" name="CustomShape 5"/>
          <p:cNvSpPr/>
          <p:nvPr/>
        </p:nvSpPr>
        <p:spPr>
          <a:xfrm>
            <a:off x="3819960" y="1162080"/>
            <a:ext cx="19321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Infecção pelo HPV/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NIC</a:t>
            </a:r>
            <a:r>
              <a:rPr lang="pt-BR" sz="1800" b="0" strike="noStrike" spc="-1" baseline="30000">
                <a:solidFill>
                  <a:srgbClr val="FFFFFF"/>
                </a:solidFill>
                <a:latin typeface="Calibri"/>
              </a:rPr>
              <a:t>a</a:t>
            </a: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 1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763" name="CustomShape 6"/>
          <p:cNvSpPr/>
          <p:nvPr/>
        </p:nvSpPr>
        <p:spPr>
          <a:xfrm>
            <a:off x="6541920" y="1162080"/>
            <a:ext cx="18986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Câncer do colo do </a:t>
            </a:r>
            <a:r>
              <a:t/>
            </a:r>
            <a:br/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útero/NIC 2/NIC 3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</p:txBody>
      </p:sp>
      <p:pic>
        <p:nvPicPr>
          <p:cNvPr id="1764" name="Picture 9"/>
          <p:cNvPicPr/>
          <p:nvPr/>
        </p:nvPicPr>
        <p:blipFill>
          <a:blip r:embed="rId4"/>
          <a:stretch/>
        </p:blipFill>
        <p:spPr>
          <a:xfrm>
            <a:off x="3279600" y="5388120"/>
            <a:ext cx="101160" cy="109080"/>
          </a:xfrm>
          <a:prstGeom prst="rect">
            <a:avLst/>
          </a:prstGeom>
          <a:ln>
            <a:noFill/>
          </a:ln>
        </p:spPr>
      </p:pic>
      <p:pic>
        <p:nvPicPr>
          <p:cNvPr id="1765" name="Picture 10"/>
          <p:cNvPicPr/>
          <p:nvPr/>
        </p:nvPicPr>
        <p:blipFill>
          <a:blip r:embed="rId4"/>
          <a:stretch/>
        </p:blipFill>
        <p:spPr>
          <a:xfrm>
            <a:off x="3510000" y="5637240"/>
            <a:ext cx="101160" cy="109080"/>
          </a:xfrm>
          <a:prstGeom prst="rect">
            <a:avLst/>
          </a:prstGeom>
          <a:ln>
            <a:noFill/>
          </a:ln>
        </p:spPr>
      </p:pic>
      <p:pic>
        <p:nvPicPr>
          <p:cNvPr id="1766" name="Picture 11"/>
          <p:cNvPicPr/>
          <p:nvPr/>
        </p:nvPicPr>
        <p:blipFill>
          <a:blip r:embed="rId4"/>
          <a:stretch/>
        </p:blipFill>
        <p:spPr>
          <a:xfrm>
            <a:off x="4911840" y="5721480"/>
            <a:ext cx="101160" cy="109080"/>
          </a:xfrm>
          <a:prstGeom prst="rect">
            <a:avLst/>
          </a:prstGeom>
          <a:ln>
            <a:noFill/>
          </a:ln>
        </p:spPr>
      </p:pic>
      <p:pic>
        <p:nvPicPr>
          <p:cNvPr id="1767" name="Picture 12"/>
          <p:cNvPicPr/>
          <p:nvPr/>
        </p:nvPicPr>
        <p:blipFill>
          <a:blip r:embed="rId4"/>
          <a:stretch/>
        </p:blipFill>
        <p:spPr>
          <a:xfrm>
            <a:off x="5203800" y="5294160"/>
            <a:ext cx="99720" cy="109080"/>
          </a:xfrm>
          <a:prstGeom prst="rect">
            <a:avLst/>
          </a:prstGeom>
          <a:ln>
            <a:noFill/>
          </a:ln>
        </p:spPr>
      </p:pic>
      <p:pic>
        <p:nvPicPr>
          <p:cNvPr id="1768" name="Picture 13"/>
          <p:cNvPicPr/>
          <p:nvPr/>
        </p:nvPicPr>
        <p:blipFill>
          <a:blip r:embed="rId4"/>
          <a:stretch/>
        </p:blipFill>
        <p:spPr>
          <a:xfrm>
            <a:off x="5553000" y="5195880"/>
            <a:ext cx="101160" cy="109080"/>
          </a:xfrm>
          <a:prstGeom prst="rect">
            <a:avLst/>
          </a:prstGeom>
          <a:ln>
            <a:noFill/>
          </a:ln>
        </p:spPr>
      </p:pic>
      <p:pic>
        <p:nvPicPr>
          <p:cNvPr id="1769" name="Picture 14"/>
          <p:cNvPicPr/>
          <p:nvPr/>
        </p:nvPicPr>
        <p:blipFill>
          <a:blip r:embed="rId5"/>
          <a:stretch/>
        </p:blipFill>
        <p:spPr>
          <a:xfrm>
            <a:off x="4381560" y="2141640"/>
            <a:ext cx="286920" cy="286920"/>
          </a:xfrm>
          <a:prstGeom prst="rect">
            <a:avLst/>
          </a:prstGeom>
          <a:ln>
            <a:noFill/>
          </a:ln>
        </p:spPr>
      </p:pic>
      <p:pic>
        <p:nvPicPr>
          <p:cNvPr id="1770" name="Picture 15"/>
          <p:cNvPicPr/>
          <p:nvPr/>
        </p:nvPicPr>
        <p:blipFill>
          <a:blip r:embed="rId6"/>
          <a:stretch/>
        </p:blipFill>
        <p:spPr>
          <a:xfrm>
            <a:off x="4863960" y="2143080"/>
            <a:ext cx="277560" cy="277560"/>
          </a:xfrm>
          <a:prstGeom prst="rect">
            <a:avLst/>
          </a:prstGeom>
          <a:ln>
            <a:noFill/>
          </a:ln>
        </p:spPr>
      </p:pic>
      <p:pic>
        <p:nvPicPr>
          <p:cNvPr id="1771" name="Picture 16"/>
          <p:cNvPicPr/>
          <p:nvPr/>
        </p:nvPicPr>
        <p:blipFill>
          <a:blip r:embed="rId7"/>
          <a:stretch/>
        </p:blipFill>
        <p:spPr>
          <a:xfrm>
            <a:off x="4602240" y="2000160"/>
            <a:ext cx="290160" cy="290160"/>
          </a:xfrm>
          <a:prstGeom prst="rect">
            <a:avLst/>
          </a:prstGeom>
          <a:ln>
            <a:noFill/>
          </a:ln>
        </p:spPr>
      </p:pic>
      <p:sp>
        <p:nvSpPr>
          <p:cNvPr id="1772" name="CustomShape 7"/>
          <p:cNvSpPr/>
          <p:nvPr/>
        </p:nvSpPr>
        <p:spPr>
          <a:xfrm>
            <a:off x="7813800" y="5803920"/>
            <a:ext cx="122040" cy="27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F3300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3" name="CustomShape 8"/>
          <p:cNvSpPr/>
          <p:nvPr/>
        </p:nvSpPr>
        <p:spPr>
          <a:xfrm>
            <a:off x="7178760" y="5796000"/>
            <a:ext cx="122040" cy="27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F3300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4" name="CustomShape 9"/>
          <p:cNvSpPr/>
          <p:nvPr/>
        </p:nvSpPr>
        <p:spPr>
          <a:xfrm>
            <a:off x="7472520" y="5792760"/>
            <a:ext cx="122040" cy="27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F3300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5" name="CustomShape 10"/>
          <p:cNvSpPr/>
          <p:nvPr/>
        </p:nvSpPr>
        <p:spPr>
          <a:xfrm>
            <a:off x="2684520" y="3013200"/>
            <a:ext cx="445680" cy="2031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8472" y="0"/>
                </a:moveTo>
                <a:lnTo>
                  <a:pt x="12860" y="6080"/>
                </a:lnTo>
                <a:lnTo>
                  <a:pt x="11050" y="6797"/>
                </a:lnTo>
                <a:lnTo>
                  <a:pt x="16577" y="12007"/>
                </a:lnTo>
                <a:lnTo>
                  <a:pt x="14767" y="12877"/>
                </a:lnTo>
                <a:lnTo>
                  <a:pt x="21600" y="21600"/>
                </a:lnTo>
                <a:lnTo>
                  <a:pt x="10012" y="14915"/>
                </a:lnTo>
                <a:lnTo>
                  <a:pt x="12222" y="13987"/>
                </a:lnTo>
                <a:lnTo>
                  <a:pt x="5022" y="9705"/>
                </a:lnTo>
                <a:lnTo>
                  <a:pt x="7602" y="8382"/>
                </a:lnTo>
                <a:lnTo>
                  <a:pt x="0" y="3890"/>
                </a:lnTo>
                <a:lnTo>
                  <a:pt x="847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6" name="CustomShape 11"/>
          <p:cNvSpPr/>
          <p:nvPr/>
        </p:nvSpPr>
        <p:spPr>
          <a:xfrm rot="10132200">
            <a:off x="2638800" y="3081600"/>
            <a:ext cx="194760" cy="345600"/>
          </a:xfrm>
          <a:custGeom>
            <a:avLst/>
            <a:gdLst/>
            <a:ahLst/>
            <a:cxnLst/>
            <a:rect l="l" t="t" r="r" b="b"/>
            <a:pathLst>
              <a:path w="195260" h="346072">
                <a:moveTo>
                  <a:pt x="0" y="346072"/>
                </a:moveTo>
                <a:lnTo>
                  <a:pt x="97630" y="0"/>
                </a:lnTo>
                <a:lnTo>
                  <a:pt x="195260" y="346072"/>
                </a:lnTo>
                <a:lnTo>
                  <a:pt x="0" y="346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77" name="Picture 22"/>
          <p:cNvPicPr/>
          <p:nvPr/>
        </p:nvPicPr>
        <p:blipFill>
          <a:blip r:embed="rId8"/>
          <a:stretch/>
        </p:blipFill>
        <p:spPr>
          <a:xfrm>
            <a:off x="2765520" y="3544920"/>
            <a:ext cx="182160" cy="171000"/>
          </a:xfrm>
          <a:prstGeom prst="rect">
            <a:avLst/>
          </a:prstGeom>
          <a:ln>
            <a:noFill/>
          </a:ln>
        </p:spPr>
      </p:pic>
      <p:pic>
        <p:nvPicPr>
          <p:cNvPr id="1778" name="Picture 23"/>
          <p:cNvPicPr/>
          <p:nvPr/>
        </p:nvPicPr>
        <p:blipFill>
          <a:blip r:embed="rId8"/>
          <a:stretch/>
        </p:blipFill>
        <p:spPr>
          <a:xfrm>
            <a:off x="2822400" y="3971880"/>
            <a:ext cx="182160" cy="171000"/>
          </a:xfrm>
          <a:prstGeom prst="rect">
            <a:avLst/>
          </a:prstGeom>
          <a:ln>
            <a:noFill/>
          </a:ln>
        </p:spPr>
      </p:pic>
      <p:pic>
        <p:nvPicPr>
          <p:cNvPr id="1779" name="Picture 24"/>
          <p:cNvPicPr/>
          <p:nvPr/>
        </p:nvPicPr>
        <p:blipFill>
          <a:blip r:embed="rId9"/>
          <a:stretch/>
        </p:blipFill>
        <p:spPr>
          <a:xfrm>
            <a:off x="2971800" y="4579920"/>
            <a:ext cx="101160" cy="95040"/>
          </a:xfrm>
          <a:prstGeom prst="rect">
            <a:avLst/>
          </a:prstGeom>
          <a:ln>
            <a:noFill/>
          </a:ln>
        </p:spPr>
      </p:pic>
      <p:pic>
        <p:nvPicPr>
          <p:cNvPr id="1780" name="Picture 25"/>
          <p:cNvPicPr/>
          <p:nvPr/>
        </p:nvPicPr>
        <p:blipFill>
          <a:blip r:embed="rId10"/>
          <a:stretch/>
        </p:blipFill>
        <p:spPr>
          <a:xfrm>
            <a:off x="3100320" y="5006880"/>
            <a:ext cx="70920" cy="66240"/>
          </a:xfrm>
          <a:prstGeom prst="rect">
            <a:avLst/>
          </a:prstGeom>
          <a:ln>
            <a:noFill/>
          </a:ln>
        </p:spPr>
      </p:pic>
      <p:sp>
        <p:nvSpPr>
          <p:cNvPr id="1781" name="CustomShape 12"/>
          <p:cNvSpPr/>
          <p:nvPr/>
        </p:nvSpPr>
        <p:spPr>
          <a:xfrm>
            <a:off x="2692440" y="3060720"/>
            <a:ext cx="164880" cy="88560"/>
          </a:xfrm>
          <a:prstGeom prst="rect">
            <a:avLst/>
          </a:prstGeom>
          <a:solidFill>
            <a:srgbClr val="EEECE1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82" name="Picture 27"/>
          <p:cNvPicPr/>
          <p:nvPr/>
        </p:nvPicPr>
        <p:blipFill>
          <a:blip r:embed="rId3"/>
          <a:srcRect l="5912" t="7754" r="92817" b="80477"/>
          <a:stretch/>
        </p:blipFill>
        <p:spPr>
          <a:xfrm>
            <a:off x="2346480" y="2751120"/>
            <a:ext cx="212400" cy="329760"/>
          </a:xfrm>
          <a:prstGeom prst="rect">
            <a:avLst/>
          </a:prstGeom>
          <a:ln>
            <a:noFill/>
          </a:ln>
        </p:spPr>
      </p:pic>
      <p:pic>
        <p:nvPicPr>
          <p:cNvPr id="1783" name="Picture 28"/>
          <p:cNvPicPr/>
          <p:nvPr/>
        </p:nvPicPr>
        <p:blipFill>
          <a:blip r:embed="rId11"/>
          <a:stretch/>
        </p:blipFill>
        <p:spPr>
          <a:xfrm>
            <a:off x="2346480" y="2809800"/>
            <a:ext cx="333000" cy="333000"/>
          </a:xfrm>
          <a:prstGeom prst="rect">
            <a:avLst/>
          </a:prstGeom>
          <a:ln>
            <a:noFill/>
          </a:ln>
        </p:spPr>
      </p:pic>
      <p:pic>
        <p:nvPicPr>
          <p:cNvPr id="1784" name="Picture 29"/>
          <p:cNvPicPr/>
          <p:nvPr/>
        </p:nvPicPr>
        <p:blipFill>
          <a:blip r:embed="rId12"/>
          <a:stretch/>
        </p:blipFill>
        <p:spPr>
          <a:xfrm>
            <a:off x="1974960" y="2611440"/>
            <a:ext cx="441000" cy="441000"/>
          </a:xfrm>
          <a:prstGeom prst="rect">
            <a:avLst/>
          </a:prstGeom>
          <a:ln>
            <a:noFill/>
          </a:ln>
        </p:spPr>
      </p:pic>
      <p:pic>
        <p:nvPicPr>
          <p:cNvPr id="1785" name="Picture 30"/>
          <p:cNvPicPr/>
          <p:nvPr/>
        </p:nvPicPr>
        <p:blipFill>
          <a:blip r:embed="rId13"/>
          <a:stretch/>
        </p:blipFill>
        <p:spPr>
          <a:xfrm>
            <a:off x="2654280" y="3121200"/>
            <a:ext cx="274320" cy="258480"/>
          </a:xfrm>
          <a:prstGeom prst="rect">
            <a:avLst/>
          </a:prstGeom>
          <a:ln>
            <a:noFill/>
          </a:ln>
        </p:spPr>
      </p:pic>
      <p:sp>
        <p:nvSpPr>
          <p:cNvPr id="1786" name="CustomShape 13"/>
          <p:cNvSpPr/>
          <p:nvPr/>
        </p:nvSpPr>
        <p:spPr>
          <a:xfrm>
            <a:off x="1089000" y="1978200"/>
            <a:ext cx="1453680" cy="394920"/>
          </a:xfrm>
          <a:prstGeom prst="rect">
            <a:avLst/>
          </a:prstGeom>
          <a:solidFill>
            <a:srgbClr val="9DC9E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000" b="0" strike="noStrike" spc="-1">
                <a:solidFill>
                  <a:srgbClr val="000000"/>
                </a:solidFill>
                <a:latin typeface="Calibri"/>
              </a:rPr>
              <a:t>Partículas virais infecciosas</a:t>
            </a:r>
            <a:endParaRPr lang="pt-BR" sz="1000" b="0" strike="noStrike" spc="-1">
              <a:latin typeface="Arial"/>
            </a:endParaRPr>
          </a:p>
        </p:txBody>
      </p:sp>
      <p:sp>
        <p:nvSpPr>
          <p:cNvPr id="1787" name="CustomShape 14"/>
          <p:cNvSpPr/>
          <p:nvPr/>
        </p:nvSpPr>
        <p:spPr>
          <a:xfrm>
            <a:off x="5521320" y="1800360"/>
            <a:ext cx="958320" cy="501120"/>
          </a:xfrm>
          <a:prstGeom prst="rect">
            <a:avLst/>
          </a:prstGeom>
          <a:solidFill>
            <a:srgbClr val="9DC9E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Liberação </a:t>
            </a:r>
            <a:r>
              <a:t/>
            </a:r>
            <a:br/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perinuclear (coilocitose)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1788" name="CustomShape 15"/>
          <p:cNvSpPr/>
          <p:nvPr/>
        </p:nvSpPr>
        <p:spPr>
          <a:xfrm>
            <a:off x="6791400" y="2448000"/>
            <a:ext cx="1453680" cy="364680"/>
          </a:xfrm>
          <a:prstGeom prst="rect">
            <a:avLst/>
          </a:prstGeom>
          <a:solidFill>
            <a:srgbClr val="9DC9E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DNA viral integrado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1789" name="CustomShape 16"/>
          <p:cNvSpPr/>
          <p:nvPr/>
        </p:nvSpPr>
        <p:spPr>
          <a:xfrm>
            <a:off x="2854440" y="2193840"/>
            <a:ext cx="869760" cy="227520"/>
          </a:xfrm>
          <a:prstGeom prst="rect">
            <a:avLst/>
          </a:prstGeom>
          <a:solidFill>
            <a:srgbClr val="9DC9E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Epissomo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1790" name="CustomShape 17"/>
          <p:cNvSpPr/>
          <p:nvPr/>
        </p:nvSpPr>
        <p:spPr>
          <a:xfrm>
            <a:off x="2905200" y="1800360"/>
            <a:ext cx="1453680" cy="364680"/>
          </a:xfrm>
          <a:prstGeom prst="rect">
            <a:avLst/>
          </a:prstGeom>
          <a:solidFill>
            <a:srgbClr val="9DC9E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Novas partículas virais infecciosas</a:t>
            </a:r>
            <a:endParaRPr lang="pt-BR" sz="9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CustomShape 1"/>
          <p:cNvSpPr/>
          <p:nvPr/>
        </p:nvSpPr>
        <p:spPr>
          <a:xfrm>
            <a:off x="0" y="529560"/>
            <a:ext cx="9036000" cy="10962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	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Tipos vírus HPV</a:t>
            </a:r>
            <a:endParaRPr lang="pt-B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2400" b="0" strike="noStrike" spc="-1">
              <a:latin typeface="Arial"/>
            </a:endParaRPr>
          </a:p>
        </p:txBody>
      </p:sp>
      <p:pic>
        <p:nvPicPr>
          <p:cNvPr id="1792" name="Imagem 2"/>
          <p:cNvPicPr/>
          <p:nvPr/>
        </p:nvPicPr>
        <p:blipFill>
          <a:blip r:embed="rId2"/>
          <a:stretch/>
        </p:blipFill>
        <p:spPr>
          <a:xfrm>
            <a:off x="190440" y="2496960"/>
            <a:ext cx="8762760" cy="345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" name="Imagem 1"/>
          <p:cNvPicPr/>
          <p:nvPr/>
        </p:nvPicPr>
        <p:blipFill>
          <a:blip r:embed="rId2"/>
          <a:stretch/>
        </p:blipFill>
        <p:spPr>
          <a:xfrm>
            <a:off x="1258920" y="264960"/>
            <a:ext cx="7057800" cy="659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4" name="Imagem 1"/>
          <p:cNvPicPr/>
          <p:nvPr/>
        </p:nvPicPr>
        <p:blipFill>
          <a:blip r:embed="rId2"/>
          <a:stretch/>
        </p:blipFill>
        <p:spPr>
          <a:xfrm>
            <a:off x="287280" y="858960"/>
            <a:ext cx="8677080" cy="5738400"/>
          </a:xfrm>
          <a:prstGeom prst="rect">
            <a:avLst/>
          </a:prstGeom>
          <a:ln>
            <a:noFill/>
          </a:ln>
        </p:spPr>
      </p:pic>
      <p:pic>
        <p:nvPicPr>
          <p:cNvPr id="1795" name="Picture 4"/>
          <p:cNvPicPr/>
          <p:nvPr/>
        </p:nvPicPr>
        <p:blipFill>
          <a:blip r:embed="rId3"/>
          <a:stretch/>
        </p:blipFill>
        <p:spPr>
          <a:xfrm>
            <a:off x="250920" y="31680"/>
            <a:ext cx="2031480" cy="72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CustomShape 1"/>
          <p:cNvSpPr/>
          <p:nvPr/>
        </p:nvSpPr>
        <p:spPr>
          <a:xfrm>
            <a:off x="971640" y="260280"/>
            <a:ext cx="6768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</a:rPr>
              <a:t>Eventos Adversos pós-vacina HPV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1797" name="Imagem 3"/>
          <p:cNvPicPr/>
          <p:nvPr/>
        </p:nvPicPr>
        <p:blipFill>
          <a:blip r:embed="rId2"/>
          <a:stretch/>
        </p:blipFill>
        <p:spPr>
          <a:xfrm>
            <a:off x="826920" y="863640"/>
            <a:ext cx="6913080" cy="5130360"/>
          </a:xfrm>
          <a:prstGeom prst="rect">
            <a:avLst/>
          </a:prstGeom>
          <a:ln>
            <a:noFill/>
          </a:ln>
        </p:spPr>
      </p:pic>
      <p:sp>
        <p:nvSpPr>
          <p:cNvPr id="1798" name="CustomShape 2"/>
          <p:cNvSpPr/>
          <p:nvPr/>
        </p:nvSpPr>
        <p:spPr>
          <a:xfrm>
            <a:off x="5292720" y="5219640"/>
            <a:ext cx="1007640" cy="36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CustomShape 1"/>
          <p:cNvSpPr/>
          <p:nvPr/>
        </p:nvSpPr>
        <p:spPr>
          <a:xfrm>
            <a:off x="251640" y="457560"/>
            <a:ext cx="8712720" cy="516960"/>
          </a:xfrm>
          <a:prstGeom prst="rect">
            <a:avLst/>
          </a:prstGeom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Eventos Adversos pós-vacina HPV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800" name="CustomShape 2"/>
          <p:cNvSpPr/>
          <p:nvPr/>
        </p:nvSpPr>
        <p:spPr>
          <a:xfrm>
            <a:off x="108000" y="1979640"/>
            <a:ext cx="8927640" cy="392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70C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70C0"/>
                </a:solidFill>
                <a:latin typeface="Calibri"/>
              </a:rPr>
              <a:t>Dia 3 de setembro </a:t>
            </a: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de 2014: </a:t>
            </a: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80 meninas  foram vacinadas numa Escola e 13 (16,2%): </a:t>
            </a: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Idade: 11 a 13 anos de idade </a:t>
            </a: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A maioria após a segunda dose </a:t>
            </a: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Início dos sintomas: cerca de 2 horas após a vacinação</a:t>
            </a: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Tontura, cefaléia, fraqueza, mal estar, tremores, desmaio e parestesia/paresia </a:t>
            </a:r>
            <a:endParaRPr lang="pt-BR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Foram avaliadas no PS de Bertioga, ficaram em observação e tiveram alta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CustomShape 1"/>
          <p:cNvSpPr/>
          <p:nvPr/>
        </p:nvSpPr>
        <p:spPr>
          <a:xfrm>
            <a:off x="826920" y="374760"/>
            <a:ext cx="7273440" cy="51696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Eventos Adversos pós-vacina HPV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802" name="CustomShape 2"/>
          <p:cNvSpPr/>
          <p:nvPr/>
        </p:nvSpPr>
        <p:spPr>
          <a:xfrm>
            <a:off x="179280" y="1484280"/>
            <a:ext cx="8892720" cy="447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Vacina HPV</a:t>
            </a:r>
            <a:endParaRPr lang="pt-BR" sz="24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Laboratório Merck Sharp&amp;Dohme</a:t>
            </a:r>
            <a:endParaRPr lang="pt-BR" sz="24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Lote K005354</a:t>
            </a:r>
            <a:endParaRPr lang="pt-BR" sz="24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Na mesma semana no município de Bertioga foram vacinadas 480 meninas com o mesmo lote</a:t>
            </a:r>
            <a:endParaRPr lang="pt-BR" sz="24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Na mesma semana no Estado de São Paulo foram vacinadas 20.000 meninas e várias com o mesmo lote (2,7% do total de 751.329 doses distribuídas)</a:t>
            </a: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9" name="Picture 6"/>
          <p:cNvPicPr/>
          <p:nvPr/>
        </p:nvPicPr>
        <p:blipFill>
          <a:blip r:embed="rId2"/>
          <a:stretch/>
        </p:blipFill>
        <p:spPr>
          <a:xfrm>
            <a:off x="108000" y="56160"/>
            <a:ext cx="1079280" cy="708120"/>
          </a:xfrm>
          <a:prstGeom prst="rect">
            <a:avLst/>
          </a:prstGeom>
          <a:ln>
            <a:noFill/>
          </a:ln>
        </p:spPr>
      </p:pic>
      <p:sp>
        <p:nvSpPr>
          <p:cNvPr id="1480" name="CustomShape 1"/>
          <p:cNvSpPr/>
          <p:nvPr/>
        </p:nvSpPr>
        <p:spPr>
          <a:xfrm>
            <a:off x="1331640" y="93240"/>
            <a:ext cx="7632360" cy="790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300" b="1" strike="noStrike" spc="-1">
                <a:solidFill>
                  <a:srgbClr val="FFFFFF"/>
                </a:solidFill>
                <a:latin typeface="Calibri"/>
              </a:rPr>
              <a:t>Esquema de vacinação para Adultos entre 20 – 59 anos </a:t>
            </a:r>
            <a:endParaRPr lang="pt-BR" sz="2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300" b="1" strike="noStrike" spc="-1">
                <a:solidFill>
                  <a:srgbClr val="00B0F0"/>
                </a:solidFill>
                <a:latin typeface="Calibri"/>
              </a:rPr>
              <a:t>2018</a:t>
            </a:r>
            <a:endParaRPr lang="pt-BR" sz="2300" b="0" strike="noStrike" spc="-1">
              <a:latin typeface="Arial"/>
            </a:endParaRPr>
          </a:p>
        </p:txBody>
      </p:sp>
      <p:graphicFrame>
        <p:nvGraphicFramePr>
          <p:cNvPr id="1481" name="Table 2"/>
          <p:cNvGraphicFramePr/>
          <p:nvPr/>
        </p:nvGraphicFramePr>
        <p:xfrm>
          <a:off x="179640" y="1129680"/>
          <a:ext cx="8784720" cy="4450080"/>
        </p:xfrm>
        <a:graphic>
          <a:graphicData uri="http://schemas.openxmlformats.org/drawingml/2006/table">
            <a:tbl>
              <a:tblPr/>
              <a:tblGrid>
                <a:gridCol w="3312360"/>
                <a:gridCol w="3600360"/>
                <a:gridCol w="1872000"/>
              </a:tblGrid>
              <a:tr h="335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INTERVALO ENTRE AS DOSES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VACINA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ESQUEMA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</a:tr>
              <a:tr h="144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SARAMPO, CAXUMBA, RUBÉOLA - SCR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DUAS DOSES ATÉ 29 ANOS DE IDADE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1122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 MESES APÓS A 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FEBRE AMARELA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DOSE ÚNICA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76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4-6 MESES APÓS A 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 CADA 10 ANOS POR TODA A VIDA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REFORÇO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sp>
        <p:nvSpPr>
          <p:cNvPr id="1482" name="CustomShape 3"/>
          <p:cNvSpPr/>
          <p:nvPr/>
        </p:nvSpPr>
        <p:spPr>
          <a:xfrm>
            <a:off x="179640" y="6237360"/>
            <a:ext cx="8784720" cy="45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Arial"/>
              </a:rPr>
              <a:t>Norma Técnica do Programa de Imunização – 2017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Arial"/>
              </a:rPr>
              <a:t>Nota Informativa Nº 384 de 26/12/2016 CGPNI/DEVIT/SVS/MS</a:t>
            </a:r>
            <a:endParaRPr lang="pt-BR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Picture 2"/>
          <p:cNvPicPr/>
          <p:nvPr/>
        </p:nvPicPr>
        <p:blipFill>
          <a:blip r:embed="rId2"/>
          <a:srcRect l="24255" t="11998" r="26032" b="4351"/>
          <a:stretch/>
        </p:blipFill>
        <p:spPr>
          <a:xfrm>
            <a:off x="785880" y="714240"/>
            <a:ext cx="7500600" cy="5882760"/>
          </a:xfrm>
          <a:prstGeom prst="rect">
            <a:avLst/>
          </a:prstGeom>
          <a:ln>
            <a:noFill/>
          </a:ln>
        </p:spPr>
      </p:pic>
      <p:sp>
        <p:nvSpPr>
          <p:cNvPr id="180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5" name="Picture 2"/>
          <p:cNvPicPr/>
          <p:nvPr/>
        </p:nvPicPr>
        <p:blipFill>
          <a:blip r:embed="rId2"/>
          <a:srcRect l="18928" t="13056" r="19817" b="4351"/>
          <a:stretch/>
        </p:blipFill>
        <p:spPr>
          <a:xfrm>
            <a:off x="971640" y="981000"/>
            <a:ext cx="7561080" cy="5090760"/>
          </a:xfrm>
          <a:prstGeom prst="rect">
            <a:avLst/>
          </a:prstGeom>
          <a:ln>
            <a:noFill/>
          </a:ln>
        </p:spPr>
      </p:pic>
      <p:sp>
        <p:nvSpPr>
          <p:cNvPr id="180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CustomShape 1"/>
          <p:cNvSpPr/>
          <p:nvPr/>
        </p:nvSpPr>
        <p:spPr>
          <a:xfrm>
            <a:off x="324000" y="404640"/>
            <a:ext cx="8496000" cy="106524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Calibri"/>
              </a:rPr>
              <a:t>Reação de ansiedade após Imunização</a:t>
            </a:r>
            <a:endParaRPr lang="pt-BR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Calibri"/>
              </a:rPr>
              <a:t>Sintomas e sinais observados</a:t>
            </a:r>
            <a:endParaRPr lang="pt-BR" sz="3200" b="0" strike="noStrike" spc="-1">
              <a:latin typeface="Arial"/>
            </a:endParaRPr>
          </a:p>
        </p:txBody>
      </p:sp>
      <p:sp>
        <p:nvSpPr>
          <p:cNvPr id="1808" name="CustomShape 2"/>
          <p:cNvSpPr/>
          <p:nvPr/>
        </p:nvSpPr>
        <p:spPr>
          <a:xfrm>
            <a:off x="179280" y="1989000"/>
            <a:ext cx="8713440" cy="118764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Tontura, cefaléia, mialgia, dispnéia, tontura, sonolência, vômitos, tremores, fraqueza, desmaio, paresia, parestesia, dor nas pernas (insegurança para andar)  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809" name="CustomShape 3"/>
          <p:cNvSpPr/>
          <p:nvPr/>
        </p:nvSpPr>
        <p:spPr>
          <a:xfrm flipH="1">
            <a:off x="4257000" y="3573360"/>
            <a:ext cx="169560" cy="576000"/>
          </a:xfrm>
          <a:prstGeom prst="downArrow">
            <a:avLst>
              <a:gd name="adj1" fmla="val 50000"/>
              <a:gd name="adj2" fmla="val 50000"/>
            </a:avLst>
          </a:prstGeom>
          <a:ln>
            <a:solidFill>
              <a:srgbClr val="BE4B48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810" name="CustomShape 4"/>
          <p:cNvSpPr/>
          <p:nvPr/>
        </p:nvSpPr>
        <p:spPr>
          <a:xfrm>
            <a:off x="395280" y="4441680"/>
            <a:ext cx="8280000" cy="1919160"/>
          </a:xfrm>
          <a:prstGeom prst="rect">
            <a:avLst/>
          </a:prstGeom>
          <a:ln>
            <a:solidFill>
              <a:srgbClr val="7D5FA0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 </a:t>
            </a: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História detalhada</a:t>
            </a:r>
            <a:endParaRPr lang="pt-BR" sz="24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 Afastar erros de procedimentos</a:t>
            </a:r>
            <a:endParaRPr lang="pt-BR" sz="24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 Afastar outros diagnósticos diferenciais</a:t>
            </a:r>
            <a:endParaRPr lang="pt-BR" sz="24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 Preencher ficha de notificação</a:t>
            </a:r>
            <a:endParaRPr lang="pt-BR" sz="24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 Medicar se necessário e observar o paciente</a:t>
            </a: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CustomShape 1"/>
          <p:cNvSpPr/>
          <p:nvPr/>
        </p:nvSpPr>
        <p:spPr>
          <a:xfrm>
            <a:off x="324000" y="404640"/>
            <a:ext cx="8496000" cy="57780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Calibri"/>
              </a:rPr>
              <a:t>Reação de ansiedade após Imunização</a:t>
            </a:r>
            <a:endParaRPr lang="pt-BR" sz="3200" b="0" strike="noStrike" spc="-1">
              <a:latin typeface="Arial"/>
            </a:endParaRPr>
          </a:p>
        </p:txBody>
      </p:sp>
      <p:sp>
        <p:nvSpPr>
          <p:cNvPr id="1812" name="CustomShape 2"/>
          <p:cNvSpPr/>
          <p:nvPr/>
        </p:nvSpPr>
        <p:spPr>
          <a:xfrm>
            <a:off x="539640" y="1484280"/>
            <a:ext cx="8135640" cy="228492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Exames laboratorias iniciais: hemograma completo, glicemia, CPK, Na e K, PCR ou VHS, TGO,TGP</a:t>
            </a:r>
            <a:endParaRPr lang="pt-BR" sz="24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 Tomografia</a:t>
            </a:r>
            <a:endParaRPr lang="pt-BR" sz="24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 Ressonância</a:t>
            </a:r>
            <a:endParaRPr lang="pt-BR" sz="24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 Líquor</a:t>
            </a:r>
            <a:endParaRPr lang="pt-BR" sz="24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 Afastadas as causas orgânicas 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813" name="CustomShape 3"/>
          <p:cNvSpPr/>
          <p:nvPr/>
        </p:nvSpPr>
        <p:spPr>
          <a:xfrm flipH="1">
            <a:off x="4257000" y="4221000"/>
            <a:ext cx="169560" cy="576000"/>
          </a:xfrm>
          <a:prstGeom prst="downArrow">
            <a:avLst>
              <a:gd name="adj1" fmla="val 50000"/>
              <a:gd name="adj2" fmla="val 50000"/>
            </a:avLst>
          </a:prstGeom>
          <a:ln>
            <a:solidFill>
              <a:srgbClr val="BE4B48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814" name="CustomShape 4"/>
          <p:cNvSpPr/>
          <p:nvPr/>
        </p:nvSpPr>
        <p:spPr>
          <a:xfrm>
            <a:off x="5003640" y="4282920"/>
            <a:ext cx="3455640" cy="456120"/>
          </a:xfrm>
          <a:prstGeom prst="rect">
            <a:avLst/>
          </a:prstGeom>
          <a:ln>
            <a:solidFill>
              <a:srgbClr val="7D5FA0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FFFFFF"/>
                </a:solidFill>
                <a:latin typeface="Calibri"/>
              </a:rPr>
              <a:t>Diagnóstico de exclusão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815" name="CustomShape 5"/>
          <p:cNvSpPr/>
          <p:nvPr/>
        </p:nvSpPr>
        <p:spPr>
          <a:xfrm>
            <a:off x="826920" y="5229360"/>
            <a:ext cx="7129080" cy="516960"/>
          </a:xfrm>
          <a:prstGeom prst="rect">
            <a:avLst/>
          </a:prstGeom>
          <a:ln>
            <a:solidFill>
              <a:srgbClr val="7D5FA0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Reação de ansiedade após imunização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CustomShape 1"/>
          <p:cNvSpPr/>
          <p:nvPr/>
        </p:nvSpPr>
        <p:spPr>
          <a:xfrm>
            <a:off x="324000" y="404640"/>
            <a:ext cx="8496000" cy="57780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Calibri"/>
              </a:rPr>
              <a:t>Reação de ansiedade após Imunização</a:t>
            </a:r>
            <a:endParaRPr lang="pt-BR" sz="3200" b="0" strike="noStrike" spc="-1">
              <a:latin typeface="Arial"/>
            </a:endParaRPr>
          </a:p>
        </p:txBody>
      </p:sp>
      <p:sp>
        <p:nvSpPr>
          <p:cNvPr id="1817" name="CustomShape 2"/>
          <p:cNvSpPr/>
          <p:nvPr/>
        </p:nvSpPr>
        <p:spPr>
          <a:xfrm>
            <a:off x="250920" y="1628640"/>
            <a:ext cx="8713440" cy="4356360"/>
          </a:xfrm>
          <a:prstGeom prst="rect">
            <a:avLst/>
          </a:prstGeom>
          <a:ln>
            <a:solidFill>
              <a:srgbClr val="7D5FA0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 exame clínico: incongruência entre a queixa clínica e o exame neurológico realizado</a:t>
            </a:r>
            <a:endParaRPr lang="pt-BR" sz="2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  exames laboratoriais e de imagens: sem alteração</a:t>
            </a:r>
            <a:endParaRPr lang="pt-BR" sz="2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  recorrência das manifestações clínicas</a:t>
            </a:r>
            <a:endParaRPr lang="pt-BR" sz="2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 acolhimento</a:t>
            </a:r>
            <a:endParaRPr lang="pt-BR" sz="2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 internação se necessário para investigação detalhada</a:t>
            </a:r>
            <a:endParaRPr lang="pt-BR" sz="2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 avaliação de especialistas se necessário (neurologista, psiquiatra)</a:t>
            </a:r>
            <a:endParaRPr lang="pt-BR" sz="2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 investigação epidemiológica</a:t>
            </a:r>
            <a:endParaRPr lang="pt-BR" sz="2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 investigação centralizada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CustomShape 1"/>
          <p:cNvSpPr/>
          <p:nvPr/>
        </p:nvSpPr>
        <p:spPr>
          <a:xfrm>
            <a:off x="0" y="404640"/>
            <a:ext cx="9143640" cy="57780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Calibri"/>
              </a:rPr>
              <a:t>Reação de ansiedade após Imunização</a:t>
            </a:r>
            <a:endParaRPr lang="pt-BR" sz="3200" b="0" strike="noStrike" spc="-1">
              <a:latin typeface="Arial"/>
            </a:endParaRPr>
          </a:p>
        </p:txBody>
      </p:sp>
      <p:sp>
        <p:nvSpPr>
          <p:cNvPr id="1819" name="CustomShape 2"/>
          <p:cNvSpPr/>
          <p:nvPr/>
        </p:nvSpPr>
        <p:spPr>
          <a:xfrm>
            <a:off x="179280" y="2262240"/>
            <a:ext cx="8784720" cy="22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Geralmente desencadeado devido a expectativa de dor intensa </a:t>
            </a:r>
            <a:endParaRPr lang="pt-BR" sz="28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Pode ocorrer em adolescentes e crianças devido a “estress físico” e emocional</a:t>
            </a:r>
            <a:endParaRPr lang="pt-BR" sz="28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Arial"/>
              </a:rPr>
              <a:t>Afastar causas orgânicas </a:t>
            </a: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CustomShape 1"/>
          <p:cNvSpPr/>
          <p:nvPr/>
        </p:nvSpPr>
        <p:spPr>
          <a:xfrm>
            <a:off x="324000" y="404640"/>
            <a:ext cx="864360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C00000"/>
                </a:solidFill>
                <a:latin typeface="Arial"/>
              </a:rPr>
              <a:t>Municípios que notificaram casos de EAPV-HPV, São Paulo, setembro e outubro de 2014</a:t>
            </a:r>
            <a:endParaRPr lang="pt-BR" sz="2800" b="0" strike="noStrike" spc="-1">
              <a:latin typeface="Arial"/>
            </a:endParaRPr>
          </a:p>
        </p:txBody>
      </p:sp>
      <p:pic>
        <p:nvPicPr>
          <p:cNvPr id="1821" name="Picture 2"/>
          <p:cNvPicPr/>
          <p:nvPr/>
        </p:nvPicPr>
        <p:blipFill>
          <a:blip r:embed="rId2"/>
          <a:stretch/>
        </p:blipFill>
        <p:spPr>
          <a:xfrm>
            <a:off x="755640" y="1928880"/>
            <a:ext cx="9237240" cy="4928760"/>
          </a:xfrm>
          <a:prstGeom prst="rect">
            <a:avLst/>
          </a:prstGeom>
          <a:ln>
            <a:noFill/>
          </a:ln>
        </p:spPr>
      </p:pic>
      <p:sp>
        <p:nvSpPr>
          <p:cNvPr id="1822" name="CustomShape 2"/>
          <p:cNvSpPr/>
          <p:nvPr/>
        </p:nvSpPr>
        <p:spPr>
          <a:xfrm>
            <a:off x="172800" y="5013360"/>
            <a:ext cx="319248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Arial"/>
              </a:rPr>
              <a:t>Bertioga – 13 casos</a:t>
            </a:r>
            <a:endParaRPr lang="pt-B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Arial"/>
              </a:rPr>
              <a:t>Cabreúva – 12 casos</a:t>
            </a:r>
            <a:endParaRPr lang="pt-B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Arial"/>
              </a:rPr>
              <a:t>Pracinha – 9 casos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823" name="CustomShape 3"/>
          <p:cNvSpPr/>
          <p:nvPr/>
        </p:nvSpPr>
        <p:spPr>
          <a:xfrm>
            <a:off x="2411280" y="3500280"/>
            <a:ext cx="431280" cy="504360"/>
          </a:xfrm>
          <a:prstGeom prst="ellipse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4" name="CustomShape 4"/>
          <p:cNvSpPr/>
          <p:nvPr/>
        </p:nvSpPr>
        <p:spPr>
          <a:xfrm>
            <a:off x="5867280" y="4724280"/>
            <a:ext cx="433080" cy="504360"/>
          </a:xfrm>
          <a:prstGeom prst="ellipse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5" name="CustomShape 5"/>
          <p:cNvSpPr/>
          <p:nvPr/>
        </p:nvSpPr>
        <p:spPr>
          <a:xfrm>
            <a:off x="6588000" y="5157720"/>
            <a:ext cx="791640" cy="502920"/>
          </a:xfrm>
          <a:prstGeom prst="ellipse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CustomShape 1"/>
          <p:cNvSpPr/>
          <p:nvPr/>
        </p:nvSpPr>
        <p:spPr>
          <a:xfrm>
            <a:off x="324000" y="243000"/>
            <a:ext cx="8640360" cy="94356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FFFFFF"/>
                </a:solidFill>
                <a:latin typeface="Calibri"/>
              </a:rPr>
              <a:t>Vacina HPV</a:t>
            </a:r>
            <a:endParaRPr lang="pt-BR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  <p:sp>
        <p:nvSpPr>
          <p:cNvPr id="1827" name="CustomShape 2"/>
          <p:cNvSpPr/>
          <p:nvPr/>
        </p:nvSpPr>
        <p:spPr>
          <a:xfrm>
            <a:off x="611280" y="2048040"/>
            <a:ext cx="7848360" cy="35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A vacina HPV é uma vacina segura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Comitê Consultivo Global sobre Segurança das Vacinas da OMS</a:t>
            </a:r>
            <a:endParaRPr lang="pt-BR" sz="28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European Medicines Agency (EMEA)</a:t>
            </a:r>
            <a:endParaRPr lang="pt-BR" sz="28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Food and Drug Administration (FDA)</a:t>
            </a:r>
            <a:endParaRPr lang="pt-BR" sz="28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000000"/>
                </a:solidFill>
                <a:latin typeface="Calibri"/>
              </a:rPr>
              <a:t>ANVISA </a:t>
            </a:r>
            <a:endParaRPr lang="pt-B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8" name="Picture 2"/>
          <p:cNvPicPr/>
          <p:nvPr/>
        </p:nvPicPr>
        <p:blipFill>
          <a:blip r:embed="rId2"/>
          <a:stretch/>
        </p:blipFill>
        <p:spPr>
          <a:xfrm>
            <a:off x="714240" y="1643040"/>
            <a:ext cx="7579800" cy="4571640"/>
          </a:xfrm>
          <a:prstGeom prst="rect">
            <a:avLst/>
          </a:prstGeom>
          <a:ln>
            <a:noFill/>
          </a:ln>
        </p:spPr>
      </p:pic>
      <p:sp>
        <p:nvSpPr>
          <p:cNvPr id="1829" name="CustomShape 1"/>
          <p:cNvSpPr/>
          <p:nvPr/>
        </p:nvSpPr>
        <p:spPr>
          <a:xfrm>
            <a:off x="500040" y="404640"/>
            <a:ext cx="807192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Arial"/>
              </a:rPr>
              <a:t>O Mistério  por trás do desmaio  de 200 meninas na Colombia</a:t>
            </a:r>
            <a:endParaRPr lang="pt-B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Arial"/>
              </a:rPr>
              <a:t>Agosto de 2014</a:t>
            </a: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CustomShape 1"/>
          <p:cNvSpPr/>
          <p:nvPr/>
        </p:nvSpPr>
        <p:spPr>
          <a:xfrm>
            <a:off x="683640" y="1412640"/>
            <a:ext cx="7992720" cy="43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Vacina HPV</a:t>
            </a:r>
            <a:endParaRPr lang="pt-BR" sz="24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Meninos: 11 a 14 anos de idade</a:t>
            </a:r>
            <a:endParaRPr lang="pt-BR" sz="24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Meninas: 9 a 14 anos de idade</a:t>
            </a:r>
            <a:endParaRPr lang="pt-BR" sz="2400" b="0" strike="noStrike" spc="-1"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200" b="1" strike="noStrike" spc="-1">
                <a:solidFill>
                  <a:srgbClr val="000000"/>
                </a:solidFill>
                <a:latin typeface="Tahoma"/>
                <a:ea typeface="MS PGothic"/>
              </a:rPr>
              <a:t>Esquema estendido: duas doses com intervalo de 6 meses</a:t>
            </a:r>
            <a:endParaRPr lang="pt-BR" sz="22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Pessoas vivendo com HIV/aids: 9 a 26 anos de idade</a:t>
            </a:r>
            <a:endParaRPr lang="pt-BR" sz="2400" b="0" strike="noStrike" spc="-1"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200" b="1" strike="noStrike" spc="-1">
                <a:solidFill>
                  <a:srgbClr val="000000"/>
                </a:solidFill>
                <a:latin typeface="Tahoma"/>
                <a:ea typeface="MS PGothic"/>
              </a:rPr>
              <a:t>Esquema vacinal: três doses (0,2 e 6 meses)</a:t>
            </a:r>
            <a:endParaRPr lang="pt-BR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2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Vacina Meningocócica C</a:t>
            </a:r>
            <a:endParaRPr lang="pt-BR" sz="24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Meninos e Meninas : 12 a 13 anos</a:t>
            </a:r>
            <a:endParaRPr lang="pt-BR" sz="24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b="1" strike="noStrike" spc="-1">
                <a:solidFill>
                  <a:srgbClr val="000000"/>
                </a:solidFill>
                <a:latin typeface="Tahoma"/>
                <a:ea typeface="MS PGothic"/>
              </a:rPr>
              <a:t>Aplicar apenas uma dose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831" name="CustomShape 2"/>
          <p:cNvSpPr/>
          <p:nvPr/>
        </p:nvSpPr>
        <p:spPr>
          <a:xfrm>
            <a:off x="0" y="98640"/>
            <a:ext cx="9108000" cy="1065600"/>
          </a:xfrm>
          <a:prstGeom prst="rect">
            <a:avLst/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>
                <a:solidFill>
                  <a:srgbClr val="FFFFFF"/>
                </a:solidFill>
                <a:latin typeface="Calibri"/>
              </a:rPr>
              <a:t>Resumo</a:t>
            </a:r>
            <a:endParaRPr lang="pt-B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" name="Picture 6"/>
          <p:cNvPicPr/>
          <p:nvPr/>
        </p:nvPicPr>
        <p:blipFill>
          <a:blip r:embed="rId2"/>
          <a:stretch/>
        </p:blipFill>
        <p:spPr>
          <a:xfrm>
            <a:off x="108000" y="56160"/>
            <a:ext cx="1079280" cy="708120"/>
          </a:xfrm>
          <a:prstGeom prst="rect">
            <a:avLst/>
          </a:prstGeom>
          <a:ln>
            <a:noFill/>
          </a:ln>
        </p:spPr>
      </p:pic>
      <p:sp>
        <p:nvSpPr>
          <p:cNvPr id="1484" name="CustomShape 1"/>
          <p:cNvSpPr/>
          <p:nvPr/>
        </p:nvSpPr>
        <p:spPr>
          <a:xfrm>
            <a:off x="1403640" y="93240"/>
            <a:ext cx="7632360" cy="71496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Arial"/>
              </a:rPr>
              <a:t>Esquema de vacinação para Adultoscom 60 anos ou mais de idade  </a:t>
            </a:r>
            <a:r>
              <a:rPr lang="pt-BR" sz="2300" b="1" strike="noStrike" spc="-1">
                <a:solidFill>
                  <a:srgbClr val="00B0F0"/>
                </a:solidFill>
                <a:latin typeface="Calibri"/>
              </a:rPr>
              <a:t>2018</a:t>
            </a:r>
            <a:endParaRPr lang="pt-BR" sz="2300" b="0" strike="noStrike" spc="-1">
              <a:latin typeface="Arial"/>
            </a:endParaRPr>
          </a:p>
        </p:txBody>
      </p:sp>
      <p:graphicFrame>
        <p:nvGraphicFramePr>
          <p:cNvPr id="1485" name="Table 2"/>
          <p:cNvGraphicFramePr/>
          <p:nvPr/>
        </p:nvGraphicFramePr>
        <p:xfrm>
          <a:off x="251640" y="1026000"/>
          <a:ext cx="8784720" cy="5090160"/>
        </p:xfrm>
        <a:graphic>
          <a:graphicData uri="http://schemas.openxmlformats.org/drawingml/2006/table">
            <a:tbl>
              <a:tblPr/>
              <a:tblGrid>
                <a:gridCol w="3384360"/>
                <a:gridCol w="3528360"/>
                <a:gridCol w="1872000"/>
              </a:tblGrid>
              <a:tr h="335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INTERVALO ENTRE AS DOSES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VACINA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ESQUEMA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</a:tr>
              <a:tr h="1370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FEBRE AMARELA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DOSE ÚNICA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1122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 MESES APÓS A 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1142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4-6 MESES APÓS A PRIMEIRA VISITA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dT </a:t>
                      </a: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     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ANUALMENTE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INFLUENZA 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 CADA 10 ANOS POR TODA VIDA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 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REFORÇO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sp>
        <p:nvSpPr>
          <p:cNvPr id="1486" name="CustomShape 3"/>
          <p:cNvSpPr/>
          <p:nvPr/>
        </p:nvSpPr>
        <p:spPr>
          <a:xfrm>
            <a:off x="262440" y="6237360"/>
            <a:ext cx="8773560" cy="45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Arial"/>
              </a:rPr>
              <a:t>Norma Técnica do Programa de Imunização – 2017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Arial"/>
              </a:rPr>
              <a:t>Nota Informativa Nº 384 de 26/12/2016 CGPNI/DEVIT/SVS/MS</a:t>
            </a:r>
            <a:endParaRPr lang="pt-BR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7" name="Picture 6"/>
          <p:cNvPicPr/>
          <p:nvPr/>
        </p:nvPicPr>
        <p:blipFill>
          <a:blip r:embed="rId2"/>
          <a:stretch/>
        </p:blipFill>
        <p:spPr>
          <a:xfrm>
            <a:off x="140040" y="185040"/>
            <a:ext cx="1079280" cy="708120"/>
          </a:xfrm>
          <a:prstGeom prst="rect">
            <a:avLst/>
          </a:prstGeom>
          <a:ln>
            <a:noFill/>
          </a:ln>
        </p:spPr>
      </p:pic>
      <p:sp>
        <p:nvSpPr>
          <p:cNvPr id="1488" name="CustomShape 1"/>
          <p:cNvSpPr/>
          <p:nvPr/>
        </p:nvSpPr>
        <p:spPr>
          <a:xfrm>
            <a:off x="1403640" y="114480"/>
            <a:ext cx="7632360" cy="7909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300" b="1" strike="noStrike" spc="-1">
                <a:solidFill>
                  <a:srgbClr val="FFFFFF"/>
                </a:solidFill>
                <a:latin typeface="Calibri"/>
              </a:rPr>
              <a:t>Esquema de vacinação para Gestante e Puérpera   </a:t>
            </a:r>
            <a:endParaRPr lang="pt-BR" sz="2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300" b="1" strike="noStrike" spc="-1">
                <a:solidFill>
                  <a:srgbClr val="FFFFFF"/>
                </a:solidFill>
                <a:latin typeface="Calibri"/>
              </a:rPr>
              <a:t> </a:t>
            </a:r>
            <a:r>
              <a:rPr lang="pt-BR" sz="2300" b="1" strike="noStrike" spc="-1">
                <a:solidFill>
                  <a:srgbClr val="00B0F0"/>
                </a:solidFill>
                <a:latin typeface="Calibri"/>
              </a:rPr>
              <a:t>2018</a:t>
            </a:r>
            <a:endParaRPr lang="pt-BR" sz="2300" b="0" strike="noStrike" spc="-1">
              <a:latin typeface="Arial"/>
            </a:endParaRPr>
          </a:p>
        </p:txBody>
      </p:sp>
      <p:graphicFrame>
        <p:nvGraphicFramePr>
          <p:cNvPr id="1489" name="Table 2"/>
          <p:cNvGraphicFramePr/>
          <p:nvPr/>
        </p:nvGraphicFramePr>
        <p:xfrm>
          <a:off x="251640" y="1196640"/>
          <a:ext cx="8784720" cy="4554180"/>
        </p:xfrm>
        <a:graphic>
          <a:graphicData uri="http://schemas.openxmlformats.org/drawingml/2006/table">
            <a:tbl>
              <a:tblPr/>
              <a:tblGrid>
                <a:gridCol w="3384360"/>
                <a:gridCol w="3528360"/>
                <a:gridCol w="1872000"/>
              </a:tblGrid>
              <a:tr h="353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INTERVALO ENTRE AS DOSES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VACINA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pt-BR" sz="16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ESQUEMA</a:t>
                      </a:r>
                      <a:endParaRPr lang="pt-BR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F497D"/>
                    </a:solidFill>
                  </a:tcPr>
                </a:tc>
              </a:tr>
              <a:tr h="105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PRIMEIRA DOSE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980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 MESES APÓS A PRIMEIRA VISITA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dT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SEGUNDA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802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4-6 MESES APÓS A PRIMEIRA VISITA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dTpa</a:t>
                      </a: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     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HEPATITE B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 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TERCEIRA DOSE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55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EM QUALQUER FASE DA GESTAÇÃO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INFLUENZA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UMA DOSE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  <a:tr h="589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PUERPÉRIO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INFLUENZA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SARAMPO, CAXUMBA, RUBÉOLA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UMA DOSE</a:t>
                      </a:r>
                      <a:endParaRPr lang="pt-BR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pt-BR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DOSE ÚNICA</a:t>
                      </a:r>
                      <a:endParaRPr lang="pt-BR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sp>
        <p:nvSpPr>
          <p:cNvPr id="1490" name="CustomShape 3"/>
          <p:cNvSpPr/>
          <p:nvPr/>
        </p:nvSpPr>
        <p:spPr>
          <a:xfrm>
            <a:off x="262440" y="6021360"/>
            <a:ext cx="8784720" cy="45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Arial"/>
              </a:rPr>
              <a:t>Norma Técnica do Programa de Imunização – 2017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Arial"/>
              </a:rPr>
              <a:t>Nota Informativa Nº 384 de 26/12/2016 CGPNI/DEVIT/SVS/MS</a:t>
            </a:r>
            <a:endParaRPr lang="pt-BR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B2FD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</TotalTime>
  <Words>2595</Words>
  <Application>Microsoft Office PowerPoint</Application>
  <PresentationFormat>Apresentação na tela (4:3)</PresentationFormat>
  <Paragraphs>590</Paragraphs>
  <Slides>79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29</vt:i4>
      </vt:variant>
      <vt:variant>
        <vt:lpstr>Títulos de slides</vt:lpstr>
      </vt:variant>
      <vt:variant>
        <vt:i4>79</vt:i4>
      </vt:variant>
    </vt:vector>
  </HeadingPairs>
  <TitlesOfParts>
    <vt:vector size="125" baseType="lpstr">
      <vt:lpstr>Arial Unicode MS</vt:lpstr>
      <vt:lpstr>ＭＳ Ｐゴシック</vt:lpstr>
      <vt:lpstr>ＭＳ Ｐゴシック</vt:lpstr>
      <vt:lpstr>Arial</vt:lpstr>
      <vt:lpstr>Arial Narrow</vt:lpstr>
      <vt:lpstr>Calibri</vt:lpstr>
      <vt:lpstr>Century Gothic</vt:lpstr>
      <vt:lpstr>DejaVu Sans</vt:lpstr>
      <vt:lpstr>Impact</vt:lpstr>
      <vt:lpstr>Lucida Sans Unicode</vt:lpstr>
      <vt:lpstr>MS Mincho</vt:lpstr>
      <vt:lpstr>StarSymbol</vt:lpstr>
      <vt:lpstr>Symbol</vt:lpstr>
      <vt:lpstr>Tahoma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 Oda</dc:creator>
  <cp:lastModifiedBy>projetor</cp:lastModifiedBy>
  <cp:revision>90</cp:revision>
  <dcterms:created xsi:type="dcterms:W3CDTF">2016-02-11T19:30:24Z</dcterms:created>
  <dcterms:modified xsi:type="dcterms:W3CDTF">2019-11-22T19:08:35Z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8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90</vt:i4>
  </property>
</Properties>
</file>