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8" r:id="rId2"/>
    <p:sldId id="260" r:id="rId3"/>
    <p:sldId id="379" r:id="rId4"/>
    <p:sldId id="343" r:id="rId5"/>
    <p:sldId id="344" r:id="rId6"/>
    <p:sldId id="345" r:id="rId7"/>
    <p:sldId id="346" r:id="rId8"/>
    <p:sldId id="291" r:id="rId9"/>
    <p:sldId id="261" r:id="rId10"/>
    <p:sldId id="263" r:id="rId11"/>
    <p:sldId id="262" r:id="rId12"/>
    <p:sldId id="288" r:id="rId13"/>
    <p:sldId id="347" r:id="rId14"/>
    <p:sldId id="353" r:id="rId15"/>
    <p:sldId id="264" r:id="rId16"/>
    <p:sldId id="265" r:id="rId17"/>
    <p:sldId id="289" r:id="rId18"/>
    <p:sldId id="267" r:id="rId19"/>
    <p:sldId id="290" r:id="rId20"/>
    <p:sldId id="336" r:id="rId21"/>
    <p:sldId id="354" r:id="rId22"/>
    <p:sldId id="270" r:id="rId23"/>
    <p:sldId id="356" r:id="rId24"/>
    <p:sldId id="355" r:id="rId25"/>
    <p:sldId id="272" r:id="rId26"/>
    <p:sldId id="292" r:id="rId27"/>
    <p:sldId id="350" r:id="rId28"/>
    <p:sldId id="351" r:id="rId29"/>
    <p:sldId id="352" r:id="rId30"/>
    <p:sldId id="274" r:id="rId31"/>
    <p:sldId id="275" r:id="rId32"/>
    <p:sldId id="276" r:id="rId33"/>
    <p:sldId id="277" r:id="rId34"/>
    <p:sldId id="303" r:id="rId35"/>
    <p:sldId id="304" r:id="rId36"/>
    <p:sldId id="278" r:id="rId37"/>
    <p:sldId id="305" r:id="rId38"/>
    <p:sldId id="306" r:id="rId39"/>
    <p:sldId id="308" r:id="rId40"/>
    <p:sldId id="309" r:id="rId41"/>
    <p:sldId id="310" r:id="rId42"/>
    <p:sldId id="312" r:id="rId43"/>
    <p:sldId id="316" r:id="rId44"/>
    <p:sldId id="315" r:id="rId45"/>
    <p:sldId id="360" r:id="rId46"/>
    <p:sldId id="369" r:id="rId47"/>
    <p:sldId id="368" r:id="rId48"/>
    <p:sldId id="367" r:id="rId49"/>
    <p:sldId id="359" r:id="rId50"/>
    <p:sldId id="361" r:id="rId51"/>
    <p:sldId id="362" r:id="rId52"/>
    <p:sldId id="363" r:id="rId53"/>
    <p:sldId id="364" r:id="rId54"/>
    <p:sldId id="365" r:id="rId55"/>
    <p:sldId id="366" r:id="rId56"/>
    <p:sldId id="293" r:id="rId57"/>
    <p:sldId id="279" r:id="rId58"/>
    <p:sldId id="280" r:id="rId59"/>
    <p:sldId id="333" r:id="rId60"/>
    <p:sldId id="327" r:id="rId61"/>
    <p:sldId id="328" r:id="rId62"/>
    <p:sldId id="330" r:id="rId63"/>
    <p:sldId id="331" r:id="rId64"/>
    <p:sldId id="332" r:id="rId65"/>
    <p:sldId id="334" r:id="rId66"/>
    <p:sldId id="335" r:id="rId67"/>
    <p:sldId id="294" r:id="rId68"/>
    <p:sldId id="324" r:id="rId69"/>
    <p:sldId id="317" r:id="rId70"/>
    <p:sldId id="318" r:id="rId71"/>
    <p:sldId id="295" r:id="rId72"/>
    <p:sldId id="320" r:id="rId73"/>
    <p:sldId id="322" r:id="rId74"/>
    <p:sldId id="323" r:id="rId75"/>
    <p:sldId id="302" r:id="rId76"/>
    <p:sldId id="296" r:id="rId77"/>
    <p:sldId id="297" r:id="rId78"/>
    <p:sldId id="298" r:id="rId79"/>
    <p:sldId id="299" r:id="rId80"/>
    <p:sldId id="300" r:id="rId81"/>
    <p:sldId id="370" r:id="rId82"/>
    <p:sldId id="371" r:id="rId83"/>
    <p:sldId id="372" r:id="rId84"/>
    <p:sldId id="338" r:id="rId85"/>
    <p:sldId id="339" r:id="rId86"/>
    <p:sldId id="340" r:id="rId87"/>
    <p:sldId id="301" r:id="rId88"/>
    <p:sldId id="373" r:id="rId89"/>
    <p:sldId id="357" r:id="rId90"/>
    <p:sldId id="358" r:id="rId91"/>
    <p:sldId id="337" r:id="rId92"/>
    <p:sldId id="341" r:id="rId93"/>
    <p:sldId id="374" r:id="rId94"/>
    <p:sldId id="375" r:id="rId95"/>
    <p:sldId id="376" r:id="rId96"/>
    <p:sldId id="377" r:id="rId97"/>
    <p:sldId id="378" r:id="rId98"/>
    <p:sldId id="342" r:id="rId9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Lavres Júnior" initials="JLJ" lastIdx="1" clrIdx="0">
    <p:extLst>
      <p:ext uri="{19B8F6BF-5375-455C-9EA6-DF929625EA0E}">
        <p15:presenceInfo xmlns:p15="http://schemas.microsoft.com/office/powerpoint/2012/main" userId="S-1-5-21-1297062839-629803277-1852141221-19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7FB800"/>
    <a:srgbClr val="FFCCFF"/>
    <a:srgbClr val="FF99FF"/>
    <a:srgbClr val="66CCFF"/>
    <a:srgbClr val="6699FF"/>
    <a:srgbClr val="99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chartUserShapes" Target="../drawings/drawing1.xml"/><Relationship Id="rId5" Type="http://schemas.openxmlformats.org/officeDocument/2006/relationships/oleObject" Target="file:///C:\Users\user\Documents\Meus%20documentos\TESE\DRIS\Resultados.xls" TargetMode="External"/><Relationship Id="rId4" Type="http://schemas.openxmlformats.org/officeDocument/2006/relationships/image" Target="../media/image14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487623220956674E-2"/>
          <c:y val="2.8249872238778544E-2"/>
          <c:w val="0.89051633151871967"/>
          <c:h val="0.940666057680835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cat>
            <c:strRef>
              <c:f>Letzch!$A$5:$A$16</c:f>
              <c:strCache>
                <c:ptCount val="12"/>
                <c:pt idx="0">
                  <c:v>N</c:v>
                </c:pt>
                <c:pt idx="1">
                  <c:v>P</c:v>
                </c:pt>
                <c:pt idx="2">
                  <c:v>K</c:v>
                </c:pt>
                <c:pt idx="3">
                  <c:v>Ca</c:v>
                </c:pt>
                <c:pt idx="4">
                  <c:v>Mg</c:v>
                </c:pt>
                <c:pt idx="5">
                  <c:v>S</c:v>
                </c:pt>
                <c:pt idx="6">
                  <c:v>B</c:v>
                </c:pt>
                <c:pt idx="7">
                  <c:v>Cu</c:v>
                </c:pt>
                <c:pt idx="8">
                  <c:v>Fe</c:v>
                </c:pt>
                <c:pt idx="9">
                  <c:v>Mn</c:v>
                </c:pt>
                <c:pt idx="10">
                  <c:v>Zn</c:v>
                </c:pt>
                <c:pt idx="11">
                  <c:v>Na</c:v>
                </c:pt>
              </c:strCache>
            </c:strRef>
          </c:cat>
          <c:val>
            <c:numRef>
              <c:f>Letzch!$B$5:$B$16</c:f>
              <c:numCache>
                <c:formatCode>General</c:formatCode>
                <c:ptCount val="12"/>
                <c:pt idx="0">
                  <c:v>1.3463617187874812</c:v>
                </c:pt>
                <c:pt idx="1">
                  <c:v>1.0108015252134273</c:v>
                </c:pt>
                <c:pt idx="2">
                  <c:v>-1.8392496303592338</c:v>
                </c:pt>
                <c:pt idx="3">
                  <c:v>-5.1912817366449238</c:v>
                </c:pt>
                <c:pt idx="4">
                  <c:v>-2.8165103197548342</c:v>
                </c:pt>
                <c:pt idx="5">
                  <c:v>-1.7441861525787601</c:v>
                </c:pt>
                <c:pt idx="6">
                  <c:v>-0.69907544419120082</c:v>
                </c:pt>
                <c:pt idx="7">
                  <c:v>1.7992858753046861</c:v>
                </c:pt>
                <c:pt idx="8">
                  <c:v>2.9513577236518067</c:v>
                </c:pt>
                <c:pt idx="9">
                  <c:v>1.8978253356675028</c:v>
                </c:pt>
                <c:pt idx="10">
                  <c:v>2.9858576016799985</c:v>
                </c:pt>
                <c:pt idx="11">
                  <c:v>2.4627777667452841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781172688"/>
        <c:axId val="781174320"/>
      </c:barChart>
      <c:catAx>
        <c:axId val="781172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1174320"/>
        <c:crosses val="autoZero"/>
        <c:auto val="1"/>
        <c:lblAlgn val="ctr"/>
        <c:lblOffset val="100"/>
        <c:noMultiLvlLbl val="0"/>
      </c:catAx>
      <c:valAx>
        <c:axId val="78117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Índice Nutricional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117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5">
    <c:autoUpdate val="0"/>
  </c:externalData>
  <c:userShapes r:id="rId6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0.10864</cdr:x>
      <cdr:y>0.27009</cdr:y>
    </cdr:from>
    <cdr:to>
      <cdr:x>0.14798</cdr:x>
      <cdr:y>0.40533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918375" y="1411127"/>
          <a:ext cx="332509" cy="70658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0.18103</cdr:x>
      <cdr:y>0.30589</cdr:y>
    </cdr:from>
    <cdr:to>
      <cdr:x>0.22542</cdr:x>
      <cdr:y>0.40312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1530284" y="1598163"/>
          <a:ext cx="375226" cy="50799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0.62464</cdr:x>
      <cdr:y>0.22435</cdr:y>
    </cdr:from>
    <cdr:to>
      <cdr:x>0.66903</cdr:x>
      <cdr:y>0.40092</cdr:y>
    </cdr:to>
    <cdr:sp macro="" textlink="">
      <cdr:nvSpPr>
        <cdr:cNvPr id="4" name="Retângulo 3"/>
        <cdr:cNvSpPr/>
      </cdr:nvSpPr>
      <cdr:spPr>
        <a:xfrm xmlns:a="http://schemas.openxmlformats.org/drawingml/2006/main">
          <a:off x="5280248" y="1172138"/>
          <a:ext cx="375226" cy="92248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0.25847</cdr:x>
      <cdr:y>0.41337</cdr:y>
    </cdr:from>
    <cdr:to>
      <cdr:x>0.29426</cdr:x>
      <cdr:y>0.58663</cdr:y>
    </cdr:to>
    <cdr:sp macro="" textlink="">
      <cdr:nvSpPr>
        <cdr:cNvPr id="6" name="Retângulo 5"/>
        <cdr:cNvSpPr/>
      </cdr:nvSpPr>
      <cdr:spPr>
        <a:xfrm xmlns:a="http://schemas.openxmlformats.org/drawingml/2006/main">
          <a:off x="2184913" y="2159713"/>
          <a:ext cx="302489" cy="905164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600" dirty="0" smtClean="0">
              <a:solidFill>
                <a:schemeClr val="tx1"/>
              </a:solidFill>
            </a:rPr>
            <a:t>K</a:t>
          </a:r>
          <a:endParaRPr lang="pt-BR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0.3284</cdr:x>
      <cdr:y>0.4029</cdr:y>
    </cdr:from>
    <cdr:to>
      <cdr:x>0.37538</cdr:x>
      <cdr:y>0.89459</cdr:y>
    </cdr:to>
    <cdr:sp macro="" textlink="">
      <cdr:nvSpPr>
        <cdr:cNvPr id="7" name="Retângulo 6"/>
        <cdr:cNvSpPr/>
      </cdr:nvSpPr>
      <cdr:spPr>
        <a:xfrm xmlns:a="http://schemas.openxmlformats.org/drawingml/2006/main">
          <a:off x="2776039" y="2105009"/>
          <a:ext cx="397162" cy="256886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0.33398</cdr:x>
      <cdr:y>0.33691</cdr:y>
    </cdr:from>
    <cdr:to>
      <cdr:x>0.38683</cdr:x>
      <cdr:y>0.39141</cdr:y>
    </cdr:to>
    <cdr:sp macro="" textlink="">
      <cdr:nvSpPr>
        <cdr:cNvPr id="8" name="CaixaDeTexto 7"/>
        <cdr:cNvSpPr txBox="1"/>
      </cdr:nvSpPr>
      <cdr:spPr>
        <a:xfrm xmlns:a="http://schemas.openxmlformats.org/drawingml/2006/main">
          <a:off x="2823171" y="1760241"/>
          <a:ext cx="446809" cy="284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400" b="1" dirty="0" smtClean="0"/>
            <a:t>Ca</a:t>
          </a:r>
          <a:endParaRPr lang="pt-BR" sz="1400" b="1" dirty="0"/>
        </a:p>
      </cdr:txBody>
    </cdr:sp>
  </cdr:relSizeAnchor>
  <cdr:relSizeAnchor xmlns:cdr="http://schemas.openxmlformats.org/drawingml/2006/chartDrawing">
    <cdr:from>
      <cdr:x>0.39956</cdr:x>
      <cdr:y>0.40268</cdr:y>
    </cdr:from>
    <cdr:to>
      <cdr:x>0.44654</cdr:x>
      <cdr:y>0.67184</cdr:y>
    </cdr:to>
    <cdr:sp macro="" textlink="">
      <cdr:nvSpPr>
        <cdr:cNvPr id="9" name="Retângulo 8"/>
        <cdr:cNvSpPr/>
      </cdr:nvSpPr>
      <cdr:spPr>
        <a:xfrm xmlns:a="http://schemas.openxmlformats.org/drawingml/2006/main">
          <a:off x="3377558" y="2103856"/>
          <a:ext cx="397162" cy="1406236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0.40268</cdr:x>
      <cdr:y>0.33868</cdr:y>
    </cdr:from>
    <cdr:to>
      <cdr:x>0.45553</cdr:x>
      <cdr:y>0.39318</cdr:y>
    </cdr:to>
    <cdr:sp macro="" textlink="">
      <cdr:nvSpPr>
        <cdr:cNvPr id="10" name="CaixaDeTexto 1"/>
        <cdr:cNvSpPr txBox="1"/>
      </cdr:nvSpPr>
      <cdr:spPr>
        <a:xfrm xmlns:a="http://schemas.openxmlformats.org/drawingml/2006/main">
          <a:off x="3403907" y="1769477"/>
          <a:ext cx="446809" cy="284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 smtClean="0"/>
            <a:t>Mg</a:t>
          </a:r>
          <a:endParaRPr lang="pt-BR" sz="1400" b="1" dirty="0"/>
        </a:p>
      </cdr:txBody>
    </cdr:sp>
  </cdr:relSizeAnchor>
  <cdr:relSizeAnchor xmlns:cdr="http://schemas.openxmlformats.org/drawingml/2006/chartDrawing">
    <cdr:from>
      <cdr:x>0.47651</cdr:x>
      <cdr:y>0.39848</cdr:y>
    </cdr:from>
    <cdr:to>
      <cdr:x>0.52349</cdr:x>
      <cdr:y>0.56444</cdr:y>
    </cdr:to>
    <cdr:sp macro="" textlink="">
      <cdr:nvSpPr>
        <cdr:cNvPr id="11" name="Retângulo 10"/>
        <cdr:cNvSpPr/>
      </cdr:nvSpPr>
      <cdr:spPr>
        <a:xfrm xmlns:a="http://schemas.openxmlformats.org/drawingml/2006/main">
          <a:off x="4028023" y="2081920"/>
          <a:ext cx="397162" cy="86706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0.47357</cdr:x>
      <cdr:y>0.33647</cdr:y>
    </cdr:from>
    <cdr:to>
      <cdr:x>0.52643</cdr:x>
      <cdr:y>0.39097</cdr:y>
    </cdr:to>
    <cdr:sp macro="" textlink="">
      <cdr:nvSpPr>
        <cdr:cNvPr id="12" name="CaixaDeTexto 1"/>
        <cdr:cNvSpPr txBox="1"/>
      </cdr:nvSpPr>
      <cdr:spPr>
        <a:xfrm xmlns:a="http://schemas.openxmlformats.org/drawingml/2006/main">
          <a:off x="4003199" y="1757932"/>
          <a:ext cx="446809" cy="284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 smtClean="0"/>
            <a:t>S</a:t>
          </a:r>
          <a:endParaRPr lang="pt-BR" sz="1400" b="1" dirty="0"/>
        </a:p>
      </cdr:txBody>
    </cdr:sp>
  </cdr:relSizeAnchor>
  <cdr:relSizeAnchor xmlns:cdr="http://schemas.openxmlformats.org/drawingml/2006/chartDrawing">
    <cdr:from>
      <cdr:x>0.55135</cdr:x>
      <cdr:y>0.40442</cdr:y>
    </cdr:from>
    <cdr:to>
      <cdr:x>0.59834</cdr:x>
      <cdr:y>0.46898</cdr:y>
    </cdr:to>
    <cdr:sp macro="" textlink="">
      <cdr:nvSpPr>
        <cdr:cNvPr id="13" name="Retângulo 12"/>
        <cdr:cNvSpPr/>
      </cdr:nvSpPr>
      <cdr:spPr>
        <a:xfrm xmlns:a="http://schemas.openxmlformats.org/drawingml/2006/main">
          <a:off x="4660714" y="2112904"/>
          <a:ext cx="397162" cy="337314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0.55859</cdr:x>
      <cdr:y>0.33625</cdr:y>
    </cdr:from>
    <cdr:to>
      <cdr:x>0.61144</cdr:x>
      <cdr:y>0.39075</cdr:y>
    </cdr:to>
    <cdr:sp macro="" textlink="">
      <cdr:nvSpPr>
        <cdr:cNvPr id="14" name="CaixaDeTexto 1"/>
        <cdr:cNvSpPr txBox="1"/>
      </cdr:nvSpPr>
      <cdr:spPr>
        <a:xfrm xmlns:a="http://schemas.openxmlformats.org/drawingml/2006/main">
          <a:off x="4721846" y="1756777"/>
          <a:ext cx="446809" cy="284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 dirty="0" smtClean="0"/>
            <a:t>B</a:t>
          </a:r>
          <a:endParaRPr lang="pt-BR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EFDD7-B411-467F-A760-0D721F037BD0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977FD-6913-42DF-9F8F-1D61F4B23C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54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7B2D6-63B2-47CF-BACF-8E49965A6F09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05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Considerando-se os conceitos fundamentais da Avaliação do Estado Nutricional das Plantas, considera-se um indivíduo normal sendo aquele que apresenta no seu tecido todo os nutrientes (M, portanto) em quantidades e proporções não limitantes para o crescimento e a produção, em todas as suas fases do ciclo de vida.</a:t>
            </a:r>
          </a:p>
        </p:txBody>
      </p:sp>
      <p:sp>
        <p:nvSpPr>
          <p:cNvPr id="143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7E91AE-A096-4BBF-9E22-F44CE42DE939}" type="slidenum">
              <a:rPr lang="pt-BR" altLang="pt-BR" smtClean="0"/>
              <a:pPr/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3936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Sabe-se que cerca</a:t>
            </a:r>
            <a:r>
              <a:rPr lang="pt-BR" baseline="0" dirty="0" smtClean="0"/>
              <a:t> de 52 fatores de ordem física, química e biológica interagem alterando o crescimento e composição nutricional, até o rendimento de grãos de soja, aumento do conteúdo de N nos grãos, tolerância a doenças </a:t>
            </a:r>
            <a:r>
              <a:rPr lang="pt-BR" baseline="0" dirty="0" err="1" smtClean="0"/>
              <a:t>etc</a:t>
            </a:r>
            <a:r>
              <a:rPr lang="pt-BR" baseline="0" dirty="0" smtClean="0"/>
              <a:t>, e que cerca de 7 fatores são incontroláveis. Portanto, o manejo do compartimento solo-planta torna-se premente.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61480-7006-4363-8244-934651BCA653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35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/>
          <p:cNvSpPr txBox="1">
            <a:spLocks noChangeArrowheads="1"/>
          </p:cNvSpPr>
          <p:nvPr/>
        </p:nvSpPr>
        <p:spPr bwMode="auto">
          <a:xfrm>
            <a:off x="1363663" y="993775"/>
            <a:ext cx="3941762" cy="340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896" tIns="41448" rIns="82896" bIns="41448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1700">
              <a:latin typeface="Arial" panose="020B0604020202020204" pitchFamily="34" charset="0"/>
            </a:endParaRPr>
          </a:p>
        </p:txBody>
      </p:sp>
      <p:sp>
        <p:nvSpPr>
          <p:cNvPr id="13107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017588" y="4725988"/>
            <a:ext cx="4638675" cy="377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6200" indent="-76200" eaLnBrk="1" hangingPunct="1">
              <a:lnSpc>
                <a:spcPct val="93000"/>
              </a:lnSpc>
              <a:spcBef>
                <a:spcPct val="0"/>
              </a:spcBef>
              <a:buSzPct val="45000"/>
              <a:tabLst>
                <a:tab pos="654050" algn="l"/>
                <a:tab pos="1309688" algn="l"/>
                <a:tab pos="1966913" algn="l"/>
                <a:tab pos="2622550" algn="l"/>
                <a:tab pos="3279775" algn="l"/>
                <a:tab pos="3935413" algn="l"/>
                <a:tab pos="4592638" algn="l"/>
              </a:tabLst>
            </a:pPr>
            <a:r>
              <a:rPr lang="en-GB" altLang="pt-BR" dirty="0" smtClean="0">
                <a:latin typeface="Arial" panose="020B0604020202020204" pitchFamily="34" charset="0"/>
                <a:ea typeface="msgothic" charset="0"/>
                <a:cs typeface="msgothic" charset="0"/>
              </a:rPr>
              <a:t>Conceptual model of an integrated soil–crop systems management approach. Note: Temp., temperature; Prec. precipitation. (Figure taken from Chen et al., 2011, and reproduced by kind permission of the National Academy of Sciences.)</a:t>
            </a:r>
            <a:r>
              <a:rPr lang="ar-SA" altLang="pt-BR" dirty="0" smtClean="0">
                <a:latin typeface="Arial" panose="020B0604020202020204" pitchFamily="34" charset="0"/>
              </a:rPr>
              <a:t>‏</a:t>
            </a:r>
            <a:endParaRPr lang="en-GB" altLang="pt-BR" dirty="0" smtClean="0">
              <a:latin typeface="Arial" panose="020B0604020202020204" pitchFamily="34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59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81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9613" indent="-273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37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30350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8500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570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8290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4010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9730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0412C5-72A2-4B88-A72B-0AA4A2D6B445}" type="slidenum">
              <a:rPr lang="pt-BR" altLang="pt-BR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pt-BR" altLang="pt-BR" sz="11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8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264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95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214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25189" y="86110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25189" y="334078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15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47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14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96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75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22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57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18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E07DB-7EE5-47E3-9899-A3C311258F55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9B83E-13EE-4631-8BF3-56D8634E9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94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FB8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sciencedirect.com/science/article/pii/S13695274130013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plantphysiol.org/content/136/1/2483.full" TargetMode="External"/><Relationship Id="rId7" Type="http://schemas.openxmlformats.org/officeDocument/2006/relationships/hyperlink" Target="http://jxb.oxfordjournals.org/content/63/14/5017.ful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xb.oxfordjournals.org/content/63/14/5017.abstract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://www.plantphysiol.org/content/160/3/1384.full" TargetMode="External"/><Relationship Id="rId10" Type="http://schemas.openxmlformats.org/officeDocument/2006/relationships/image" Target="../media/image24.jpeg"/><Relationship Id="rId4" Type="http://schemas.openxmlformats.org/officeDocument/2006/relationships/hyperlink" Target="http://www.plantphysiol.org/content/157/3/1255.full" TargetMode="Externa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11104-013-1589-0" TargetMode="External"/><Relationship Id="rId2" Type="http://schemas.openxmlformats.org/officeDocument/2006/relationships/hyperlink" Target="onlinelibrary.wiley.com/doi/10.1111/j.1399-3054.2007.01042.x/abstrac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jxb.oxfordjournals.org/content/62/9/3135.ful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39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61.jpeg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jlavres\Desktop\GloboEPTV%20USP%20Vis&#227;o%20Artificial%20Agricultura.wmv" TargetMode="External"/><Relationship Id="rId1" Type="http://schemas.microsoft.com/office/2007/relationships/media" Target="file:///C:\Users\jlavres\Desktop\GloboEPTV%20USP%20Vis&#227;o%20Artificial%20Agricultura.wmv" TargetMode="Externa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6/6213/1256688" TargetMode="External"/><Relationship Id="rId2" Type="http://schemas.openxmlformats.org/officeDocument/2006/relationships/hyperlink" Target="http://www.sciencemag.org/content/342/6158/5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Word_97_-_20031.doc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jxb.oxfordjournals.org/content/53/375/1689.abstract" TargetMode="External"/><Relationship Id="rId7" Type="http://schemas.openxmlformats.org/officeDocument/2006/relationships/image" Target="../media/image129.png"/><Relationship Id="rId2" Type="http://schemas.openxmlformats.org/officeDocument/2006/relationships/hyperlink" Target="http://www.plantcell.org/content/17/4/1167.abstrac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hyperlink" Target="http://www.nature.com/nature/journal/v460/n7257/full/nature08302.html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emabonos.es/catalogo/correctores-de-carencias/?lang=e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3821" y="1151857"/>
            <a:ext cx="7266272" cy="3227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</a:rPr>
              <a:t>Avaliação do estado nutricional das plantas: métodos de diagnose visual e foliar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93821" y="5298736"/>
            <a:ext cx="7266272" cy="563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 dirty="0" smtClean="0">
                <a:solidFill>
                  <a:schemeClr val="bg1"/>
                </a:solidFill>
              </a:rPr>
              <a:t>José Lavres Junior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93821" y="5980530"/>
            <a:ext cx="7266272" cy="563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600" i="1" dirty="0" smtClean="0">
                <a:solidFill>
                  <a:schemeClr val="bg1"/>
                </a:solidFill>
              </a:rPr>
              <a:t>Centro de Energia Nuclear na Agricultura (CENA) / Universidade de São Paulo (USP)</a:t>
            </a:r>
            <a:endParaRPr lang="pt-BR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3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5401" y="133443"/>
            <a:ext cx="8741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Por quê os sintomas são </a:t>
            </a:r>
            <a:r>
              <a:rPr lang="pt-BR" sz="4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típicos? </a:t>
            </a:r>
            <a:r>
              <a:rPr lang="pt-BR" sz="4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pt-BR" sz="4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pt-BR" sz="4400" baseline="30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Obs</a:t>
            </a:r>
            <a:r>
              <a:rPr lang="pt-BR" sz="4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pt-BR" sz="4400" baseline="30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566777" y="1094426"/>
            <a:ext cx="2139212" cy="40011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latin typeface="Calibri" pitchFamily="34" charset="0"/>
              </a:rPr>
              <a:t>FUNÇÕES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2656" y="1340183"/>
            <a:ext cx="2427288" cy="1439863"/>
            <a:chOff x="579" y="920"/>
            <a:chExt cx="1529" cy="907"/>
          </a:xfrm>
        </p:grpSpPr>
        <p:sp>
          <p:nvSpPr>
            <p:cNvPr id="5" name="Oval 14"/>
            <p:cNvSpPr>
              <a:spLocks noChangeArrowheads="1"/>
            </p:cNvSpPr>
            <p:nvPr/>
          </p:nvSpPr>
          <p:spPr bwMode="auto">
            <a:xfrm>
              <a:off x="579" y="920"/>
              <a:ext cx="1134" cy="907"/>
            </a:xfrm>
            <a:prstGeom prst="ellipse">
              <a:avLst/>
            </a:prstGeom>
            <a:solidFill>
              <a:srgbClr val="CCFF99"/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latin typeface="Calibri" pitchFamily="34" charset="0"/>
              </a:endParaRPr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947" y="1189"/>
              <a:ext cx="415" cy="411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4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1335" y="1294"/>
              <a:ext cx="77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/>
                <a:t>Estrutural</a:t>
              </a:r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1477357" y="2924508"/>
            <a:ext cx="2252663" cy="1439863"/>
            <a:chOff x="267" y="1918"/>
            <a:chExt cx="1419" cy="907"/>
          </a:xfrm>
        </p:grpSpPr>
        <p:sp>
          <p:nvSpPr>
            <p:cNvPr id="9" name="Oval 19"/>
            <p:cNvSpPr>
              <a:spLocks noChangeArrowheads="1"/>
            </p:cNvSpPr>
            <p:nvPr/>
          </p:nvSpPr>
          <p:spPr bwMode="auto">
            <a:xfrm>
              <a:off x="552" y="1918"/>
              <a:ext cx="1134" cy="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latin typeface="Calibri" pitchFamily="34" charset="0"/>
              </a:endParaRPr>
            </a:p>
          </p:txBody>
        </p:sp>
        <p:sp>
          <p:nvSpPr>
            <p:cNvPr id="10" name="Oval 20"/>
            <p:cNvSpPr>
              <a:spLocks noChangeArrowheads="1"/>
            </p:cNvSpPr>
            <p:nvPr/>
          </p:nvSpPr>
          <p:spPr bwMode="auto">
            <a:xfrm>
              <a:off x="1304" y="2205"/>
              <a:ext cx="363" cy="40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4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67" y="2096"/>
              <a:ext cx="85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/>
                <a:t>Grupo Prostético</a:t>
              </a: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885343" y="4508833"/>
            <a:ext cx="2376488" cy="1439863"/>
            <a:chOff x="524" y="2916"/>
            <a:chExt cx="1497" cy="907"/>
          </a:xfrm>
        </p:grpSpPr>
        <p:sp>
          <p:nvSpPr>
            <p:cNvPr id="13" name="Oval 22"/>
            <p:cNvSpPr>
              <a:spLocks noChangeArrowheads="1"/>
            </p:cNvSpPr>
            <p:nvPr/>
          </p:nvSpPr>
          <p:spPr bwMode="auto">
            <a:xfrm>
              <a:off x="524" y="2916"/>
              <a:ext cx="1134" cy="907"/>
            </a:xfrm>
            <a:prstGeom prst="ellipse">
              <a:avLst/>
            </a:prstGeom>
            <a:solidFill>
              <a:srgbClr val="FFCC99"/>
            </a:solidFill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latin typeface="Calibri" pitchFamily="34" charset="0"/>
              </a:endParaRPr>
            </a:p>
          </p:txBody>
        </p:sp>
        <p:sp>
          <p:nvSpPr>
            <p:cNvPr id="14" name="Oval 23"/>
            <p:cNvSpPr>
              <a:spLocks noChangeArrowheads="1"/>
            </p:cNvSpPr>
            <p:nvPr/>
          </p:nvSpPr>
          <p:spPr bwMode="auto">
            <a:xfrm>
              <a:off x="1658" y="3188"/>
              <a:ext cx="363" cy="40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695" y="3248"/>
              <a:ext cx="8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 smtClean="0"/>
                <a:t>Ativador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2000" b="1" dirty="0" smtClean="0"/>
                <a:t>enzimático</a:t>
              </a:r>
              <a:endParaRPr lang="pt-BR" altLang="pt-BR" sz="2000" b="1" dirty="0"/>
            </a:p>
          </p:txBody>
        </p:sp>
      </p:grp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247543" y="5611307"/>
            <a:ext cx="424743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Figura – As três funções que o elemento pode desempenhar (Malavolta et al., 1997)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4456779" y="2013815"/>
            <a:ext cx="4818884" cy="2704035"/>
            <a:chOff x="5518921" y="834399"/>
            <a:chExt cx="4818884" cy="2704035"/>
          </a:xfrm>
        </p:grpSpPr>
        <p:sp>
          <p:nvSpPr>
            <p:cNvPr id="23" name="Retângulo de cantos arredondados 22"/>
            <p:cNvSpPr/>
            <p:nvPr/>
          </p:nvSpPr>
          <p:spPr>
            <a:xfrm>
              <a:off x="5518921" y="834399"/>
              <a:ext cx="4680520" cy="2704035"/>
            </a:xfrm>
            <a:prstGeom prst="roundRect">
              <a:avLst/>
            </a:prstGeom>
            <a:solidFill>
              <a:srgbClr val="FFFFCC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589803" y="954967"/>
              <a:ext cx="4748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Pelo fato do nutriente exercer sempre as mesmas funções</a:t>
              </a:r>
              <a:r>
                <a:rPr lang="pt-BR" sz="2000" dirty="0"/>
                <a:t>: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589803" y="1783420"/>
              <a:ext cx="338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 Estruturais (</a:t>
              </a:r>
              <a:r>
                <a:rPr lang="pt-BR" dirty="0" err="1"/>
                <a:t>Ex</a:t>
              </a:r>
              <a:r>
                <a:rPr lang="pt-BR" dirty="0"/>
                <a:t>: N, P, S, Mg, Ca)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5589803" y="2169699"/>
              <a:ext cx="4609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Constituinte de enzimas (</a:t>
              </a:r>
              <a:r>
                <a:rPr lang="pt-BR" dirty="0" err="1"/>
                <a:t>Ex</a:t>
              </a:r>
              <a:r>
                <a:rPr lang="pt-BR" dirty="0"/>
                <a:t>: Cu, Mn, </a:t>
              </a:r>
              <a:r>
                <a:rPr lang="pt-BR" dirty="0" err="1"/>
                <a:t>Mo</a:t>
              </a:r>
              <a:r>
                <a:rPr lang="pt-BR" dirty="0"/>
                <a:t>, </a:t>
              </a:r>
              <a:r>
                <a:rPr lang="pt-BR" dirty="0" err="1"/>
                <a:t>Ni</a:t>
              </a:r>
              <a:r>
                <a:rPr lang="pt-BR" dirty="0"/>
                <a:t>, Zn)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589803" y="2686715"/>
              <a:ext cx="4381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  Ativador enzimático (</a:t>
              </a:r>
              <a:r>
                <a:rPr lang="pt-BR" dirty="0" err="1"/>
                <a:t>Ex</a:t>
              </a:r>
              <a:r>
                <a:rPr lang="pt-BR" dirty="0"/>
                <a:t>: K, Mg, Fe, Ca)</a:t>
              </a:r>
            </a:p>
          </p:txBody>
        </p:sp>
      </p:grpSp>
      <p:pic>
        <p:nvPicPr>
          <p:cNvPr id="22" name="Picture 6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443" r="14117"/>
          <a:stretch/>
        </p:blipFill>
        <p:spPr bwMode="auto">
          <a:xfrm>
            <a:off x="9476761" y="1767220"/>
            <a:ext cx="2392510" cy="326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439287" y="6337912"/>
            <a:ext cx="8867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Reprinted from </a:t>
            </a:r>
            <a:r>
              <a:rPr lang="en-US" alt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Blaby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-Haas, C.E. and Merchant, S.S. (2013). Iron sparing and recycling in a compartmentalized cell. </a:t>
            </a:r>
            <a:r>
              <a:rPr lang="en-US" alt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Opin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16: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5</a:t>
            </a: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permission from Elsevier</a:t>
            </a:r>
          </a:p>
        </p:txBody>
      </p:sp>
      <p:grpSp>
        <p:nvGrpSpPr>
          <p:cNvPr id="29700" name="Group 2"/>
          <p:cNvGrpSpPr>
            <a:grpSpLocks/>
          </p:cNvGrpSpPr>
          <p:nvPr/>
        </p:nvGrpSpPr>
        <p:grpSpPr bwMode="auto">
          <a:xfrm>
            <a:off x="1627756" y="1542934"/>
            <a:ext cx="8966014" cy="4670076"/>
            <a:chOff x="41275" y="1394174"/>
            <a:chExt cx="8966014" cy="4670076"/>
          </a:xfrm>
        </p:grpSpPr>
        <p:grpSp>
          <p:nvGrpSpPr>
            <p:cNvPr id="29701" name="Group 8"/>
            <p:cNvGrpSpPr>
              <a:grpSpLocks/>
            </p:cNvGrpSpPr>
            <p:nvPr/>
          </p:nvGrpSpPr>
          <p:grpSpPr bwMode="auto">
            <a:xfrm>
              <a:off x="41275" y="1524000"/>
              <a:ext cx="7654925" cy="4540250"/>
              <a:chOff x="41275" y="1524000"/>
              <a:chExt cx="7654925" cy="4540250"/>
            </a:xfrm>
          </p:grpSpPr>
          <p:grpSp>
            <p:nvGrpSpPr>
              <p:cNvPr id="29706" name="Group 2"/>
              <p:cNvGrpSpPr>
                <a:grpSpLocks/>
              </p:cNvGrpSpPr>
              <p:nvPr/>
            </p:nvGrpSpPr>
            <p:grpSpPr bwMode="auto">
              <a:xfrm>
                <a:off x="1316038" y="1524000"/>
                <a:ext cx="6380162" cy="4540250"/>
                <a:chOff x="1370836" y="1524000"/>
                <a:chExt cx="6634925" cy="4419600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1370836" y="1524000"/>
                  <a:ext cx="6634925" cy="4419600"/>
                </a:xfrm>
                <a:prstGeom prst="roundRect">
                  <a:avLst/>
                </a:prstGeom>
                <a:solidFill>
                  <a:srgbClr val="CCFF99"/>
                </a:solidFill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5525896" y="3198699"/>
                  <a:ext cx="1902283" cy="2743779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5687329" y="3360678"/>
                  <a:ext cx="1577766" cy="2438364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6171623" y="4038227"/>
                  <a:ext cx="914593" cy="7726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428723" y="4724347"/>
                  <a:ext cx="666959" cy="75720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428723" y="4589904"/>
                  <a:ext cx="515078" cy="75721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5428723" y="4466279"/>
                  <a:ext cx="515078" cy="75721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5428723" y="4342654"/>
                  <a:ext cx="515078" cy="7726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29719" name="Group 8"/>
                <p:cNvGrpSpPr>
                  <a:grpSpLocks/>
                </p:cNvGrpSpPr>
                <p:nvPr/>
              </p:nvGrpSpPr>
              <p:grpSpPr bwMode="auto">
                <a:xfrm>
                  <a:off x="6386512" y="4143375"/>
                  <a:ext cx="1095375" cy="427038"/>
                  <a:chOff x="6219824" y="4086225"/>
                  <a:chExt cx="1095375" cy="427300"/>
                </a:xfrm>
              </p:grpSpPr>
              <p:sp>
                <p:nvSpPr>
                  <p:cNvPr id="10" name="Rectangle 9"/>
                  <p:cNvSpPr/>
                  <p:nvPr/>
                </p:nvSpPr>
                <p:spPr>
                  <a:xfrm>
                    <a:off x="6219550" y="4086159"/>
                    <a:ext cx="1096190" cy="75766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6800663" y="4437160"/>
                    <a:ext cx="515077" cy="75767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6800663" y="4313459"/>
                    <a:ext cx="515077" cy="75767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800663" y="4191305"/>
                    <a:ext cx="515077" cy="75766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9720" name="Group 18"/>
                <p:cNvGrpSpPr>
                  <a:grpSpLocks/>
                </p:cNvGrpSpPr>
                <p:nvPr/>
              </p:nvGrpSpPr>
              <p:grpSpPr bwMode="auto">
                <a:xfrm flipH="1">
                  <a:off x="5943600" y="4752975"/>
                  <a:ext cx="1485900" cy="427038"/>
                  <a:chOff x="6219824" y="4086225"/>
                  <a:chExt cx="1485900" cy="427300"/>
                </a:xfrm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6219722" y="4086958"/>
                    <a:ext cx="1094541" cy="75767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6800835" y="4437960"/>
                    <a:ext cx="904688" cy="75766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6800835" y="4314259"/>
                    <a:ext cx="513427" cy="75766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6800835" y="4192104"/>
                    <a:ext cx="513427" cy="75767"/>
                  </a:xfrm>
                  <a:prstGeom prst="rect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9721" name="Group 24"/>
                <p:cNvGrpSpPr>
                  <a:grpSpLocks/>
                </p:cNvGrpSpPr>
                <p:nvPr/>
              </p:nvGrpSpPr>
              <p:grpSpPr bwMode="auto">
                <a:xfrm>
                  <a:off x="1857375" y="1884363"/>
                  <a:ext cx="1330325" cy="1925637"/>
                  <a:chOff x="1741254" y="3512255"/>
                  <a:chExt cx="1330926" cy="1926341"/>
                </a:xfrm>
              </p:grpSpPr>
              <p:sp>
                <p:nvSpPr>
                  <p:cNvPr id="5" name="Oval 4"/>
                  <p:cNvSpPr/>
                  <p:nvPr/>
                </p:nvSpPr>
                <p:spPr>
                  <a:xfrm rot="19231952">
                    <a:off x="1680616" y="3511951"/>
                    <a:ext cx="1331218" cy="1926166"/>
                  </a:xfrm>
                  <a:prstGeom prst="ellipse">
                    <a:avLst/>
                  </a:prstGeom>
                  <a:solidFill>
                    <a:srgbClr val="FFCCCC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" name="Freeform 17"/>
                  <p:cNvSpPr/>
                  <p:nvPr/>
                </p:nvSpPr>
                <p:spPr>
                  <a:xfrm>
                    <a:off x="1726862" y="3734558"/>
                    <a:ext cx="1238727" cy="1482498"/>
                  </a:xfrm>
                  <a:custGeom>
                    <a:avLst/>
                    <a:gdLst>
                      <a:gd name="connsiteX0" fmla="*/ 677926 w 2308010"/>
                      <a:gd name="connsiteY0" fmla="*/ 462733 h 2112681"/>
                      <a:gd name="connsiteX1" fmla="*/ 830326 w 2308010"/>
                      <a:gd name="connsiteY1" fmla="*/ 253183 h 2112681"/>
                      <a:gd name="connsiteX2" fmla="*/ 839851 w 2308010"/>
                      <a:gd name="connsiteY2" fmla="*/ 24583 h 2112681"/>
                      <a:gd name="connsiteX3" fmla="*/ 516001 w 2308010"/>
                      <a:gd name="connsiteY3" fmla="*/ 24583 h 2112681"/>
                      <a:gd name="connsiteX4" fmla="*/ 144526 w 2308010"/>
                      <a:gd name="connsiteY4" fmla="*/ 186508 h 2112681"/>
                      <a:gd name="connsiteX5" fmla="*/ 163576 w 2308010"/>
                      <a:gd name="connsiteY5" fmla="*/ 348433 h 2112681"/>
                      <a:gd name="connsiteX6" fmla="*/ 430276 w 2308010"/>
                      <a:gd name="connsiteY6" fmla="*/ 634183 h 2112681"/>
                      <a:gd name="connsiteX7" fmla="*/ 573151 w 2308010"/>
                      <a:gd name="connsiteY7" fmla="*/ 805633 h 2112681"/>
                      <a:gd name="connsiteX8" fmla="*/ 363601 w 2308010"/>
                      <a:gd name="connsiteY8" fmla="*/ 748483 h 2112681"/>
                      <a:gd name="connsiteX9" fmla="*/ 201676 w 2308010"/>
                      <a:gd name="connsiteY9" fmla="*/ 577033 h 2112681"/>
                      <a:gd name="connsiteX10" fmla="*/ 58801 w 2308010"/>
                      <a:gd name="connsiteY10" fmla="*/ 557983 h 2112681"/>
                      <a:gd name="connsiteX11" fmla="*/ 1651 w 2308010"/>
                      <a:gd name="connsiteY11" fmla="*/ 748483 h 2112681"/>
                      <a:gd name="connsiteX12" fmla="*/ 115951 w 2308010"/>
                      <a:gd name="connsiteY12" fmla="*/ 1110433 h 2112681"/>
                      <a:gd name="connsiteX13" fmla="*/ 277876 w 2308010"/>
                      <a:gd name="connsiteY13" fmla="*/ 1281883 h 2112681"/>
                      <a:gd name="connsiteX14" fmla="*/ 573151 w 2308010"/>
                      <a:gd name="connsiteY14" fmla="*/ 1119958 h 2112681"/>
                      <a:gd name="connsiteX15" fmla="*/ 820801 w 2308010"/>
                      <a:gd name="connsiteY15" fmla="*/ 996133 h 2112681"/>
                      <a:gd name="connsiteX16" fmla="*/ 887476 w 2308010"/>
                      <a:gd name="connsiteY16" fmla="*/ 1053283 h 2112681"/>
                      <a:gd name="connsiteX17" fmla="*/ 716026 w 2308010"/>
                      <a:gd name="connsiteY17" fmla="*/ 1196158 h 2112681"/>
                      <a:gd name="connsiteX18" fmla="*/ 544576 w 2308010"/>
                      <a:gd name="connsiteY18" fmla="*/ 1348558 h 2112681"/>
                      <a:gd name="connsiteX19" fmla="*/ 458851 w 2308010"/>
                      <a:gd name="connsiteY19" fmla="*/ 1500958 h 2112681"/>
                      <a:gd name="connsiteX20" fmla="*/ 535051 w 2308010"/>
                      <a:gd name="connsiteY20" fmla="*/ 1672408 h 2112681"/>
                      <a:gd name="connsiteX21" fmla="*/ 706501 w 2308010"/>
                      <a:gd name="connsiteY21" fmla="*/ 1615258 h 2112681"/>
                      <a:gd name="connsiteX22" fmla="*/ 973201 w 2308010"/>
                      <a:gd name="connsiteY22" fmla="*/ 1386658 h 2112681"/>
                      <a:gd name="connsiteX23" fmla="*/ 1201801 w 2308010"/>
                      <a:gd name="connsiteY23" fmla="*/ 1262833 h 2112681"/>
                      <a:gd name="connsiteX24" fmla="*/ 1287526 w 2308010"/>
                      <a:gd name="connsiteY24" fmla="*/ 1377133 h 2112681"/>
                      <a:gd name="connsiteX25" fmla="*/ 1116076 w 2308010"/>
                      <a:gd name="connsiteY25" fmla="*/ 1567633 h 2112681"/>
                      <a:gd name="connsiteX26" fmla="*/ 916051 w 2308010"/>
                      <a:gd name="connsiteY26" fmla="*/ 1777183 h 2112681"/>
                      <a:gd name="connsiteX27" fmla="*/ 992251 w 2308010"/>
                      <a:gd name="connsiteY27" fmla="*/ 1958158 h 2112681"/>
                      <a:gd name="connsiteX28" fmla="*/ 1373251 w 2308010"/>
                      <a:gd name="connsiteY28" fmla="*/ 2081983 h 2112681"/>
                      <a:gd name="connsiteX29" fmla="*/ 1668526 w 2308010"/>
                      <a:gd name="connsiteY29" fmla="*/ 2101033 h 2112681"/>
                      <a:gd name="connsiteX30" fmla="*/ 1687576 w 2308010"/>
                      <a:gd name="connsiteY30" fmla="*/ 1929583 h 2112681"/>
                      <a:gd name="connsiteX31" fmla="*/ 1544701 w 2308010"/>
                      <a:gd name="connsiteY31" fmla="*/ 1710508 h 2112681"/>
                      <a:gd name="connsiteX32" fmla="*/ 1620901 w 2308010"/>
                      <a:gd name="connsiteY32" fmla="*/ 1586683 h 2112681"/>
                      <a:gd name="connsiteX33" fmla="*/ 1830451 w 2308010"/>
                      <a:gd name="connsiteY33" fmla="*/ 1834333 h 2112681"/>
                      <a:gd name="connsiteX34" fmla="*/ 1963801 w 2308010"/>
                      <a:gd name="connsiteY34" fmla="*/ 2005783 h 2112681"/>
                      <a:gd name="connsiteX35" fmla="*/ 2240026 w 2308010"/>
                      <a:gd name="connsiteY35" fmla="*/ 1729558 h 2112681"/>
                      <a:gd name="connsiteX36" fmla="*/ 2306701 w 2308010"/>
                      <a:gd name="connsiteY36" fmla="*/ 1319983 h 2112681"/>
                      <a:gd name="connsiteX37" fmla="*/ 2201926 w 2308010"/>
                      <a:gd name="connsiteY37" fmla="*/ 1081858 h 2112681"/>
                      <a:gd name="connsiteX38" fmla="*/ 1811401 w 2308010"/>
                      <a:gd name="connsiteY38" fmla="*/ 1205683 h 2112681"/>
                      <a:gd name="connsiteX39" fmla="*/ 1649476 w 2308010"/>
                      <a:gd name="connsiteY39" fmla="*/ 1300933 h 2112681"/>
                      <a:gd name="connsiteX40" fmla="*/ 1544701 w 2308010"/>
                      <a:gd name="connsiteY40" fmla="*/ 1205683 h 2112681"/>
                      <a:gd name="connsiteX41" fmla="*/ 1849501 w 2308010"/>
                      <a:gd name="connsiteY41" fmla="*/ 1015183 h 2112681"/>
                      <a:gd name="connsiteX42" fmla="*/ 2030476 w 2308010"/>
                      <a:gd name="connsiteY42" fmla="*/ 862783 h 2112681"/>
                      <a:gd name="connsiteX43" fmla="*/ 2020951 w 2308010"/>
                      <a:gd name="connsiteY43" fmla="*/ 672283 h 2112681"/>
                      <a:gd name="connsiteX44" fmla="*/ 1859026 w 2308010"/>
                      <a:gd name="connsiteY44" fmla="*/ 557983 h 2112681"/>
                      <a:gd name="connsiteX45" fmla="*/ 1611376 w 2308010"/>
                      <a:gd name="connsiteY45" fmla="*/ 681808 h 2112681"/>
                      <a:gd name="connsiteX46" fmla="*/ 1344676 w 2308010"/>
                      <a:gd name="connsiteY46" fmla="*/ 815158 h 2112681"/>
                      <a:gd name="connsiteX47" fmla="*/ 1144651 w 2308010"/>
                      <a:gd name="connsiteY47" fmla="*/ 891358 h 2112681"/>
                      <a:gd name="connsiteX48" fmla="*/ 1125601 w 2308010"/>
                      <a:gd name="connsiteY48" fmla="*/ 796108 h 2112681"/>
                      <a:gd name="connsiteX49" fmla="*/ 1392301 w 2308010"/>
                      <a:gd name="connsiteY49" fmla="*/ 615133 h 2112681"/>
                      <a:gd name="connsiteX50" fmla="*/ 1573276 w 2308010"/>
                      <a:gd name="connsiteY50" fmla="*/ 443683 h 2112681"/>
                      <a:gd name="connsiteX51" fmla="*/ 1525651 w 2308010"/>
                      <a:gd name="connsiteY51" fmla="*/ 243658 h 2112681"/>
                      <a:gd name="connsiteX52" fmla="*/ 1297051 w 2308010"/>
                      <a:gd name="connsiteY52" fmla="*/ 100783 h 2112681"/>
                      <a:gd name="connsiteX53" fmla="*/ 1097026 w 2308010"/>
                      <a:gd name="connsiteY53" fmla="*/ 100783 h 2112681"/>
                      <a:gd name="connsiteX54" fmla="*/ 897001 w 2308010"/>
                      <a:gd name="connsiteY54" fmla="*/ 329383 h 2112681"/>
                      <a:gd name="connsiteX55" fmla="*/ 744601 w 2308010"/>
                      <a:gd name="connsiteY55" fmla="*/ 519883 h 2112681"/>
                      <a:gd name="connsiteX56" fmla="*/ 639826 w 2308010"/>
                      <a:gd name="connsiteY56" fmla="*/ 557983 h 2112681"/>
                      <a:gd name="connsiteX57" fmla="*/ 677926 w 2308010"/>
                      <a:gd name="connsiteY57" fmla="*/ 462733 h 2112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2308010" h="2112681">
                        <a:moveTo>
                          <a:pt x="677926" y="462733"/>
                        </a:moveTo>
                        <a:cubicBezTo>
                          <a:pt x="709676" y="411933"/>
                          <a:pt x="803339" y="326208"/>
                          <a:pt x="830326" y="253183"/>
                        </a:cubicBezTo>
                        <a:cubicBezTo>
                          <a:pt x="857314" y="180158"/>
                          <a:pt x="892238" y="62683"/>
                          <a:pt x="839851" y="24583"/>
                        </a:cubicBezTo>
                        <a:cubicBezTo>
                          <a:pt x="787464" y="-13517"/>
                          <a:pt x="631888" y="-2405"/>
                          <a:pt x="516001" y="24583"/>
                        </a:cubicBezTo>
                        <a:cubicBezTo>
                          <a:pt x="400113" y="51570"/>
                          <a:pt x="203263" y="132533"/>
                          <a:pt x="144526" y="186508"/>
                        </a:cubicBezTo>
                        <a:cubicBezTo>
                          <a:pt x="85788" y="240483"/>
                          <a:pt x="115951" y="273821"/>
                          <a:pt x="163576" y="348433"/>
                        </a:cubicBezTo>
                        <a:cubicBezTo>
                          <a:pt x="211201" y="423045"/>
                          <a:pt x="362014" y="557983"/>
                          <a:pt x="430276" y="634183"/>
                        </a:cubicBezTo>
                        <a:cubicBezTo>
                          <a:pt x="498538" y="710383"/>
                          <a:pt x="584263" y="786583"/>
                          <a:pt x="573151" y="805633"/>
                        </a:cubicBezTo>
                        <a:cubicBezTo>
                          <a:pt x="562039" y="824683"/>
                          <a:pt x="425514" y="786583"/>
                          <a:pt x="363601" y="748483"/>
                        </a:cubicBezTo>
                        <a:cubicBezTo>
                          <a:pt x="301688" y="710383"/>
                          <a:pt x="252476" y="608783"/>
                          <a:pt x="201676" y="577033"/>
                        </a:cubicBezTo>
                        <a:cubicBezTo>
                          <a:pt x="150876" y="545283"/>
                          <a:pt x="92138" y="529408"/>
                          <a:pt x="58801" y="557983"/>
                        </a:cubicBezTo>
                        <a:cubicBezTo>
                          <a:pt x="25463" y="586558"/>
                          <a:pt x="-7874" y="656408"/>
                          <a:pt x="1651" y="748483"/>
                        </a:cubicBezTo>
                        <a:cubicBezTo>
                          <a:pt x="11176" y="840558"/>
                          <a:pt x="69913" y="1021533"/>
                          <a:pt x="115951" y="1110433"/>
                        </a:cubicBezTo>
                        <a:cubicBezTo>
                          <a:pt x="161988" y="1199333"/>
                          <a:pt x="201676" y="1280296"/>
                          <a:pt x="277876" y="1281883"/>
                        </a:cubicBezTo>
                        <a:cubicBezTo>
                          <a:pt x="354076" y="1283470"/>
                          <a:pt x="482664" y="1167583"/>
                          <a:pt x="573151" y="1119958"/>
                        </a:cubicBezTo>
                        <a:cubicBezTo>
                          <a:pt x="663638" y="1072333"/>
                          <a:pt x="768414" y="1007245"/>
                          <a:pt x="820801" y="996133"/>
                        </a:cubicBezTo>
                        <a:cubicBezTo>
                          <a:pt x="873188" y="985021"/>
                          <a:pt x="904938" y="1019946"/>
                          <a:pt x="887476" y="1053283"/>
                        </a:cubicBezTo>
                        <a:cubicBezTo>
                          <a:pt x="870014" y="1086620"/>
                          <a:pt x="773176" y="1146946"/>
                          <a:pt x="716026" y="1196158"/>
                        </a:cubicBezTo>
                        <a:cubicBezTo>
                          <a:pt x="658876" y="1245371"/>
                          <a:pt x="587438" y="1297758"/>
                          <a:pt x="544576" y="1348558"/>
                        </a:cubicBezTo>
                        <a:cubicBezTo>
                          <a:pt x="501714" y="1399358"/>
                          <a:pt x="460438" y="1446983"/>
                          <a:pt x="458851" y="1500958"/>
                        </a:cubicBezTo>
                        <a:cubicBezTo>
                          <a:pt x="457263" y="1554933"/>
                          <a:pt x="493776" y="1653358"/>
                          <a:pt x="535051" y="1672408"/>
                        </a:cubicBezTo>
                        <a:cubicBezTo>
                          <a:pt x="576326" y="1691458"/>
                          <a:pt x="633476" y="1662883"/>
                          <a:pt x="706501" y="1615258"/>
                        </a:cubicBezTo>
                        <a:cubicBezTo>
                          <a:pt x="779526" y="1567633"/>
                          <a:pt x="890651" y="1445396"/>
                          <a:pt x="973201" y="1386658"/>
                        </a:cubicBezTo>
                        <a:cubicBezTo>
                          <a:pt x="1055751" y="1327921"/>
                          <a:pt x="1149414" y="1264420"/>
                          <a:pt x="1201801" y="1262833"/>
                        </a:cubicBezTo>
                        <a:cubicBezTo>
                          <a:pt x="1254188" y="1261246"/>
                          <a:pt x="1301813" y="1326333"/>
                          <a:pt x="1287526" y="1377133"/>
                        </a:cubicBezTo>
                        <a:cubicBezTo>
                          <a:pt x="1273239" y="1427933"/>
                          <a:pt x="1177989" y="1500958"/>
                          <a:pt x="1116076" y="1567633"/>
                        </a:cubicBezTo>
                        <a:cubicBezTo>
                          <a:pt x="1054164" y="1634308"/>
                          <a:pt x="936688" y="1712096"/>
                          <a:pt x="916051" y="1777183"/>
                        </a:cubicBezTo>
                        <a:cubicBezTo>
                          <a:pt x="895414" y="1842270"/>
                          <a:pt x="916051" y="1907358"/>
                          <a:pt x="992251" y="1958158"/>
                        </a:cubicBezTo>
                        <a:cubicBezTo>
                          <a:pt x="1068451" y="2008958"/>
                          <a:pt x="1260539" y="2058171"/>
                          <a:pt x="1373251" y="2081983"/>
                        </a:cubicBezTo>
                        <a:cubicBezTo>
                          <a:pt x="1485963" y="2105795"/>
                          <a:pt x="1616139" y="2126433"/>
                          <a:pt x="1668526" y="2101033"/>
                        </a:cubicBezTo>
                        <a:cubicBezTo>
                          <a:pt x="1720914" y="2075633"/>
                          <a:pt x="1708213" y="1994670"/>
                          <a:pt x="1687576" y="1929583"/>
                        </a:cubicBezTo>
                        <a:cubicBezTo>
                          <a:pt x="1666939" y="1864496"/>
                          <a:pt x="1555814" y="1767658"/>
                          <a:pt x="1544701" y="1710508"/>
                        </a:cubicBezTo>
                        <a:cubicBezTo>
                          <a:pt x="1533589" y="1653358"/>
                          <a:pt x="1573276" y="1566046"/>
                          <a:pt x="1620901" y="1586683"/>
                        </a:cubicBezTo>
                        <a:cubicBezTo>
                          <a:pt x="1668526" y="1607321"/>
                          <a:pt x="1773301" y="1764483"/>
                          <a:pt x="1830451" y="1834333"/>
                        </a:cubicBezTo>
                        <a:cubicBezTo>
                          <a:pt x="1887601" y="1904183"/>
                          <a:pt x="1895538" y="2023246"/>
                          <a:pt x="1963801" y="2005783"/>
                        </a:cubicBezTo>
                        <a:cubicBezTo>
                          <a:pt x="2032064" y="1988320"/>
                          <a:pt x="2182876" y="1843858"/>
                          <a:pt x="2240026" y="1729558"/>
                        </a:cubicBezTo>
                        <a:cubicBezTo>
                          <a:pt x="2297176" y="1615258"/>
                          <a:pt x="2313051" y="1427933"/>
                          <a:pt x="2306701" y="1319983"/>
                        </a:cubicBezTo>
                        <a:cubicBezTo>
                          <a:pt x="2300351" y="1212033"/>
                          <a:pt x="2284476" y="1100908"/>
                          <a:pt x="2201926" y="1081858"/>
                        </a:cubicBezTo>
                        <a:cubicBezTo>
                          <a:pt x="2119376" y="1062808"/>
                          <a:pt x="1903476" y="1169171"/>
                          <a:pt x="1811401" y="1205683"/>
                        </a:cubicBezTo>
                        <a:cubicBezTo>
                          <a:pt x="1719326" y="1242195"/>
                          <a:pt x="1693926" y="1300933"/>
                          <a:pt x="1649476" y="1300933"/>
                        </a:cubicBezTo>
                        <a:cubicBezTo>
                          <a:pt x="1605026" y="1300933"/>
                          <a:pt x="1511364" y="1253308"/>
                          <a:pt x="1544701" y="1205683"/>
                        </a:cubicBezTo>
                        <a:cubicBezTo>
                          <a:pt x="1578039" y="1158058"/>
                          <a:pt x="1768539" y="1072333"/>
                          <a:pt x="1849501" y="1015183"/>
                        </a:cubicBezTo>
                        <a:cubicBezTo>
                          <a:pt x="1930463" y="958033"/>
                          <a:pt x="2001901" y="919933"/>
                          <a:pt x="2030476" y="862783"/>
                        </a:cubicBezTo>
                        <a:cubicBezTo>
                          <a:pt x="2059051" y="805633"/>
                          <a:pt x="2049526" y="723083"/>
                          <a:pt x="2020951" y="672283"/>
                        </a:cubicBezTo>
                        <a:cubicBezTo>
                          <a:pt x="1992376" y="621483"/>
                          <a:pt x="1927288" y="556396"/>
                          <a:pt x="1859026" y="557983"/>
                        </a:cubicBezTo>
                        <a:cubicBezTo>
                          <a:pt x="1790764" y="559570"/>
                          <a:pt x="1611376" y="681808"/>
                          <a:pt x="1611376" y="681808"/>
                        </a:cubicBezTo>
                        <a:cubicBezTo>
                          <a:pt x="1525651" y="724671"/>
                          <a:pt x="1422463" y="780233"/>
                          <a:pt x="1344676" y="815158"/>
                        </a:cubicBezTo>
                        <a:cubicBezTo>
                          <a:pt x="1266889" y="850083"/>
                          <a:pt x="1181163" y="894533"/>
                          <a:pt x="1144651" y="891358"/>
                        </a:cubicBezTo>
                        <a:cubicBezTo>
                          <a:pt x="1108139" y="888183"/>
                          <a:pt x="1084326" y="842145"/>
                          <a:pt x="1125601" y="796108"/>
                        </a:cubicBezTo>
                        <a:cubicBezTo>
                          <a:pt x="1166876" y="750071"/>
                          <a:pt x="1317689" y="673871"/>
                          <a:pt x="1392301" y="615133"/>
                        </a:cubicBezTo>
                        <a:cubicBezTo>
                          <a:pt x="1466914" y="556396"/>
                          <a:pt x="1551051" y="505596"/>
                          <a:pt x="1573276" y="443683"/>
                        </a:cubicBezTo>
                        <a:cubicBezTo>
                          <a:pt x="1595501" y="381770"/>
                          <a:pt x="1571688" y="300808"/>
                          <a:pt x="1525651" y="243658"/>
                        </a:cubicBezTo>
                        <a:cubicBezTo>
                          <a:pt x="1479614" y="186508"/>
                          <a:pt x="1368488" y="124595"/>
                          <a:pt x="1297051" y="100783"/>
                        </a:cubicBezTo>
                        <a:cubicBezTo>
                          <a:pt x="1225614" y="76971"/>
                          <a:pt x="1163701" y="62683"/>
                          <a:pt x="1097026" y="100783"/>
                        </a:cubicBezTo>
                        <a:cubicBezTo>
                          <a:pt x="1030351" y="138883"/>
                          <a:pt x="955738" y="259533"/>
                          <a:pt x="897001" y="329383"/>
                        </a:cubicBezTo>
                        <a:cubicBezTo>
                          <a:pt x="838264" y="399233"/>
                          <a:pt x="787463" y="481783"/>
                          <a:pt x="744601" y="519883"/>
                        </a:cubicBezTo>
                        <a:cubicBezTo>
                          <a:pt x="701739" y="557983"/>
                          <a:pt x="649351" y="567508"/>
                          <a:pt x="639826" y="557983"/>
                        </a:cubicBezTo>
                        <a:cubicBezTo>
                          <a:pt x="630301" y="548458"/>
                          <a:pt x="646176" y="513533"/>
                          <a:pt x="677926" y="46273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6" name="Rectangle 25"/>
                <p:cNvSpPr/>
                <p:nvPr/>
              </p:nvSpPr>
              <p:spPr>
                <a:xfrm>
                  <a:off x="6477037" y="4076860"/>
                  <a:ext cx="553049" cy="210163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925535" y="2846789"/>
                  <a:ext cx="553048" cy="20861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pic>
            <p:nvPicPr>
              <p:cNvPr id="2970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" t="4277" r="1598" b="50000"/>
              <a:stretch>
                <a:fillRect/>
              </a:stretch>
            </p:blipFill>
            <p:spPr bwMode="auto">
              <a:xfrm>
                <a:off x="41275" y="3962400"/>
                <a:ext cx="5368925" cy="199072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5" name="Circular Arrow 34"/>
              <p:cNvSpPr/>
              <p:nvPr/>
            </p:nvSpPr>
            <p:spPr>
              <a:xfrm rot="11063261" flipV="1">
                <a:off x="1295400" y="2828925"/>
                <a:ext cx="1581150" cy="251301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04301"/>
                  <a:gd name="adj5" fmla="val 125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970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81"/>
            <a:stretch>
              <a:fillRect/>
            </a:stretch>
          </p:blipFill>
          <p:spPr bwMode="auto">
            <a:xfrm>
              <a:off x="3306763" y="1581150"/>
              <a:ext cx="5688012" cy="21526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7" name="Circular Arrow 36"/>
            <p:cNvSpPr/>
            <p:nvPr/>
          </p:nvSpPr>
          <p:spPr bwMode="auto">
            <a:xfrm rot="10536739">
              <a:off x="5411788" y="2747963"/>
              <a:ext cx="1581150" cy="16383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04301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64085" y="3473549"/>
              <a:ext cx="178234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</a:rPr>
                <a:t>our </a:t>
              </a:r>
              <a:r>
                <a:rPr lang="en-GB" sz="1400" dirty="0" err="1">
                  <a:solidFill>
                    <a:schemeClr val="bg1"/>
                  </a:solidFill>
                </a:rPr>
                <a:t>plastocianina</a:t>
              </a:r>
              <a:r>
                <a:rPr lang="en-GB" sz="1400" dirty="0">
                  <a:solidFill>
                    <a:schemeClr val="bg1"/>
                  </a:solidFill>
                </a:rPr>
                <a:t> (Cu)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12109" y="1394174"/>
              <a:ext cx="159518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 err="1">
                  <a:solidFill>
                    <a:schemeClr val="bg1"/>
                  </a:solidFill>
                </a:rPr>
                <a:t>ou</a:t>
              </a:r>
              <a:r>
                <a:rPr lang="en-GB" sz="1400" dirty="0">
                  <a:solidFill>
                    <a:schemeClr val="bg1"/>
                  </a:solidFill>
                </a:rPr>
                <a:t> </a:t>
              </a:r>
              <a:r>
                <a:rPr lang="en-GB" sz="1400" dirty="0" err="1">
                  <a:solidFill>
                    <a:schemeClr val="bg1"/>
                  </a:solidFill>
                </a:rPr>
                <a:t>flavodoxina</a:t>
              </a:r>
              <a:r>
                <a:rPr lang="en-GB" sz="1400" dirty="0">
                  <a:solidFill>
                    <a:schemeClr val="bg1"/>
                  </a:solidFill>
                </a:rPr>
                <a:t> (Cu)</a:t>
              </a:r>
            </a:p>
          </p:txBody>
        </p:sp>
      </p:grp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627756" y="2058282"/>
            <a:ext cx="1285460" cy="124649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500" b="1" dirty="0" err="1"/>
              <a:t>Respiração</a:t>
            </a:r>
            <a:r>
              <a:rPr lang="en-GB" altLang="en-US" sz="1500" dirty="0"/>
              <a:t>: </a:t>
            </a:r>
            <a:r>
              <a:rPr lang="en-GB" altLang="en-US" sz="1500" dirty="0" err="1"/>
              <a:t>transporte</a:t>
            </a:r>
            <a:r>
              <a:rPr lang="en-GB" altLang="en-US" sz="1500" dirty="0"/>
              <a:t> de </a:t>
            </a:r>
            <a:r>
              <a:rPr lang="en-GB" altLang="en-US" sz="1500" dirty="0" err="1"/>
              <a:t>elétrons</a:t>
            </a:r>
            <a:r>
              <a:rPr lang="en-GB" altLang="en-US" sz="1500" dirty="0"/>
              <a:t> </a:t>
            </a:r>
            <a:r>
              <a:rPr lang="en-GB" altLang="en-US" sz="1500" dirty="0" err="1"/>
              <a:t>nas</a:t>
            </a:r>
            <a:r>
              <a:rPr lang="en-GB" altLang="en-US" sz="1500" dirty="0"/>
              <a:t> </a:t>
            </a:r>
            <a:r>
              <a:rPr lang="en-GB" altLang="en-US" sz="1500" dirty="0" err="1"/>
              <a:t>mitocôndrias</a:t>
            </a:r>
            <a:endParaRPr lang="en-US" altLang="en-US" sz="1500" dirty="0"/>
          </a:p>
        </p:txBody>
      </p:sp>
      <p:sp>
        <p:nvSpPr>
          <p:cNvPr id="40" name="TextBox 32"/>
          <p:cNvSpPr txBox="1">
            <a:spLocks noChangeArrowheads="1"/>
          </p:cNvSpPr>
          <p:nvPr/>
        </p:nvSpPr>
        <p:spPr bwMode="auto">
          <a:xfrm>
            <a:off x="9141192" y="4559904"/>
            <a:ext cx="2599884" cy="5539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500" b="1" i="1" dirty="0" err="1"/>
              <a:t>Fotossíntese</a:t>
            </a:r>
            <a:r>
              <a:rPr lang="en-GB" altLang="en-US" sz="1500" i="1" dirty="0"/>
              <a:t>: </a:t>
            </a:r>
            <a:r>
              <a:rPr lang="en-GB" altLang="en-US" sz="1500" i="1" dirty="0" err="1"/>
              <a:t>Transporte</a:t>
            </a:r>
            <a:r>
              <a:rPr lang="en-GB" altLang="en-US" sz="1500" i="1" dirty="0"/>
              <a:t> de </a:t>
            </a:r>
            <a:r>
              <a:rPr lang="en-GB" altLang="en-US" sz="1500" i="1" dirty="0" err="1"/>
              <a:t>elétrons</a:t>
            </a:r>
            <a:r>
              <a:rPr lang="en-GB" altLang="en-US" sz="1500" i="1" dirty="0"/>
              <a:t> </a:t>
            </a:r>
            <a:r>
              <a:rPr lang="en-GB" altLang="en-US" sz="1500" i="1" dirty="0" err="1"/>
              <a:t>nos</a:t>
            </a:r>
            <a:r>
              <a:rPr lang="en-GB" altLang="en-US" sz="1500" i="1" dirty="0"/>
              <a:t> </a:t>
            </a:r>
            <a:r>
              <a:rPr lang="en-GB" altLang="en-US" sz="1500" i="1" dirty="0" err="1"/>
              <a:t>cloroplástos</a:t>
            </a:r>
            <a:endParaRPr lang="en-US" altLang="en-US" sz="1500" i="1" dirty="0"/>
          </a:p>
        </p:txBody>
      </p:sp>
      <p:sp>
        <p:nvSpPr>
          <p:cNvPr id="9" name="Retângulo 8"/>
          <p:cNvSpPr/>
          <p:nvPr/>
        </p:nvSpPr>
        <p:spPr>
          <a:xfrm>
            <a:off x="928973" y="335882"/>
            <a:ext cx="886720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buFontTx/>
              <a:buAutoNum type="arabicParenBoth"/>
            </a:pP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É fundamental entender e lembrar </a:t>
            </a: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o papel (funções) do</a:t>
            </a:r>
            <a:r>
              <a:rPr lang="pt-BR" altLang="pt-B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 elemento M </a:t>
            </a:r>
            <a:r>
              <a:rPr lang="pt-BR" alt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no metabolismo vegetal.</a:t>
            </a:r>
          </a:p>
        </p:txBody>
      </p:sp>
    </p:spTree>
    <p:extLst>
      <p:ext uri="{BB962C8B-B14F-4D97-AF65-F5344CB8AC3E}">
        <p14:creationId xmlns:p14="http://schemas.microsoft.com/office/powerpoint/2010/main" val="16340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 rot="10800000">
            <a:off x="2208721" y="5366028"/>
            <a:ext cx="5682211" cy="50130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23231" y="3124267"/>
            <a:ext cx="11004219" cy="1752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-191472"/>
            <a:ext cx="10972800" cy="1143000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Regulação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percepção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da def. N,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sinalização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e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respostas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ao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déficit</a:t>
            </a:r>
            <a:endParaRPr lang="en-GB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186267" y="6227762"/>
            <a:ext cx="1049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for example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Scheible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W.-R., et al and Stitt, M. (2004). Genome-wide reprogramming of primary and secondary metabolism, protein synthesis, cellular growth processes, and the regulatory infrastructure of Arabidopsis in response to nitrogen. Plant Physiol. 136: 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2483-2499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Krapp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et al and Daniel-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Vedele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(2011). Arabidopsis roots and shoots show distinct temporal adaptation patterns toward nitrogen starvation. Plant Physiol. 157: 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1255-1282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Schlüter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U., et al. and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Sonnewald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 (2012). Maize source leaf adaptation to nitrogen deficiency affects not only nitrogen and carbon metabolism but also control of phosphate homeostasis. Plant Physiol. 160: 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1384-1406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Amiour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et al and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Hirel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GB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(2012). The use of metabolomics integrated with transcriptomic and proteomic studies for identifying key steps involved in the control of nitrogen metabolism in crops such as maize. J. Exp. Bot. 63: 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5017-5033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Balazadeh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et al. and Mueller-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Roeber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(2014). Reversal of senescence by N resupply to N-starved Arabidopsis thaliana: transcriptomic and </a:t>
            </a:r>
            <a:r>
              <a:rPr lang="en-GB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metabolomic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consequences. J. Exp. Bot. 63: 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5017-5033</a:t>
            </a:r>
            <a:r>
              <a:rPr lang="en-GB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47108" name="Group 2"/>
          <p:cNvGrpSpPr>
            <a:grpSpLocks/>
          </p:cNvGrpSpPr>
          <p:nvPr/>
        </p:nvGrpSpPr>
        <p:grpSpPr bwMode="auto">
          <a:xfrm>
            <a:off x="823230" y="855684"/>
            <a:ext cx="11055472" cy="5282488"/>
            <a:chOff x="-758041" y="884060"/>
            <a:chExt cx="10118362" cy="4639433"/>
          </a:xfrm>
        </p:grpSpPr>
        <p:sp>
          <p:nvSpPr>
            <p:cNvPr id="47109" name="TextBox 5"/>
            <p:cNvSpPr txBox="1">
              <a:spLocks noChangeArrowheads="1"/>
            </p:cNvSpPr>
            <p:nvPr/>
          </p:nvSpPr>
          <p:spPr bwMode="auto">
            <a:xfrm>
              <a:off x="-703384" y="1432093"/>
              <a:ext cx="2457788" cy="56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 dirty="0" err="1" smtClean="0"/>
                <a:t>Deficiência</a:t>
              </a:r>
              <a:r>
                <a:rPr lang="en-GB" altLang="en-US" b="1" dirty="0" smtClean="0"/>
                <a:t> de N</a:t>
              </a:r>
              <a:endParaRPr lang="en-GB" altLang="en-US" b="1" dirty="0"/>
            </a:p>
            <a:p>
              <a:pPr eaLnBrk="1" hangingPunct="1"/>
              <a:r>
                <a:rPr lang="en-GB" altLang="en-US" dirty="0" err="1" smtClean="0"/>
                <a:t>Incremento</a:t>
              </a:r>
              <a:r>
                <a:rPr lang="en-GB" altLang="en-US" dirty="0" smtClean="0"/>
                <a:t> da </a:t>
              </a:r>
              <a:r>
                <a:rPr lang="en-GB" altLang="en-US" dirty="0" err="1" smtClean="0"/>
                <a:t>absorção</a:t>
              </a:r>
              <a:endParaRPr lang="en-GB" altLang="en-US" dirty="0"/>
            </a:p>
          </p:txBody>
        </p:sp>
        <p:sp>
          <p:nvSpPr>
            <p:cNvPr id="47110" name="TextBox 8"/>
            <p:cNvSpPr txBox="1">
              <a:spLocks noChangeArrowheads="1"/>
            </p:cNvSpPr>
            <p:nvPr/>
          </p:nvSpPr>
          <p:spPr bwMode="auto">
            <a:xfrm>
              <a:off x="-703384" y="2943406"/>
              <a:ext cx="4065699" cy="32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 dirty="0" err="1" smtClean="0"/>
                <a:t>Ajustes</a:t>
              </a:r>
              <a:r>
                <a:rPr lang="en-GB" altLang="en-US" b="1" dirty="0" smtClean="0"/>
                <a:t> </a:t>
              </a:r>
              <a:r>
                <a:rPr lang="en-GB" altLang="en-US" b="1" dirty="0" err="1" smtClean="0"/>
                <a:t>metabólicos</a:t>
              </a:r>
              <a:r>
                <a:rPr lang="en-GB" altLang="en-US" b="1" dirty="0" smtClean="0"/>
                <a:t> à </a:t>
              </a:r>
              <a:r>
                <a:rPr lang="en-GB" altLang="en-US" b="1" dirty="0" err="1" smtClean="0"/>
                <a:t>deficiência</a:t>
              </a:r>
              <a:r>
                <a:rPr lang="en-GB" altLang="en-US" b="1" dirty="0" smtClean="0"/>
                <a:t> de N</a:t>
              </a:r>
              <a:endParaRPr lang="en-GB" altLang="en-US" b="1" dirty="0"/>
            </a:p>
          </p:txBody>
        </p:sp>
        <p:sp>
          <p:nvSpPr>
            <p:cNvPr id="47111" name="TextBox 9"/>
            <p:cNvSpPr txBox="1">
              <a:spLocks noChangeArrowheads="1"/>
            </p:cNvSpPr>
            <p:nvPr/>
          </p:nvSpPr>
          <p:spPr bwMode="auto">
            <a:xfrm>
              <a:off x="637849" y="4870430"/>
              <a:ext cx="5838888" cy="32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dirty="0" smtClean="0"/>
                <a:t>Senescência acelerada e remobilização de nitrogênio</a:t>
              </a:r>
              <a:endParaRPr lang="en-GB" altLang="en-US" dirty="0"/>
            </a:p>
          </p:txBody>
        </p:sp>
        <p:sp>
          <p:nvSpPr>
            <p:cNvPr id="47112" name="TextBox 7"/>
            <p:cNvSpPr txBox="1">
              <a:spLocks noChangeArrowheads="1"/>
            </p:cNvSpPr>
            <p:nvPr/>
          </p:nvSpPr>
          <p:spPr bwMode="auto">
            <a:xfrm>
              <a:off x="-711133" y="2107841"/>
              <a:ext cx="6120680" cy="56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b="1" i="1" dirty="0" smtClean="0"/>
                <a:t>Ativação de alguns transportadores de NO</a:t>
              </a:r>
              <a:r>
                <a:rPr lang="pt-BR" altLang="en-US" b="1" i="1" baseline="-25000" dirty="0" smtClean="0"/>
                <a:t>3</a:t>
              </a:r>
              <a:r>
                <a:rPr lang="pt-BR" altLang="en-US" b="1" i="1" baseline="30000" dirty="0" smtClean="0"/>
                <a:t>-</a:t>
              </a:r>
              <a:r>
                <a:rPr lang="pt-BR" altLang="en-US" b="1" i="1" dirty="0" smtClean="0"/>
                <a:t> e NH</a:t>
              </a:r>
              <a:r>
                <a:rPr lang="pt-BR" altLang="en-US" b="1" i="1" baseline="-25000" dirty="0" smtClean="0"/>
                <a:t>4</a:t>
              </a:r>
              <a:r>
                <a:rPr lang="pt-BR" altLang="en-US" b="1" i="1" baseline="30000" dirty="0" smtClean="0"/>
                <a:t>+ </a:t>
              </a:r>
              <a:r>
                <a:rPr lang="pt-BR" altLang="en-US" b="1" i="1" dirty="0" smtClean="0"/>
                <a:t>(*)</a:t>
              </a:r>
            </a:p>
            <a:p>
              <a:pPr eaLnBrk="1" hangingPunct="1"/>
              <a:r>
                <a:rPr lang="pt-BR" altLang="en-US" dirty="0" smtClean="0"/>
                <a:t>Crescimento preferencial da raiz em relação à parte aérea</a:t>
              </a:r>
              <a:endParaRPr lang="en-GB" altLang="en-US" dirty="0"/>
            </a:p>
          </p:txBody>
        </p:sp>
        <p:sp>
          <p:nvSpPr>
            <p:cNvPr id="47113" name="TextBox 12"/>
            <p:cNvSpPr txBox="1">
              <a:spLocks noChangeArrowheads="1"/>
            </p:cNvSpPr>
            <p:nvPr/>
          </p:nvSpPr>
          <p:spPr bwMode="auto">
            <a:xfrm>
              <a:off x="-703385" y="3270640"/>
              <a:ext cx="7659266" cy="105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GB" altLang="en-US" dirty="0" err="1" smtClean="0"/>
                <a:t>Decréscimo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na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acumulação</a:t>
              </a:r>
              <a:r>
                <a:rPr lang="en-GB" altLang="en-US" dirty="0" smtClean="0"/>
                <a:t> de </a:t>
              </a:r>
              <a:r>
                <a:rPr lang="en-GB" altLang="en-US" dirty="0" err="1" smtClean="0"/>
                <a:t>clorofila</a:t>
              </a:r>
              <a:r>
                <a:rPr lang="en-GB" altLang="en-US" dirty="0" smtClean="0"/>
                <a:t>, que </a:t>
              </a:r>
              <a:r>
                <a:rPr lang="en-GB" altLang="en-US" dirty="0" err="1" smtClean="0"/>
                <a:t>apresenta</a:t>
              </a:r>
              <a:r>
                <a:rPr lang="en-GB" altLang="en-US" dirty="0" smtClean="0"/>
                <a:t> alto </a:t>
              </a:r>
              <a:r>
                <a:rPr lang="en-GB" altLang="en-US" dirty="0" err="1" smtClean="0"/>
                <a:t>conteúdo</a:t>
              </a:r>
              <a:r>
                <a:rPr lang="en-GB" altLang="en-US" dirty="0" smtClean="0"/>
                <a:t> de N  </a:t>
              </a:r>
              <a:endParaRPr lang="en-GB" altLang="en-US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pt-BR" altLang="en-US" dirty="0" smtClean="0"/>
                <a:t>Aumento da acumulação de antocianinas livres de N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GB" altLang="en-US" dirty="0" err="1" smtClean="0"/>
                <a:t>Menores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reservas</a:t>
              </a:r>
              <a:r>
                <a:rPr lang="en-GB" altLang="en-US" dirty="0" smtClean="0"/>
                <a:t> de </a:t>
              </a:r>
              <a:r>
                <a:rPr lang="en-GB" altLang="en-US" dirty="0" err="1" smtClean="0"/>
                <a:t>compostos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nitrogenados</a:t>
              </a:r>
              <a:r>
                <a:rPr lang="en-GB" altLang="en-US" dirty="0" smtClean="0"/>
                <a:t> </a:t>
              </a:r>
              <a:r>
                <a:rPr lang="en-GB" altLang="en-US" dirty="0"/>
                <a:t>(</a:t>
              </a:r>
              <a:r>
                <a:rPr lang="en-GB" altLang="en-US" dirty="0" err="1" smtClean="0"/>
                <a:t>aminoácidos</a:t>
              </a:r>
              <a:r>
                <a:rPr lang="en-GB" altLang="en-US" dirty="0"/>
                <a:t>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GB" altLang="en-US" dirty="0" err="1" smtClean="0"/>
                <a:t>Maiores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reservas</a:t>
              </a:r>
              <a:r>
                <a:rPr lang="en-GB" altLang="en-US" dirty="0" smtClean="0"/>
                <a:t> de </a:t>
              </a:r>
              <a:r>
                <a:rPr lang="en-GB" altLang="en-US" dirty="0" err="1" smtClean="0"/>
                <a:t>compostos</a:t>
              </a:r>
              <a:r>
                <a:rPr lang="en-GB" altLang="en-US" dirty="0" smtClean="0"/>
                <a:t> </a:t>
              </a:r>
              <a:r>
                <a:rPr lang="en-GB" altLang="en-US" dirty="0" err="1" smtClean="0"/>
                <a:t>sem</a:t>
              </a:r>
              <a:r>
                <a:rPr lang="en-GB" altLang="en-US" dirty="0" smtClean="0"/>
                <a:t> N (</a:t>
              </a:r>
              <a:r>
                <a:rPr lang="en-GB" altLang="en-US" dirty="0" err="1" smtClean="0"/>
                <a:t>carboidratos</a:t>
              </a:r>
              <a:r>
                <a:rPr lang="en-GB" altLang="en-US" dirty="0" smtClean="0"/>
                <a:t>, </a:t>
              </a:r>
              <a:r>
                <a:rPr lang="en-GB" altLang="en-US" dirty="0" err="1" smtClean="0"/>
                <a:t>ác</a:t>
              </a:r>
              <a:r>
                <a:rPr lang="en-GB" altLang="en-US" dirty="0" smtClean="0"/>
                <a:t>. </a:t>
              </a:r>
              <a:r>
                <a:rPr lang="en-GB" altLang="en-US" dirty="0" err="1" smtClean="0"/>
                <a:t>orgânicos</a:t>
              </a:r>
              <a:r>
                <a:rPr lang="en-GB" altLang="en-US" dirty="0" smtClean="0"/>
                <a:t>)</a:t>
              </a:r>
              <a:endParaRPr lang="en-GB" altLang="en-US" dirty="0"/>
            </a:p>
          </p:txBody>
        </p:sp>
        <p:pic>
          <p:nvPicPr>
            <p:cNvPr id="471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9" t="36885" r="1807" b="51363"/>
            <a:stretch>
              <a:fillRect/>
            </a:stretch>
          </p:blipFill>
          <p:spPr bwMode="auto">
            <a:xfrm>
              <a:off x="5969271" y="3746434"/>
              <a:ext cx="3391050" cy="67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260" y="884060"/>
              <a:ext cx="1610623" cy="195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5" descr="http://www.plantcell.org/content/22/5/1463/F2.large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6" t="65881" r="33919" b="26500"/>
            <a:stretch>
              <a:fillRect/>
            </a:stretch>
          </p:blipFill>
          <p:spPr bwMode="auto">
            <a:xfrm>
              <a:off x="-758041" y="4594805"/>
              <a:ext cx="12795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8881533" y="950546"/>
            <a:ext cx="3201402" cy="1957582"/>
            <a:chOff x="8881533" y="950546"/>
            <a:chExt cx="3201402" cy="1957582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930" y="950546"/>
              <a:ext cx="1968692" cy="195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11004699" y="1539018"/>
              <a:ext cx="107823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100" dirty="0">
                  <a:latin typeface="+mn-lt"/>
                </a:rPr>
                <a:t>Em </a:t>
              </a:r>
              <a:r>
                <a:rPr lang="pt-BR" altLang="en-US" sz="1100" dirty="0" smtClean="0">
                  <a:latin typeface="+mn-lt"/>
                </a:rPr>
                <a:t>raízes bipartidas, </a:t>
              </a:r>
              <a:r>
                <a:rPr lang="pt-BR" altLang="en-US" sz="1100" dirty="0">
                  <a:latin typeface="+mn-lt"/>
                </a:rPr>
                <a:t>as </a:t>
              </a:r>
              <a:r>
                <a:rPr lang="pt-BR" altLang="en-US" sz="1100" dirty="0" err="1">
                  <a:latin typeface="+mn-lt"/>
                </a:rPr>
                <a:t>CKs</a:t>
              </a:r>
              <a:r>
                <a:rPr lang="pt-BR" altLang="en-US" sz="1100" dirty="0">
                  <a:latin typeface="+mn-lt"/>
                </a:rPr>
                <a:t> promovem o crescimento radicular em resposta à demanda de </a:t>
              </a:r>
              <a:r>
                <a:rPr lang="pt-BR" altLang="en-US" sz="1100" dirty="0" smtClean="0">
                  <a:latin typeface="+mn-lt"/>
                </a:rPr>
                <a:t>N</a:t>
              </a:r>
              <a:endParaRPr lang="en-GB" altLang="en-US" sz="1100" dirty="0">
                <a:latin typeface="+mn-lt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8881533" y="1539018"/>
              <a:ext cx="474134" cy="1369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85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550333" y="98596"/>
            <a:ext cx="9233279" cy="4804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altLang="en-US" sz="2400" dirty="0" err="1" smtClean="0">
                <a:solidFill>
                  <a:srgbClr val="000000"/>
                </a:solidFill>
                <a:effectLst/>
              </a:rPr>
              <a:t>Deficiência</a:t>
            </a:r>
            <a:r>
              <a:rPr lang="en-GB" altLang="en-US" sz="2400" dirty="0" smtClean="0">
                <a:solidFill>
                  <a:srgbClr val="000000"/>
                </a:solidFill>
                <a:effectLst/>
              </a:rPr>
              <a:t> de Mg interfere </a:t>
            </a:r>
            <a:r>
              <a:rPr lang="en-GB" altLang="en-US" sz="2400" dirty="0" err="1" smtClean="0">
                <a:solidFill>
                  <a:srgbClr val="000000"/>
                </a:solidFill>
                <a:effectLst/>
              </a:rPr>
              <a:t>na</a:t>
            </a:r>
            <a:r>
              <a:rPr lang="en-GB" alt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GB" altLang="en-US" sz="2400" dirty="0" err="1" smtClean="0">
                <a:solidFill>
                  <a:srgbClr val="000000"/>
                </a:solidFill>
                <a:effectLst/>
              </a:rPr>
              <a:t>fotossíntese</a:t>
            </a:r>
            <a:r>
              <a:rPr lang="en-GB" altLang="en-US" sz="2400" dirty="0" smtClean="0">
                <a:solidFill>
                  <a:srgbClr val="000000"/>
                </a:solidFill>
                <a:effectLst/>
              </a:rPr>
              <a:t> e no </a:t>
            </a:r>
            <a:r>
              <a:rPr lang="en-GB" altLang="en-US" sz="2400" dirty="0" err="1" smtClean="0">
                <a:solidFill>
                  <a:srgbClr val="000000"/>
                </a:solidFill>
                <a:effectLst/>
              </a:rPr>
              <a:t>transporte</a:t>
            </a:r>
            <a:r>
              <a:rPr lang="en-GB" altLang="en-US" sz="2400" dirty="0" smtClean="0">
                <a:solidFill>
                  <a:srgbClr val="000000"/>
                </a:solidFill>
                <a:effectLst/>
              </a:rPr>
              <a:t> de </a:t>
            </a:r>
            <a:r>
              <a:rPr lang="en-GB" altLang="en-US" sz="2400" dirty="0" err="1" smtClean="0">
                <a:solidFill>
                  <a:srgbClr val="000000"/>
                </a:solidFill>
                <a:effectLst/>
              </a:rPr>
              <a:t>carbono</a:t>
            </a:r>
            <a:endParaRPr lang="en-GB" altLang="en-US" sz="240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92013" y="5962022"/>
            <a:ext cx="899159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Reused with permission from Wiley from </a:t>
            </a:r>
            <a:r>
              <a:rPr lang="en-GB" altLang="en-US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Cakmak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 and Kirkby, E.A. (2008). Role of magnesium in carbon partitioning and alleviating </a:t>
            </a:r>
            <a:r>
              <a:rPr lang="en-GB" altLang="en-US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photooxidative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damage. Physiol. Plant. 133: </a:t>
            </a:r>
            <a:r>
              <a:rPr lang="en-GB" altLang="en-US" sz="11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692-704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See also </a:t>
            </a:r>
            <a:r>
              <a:rPr lang="en-GB" altLang="en-US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Verbruggen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N., and </a:t>
            </a:r>
            <a:r>
              <a:rPr lang="en-GB" altLang="en-US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Hermans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(2013). Physiological and molecular responses to magnesium nutritional imbalance in plants. Plant Soil. 368: 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87 – 99</a:t>
            </a:r>
            <a:r>
              <a:rPr lang="en-GB" altLang="en-U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8916" name="Group 1"/>
          <p:cNvGrpSpPr>
            <a:grpSpLocks/>
          </p:cNvGrpSpPr>
          <p:nvPr/>
        </p:nvGrpSpPr>
        <p:grpSpPr bwMode="auto">
          <a:xfrm>
            <a:off x="902285" y="1191692"/>
            <a:ext cx="9382820" cy="4624959"/>
            <a:chOff x="-324545" y="1213866"/>
            <a:chExt cx="9382820" cy="4624959"/>
          </a:xfrm>
        </p:grpSpPr>
        <p:grpSp>
          <p:nvGrpSpPr>
            <p:cNvPr id="38917" name="Group 2"/>
            <p:cNvGrpSpPr>
              <a:grpSpLocks/>
            </p:cNvGrpSpPr>
            <p:nvPr/>
          </p:nvGrpSpPr>
          <p:grpSpPr bwMode="auto">
            <a:xfrm>
              <a:off x="-324545" y="1213866"/>
              <a:ext cx="6115745" cy="4615434"/>
              <a:chOff x="-324545" y="1213866"/>
              <a:chExt cx="6115745" cy="4615434"/>
            </a:xfrm>
          </p:grpSpPr>
          <p:pic>
            <p:nvPicPr>
              <p:cNvPr id="3892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4545" y="1242491"/>
                <a:ext cx="6115745" cy="4586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1" name="TextBox 1"/>
              <p:cNvSpPr txBox="1">
                <a:spLocks noChangeArrowheads="1"/>
              </p:cNvSpPr>
              <p:nvPr/>
            </p:nvSpPr>
            <p:spPr bwMode="auto">
              <a:xfrm>
                <a:off x="-315244" y="1213866"/>
                <a:ext cx="32752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b="1" dirty="0" err="1" smtClean="0">
                    <a:solidFill>
                      <a:srgbClr val="000000"/>
                    </a:solidFill>
                  </a:rPr>
                  <a:t>Efeitos</a:t>
                </a:r>
                <a:r>
                  <a:rPr lang="en-GB" altLang="en-US" b="1" dirty="0" smtClean="0">
                    <a:solidFill>
                      <a:srgbClr val="000000"/>
                    </a:solidFill>
                  </a:rPr>
                  <a:t> da </a:t>
                </a:r>
                <a:r>
                  <a:rPr lang="en-GB" altLang="en-US" b="1" dirty="0" err="1" smtClean="0">
                    <a:solidFill>
                      <a:srgbClr val="000000"/>
                    </a:solidFill>
                  </a:rPr>
                  <a:t>deficiência</a:t>
                </a:r>
                <a:r>
                  <a:rPr lang="en-GB" altLang="en-US" b="1" dirty="0" smtClean="0">
                    <a:solidFill>
                      <a:srgbClr val="000000"/>
                    </a:solidFill>
                  </a:rPr>
                  <a:t> de Mg</a:t>
                </a:r>
                <a:endParaRPr lang="en-GB" altLang="en-US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389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4" r="5809" b="46239"/>
            <a:stretch>
              <a:fillRect/>
            </a:stretch>
          </p:blipFill>
          <p:spPr bwMode="auto">
            <a:xfrm>
              <a:off x="4267200" y="3524250"/>
              <a:ext cx="4791075" cy="231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096000" y="2276871"/>
              <a:ext cx="2868487" cy="1200329"/>
            </a:xfrm>
            <a:prstGeom prst="rect">
              <a:avLst/>
            </a:prstGeom>
            <a:solidFill>
              <a:srgbClr val="CCF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pt-BR" dirty="0">
                  <a:solidFill>
                    <a:srgbClr val="000000"/>
                  </a:solidFill>
                  <a:latin typeface="Arial" charset="0"/>
                </a:rPr>
                <a:t>Um sintoma da deficiência de Mg é a </a:t>
              </a:r>
              <a:r>
                <a:rPr lang="pt-BR" dirty="0" err="1">
                  <a:solidFill>
                    <a:srgbClr val="000000"/>
                  </a:solidFill>
                  <a:latin typeface="Arial" charset="0"/>
                </a:rPr>
                <a:t>clorose</a:t>
              </a:r>
              <a:r>
                <a:rPr lang="pt-BR" dirty="0">
                  <a:solidFill>
                    <a:srgbClr val="000000"/>
                  </a:solidFill>
                  <a:latin typeface="Arial" charset="0"/>
                </a:rPr>
                <a:t> induzida por </a:t>
              </a:r>
              <a:r>
                <a:rPr lang="pt-BR" dirty="0" smtClean="0">
                  <a:solidFill>
                    <a:srgbClr val="000000"/>
                  </a:solidFill>
                  <a:latin typeface="Arial" charset="0"/>
                </a:rPr>
                <a:t>excesso de luz</a:t>
              </a:r>
              <a:endParaRPr lang="en-GB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4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boron defici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67" y="253979"/>
            <a:ext cx="3187729" cy="25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81" y="244341"/>
            <a:ext cx="3369276" cy="25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215470" y="2498652"/>
            <a:ext cx="2640482" cy="2876550"/>
          </a:xfrm>
          <a:prstGeom prst="snip2SameRect">
            <a:avLst>
              <a:gd name="adj1" fmla="val 31268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847351" y="5324669"/>
            <a:ext cx="3048000" cy="12003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en-US" dirty="0"/>
              <a:t>A pectina é encontrada na lamela média e na parede celular de um tubo polínico em crescimento</a:t>
            </a:r>
            <a:endParaRPr lang="en-GB" altLang="en-US" dirty="0" smtClean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4987861" y="4737917"/>
            <a:ext cx="1828800" cy="1952625"/>
            <a:chOff x="1600200" y="3126855"/>
            <a:chExt cx="2663031" cy="2690813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" t="50000" r="47792"/>
            <a:stretch>
              <a:fillRect/>
            </a:stretch>
          </p:blipFill>
          <p:spPr bwMode="auto">
            <a:xfrm>
              <a:off x="1600200" y="3126855"/>
              <a:ext cx="2663031" cy="269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1720415" y="3414299"/>
              <a:ext cx="1905202" cy="42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 dirty="0" err="1" smtClean="0"/>
                <a:t>Lamela</a:t>
              </a:r>
              <a:r>
                <a:rPr lang="en-GB" altLang="en-US" sz="1400" dirty="0" smtClean="0"/>
                <a:t> </a:t>
              </a:r>
              <a:r>
                <a:rPr lang="en-GB" altLang="en-US" sz="1400" dirty="0" err="1" smtClean="0"/>
                <a:t>média</a:t>
              </a:r>
              <a:endParaRPr lang="en-GB" altLang="en-US" sz="1400" dirty="0"/>
            </a:p>
          </p:txBody>
        </p:sp>
        <p:cxnSp>
          <p:nvCxnSpPr>
            <p:cNvPr id="10" name="Straight Arrow Connector 16"/>
            <p:cNvCxnSpPr/>
            <p:nvPr/>
          </p:nvCxnSpPr>
          <p:spPr>
            <a:xfrm>
              <a:off x="2931716" y="3844405"/>
              <a:ext cx="235789" cy="6081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1139567" y="2828382"/>
            <a:ext cx="4457700" cy="1870075"/>
            <a:chOff x="76200" y="1482725"/>
            <a:chExt cx="4457700" cy="1870075"/>
          </a:xfrm>
        </p:grpSpPr>
        <p:pic>
          <p:nvPicPr>
            <p:cNvPr id="12" name="Picture 3" descr="C:\Users\mary\Desktop\srep550-g0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581150"/>
              <a:ext cx="2597150" cy="17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76200" y="1755775"/>
              <a:ext cx="23241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sz="1600" b="1" dirty="0"/>
                <a:t>A pectina é um polímero de ácido </a:t>
              </a:r>
              <a:r>
                <a:rPr lang="pt-BR" altLang="en-US" sz="1600" b="1" dirty="0" err="1"/>
                <a:t>galacturônico</a:t>
              </a:r>
              <a:r>
                <a:rPr lang="pt-BR" altLang="en-US" sz="1600" b="1" dirty="0"/>
                <a:t>. O cálcio estabiliza a pectina e faz com que </a:t>
              </a:r>
              <a:r>
                <a:rPr lang="pt-BR" altLang="en-US" sz="1600" b="1" dirty="0" smtClean="0"/>
                <a:t>fique como "gel</a:t>
              </a:r>
              <a:r>
                <a:rPr lang="pt-BR" altLang="en-US" sz="1600" b="1" dirty="0"/>
                <a:t>"</a:t>
              </a:r>
              <a:endParaRPr lang="en-GB" altLang="en-US" sz="1600" b="1" dirty="0"/>
            </a:p>
          </p:txBody>
        </p:sp>
        <p:sp>
          <p:nvSpPr>
            <p:cNvPr id="14" name="Rectangle 2"/>
            <p:cNvSpPr/>
            <p:nvPr/>
          </p:nvSpPr>
          <p:spPr>
            <a:xfrm>
              <a:off x="76200" y="1482725"/>
              <a:ext cx="4457700" cy="18700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378788" y="2968628"/>
            <a:ext cx="19495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 smtClean="0"/>
              <a:t>Ca</a:t>
            </a:r>
            <a:r>
              <a:rPr lang="pt-BR" altLang="en-US" sz="1400" baseline="30000" dirty="0" smtClean="0"/>
              <a:t>2+</a:t>
            </a:r>
            <a:r>
              <a:rPr lang="pt-BR" altLang="en-US" sz="1400" dirty="0" smtClean="0"/>
              <a:t> e B interagindo </a:t>
            </a:r>
            <a:r>
              <a:rPr lang="pt-BR" altLang="en-US" sz="1400" dirty="0"/>
              <a:t>com pectina na ponta do tubo polínico</a:t>
            </a:r>
            <a:endParaRPr lang="en-GB" altLang="en-US" sz="1400" dirty="0"/>
          </a:p>
        </p:txBody>
      </p: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139567" y="4737917"/>
            <a:ext cx="3183321" cy="1994140"/>
            <a:chOff x="-345267" y="3271958"/>
            <a:chExt cx="3975354" cy="2443042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13" y="3784924"/>
              <a:ext cx="2784475" cy="193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5"/>
            <p:cNvSpPr txBox="1">
              <a:spLocks noChangeArrowheads="1"/>
            </p:cNvSpPr>
            <p:nvPr/>
          </p:nvSpPr>
          <p:spPr bwMode="auto">
            <a:xfrm>
              <a:off x="-120758" y="3271958"/>
              <a:ext cx="3647749" cy="82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400" dirty="0" smtClean="0"/>
                <a:t>“</a:t>
              </a:r>
              <a:r>
                <a:rPr lang="pt-BR" altLang="en-US" sz="1200" dirty="0" err="1" smtClean="0">
                  <a:latin typeface="+mn-lt"/>
                </a:rPr>
                <a:t>Gastronomistas</a:t>
              </a:r>
              <a:r>
                <a:rPr lang="pt-BR" altLang="en-US" sz="1200" dirty="0" smtClean="0">
                  <a:latin typeface="+mn-lt"/>
                </a:rPr>
                <a:t> moleculares” reagem o </a:t>
              </a:r>
              <a:r>
                <a:rPr lang="pt-BR" altLang="en-US" sz="1200" dirty="0">
                  <a:latin typeface="+mn-lt"/>
                </a:rPr>
                <a:t>cálcio com polímeros semelhantes à pectina para produzir alimentos interessantes</a:t>
              </a:r>
              <a:endParaRPr lang="en-GB" altLang="en-US" sz="1200" dirty="0">
                <a:latin typeface="+mn-lt"/>
              </a:endParaRPr>
            </a:p>
          </p:txBody>
        </p:sp>
        <p:sp>
          <p:nvSpPr>
            <p:cNvPr id="19" name="Rectangle 37"/>
            <p:cNvSpPr/>
            <p:nvPr/>
          </p:nvSpPr>
          <p:spPr>
            <a:xfrm>
              <a:off x="-345267" y="3362733"/>
              <a:ext cx="3975354" cy="23522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grpSp>
        <p:nvGrpSpPr>
          <p:cNvPr id="20" name="Group 102399"/>
          <p:cNvGrpSpPr>
            <a:grpSpLocks/>
          </p:cNvGrpSpPr>
          <p:nvPr/>
        </p:nvGrpSpPr>
        <p:grpSpPr bwMode="auto">
          <a:xfrm>
            <a:off x="6596104" y="3850514"/>
            <a:ext cx="1335536" cy="631716"/>
            <a:chOff x="4757276" y="2460887"/>
            <a:chExt cx="1336160" cy="631514"/>
          </a:xfrm>
        </p:grpSpPr>
        <p:grpSp>
          <p:nvGrpSpPr>
            <p:cNvPr id="21" name="Group 23"/>
            <p:cNvGrpSpPr>
              <a:grpSpLocks/>
            </p:cNvGrpSpPr>
            <p:nvPr/>
          </p:nvGrpSpPr>
          <p:grpSpPr bwMode="auto">
            <a:xfrm>
              <a:off x="4757276" y="2555370"/>
              <a:ext cx="270975" cy="367862"/>
              <a:chOff x="1569487" y="3375700"/>
              <a:chExt cx="270975" cy="367862"/>
            </a:xfrm>
          </p:grpSpPr>
          <p:cxnSp>
            <p:nvCxnSpPr>
              <p:cNvPr id="24" name="Straight Connector 7"/>
              <p:cNvCxnSpPr/>
              <p:nvPr/>
            </p:nvCxnSpPr>
            <p:spPr>
              <a:xfrm>
                <a:off x="1569487" y="3743031"/>
                <a:ext cx="271590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30"/>
              <p:cNvSpPr/>
              <p:nvPr/>
            </p:nvSpPr>
            <p:spPr>
              <a:xfrm>
                <a:off x="1615547" y="3376436"/>
                <a:ext cx="179471" cy="179330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5126053" y="2460887"/>
              <a:ext cx="967383" cy="338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dirty="0" smtClean="0"/>
                <a:t>B e Ca</a:t>
              </a:r>
              <a:r>
                <a:rPr lang="en-GB" altLang="en-US" sz="1600" baseline="30000" dirty="0" smtClean="0"/>
                <a:t>2</a:t>
              </a:r>
              <a:r>
                <a:rPr lang="en-GB" altLang="en-US" sz="1600" baseline="30000" dirty="0"/>
                <a:t>+</a:t>
              </a:r>
              <a:endParaRPr lang="en-GB" altLang="en-US" sz="1600" dirty="0"/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5108961" y="2753955"/>
              <a:ext cx="867951" cy="338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dirty="0" err="1" smtClean="0"/>
                <a:t>Pectina</a:t>
              </a:r>
              <a:endParaRPr lang="en-GB" altLang="en-US" sz="1600" dirty="0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1251895" y="69313"/>
            <a:ext cx="23166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" dirty="0">
                <a:latin typeface="Calibri" panose="020F0502020204030204" pitchFamily="34" charset="0"/>
              </a:rPr>
              <a:t>http://agritech.tnau.ac.in/horticulture/plant_nutri/mango_bor.html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/>
          <a:srcRect l="8382" t="35686" r="51984" b="9804"/>
          <a:stretch/>
        </p:blipFill>
        <p:spPr>
          <a:xfrm>
            <a:off x="7840009" y="474133"/>
            <a:ext cx="2373670" cy="20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1978495" y="1323348"/>
            <a:ext cx="4248472" cy="1440160"/>
          </a:xfrm>
          <a:prstGeom prst="homePlate">
            <a:avLst/>
          </a:prstGeom>
          <a:solidFill>
            <a:srgbClr val="CCFF99"/>
          </a:solidFill>
          <a:ln>
            <a:solidFill>
              <a:srgbClr val="008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72" name="CaixaDeTexto 6"/>
          <p:cNvSpPr txBox="1">
            <a:spLocks noChangeArrowheads="1"/>
          </p:cNvSpPr>
          <p:nvPr/>
        </p:nvSpPr>
        <p:spPr bwMode="auto">
          <a:xfrm>
            <a:off x="8607000" y="3073566"/>
            <a:ext cx="1881488" cy="3477875"/>
          </a:xfrm>
          <a:prstGeom prst="rect">
            <a:avLst/>
          </a:prstGeom>
          <a:solidFill>
            <a:srgbClr val="CCFF99">
              <a:alpha val="54117"/>
            </a:srgbClr>
          </a:solidFill>
          <a:ln w="25400">
            <a:solidFill>
              <a:srgbClr val="008000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pt-BR" alt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(3) Essa anormalidade/anomalia é caracterizada de algum modo, o que constitui uma </a:t>
            </a:r>
            <a:r>
              <a:rPr lang="pt-BR" alt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AVALIAÇÃO DO ESTADO NUTRICIONAL</a:t>
            </a:r>
            <a:r>
              <a:rPr lang="pt-BR" alt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8496" y="1323348"/>
            <a:ext cx="3698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(2) Os termos “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falta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”, “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deficiência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”, “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carência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” e “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excesso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”, ou 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toxidez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, são usados para indicar situações anormais na planta, do ponto de vista da </a:t>
            </a: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Nutrição Mineral de Plantas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44" y="3068960"/>
            <a:ext cx="4597772" cy="3483558"/>
          </a:xfrm>
          <a:prstGeom prst="rect">
            <a:avLst/>
          </a:prstGeom>
        </p:spPr>
      </p:pic>
      <p:pic>
        <p:nvPicPr>
          <p:cNvPr id="192516" name="Picture 4" descr="Resultado de imagem para copper deficiency symptoms in pla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74" y="1014914"/>
            <a:ext cx="4173932" cy="2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973378" y="36947"/>
            <a:ext cx="8908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O que estes sintomas “nos dizem” acerca da participação dos nutrientes na bioquímica e fisiologia das plantas?</a:t>
            </a:r>
          </a:p>
        </p:txBody>
      </p:sp>
      <p:pic>
        <p:nvPicPr>
          <p:cNvPr id="192518" name="Picture 6" descr="Imagem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443" r="14117"/>
          <a:stretch/>
        </p:blipFill>
        <p:spPr bwMode="auto">
          <a:xfrm>
            <a:off x="6297004" y="3286113"/>
            <a:ext cx="2232248" cy="30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15681" y="6633210"/>
            <a:ext cx="6566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</a:rPr>
              <a:t>https://www.dreamstime.com/plant-deficiency-guide-planting-issues-identifying-plant-nutrient-deficiencies-hand-draw-design-vector-image122477089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 flipV="1">
            <a:off x="1642244" y="3068299"/>
            <a:ext cx="6964756" cy="9626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 flipV="1">
            <a:off x="1585256" y="6551441"/>
            <a:ext cx="7021744" cy="1739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794" y="119255"/>
            <a:ext cx="7893092" cy="122709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Avaliação do estado nutritional das plantas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2780656" y="6087247"/>
            <a:ext cx="8070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Lopes, M.S., </a:t>
            </a:r>
            <a:r>
              <a:rPr lang="en-GB" alt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Araus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J.L., van </a:t>
            </a:r>
            <a:r>
              <a:rPr lang="en-GB" alt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Heerden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P.D.R., and Foyer, C.H. (2011). Enhancing drought tolerance in C</a:t>
            </a:r>
            <a:r>
              <a:rPr lang="en-GB" altLang="en-US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crops. J. Exp. Bot. 62: 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3135 – 3153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permission of Society of Experimental Biology</a:t>
            </a:r>
            <a:endParaRPr lang="en-GB" altLang="en-US" sz="800" dirty="0"/>
          </a:p>
        </p:txBody>
      </p:sp>
      <p:grpSp>
        <p:nvGrpSpPr>
          <p:cNvPr id="90116" name="Group 2"/>
          <p:cNvGrpSpPr>
            <a:grpSpLocks/>
          </p:cNvGrpSpPr>
          <p:nvPr/>
        </p:nvGrpSpPr>
        <p:grpSpPr bwMode="auto">
          <a:xfrm>
            <a:off x="1959794" y="1792889"/>
            <a:ext cx="8570913" cy="4164013"/>
            <a:chOff x="82550" y="1603375"/>
            <a:chExt cx="8570913" cy="4164013"/>
          </a:xfrm>
        </p:grpSpPr>
        <p:pic>
          <p:nvPicPr>
            <p:cNvPr id="90117" name="Picture 2" descr="http://jxb.oxfordjournals.org/content/62/9/3135/F1.lar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" y="1603375"/>
              <a:ext cx="3122613" cy="416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9" name="TextBox 2"/>
            <p:cNvSpPr txBox="1">
              <a:spLocks noChangeArrowheads="1"/>
            </p:cNvSpPr>
            <p:nvPr/>
          </p:nvSpPr>
          <p:spPr bwMode="auto">
            <a:xfrm>
              <a:off x="5691188" y="1681163"/>
              <a:ext cx="29622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 dirty="0"/>
                <a:t>Reverse Genetics</a:t>
              </a:r>
              <a:r>
                <a:rPr lang="en-GB" altLang="en-US" sz="1800" dirty="0"/>
                <a:t>: Identify drought-tolerance </a:t>
              </a:r>
              <a:r>
                <a:rPr lang="en-GB" altLang="en-US" sz="1800" b="1" i="1" dirty="0"/>
                <a:t>genes</a:t>
              </a:r>
              <a:r>
                <a:rPr lang="en-GB" altLang="en-US" sz="1800" dirty="0"/>
                <a:t> and alter expression levels in plants</a:t>
              </a:r>
            </a:p>
          </p:txBody>
        </p:sp>
        <p:sp>
          <p:nvSpPr>
            <p:cNvPr id="5" name="Pentagon 4"/>
            <p:cNvSpPr/>
            <p:nvPr/>
          </p:nvSpPr>
          <p:spPr>
            <a:xfrm flipH="1">
              <a:off x="2971800" y="2473326"/>
              <a:ext cx="1917700" cy="1148656"/>
            </a:xfrm>
            <a:prstGeom prst="homePlate">
              <a:avLst>
                <a:gd name="adj" fmla="val 2004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0123" name="TextBox 3"/>
            <p:cNvSpPr txBox="1">
              <a:spLocks noChangeArrowheads="1"/>
            </p:cNvSpPr>
            <p:nvPr/>
          </p:nvSpPr>
          <p:spPr bwMode="auto">
            <a:xfrm>
              <a:off x="3211513" y="2544763"/>
              <a:ext cx="189388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O que </a:t>
              </a:r>
              <a:r>
                <a:rPr lang="en-GB" altLang="en-US" sz="1600" dirty="0" err="1"/>
                <a:t>significa</a:t>
              </a:r>
              <a:endParaRPr lang="en-GB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 err="1"/>
                <a:t>avaliar</a:t>
              </a:r>
              <a:r>
                <a:rPr lang="en-GB" altLang="en-US" sz="1600" dirty="0"/>
                <a:t> </a:t>
              </a:r>
              <a:r>
                <a:rPr lang="en-GB" altLang="en-US" sz="1600" dirty="0" err="1"/>
                <a:t>nutricionalmente</a:t>
              </a:r>
              <a:endParaRPr lang="en-GB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as plantas?</a:t>
              </a:r>
            </a:p>
          </p:txBody>
        </p:sp>
      </p:grpSp>
      <p:pic>
        <p:nvPicPr>
          <p:cNvPr id="13" name="Picture 21" descr="http://www.ars.usda.gov/is/graphics/photos/oct09/d1659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1523556"/>
            <a:ext cx="3640785" cy="242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mary\Desktop\Spo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1" y="4110618"/>
            <a:ext cx="5076056" cy="188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0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ágono 4"/>
          <p:cNvSpPr/>
          <p:nvPr/>
        </p:nvSpPr>
        <p:spPr>
          <a:xfrm>
            <a:off x="74255" y="3187489"/>
            <a:ext cx="5040560" cy="846970"/>
          </a:xfrm>
          <a:prstGeom prst="homePlate">
            <a:avLst/>
          </a:prstGeom>
          <a:solidFill>
            <a:srgbClr val="CCFF99"/>
          </a:solidFill>
          <a:ln w="28575">
            <a:solidFill>
              <a:srgbClr val="008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Pentágono 2"/>
          <p:cNvSpPr/>
          <p:nvPr/>
        </p:nvSpPr>
        <p:spPr>
          <a:xfrm>
            <a:off x="145995" y="933900"/>
            <a:ext cx="3024336" cy="1747301"/>
          </a:xfrm>
          <a:prstGeom prst="homePlate">
            <a:avLst/>
          </a:prstGeom>
          <a:solidFill>
            <a:srgbClr val="99FF99"/>
          </a:solidFill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91" name="CaixaDeTexto 5"/>
          <p:cNvSpPr txBox="1">
            <a:spLocks noChangeArrowheads="1"/>
          </p:cNvSpPr>
          <p:nvPr/>
        </p:nvSpPr>
        <p:spPr bwMode="auto">
          <a:xfrm>
            <a:off x="145995" y="3111129"/>
            <a:ext cx="4536504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pt-BR" altLang="pt-BR" sz="1800" b="1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pt-BR" alt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Padrão – indivíduo ou população “</a:t>
            </a:r>
            <a:r>
              <a:rPr lang="pt-BR" altLang="pt-BR" sz="1800" i="1" dirty="0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pt-BR" alt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pt-BR" altLang="pt-BR" sz="1800" b="1" dirty="0">
                <a:latin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pt-BR" alt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Planta “</a:t>
            </a:r>
            <a:r>
              <a:rPr lang="pt-BR" altLang="pt-BR" sz="1800" i="1" dirty="0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pt-BR" alt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” - ????.</a:t>
            </a:r>
          </a:p>
        </p:txBody>
      </p:sp>
      <p:sp>
        <p:nvSpPr>
          <p:cNvPr id="13316" name="CaixaDeTexto 6"/>
          <p:cNvSpPr txBox="1">
            <a:spLocks noChangeArrowheads="1"/>
          </p:cNvSpPr>
          <p:nvPr/>
        </p:nvSpPr>
        <p:spPr bwMode="auto">
          <a:xfrm>
            <a:off x="1558707" y="6365"/>
            <a:ext cx="7858125" cy="60016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3300" dirty="0">
                <a:latin typeface="Calibri" panose="020F0502020204030204" pitchFamily="34" charset="0"/>
                <a:cs typeface="Calibri" panose="020F0502020204030204" pitchFamily="34" charset="0"/>
              </a:rPr>
              <a:t>Avaliação do Estado Nutricional das Culturas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5995" y="940480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Consiste em comparar a amostra ou o indivíduo (= planta isolada ou população) com um padrão.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56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92" y="810796"/>
            <a:ext cx="2434244" cy="20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4" name="Picture 4" descr="https://s3.amazonaws.com/soilquality-production/resources/308/original/Fig_3.JPG?1427160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93" y="799559"/>
            <a:ext cx="3120281" cy="20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82036" y="2841554"/>
            <a:ext cx="3821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Fonte: http://www.soilquality.org.au/factsheets/molybdenum-nsw</a:t>
            </a:r>
          </a:p>
        </p:txBody>
      </p:sp>
      <p:pic>
        <p:nvPicPr>
          <p:cNvPr id="194566" name="Picture 6" descr="http://www.ipni.net/publication/bettercrops.nsf/0/7C13BC5FD5498C058525823400665061/$FILE/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" y="4080980"/>
            <a:ext cx="4992489" cy="27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2135561" y="6688138"/>
            <a:ext cx="4158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Fonte: http://www.ipni.net/publication/bettercrops.nsf/article/BC102111 </a:t>
            </a:r>
          </a:p>
        </p:txBody>
      </p:sp>
      <p:pic>
        <p:nvPicPr>
          <p:cNvPr id="194568" name="Picture 8" descr="http://www.ipni.net/publication/bettercrops.nsf/0/DD9F319E7AFA5FF0852582340068CB88/$FILE/ban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15" y="4088511"/>
            <a:ext cx="3408313" cy="2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194813" y="3825688"/>
            <a:ext cx="3082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</a:rPr>
              <a:t>http://www.ipni.net/publication/bettercrops.nsf/article/BC102129</a:t>
            </a:r>
          </a:p>
        </p:txBody>
      </p:sp>
      <p:cxnSp>
        <p:nvCxnSpPr>
          <p:cNvPr id="9" name="Conector reto 8"/>
          <p:cNvCxnSpPr>
            <a:stCxn id="5" idx="3"/>
          </p:cNvCxnSpPr>
          <p:nvPr/>
        </p:nvCxnSpPr>
        <p:spPr>
          <a:xfrm flipV="1">
            <a:off x="5114815" y="3598606"/>
            <a:ext cx="6841211" cy="12368"/>
          </a:xfrm>
          <a:prstGeom prst="line">
            <a:avLst/>
          </a:prstGeom>
          <a:ln w="190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493"/>
          <a:stretch/>
        </p:blipFill>
        <p:spPr bwMode="auto">
          <a:xfrm>
            <a:off x="8611066" y="4172586"/>
            <a:ext cx="3462947" cy="251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99" y="858599"/>
            <a:ext cx="3110114" cy="193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8"/>
          <p:cNvSpPr txBox="1">
            <a:spLocks noChangeArrowheads="1"/>
          </p:cNvSpPr>
          <p:nvPr/>
        </p:nvSpPr>
        <p:spPr bwMode="auto">
          <a:xfrm>
            <a:off x="875613" y="262710"/>
            <a:ext cx="9286593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>
                <a:latin typeface="+mn-lt"/>
              </a:rPr>
              <a:t>Planta ou indivíduos nutricionalmente sadios</a:t>
            </a:r>
          </a:p>
        </p:txBody>
      </p:sp>
      <p:pic>
        <p:nvPicPr>
          <p:cNvPr id="13315" name="Image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81" y="2428128"/>
            <a:ext cx="9322842" cy="40578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050615" y="6626225"/>
            <a:ext cx="3919537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100" dirty="0">
                <a:ea typeface="msgothic" charset="0"/>
                <a:cs typeface="msgothic" charset="0"/>
              </a:rPr>
              <a:t>F Zhang et al. </a:t>
            </a:r>
            <a:r>
              <a:rPr lang="fr-FR" altLang="pt-BR" sz="1100" dirty="0">
                <a:solidFill>
                  <a:srgbClr val="0070C0"/>
                </a:solidFill>
                <a:ea typeface="msgothic" charset="0"/>
                <a:cs typeface="msgothic" charset="0"/>
              </a:rPr>
              <a:t>Front. Agr. Sci. Eng</a:t>
            </a:r>
            <a:r>
              <a:rPr lang="fr-FR" altLang="pt-BR" sz="1100" dirty="0">
                <a:ea typeface="msgothic" charset="0"/>
                <a:cs typeface="msgothic" charset="0"/>
              </a:rPr>
              <a:t>. 2014, 1(1): 53–61</a:t>
            </a:r>
            <a:endParaRPr lang="en-GB" altLang="pt-BR" sz="1100" dirty="0">
              <a:ea typeface="msgothic" charset="0"/>
              <a:cs typeface="msgothic" charset="0"/>
            </a:endParaRPr>
          </a:p>
        </p:txBody>
      </p:sp>
      <p:sp>
        <p:nvSpPr>
          <p:cNvPr id="13317" name="CaixaDeTexto 2"/>
          <p:cNvSpPr txBox="1">
            <a:spLocks noChangeArrowheads="1"/>
          </p:cNvSpPr>
          <p:nvPr/>
        </p:nvSpPr>
        <p:spPr bwMode="auto">
          <a:xfrm>
            <a:off x="875613" y="1272185"/>
            <a:ext cx="9496054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Planta “normal” - é aquela que apresenta no seu tecido 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todo os nutrientes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(M, portanto) 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 quantidades e proporções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não limitantes para o 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crescimento e a produção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, em 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todas</a:t>
            </a:r>
            <a:r>
              <a:rPr lang="pt-BR" alt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as suas fases do ciclo de vida.</a:t>
            </a:r>
          </a:p>
        </p:txBody>
      </p:sp>
    </p:spTree>
    <p:extLst>
      <p:ext uri="{BB962C8B-B14F-4D97-AF65-F5344CB8AC3E}">
        <p14:creationId xmlns:p14="http://schemas.microsoft.com/office/powerpoint/2010/main" val="12077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3361822" y="3311172"/>
            <a:ext cx="4777907" cy="10852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3361822" y="1059923"/>
            <a:ext cx="4777907" cy="15043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411" name="CaixaDeTexto 5"/>
          <p:cNvSpPr txBox="1">
            <a:spLocks noChangeArrowheads="1"/>
          </p:cNvSpPr>
          <p:nvPr/>
        </p:nvSpPr>
        <p:spPr bwMode="auto">
          <a:xfrm>
            <a:off x="50084" y="119639"/>
            <a:ext cx="2830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400" dirty="0">
                <a:latin typeface="Impact" panose="020B0806030902050204" pitchFamily="34" charset="0"/>
              </a:rPr>
              <a:t>Avaliações:</a:t>
            </a:r>
          </a:p>
        </p:txBody>
      </p:sp>
      <p:sp>
        <p:nvSpPr>
          <p:cNvPr id="2" name="CaixaDeTexto 10"/>
          <p:cNvSpPr txBox="1">
            <a:spLocks noChangeArrowheads="1"/>
          </p:cNvSpPr>
          <p:nvPr/>
        </p:nvSpPr>
        <p:spPr bwMode="auto">
          <a:xfrm>
            <a:off x="3666389" y="1501976"/>
            <a:ext cx="14811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Planta:</a:t>
            </a:r>
          </a:p>
        </p:txBody>
      </p:sp>
      <p:sp>
        <p:nvSpPr>
          <p:cNvPr id="9228" name="CaixaDeTexto 15"/>
          <p:cNvSpPr txBox="1">
            <a:spLocks noChangeArrowheads="1"/>
          </p:cNvSpPr>
          <p:nvPr/>
        </p:nvSpPr>
        <p:spPr bwMode="auto">
          <a:xfrm>
            <a:off x="3850573" y="3453653"/>
            <a:ext cx="1112805" cy="646331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Solo:</a:t>
            </a:r>
          </a:p>
        </p:txBody>
      </p:sp>
      <p:sp>
        <p:nvSpPr>
          <p:cNvPr id="9226" name="CaixaDeTexto 17"/>
          <p:cNvSpPr txBox="1">
            <a:spLocks noChangeArrowheads="1"/>
          </p:cNvSpPr>
          <p:nvPr/>
        </p:nvSpPr>
        <p:spPr bwMode="auto">
          <a:xfrm>
            <a:off x="5368925" y="3638022"/>
            <a:ext cx="2274888" cy="461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solidFill>
                  <a:srgbClr val="996633"/>
                </a:solidFill>
              </a:rPr>
              <a:t>Análise de solo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94672" y="5322927"/>
            <a:ext cx="893741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2000" dirty="0"/>
              <a:t>Avaliação do </a:t>
            </a:r>
            <a:r>
              <a:rPr lang="pt-BR" sz="2000" b="1" u="sng" dirty="0"/>
              <a:t>estado nutricional</a:t>
            </a:r>
            <a:r>
              <a:rPr lang="pt-BR" sz="2000" dirty="0"/>
              <a:t> e da </a:t>
            </a:r>
            <a:r>
              <a:rPr lang="pt-BR" sz="2000" b="1" u="sng" dirty="0"/>
              <a:t>fertilidade do </a:t>
            </a:r>
            <a:r>
              <a:rPr lang="pt-BR" sz="2000" dirty="0"/>
              <a:t>solo muitas vezes são sinônimas; e dependendo do método de avaliação empregado poderá ser semelhante de outra expressão: “</a:t>
            </a:r>
            <a:r>
              <a:rPr lang="pt-BR" sz="2000" b="1" u="sng" dirty="0"/>
              <a:t>avaliação da necessidade de adubos</a:t>
            </a:r>
            <a:r>
              <a:rPr lang="pt-BR" sz="2000" dirty="0" smtClean="0"/>
              <a:t>”. (Malavolta, 2006).</a:t>
            </a:r>
            <a:endParaRPr lang="pt-BR" sz="2000" dirty="0"/>
          </a:p>
        </p:txBody>
      </p:sp>
      <p:sp>
        <p:nvSpPr>
          <p:cNvPr id="9231" name="CaixaDeTexto 17"/>
          <p:cNvSpPr txBox="1">
            <a:spLocks noChangeArrowheads="1"/>
          </p:cNvSpPr>
          <p:nvPr/>
        </p:nvSpPr>
        <p:spPr bwMode="auto">
          <a:xfrm>
            <a:off x="5303837" y="1329849"/>
            <a:ext cx="23622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</a:rPr>
              <a:t>Diagnose visual</a:t>
            </a:r>
          </a:p>
        </p:txBody>
      </p:sp>
      <p:sp>
        <p:nvSpPr>
          <p:cNvPr id="9233" name="CaixaDeTexto 17"/>
          <p:cNvSpPr txBox="1">
            <a:spLocks noChangeArrowheads="1"/>
          </p:cNvSpPr>
          <p:nvPr/>
        </p:nvSpPr>
        <p:spPr bwMode="auto">
          <a:xfrm>
            <a:off x="5303837" y="1858465"/>
            <a:ext cx="2362200" cy="461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solidFill>
                  <a:srgbClr val="008000"/>
                </a:solidFill>
              </a:rPr>
              <a:t>Diagnose foliar</a:t>
            </a:r>
          </a:p>
        </p:txBody>
      </p:sp>
      <p:pic>
        <p:nvPicPr>
          <p:cNvPr id="14" name="Imagem 1" descr="ionom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826"/>
          <a:stretch>
            <a:fillRect/>
          </a:stretch>
        </p:blipFill>
        <p:spPr bwMode="auto">
          <a:xfrm>
            <a:off x="8545276" y="2990169"/>
            <a:ext cx="3226904" cy="22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m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443" r="14117"/>
          <a:stretch/>
        </p:blipFill>
        <p:spPr bwMode="auto">
          <a:xfrm>
            <a:off x="8758286" y="619650"/>
            <a:ext cx="1511769" cy="20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ENYA, County Bungoma, Mabanga, agricultural training institute Stock Photo  - Ala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5"/>
          <a:stretch/>
        </p:blipFill>
        <p:spPr bwMode="auto">
          <a:xfrm>
            <a:off x="490246" y="1439889"/>
            <a:ext cx="1883884" cy="27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26126" y="2320427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 smtClean="0"/>
              <a:t>+</a:t>
            </a:r>
            <a:endParaRPr lang="pt-BR" sz="66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520635" y="4144210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513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7950" t="34600" r="30313" b="19200"/>
          <a:stretch/>
        </p:blipFill>
        <p:spPr>
          <a:xfrm>
            <a:off x="1753010" y="3967001"/>
            <a:ext cx="3816424" cy="2376264"/>
          </a:xfrm>
          <a:prstGeom prst="rect">
            <a:avLst/>
          </a:prstGeom>
        </p:spPr>
      </p:pic>
      <p:pic>
        <p:nvPicPr>
          <p:cNvPr id="194562" name="Picture 2" descr="SINTOMAS VISUAIS DE DEFICIÊNCIA DE MACRONUTRIENTES E BORO E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96" y="921477"/>
            <a:ext cx="3783806" cy="20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8" name="Group 1"/>
          <p:cNvGrpSpPr>
            <a:grpSpLocks/>
          </p:cNvGrpSpPr>
          <p:nvPr/>
        </p:nvGrpSpPr>
        <p:grpSpPr bwMode="auto">
          <a:xfrm>
            <a:off x="1756115" y="1106914"/>
            <a:ext cx="8802063" cy="4806458"/>
            <a:chOff x="654049" y="1429992"/>
            <a:chExt cx="8802063" cy="4806458"/>
          </a:xfrm>
        </p:grpSpPr>
        <p:sp>
          <p:nvSpPr>
            <p:cNvPr id="7" name="Pentagon 6"/>
            <p:cNvSpPr/>
            <p:nvPr/>
          </p:nvSpPr>
          <p:spPr>
            <a:xfrm>
              <a:off x="654049" y="1429992"/>
              <a:ext cx="2438400" cy="1475125"/>
            </a:xfrm>
            <a:prstGeom prst="homePlate">
              <a:avLst>
                <a:gd name="adj" fmla="val 3608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1517" name="TextBox 17"/>
            <p:cNvSpPr txBox="1">
              <a:spLocks noChangeArrowheads="1"/>
            </p:cNvSpPr>
            <p:nvPr/>
          </p:nvSpPr>
          <p:spPr bwMode="auto">
            <a:xfrm>
              <a:off x="793747" y="1435968"/>
              <a:ext cx="2210593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Identificar a importância da avaliação do estado nutricional das plantas</a:t>
              </a:r>
              <a:endParaRPr lang="en-GB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Pentagon 20"/>
            <p:cNvSpPr/>
            <p:nvPr/>
          </p:nvSpPr>
          <p:spPr>
            <a:xfrm flipH="1">
              <a:off x="4499229" y="4504995"/>
              <a:ext cx="2777884" cy="1731455"/>
            </a:xfrm>
            <a:prstGeom prst="homePlate">
              <a:avLst>
                <a:gd name="adj" fmla="val 360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519" name="TextBox 4"/>
            <p:cNvSpPr txBox="1">
              <a:spLocks noChangeArrowheads="1"/>
            </p:cNvSpPr>
            <p:nvPr/>
          </p:nvSpPr>
          <p:spPr bwMode="auto">
            <a:xfrm>
              <a:off x="4970707" y="4585892"/>
              <a:ext cx="249213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Entender como estes procedimentos podem auxiliar no diagnóstico prévio e no atendimento das exigências nutricionais  - adubação</a:t>
              </a:r>
              <a:endParaRPr lang="en-GB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520" name="Group 8"/>
            <p:cNvGrpSpPr>
              <a:grpSpLocks/>
            </p:cNvGrpSpPr>
            <p:nvPr/>
          </p:nvGrpSpPr>
          <p:grpSpPr bwMode="auto">
            <a:xfrm>
              <a:off x="7855911" y="1452795"/>
              <a:ext cx="1600201" cy="1460500"/>
              <a:chOff x="7855911" y="1300491"/>
              <a:chExt cx="1600201" cy="1460193"/>
            </a:xfrm>
          </p:grpSpPr>
          <p:sp>
            <p:nvSpPr>
              <p:cNvPr id="22" name="Pentagon 21"/>
              <p:cNvSpPr/>
              <p:nvPr/>
            </p:nvSpPr>
            <p:spPr>
              <a:xfrm rot="16200000" flipH="1">
                <a:off x="7925915" y="1230488"/>
                <a:ext cx="1460193" cy="1600200"/>
              </a:xfrm>
              <a:prstGeom prst="homePlate">
                <a:avLst>
                  <a:gd name="adj" fmla="val 2956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1522" name="TextBox 18"/>
              <p:cNvSpPr txBox="1">
                <a:spLocks noChangeArrowheads="1"/>
              </p:cNvSpPr>
              <p:nvPr/>
            </p:nvSpPr>
            <p:spPr bwMode="auto">
              <a:xfrm>
                <a:off x="7855911" y="1310140"/>
                <a:ext cx="1600199" cy="1373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Analisar as principais metodologias de diagnose utilizadas</a:t>
                </a:r>
                <a:endParaRPr lang="en-GB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" name="Retângulo 2"/>
          <p:cNvSpPr/>
          <p:nvPr/>
        </p:nvSpPr>
        <p:spPr>
          <a:xfrm>
            <a:off x="1210733" y="921476"/>
            <a:ext cx="9660467" cy="556309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3183467" y="3095555"/>
            <a:ext cx="5097193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+mn-lt"/>
              </a:rPr>
              <a:t>A </a:t>
            </a:r>
            <a:r>
              <a:rPr lang="en-GB" altLang="en-US" sz="2400" b="1" dirty="0" err="1">
                <a:latin typeface="+mn-lt"/>
              </a:rPr>
              <a:t>importância</a:t>
            </a:r>
            <a:r>
              <a:rPr lang="en-GB" altLang="en-US" sz="2400" b="1" dirty="0">
                <a:latin typeface="+mn-lt"/>
              </a:rPr>
              <a:t> da </a:t>
            </a:r>
            <a:r>
              <a:rPr lang="en-GB" altLang="en-US" sz="2400" b="1" dirty="0" err="1">
                <a:latin typeface="+mn-lt"/>
              </a:rPr>
              <a:t>avaliação</a:t>
            </a:r>
            <a:r>
              <a:rPr lang="en-GB" altLang="en-US" sz="2400" b="1" dirty="0">
                <a:latin typeface="+mn-lt"/>
              </a:rPr>
              <a:t> do </a:t>
            </a:r>
            <a:r>
              <a:rPr lang="en-GB" altLang="en-US" sz="2400" b="1" dirty="0" err="1">
                <a:latin typeface="+mn-lt"/>
              </a:rPr>
              <a:t>estado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nutricional</a:t>
            </a:r>
            <a:r>
              <a:rPr lang="en-GB" altLang="en-US" sz="2400" b="1" dirty="0">
                <a:latin typeface="+mn-lt"/>
              </a:rPr>
              <a:t> das </a:t>
            </a:r>
            <a:r>
              <a:rPr lang="en-GB" altLang="en-US" sz="2400" b="1" dirty="0" err="1">
                <a:latin typeface="+mn-lt"/>
              </a:rPr>
              <a:t>plantas</a:t>
            </a:r>
            <a:endParaRPr lang="en-GB" altLang="en-US" sz="2400" b="1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37188" y="193743"/>
            <a:ext cx="215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Objetivos</a:t>
            </a:r>
            <a:endParaRPr lang="pt-BR" sz="4000" dirty="0"/>
          </a:p>
        </p:txBody>
      </p:sp>
      <p:pic>
        <p:nvPicPr>
          <p:cNvPr id="1028" name="Picture 4" descr="Análises Químicas e Bioquímicas em Plantas | Editora Universitária da UFR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78" y="2626538"/>
            <a:ext cx="171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765176"/>
            <a:ext cx="61214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aixaDeTexto 17"/>
          <p:cNvSpPr txBox="1">
            <a:spLocks noChangeArrowheads="1"/>
          </p:cNvSpPr>
          <p:nvPr/>
        </p:nvSpPr>
        <p:spPr bwMode="auto">
          <a:xfrm>
            <a:off x="3026990" y="6247606"/>
            <a:ext cx="2101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/>
              <a:t>Fonte: </a:t>
            </a:r>
            <a:r>
              <a:rPr lang="pt-BR" altLang="pt-BR" sz="1600" dirty="0" err="1"/>
              <a:t>O.C.Bataglia</a:t>
            </a:r>
            <a:r>
              <a:rPr lang="pt-BR" altLang="pt-BR" sz="1600" dirty="0"/>
              <a:t>. 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6302375"/>
            <a:ext cx="3067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ixaDeTexto 21"/>
          <p:cNvSpPr txBox="1">
            <a:spLocks noChangeArrowheads="1"/>
          </p:cNvSpPr>
          <p:nvPr/>
        </p:nvSpPr>
        <p:spPr bwMode="auto">
          <a:xfrm>
            <a:off x="1839119" y="373064"/>
            <a:ext cx="8008937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/>
              <a:t>Corolário: “avaliação da necessidade de adubos”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D82C2-B870-44F0-A61D-DBB47D2FB033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9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618" t="24706" r="43161" b="21699"/>
          <a:stretch/>
        </p:blipFill>
        <p:spPr>
          <a:xfrm>
            <a:off x="2436719" y="873357"/>
            <a:ext cx="6808882" cy="51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4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/>
          <p:cNvSpPr/>
          <p:nvPr/>
        </p:nvSpPr>
        <p:spPr>
          <a:xfrm rot="5400000">
            <a:off x="5719565" y="3847391"/>
            <a:ext cx="4619520" cy="44482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 rot="5400000">
            <a:off x="1550238" y="3849157"/>
            <a:ext cx="4619520" cy="44482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780834" y="3963558"/>
            <a:ext cx="3882900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2390926" y="3947651"/>
            <a:ext cx="2448272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359696" y="1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Monitoramento nutricional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90926" y="836712"/>
            <a:ext cx="727280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cs typeface="Calibri" panose="020F0502020204030204" pitchFamily="34" charset="0"/>
              </a:rPr>
              <a:t>INTEGRAÇÃO DE</a:t>
            </a:r>
            <a:r>
              <a:rPr lang="pt-BR" dirty="0"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pt-BR" dirty="0">
                <a:cs typeface="Calibri" panose="020F0502020204030204" pitchFamily="34" charset="0"/>
              </a:rPr>
              <a:t>Análise do solo - Análise de folhas (diagnose visual e foliar) – crescimento e desenvolvimento da cultura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100404" y="2204864"/>
            <a:ext cx="5853852" cy="1008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>
            <a:stCxn id="3" idx="2"/>
          </p:cNvCxnSpPr>
          <p:nvPr/>
        </p:nvCxnSpPr>
        <p:spPr>
          <a:xfrm>
            <a:off x="6027330" y="1760042"/>
            <a:ext cx="0" cy="444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542704" y="4133361"/>
            <a:ext cx="2189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Adubações corretivas</a:t>
            </a:r>
          </a:p>
          <a:p>
            <a:pPr algn="ctr"/>
            <a:r>
              <a:rPr lang="pt-BR" dirty="0"/>
              <a:t>ciclo atual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965693" y="4136496"/>
            <a:ext cx="3456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Ajuste aos programas de adubação</a:t>
            </a:r>
          </a:p>
          <a:p>
            <a:pPr algn="ctr"/>
            <a:r>
              <a:rPr lang="pt-BR" dirty="0"/>
              <a:t>próximos ciclos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223793" y="5698795"/>
            <a:ext cx="3528371" cy="830997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Manutenção de altos rendimentos produtivos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05635" y="2204865"/>
            <a:ext cx="574787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Monitoramento constante do estado nutricional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Ordem de limitação nutricional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Estimativa do impacto das desordens nos cultivos</a:t>
            </a:r>
          </a:p>
        </p:txBody>
      </p:sp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336954" y="-61555"/>
            <a:ext cx="99266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400" dirty="0" smtClean="0">
                <a:latin typeface="Impact" panose="020B0806030902050204" pitchFamily="34" charset="0"/>
              </a:rPr>
              <a:t>A importância da integração dos métodos:</a:t>
            </a:r>
            <a:endParaRPr lang="pt-BR" altLang="pt-BR" sz="4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E765543-B68F-4139-A13F-804231F6D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54" t="6962" b="27598"/>
          <a:stretch/>
        </p:blipFill>
        <p:spPr>
          <a:xfrm>
            <a:off x="5766802" y="4632829"/>
            <a:ext cx="2255998" cy="121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9F18AD-2F23-4FBD-B748-1E5132892185}"/>
              </a:ext>
            </a:extLst>
          </p:cNvPr>
          <p:cNvSpPr txBox="1"/>
          <p:nvPr/>
        </p:nvSpPr>
        <p:spPr>
          <a:xfrm>
            <a:off x="96951" y="49406"/>
            <a:ext cx="5032939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1F5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 produtor de tomate rasteiro realizou uma análise foliar e detectou que o teor de potássio nas folhas estavam baixos. No entanto, o produtor tinha realizado adubação potássica e o teor de potássio no solo era alto. Diante do exposto, responda a questões abaixo: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467CBB3-2015-4FBF-8A63-6651EF48CF10}"/>
              </a:ext>
            </a:extLst>
          </p:cNvPr>
          <p:cNvSpPr txBox="1"/>
          <p:nvPr/>
        </p:nvSpPr>
        <p:spPr>
          <a:xfrm>
            <a:off x="96951" y="6013483"/>
            <a:ext cx="921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Por que as plantas apresentaram deficiência de potássio? Sabendo que no Solo tinha o suficiente para o ciclo da cultura.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A26E339-E36A-44A6-B73F-A54E0853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02" y="120860"/>
            <a:ext cx="4068298" cy="440540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9671896-69B9-468A-AC32-A157E9FE1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18"/>
          <a:stretch/>
        </p:blipFill>
        <p:spPr>
          <a:xfrm>
            <a:off x="96951" y="1831748"/>
            <a:ext cx="3868999" cy="3789815"/>
          </a:xfrm>
          <a:prstGeom prst="rect">
            <a:avLst/>
          </a:prstGeom>
        </p:spPr>
      </p:pic>
      <p:sp>
        <p:nvSpPr>
          <p:cNvPr id="16" name="Balão de Pensamento: Nuvem 15">
            <a:extLst>
              <a:ext uri="{FF2B5EF4-FFF2-40B4-BE49-F238E27FC236}">
                <a16:creationId xmlns:a16="http://schemas.microsoft.com/office/drawing/2014/main" xmlns="" id="{6FA5B57D-A547-4692-BFF4-ED850F3A4A40}"/>
              </a:ext>
            </a:extLst>
          </p:cNvPr>
          <p:cNvSpPr/>
          <p:nvPr/>
        </p:nvSpPr>
        <p:spPr>
          <a:xfrm>
            <a:off x="3965950" y="2252109"/>
            <a:ext cx="1579003" cy="1318552"/>
          </a:xfrm>
          <a:prstGeom prst="cloudCallout">
            <a:avLst/>
          </a:prstGeom>
          <a:blipFill dpi="0" rotWithShape="1">
            <a:blip r:embed="rId5"/>
            <a:srcRect/>
            <a:stretch>
              <a:fillRect l="1000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8E1F220C-6E8D-41FB-ACA3-2173AD61D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868">
            <a:off x="8271408" y="4544020"/>
            <a:ext cx="1369695" cy="145171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546599" y="6519446"/>
            <a:ext cx="2855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material de aula LSO-420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335043207"/>
      </p:ext>
    </p:extLst>
  </p:cSld>
  <p:clrMapOvr>
    <a:masterClrMapping/>
  </p:clrMapOvr>
  <p:transition spd="slow" advTm="601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7"/>
          <p:cNvSpPr>
            <a:spLocks noChangeArrowheads="1"/>
          </p:cNvSpPr>
          <p:nvPr/>
        </p:nvSpPr>
        <p:spPr bwMode="auto">
          <a:xfrm>
            <a:off x="5208120" y="2446851"/>
            <a:ext cx="2374900" cy="11080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SOLO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fertilidade</a:t>
            </a:r>
          </a:p>
        </p:txBody>
      </p:sp>
      <p:sp>
        <p:nvSpPr>
          <p:cNvPr id="19459" name="Freeform 1035"/>
          <p:cNvSpPr>
            <a:spLocks/>
          </p:cNvSpPr>
          <p:nvPr/>
        </p:nvSpPr>
        <p:spPr bwMode="auto">
          <a:xfrm>
            <a:off x="5995520" y="1861064"/>
            <a:ext cx="800100" cy="585787"/>
          </a:xfrm>
          <a:custGeom>
            <a:avLst/>
            <a:gdLst>
              <a:gd name="T0" fmla="*/ 0 w 168"/>
              <a:gd name="T1" fmla="*/ 2147483646 h 225"/>
              <a:gd name="T2" fmla="*/ 2147483646 w 168"/>
              <a:gd name="T3" fmla="*/ 2147483646 h 225"/>
              <a:gd name="T4" fmla="*/ 2147483646 w 168"/>
              <a:gd name="T5" fmla="*/ 2147483646 h 225"/>
              <a:gd name="T6" fmla="*/ 2147483646 w 168"/>
              <a:gd name="T7" fmla="*/ 2147483646 h 225"/>
              <a:gd name="T8" fmla="*/ 2147483646 w 168"/>
              <a:gd name="T9" fmla="*/ 2147483646 h 225"/>
              <a:gd name="T10" fmla="*/ 2147483646 w 168"/>
              <a:gd name="T11" fmla="*/ 2147483646 h 225"/>
              <a:gd name="T12" fmla="*/ 2147483646 w 168"/>
              <a:gd name="T13" fmla="*/ 0 h 225"/>
              <a:gd name="T14" fmla="*/ 0 w 168"/>
              <a:gd name="T15" fmla="*/ 2147483646 h 2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"/>
              <a:gd name="T25" fmla="*/ 0 h 225"/>
              <a:gd name="T26" fmla="*/ 168 w 168"/>
              <a:gd name="T27" fmla="*/ 225 h 2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" h="225">
                <a:moveTo>
                  <a:pt x="0" y="56"/>
                </a:moveTo>
                <a:lnTo>
                  <a:pt x="41" y="56"/>
                </a:lnTo>
                <a:lnTo>
                  <a:pt x="41" y="225"/>
                </a:lnTo>
                <a:lnTo>
                  <a:pt x="125" y="225"/>
                </a:lnTo>
                <a:lnTo>
                  <a:pt x="125" y="56"/>
                </a:lnTo>
                <a:lnTo>
                  <a:pt x="168" y="56"/>
                </a:lnTo>
                <a:lnTo>
                  <a:pt x="84" y="0"/>
                </a:lnTo>
                <a:lnTo>
                  <a:pt x="0" y="56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rgbClr val="00660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pt-BR"/>
          </a:p>
        </p:txBody>
      </p:sp>
      <p:grpSp>
        <p:nvGrpSpPr>
          <p:cNvPr id="19460" name="Group 1046"/>
          <p:cNvGrpSpPr>
            <a:grpSpLocks/>
          </p:cNvGrpSpPr>
          <p:nvPr/>
        </p:nvGrpSpPr>
        <p:grpSpPr bwMode="auto">
          <a:xfrm>
            <a:off x="2447926" y="780770"/>
            <a:ext cx="8178800" cy="1200150"/>
            <a:chOff x="272" y="432"/>
            <a:chExt cx="5152" cy="756"/>
          </a:xfrm>
        </p:grpSpPr>
        <p:sp>
          <p:nvSpPr>
            <p:cNvPr id="19465" name="Rectangle 1047"/>
            <p:cNvSpPr>
              <a:spLocks noChangeArrowheads="1"/>
            </p:cNvSpPr>
            <p:nvPr/>
          </p:nvSpPr>
          <p:spPr bwMode="auto">
            <a:xfrm>
              <a:off x="1823" y="495"/>
              <a:ext cx="1994" cy="582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PRODUTIVIDADE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>
                  <a:solidFill>
                    <a:srgbClr val="000000"/>
                  </a:solidFill>
                  <a:latin typeface="Comic Sans MS" panose="030F0702030302020204" pitchFamily="66" charset="0"/>
                </a:rPr>
                <a:t>QUALIDADE e SUSTENTABILIDADE</a:t>
              </a:r>
              <a:endParaRPr lang="pt-BR" altLang="pt-BR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466" name="Rectangle 1048"/>
            <p:cNvSpPr>
              <a:spLocks noChangeArrowheads="1"/>
            </p:cNvSpPr>
            <p:nvPr/>
          </p:nvSpPr>
          <p:spPr bwMode="auto">
            <a:xfrm>
              <a:off x="4752" y="624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467" name="Text Box 1049"/>
            <p:cNvSpPr txBox="1">
              <a:spLocks noChangeArrowheads="1"/>
            </p:cNvSpPr>
            <p:nvPr/>
          </p:nvSpPr>
          <p:spPr bwMode="auto">
            <a:xfrm>
              <a:off x="272" y="432"/>
              <a:ext cx="120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ALIMENTO FIBRA ENERGIA</a:t>
              </a:r>
            </a:p>
          </p:txBody>
        </p:sp>
      </p:grpSp>
      <p:sp>
        <p:nvSpPr>
          <p:cNvPr id="19461" name="Text Box 1050"/>
          <p:cNvSpPr txBox="1">
            <a:spLocks noChangeArrowheads="1"/>
          </p:cNvSpPr>
          <p:nvPr/>
        </p:nvSpPr>
        <p:spPr bwMode="auto">
          <a:xfrm>
            <a:off x="2638749" y="4393126"/>
            <a:ext cx="1752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ANÁLISE DO SOLO</a:t>
            </a:r>
          </a:p>
        </p:txBody>
      </p:sp>
      <p:sp>
        <p:nvSpPr>
          <p:cNvPr id="19462" name="Text Box 1051"/>
          <p:cNvSpPr txBox="1">
            <a:spLocks noChangeArrowheads="1"/>
          </p:cNvSpPr>
          <p:nvPr/>
        </p:nvSpPr>
        <p:spPr bwMode="auto">
          <a:xfrm>
            <a:off x="8382655" y="4242360"/>
            <a:ext cx="1981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ANÁLISE DA PLANTA</a:t>
            </a:r>
          </a:p>
        </p:txBody>
      </p:sp>
      <p:sp>
        <p:nvSpPr>
          <p:cNvPr id="19463" name="AutoShape 1053"/>
          <p:cNvSpPr>
            <a:spLocks noChangeArrowheads="1"/>
          </p:cNvSpPr>
          <p:nvPr/>
        </p:nvSpPr>
        <p:spPr bwMode="auto">
          <a:xfrm>
            <a:off x="4566770" y="3554926"/>
            <a:ext cx="3657600" cy="1676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4" name="CaixaDeTexto 1"/>
          <p:cNvSpPr txBox="1">
            <a:spLocks noChangeArrowheads="1"/>
          </p:cNvSpPr>
          <p:nvPr/>
        </p:nvSpPr>
        <p:spPr bwMode="auto">
          <a:xfrm>
            <a:off x="2797550" y="132442"/>
            <a:ext cx="7680325" cy="5857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 Black" panose="020B0A04020102020204" pitchFamily="34" charset="0"/>
              </a:rPr>
              <a:t>“Levem a mensagem para casa” </a:t>
            </a:r>
            <a:endParaRPr lang="en-US" altLang="pt-BR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749" y="5429587"/>
            <a:ext cx="8823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7781" y="3760788"/>
            <a:ext cx="10944958" cy="150018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Prof. José Lavres Junior – Departamento de Ciência do Solo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ESALQ, Universidade de São Paulo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7781" y="634471"/>
            <a:ext cx="10515600" cy="2852737"/>
          </a:xfrm>
        </p:spPr>
        <p:txBody>
          <a:bodyPr/>
          <a:lstStyle/>
          <a:p>
            <a:r>
              <a:rPr lang="pt-BR" dirty="0" smtClean="0"/>
              <a:t>Diagnose visual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36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entágono 28"/>
          <p:cNvSpPr/>
          <p:nvPr/>
        </p:nvSpPr>
        <p:spPr>
          <a:xfrm>
            <a:off x="257838" y="4980602"/>
            <a:ext cx="3075502" cy="1530443"/>
          </a:xfrm>
          <a:prstGeom prst="homePlate">
            <a:avLst/>
          </a:prstGeom>
          <a:solidFill>
            <a:schemeClr val="bg1">
              <a:alpha val="30000"/>
            </a:schemeClr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Pentágono 5"/>
          <p:cNvSpPr/>
          <p:nvPr/>
        </p:nvSpPr>
        <p:spPr>
          <a:xfrm rot="10800000">
            <a:off x="2497976" y="3140986"/>
            <a:ext cx="2785153" cy="1545873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o explicativo em seta para a esquerda 3"/>
          <p:cNvSpPr/>
          <p:nvPr/>
        </p:nvSpPr>
        <p:spPr>
          <a:xfrm>
            <a:off x="8144558" y="2924309"/>
            <a:ext cx="3195484" cy="1637054"/>
          </a:xfrm>
          <a:prstGeom prst="leftArrowCallou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Pentágono 18"/>
          <p:cNvSpPr/>
          <p:nvPr/>
        </p:nvSpPr>
        <p:spPr>
          <a:xfrm>
            <a:off x="5996850" y="1053284"/>
            <a:ext cx="2531094" cy="1032387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249067" y="1053285"/>
            <a:ext cx="3855937" cy="1032387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084" name="CaixaDeTexto 5"/>
          <p:cNvSpPr txBox="1">
            <a:spLocks noChangeArrowheads="1"/>
          </p:cNvSpPr>
          <p:nvPr/>
        </p:nvSpPr>
        <p:spPr bwMode="auto">
          <a:xfrm>
            <a:off x="4002052" y="-47731"/>
            <a:ext cx="3139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dirty="0" smtClean="0"/>
              <a:t>Diagnose </a:t>
            </a:r>
            <a:r>
              <a:rPr lang="pt-BR" altLang="pt-BR" dirty="0"/>
              <a:t>Visual</a:t>
            </a:r>
          </a:p>
        </p:txBody>
      </p:sp>
      <p:sp>
        <p:nvSpPr>
          <p:cNvPr id="46085" name="CaixaDeTexto 6"/>
          <p:cNvSpPr txBox="1">
            <a:spLocks noChangeArrowheads="1"/>
          </p:cNvSpPr>
          <p:nvPr/>
        </p:nvSpPr>
        <p:spPr bwMode="auto">
          <a:xfrm>
            <a:off x="240073" y="956084"/>
            <a:ext cx="34331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+mn-lt"/>
              </a:rPr>
              <a:t> Requer acompanhamento sistemático, prática e conhecimento da cultura (</a:t>
            </a:r>
            <a:r>
              <a:rPr lang="pt-BR" altLang="pt-BR" sz="1600" dirty="0" err="1">
                <a:latin typeface="+mn-lt"/>
              </a:rPr>
              <a:t>ex</a:t>
            </a:r>
            <a:r>
              <a:rPr lang="pt-BR" altLang="pt-BR" sz="1600" dirty="0">
                <a:latin typeface="+mn-lt"/>
              </a:rPr>
              <a:t>: def. de N em </a:t>
            </a:r>
            <a:r>
              <a:rPr lang="pt-BR" altLang="pt-BR" sz="1600" i="1" dirty="0" err="1">
                <a:latin typeface="+mn-lt"/>
              </a:rPr>
              <a:t>Melinis</a:t>
            </a:r>
            <a:r>
              <a:rPr lang="pt-BR" altLang="pt-BR" sz="1600" i="1" dirty="0">
                <a:latin typeface="+mn-lt"/>
              </a:rPr>
              <a:t> </a:t>
            </a:r>
            <a:r>
              <a:rPr lang="pt-BR" altLang="pt-BR" sz="1600" i="1" dirty="0" err="1">
                <a:latin typeface="+mn-lt"/>
              </a:rPr>
              <a:t>minutiflora</a:t>
            </a:r>
            <a:r>
              <a:rPr lang="pt-BR" altLang="pt-BR" sz="1600" dirty="0">
                <a:latin typeface="+mn-lt"/>
              </a:rPr>
              <a:t>).</a:t>
            </a:r>
          </a:p>
        </p:txBody>
      </p:sp>
      <p:sp>
        <p:nvSpPr>
          <p:cNvPr id="46086" name="CaixaDeTexto 7"/>
          <p:cNvSpPr txBox="1">
            <a:spLocks noChangeArrowheads="1"/>
          </p:cNvSpPr>
          <p:nvPr/>
        </p:nvSpPr>
        <p:spPr bwMode="auto">
          <a:xfrm>
            <a:off x="6001088" y="1188068"/>
            <a:ext cx="2281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+mn-lt"/>
              </a:rPr>
              <a:t>Montar histórico da área em avaliação.</a:t>
            </a:r>
          </a:p>
        </p:txBody>
      </p:sp>
      <p:sp>
        <p:nvSpPr>
          <p:cNvPr id="46087" name="CaixaDeTexto 8"/>
          <p:cNvSpPr txBox="1">
            <a:spLocks noChangeArrowheads="1"/>
          </p:cNvSpPr>
          <p:nvPr/>
        </p:nvSpPr>
        <p:spPr bwMode="auto">
          <a:xfrm>
            <a:off x="9469792" y="2959067"/>
            <a:ext cx="19169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+mn-lt"/>
              </a:rPr>
              <a:t>Mais difícil quando o problema envolve mais de um nutriente.</a:t>
            </a:r>
          </a:p>
        </p:txBody>
      </p:sp>
      <p:sp>
        <p:nvSpPr>
          <p:cNvPr id="21" name="CaixaDeTexto 9"/>
          <p:cNvSpPr txBox="1">
            <a:spLocks noChangeArrowheads="1"/>
          </p:cNvSpPr>
          <p:nvPr/>
        </p:nvSpPr>
        <p:spPr bwMode="auto">
          <a:xfrm>
            <a:off x="3086674" y="3140987"/>
            <a:ext cx="21993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altLang="pt-BR" dirty="0"/>
              <a:t>Sintomas claramente visíveis quando a deficiência é aguda/severa. E a fome oculta?</a:t>
            </a:r>
          </a:p>
        </p:txBody>
      </p:sp>
      <p:sp>
        <p:nvSpPr>
          <p:cNvPr id="22" name="CaixaDeTexto 10"/>
          <p:cNvSpPr txBox="1">
            <a:spLocks noChangeArrowheads="1"/>
          </p:cNvSpPr>
          <p:nvPr/>
        </p:nvSpPr>
        <p:spPr bwMode="auto">
          <a:xfrm>
            <a:off x="282812" y="5064466"/>
            <a:ext cx="24757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altLang="pt-BR" dirty="0"/>
              <a:t>Os sintomas são repetitivos e têm distribuição simétrica (diferenciar de pragas e doenças).  </a:t>
            </a:r>
          </a:p>
        </p:txBody>
      </p:sp>
      <p:sp>
        <p:nvSpPr>
          <p:cNvPr id="23" name="CaixaDeTexto 13"/>
          <p:cNvSpPr txBox="1">
            <a:spLocks noChangeArrowheads="1"/>
          </p:cNvSpPr>
          <p:nvPr/>
        </p:nvSpPr>
        <p:spPr bwMode="auto">
          <a:xfrm>
            <a:off x="6337254" y="4924335"/>
            <a:ext cx="4110613" cy="1569660"/>
          </a:xfrm>
          <a:prstGeom prst="rect">
            <a:avLst/>
          </a:prstGeom>
          <a:solidFill>
            <a:schemeClr val="bg1">
              <a:alpha val="2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600" dirty="0"/>
              <a:t>Sintomas típicos pelo fato do nutriente exercer sempre as mesmas funções. Ocorrência predominante em folhas e representam o fim de uma série de eventos.</a:t>
            </a:r>
          </a:p>
        </p:txBody>
      </p:sp>
      <p:pic>
        <p:nvPicPr>
          <p:cNvPr id="18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47733" r="56812" b="38064"/>
          <a:stretch/>
        </p:blipFill>
        <p:spPr bwMode="auto">
          <a:xfrm rot="16200000">
            <a:off x="3525661" y="1504227"/>
            <a:ext cx="1999695" cy="7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omo montar uma Matriz de Competências que facilite a criação de times mais  fortes (Parte 2) - Blog da Qualida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56" y="854580"/>
            <a:ext cx="2628830" cy="16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 l="18501" t="27600" r="51880" b="39194"/>
          <a:stretch/>
        </p:blipFill>
        <p:spPr>
          <a:xfrm>
            <a:off x="6001146" y="3065550"/>
            <a:ext cx="2096675" cy="1322182"/>
          </a:xfrm>
          <a:prstGeom prst="rect">
            <a:avLst/>
          </a:prstGeom>
        </p:spPr>
      </p:pic>
      <p:pic>
        <p:nvPicPr>
          <p:cNvPr id="28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6" y="3215378"/>
            <a:ext cx="1712070" cy="14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0" descr="a_Principios Gerais Diagnose Foli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4521"/>
          <a:stretch>
            <a:fillRect/>
          </a:stretch>
        </p:blipFill>
        <p:spPr bwMode="auto">
          <a:xfrm>
            <a:off x="3435516" y="4880380"/>
            <a:ext cx="2799562" cy="148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0201" y="71830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❶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846414" y="71543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❷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9059506" y="259887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❸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080040" y="279149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❹</a:t>
            </a:r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2489607" y="469571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❺</a:t>
            </a:r>
            <a:endParaRPr lang="pt-BR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6193268" y="456906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❻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20639"/>
            <a:ext cx="4938712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CaixaDeTexto 2"/>
          <p:cNvSpPr txBox="1">
            <a:spLocks noChangeArrowheads="1"/>
          </p:cNvSpPr>
          <p:nvPr/>
        </p:nvSpPr>
        <p:spPr bwMode="auto">
          <a:xfrm>
            <a:off x="222251" y="6524038"/>
            <a:ext cx="8874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en-US" altLang="pt-BR" sz="1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 JW, Maass BL, Valle CB, Kumble V. 1996. </a:t>
            </a:r>
            <a:r>
              <a:rPr lang="en-US" altLang="pt-BR" sz="1000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Brachiaria</a:t>
            </a:r>
            <a:r>
              <a:rPr lang="en-US" altLang="pt-BR" sz="1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Biology, Agronomy, and Improvement. </a:t>
            </a:r>
            <a:r>
              <a:rPr lang="pt-BR" altLang="pt-BR" sz="1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Cali: International Center for Tropical Agriculture, 288p. </a:t>
            </a:r>
            <a:endParaRPr lang="en-US" altLang="pt-BR" sz="10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0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4846638"/>
            <a:ext cx="49133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686302"/>
            <a:ext cx="8012956" cy="7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CaixaDeTexto 5"/>
          <p:cNvSpPr txBox="1">
            <a:spLocks noChangeArrowheads="1"/>
          </p:cNvSpPr>
          <p:nvPr/>
        </p:nvSpPr>
        <p:spPr bwMode="auto">
          <a:xfrm>
            <a:off x="2554289" y="620714"/>
            <a:ext cx="1101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 Black" panose="020B0A04020102020204" pitchFamily="34" charset="0"/>
              </a:rPr>
              <a:t>folha velha</a:t>
            </a:r>
            <a:endParaRPr lang="en-US" altLang="pt-BR" sz="1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07" name="CaixaDeTexto 6"/>
          <p:cNvSpPr txBox="1">
            <a:spLocks noChangeArrowheads="1"/>
          </p:cNvSpPr>
          <p:nvPr/>
        </p:nvSpPr>
        <p:spPr bwMode="auto">
          <a:xfrm>
            <a:off x="2543175" y="2498726"/>
            <a:ext cx="1100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FFC000"/>
                </a:solidFill>
                <a:latin typeface="Arial Black" panose="020B0A04020102020204" pitchFamily="34" charset="0"/>
              </a:rPr>
              <a:t>folha velha</a:t>
            </a:r>
            <a:endParaRPr lang="en-US" altLang="pt-BR" sz="1200" b="1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08" name="CaixaDeTexto 7"/>
          <p:cNvSpPr txBox="1">
            <a:spLocks noChangeArrowheads="1"/>
          </p:cNvSpPr>
          <p:nvPr/>
        </p:nvSpPr>
        <p:spPr bwMode="auto">
          <a:xfrm>
            <a:off x="2543175" y="4192589"/>
            <a:ext cx="1100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FFC000"/>
                </a:solidFill>
                <a:latin typeface="Arial Black" panose="020B0A04020102020204" pitchFamily="34" charset="0"/>
              </a:rPr>
              <a:t>folha velha</a:t>
            </a:r>
            <a:endParaRPr lang="en-US" altLang="pt-BR" sz="1200" b="1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09" name="CaixaDeTexto 8"/>
          <p:cNvSpPr txBox="1">
            <a:spLocks noChangeArrowheads="1"/>
          </p:cNvSpPr>
          <p:nvPr/>
        </p:nvSpPr>
        <p:spPr bwMode="auto">
          <a:xfrm>
            <a:off x="2584450" y="5797551"/>
            <a:ext cx="110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FFC000"/>
                </a:solidFill>
                <a:latin typeface="Arial Black" panose="020B0A04020102020204" pitchFamily="34" charset="0"/>
              </a:rPr>
              <a:t>folha velha</a:t>
            </a:r>
            <a:endParaRPr lang="en-US" altLang="pt-BR" sz="1200" b="1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10" name="CaixaDeTexto 9"/>
          <p:cNvSpPr txBox="1">
            <a:spLocks noChangeArrowheads="1"/>
          </p:cNvSpPr>
          <p:nvPr/>
        </p:nvSpPr>
        <p:spPr bwMode="auto">
          <a:xfrm>
            <a:off x="8759825" y="523876"/>
            <a:ext cx="1049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008000"/>
                </a:solidFill>
                <a:latin typeface="Arial Black" panose="020B0A04020102020204" pitchFamily="34" charset="0"/>
              </a:rPr>
              <a:t>folha nova</a:t>
            </a:r>
            <a:endParaRPr lang="en-US" altLang="pt-BR" sz="1200" b="1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11" name="CaixaDeTexto 10"/>
          <p:cNvSpPr txBox="1">
            <a:spLocks noChangeArrowheads="1"/>
          </p:cNvSpPr>
          <p:nvPr/>
        </p:nvSpPr>
        <p:spPr bwMode="auto">
          <a:xfrm>
            <a:off x="8707439" y="2587626"/>
            <a:ext cx="1101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FFC000"/>
                </a:solidFill>
                <a:latin typeface="Arial Black" panose="020B0A04020102020204" pitchFamily="34" charset="0"/>
              </a:rPr>
              <a:t>folha velha</a:t>
            </a:r>
            <a:endParaRPr lang="en-US" altLang="pt-BR" sz="1200" b="1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12" name="CaixaDeTexto 11"/>
          <p:cNvSpPr txBox="1">
            <a:spLocks noChangeArrowheads="1"/>
          </p:cNvSpPr>
          <p:nvPr/>
        </p:nvSpPr>
        <p:spPr bwMode="auto">
          <a:xfrm>
            <a:off x="8670925" y="4105276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008000"/>
                </a:solidFill>
                <a:latin typeface="Arial Black" panose="020B0A04020102020204" pitchFamily="34" charset="0"/>
              </a:rPr>
              <a:t>folha nova</a:t>
            </a:r>
            <a:endParaRPr lang="en-US" altLang="pt-BR" sz="1200" b="1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13" name="CaixaDeTexto 12"/>
          <p:cNvSpPr txBox="1">
            <a:spLocks noChangeArrowheads="1"/>
          </p:cNvSpPr>
          <p:nvPr/>
        </p:nvSpPr>
        <p:spPr bwMode="auto">
          <a:xfrm>
            <a:off x="8653463" y="5838826"/>
            <a:ext cx="1047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rgbClr val="008000"/>
                </a:solidFill>
                <a:latin typeface="Arial Black" panose="020B0A04020102020204" pitchFamily="34" charset="0"/>
              </a:rPr>
              <a:t>folha nova</a:t>
            </a:r>
            <a:endParaRPr lang="en-US" altLang="pt-BR" sz="1200" b="1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153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418043"/>
            <a:ext cx="264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369329"/>
            <a:ext cx="3498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93" y="3335866"/>
            <a:ext cx="51720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38667" y="4291199"/>
            <a:ext cx="4794648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rgbClr val="000000"/>
                </a:solidFill>
              </a:rPr>
              <a:t>“Nem </a:t>
            </a:r>
            <a:r>
              <a:rPr lang="pt-BR" dirty="0">
                <a:solidFill>
                  <a:srgbClr val="000000"/>
                </a:solidFill>
              </a:rPr>
              <a:t>todas as plantas roxas são deficientes em fósforo </a:t>
            </a:r>
            <a:r>
              <a:rPr lang="pt-BR" dirty="0" smtClean="0">
                <a:solidFill>
                  <a:srgbClr val="000000"/>
                </a:solidFill>
              </a:rPr>
              <a:t>e nem </a:t>
            </a:r>
            <a:r>
              <a:rPr lang="pt-BR" dirty="0">
                <a:solidFill>
                  <a:srgbClr val="000000"/>
                </a:solidFill>
              </a:rPr>
              <a:t>todas as plantas com deficiência de fósforo ficam roxas</a:t>
            </a:r>
            <a:r>
              <a:rPr lang="pt-BR" dirty="0" smtClean="0">
                <a:solidFill>
                  <a:srgbClr val="000000"/>
                </a:solidFill>
              </a:rPr>
              <a:t>.”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165851"/>
            <a:ext cx="264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3239"/>
            <a:ext cx="9144000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814"/>
            <a:ext cx="83724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9" y="770964"/>
            <a:ext cx="3973606" cy="5298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" y="775658"/>
            <a:ext cx="4132729" cy="55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00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7" y="401110"/>
            <a:ext cx="82931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aixaDeTexto 2"/>
          <p:cNvSpPr txBox="1">
            <a:spLocks noChangeArrowheads="1"/>
          </p:cNvSpPr>
          <p:nvPr/>
        </p:nvSpPr>
        <p:spPr bwMode="auto">
          <a:xfrm>
            <a:off x="1041929" y="6347885"/>
            <a:ext cx="9170988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dirty="0"/>
              <a:t>V. Fernández, T. </a:t>
            </a:r>
            <a:r>
              <a:rPr lang="pt-BR" altLang="pt-BR" sz="1100" dirty="0" err="1"/>
              <a:t>Sotiropoulos</a:t>
            </a:r>
            <a:r>
              <a:rPr lang="pt-BR" altLang="pt-BR" sz="1100" dirty="0"/>
              <a:t> </a:t>
            </a:r>
            <a:r>
              <a:rPr lang="pt-BR" altLang="pt-BR" sz="1100" dirty="0" err="1"/>
              <a:t>and</a:t>
            </a:r>
            <a:r>
              <a:rPr lang="pt-BR" altLang="pt-BR" sz="1100" dirty="0"/>
              <a:t> P. Brown (2013). </a:t>
            </a:r>
            <a:r>
              <a:rPr lang="en-US" altLang="pt-BR" sz="1100" dirty="0">
                <a:solidFill>
                  <a:srgbClr val="0070C0"/>
                </a:solidFill>
              </a:rPr>
              <a:t>Foliar Fertilization: Scientific Principles and Field Practices</a:t>
            </a:r>
            <a:r>
              <a:rPr lang="en-US" altLang="pt-BR" sz="1100" dirty="0"/>
              <a:t>. First edition, IFA, Paris, France</a:t>
            </a:r>
            <a:r>
              <a:rPr lang="pt-BR" altLang="pt-BR" sz="1100" dirty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97486" y="395820"/>
            <a:ext cx="172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Exemplo: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734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ágono 13"/>
          <p:cNvSpPr/>
          <p:nvPr/>
        </p:nvSpPr>
        <p:spPr>
          <a:xfrm rot="10800000">
            <a:off x="8270291" y="5267251"/>
            <a:ext cx="2288225" cy="1263791"/>
          </a:xfrm>
          <a:prstGeom prst="homePlat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698560" y="17762"/>
            <a:ext cx="94389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000" b="1" dirty="0"/>
              <a:t>Diagnose visual = o sintoma visual tem um denominador comum para todas as </a:t>
            </a:r>
            <a:r>
              <a:rPr lang="pt-BR" sz="3000" b="1" dirty="0" smtClean="0"/>
              <a:t>espécies </a:t>
            </a:r>
            <a:endParaRPr lang="pt-BR" sz="3000" b="1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82" y="1221440"/>
            <a:ext cx="5493124" cy="49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85946" y="1914185"/>
            <a:ext cx="3727450" cy="26776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pt-BR" sz="2800" dirty="0"/>
              <a:t>Antes de aparecer o sintoma de deficiência, o crescimento e produção já poderão estar limitados </a:t>
            </a:r>
          </a:p>
          <a:p>
            <a:pPr algn="just" eaLnBrk="1" hangingPunct="1">
              <a:defRPr/>
            </a:pPr>
            <a:r>
              <a:rPr lang="pt-BR" sz="2800" dirty="0"/>
              <a:t>“</a:t>
            </a:r>
            <a:r>
              <a:rPr lang="pt-BR" sz="2800" b="1" dirty="0">
                <a:solidFill>
                  <a:srgbClr val="FF0000"/>
                </a:solidFill>
              </a:rPr>
              <a:t>fome escondida</a:t>
            </a:r>
            <a:r>
              <a:rPr lang="pt-BR" sz="2800" dirty="0" smtClean="0"/>
              <a:t>”. </a:t>
            </a:r>
            <a:endParaRPr lang="pt-BR" sz="2800" dirty="0"/>
          </a:p>
        </p:txBody>
      </p:sp>
      <p:pic>
        <p:nvPicPr>
          <p:cNvPr id="5" name="Imagem 2" descr="Nova imagem.JPG"/>
          <p:cNvPicPr>
            <a:picLocks noChangeAspect="1"/>
          </p:cNvPicPr>
          <p:nvPr/>
        </p:nvPicPr>
        <p:blipFill rotWithShape="1">
          <a:blip r:embed="rId3" cstate="print"/>
          <a:srcRect l="23397" t="49674" r="22483" b="12805"/>
          <a:stretch/>
        </p:blipFill>
        <p:spPr bwMode="auto">
          <a:xfrm>
            <a:off x="216310" y="1750294"/>
            <a:ext cx="1981480" cy="194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entágono 1"/>
          <p:cNvSpPr/>
          <p:nvPr/>
        </p:nvSpPr>
        <p:spPr>
          <a:xfrm>
            <a:off x="116541" y="1506534"/>
            <a:ext cx="2951124" cy="2212617"/>
          </a:xfrm>
          <a:prstGeom prst="homePlat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 descr="http://www.scielo.br/img/revistas/sa/v67n3/a06fig3b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2495"/>
          <a:stretch/>
        </p:blipFill>
        <p:spPr bwMode="auto">
          <a:xfrm>
            <a:off x="5678410" y="2997222"/>
            <a:ext cx="202544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ágono 9"/>
          <p:cNvSpPr/>
          <p:nvPr/>
        </p:nvSpPr>
        <p:spPr>
          <a:xfrm rot="10800000">
            <a:off x="4752731" y="2997222"/>
            <a:ext cx="2951124" cy="1638300"/>
          </a:xfrm>
          <a:prstGeom prst="homePlat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7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71" b="66611"/>
          <a:stretch/>
        </p:blipFill>
        <p:spPr>
          <a:xfrm>
            <a:off x="216310" y="4326193"/>
            <a:ext cx="2268431" cy="1263791"/>
          </a:xfrm>
          <a:prstGeom prst="rect">
            <a:avLst/>
          </a:prstGeom>
        </p:spPr>
      </p:pic>
      <p:sp>
        <p:nvSpPr>
          <p:cNvPr id="12" name="Pentágono 11"/>
          <p:cNvSpPr/>
          <p:nvPr/>
        </p:nvSpPr>
        <p:spPr>
          <a:xfrm>
            <a:off x="116541" y="4326193"/>
            <a:ext cx="2842969" cy="1263791"/>
          </a:xfrm>
          <a:prstGeom prst="homePlat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32427" t="31508" r="31911" b="20522"/>
          <a:stretch/>
        </p:blipFill>
        <p:spPr>
          <a:xfrm>
            <a:off x="8938681" y="5337907"/>
            <a:ext cx="1483514" cy="11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Terminação 5"/>
          <p:cNvSpPr/>
          <p:nvPr/>
        </p:nvSpPr>
        <p:spPr>
          <a:xfrm>
            <a:off x="1067920" y="268290"/>
            <a:ext cx="9575148" cy="50006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PRINCÍPIOS DE DIAGNOSE VISUAL DE DESORDENS NUTRICIONAIS</a:t>
            </a:r>
          </a:p>
        </p:txBody>
      </p:sp>
      <p:sp>
        <p:nvSpPr>
          <p:cNvPr id="7" name="Fluxograma: Processo alternativo 6"/>
          <p:cNvSpPr/>
          <p:nvPr/>
        </p:nvSpPr>
        <p:spPr>
          <a:xfrm>
            <a:off x="483312" y="2157414"/>
            <a:ext cx="2069951" cy="79851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Parte da planta 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219491" y="1339852"/>
            <a:ext cx="3714750" cy="42862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Sintoma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8489157" y="1312863"/>
            <a:ext cx="1785937" cy="500063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/>
              <a:t>Deficiência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25917" y="4137539"/>
            <a:ext cx="1214437" cy="9286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Folhas velhas e maduras</a:t>
            </a:r>
          </a:p>
        </p:txBody>
      </p:sp>
      <p:sp>
        <p:nvSpPr>
          <p:cNvPr id="11" name="Fluxograma: Processo alternativo 10"/>
          <p:cNvSpPr/>
          <p:nvPr/>
        </p:nvSpPr>
        <p:spPr>
          <a:xfrm>
            <a:off x="4310064" y="3143251"/>
            <a:ext cx="1214437" cy="500063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93913">
                <a:schemeClr val="bg1"/>
              </a:gs>
              <a:gs pos="74000">
                <a:schemeClr val="bg1"/>
              </a:gs>
              <a:gs pos="83000">
                <a:schemeClr val="bg1"/>
              </a:gs>
              <a:gs pos="61000">
                <a:schemeClr val="accent6">
                  <a:lumMod val="20000"/>
                  <a:lumOff val="80000"/>
                </a:schemeClr>
              </a:gs>
            </a:gsLst>
            <a:lin ang="7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clorose</a:t>
            </a:r>
          </a:p>
        </p:txBody>
      </p:sp>
      <p:sp>
        <p:nvSpPr>
          <p:cNvPr id="12" name="Fluxograma: Processo alternativo 11"/>
          <p:cNvSpPr/>
          <p:nvPr/>
        </p:nvSpPr>
        <p:spPr>
          <a:xfrm>
            <a:off x="6453189" y="2643188"/>
            <a:ext cx="1214437" cy="500062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uniforme</a:t>
            </a:r>
          </a:p>
        </p:txBody>
      </p:sp>
      <p:sp>
        <p:nvSpPr>
          <p:cNvPr id="13" name="Fluxograma: Processo alternativo 12"/>
          <p:cNvSpPr/>
          <p:nvPr/>
        </p:nvSpPr>
        <p:spPr>
          <a:xfrm>
            <a:off x="6453189" y="3429001"/>
            <a:ext cx="1285875" cy="785813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61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interneval ou manchas</a:t>
            </a:r>
          </a:p>
        </p:txBody>
      </p:sp>
      <p:sp>
        <p:nvSpPr>
          <p:cNvPr id="14" name="Fluxograma: Processo alternativo 13"/>
          <p:cNvSpPr/>
          <p:nvPr/>
        </p:nvSpPr>
        <p:spPr>
          <a:xfrm>
            <a:off x="4310064" y="5286376"/>
            <a:ext cx="1214437" cy="500063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necrose</a:t>
            </a:r>
          </a:p>
        </p:txBody>
      </p:sp>
      <p:sp>
        <p:nvSpPr>
          <p:cNvPr id="15" name="Fluxograma: Processo alternativo 14"/>
          <p:cNvSpPr/>
          <p:nvPr/>
        </p:nvSpPr>
        <p:spPr>
          <a:xfrm>
            <a:off x="6453189" y="4498976"/>
            <a:ext cx="1285875" cy="785813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500" dirty="0">
                <a:solidFill>
                  <a:schemeClr val="tx1"/>
                </a:solidFill>
              </a:rPr>
              <a:t>secamento da ponta e margens</a:t>
            </a:r>
          </a:p>
        </p:txBody>
      </p:sp>
      <p:sp>
        <p:nvSpPr>
          <p:cNvPr id="16" name="Fluxograma: Processo alternativo 15"/>
          <p:cNvSpPr/>
          <p:nvPr/>
        </p:nvSpPr>
        <p:spPr>
          <a:xfrm>
            <a:off x="6453189" y="5572126"/>
            <a:ext cx="1285875" cy="785813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500" dirty="0">
                <a:solidFill>
                  <a:schemeClr val="tx1"/>
                </a:solidFill>
              </a:rPr>
              <a:t>internerval</a:t>
            </a:r>
          </a:p>
        </p:txBody>
      </p:sp>
      <p:sp>
        <p:nvSpPr>
          <p:cNvPr id="17" name="Seta para a direita listrada 16"/>
          <p:cNvSpPr/>
          <p:nvPr/>
        </p:nvSpPr>
        <p:spPr>
          <a:xfrm>
            <a:off x="7739064" y="2857500"/>
            <a:ext cx="357187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8" name="Fluxograma: Processo alternativo 17"/>
          <p:cNvSpPr/>
          <p:nvPr/>
        </p:nvSpPr>
        <p:spPr>
          <a:xfrm>
            <a:off x="8239125" y="2643188"/>
            <a:ext cx="642938" cy="500062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19475" name="Imagem 18" descr="MANONA DEF 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93" y="1939928"/>
            <a:ext cx="642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ta para a direita listrada 19"/>
          <p:cNvSpPr/>
          <p:nvPr/>
        </p:nvSpPr>
        <p:spPr>
          <a:xfrm>
            <a:off x="7810500" y="3857625"/>
            <a:ext cx="357188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1" name="Fluxograma: Processo alternativo 20"/>
          <p:cNvSpPr/>
          <p:nvPr/>
        </p:nvSpPr>
        <p:spPr>
          <a:xfrm>
            <a:off x="8239125" y="3714751"/>
            <a:ext cx="642938" cy="500063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74000">
                <a:schemeClr val="accent6">
                  <a:lumMod val="75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61000">
                <a:srgbClr val="00B050"/>
              </a:gs>
            </a:gsLst>
            <a:lin ang="7800000" scaled="0"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Mg</a:t>
            </a:r>
          </a:p>
        </p:txBody>
      </p:sp>
      <p:pic>
        <p:nvPicPr>
          <p:cNvPr id="19478" name="Imagem 21" descr="MANONA DEF 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52" y="3143251"/>
            <a:ext cx="771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eta para a direita listrada 22"/>
          <p:cNvSpPr/>
          <p:nvPr/>
        </p:nvSpPr>
        <p:spPr>
          <a:xfrm>
            <a:off x="7823200" y="4964114"/>
            <a:ext cx="357188" cy="460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4" name="Fluxograma: Processo alternativo 23"/>
          <p:cNvSpPr/>
          <p:nvPr/>
        </p:nvSpPr>
        <p:spPr>
          <a:xfrm>
            <a:off x="8239125" y="4786313"/>
            <a:ext cx="642938" cy="50006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Seta para a direita listrada 24"/>
          <p:cNvSpPr/>
          <p:nvPr/>
        </p:nvSpPr>
        <p:spPr>
          <a:xfrm rot="18896120" flipV="1">
            <a:off x="3636169" y="4017169"/>
            <a:ext cx="500062" cy="1206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6" name="Seta para a direita listrada 25"/>
          <p:cNvSpPr/>
          <p:nvPr/>
        </p:nvSpPr>
        <p:spPr>
          <a:xfrm rot="1422702" flipV="1">
            <a:off x="3676651" y="4995864"/>
            <a:ext cx="500063" cy="1539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7" name="Seta para a direita listrada 26"/>
          <p:cNvSpPr/>
          <p:nvPr/>
        </p:nvSpPr>
        <p:spPr>
          <a:xfrm rot="19970360" flipV="1">
            <a:off x="5572126" y="2941639"/>
            <a:ext cx="500063" cy="1412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8" name="Seta para a direita listrada 27"/>
          <p:cNvSpPr/>
          <p:nvPr/>
        </p:nvSpPr>
        <p:spPr>
          <a:xfrm rot="1422702" flipV="1">
            <a:off x="5605463" y="3594100"/>
            <a:ext cx="500062" cy="1539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9" name="Seta para a direita listrada 28"/>
          <p:cNvSpPr/>
          <p:nvPr/>
        </p:nvSpPr>
        <p:spPr>
          <a:xfrm rot="19970360" flipV="1">
            <a:off x="5672138" y="5035550"/>
            <a:ext cx="500062" cy="1412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30" name="Seta para a direita listrada 29"/>
          <p:cNvSpPr/>
          <p:nvPr/>
        </p:nvSpPr>
        <p:spPr>
          <a:xfrm rot="1422702" flipV="1">
            <a:off x="5676901" y="5594350"/>
            <a:ext cx="500063" cy="1539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19487" name="Imagem 30" descr="MANONA DEF 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139" y="4314190"/>
            <a:ext cx="8953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eta para a direita listrada 31"/>
          <p:cNvSpPr/>
          <p:nvPr/>
        </p:nvSpPr>
        <p:spPr>
          <a:xfrm>
            <a:off x="7815264" y="5946775"/>
            <a:ext cx="357187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33" name="Fluxograma: Processo alternativo 32"/>
          <p:cNvSpPr/>
          <p:nvPr/>
        </p:nvSpPr>
        <p:spPr>
          <a:xfrm>
            <a:off x="8248651" y="5739012"/>
            <a:ext cx="642937" cy="500063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Mg</a:t>
            </a:r>
          </a:p>
        </p:txBody>
      </p:sp>
      <p:pic>
        <p:nvPicPr>
          <p:cNvPr id="19490" name="Imagem 34" descr="DEF M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749" y="5275264"/>
            <a:ext cx="7143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7"/>
          <a:srcRect l="52427" t="42222" r="36113" b="36471"/>
          <a:stretch/>
        </p:blipFill>
        <p:spPr>
          <a:xfrm>
            <a:off x="276147" y="3821907"/>
            <a:ext cx="1783400" cy="1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Terminação 5"/>
          <p:cNvSpPr/>
          <p:nvPr/>
        </p:nvSpPr>
        <p:spPr>
          <a:xfrm>
            <a:off x="1167872" y="236604"/>
            <a:ext cx="9291636" cy="50006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PRINCÍPIOS DE DIAGNOSE VISUAL DE DESORDENS NUTRICIONAIS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024313" y="1158134"/>
            <a:ext cx="3714750" cy="42862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Sintoma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8167689" y="1145434"/>
            <a:ext cx="1785937" cy="5000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Deficiência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0889" y="2724861"/>
            <a:ext cx="1214437" cy="928688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Folhas velhas e maduras</a:t>
            </a:r>
          </a:p>
        </p:txBody>
      </p:sp>
      <p:sp>
        <p:nvSpPr>
          <p:cNvPr id="11" name="Fluxograma: Processo alternativo 10"/>
          <p:cNvSpPr/>
          <p:nvPr/>
        </p:nvSpPr>
        <p:spPr>
          <a:xfrm>
            <a:off x="3781425" y="2613872"/>
            <a:ext cx="1500188" cy="63182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Alteração de pigmentação</a:t>
            </a:r>
          </a:p>
        </p:txBody>
      </p:sp>
      <p:sp>
        <p:nvSpPr>
          <p:cNvPr id="12" name="Fluxograma: Processo alternativo 11"/>
          <p:cNvSpPr/>
          <p:nvPr/>
        </p:nvSpPr>
        <p:spPr>
          <a:xfrm>
            <a:off x="6169025" y="1909022"/>
            <a:ext cx="1214438" cy="99377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Verde intenso; pontos necróticos</a:t>
            </a:r>
          </a:p>
        </p:txBody>
      </p:sp>
      <p:sp>
        <p:nvSpPr>
          <p:cNvPr id="13" name="Fluxograma: Processo alternativo 12"/>
          <p:cNvSpPr/>
          <p:nvPr/>
        </p:nvSpPr>
        <p:spPr>
          <a:xfrm>
            <a:off x="5883276" y="3714009"/>
            <a:ext cx="1535113" cy="785813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arroxeamento</a:t>
            </a:r>
          </a:p>
        </p:txBody>
      </p:sp>
      <p:sp>
        <p:nvSpPr>
          <p:cNvPr id="17" name="Seta para a direita listrada 16"/>
          <p:cNvSpPr/>
          <p:nvPr/>
        </p:nvSpPr>
        <p:spPr>
          <a:xfrm>
            <a:off x="7739064" y="2158258"/>
            <a:ext cx="357187" cy="46038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Fluxograma: Processo alternativo 17"/>
          <p:cNvSpPr/>
          <p:nvPr/>
        </p:nvSpPr>
        <p:spPr>
          <a:xfrm>
            <a:off x="8239125" y="1943946"/>
            <a:ext cx="642938" cy="50006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Seta para a direita listrada 19"/>
          <p:cNvSpPr/>
          <p:nvPr/>
        </p:nvSpPr>
        <p:spPr>
          <a:xfrm>
            <a:off x="7595349" y="4113079"/>
            <a:ext cx="357187" cy="460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1" name="Fluxograma: Processo alternativo 20"/>
          <p:cNvSpPr/>
          <p:nvPr/>
        </p:nvSpPr>
        <p:spPr>
          <a:xfrm>
            <a:off x="7989889" y="3807671"/>
            <a:ext cx="642937" cy="500062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Seta para a direita listrada 24"/>
          <p:cNvSpPr/>
          <p:nvPr/>
        </p:nvSpPr>
        <p:spPr>
          <a:xfrm rot="21070264" flipV="1">
            <a:off x="2228012" y="2905419"/>
            <a:ext cx="1249452" cy="34765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Seta para a direita listrada 26"/>
          <p:cNvSpPr/>
          <p:nvPr/>
        </p:nvSpPr>
        <p:spPr>
          <a:xfrm rot="19970360" flipV="1">
            <a:off x="5376863" y="2196358"/>
            <a:ext cx="500062" cy="141288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Seta para a direita listrada 27"/>
          <p:cNvSpPr/>
          <p:nvPr/>
        </p:nvSpPr>
        <p:spPr>
          <a:xfrm rot="1422702" flipV="1">
            <a:off x="5229226" y="3609233"/>
            <a:ext cx="500063" cy="153988"/>
          </a:xfrm>
          <a:prstGeom prst="striped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9" y="2536825"/>
            <a:ext cx="1601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0551" y="4955433"/>
            <a:ext cx="3024187" cy="8302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dirty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Cuidado com as generalizações!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9" y="4421189"/>
            <a:ext cx="163988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16" y="4631938"/>
            <a:ext cx="2772335" cy="182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/>
          <a:srcRect l="52427" t="42222" r="36113" b="36471"/>
          <a:stretch/>
        </p:blipFill>
        <p:spPr>
          <a:xfrm>
            <a:off x="386680" y="4022848"/>
            <a:ext cx="1783400" cy="1865169"/>
          </a:xfrm>
          <a:prstGeom prst="rect">
            <a:avLst/>
          </a:prstGeom>
        </p:spPr>
      </p:pic>
      <p:sp>
        <p:nvSpPr>
          <p:cNvPr id="23" name="Fluxograma: Processo alternativo 22"/>
          <p:cNvSpPr/>
          <p:nvPr/>
        </p:nvSpPr>
        <p:spPr>
          <a:xfrm>
            <a:off x="461652" y="1573638"/>
            <a:ext cx="2069951" cy="79851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Parte da planta </a:t>
            </a:r>
          </a:p>
        </p:txBody>
      </p:sp>
    </p:spTree>
    <p:extLst>
      <p:ext uri="{BB962C8B-B14F-4D97-AF65-F5344CB8AC3E}">
        <p14:creationId xmlns:p14="http://schemas.microsoft.com/office/powerpoint/2010/main" val="16774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 animBg="1"/>
      <p:bldP spid="21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" y="86597"/>
            <a:ext cx="8153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54" y="258047"/>
            <a:ext cx="264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437063"/>
            <a:ext cx="3498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3429001"/>
            <a:ext cx="51720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94359" y="1623796"/>
            <a:ext cx="7212512" cy="181588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600" b="1" dirty="0"/>
              <a:t>A coloração roxa ou vermelha </a:t>
            </a:r>
            <a:r>
              <a:rPr lang="pt-BR" sz="1600" dirty="0"/>
              <a:t>às vezes indica deficiência de P para algumas espécies de plantas</a:t>
            </a:r>
            <a:r>
              <a:rPr lang="pt-BR" sz="1600" dirty="0" smtClean="0"/>
              <a:t>; no </a:t>
            </a:r>
            <a:r>
              <a:rPr lang="pt-BR" sz="1600" dirty="0"/>
              <a:t>entanto, as margens coloridas das folhas parecem servir para uma ampla variedade de funções </a:t>
            </a:r>
            <a:r>
              <a:rPr lang="pt-BR" sz="1600" dirty="0" smtClean="0"/>
              <a:t>tolerância das plantas </a:t>
            </a:r>
            <a:r>
              <a:rPr lang="pt-BR" sz="1600" dirty="0"/>
              <a:t>ao estresse ambiental</a:t>
            </a:r>
            <a:r>
              <a:rPr lang="pt-BR" sz="1600" dirty="0" smtClean="0"/>
              <a:t>.</a:t>
            </a:r>
          </a:p>
          <a:p>
            <a:r>
              <a:rPr lang="pt-BR" sz="1600" b="1" dirty="0"/>
              <a:t>O exame da fisiologia e da bioquímica </a:t>
            </a:r>
            <a:r>
              <a:rPr lang="pt-BR" sz="1600" dirty="0"/>
              <a:t>da produção de pigmentos explica alguns </a:t>
            </a:r>
            <a:r>
              <a:rPr lang="pt-BR" sz="1600" dirty="0" smtClean="0"/>
              <a:t>das respostas </a:t>
            </a:r>
            <a:r>
              <a:rPr lang="pt-BR" sz="1600" dirty="0"/>
              <a:t>de cores variáveis. Ele também destaca o papel do P na </a:t>
            </a:r>
            <a:r>
              <a:rPr lang="pt-BR" sz="1600" dirty="0" smtClean="0"/>
              <a:t>transferência de energia na fotossíntese, </a:t>
            </a:r>
            <a:r>
              <a:rPr lang="pt-BR" sz="1600" dirty="0"/>
              <a:t>um papel crucial para </a:t>
            </a:r>
            <a:r>
              <a:rPr lang="pt-BR" sz="1600" dirty="0" smtClean="0"/>
              <a:t>culturas em sistemas </a:t>
            </a:r>
            <a:r>
              <a:rPr lang="pt-BR" sz="1600" dirty="0"/>
              <a:t>de produção de </a:t>
            </a:r>
            <a:r>
              <a:rPr lang="pt-BR" sz="1600" dirty="0" smtClean="0"/>
              <a:t>alto </a:t>
            </a:r>
            <a:r>
              <a:rPr lang="pt-BR" sz="1600" dirty="0"/>
              <a:t>rendimento.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8633" y="4437063"/>
            <a:ext cx="4894730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“</a:t>
            </a:r>
            <a:r>
              <a:rPr lang="pt-BR" i="1" dirty="0" smtClean="0"/>
              <a:t>Nem </a:t>
            </a:r>
            <a:r>
              <a:rPr lang="pt-BR" i="1" dirty="0"/>
              <a:t>todas as plantas roxas são deficientes em fósforo </a:t>
            </a:r>
            <a:r>
              <a:rPr lang="pt-BR" i="1" dirty="0" smtClean="0"/>
              <a:t>e nem </a:t>
            </a:r>
            <a:r>
              <a:rPr lang="pt-BR" i="1" dirty="0"/>
              <a:t>todas as plantas com deficiência de fósforo ficam roxas</a:t>
            </a:r>
            <a:r>
              <a:rPr lang="pt-BR" dirty="0" smtClean="0"/>
              <a:t>.”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83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165851"/>
            <a:ext cx="264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3239"/>
            <a:ext cx="9144000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814"/>
            <a:ext cx="83724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2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Terminação 5"/>
          <p:cNvSpPr/>
          <p:nvPr/>
        </p:nvSpPr>
        <p:spPr>
          <a:xfrm>
            <a:off x="731926" y="317718"/>
            <a:ext cx="9234210" cy="50006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PRINCÍPIOS DE DIAGNOSE VISUAL DE DESORDENS NUTRICIONAIS</a:t>
            </a:r>
          </a:p>
        </p:txBody>
      </p:sp>
      <p:sp>
        <p:nvSpPr>
          <p:cNvPr id="8" name="Fluxograma: Processo alternativo 7"/>
          <p:cNvSpPr/>
          <p:nvPr/>
        </p:nvSpPr>
        <p:spPr>
          <a:xfrm>
            <a:off x="4714595" y="1230578"/>
            <a:ext cx="3714750" cy="42862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Sintoma</a:t>
            </a:r>
          </a:p>
        </p:txBody>
      </p:sp>
      <p:sp>
        <p:nvSpPr>
          <p:cNvPr id="9" name="Fluxograma: Processo alternativo 8"/>
          <p:cNvSpPr/>
          <p:nvPr/>
        </p:nvSpPr>
        <p:spPr>
          <a:xfrm>
            <a:off x="8658506" y="1214500"/>
            <a:ext cx="1785937" cy="5000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Deficiência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37199" y="4175079"/>
            <a:ext cx="1214437" cy="928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Folhas novas e ápice</a:t>
            </a:r>
          </a:p>
        </p:txBody>
      </p:sp>
      <p:sp>
        <p:nvSpPr>
          <p:cNvPr id="11" name="Fluxograma: Processo alternativo 10"/>
          <p:cNvSpPr/>
          <p:nvPr/>
        </p:nvSpPr>
        <p:spPr>
          <a:xfrm>
            <a:off x="4310064" y="2703978"/>
            <a:ext cx="1214437" cy="5000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clorose</a:t>
            </a:r>
          </a:p>
        </p:txBody>
      </p:sp>
      <p:sp>
        <p:nvSpPr>
          <p:cNvPr id="12" name="Fluxograma: Processo alternativo 11"/>
          <p:cNvSpPr/>
          <p:nvPr/>
        </p:nvSpPr>
        <p:spPr>
          <a:xfrm>
            <a:off x="6453189" y="2203915"/>
            <a:ext cx="1214437" cy="50006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uniforme</a:t>
            </a:r>
          </a:p>
        </p:txBody>
      </p:sp>
      <p:sp>
        <p:nvSpPr>
          <p:cNvPr id="13" name="Fluxograma: Processo alternativo 12"/>
          <p:cNvSpPr/>
          <p:nvPr/>
        </p:nvSpPr>
        <p:spPr>
          <a:xfrm>
            <a:off x="6453187" y="3132602"/>
            <a:ext cx="1285875" cy="78581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interneval ou manchas</a:t>
            </a:r>
          </a:p>
        </p:txBody>
      </p:sp>
      <p:sp>
        <p:nvSpPr>
          <p:cNvPr id="15" name="Fluxograma: Processo alternativo 14"/>
          <p:cNvSpPr/>
          <p:nvPr/>
        </p:nvSpPr>
        <p:spPr>
          <a:xfrm>
            <a:off x="6453189" y="4059703"/>
            <a:ext cx="1285875" cy="78581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500" dirty="0">
                <a:solidFill>
                  <a:schemeClr val="tx1"/>
                </a:solidFill>
              </a:rPr>
              <a:t>necrose (clorose)</a:t>
            </a:r>
          </a:p>
        </p:txBody>
      </p:sp>
      <p:sp>
        <p:nvSpPr>
          <p:cNvPr id="16" name="Fluxograma: Processo alternativo 15"/>
          <p:cNvSpPr/>
          <p:nvPr/>
        </p:nvSpPr>
        <p:spPr>
          <a:xfrm>
            <a:off x="6453189" y="5132853"/>
            <a:ext cx="1285875" cy="78581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500" dirty="0">
                <a:solidFill>
                  <a:schemeClr val="tx1"/>
                </a:solidFill>
              </a:rPr>
              <a:t>deformação</a:t>
            </a:r>
          </a:p>
        </p:txBody>
      </p:sp>
      <p:sp>
        <p:nvSpPr>
          <p:cNvPr id="17" name="Seta para a direita listrada 16"/>
          <p:cNvSpPr/>
          <p:nvPr/>
        </p:nvSpPr>
        <p:spPr>
          <a:xfrm>
            <a:off x="7739064" y="2418227"/>
            <a:ext cx="357187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8" name="Fluxograma: Processo alternativo 17"/>
          <p:cNvSpPr/>
          <p:nvPr/>
        </p:nvSpPr>
        <p:spPr>
          <a:xfrm>
            <a:off x="8167688" y="2203915"/>
            <a:ext cx="857250" cy="50006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S, Fe, Mn</a:t>
            </a:r>
          </a:p>
        </p:txBody>
      </p:sp>
      <p:sp>
        <p:nvSpPr>
          <p:cNvPr id="20" name="Seta para a direita listrada 19"/>
          <p:cNvSpPr/>
          <p:nvPr/>
        </p:nvSpPr>
        <p:spPr>
          <a:xfrm>
            <a:off x="7810500" y="3418352"/>
            <a:ext cx="357188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1" name="Fluxograma: Processo alternativo 20"/>
          <p:cNvSpPr/>
          <p:nvPr/>
        </p:nvSpPr>
        <p:spPr>
          <a:xfrm>
            <a:off x="8239125" y="3229857"/>
            <a:ext cx="642938" cy="5000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Zn Mn</a:t>
            </a:r>
          </a:p>
        </p:txBody>
      </p:sp>
      <p:sp>
        <p:nvSpPr>
          <p:cNvPr id="23" name="Seta para a direita listrada 22"/>
          <p:cNvSpPr/>
          <p:nvPr/>
        </p:nvSpPr>
        <p:spPr>
          <a:xfrm>
            <a:off x="7823200" y="4524841"/>
            <a:ext cx="357188" cy="460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4" name="Fluxograma: Processo alternativo 23"/>
          <p:cNvSpPr/>
          <p:nvPr/>
        </p:nvSpPr>
        <p:spPr>
          <a:xfrm>
            <a:off x="8239125" y="4222024"/>
            <a:ext cx="785813" cy="50006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Ca, B, Cu</a:t>
            </a:r>
          </a:p>
        </p:txBody>
      </p:sp>
      <p:sp>
        <p:nvSpPr>
          <p:cNvPr id="25" name="Seta para a direita listrada 24"/>
          <p:cNvSpPr/>
          <p:nvPr/>
        </p:nvSpPr>
        <p:spPr>
          <a:xfrm rot="18896120" flipV="1">
            <a:off x="3636169" y="3577896"/>
            <a:ext cx="500062" cy="1206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7" name="Seta para a direita listrada 26"/>
          <p:cNvSpPr/>
          <p:nvPr/>
        </p:nvSpPr>
        <p:spPr>
          <a:xfrm rot="19970360" flipV="1">
            <a:off x="5572126" y="2502366"/>
            <a:ext cx="500063" cy="1412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8" name="Seta para a direita listrada 27"/>
          <p:cNvSpPr/>
          <p:nvPr/>
        </p:nvSpPr>
        <p:spPr>
          <a:xfrm rot="1422702" flipV="1">
            <a:off x="5605463" y="3594100"/>
            <a:ext cx="500062" cy="1539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30" name="Seta para a direita listrada 29"/>
          <p:cNvSpPr/>
          <p:nvPr/>
        </p:nvSpPr>
        <p:spPr>
          <a:xfrm rot="1422702">
            <a:off x="3460750" y="5077291"/>
            <a:ext cx="2928938" cy="5238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32" name="Seta para a direita listrada 31"/>
          <p:cNvSpPr/>
          <p:nvPr/>
        </p:nvSpPr>
        <p:spPr>
          <a:xfrm>
            <a:off x="7815264" y="5507502"/>
            <a:ext cx="357187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33" name="Fluxograma: Processo alternativo 32"/>
          <p:cNvSpPr/>
          <p:nvPr/>
        </p:nvSpPr>
        <p:spPr>
          <a:xfrm>
            <a:off x="8208170" y="5303508"/>
            <a:ext cx="852487" cy="50006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dirty="0">
                <a:solidFill>
                  <a:schemeClr val="tx1"/>
                </a:solidFill>
              </a:rPr>
              <a:t>B, Mo, Zn</a:t>
            </a:r>
          </a:p>
        </p:txBody>
      </p:sp>
      <p:sp>
        <p:nvSpPr>
          <p:cNvPr id="36" name="Seta para a direita listrada 35"/>
          <p:cNvSpPr/>
          <p:nvPr/>
        </p:nvSpPr>
        <p:spPr>
          <a:xfrm>
            <a:off x="3595689" y="4418477"/>
            <a:ext cx="2770187" cy="460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20509" name="Imagem 36" descr="DEF 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1957058"/>
            <a:ext cx="9525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Imagem 37" descr="DEF 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4" y="3046071"/>
            <a:ext cx="1292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Imagem 38" descr="DEF Ca café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044" y="3979533"/>
            <a:ext cx="1395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Imagem 39" descr="DEF B citr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2" y="5063379"/>
            <a:ext cx="128587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/>
          <a:srcRect l="67425" t="42222" r="21202" b="36471"/>
          <a:stretch/>
        </p:blipFill>
        <p:spPr>
          <a:xfrm>
            <a:off x="341259" y="3531930"/>
            <a:ext cx="1769807" cy="1865169"/>
          </a:xfrm>
          <a:prstGeom prst="rect">
            <a:avLst/>
          </a:prstGeom>
        </p:spPr>
      </p:pic>
      <p:sp>
        <p:nvSpPr>
          <p:cNvPr id="34" name="Fluxograma: Processo alternativo 33"/>
          <p:cNvSpPr/>
          <p:nvPr/>
        </p:nvSpPr>
        <p:spPr>
          <a:xfrm>
            <a:off x="341259" y="2304720"/>
            <a:ext cx="2069951" cy="79851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Parte da planta </a:t>
            </a:r>
          </a:p>
        </p:txBody>
      </p:sp>
    </p:spTree>
    <p:extLst>
      <p:ext uri="{BB962C8B-B14F-4D97-AF65-F5344CB8AC3E}">
        <p14:creationId xmlns:p14="http://schemas.microsoft.com/office/powerpoint/2010/main" val="36836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1" grpId="0" animBg="1"/>
      <p:bldP spid="24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883569" y="970433"/>
            <a:ext cx="842962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sz="2000" dirty="0"/>
              <a:t>Identificação visual de um sintoma no campo, deve-se levar em consideração:</a:t>
            </a:r>
          </a:p>
        </p:txBody>
      </p:sp>
      <p:sp>
        <p:nvSpPr>
          <p:cNvPr id="108547" name="CaixaDeTexto 7"/>
          <p:cNvSpPr txBox="1">
            <a:spLocks noChangeArrowheads="1"/>
          </p:cNvSpPr>
          <p:nvPr/>
        </p:nvSpPr>
        <p:spPr bwMode="auto">
          <a:xfrm>
            <a:off x="1774825" y="1671639"/>
            <a:ext cx="503875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latin typeface="+mn-lt"/>
              </a:rPr>
              <a:t>(1) Distribuição – </a:t>
            </a:r>
            <a:r>
              <a:rPr lang="pt-BR" altLang="pt-BR" sz="2400" dirty="0">
                <a:latin typeface="+mn-lt"/>
              </a:rPr>
              <a:t>glebas homogêneas  </a:t>
            </a:r>
          </a:p>
        </p:txBody>
      </p:sp>
      <p:sp>
        <p:nvSpPr>
          <p:cNvPr id="108548" name="CaixaDeTexto 11"/>
          <p:cNvSpPr txBox="1">
            <a:spLocks noChangeArrowheads="1"/>
          </p:cNvSpPr>
          <p:nvPr/>
        </p:nvSpPr>
        <p:spPr bwMode="auto">
          <a:xfrm>
            <a:off x="7774208" y="1667262"/>
            <a:ext cx="229190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latin typeface="+mn-lt"/>
              </a:rPr>
              <a:t>Ou </a:t>
            </a:r>
            <a:r>
              <a:rPr lang="pt-BR" altLang="pt-BR" sz="2400" dirty="0" err="1">
                <a:latin typeface="+mn-lt"/>
              </a:rPr>
              <a:t>reboleiras</a:t>
            </a:r>
            <a:r>
              <a:rPr lang="pt-BR" altLang="pt-BR" sz="2400" dirty="0">
                <a:latin typeface="+mn-lt"/>
              </a:rPr>
              <a:t>???</a:t>
            </a:r>
          </a:p>
        </p:txBody>
      </p:sp>
      <p:pic>
        <p:nvPicPr>
          <p:cNvPr id="15" name="Imagem 8" descr="atraz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349751"/>
            <a:ext cx="30575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tângulo 12"/>
          <p:cNvSpPr>
            <a:spLocks noChangeArrowheads="1"/>
          </p:cNvSpPr>
          <p:nvPr/>
        </p:nvSpPr>
        <p:spPr bwMode="auto">
          <a:xfrm>
            <a:off x="1616076" y="150494"/>
            <a:ext cx="896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>
                <a:latin typeface="+mn-lt"/>
              </a:rPr>
              <a:t>P</a:t>
            </a:r>
            <a:r>
              <a:rPr lang="pt-BR" altLang="pt-BR" sz="2800" b="1" dirty="0" smtClean="0">
                <a:latin typeface="+mn-lt"/>
              </a:rPr>
              <a:t>rincípios de diagnose visual de desordens nutricionais</a:t>
            </a:r>
            <a:endParaRPr lang="pt-BR" altLang="pt-BR" sz="2800" b="1" dirty="0">
              <a:latin typeface="+mn-lt"/>
            </a:endParaRPr>
          </a:p>
        </p:txBody>
      </p:sp>
      <p:pic>
        <p:nvPicPr>
          <p:cNvPr id="10855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224089"/>
            <a:ext cx="55895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4899026"/>
            <a:ext cx="561816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222500"/>
            <a:ext cx="30575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92600"/>
            <a:ext cx="43243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917576"/>
            <a:ext cx="43338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917576"/>
            <a:ext cx="43354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CaixaDeTexto 7"/>
          <p:cNvSpPr txBox="1">
            <a:spLocks noChangeArrowheads="1"/>
          </p:cNvSpPr>
          <p:nvPr/>
        </p:nvSpPr>
        <p:spPr bwMode="auto">
          <a:xfrm>
            <a:off x="1611006" y="585022"/>
            <a:ext cx="5194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 dirty="0">
                <a:latin typeface="Arial Black" panose="020B0A04020102020204" pitchFamily="34" charset="0"/>
              </a:rPr>
              <a:t>(1) Distribuição – </a:t>
            </a:r>
            <a:r>
              <a:rPr lang="pt-BR" altLang="pt-BR" sz="1600" b="1" dirty="0" err="1">
                <a:latin typeface="Arial Black" panose="020B0A04020102020204" pitchFamily="34" charset="0"/>
              </a:rPr>
              <a:t>reboleiras</a:t>
            </a:r>
            <a:r>
              <a:rPr lang="pt-BR" altLang="pt-BR" sz="1600" b="1" dirty="0">
                <a:latin typeface="Arial Black" panose="020B0A04020102020204" pitchFamily="34" charset="0"/>
              </a:rPr>
              <a:t>; </a:t>
            </a:r>
            <a:r>
              <a:rPr lang="pt-BR" altLang="pt-BR" sz="1600" b="1" dirty="0" err="1">
                <a:latin typeface="Arial Black" panose="020B0A04020102020204" pitchFamily="34" charset="0"/>
              </a:rPr>
              <a:t>ex</a:t>
            </a:r>
            <a:r>
              <a:rPr lang="pt-BR" altLang="pt-BR" sz="1600" b="1" dirty="0">
                <a:latin typeface="Arial Black" panose="020B0A04020102020204" pitchFamily="34" charset="0"/>
              </a:rPr>
              <a:t>: nematoides.</a:t>
            </a:r>
          </a:p>
        </p:txBody>
      </p:sp>
      <p:pic>
        <p:nvPicPr>
          <p:cNvPr id="109575" name="Imagem 0" descr="a_Principios Gerais Diagnose Foli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4521"/>
          <a:stretch>
            <a:fillRect/>
          </a:stretch>
        </p:blipFill>
        <p:spPr bwMode="auto">
          <a:xfrm>
            <a:off x="6723064" y="4575175"/>
            <a:ext cx="3602037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CaixaDeTexto 8"/>
          <p:cNvSpPr txBox="1">
            <a:spLocks noChangeArrowheads="1"/>
          </p:cNvSpPr>
          <p:nvPr/>
        </p:nvSpPr>
        <p:spPr bwMode="auto">
          <a:xfrm>
            <a:off x="8026401" y="5343525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bg1"/>
                </a:solidFill>
              </a:rPr>
              <a:t>ou</a:t>
            </a:r>
            <a:endParaRPr lang="en-US" altLang="pt-BR" sz="1800">
              <a:solidFill>
                <a:schemeClr val="bg1"/>
              </a:solidFill>
            </a:endParaRPr>
          </a:p>
        </p:txBody>
      </p:sp>
      <p:sp>
        <p:nvSpPr>
          <p:cNvPr id="109577" name="CaixaDeTexto 9"/>
          <p:cNvSpPr txBox="1">
            <a:spLocks noChangeArrowheads="1"/>
          </p:cNvSpPr>
          <p:nvPr/>
        </p:nvSpPr>
        <p:spPr bwMode="auto">
          <a:xfrm>
            <a:off x="8794750" y="661193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http://nematologia.com.br/tag/rs/</a:t>
            </a: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1703388" y="61802"/>
            <a:ext cx="896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>
                <a:latin typeface="+mn-lt"/>
              </a:rPr>
              <a:t>P</a:t>
            </a:r>
            <a:r>
              <a:rPr lang="pt-BR" altLang="pt-BR" sz="2800" b="1" dirty="0" smtClean="0">
                <a:latin typeface="+mn-lt"/>
              </a:rPr>
              <a:t>rincípios de diagnose visual de desordens nutricionais</a:t>
            </a:r>
            <a:endParaRPr lang="pt-BR" altLang="pt-BR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98746"/>
            <a:ext cx="8382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CaixaDeTexto 2"/>
          <p:cNvSpPr txBox="1">
            <a:spLocks noChangeArrowheads="1"/>
          </p:cNvSpPr>
          <p:nvPr/>
        </p:nvSpPr>
        <p:spPr bwMode="auto">
          <a:xfrm>
            <a:off x="1012825" y="6430093"/>
            <a:ext cx="1923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>
                <a:latin typeface="+mj-lt"/>
              </a:rPr>
              <a:t>http://brasil.ipni.net/</a:t>
            </a:r>
          </a:p>
        </p:txBody>
      </p:sp>
    </p:spTree>
    <p:extLst>
      <p:ext uri="{BB962C8B-B14F-4D97-AF65-F5344CB8AC3E}">
        <p14:creationId xmlns:p14="http://schemas.microsoft.com/office/powerpoint/2010/main" val="26091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9" y="110067"/>
            <a:ext cx="90725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2438" t="38800" r="23226" b="22001"/>
          <a:stretch/>
        </p:blipFill>
        <p:spPr>
          <a:xfrm>
            <a:off x="738728" y="3829579"/>
            <a:ext cx="9072563" cy="303894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905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92" y="258867"/>
            <a:ext cx="89439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baixo 2"/>
          <p:cNvSpPr/>
          <p:nvPr/>
        </p:nvSpPr>
        <p:spPr>
          <a:xfrm>
            <a:off x="3719513" y="2708276"/>
            <a:ext cx="576262" cy="720725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Seta para baixo 3"/>
          <p:cNvSpPr/>
          <p:nvPr/>
        </p:nvSpPr>
        <p:spPr>
          <a:xfrm>
            <a:off x="7032626" y="2636839"/>
            <a:ext cx="576263" cy="7207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8100"/>
            <a:ext cx="90868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aixaDeTexto 3"/>
          <p:cNvSpPr txBox="1">
            <a:spLocks noChangeArrowheads="1"/>
          </p:cNvSpPr>
          <p:nvPr/>
        </p:nvSpPr>
        <p:spPr bwMode="auto">
          <a:xfrm>
            <a:off x="1552576" y="6481764"/>
            <a:ext cx="2424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600">
                <a:solidFill>
                  <a:srgbClr val="FFFF00"/>
                </a:solidFill>
                <a:latin typeface="Arial Black" panose="020B0A04020102020204" pitchFamily="34" charset="0"/>
              </a:rPr>
              <a:t>http://brasil.ipni.net/</a:t>
            </a:r>
          </a:p>
        </p:txBody>
      </p:sp>
    </p:spTree>
    <p:extLst>
      <p:ext uri="{BB962C8B-B14F-4D97-AF65-F5344CB8AC3E}">
        <p14:creationId xmlns:p14="http://schemas.microsoft.com/office/powerpoint/2010/main" val="30508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6660649" y="1994519"/>
            <a:ext cx="4862052" cy="37385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639097" y="1945805"/>
            <a:ext cx="5443035" cy="3738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740" name="Text Box 15"/>
          <p:cNvSpPr txBox="1">
            <a:spLocks noChangeArrowheads="1"/>
          </p:cNvSpPr>
          <p:nvPr/>
        </p:nvSpPr>
        <p:spPr bwMode="auto">
          <a:xfrm>
            <a:off x="530968" y="627405"/>
            <a:ext cx="49291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200" b="1" dirty="0">
                <a:latin typeface="Arial Narrow" panose="020B0606020202030204" pitchFamily="34" charset="0"/>
              </a:rPr>
              <a:t>Como distinguir? Continuação...</a:t>
            </a:r>
            <a:endParaRPr lang="pt-BR" altLang="pt-BR" sz="4400" b="1" dirty="0"/>
          </a:p>
        </p:txBody>
      </p:sp>
      <p:sp>
        <p:nvSpPr>
          <p:cNvPr id="116741" name="CaixaDeTexto 12"/>
          <p:cNvSpPr txBox="1">
            <a:spLocks noChangeArrowheads="1"/>
          </p:cNvSpPr>
          <p:nvPr/>
        </p:nvSpPr>
        <p:spPr bwMode="auto">
          <a:xfrm>
            <a:off x="8246064" y="1391557"/>
            <a:ext cx="1937775" cy="461665"/>
          </a:xfrm>
          <a:prstGeom prst="rect">
            <a:avLst/>
          </a:prstGeom>
          <a:solidFill>
            <a:srgbClr val="7FB800"/>
          </a:solidFill>
          <a:ln w="28575">
            <a:solidFill>
              <a:srgbClr val="00B050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smtClean="0">
                <a:latin typeface="+mn-lt"/>
              </a:rPr>
              <a:t>(3) </a:t>
            </a:r>
            <a:r>
              <a:rPr lang="pt-BR" altLang="pt-BR" sz="2400" b="1" dirty="0">
                <a:latin typeface="+mn-lt"/>
              </a:rPr>
              <a:t>Gradiente </a:t>
            </a:r>
          </a:p>
        </p:txBody>
      </p:sp>
      <p:sp>
        <p:nvSpPr>
          <p:cNvPr id="116742" name="CaixaDeTexto 13"/>
          <p:cNvSpPr txBox="1">
            <a:spLocks noChangeArrowheads="1"/>
          </p:cNvSpPr>
          <p:nvPr/>
        </p:nvSpPr>
        <p:spPr bwMode="auto">
          <a:xfrm>
            <a:off x="2329667" y="1391344"/>
            <a:ext cx="1759948" cy="461665"/>
          </a:xfrm>
          <a:prstGeom prst="rect">
            <a:avLst/>
          </a:prstGeom>
          <a:solidFill>
            <a:srgbClr val="7FB800"/>
          </a:solidFill>
          <a:ln w="28575"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smtClean="0">
                <a:latin typeface="+mn-lt"/>
              </a:rPr>
              <a:t>(2) </a:t>
            </a:r>
            <a:r>
              <a:rPr lang="pt-BR" altLang="pt-BR" sz="2400" b="1" dirty="0">
                <a:latin typeface="+mn-lt"/>
              </a:rPr>
              <a:t>Simetria </a:t>
            </a: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530968" y="200883"/>
            <a:ext cx="896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>
                <a:latin typeface="+mn-lt"/>
              </a:rPr>
              <a:t>P</a:t>
            </a:r>
            <a:r>
              <a:rPr lang="pt-BR" altLang="pt-BR" sz="2800" b="1" dirty="0" smtClean="0">
                <a:latin typeface="+mn-lt"/>
              </a:rPr>
              <a:t>rincípios de diagnose visual de desordens nutricionais</a:t>
            </a:r>
            <a:endParaRPr lang="pt-BR" altLang="pt-BR" sz="2800" b="1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9" b="30266"/>
          <a:stretch>
            <a:fillRect/>
          </a:stretch>
        </p:blipFill>
        <p:spPr bwMode="auto">
          <a:xfrm>
            <a:off x="1098882" y="2279319"/>
            <a:ext cx="4523463" cy="333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5"/>
          <p:cNvSpPr txBox="1">
            <a:spLocks noChangeArrowheads="1"/>
          </p:cNvSpPr>
          <p:nvPr/>
        </p:nvSpPr>
        <p:spPr bwMode="auto">
          <a:xfrm>
            <a:off x="2329667" y="5733042"/>
            <a:ext cx="29450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100" dirty="0" err="1">
                <a:latin typeface="+mn-lt"/>
              </a:rPr>
              <a:t>Battie-Laclau</a:t>
            </a:r>
            <a:r>
              <a:rPr lang="pt-BR" altLang="pt-BR" sz="1100" dirty="0">
                <a:latin typeface="+mn-lt"/>
              </a:rPr>
              <a:t> et al. (2013) </a:t>
            </a:r>
            <a:r>
              <a:rPr lang="pt-BR" altLang="pt-BR" sz="1100" dirty="0" err="1">
                <a:solidFill>
                  <a:srgbClr val="0070C0"/>
                </a:solidFill>
                <a:latin typeface="+mn-lt"/>
              </a:rPr>
              <a:t>Plant</a:t>
            </a:r>
            <a:r>
              <a:rPr lang="pt-BR" altLang="pt-BR" sz="1100" dirty="0">
                <a:solidFill>
                  <a:srgbClr val="0070C0"/>
                </a:solidFill>
                <a:latin typeface="+mn-lt"/>
              </a:rPr>
              <a:t> </a:t>
            </a:r>
            <a:r>
              <a:rPr lang="pt-BR" altLang="pt-BR" sz="1100" dirty="0" err="1">
                <a:solidFill>
                  <a:srgbClr val="0070C0"/>
                </a:solidFill>
                <a:latin typeface="+mn-lt"/>
              </a:rPr>
              <a:t>Soil</a:t>
            </a:r>
            <a:r>
              <a:rPr lang="pt-BR" altLang="pt-BR" sz="1100" dirty="0">
                <a:solidFill>
                  <a:srgbClr val="0070C0"/>
                </a:solidFill>
                <a:latin typeface="+mn-lt"/>
              </a:rPr>
              <a:t> </a:t>
            </a:r>
            <a:r>
              <a:rPr lang="pt-BR" altLang="pt-BR" sz="1100" dirty="0">
                <a:latin typeface="+mn-lt"/>
              </a:rPr>
              <a:t>(371): 19-35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52427" t="42222" r="20440" b="36471"/>
          <a:stretch/>
        </p:blipFill>
        <p:spPr>
          <a:xfrm>
            <a:off x="6699977" y="2808502"/>
            <a:ext cx="4777884" cy="21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Text Box 9"/>
          <p:cNvSpPr txBox="1">
            <a:spLocks noChangeArrowheads="1"/>
          </p:cNvSpPr>
          <p:nvPr/>
        </p:nvSpPr>
        <p:spPr bwMode="auto">
          <a:xfrm>
            <a:off x="138174" y="6112064"/>
            <a:ext cx="502644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smtClean="0">
                <a:latin typeface="+mn-lt"/>
              </a:rPr>
              <a:t>Consequência da baixa mobilidade no floema: sintomas </a:t>
            </a:r>
            <a:r>
              <a:rPr lang="pt-BR" altLang="pt-BR" sz="1800" dirty="0">
                <a:latin typeface="+mn-lt"/>
              </a:rPr>
              <a:t>nas partes </a:t>
            </a:r>
            <a:r>
              <a:rPr lang="pt-BR" altLang="pt-BR" sz="1800" dirty="0" smtClean="0">
                <a:latin typeface="+mn-lt"/>
              </a:rPr>
              <a:t>novas!</a:t>
            </a:r>
            <a:endParaRPr lang="pt-BR" altLang="pt-BR" sz="1800" dirty="0">
              <a:latin typeface="+mn-lt"/>
            </a:endParaRPr>
          </a:p>
        </p:txBody>
      </p:sp>
      <p:sp>
        <p:nvSpPr>
          <p:cNvPr id="2" name="Texto explicativo retangular com cantos arredondados 1"/>
          <p:cNvSpPr/>
          <p:nvPr/>
        </p:nvSpPr>
        <p:spPr>
          <a:xfrm>
            <a:off x="302268" y="3916147"/>
            <a:ext cx="4862351" cy="1748857"/>
          </a:xfrm>
          <a:prstGeom prst="wedgeRoundRectCallout">
            <a:avLst>
              <a:gd name="adj1" fmla="val -4314"/>
              <a:gd name="adj2" fmla="val 737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212622" y="3567155"/>
            <a:ext cx="4877551" cy="251908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t-BR" sz="2000" b="1" dirty="0">
                <a:solidFill>
                  <a:srgbClr val="00B050"/>
                </a:solidFill>
                <a:cs typeface="Arial" pitchFamily="34" charset="0"/>
              </a:rPr>
              <a:t>Redistribuição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:  floema  - senescência: </a:t>
            </a:r>
            <a:r>
              <a:rPr lang="pt-BR" sz="2000" dirty="0" err="1">
                <a:solidFill>
                  <a:schemeClr val="tx1"/>
                </a:solidFill>
                <a:cs typeface="Arial" pitchFamily="34" charset="0"/>
              </a:rPr>
              <a:t>Ni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 parte aérea → semente (70</a:t>
            </a:r>
            <a:r>
              <a:rPr lang="pt-BR" sz="2000" dirty="0" smtClean="0">
                <a:solidFill>
                  <a:schemeClr val="tx1"/>
                </a:solidFill>
                <a:cs typeface="Arial" pitchFamily="34" charset="0"/>
              </a:rPr>
              <a:t>%).</a:t>
            </a:r>
          </a:p>
          <a:p>
            <a:pPr algn="just" eaLnBrk="1" hangingPunct="1">
              <a:defRPr/>
            </a:pPr>
            <a:endParaRPr lang="pt-BR" sz="2000" dirty="0">
              <a:solidFill>
                <a:schemeClr val="tx1"/>
              </a:solidFill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pt-BR" sz="2000" dirty="0" err="1">
                <a:solidFill>
                  <a:schemeClr val="tx1"/>
                </a:solidFill>
                <a:cs typeface="Arial" pitchFamily="34" charset="0"/>
              </a:rPr>
              <a:t>Riesen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 &amp; </a:t>
            </a:r>
            <a:r>
              <a:rPr lang="pt-BR" sz="2000" dirty="0" err="1">
                <a:solidFill>
                  <a:schemeClr val="tx1"/>
                </a:solidFill>
                <a:cs typeface="Arial" pitchFamily="34" charset="0"/>
              </a:rPr>
              <a:t>Feller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 (2005) e Page </a:t>
            </a:r>
            <a:r>
              <a:rPr lang="pt-BR" sz="2000" dirty="0" err="1">
                <a:solidFill>
                  <a:schemeClr val="tx1"/>
                </a:solidFill>
                <a:cs typeface="Arial" pitchFamily="34" charset="0"/>
              </a:rPr>
              <a:t>et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 al. (2006) – </a:t>
            </a:r>
            <a:r>
              <a:rPr lang="pt-BR" sz="2000" baseline="30000" dirty="0">
                <a:solidFill>
                  <a:schemeClr val="tx1"/>
                </a:solidFill>
                <a:cs typeface="Arial" pitchFamily="34" charset="0"/>
              </a:rPr>
              <a:t>63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Ni&gt; </a:t>
            </a:r>
            <a:r>
              <a:rPr lang="pt-BR" sz="2000" baseline="30000" dirty="0">
                <a:solidFill>
                  <a:schemeClr val="tx1"/>
                </a:solidFill>
                <a:cs typeface="Arial" pitchFamily="34" charset="0"/>
              </a:rPr>
              <a:t>54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Mn&gt; </a:t>
            </a:r>
            <a:r>
              <a:rPr lang="pt-BR" sz="2000" baseline="30000" dirty="0">
                <a:solidFill>
                  <a:schemeClr val="tx1"/>
                </a:solidFill>
                <a:cs typeface="Arial" pitchFamily="34" charset="0"/>
              </a:rPr>
              <a:t>65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Zn&gt; </a:t>
            </a:r>
            <a:r>
              <a:rPr lang="pt-BR" sz="2000" baseline="30000" dirty="0">
                <a:solidFill>
                  <a:schemeClr val="tx1"/>
                </a:solidFill>
                <a:cs typeface="Arial" pitchFamily="34" charset="0"/>
              </a:rPr>
              <a:t>57</a:t>
            </a:r>
            <a:r>
              <a:rPr lang="pt-BR" sz="2000" dirty="0">
                <a:solidFill>
                  <a:schemeClr val="tx1"/>
                </a:solidFill>
                <a:cs typeface="Arial" pitchFamily="34" charset="0"/>
              </a:rPr>
              <a:t>Co &gt; </a:t>
            </a:r>
            <a:r>
              <a:rPr lang="pt-BR" sz="2000" baseline="30000" dirty="0" smtClean="0">
                <a:solidFill>
                  <a:schemeClr val="tx1"/>
                </a:solidFill>
                <a:cs typeface="Arial" pitchFamily="34" charset="0"/>
              </a:rPr>
              <a:t>109</a:t>
            </a:r>
            <a:r>
              <a:rPr lang="pt-BR" sz="2000" dirty="0" smtClean="0">
                <a:solidFill>
                  <a:schemeClr val="tx1"/>
                </a:solidFill>
                <a:cs typeface="Arial" pitchFamily="34" charset="0"/>
              </a:rPr>
              <a:t>Cd.</a:t>
            </a:r>
            <a:endParaRPr lang="pt-BR" sz="2000" dirty="0"/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-943822" y="101246"/>
            <a:ext cx="12909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600" dirty="0"/>
              <a:t>Mobilidade dos </a:t>
            </a:r>
            <a:r>
              <a:rPr lang="pt-BR" sz="3600" dirty="0" smtClean="0"/>
              <a:t>elementos </a:t>
            </a:r>
            <a:r>
              <a:rPr lang="pt-BR" sz="3600" dirty="0"/>
              <a:t>quanto à redistribuição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2427" t="42222" r="20440" b="36471"/>
          <a:stretch/>
        </p:blipFill>
        <p:spPr>
          <a:xfrm>
            <a:off x="6834772" y="2339877"/>
            <a:ext cx="3838525" cy="169560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66444" y="1047949"/>
            <a:ext cx="293967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Sintomas de deficiências dos nutrientes com alta mobilidade no floema ocorrem em folhas velhas: N, P, K e Mg (</a:t>
            </a:r>
            <a:r>
              <a:rPr lang="pt-BR" sz="1600" dirty="0" err="1" smtClean="0"/>
              <a:t>Mo</a:t>
            </a:r>
            <a:r>
              <a:rPr lang="pt-BR" sz="1600" dirty="0" smtClean="0"/>
              <a:t> e Cl)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839200" y="1047949"/>
            <a:ext cx="315557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Sintomas de deficiências dos nutrientes com baixa mobilidade no floema ocorrem em folhas novas: S, Ca, *B, Cu, Fe, Mn, </a:t>
            </a:r>
            <a:r>
              <a:rPr lang="pt-BR" sz="1600" dirty="0" err="1" smtClean="0"/>
              <a:t>Ni</a:t>
            </a:r>
            <a:r>
              <a:rPr lang="pt-BR" sz="1600" dirty="0" smtClean="0"/>
              <a:t> e Zn </a:t>
            </a:r>
            <a:endParaRPr lang="pt-B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7" y="1712101"/>
            <a:ext cx="4149803" cy="206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551496" y="1091119"/>
            <a:ext cx="4199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+mn-lt"/>
              </a:rPr>
              <a:t>Técnica isotópica: redistribuição de </a:t>
            </a:r>
            <a:r>
              <a:rPr lang="pt-BR" altLang="pt-BR" sz="1600" dirty="0" err="1">
                <a:latin typeface="+mn-lt"/>
              </a:rPr>
              <a:t>radiofósforo</a:t>
            </a:r>
            <a:r>
              <a:rPr lang="pt-BR" altLang="pt-BR" sz="1600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>
                <a:latin typeface="+mn-lt"/>
              </a:rPr>
              <a:t>e sódio radioativo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2268" y="1054912"/>
            <a:ext cx="4862351" cy="27188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452432"/>
              </p:ext>
            </p:extLst>
          </p:nvPr>
        </p:nvGraphicFramePr>
        <p:xfrm>
          <a:off x="5602941" y="4186519"/>
          <a:ext cx="6275295" cy="239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765"/>
                <a:gridCol w="2091765"/>
                <a:gridCol w="2091765"/>
              </a:tblGrid>
              <a:tr h="398929"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Mobilidade (quanto à redistribuição) dos elementos</a:t>
                      </a:r>
                      <a:r>
                        <a:rPr lang="pt-BR" sz="1400" baseline="0" dirty="0" smtClean="0"/>
                        <a:t> no floema </a:t>
                      </a:r>
                      <a:endParaRPr lang="pt-BR" sz="1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9892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bg1"/>
                          </a:solidFill>
                        </a:rPr>
                        <a:t>Alta mobilidade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bg1"/>
                          </a:solidFill>
                        </a:rPr>
                        <a:t>Média mobilidade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bg1"/>
                          </a:solidFill>
                        </a:rPr>
                        <a:t>Baixa mobilidade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9892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Nitrogênio</a:t>
                      </a:r>
                      <a:endParaRPr lang="pt-BR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Enxofre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*Boro / Cálcio</a:t>
                      </a:r>
                      <a:endParaRPr lang="pt-BR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92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Fósforo</a:t>
                      </a:r>
                      <a:endParaRPr lang="pt-BR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Níquel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Cobre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892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Potássio</a:t>
                      </a:r>
                      <a:endParaRPr lang="pt-BR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Molibdênio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Ferro</a:t>
                      </a:r>
                      <a:endParaRPr lang="pt-BR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92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Magnésio</a:t>
                      </a:r>
                      <a:endParaRPr lang="pt-BR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Zinco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Manganês</a:t>
                      </a:r>
                      <a:endParaRPr lang="pt-BR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-1754840" y="3737223"/>
            <a:ext cx="65945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800" dirty="0"/>
              <a:t>(</a:t>
            </a:r>
            <a:r>
              <a:rPr lang="en-US" sz="800" dirty="0">
                <a:solidFill>
                  <a:srgbClr val="00B0F0"/>
                </a:solidFill>
              </a:rPr>
              <a:t>Marschner's Mineral Nutrition of Higher Plants</a:t>
            </a:r>
            <a:r>
              <a:rPr lang="en-US" sz="800" dirty="0"/>
              <a:t>, Copyright © 2012 Elsevier Ltd. All rights reserved</a:t>
            </a:r>
            <a:r>
              <a:rPr lang="pt-BR" sz="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7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3148" y="1683819"/>
            <a:ext cx="5244617" cy="4946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739" name="CaixaDeTexto 10"/>
          <p:cNvSpPr txBox="1">
            <a:spLocks noChangeArrowheads="1"/>
          </p:cNvSpPr>
          <p:nvPr/>
        </p:nvSpPr>
        <p:spPr bwMode="auto">
          <a:xfrm>
            <a:off x="403148" y="1683819"/>
            <a:ext cx="6777182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 smtClean="0">
                <a:latin typeface="+mn-lt"/>
              </a:rPr>
              <a:t>(4) </a:t>
            </a:r>
            <a:r>
              <a:rPr lang="pt-BR" altLang="pt-BR" sz="2400" b="1" dirty="0">
                <a:latin typeface="+mn-lt"/>
              </a:rPr>
              <a:t>Há incidência de pragas ou doenças?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/>
              <a:t>     </a:t>
            </a:r>
            <a:r>
              <a:rPr lang="pt-BR" altLang="pt-BR" sz="1800" dirty="0">
                <a:sym typeface="Wingdings 2" panose="05020102010507070707" pitchFamily="18" charset="2"/>
              </a:rPr>
              <a:t></a:t>
            </a:r>
            <a:r>
              <a:rPr lang="pt-BR" altLang="pt-BR" sz="1800" dirty="0"/>
              <a:t> </a:t>
            </a:r>
            <a:r>
              <a:rPr lang="pt-BR" altLang="pt-BR" sz="1600" dirty="0"/>
              <a:t>Prof. Rosário Averna </a:t>
            </a:r>
            <a:r>
              <a:rPr lang="pt-BR" altLang="pt-BR" sz="1600" dirty="0" err="1"/>
              <a:t>Saccá</a:t>
            </a:r>
            <a:r>
              <a:rPr lang="pt-BR" altLang="pt-BR" sz="1600" dirty="0"/>
              <a:t> (1912) - Diagnóstico e terapêutica da deficiência de magnésio em algodão</a:t>
            </a:r>
            <a:r>
              <a:rPr lang="pt-BR" altLang="pt-BR" sz="1600" dirty="0" smtClean="0"/>
              <a:t>, café</a:t>
            </a:r>
            <a:r>
              <a:rPr lang="pt-BR" altLang="pt-BR" sz="1600" dirty="0"/>
              <a:t>, </a:t>
            </a:r>
            <a:r>
              <a:rPr lang="pt-BR" altLang="pt-BR" sz="1600" dirty="0" err="1"/>
              <a:t>citrus</a:t>
            </a:r>
            <a:r>
              <a:rPr lang="pt-BR" altLang="pt-BR" sz="1600" dirty="0"/>
              <a:t> e videira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/>
              <a:t>     </a:t>
            </a:r>
            <a:r>
              <a:rPr lang="pt-BR" altLang="pt-BR" sz="1600" dirty="0">
                <a:sym typeface="Wingdings 2" panose="05020102010507070707" pitchFamily="18" charset="2"/>
              </a:rPr>
              <a:t></a:t>
            </a:r>
            <a:r>
              <a:rPr lang="pt-BR" altLang="pt-BR" sz="1600" dirty="0"/>
              <a:t> "orelha-de-rato“ – </a:t>
            </a:r>
            <a:r>
              <a:rPr lang="pt-BR" altLang="pt-BR" sz="1600" dirty="0" err="1"/>
              <a:t>pecan</a:t>
            </a:r>
            <a:r>
              <a:rPr lang="pt-BR" altLang="pt-BR" sz="1600" dirty="0"/>
              <a:t> (nos EUA desde 1918) frio? Vírus? Mn ou Cu</a:t>
            </a:r>
            <a:r>
              <a:rPr lang="pt-BR" altLang="pt-BR" sz="1600" dirty="0" smtClean="0"/>
              <a:t>? (Wood </a:t>
            </a:r>
            <a:r>
              <a:rPr lang="pt-BR" altLang="pt-BR" sz="1600" dirty="0"/>
              <a:t>et </a:t>
            </a:r>
            <a:r>
              <a:rPr lang="pt-BR" altLang="pt-BR" sz="1600" dirty="0" smtClean="0"/>
              <a:t>al., 2004</a:t>
            </a:r>
            <a:r>
              <a:rPr lang="pt-BR" altLang="pt-BR" sz="1600" dirty="0"/>
              <a:t>)</a:t>
            </a:r>
          </a:p>
        </p:txBody>
      </p:sp>
      <p:sp>
        <p:nvSpPr>
          <p:cNvPr id="116740" name="Text Box 15"/>
          <p:cNvSpPr txBox="1">
            <a:spLocks noChangeArrowheads="1"/>
          </p:cNvSpPr>
          <p:nvPr/>
        </p:nvSpPr>
        <p:spPr bwMode="auto">
          <a:xfrm>
            <a:off x="560862" y="880624"/>
            <a:ext cx="49291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200" b="1" dirty="0">
                <a:latin typeface="Arial Narrow" panose="020B0606020202030204" pitchFamily="34" charset="0"/>
              </a:rPr>
              <a:t>Como distinguir? Continuação...</a:t>
            </a:r>
            <a:endParaRPr lang="pt-BR" altLang="pt-BR" sz="4400" b="1" dirty="0"/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530968" y="358767"/>
            <a:ext cx="896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b="1" dirty="0">
                <a:latin typeface="+mn-lt"/>
              </a:rPr>
              <a:t>P</a:t>
            </a:r>
            <a:r>
              <a:rPr lang="pt-BR" altLang="pt-BR" sz="2800" b="1" dirty="0" smtClean="0">
                <a:latin typeface="+mn-lt"/>
              </a:rPr>
              <a:t>rincípios de diagnose visual de desordens nutricionais</a:t>
            </a:r>
            <a:endParaRPr lang="pt-BR" altLang="pt-BR" sz="2800" b="1" dirty="0">
              <a:latin typeface="+mn-lt"/>
            </a:endParaRPr>
          </a:p>
        </p:txBody>
      </p:sp>
      <p:pic>
        <p:nvPicPr>
          <p:cNvPr id="2050" name="Picture 2" descr="To spray (nickel) or not to spray (nicke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" y="4135027"/>
            <a:ext cx="19240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 spray (nickel) or not to spray (nicke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14" y="4135027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le of Nickel in Plant Culture | PRO-MIX Greenhouse Gro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60" y="4135026"/>
            <a:ext cx="2593976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5135" y="3274142"/>
            <a:ext cx="10648336" cy="323261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0" descr="a_Principios Gerais Diagnose Foli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4521"/>
          <a:stretch>
            <a:fillRect/>
          </a:stretch>
        </p:blipFill>
        <p:spPr bwMode="auto">
          <a:xfrm>
            <a:off x="7722436" y="976512"/>
            <a:ext cx="3864051" cy="204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30645" t="38423" r="50565" b="41936"/>
          <a:stretch/>
        </p:blipFill>
        <p:spPr>
          <a:xfrm>
            <a:off x="7792332" y="4135026"/>
            <a:ext cx="3077894" cy="180975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461609" y="6260532"/>
            <a:ext cx="3927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latin typeface="+mj-lt"/>
              </a:rPr>
              <a:t>Fontes: </a:t>
            </a:r>
            <a:r>
              <a:rPr lang="pt-BR" sz="1000" dirty="0" err="1" smtClean="0">
                <a:latin typeface="+mj-lt"/>
              </a:rPr>
              <a:t>Eskel</a:t>
            </a:r>
            <a:r>
              <a:rPr lang="pt-BR" sz="1000" dirty="0" smtClean="0">
                <a:latin typeface="+mj-lt"/>
              </a:rPr>
              <a:t> et al., 1983; </a:t>
            </a:r>
            <a:r>
              <a:rPr lang="pt-BR" sz="1000" dirty="0" err="1" smtClean="0">
                <a:latin typeface="+mj-lt"/>
              </a:rPr>
              <a:t>Kutman</a:t>
            </a:r>
            <a:r>
              <a:rPr lang="pt-BR" sz="1000" dirty="0" smtClean="0">
                <a:latin typeface="+mj-lt"/>
              </a:rPr>
              <a:t> et al., 2013; Epstein and Bloom, 2005.</a:t>
            </a:r>
            <a:endParaRPr lang="pt-BR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13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5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aixaDeTexto 2"/>
          <p:cNvSpPr txBox="1">
            <a:spLocks noChangeArrowheads="1"/>
          </p:cNvSpPr>
          <p:nvPr/>
        </p:nvSpPr>
        <p:spPr bwMode="auto">
          <a:xfrm>
            <a:off x="2855914" y="188913"/>
            <a:ext cx="6313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rgbClr val="008000"/>
                </a:solidFill>
                <a:latin typeface="Arial Black" panose="020B0A04020102020204" pitchFamily="34" charset="0"/>
              </a:rPr>
              <a:t>Avanços tecnológicos e associação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rgbClr val="008000"/>
                </a:solidFill>
                <a:latin typeface="Arial Black" panose="020B0A04020102020204" pitchFamily="34" charset="0"/>
              </a:rPr>
              <a:t>de outras “ferramentas”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76400" y="1735666"/>
            <a:ext cx="39071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800" dirty="0"/>
              <a:t>Análise de plantas e solos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7" y="2258886"/>
            <a:ext cx="91440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630364" y="738189"/>
          <a:ext cx="8929687" cy="551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261"/>
                <a:gridCol w="1872208"/>
                <a:gridCol w="1080120"/>
                <a:gridCol w="2592288"/>
                <a:gridCol w="2303810"/>
              </a:tblGrid>
              <a:tr h="51819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Ano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Autor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País </a:t>
                      </a:r>
                    </a:p>
                    <a:p>
                      <a:pPr algn="ctr"/>
                      <a:endParaRPr lang="pt-BR" sz="14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Método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Observação</a:t>
                      </a:r>
                    </a:p>
                    <a:p>
                      <a:pPr algn="ctr"/>
                      <a:endParaRPr lang="pt-BR" sz="14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39034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1849 - 51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Salm-Horstmar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Suécia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Diagnose</a:t>
                      </a:r>
                      <a:r>
                        <a:rPr lang="pt-BR" sz="1200" baseline="0" dirty="0" smtClean="0">
                          <a:latin typeface="+mn-lt"/>
                        </a:rPr>
                        <a:t> visual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Vários elementos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39034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1890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Saussurre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Suíça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Análise das cinzas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Vários elementos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457228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1934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Lagatu</a:t>
                      </a:r>
                      <a:r>
                        <a:rPr lang="pt-BR" sz="1200" baseline="0" dirty="0" smtClean="0">
                          <a:latin typeface="+mn-lt"/>
                        </a:rPr>
                        <a:t> &amp; </a:t>
                      </a:r>
                      <a:r>
                        <a:rPr lang="pt-BR" sz="1200" baseline="0" dirty="0" err="1" smtClean="0">
                          <a:latin typeface="+mn-lt"/>
                        </a:rPr>
                        <a:t>Maumé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França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Diagnose foliar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+mn-lt"/>
                        </a:rPr>
                        <a:t>Vários elementos</a:t>
                      </a:r>
                    </a:p>
                    <a:p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39034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1943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Clements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EUA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Análises</a:t>
                      </a:r>
                      <a:r>
                        <a:rPr lang="pt-BR" sz="1200" baseline="0" dirty="0" smtClean="0">
                          <a:latin typeface="+mn-lt"/>
                        </a:rPr>
                        <a:t> periódicas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N,</a:t>
                      </a:r>
                      <a:r>
                        <a:rPr lang="pt-BR" sz="1200" baseline="0" dirty="0" smtClean="0">
                          <a:latin typeface="+mn-lt"/>
                        </a:rPr>
                        <a:t> P e K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39034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1948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Ulrich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EUA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Diagnose foliar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NO</a:t>
                      </a:r>
                      <a:r>
                        <a:rPr lang="pt-BR" sz="1200" baseline="-25000" dirty="0" smtClean="0">
                          <a:latin typeface="+mn-lt"/>
                        </a:rPr>
                        <a:t>3</a:t>
                      </a:r>
                      <a:r>
                        <a:rPr lang="pt-BR" sz="1200" dirty="0" smtClean="0">
                          <a:latin typeface="+mn-lt"/>
                        </a:rPr>
                        <a:t>-, H</a:t>
                      </a:r>
                      <a:r>
                        <a:rPr lang="pt-BR" sz="1200" baseline="-25000" dirty="0" smtClean="0">
                          <a:latin typeface="+mn-lt"/>
                        </a:rPr>
                        <a:t>2</a:t>
                      </a:r>
                      <a:r>
                        <a:rPr lang="pt-BR" sz="1200" dirty="0" smtClean="0">
                          <a:latin typeface="+mn-lt"/>
                        </a:rPr>
                        <a:t>PO</a:t>
                      </a:r>
                      <a:r>
                        <a:rPr lang="pt-BR" sz="1200" baseline="-25000" dirty="0" smtClean="0">
                          <a:latin typeface="+mn-lt"/>
                        </a:rPr>
                        <a:t>4</a:t>
                      </a:r>
                      <a:r>
                        <a:rPr lang="pt-BR" sz="1200" dirty="0" smtClean="0">
                          <a:latin typeface="+mn-lt"/>
                        </a:rPr>
                        <a:t>-</a:t>
                      </a:r>
                      <a:r>
                        <a:rPr lang="pt-BR" sz="1200" baseline="0" dirty="0" smtClean="0">
                          <a:latin typeface="+mn-lt"/>
                        </a:rPr>
                        <a:t> e K+</a:t>
                      </a:r>
                      <a:r>
                        <a:rPr lang="pt-BR" sz="1200" dirty="0" smtClean="0">
                          <a:latin typeface="+mn-lt"/>
                        </a:rPr>
                        <a:t> 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39034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1959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Mulder et al. 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Holanda 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Teste bioquímico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Redutase do</a:t>
                      </a:r>
                      <a:r>
                        <a:rPr lang="pt-BR" sz="1200" baseline="0" dirty="0" smtClean="0">
                          <a:latin typeface="+mn-lt"/>
                        </a:rPr>
                        <a:t> nitrato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443339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1961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Bar </a:t>
                      </a:r>
                      <a:r>
                        <a:rPr lang="pt-BR" sz="1200" dirty="0" err="1" smtClean="0">
                          <a:latin typeface="+mn-lt"/>
                        </a:rPr>
                        <a:t>Akiva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Israel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+mn-lt"/>
                        </a:rPr>
                        <a:t>Teste bioquímico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Fe e Mn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457228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1969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Fernandes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Brasil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Análise</a:t>
                      </a:r>
                      <a:r>
                        <a:rPr lang="pt-BR" sz="1200" baseline="0" dirty="0" smtClean="0">
                          <a:latin typeface="+mn-lt"/>
                        </a:rPr>
                        <a:t> de toque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+mn-lt"/>
                        </a:rPr>
                        <a:t>NO</a:t>
                      </a:r>
                      <a:r>
                        <a:rPr lang="pt-BR" sz="1200" baseline="-25000" dirty="0" smtClean="0">
                          <a:latin typeface="+mn-lt"/>
                        </a:rPr>
                        <a:t>3</a:t>
                      </a:r>
                      <a:r>
                        <a:rPr lang="pt-BR" sz="1200" dirty="0" smtClean="0">
                          <a:latin typeface="+mn-lt"/>
                        </a:rPr>
                        <a:t>-, H</a:t>
                      </a:r>
                      <a:r>
                        <a:rPr lang="pt-BR" sz="1200" baseline="-25000" dirty="0" smtClean="0">
                          <a:latin typeface="+mn-lt"/>
                        </a:rPr>
                        <a:t>2</a:t>
                      </a:r>
                      <a:r>
                        <a:rPr lang="pt-BR" sz="1200" dirty="0" smtClean="0">
                          <a:latin typeface="+mn-lt"/>
                        </a:rPr>
                        <a:t>PO</a:t>
                      </a:r>
                      <a:r>
                        <a:rPr lang="pt-BR" sz="1200" baseline="-25000" dirty="0" smtClean="0">
                          <a:latin typeface="+mn-lt"/>
                        </a:rPr>
                        <a:t>4</a:t>
                      </a:r>
                      <a:r>
                        <a:rPr lang="pt-BR" sz="1200" dirty="0" smtClean="0">
                          <a:latin typeface="+mn-lt"/>
                        </a:rPr>
                        <a:t>-, </a:t>
                      </a:r>
                      <a:r>
                        <a:rPr lang="pt-BR" sz="1200" baseline="0" dirty="0" smtClean="0">
                          <a:latin typeface="+mn-lt"/>
                        </a:rPr>
                        <a:t>K+, Ca2+, Mg2+ </a:t>
                      </a:r>
                      <a:endParaRPr lang="pt-BR" sz="1200" dirty="0" smtClean="0">
                        <a:latin typeface="+mn-lt"/>
                      </a:endParaRPr>
                    </a:p>
                    <a:p>
                      <a:endParaRPr lang="pt-BR" sz="1200" dirty="0">
                        <a:latin typeface="+mn-lt"/>
                      </a:endParaRPr>
                    </a:p>
                  </a:txBody>
                  <a:tcPr marT="45723" marB="45723"/>
                </a:tc>
              </a:tr>
              <a:tr h="443339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1973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Beaufils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África do Sul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+mn-lt"/>
                        </a:rPr>
                        <a:t>Análise de folhas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Macros e micros (DRIS)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/>
                </a:tc>
              </a:tr>
              <a:tr h="416228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1979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Harrison</a:t>
                      </a:r>
                      <a:r>
                        <a:rPr lang="pt-BR" sz="1200" baseline="0" dirty="0" smtClean="0">
                          <a:latin typeface="+mn-lt"/>
                        </a:rPr>
                        <a:t> &amp; </a:t>
                      </a:r>
                      <a:r>
                        <a:rPr lang="pt-BR" sz="1200" baseline="0" dirty="0" err="1" smtClean="0">
                          <a:latin typeface="+mn-lt"/>
                        </a:rPr>
                        <a:t>Helliwell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Austrália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err="1" smtClean="0">
                          <a:latin typeface="+mn-lt"/>
                        </a:rPr>
                        <a:t>Bioavaliação</a:t>
                      </a:r>
                      <a:r>
                        <a:rPr lang="pt-BR" sz="1200" dirty="0" smtClean="0">
                          <a:latin typeface="+mn-lt"/>
                        </a:rPr>
                        <a:t> com isótopo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/>
                </a:tc>
              </a:tr>
              <a:tr h="416228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1980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Watanabe et al.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Japão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Medição indireta de clorofila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Nitrogênio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  <a:tr h="416228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1988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>
                          <a:latin typeface="+mn-lt"/>
                        </a:rPr>
                        <a:t>A.R.</a:t>
                      </a:r>
                      <a:r>
                        <a:rPr lang="pt-BR" sz="1200" dirty="0" smtClean="0">
                          <a:latin typeface="+mn-lt"/>
                        </a:rPr>
                        <a:t> </a:t>
                      </a:r>
                      <a:r>
                        <a:rPr lang="pt-BR" sz="1200" dirty="0" err="1" smtClean="0">
                          <a:latin typeface="+mn-lt"/>
                        </a:rPr>
                        <a:t>Huete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+mn-lt"/>
                        </a:rPr>
                        <a:t>EUA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>
                          <a:latin typeface="+mn-lt"/>
                        </a:rPr>
                        <a:t>Índice espectral de vegetação</a:t>
                      </a:r>
                      <a:endParaRPr lang="pt-BR" sz="1200" b="1" dirty="0">
                        <a:latin typeface="+mn-lt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Nitrogênio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T="45723" marB="45723" anchor="ctr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773238" y="124779"/>
            <a:ext cx="864393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00" dirty="0"/>
              <a:t>Tabela – cronologia aproximada dos principais métodos de avaliação do estado nutricional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56588" y="6554788"/>
            <a:ext cx="23241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50" dirty="0">
                <a:solidFill>
                  <a:schemeClr val="bg1"/>
                </a:solidFill>
                <a:latin typeface="Arial" charset="0"/>
              </a:rPr>
              <a:t>(adaptado de Malavolta et al., 1997)</a:t>
            </a:r>
          </a:p>
        </p:txBody>
      </p:sp>
      <p:sp>
        <p:nvSpPr>
          <p:cNvPr id="11354" name="Line 10"/>
          <p:cNvSpPr>
            <a:spLocks noChangeShapeType="1"/>
          </p:cNvSpPr>
          <p:nvPr/>
        </p:nvSpPr>
        <p:spPr bwMode="auto">
          <a:xfrm>
            <a:off x="1536700" y="519114"/>
            <a:ext cx="9144000" cy="46037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3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847851" y="588963"/>
          <a:ext cx="8215313" cy="6130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339"/>
                <a:gridCol w="1863411"/>
                <a:gridCol w="4500563"/>
              </a:tblGrid>
              <a:tr h="62963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Ano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Autor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Observação</a:t>
                      </a:r>
                    </a:p>
                    <a:p>
                      <a:pPr algn="ctr"/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4742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1895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>
                          <a:latin typeface="+mn-lt"/>
                        </a:rPr>
                        <a:t>Dafert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Análises de folhas do cafeeiro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4742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1955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>
                          <a:latin typeface="+mn-lt"/>
                        </a:rPr>
                        <a:t>Medcalf</a:t>
                      </a:r>
                      <a:r>
                        <a:rPr lang="pt-BR" sz="1400" dirty="0" smtClean="0">
                          <a:latin typeface="+mn-lt"/>
                        </a:rPr>
                        <a:t> et al.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Análises folhas cafeeiro X produção  X adubação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55556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1961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Malavolta &amp; Pimentel-Gomes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Nível crítico fisio-econômico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4742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 1962 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>
                          <a:latin typeface="+mn-lt"/>
                        </a:rPr>
                        <a:t>Gallo</a:t>
                      </a:r>
                      <a:r>
                        <a:rPr lang="pt-BR" sz="1400" dirty="0" smtClean="0">
                          <a:latin typeface="+mn-lt"/>
                        </a:rPr>
                        <a:t> et al.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Levantamento canaviais para fins de</a:t>
                      </a:r>
                      <a:r>
                        <a:rPr lang="pt-BR" sz="1400" baseline="0" dirty="0" smtClean="0">
                          <a:latin typeface="+mn-lt"/>
                        </a:rPr>
                        <a:t> análise foliar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4742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1975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Malavolta 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‘Spot test’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47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1978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Bataglia </a:t>
                      </a:r>
                      <a:r>
                        <a:rPr lang="pt-BR" sz="1400" dirty="0" err="1" smtClean="0">
                          <a:latin typeface="+mn-lt"/>
                        </a:rPr>
                        <a:t>et</a:t>
                      </a:r>
                      <a:r>
                        <a:rPr lang="pt-BR" sz="1400" dirty="0" smtClean="0">
                          <a:latin typeface="+mn-lt"/>
                        </a:rPr>
                        <a:t> al.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+mn-lt"/>
                        </a:rPr>
                        <a:t>Análise</a:t>
                      </a:r>
                      <a:r>
                        <a:rPr lang="pt-BR" sz="1400" baseline="0" dirty="0" smtClean="0">
                          <a:latin typeface="+mn-lt"/>
                        </a:rPr>
                        <a:t> química de plantas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55556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latin typeface="+mn-lt"/>
                        </a:rPr>
                        <a:t>1979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>
                          <a:latin typeface="+mn-lt"/>
                        </a:rPr>
                        <a:t>Zambello</a:t>
                      </a:r>
                      <a:r>
                        <a:rPr lang="pt-BR" sz="1400" dirty="0" smtClean="0">
                          <a:latin typeface="+mn-lt"/>
                        </a:rPr>
                        <a:t> Jr. &amp; Orlando Filho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+mn-lt"/>
                        </a:rPr>
                        <a:t>DRIS na cana-de-açúcar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55556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2005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Francisco</a:t>
                      </a:r>
                      <a:r>
                        <a:rPr lang="pt-BR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José Krug e colaboradores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Implantação e desenvolvimento de espectrometria de emissão óptica com plasma induzido por laser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73156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2007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Débora Marcondes Bastos Pereira Milori e colaboradores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Avaliação de sistema LIBS portátil para análise de solos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  <a:tr h="73156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2009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>
                          <a:solidFill>
                            <a:srgbClr val="008000"/>
                          </a:solidFill>
                          <a:latin typeface="+mn-lt"/>
                        </a:rPr>
                        <a:t>Odemir</a:t>
                      </a:r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Martinez Bruno e colaboradores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Sistema de Visão Artificial para Identificação do Estado Nutricional de Plantas de Milho</a:t>
                      </a:r>
                      <a:endParaRPr lang="pt-BR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39" marR="91439" marT="45721" marB="45721" anchor="ctr"/>
                </a:tc>
              </a:tr>
            </a:tbl>
          </a:graphicData>
        </a:graphic>
      </p:graphicFrame>
      <p:sp>
        <p:nvSpPr>
          <p:cNvPr id="26676" name="CaixaDeTexto 5"/>
          <p:cNvSpPr txBox="1">
            <a:spLocks noChangeArrowheads="1"/>
          </p:cNvSpPr>
          <p:nvPr/>
        </p:nvSpPr>
        <p:spPr bwMode="auto">
          <a:xfrm>
            <a:off x="714103" y="4763"/>
            <a:ext cx="905569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 dirty="0">
                <a:latin typeface="Arial Black" panose="020B0A04020102020204" pitchFamily="34" charset="0"/>
              </a:rPr>
              <a:t>Tabela – cronologia aproximada dos principais métodos de avaliação do estado nutricional – Brasil.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147050" y="6564313"/>
            <a:ext cx="26289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50" dirty="0">
                <a:solidFill>
                  <a:schemeClr val="bg1"/>
                </a:solidFill>
                <a:latin typeface="Arial" charset="0"/>
              </a:rPr>
              <a:t>(adaptado de Malavolta et al., 1997)</a:t>
            </a:r>
          </a:p>
        </p:txBody>
      </p:sp>
    </p:spTree>
    <p:extLst>
      <p:ext uri="{BB962C8B-B14F-4D97-AF65-F5344CB8AC3E}">
        <p14:creationId xmlns:p14="http://schemas.microsoft.com/office/powerpoint/2010/main" val="12555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0" y="2386106"/>
            <a:ext cx="5222935" cy="39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30133" y="262467"/>
            <a:ext cx="31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Índices espectrais de vegetação</a:t>
            </a:r>
            <a:endParaRPr lang="pt-BR" dirty="0"/>
          </a:p>
        </p:txBody>
      </p:sp>
      <p:pic>
        <p:nvPicPr>
          <p:cNvPr id="2052" name="Picture 4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66" y="2699656"/>
            <a:ext cx="3767384" cy="32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4870" y="1047287"/>
            <a:ext cx="1111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índices de vegetação (</a:t>
            </a:r>
            <a:r>
              <a:rPr lang="pt-BR" dirty="0" err="1"/>
              <a:t>IVs</a:t>
            </a:r>
            <a:r>
              <a:rPr lang="pt-BR" dirty="0"/>
              <a:t>) que estão associados principalmente </a:t>
            </a:r>
            <a:r>
              <a:rPr lang="pt-BR" dirty="0" smtClean="0"/>
              <a:t>a </a:t>
            </a:r>
            <a:r>
              <a:rPr lang="pt-BR" dirty="0"/>
              <a:t>características fisiológicas relacionadas à produtividade, e a avaliação rápida do </a:t>
            </a:r>
            <a:r>
              <a:rPr lang="pt-BR" dirty="0" smtClean="0"/>
              <a:t>“índice </a:t>
            </a:r>
            <a:r>
              <a:rPr lang="pt-BR" dirty="0"/>
              <a:t>de vegetação de diferença normalizada do </a:t>
            </a:r>
            <a:r>
              <a:rPr lang="pt-BR" dirty="0" smtClean="0"/>
              <a:t>dossel” </a:t>
            </a:r>
            <a:r>
              <a:rPr lang="pt-BR" dirty="0"/>
              <a:t>(NDVI) podem auxiliar </a:t>
            </a:r>
            <a:r>
              <a:rPr lang="pt-BR" dirty="0" smtClean="0"/>
              <a:t>na avaliação das culturas, em diferentes estádios fenológicos.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099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38100"/>
            <a:ext cx="5903913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2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/>
          <p:cNvSpPr txBox="1"/>
          <p:nvPr/>
        </p:nvSpPr>
        <p:spPr>
          <a:xfrm>
            <a:off x="565150" y="952829"/>
            <a:ext cx="10788649" cy="133882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 análise química do solo indica a disponibilidade potencial de nutrientes que as raízes podem absorver em condições favoráveis ​​ao crescimento e à atividade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das raízes.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 análise de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plantas, por sua vez,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em sentido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rigoroso,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reflete apenas o estado nutricional real das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plantas (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</a:rPr>
              <a:t>V.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Römheld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</a:rPr>
              <a:t>, 2012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CaixaDeTexto 5"/>
          <p:cNvSpPr txBox="1">
            <a:spLocks noChangeArrowheads="1"/>
          </p:cNvSpPr>
          <p:nvPr/>
        </p:nvSpPr>
        <p:spPr bwMode="auto">
          <a:xfrm>
            <a:off x="2290527" y="1663"/>
            <a:ext cx="4929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dirty="0" smtClean="0">
                <a:solidFill>
                  <a:srgbClr val="006600"/>
                </a:solidFill>
                <a:latin typeface="Impact" panose="020B0806030902050204" pitchFamily="34" charset="0"/>
              </a:rPr>
              <a:t>Objetivos: entender que...</a:t>
            </a:r>
            <a:endParaRPr lang="pt-BR" altLang="pt-BR" sz="3600" dirty="0">
              <a:solidFill>
                <a:srgbClr val="006600"/>
              </a:solidFill>
            </a:endParaRPr>
          </a:p>
        </p:txBody>
      </p:sp>
      <p:pic>
        <p:nvPicPr>
          <p:cNvPr id="51" name="Picture 2" descr="C:\Users\mary\Desktop\Sp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20" y="3054593"/>
            <a:ext cx="5209180" cy="19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65150" y="3054593"/>
            <a:ext cx="5496983" cy="3000821"/>
          </a:xfrm>
          <a:prstGeom prst="rect">
            <a:avLst/>
          </a:prstGeom>
          <a:noFill/>
          <a:ln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Portanto, uma combinação de ambos os métodos fornece uma base mais assertiva para recomendar o uso de fertilizantes, do que basear-se em apenas um método. A importância relativa de cada método para fazer recomendações difere, no entanto, dependendo das espécies vegetais (exigências), propriedades do solo e do nutriente em questão. (V. </a:t>
            </a:r>
            <a:r>
              <a:rPr lang="pt-BR" dirty="0" err="1">
                <a:solidFill>
                  <a:srgbClr val="000000"/>
                </a:solidFill>
                <a:latin typeface="Calibri" panose="020F0502020204030204" pitchFamily="34" charset="0"/>
              </a:rPr>
              <a:t>Römheld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2012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7993062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 descr="Estimating N status Digital Cam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r="11394" b="4395"/>
          <a:stretch>
            <a:fillRect/>
          </a:stretch>
        </p:blipFill>
        <p:spPr bwMode="auto">
          <a:xfrm>
            <a:off x="1560513" y="488950"/>
            <a:ext cx="9072562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7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lpla_a_618572_o_f0003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33526"/>
            <a:ext cx="367188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2" descr="lpla_a_618572_o_f0004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/>
          <a:stretch>
            <a:fillRect/>
          </a:stretch>
        </p:blipFill>
        <p:spPr bwMode="auto">
          <a:xfrm>
            <a:off x="6589713" y="1700214"/>
            <a:ext cx="3683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ixaDeTexto 3"/>
          <p:cNvSpPr txBox="1">
            <a:spLocks noChangeArrowheads="1"/>
          </p:cNvSpPr>
          <p:nvPr/>
        </p:nvSpPr>
        <p:spPr bwMode="auto">
          <a:xfrm>
            <a:off x="6240464" y="6088064"/>
            <a:ext cx="44275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100"/>
              <a:t>Fig. Images of the ChlFUV/ChlFBLUE ratio as an estimation of the UV-transmittance of leaf epidermis in leaves of Control, N-, P-, and K-deficient sunflower plants. ChlFUV/ChlFBLUE values increase from violet to red, as shown in the scale. </a:t>
            </a:r>
            <a:endParaRPr lang="pt-BR" altLang="pt-BR" sz="1100"/>
          </a:p>
        </p:txBody>
      </p:sp>
      <p:sp>
        <p:nvSpPr>
          <p:cNvPr id="31749" name="CaixaDeTexto 4"/>
          <p:cNvSpPr txBox="1">
            <a:spLocks noChangeArrowheads="1"/>
          </p:cNvSpPr>
          <p:nvPr/>
        </p:nvSpPr>
        <p:spPr bwMode="auto">
          <a:xfrm>
            <a:off x="1536701" y="6196014"/>
            <a:ext cx="47164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100"/>
              <a:t>Fig. Images of the red to far-red fluorescence (RF/FRF) ratio from leaves of control, N-, P- and K-deficient sunflower plants. RF/FRF values increase from blue to red, as shown in the scale.</a:t>
            </a:r>
            <a:endParaRPr lang="pt-BR" altLang="pt-BR" sz="1100"/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6989"/>
            <a:ext cx="52562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6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5" descr="logo-usp-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23813"/>
            <a:ext cx="10461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10"/>
          <p:cNvSpPr>
            <a:spLocks noChangeShapeType="1"/>
          </p:cNvSpPr>
          <p:nvPr/>
        </p:nvSpPr>
        <p:spPr bwMode="auto">
          <a:xfrm>
            <a:off x="1524000" y="549275"/>
            <a:ext cx="9144000" cy="4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2772" name="Imagem 9" descr="Visao computac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49275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CaixaDeTexto 10"/>
          <p:cNvSpPr txBox="1">
            <a:spLocks noChangeArrowheads="1"/>
          </p:cNvSpPr>
          <p:nvPr/>
        </p:nvSpPr>
        <p:spPr bwMode="auto">
          <a:xfrm>
            <a:off x="3894138" y="107950"/>
            <a:ext cx="390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http://gcc.ifsc.usp.br/milho/visao.php</a:t>
            </a:r>
          </a:p>
        </p:txBody>
      </p:sp>
      <p:pic>
        <p:nvPicPr>
          <p:cNvPr id="32774" name="Imagem 11" descr="Visao computacio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5"/>
          <a:stretch>
            <a:fillRect/>
          </a:stretch>
        </p:blipFill>
        <p:spPr bwMode="auto">
          <a:xfrm>
            <a:off x="1511301" y="3330575"/>
            <a:ext cx="54086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m 12" descr="Visao computacio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362" r="56299"/>
          <a:stretch>
            <a:fillRect/>
          </a:stretch>
        </p:blipFill>
        <p:spPr bwMode="auto">
          <a:xfrm>
            <a:off x="6816726" y="3357563"/>
            <a:ext cx="3851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oboEPTV USP Visão Artificial Agricultur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80964"/>
            <a:ext cx="86407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7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43014"/>
            <a:ext cx="91440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4035425" y="6524626"/>
            <a:ext cx="6669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solidFill>
                  <a:schemeClr val="bg1"/>
                </a:solidFill>
              </a:rPr>
              <a:t>Fonte: MARCOS DE OLIVEIRA | Pesquisa FAPESP Edição 215 - Janeiro de 2014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595438" y="139700"/>
            <a:ext cx="8964612" cy="9858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  <a:latin typeface="Arial Black" panose="020B0A04020102020204" pitchFamily="34" charset="0"/>
              </a:rPr>
              <a:t>Campo iluminado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 dirty="0">
                <a:solidFill>
                  <a:schemeClr val="bg1"/>
                </a:solidFill>
              </a:rPr>
              <a:t>Grupo de São Carlos constrói equipamento robótico com laser para análise de elementos químicos presentes no solo e nas folhas</a:t>
            </a:r>
          </a:p>
        </p:txBody>
      </p:sp>
    </p:spTree>
    <p:extLst>
      <p:ext uri="{BB962C8B-B14F-4D97-AF65-F5344CB8AC3E}">
        <p14:creationId xmlns:p14="http://schemas.microsoft.com/office/powerpoint/2010/main" val="418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7781" y="3760788"/>
            <a:ext cx="10944958" cy="150018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Prof. José Lavres Junior – Departamento de Ciência do Solo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ESALQ, Universidade de São Paulo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7781" y="634471"/>
            <a:ext cx="10515600" cy="2852737"/>
          </a:xfrm>
        </p:spPr>
        <p:txBody>
          <a:bodyPr/>
          <a:lstStyle/>
          <a:p>
            <a:r>
              <a:rPr lang="pt-BR" dirty="0" smtClean="0"/>
              <a:t>Diagnose foliar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5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4780" t="22745" r="20147" b="16993"/>
          <a:stretch/>
        </p:blipFill>
        <p:spPr>
          <a:xfrm>
            <a:off x="1111624" y="38837"/>
            <a:ext cx="8600623" cy="64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189100" y="2819968"/>
            <a:ext cx="9327682" cy="2918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532" name="CaixaDeTexto 6"/>
          <p:cNvSpPr txBox="1">
            <a:spLocks noChangeArrowheads="1"/>
          </p:cNvSpPr>
          <p:nvPr/>
        </p:nvSpPr>
        <p:spPr bwMode="auto">
          <a:xfrm>
            <a:off x="1538443" y="2281093"/>
            <a:ext cx="2698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PARA QUE SERVE ?</a:t>
            </a:r>
          </a:p>
        </p:txBody>
      </p:sp>
      <p:sp>
        <p:nvSpPr>
          <p:cNvPr id="22537" name="CaixaDeTexto 11"/>
          <p:cNvSpPr txBox="1">
            <a:spLocks noChangeArrowheads="1"/>
          </p:cNvSpPr>
          <p:nvPr/>
        </p:nvSpPr>
        <p:spPr bwMode="auto">
          <a:xfrm>
            <a:off x="4091609" y="49474"/>
            <a:ext cx="30540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dirty="0" smtClean="0"/>
              <a:t>Diagnose </a:t>
            </a:r>
            <a:r>
              <a:rPr lang="pt-BR" altLang="pt-BR" dirty="0"/>
              <a:t>Foliar</a:t>
            </a:r>
          </a:p>
        </p:txBody>
      </p:sp>
      <p:sp>
        <p:nvSpPr>
          <p:cNvPr id="22538" name="Retângulo 12"/>
          <p:cNvSpPr>
            <a:spLocks noChangeArrowheads="1"/>
          </p:cNvSpPr>
          <p:nvPr/>
        </p:nvSpPr>
        <p:spPr bwMode="auto">
          <a:xfrm>
            <a:off x="1189100" y="1097975"/>
            <a:ext cx="9327682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AutoNum type="arabicParenBoth"/>
            </a:pPr>
            <a:r>
              <a:rPr lang="pt-BR" altLang="pt-BR" sz="2400" dirty="0" smtClean="0">
                <a:latin typeface="+mn-lt"/>
              </a:rPr>
              <a:t> A </a:t>
            </a:r>
            <a:r>
              <a:rPr lang="pt-BR" altLang="pt-BR" sz="2400" dirty="0">
                <a:latin typeface="+mn-lt"/>
              </a:rPr>
              <a:t>diagnose foliar consiste, de certa forma, analisar o solo usando a planta como solução extratora;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543206" y="2950540"/>
            <a:ext cx="8973576" cy="2657674"/>
            <a:chOff x="381375" y="2239203"/>
            <a:chExt cx="8973576" cy="2657674"/>
          </a:xfrm>
        </p:grpSpPr>
        <p:sp>
          <p:nvSpPr>
            <p:cNvPr id="22533" name="CaixaDeTexto 7"/>
            <p:cNvSpPr txBox="1">
              <a:spLocks noChangeArrowheads="1"/>
            </p:cNvSpPr>
            <p:nvPr/>
          </p:nvSpPr>
          <p:spPr bwMode="auto">
            <a:xfrm>
              <a:off x="381375" y="2239203"/>
              <a:ext cx="63182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Simples diagnose de deficiência ou excesso de nutrientes.</a:t>
              </a:r>
            </a:p>
          </p:txBody>
        </p:sp>
        <p:sp>
          <p:nvSpPr>
            <p:cNvPr id="22534" name="CaixaDeTexto 8"/>
            <p:cNvSpPr txBox="1">
              <a:spLocks noChangeArrowheads="1"/>
            </p:cNvSpPr>
            <p:nvPr/>
          </p:nvSpPr>
          <p:spPr bwMode="auto">
            <a:xfrm>
              <a:off x="381375" y="3050040"/>
              <a:ext cx="41894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Conhecer a exportação de nutrientes.</a:t>
              </a:r>
            </a:p>
          </p:txBody>
        </p:sp>
        <p:sp>
          <p:nvSpPr>
            <p:cNvPr id="22535" name="CaixaDeTexto 9"/>
            <p:cNvSpPr txBox="1">
              <a:spLocks noChangeArrowheads="1"/>
            </p:cNvSpPr>
            <p:nvPr/>
          </p:nvSpPr>
          <p:spPr bwMode="auto">
            <a:xfrm>
              <a:off x="381375" y="3842153"/>
              <a:ext cx="67659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Contribuir no estabelecimento de recomendação de adubação.</a:t>
              </a:r>
            </a:p>
          </p:txBody>
        </p:sp>
        <p:sp>
          <p:nvSpPr>
            <p:cNvPr id="22536" name="CaixaDeTexto 10"/>
            <p:cNvSpPr txBox="1">
              <a:spLocks noChangeArrowheads="1"/>
            </p:cNvSpPr>
            <p:nvPr/>
          </p:nvSpPr>
          <p:spPr bwMode="auto">
            <a:xfrm>
              <a:off x="381375" y="3446096"/>
              <a:ext cx="5492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Avaliar a probabilidade de resposta às adubações.</a:t>
              </a:r>
            </a:p>
          </p:txBody>
        </p:sp>
        <p:sp>
          <p:nvSpPr>
            <p:cNvPr id="22539" name="CaixaDeTexto 10"/>
            <p:cNvSpPr txBox="1">
              <a:spLocks noChangeArrowheads="1"/>
            </p:cNvSpPr>
            <p:nvPr/>
          </p:nvSpPr>
          <p:spPr bwMode="auto">
            <a:xfrm>
              <a:off x="381375" y="2637743"/>
              <a:ext cx="46767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Para a verificação de equilíbrio nutricional.</a:t>
              </a:r>
            </a:p>
          </p:txBody>
        </p:sp>
        <p:sp>
          <p:nvSpPr>
            <p:cNvPr id="22540" name="CaixaDeTexto 10"/>
            <p:cNvSpPr txBox="1">
              <a:spLocks noChangeArrowheads="1"/>
            </p:cNvSpPr>
            <p:nvPr/>
          </p:nvSpPr>
          <p:spPr bwMode="auto">
            <a:xfrm>
              <a:off x="381375" y="4250764"/>
              <a:ext cx="8973576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pt-BR" altLang="pt-BR" sz="1800" dirty="0"/>
                <a:t> Para o acompanhamento, avaliação e ajustamento do programa de adubação dentro de um ano agrícola, ou ao longo dos anos.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5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957509" y="-24661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altLang="en-US" sz="2400" dirty="0" err="1"/>
              <a:t>Processos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físicos</a:t>
            </a:r>
            <a:r>
              <a:rPr lang="en-GB" altLang="en-US" sz="2400" dirty="0"/>
              <a:t>, </a:t>
            </a:r>
            <a:r>
              <a:rPr lang="en-GB" altLang="en-US" sz="2400" dirty="0" err="1"/>
              <a:t>químicos</a:t>
            </a:r>
            <a:r>
              <a:rPr lang="en-GB" altLang="en-US" sz="2400" dirty="0"/>
              <a:t> e </a:t>
            </a:r>
            <a:r>
              <a:rPr lang="en-GB" altLang="en-US" sz="2400" dirty="0" err="1"/>
              <a:t>biológicos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afetam</a:t>
            </a:r>
            <a:r>
              <a:rPr lang="en-GB" altLang="en-US" sz="2400" dirty="0"/>
              <a:t> a </a:t>
            </a:r>
            <a:r>
              <a:rPr lang="en-GB" altLang="en-US" sz="2400" dirty="0" err="1"/>
              <a:t>disponibilidade</a:t>
            </a:r>
            <a:r>
              <a:rPr lang="en-GB" altLang="en-US" sz="2400" dirty="0"/>
              <a:t> de </a:t>
            </a:r>
            <a:r>
              <a:rPr lang="en-GB" altLang="en-US" sz="2400" dirty="0" err="1"/>
              <a:t>nutrientes</a:t>
            </a:r>
            <a:endParaRPr lang="en-GB" altLang="en-US" sz="2400" dirty="0"/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524001" y="6506480"/>
            <a:ext cx="92694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Reprinted from Scholes, M.C. and Scholes, R.J. (2013). Dust unto dust. Science. 342: 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565-566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See also </a:t>
            </a:r>
            <a:r>
              <a:rPr lang="en-GB" alt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Tedersoo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et al., and </a:t>
            </a:r>
            <a:r>
              <a:rPr lang="en-GB" alt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Abarenkov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(2014). Global diversity and geography of soil fungi. Science. 346: 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1256688</a:t>
            </a: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44" name="Group 2"/>
          <p:cNvGrpSpPr>
            <a:grpSpLocks/>
          </p:cNvGrpSpPr>
          <p:nvPr/>
        </p:nvGrpSpPr>
        <p:grpSpPr bwMode="auto">
          <a:xfrm>
            <a:off x="1062941" y="934365"/>
            <a:ext cx="9169360" cy="5159979"/>
            <a:chOff x="-459596" y="1153270"/>
            <a:chExt cx="9169360" cy="5159979"/>
          </a:xfrm>
        </p:grpSpPr>
        <p:grpSp>
          <p:nvGrpSpPr>
            <p:cNvPr id="10249" name="Group 5"/>
            <p:cNvGrpSpPr>
              <a:grpSpLocks/>
            </p:cNvGrpSpPr>
            <p:nvPr/>
          </p:nvGrpSpPr>
          <p:grpSpPr bwMode="auto">
            <a:xfrm>
              <a:off x="-459596" y="1349900"/>
              <a:ext cx="5823100" cy="4963349"/>
              <a:chOff x="-459596" y="1349383"/>
              <a:chExt cx="5823100" cy="4963349"/>
            </a:xfrm>
          </p:grpSpPr>
          <p:grpSp>
            <p:nvGrpSpPr>
              <p:cNvPr id="10252" name="Group 2"/>
              <p:cNvGrpSpPr>
                <a:grpSpLocks/>
              </p:cNvGrpSpPr>
              <p:nvPr/>
            </p:nvGrpSpPr>
            <p:grpSpPr bwMode="auto">
              <a:xfrm>
                <a:off x="-459596" y="1349383"/>
                <a:ext cx="5823100" cy="4963349"/>
                <a:chOff x="2497647" y="1261643"/>
                <a:chExt cx="6215175" cy="5269273"/>
              </a:xfrm>
            </p:grpSpPr>
            <p:pic>
              <p:nvPicPr>
                <p:cNvPr id="10255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60"/>
                <a:stretch>
                  <a:fillRect/>
                </a:stretch>
              </p:blipFill>
              <p:spPr bwMode="auto">
                <a:xfrm>
                  <a:off x="2497647" y="1261643"/>
                  <a:ext cx="6215175" cy="5269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Oval 1"/>
                <p:cNvSpPr/>
                <p:nvPr/>
              </p:nvSpPr>
              <p:spPr>
                <a:xfrm>
                  <a:off x="3505200" y="1524000"/>
                  <a:ext cx="457200" cy="381000"/>
                </a:xfrm>
                <a:prstGeom prst="ellipse">
                  <a:avLst/>
                </a:prstGeom>
                <a:solidFill>
                  <a:srgbClr val="6384B1"/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/>
                </a:p>
              </p:txBody>
            </p:sp>
          </p:grpSp>
          <p:sp>
            <p:nvSpPr>
              <p:cNvPr id="4" name="Oval 3"/>
              <p:cNvSpPr/>
              <p:nvPr/>
            </p:nvSpPr>
            <p:spPr>
              <a:xfrm>
                <a:off x="2748756" y="5519596"/>
                <a:ext cx="1828800" cy="38100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flipV="1">
                <a:off x="1916694" y="1793707"/>
                <a:ext cx="1219200" cy="216058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sp>
          <p:nvSpPr>
            <p:cNvPr id="10250" name="TextBox 6"/>
            <p:cNvSpPr txBox="1">
              <a:spLocks noChangeArrowheads="1"/>
            </p:cNvSpPr>
            <p:nvPr/>
          </p:nvSpPr>
          <p:spPr bwMode="auto">
            <a:xfrm rot="17129692">
              <a:off x="2286375" y="2748558"/>
              <a:ext cx="1546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 b="1" dirty="0"/>
                <a:t>Plant-controlled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2600" y="1153270"/>
              <a:ext cx="3147164" cy="20313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GB" dirty="0" err="1" smtClean="0">
                  <a:latin typeface="Arial" charset="0"/>
                </a:rPr>
                <a:t>Erosão</a:t>
              </a:r>
              <a:r>
                <a:rPr lang="en-GB" dirty="0" smtClean="0">
                  <a:latin typeface="Arial" charset="0"/>
                </a:rPr>
                <a:t>, regime de </a:t>
              </a:r>
              <a:r>
                <a:rPr lang="en-GB" dirty="0" err="1" smtClean="0">
                  <a:latin typeface="Arial" charset="0"/>
                </a:rPr>
                <a:t>chuva</a:t>
              </a:r>
              <a:r>
                <a:rPr lang="en-GB" dirty="0" smtClean="0">
                  <a:latin typeface="Arial" charset="0"/>
                </a:rPr>
                <a:t>, </a:t>
              </a:r>
              <a:r>
                <a:rPr lang="en-GB" dirty="0" err="1" smtClean="0">
                  <a:latin typeface="Arial" charset="0"/>
                </a:rPr>
                <a:t>práticas</a:t>
              </a:r>
              <a:r>
                <a:rPr lang="en-GB" dirty="0" smtClean="0">
                  <a:latin typeface="Arial" charset="0"/>
                </a:rPr>
                <a:t> </a:t>
              </a:r>
              <a:r>
                <a:rPr lang="en-GB" dirty="0" err="1" smtClean="0">
                  <a:latin typeface="Arial" charset="0"/>
                </a:rPr>
                <a:t>culturais</a:t>
              </a:r>
              <a:r>
                <a:rPr lang="en-GB" dirty="0" smtClean="0">
                  <a:latin typeface="Arial" charset="0"/>
                </a:rPr>
                <a:t>, </a:t>
              </a:r>
              <a:r>
                <a:rPr lang="en-GB" dirty="0" err="1" smtClean="0">
                  <a:latin typeface="Arial" charset="0"/>
                </a:rPr>
                <a:t>biodiversidade</a:t>
              </a:r>
              <a:r>
                <a:rPr lang="en-GB" dirty="0" smtClean="0">
                  <a:latin typeface="Arial" charset="0"/>
                </a:rPr>
                <a:t> </a:t>
              </a:r>
              <a:r>
                <a:rPr lang="en-GB" dirty="0" err="1" smtClean="0">
                  <a:latin typeface="Arial" charset="0"/>
                </a:rPr>
                <a:t>microbiológica</a:t>
              </a:r>
              <a:r>
                <a:rPr lang="en-GB" dirty="0" smtClean="0">
                  <a:latin typeface="Arial" charset="0"/>
                </a:rPr>
                <a:t>, pH solo, </a:t>
              </a:r>
              <a:r>
                <a:rPr lang="en-GB" dirty="0" err="1" smtClean="0">
                  <a:latin typeface="Arial" charset="0"/>
                </a:rPr>
                <a:t>textura</a:t>
              </a:r>
              <a:r>
                <a:rPr lang="en-GB" dirty="0" smtClean="0">
                  <a:latin typeface="Arial" charset="0"/>
                </a:rPr>
                <a:t> e </a:t>
              </a:r>
              <a:r>
                <a:rPr lang="en-GB" dirty="0" err="1" smtClean="0">
                  <a:latin typeface="Arial" charset="0"/>
                </a:rPr>
                <a:t>estrutura</a:t>
              </a:r>
              <a:r>
                <a:rPr lang="en-GB" dirty="0" smtClean="0">
                  <a:latin typeface="Arial" charset="0"/>
                </a:rPr>
                <a:t> (gases) </a:t>
              </a:r>
              <a:r>
                <a:rPr lang="en-GB" dirty="0">
                  <a:latin typeface="Arial" charset="0"/>
                </a:rPr>
                <a:t>etc. </a:t>
              </a:r>
              <a:r>
                <a:rPr lang="en-GB" dirty="0" err="1" smtClean="0">
                  <a:latin typeface="Arial" charset="0"/>
                </a:rPr>
                <a:t>Todos</a:t>
              </a:r>
              <a:r>
                <a:rPr lang="en-GB" dirty="0" smtClean="0">
                  <a:latin typeface="Arial" charset="0"/>
                </a:rPr>
                <a:t> </a:t>
              </a:r>
              <a:r>
                <a:rPr lang="en-GB" dirty="0" err="1" smtClean="0">
                  <a:latin typeface="Arial" charset="0"/>
                </a:rPr>
                <a:t>afetam</a:t>
              </a:r>
              <a:r>
                <a:rPr lang="en-GB" dirty="0" smtClean="0">
                  <a:latin typeface="Arial" charset="0"/>
                </a:rPr>
                <a:t> as 3 </a:t>
              </a:r>
              <a:r>
                <a:rPr lang="en-GB" dirty="0" err="1" smtClean="0">
                  <a:latin typeface="Arial" charset="0"/>
                </a:rPr>
                <a:t>fertilidades</a:t>
              </a:r>
              <a:r>
                <a:rPr lang="en-GB" dirty="0" smtClean="0">
                  <a:latin typeface="Arial" charset="0"/>
                </a:rPr>
                <a:t> do solo!</a:t>
              </a:r>
              <a:endParaRPr lang="en-GB" dirty="0">
                <a:latin typeface="Arial" charset="0"/>
              </a:endParaRPr>
            </a:p>
          </p:txBody>
        </p:sp>
      </p:grpSp>
      <p:grpSp>
        <p:nvGrpSpPr>
          <p:cNvPr id="10245" name="Group 2"/>
          <p:cNvGrpSpPr>
            <a:grpSpLocks/>
          </p:cNvGrpSpPr>
          <p:nvPr/>
        </p:nvGrpSpPr>
        <p:grpSpPr bwMode="auto">
          <a:xfrm>
            <a:off x="6985660" y="2980701"/>
            <a:ext cx="4222907" cy="3302735"/>
            <a:chOff x="11113" y="1945125"/>
            <a:chExt cx="4307764" cy="3504763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" y="1945125"/>
              <a:ext cx="4307764" cy="3504763"/>
            </a:xfrm>
            <a:prstGeom prst="snip1Rect">
              <a:avLst>
                <a:gd name="adj" fmla="val 48653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Parallelogram 16"/>
            <p:cNvSpPr/>
            <p:nvPr/>
          </p:nvSpPr>
          <p:spPr bwMode="auto">
            <a:xfrm rot="8619822" flipV="1">
              <a:off x="782539" y="3294239"/>
              <a:ext cx="2934856" cy="349847"/>
            </a:xfrm>
            <a:prstGeom prst="parallelogram">
              <a:avLst>
                <a:gd name="adj" fmla="val 24078"/>
              </a:avLst>
            </a:prstGeom>
            <a:solidFill>
              <a:srgbClr val="DCE6F2">
                <a:alpha val="3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0248" name="TextBox 15"/>
            <p:cNvSpPr txBox="1">
              <a:spLocks noChangeArrowheads="1"/>
            </p:cNvSpPr>
            <p:nvPr/>
          </p:nvSpPr>
          <p:spPr bwMode="auto">
            <a:xfrm rot="19385973">
              <a:off x="1279747" y="3267555"/>
              <a:ext cx="1940072" cy="34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100" dirty="0" err="1"/>
                <a:t>Faixa</a:t>
              </a:r>
              <a:r>
                <a:rPr lang="en-GB" altLang="en-US" sz="1100" dirty="0"/>
                <a:t> </a:t>
              </a:r>
              <a:r>
                <a:rPr lang="en-GB" altLang="en-US" sz="1100" dirty="0" err="1"/>
                <a:t>adequada</a:t>
              </a:r>
              <a:r>
                <a:rPr lang="en-GB" altLang="en-US" sz="1100" dirty="0"/>
                <a:t> de pH</a:t>
              </a:r>
            </a:p>
          </p:txBody>
        </p:sp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F1017-4BE8-4A06-B03F-584BDACC4BCE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6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02549" y="4192417"/>
            <a:ext cx="7056052" cy="147732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Os sintomas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visuais de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deficiência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se desenvolvem nas plantas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constituem a manifestação final </a:t>
            </a: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fornecimento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de nutrientes abaixo do ideal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. Na nutrição de plantas clássica, esses sintomas têm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sido  amplamente utilizados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como ferramenta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para caracterizar o estado nutricional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das plantas e otimizar a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fertilização.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Main graphic"/>
          <p:cNvPicPr/>
          <p:nvPr/>
        </p:nvPicPr>
        <p:blipFill>
          <a:blip r:embed="rId2"/>
          <a:stretch/>
        </p:blipFill>
        <p:spPr>
          <a:xfrm>
            <a:off x="203700" y="3252617"/>
            <a:ext cx="4282292" cy="1595170"/>
          </a:xfrm>
          <a:prstGeom prst="rect">
            <a:avLst/>
          </a:prstGeom>
          <a:ln>
            <a:noFill/>
          </a:ln>
        </p:spPr>
      </p:pic>
      <p:pic>
        <p:nvPicPr>
          <p:cNvPr id="8" name="Main graphic"/>
          <p:cNvPicPr/>
          <p:nvPr/>
        </p:nvPicPr>
        <p:blipFill>
          <a:blip r:embed="rId3"/>
          <a:stretch/>
        </p:blipFill>
        <p:spPr>
          <a:xfrm>
            <a:off x="204253" y="4847787"/>
            <a:ext cx="4282292" cy="1595170"/>
          </a:xfrm>
          <a:prstGeom prst="rect">
            <a:avLst/>
          </a:prstGeom>
          <a:ln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4602549" y="5743939"/>
            <a:ext cx="6642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pt-BR" sz="1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Bang</a:t>
            </a:r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et al. </a:t>
            </a:r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New </a:t>
            </a:r>
            <a:r>
              <a:rPr lang="pt-BR" sz="1200" dirty="0" err="1">
                <a:solidFill>
                  <a:srgbClr val="0070C0"/>
                </a:solidFill>
                <a:latin typeface="Calibri" panose="020F0502020204030204" pitchFamily="34" charset="0"/>
              </a:rPr>
              <a:t>Phytologist</a:t>
            </a:r>
            <a:r>
              <a:rPr lang="pt-BR" sz="1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Calibri" panose="020F0502020204030204" pitchFamily="34" charset="0"/>
              </a:rPr>
              <a:t>(2021) 229: </a:t>
            </a:r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2446–2469 </a:t>
            </a:r>
            <a:r>
              <a:rPr lang="pt-BR" sz="1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doi</a:t>
            </a:r>
            <a:r>
              <a:rPr lang="pt-BR" sz="12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pt-BR" sz="1200" dirty="0">
                <a:solidFill>
                  <a:srgbClr val="0070C0"/>
                </a:solidFill>
                <a:latin typeface="Calibri" panose="020F0502020204030204" pitchFamily="34" charset="0"/>
              </a:rPr>
              <a:t>10.1111/nph.17074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1000" y="674734"/>
            <a:ext cx="6736148" cy="2185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sz="1700" dirty="0">
                <a:solidFill>
                  <a:srgbClr val="000000"/>
                </a:solidFill>
                <a:latin typeface="Calibri" panose="020F0502020204030204" pitchFamily="34" charset="0"/>
              </a:rPr>
              <a:t>O princípio básico “do uso da análise de plantas” é que a composição química da planta reflete a oferta de nutrientes em relação ao crescimento. Devemos, no entanto, reconhecer que a química da composição de qualquer planta é o “resultado” da interação entre o suprimento de nutrientes e o crescimento da planta. Qualquer </a:t>
            </a:r>
            <a:r>
              <a:rPr lang="pt-BR" sz="1700" b="1" dirty="0">
                <a:solidFill>
                  <a:srgbClr val="000000"/>
                </a:solidFill>
                <a:latin typeface="Calibri" panose="020F0502020204030204" pitchFamily="34" charset="0"/>
              </a:rPr>
              <a:t>fator que limita o crescimento, seja luz, umidade, temperatura ou algum nutriente, pode causar alteração na composição química da planta</a:t>
            </a:r>
            <a:r>
              <a:rPr lang="pt-BR" sz="1700" dirty="0">
                <a:solidFill>
                  <a:srgbClr val="000000"/>
                </a:solidFill>
                <a:latin typeface="Calibri" panose="020F0502020204030204" pitchFamily="34" charset="0"/>
              </a:rPr>
              <a:t> (Martin e </a:t>
            </a:r>
            <a:r>
              <a:rPr lang="pt-BR" sz="1700" dirty="0" err="1">
                <a:solidFill>
                  <a:srgbClr val="000000"/>
                </a:solidFill>
                <a:latin typeface="Calibri" panose="020F0502020204030204" pitchFamily="34" charset="0"/>
              </a:rPr>
              <a:t>Matocha</a:t>
            </a:r>
            <a:r>
              <a:rPr lang="pt-BR" sz="1700" dirty="0">
                <a:solidFill>
                  <a:srgbClr val="000000"/>
                </a:solidFill>
                <a:latin typeface="Calibri" panose="020F0502020204030204" pitchFamily="34" charset="0"/>
              </a:rPr>
              <a:t>, 1973, p. 394</a:t>
            </a:r>
            <a:r>
              <a:rPr lang="pt-BR" sz="17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  <a:endParaRPr lang="pt-BR" sz="17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6"/>
          <a:stretch/>
        </p:blipFill>
        <p:spPr bwMode="auto">
          <a:xfrm>
            <a:off x="7325295" y="674734"/>
            <a:ext cx="3162553" cy="32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414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4" name="Rectangle 1041"/>
          <p:cNvSpPr>
            <a:spLocks noChangeArrowheads="1"/>
          </p:cNvSpPr>
          <p:nvPr/>
        </p:nvSpPr>
        <p:spPr bwMode="auto">
          <a:xfrm>
            <a:off x="5678488" y="3861342"/>
            <a:ext cx="790575" cy="36976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fertilidade</a:t>
            </a:r>
          </a:p>
        </p:txBody>
      </p:sp>
      <p:grpSp>
        <p:nvGrpSpPr>
          <p:cNvPr id="113675" name="Group 1049"/>
          <p:cNvGrpSpPr>
            <a:grpSpLocks/>
          </p:cNvGrpSpPr>
          <p:nvPr/>
        </p:nvGrpSpPr>
        <p:grpSpPr bwMode="auto">
          <a:xfrm>
            <a:off x="1847850" y="1573705"/>
            <a:ext cx="8686800" cy="3904759"/>
            <a:chOff x="144" y="960"/>
            <a:chExt cx="5472" cy="2376"/>
          </a:xfrm>
        </p:grpSpPr>
        <p:sp>
          <p:nvSpPr>
            <p:cNvPr id="113676" name="Rectangle 1026"/>
            <p:cNvSpPr>
              <a:spLocks noChangeArrowheads="1"/>
            </p:cNvSpPr>
            <p:nvPr/>
          </p:nvSpPr>
          <p:spPr bwMode="auto">
            <a:xfrm>
              <a:off x="384" y="1392"/>
              <a:ext cx="4080" cy="5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99FF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400" b="1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PROCESSOS METABÓLICOS NA PLANTA</a:t>
              </a:r>
              <a:endParaRPr lang="pt-BR" altLang="pt-BR" sz="2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3677" name="Rectangle 1029"/>
            <p:cNvSpPr>
              <a:spLocks noChangeArrowheads="1"/>
            </p:cNvSpPr>
            <p:nvPr/>
          </p:nvSpPr>
          <p:spPr bwMode="auto">
            <a:xfrm>
              <a:off x="4656" y="1248"/>
              <a:ext cx="8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>
                  <a:solidFill>
                    <a:srgbClr val="CC33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13678" name="Freeform 1030"/>
            <p:cNvSpPr>
              <a:spLocks/>
            </p:cNvSpPr>
            <p:nvPr/>
          </p:nvSpPr>
          <p:spPr bwMode="auto">
            <a:xfrm>
              <a:off x="1872" y="1920"/>
              <a:ext cx="192" cy="369"/>
            </a:xfrm>
            <a:custGeom>
              <a:avLst/>
              <a:gdLst>
                <a:gd name="T0" fmla="*/ 0 w 169"/>
                <a:gd name="T1" fmla="*/ 4912323 h 225"/>
                <a:gd name="T2" fmla="*/ 794 w 169"/>
                <a:gd name="T3" fmla="*/ 4912323 h 225"/>
                <a:gd name="T4" fmla="*/ 794 w 169"/>
                <a:gd name="T5" fmla="*/ 19653327 h 225"/>
                <a:gd name="T6" fmla="*/ 2360 w 169"/>
                <a:gd name="T7" fmla="*/ 19653327 h 225"/>
                <a:gd name="T8" fmla="*/ 2360 w 169"/>
                <a:gd name="T9" fmla="*/ 4912323 h 225"/>
                <a:gd name="T10" fmla="*/ 3194 w 169"/>
                <a:gd name="T11" fmla="*/ 4912323 h 225"/>
                <a:gd name="T12" fmla="*/ 1595 w 169"/>
                <a:gd name="T13" fmla="*/ 0 h 225"/>
                <a:gd name="T14" fmla="*/ 0 w 169"/>
                <a:gd name="T15" fmla="*/ 4912323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2" y="56"/>
                  </a:lnTo>
                  <a:lnTo>
                    <a:pt x="42" y="225"/>
                  </a:lnTo>
                  <a:lnTo>
                    <a:pt x="126" y="225"/>
                  </a:lnTo>
                  <a:lnTo>
                    <a:pt x="126" y="56"/>
                  </a:lnTo>
                  <a:lnTo>
                    <a:pt x="169" y="56"/>
                  </a:lnTo>
                  <a:lnTo>
                    <a:pt x="85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79" name="Freeform 1031"/>
            <p:cNvSpPr>
              <a:spLocks/>
            </p:cNvSpPr>
            <p:nvPr/>
          </p:nvSpPr>
          <p:spPr bwMode="auto">
            <a:xfrm>
              <a:off x="2352" y="960"/>
              <a:ext cx="192" cy="369"/>
            </a:xfrm>
            <a:custGeom>
              <a:avLst/>
              <a:gdLst>
                <a:gd name="T0" fmla="*/ 0 w 169"/>
                <a:gd name="T1" fmla="*/ 199027 h 225"/>
                <a:gd name="T2" fmla="*/ 757 w 169"/>
                <a:gd name="T3" fmla="*/ 199027 h 225"/>
                <a:gd name="T4" fmla="*/ 757 w 169"/>
                <a:gd name="T5" fmla="*/ 797093 h 225"/>
                <a:gd name="T6" fmla="*/ 2360 w 169"/>
                <a:gd name="T7" fmla="*/ 797093 h 225"/>
                <a:gd name="T8" fmla="*/ 2360 w 169"/>
                <a:gd name="T9" fmla="*/ 199027 h 225"/>
                <a:gd name="T10" fmla="*/ 3194 w 169"/>
                <a:gd name="T11" fmla="*/ 199027 h 225"/>
                <a:gd name="T12" fmla="*/ 1584 w 169"/>
                <a:gd name="T13" fmla="*/ 0 h 225"/>
                <a:gd name="T14" fmla="*/ 0 w 169"/>
                <a:gd name="T15" fmla="*/ 199027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1" y="56"/>
                  </a:lnTo>
                  <a:lnTo>
                    <a:pt x="41" y="225"/>
                  </a:lnTo>
                  <a:lnTo>
                    <a:pt x="126" y="225"/>
                  </a:lnTo>
                  <a:lnTo>
                    <a:pt x="126" y="56"/>
                  </a:lnTo>
                  <a:lnTo>
                    <a:pt x="169" y="56"/>
                  </a:lnTo>
                  <a:lnTo>
                    <a:pt x="8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0" name="Freeform 1032"/>
            <p:cNvSpPr>
              <a:spLocks/>
            </p:cNvSpPr>
            <p:nvPr/>
          </p:nvSpPr>
          <p:spPr bwMode="auto">
            <a:xfrm>
              <a:off x="384" y="1920"/>
              <a:ext cx="192" cy="369"/>
            </a:xfrm>
            <a:custGeom>
              <a:avLst/>
              <a:gdLst>
                <a:gd name="T0" fmla="*/ 0 w 169"/>
                <a:gd name="T1" fmla="*/ 4912323 h 225"/>
                <a:gd name="T2" fmla="*/ 757 w 169"/>
                <a:gd name="T3" fmla="*/ 4912323 h 225"/>
                <a:gd name="T4" fmla="*/ 757 w 169"/>
                <a:gd name="T5" fmla="*/ 19653327 h 225"/>
                <a:gd name="T6" fmla="*/ 2339 w 169"/>
                <a:gd name="T7" fmla="*/ 19653327 h 225"/>
                <a:gd name="T8" fmla="*/ 2339 w 169"/>
                <a:gd name="T9" fmla="*/ 4912323 h 225"/>
                <a:gd name="T10" fmla="*/ 3194 w 169"/>
                <a:gd name="T11" fmla="*/ 4912323 h 225"/>
                <a:gd name="T12" fmla="*/ 1584 w 169"/>
                <a:gd name="T13" fmla="*/ 0 h 225"/>
                <a:gd name="T14" fmla="*/ 0 w 169"/>
                <a:gd name="T15" fmla="*/ 4912323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1" y="56"/>
                  </a:lnTo>
                  <a:lnTo>
                    <a:pt x="41" y="225"/>
                  </a:lnTo>
                  <a:lnTo>
                    <a:pt x="125" y="225"/>
                  </a:lnTo>
                  <a:lnTo>
                    <a:pt x="125" y="56"/>
                  </a:lnTo>
                  <a:lnTo>
                    <a:pt x="169" y="56"/>
                  </a:lnTo>
                  <a:lnTo>
                    <a:pt x="8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1" name="Freeform 1033"/>
            <p:cNvSpPr>
              <a:spLocks/>
            </p:cNvSpPr>
            <p:nvPr/>
          </p:nvSpPr>
          <p:spPr bwMode="auto">
            <a:xfrm>
              <a:off x="1056" y="1920"/>
              <a:ext cx="192" cy="369"/>
            </a:xfrm>
            <a:custGeom>
              <a:avLst/>
              <a:gdLst>
                <a:gd name="T0" fmla="*/ 0 w 169"/>
                <a:gd name="T1" fmla="*/ 4912323 h 225"/>
                <a:gd name="T2" fmla="*/ 757 w 169"/>
                <a:gd name="T3" fmla="*/ 4912323 h 225"/>
                <a:gd name="T4" fmla="*/ 757 w 169"/>
                <a:gd name="T5" fmla="*/ 19653327 h 225"/>
                <a:gd name="T6" fmla="*/ 2360 w 169"/>
                <a:gd name="T7" fmla="*/ 19653327 h 225"/>
                <a:gd name="T8" fmla="*/ 2360 w 169"/>
                <a:gd name="T9" fmla="*/ 4912323 h 225"/>
                <a:gd name="T10" fmla="*/ 3194 w 169"/>
                <a:gd name="T11" fmla="*/ 4912323 h 225"/>
                <a:gd name="T12" fmla="*/ 1584 w 169"/>
                <a:gd name="T13" fmla="*/ 0 h 225"/>
                <a:gd name="T14" fmla="*/ 0 w 169"/>
                <a:gd name="T15" fmla="*/ 4912323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1" y="56"/>
                  </a:lnTo>
                  <a:lnTo>
                    <a:pt x="41" y="225"/>
                  </a:lnTo>
                  <a:lnTo>
                    <a:pt x="126" y="225"/>
                  </a:lnTo>
                  <a:lnTo>
                    <a:pt x="126" y="56"/>
                  </a:lnTo>
                  <a:lnTo>
                    <a:pt x="169" y="56"/>
                  </a:lnTo>
                  <a:lnTo>
                    <a:pt x="8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2" name="Freeform 1034"/>
            <p:cNvSpPr>
              <a:spLocks/>
            </p:cNvSpPr>
            <p:nvPr/>
          </p:nvSpPr>
          <p:spPr bwMode="auto">
            <a:xfrm>
              <a:off x="2712" y="1935"/>
              <a:ext cx="168" cy="369"/>
            </a:xfrm>
            <a:custGeom>
              <a:avLst/>
              <a:gdLst>
                <a:gd name="T0" fmla="*/ 0 w 168"/>
                <a:gd name="T1" fmla="*/ 4912323 h 225"/>
                <a:gd name="T2" fmla="*/ 41 w 168"/>
                <a:gd name="T3" fmla="*/ 4912323 h 225"/>
                <a:gd name="T4" fmla="*/ 41 w 168"/>
                <a:gd name="T5" fmla="*/ 19653327 h 225"/>
                <a:gd name="T6" fmla="*/ 125 w 168"/>
                <a:gd name="T7" fmla="*/ 19653327 h 225"/>
                <a:gd name="T8" fmla="*/ 125 w 168"/>
                <a:gd name="T9" fmla="*/ 4912323 h 225"/>
                <a:gd name="T10" fmla="*/ 168 w 168"/>
                <a:gd name="T11" fmla="*/ 4912323 h 225"/>
                <a:gd name="T12" fmla="*/ 84 w 168"/>
                <a:gd name="T13" fmla="*/ 0 h 225"/>
                <a:gd name="T14" fmla="*/ 0 w 168"/>
                <a:gd name="T15" fmla="*/ 4912323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8"/>
                <a:gd name="T25" fmla="*/ 0 h 225"/>
                <a:gd name="T26" fmla="*/ 168 w 168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8" h="225">
                  <a:moveTo>
                    <a:pt x="0" y="56"/>
                  </a:moveTo>
                  <a:lnTo>
                    <a:pt x="41" y="56"/>
                  </a:lnTo>
                  <a:lnTo>
                    <a:pt x="41" y="225"/>
                  </a:lnTo>
                  <a:lnTo>
                    <a:pt x="125" y="225"/>
                  </a:lnTo>
                  <a:lnTo>
                    <a:pt x="125" y="56"/>
                  </a:lnTo>
                  <a:lnTo>
                    <a:pt x="168" y="56"/>
                  </a:lnTo>
                  <a:lnTo>
                    <a:pt x="8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3" name="Freeform 1035"/>
            <p:cNvSpPr>
              <a:spLocks/>
            </p:cNvSpPr>
            <p:nvPr/>
          </p:nvSpPr>
          <p:spPr bwMode="auto">
            <a:xfrm>
              <a:off x="3409" y="1920"/>
              <a:ext cx="191" cy="384"/>
            </a:xfrm>
            <a:custGeom>
              <a:avLst/>
              <a:gdLst>
                <a:gd name="T0" fmla="*/ 0 w 169"/>
                <a:gd name="T1" fmla="*/ 12315291 h 225"/>
                <a:gd name="T2" fmla="*/ 689 w 169"/>
                <a:gd name="T3" fmla="*/ 12315291 h 225"/>
                <a:gd name="T4" fmla="*/ 689 w 169"/>
                <a:gd name="T5" fmla="*/ 49132628 h 225"/>
                <a:gd name="T6" fmla="*/ 2100 w 169"/>
                <a:gd name="T7" fmla="*/ 49132628 h 225"/>
                <a:gd name="T8" fmla="*/ 2100 w 169"/>
                <a:gd name="T9" fmla="*/ 12315291 h 225"/>
                <a:gd name="T10" fmla="*/ 2828 w 169"/>
                <a:gd name="T11" fmla="*/ 12315291 h 225"/>
                <a:gd name="T12" fmla="*/ 1407 w 169"/>
                <a:gd name="T13" fmla="*/ 0 h 225"/>
                <a:gd name="T14" fmla="*/ 0 w 169"/>
                <a:gd name="T15" fmla="*/ 12315291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2" y="56"/>
                  </a:lnTo>
                  <a:lnTo>
                    <a:pt x="42" y="225"/>
                  </a:lnTo>
                  <a:lnTo>
                    <a:pt x="126" y="225"/>
                  </a:lnTo>
                  <a:lnTo>
                    <a:pt x="126" y="56"/>
                  </a:lnTo>
                  <a:lnTo>
                    <a:pt x="169" y="56"/>
                  </a:lnTo>
                  <a:lnTo>
                    <a:pt x="85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4" name="Freeform 1036"/>
            <p:cNvSpPr>
              <a:spLocks/>
            </p:cNvSpPr>
            <p:nvPr/>
          </p:nvSpPr>
          <p:spPr bwMode="auto">
            <a:xfrm>
              <a:off x="4176" y="1935"/>
              <a:ext cx="240" cy="369"/>
            </a:xfrm>
            <a:custGeom>
              <a:avLst/>
              <a:gdLst>
                <a:gd name="T0" fmla="*/ 0 w 169"/>
                <a:gd name="T1" fmla="*/ 4912323 h 225"/>
                <a:gd name="T2" fmla="*/ 128904 w 169"/>
                <a:gd name="T3" fmla="*/ 4912323 h 225"/>
                <a:gd name="T4" fmla="*/ 128904 w 169"/>
                <a:gd name="T5" fmla="*/ 19653327 h 225"/>
                <a:gd name="T6" fmla="*/ 399539 w 169"/>
                <a:gd name="T7" fmla="*/ 19653327 h 225"/>
                <a:gd name="T8" fmla="*/ 399539 w 169"/>
                <a:gd name="T9" fmla="*/ 4912323 h 225"/>
                <a:gd name="T10" fmla="*/ 538534 w 169"/>
                <a:gd name="T11" fmla="*/ 4912323 h 225"/>
                <a:gd name="T12" fmla="*/ 267033 w 169"/>
                <a:gd name="T13" fmla="*/ 0 h 225"/>
                <a:gd name="T14" fmla="*/ 0 w 169"/>
                <a:gd name="T15" fmla="*/ 4912323 h 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"/>
                <a:gd name="T25" fmla="*/ 0 h 225"/>
                <a:gd name="T26" fmla="*/ 169 w 169"/>
                <a:gd name="T27" fmla="*/ 225 h 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" h="225">
                  <a:moveTo>
                    <a:pt x="0" y="56"/>
                  </a:moveTo>
                  <a:lnTo>
                    <a:pt x="41" y="56"/>
                  </a:lnTo>
                  <a:lnTo>
                    <a:pt x="41" y="225"/>
                  </a:lnTo>
                  <a:lnTo>
                    <a:pt x="125" y="225"/>
                  </a:lnTo>
                  <a:lnTo>
                    <a:pt x="125" y="56"/>
                  </a:lnTo>
                  <a:lnTo>
                    <a:pt x="169" y="56"/>
                  </a:lnTo>
                  <a:lnTo>
                    <a:pt x="84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685" name="Rectangle 1038"/>
            <p:cNvSpPr>
              <a:spLocks noChangeArrowheads="1"/>
            </p:cNvSpPr>
            <p:nvPr/>
          </p:nvSpPr>
          <p:spPr bwMode="auto">
            <a:xfrm>
              <a:off x="144" y="2352"/>
              <a:ext cx="57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LUZ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energia</a:t>
              </a:r>
            </a:p>
          </p:txBody>
        </p:sp>
        <p:sp>
          <p:nvSpPr>
            <p:cNvPr id="113686" name="Rectangle 1039"/>
            <p:cNvSpPr>
              <a:spLocks noChangeArrowheads="1"/>
            </p:cNvSpPr>
            <p:nvPr/>
          </p:nvSpPr>
          <p:spPr bwMode="auto">
            <a:xfrm>
              <a:off x="799" y="2374"/>
              <a:ext cx="81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996600"/>
                  </a:solidFill>
                  <a:latin typeface="Comic Sans MS" panose="030F0702030302020204" pitchFamily="66" charset="0"/>
                </a:rPr>
                <a:t>TEMPERATURA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996600"/>
                  </a:solidFill>
                  <a:latin typeface="Comic Sans MS" panose="030F0702030302020204" pitchFamily="66" charset="0"/>
                </a:rPr>
                <a:t>cinética</a:t>
              </a:r>
            </a:p>
          </p:txBody>
        </p:sp>
        <p:sp>
          <p:nvSpPr>
            <p:cNvPr id="113687" name="Rectangle 1040"/>
            <p:cNvSpPr>
              <a:spLocks noChangeArrowheads="1"/>
            </p:cNvSpPr>
            <p:nvPr/>
          </p:nvSpPr>
          <p:spPr bwMode="auto">
            <a:xfrm>
              <a:off x="1759" y="2352"/>
              <a:ext cx="49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996600"/>
                  </a:solidFill>
                  <a:latin typeface="Comic Sans MS" panose="030F0702030302020204" pitchFamily="66" charset="0"/>
                </a:rPr>
                <a:t>CHUVA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996600"/>
                  </a:solidFill>
                  <a:latin typeface="Comic Sans MS" panose="030F0702030302020204" pitchFamily="66" charset="0"/>
                </a:rPr>
                <a:t>transporte</a:t>
              </a:r>
            </a:p>
          </p:txBody>
        </p:sp>
        <p:sp>
          <p:nvSpPr>
            <p:cNvPr id="113688" name="Rectangle 1042"/>
            <p:cNvSpPr>
              <a:spLocks noChangeArrowheads="1"/>
            </p:cNvSpPr>
            <p:nvPr/>
          </p:nvSpPr>
          <p:spPr bwMode="auto">
            <a:xfrm>
              <a:off x="3239" y="2352"/>
              <a:ext cx="50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CULTIVAR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potencial</a:t>
              </a:r>
            </a:p>
          </p:txBody>
        </p:sp>
        <p:sp>
          <p:nvSpPr>
            <p:cNvPr id="113689" name="Rectangle 1043"/>
            <p:cNvSpPr>
              <a:spLocks noChangeArrowheads="1"/>
            </p:cNvSpPr>
            <p:nvPr/>
          </p:nvSpPr>
          <p:spPr bwMode="auto">
            <a:xfrm>
              <a:off x="3937" y="2352"/>
              <a:ext cx="61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PRÁTICAS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2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DE MANEJO</a:t>
              </a:r>
              <a:endParaRPr lang="pt-BR" altLang="pt-BR" sz="2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9114" name="Freeform 1044"/>
            <p:cNvSpPr>
              <a:spLocks/>
            </p:cNvSpPr>
            <p:nvPr/>
          </p:nvSpPr>
          <p:spPr bwMode="auto">
            <a:xfrm rot="10800000">
              <a:off x="144" y="2784"/>
              <a:ext cx="4392" cy="280"/>
            </a:xfrm>
            <a:custGeom>
              <a:avLst/>
              <a:gdLst>
                <a:gd name="T0" fmla="*/ 0 w 4392"/>
                <a:gd name="T1" fmla="*/ 140 h 281"/>
                <a:gd name="T2" fmla="*/ 878 w 4392"/>
                <a:gd name="T3" fmla="*/ 281 h 281"/>
                <a:gd name="T4" fmla="*/ 878 w 4392"/>
                <a:gd name="T5" fmla="*/ 212 h 281"/>
                <a:gd name="T6" fmla="*/ 3513 w 4392"/>
                <a:gd name="T7" fmla="*/ 212 h 281"/>
                <a:gd name="T8" fmla="*/ 3513 w 4392"/>
                <a:gd name="T9" fmla="*/ 281 h 281"/>
                <a:gd name="T10" fmla="*/ 4392 w 4392"/>
                <a:gd name="T11" fmla="*/ 140 h 281"/>
                <a:gd name="T12" fmla="*/ 3513 w 4392"/>
                <a:gd name="T13" fmla="*/ 0 h 281"/>
                <a:gd name="T14" fmla="*/ 3513 w 4392"/>
                <a:gd name="T15" fmla="*/ 71 h 281"/>
                <a:gd name="T16" fmla="*/ 878 w 4392"/>
                <a:gd name="T17" fmla="*/ 71 h 281"/>
                <a:gd name="T18" fmla="*/ 878 w 4392"/>
                <a:gd name="T19" fmla="*/ 0 h 281"/>
                <a:gd name="T20" fmla="*/ 0 w 4392"/>
                <a:gd name="T21" fmla="*/ 140 h 2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92"/>
                <a:gd name="T34" fmla="*/ 0 h 281"/>
                <a:gd name="T35" fmla="*/ 4392 w 4392"/>
                <a:gd name="T36" fmla="*/ 281 h 2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92" h="281">
                  <a:moveTo>
                    <a:pt x="0" y="140"/>
                  </a:moveTo>
                  <a:lnTo>
                    <a:pt x="878" y="281"/>
                  </a:lnTo>
                  <a:lnTo>
                    <a:pt x="878" y="212"/>
                  </a:lnTo>
                  <a:lnTo>
                    <a:pt x="3513" y="212"/>
                  </a:lnTo>
                  <a:lnTo>
                    <a:pt x="3513" y="281"/>
                  </a:lnTo>
                  <a:lnTo>
                    <a:pt x="4392" y="140"/>
                  </a:lnTo>
                  <a:lnTo>
                    <a:pt x="3513" y="0"/>
                  </a:lnTo>
                  <a:lnTo>
                    <a:pt x="3513" y="71"/>
                  </a:lnTo>
                  <a:lnTo>
                    <a:pt x="878" y="71"/>
                  </a:lnTo>
                  <a:lnTo>
                    <a:pt x="878" y="0"/>
                  </a:lnTo>
                  <a:lnTo>
                    <a:pt x="0" y="140"/>
                  </a:lnTo>
                  <a:close/>
                </a:path>
              </a:pathLst>
            </a:custGeom>
            <a:gradFill>
              <a:gsLst>
                <a:gs pos="100000">
                  <a:srgbClr val="FFFF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53000">
                  <a:schemeClr val="accent1">
                    <a:lumMod val="30000"/>
                    <a:lumOff val="70000"/>
                  </a:schemeClr>
                </a:gs>
              </a:gsLst>
              <a:lin ang="2400000" scaled="0"/>
            </a:gradFill>
            <a:ln w="9525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1" name="Rectangle 1045"/>
            <p:cNvSpPr>
              <a:spLocks noChangeArrowheads="1"/>
            </p:cNvSpPr>
            <p:nvPr/>
          </p:nvSpPr>
          <p:spPr bwMode="auto">
            <a:xfrm>
              <a:off x="300" y="3149"/>
              <a:ext cx="428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 b="1" dirty="0"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incontrolável</a:t>
              </a:r>
              <a:r>
                <a:rPr lang="pt-BR" altLang="pt-BR" sz="2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pt-BR" altLang="pt-BR" sz="2000" b="1" dirty="0">
                  <a:solidFill>
                    <a:srgbClr val="CC3300"/>
                  </a:solidFill>
                  <a:latin typeface="Comic Sans MS" panose="030F0702030302020204" pitchFamily="66" charset="0"/>
                </a:rPr>
                <a:t> </a:t>
              </a:r>
              <a:r>
                <a:rPr lang="pt-BR" altLang="pt-BR" sz="2000" b="1" dirty="0" err="1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parcial.controlável</a:t>
              </a:r>
              <a:r>
                <a:rPr lang="pt-BR" altLang="pt-BR" sz="2000" b="1" dirty="0">
                  <a:solidFill>
                    <a:srgbClr val="CC3300"/>
                  </a:solidFill>
                  <a:latin typeface="Comic Sans MS" panose="030F0702030302020204" pitchFamily="66" charset="0"/>
                </a:rPr>
                <a:t> </a:t>
              </a:r>
              <a:r>
                <a:rPr lang="pt-BR" altLang="pt-BR" sz="20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---controlável ----</a:t>
              </a:r>
              <a:endParaRPr lang="pt-BR" altLang="pt-BR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3692" name="Rectangle 1047"/>
            <p:cNvSpPr>
              <a:spLocks noChangeArrowheads="1"/>
            </p:cNvSpPr>
            <p:nvPr/>
          </p:nvSpPr>
          <p:spPr bwMode="auto">
            <a:xfrm>
              <a:off x="4704" y="2304"/>
              <a:ext cx="91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3671" name="Rectangle 1027"/>
          <p:cNvSpPr>
            <a:spLocks noChangeArrowheads="1"/>
          </p:cNvSpPr>
          <p:nvPr/>
        </p:nvSpPr>
        <p:spPr bwMode="auto">
          <a:xfrm>
            <a:off x="4208463" y="818678"/>
            <a:ext cx="2514600" cy="619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PRODUTIVIDADE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QUALIDADE</a:t>
            </a:r>
            <a:endParaRPr lang="pt-BR" altLang="pt-BR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3673" name="Text Box 1048"/>
          <p:cNvSpPr txBox="1">
            <a:spLocks noChangeArrowheads="1"/>
          </p:cNvSpPr>
          <p:nvPr/>
        </p:nvSpPr>
        <p:spPr bwMode="auto">
          <a:xfrm>
            <a:off x="204787" y="636588"/>
            <a:ext cx="3552825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Rendimento de grãos, fibra e energia, aumento de conteúdo de N (proteína), tolerância a doenças...</a:t>
            </a:r>
            <a:endParaRPr lang="pt-BR" alt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68" name="CaixaDeTexto 25"/>
          <p:cNvSpPr txBox="1">
            <a:spLocks noChangeArrowheads="1"/>
          </p:cNvSpPr>
          <p:nvPr/>
        </p:nvSpPr>
        <p:spPr bwMode="auto">
          <a:xfrm>
            <a:off x="9347995" y="1114988"/>
            <a:ext cx="1791493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Comic Sans MS" panose="030F0702030302020204" pitchFamily="66" charset="0"/>
              </a:rPr>
              <a:t>OBJETIVO</a:t>
            </a:r>
          </a:p>
        </p:txBody>
      </p:sp>
      <p:sp>
        <p:nvSpPr>
          <p:cNvPr id="113669" name="CaixaDeTexto 26"/>
          <p:cNvSpPr txBox="1">
            <a:spLocks noChangeArrowheads="1"/>
          </p:cNvSpPr>
          <p:nvPr/>
        </p:nvSpPr>
        <p:spPr bwMode="auto">
          <a:xfrm>
            <a:off x="9375776" y="3440915"/>
            <a:ext cx="1763712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Comic Sans MS" panose="030F0702030302020204" pitchFamily="66" charset="0"/>
              </a:rPr>
              <a:t>CAUSAS PRIMÁRIAS</a:t>
            </a:r>
          </a:p>
        </p:txBody>
      </p:sp>
      <p:sp>
        <p:nvSpPr>
          <p:cNvPr id="113670" name="CaixaDeTexto 27"/>
          <p:cNvSpPr txBox="1">
            <a:spLocks noChangeArrowheads="1"/>
          </p:cNvSpPr>
          <p:nvPr/>
        </p:nvSpPr>
        <p:spPr bwMode="auto">
          <a:xfrm>
            <a:off x="9351965" y="2222245"/>
            <a:ext cx="1787523" cy="954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>
                <a:latin typeface="Comic Sans MS" panose="030F0702030302020204" pitchFamily="66" charset="0"/>
              </a:rPr>
              <a:t>EFEITOS RESULTANTES, CAUSAS SECUNDARIAS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D82C2-B870-44F0-A61D-DBB47D2FB033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154113"/>
            <a:ext cx="83312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5993480" y="6670898"/>
            <a:ext cx="39195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100" b="1">
                <a:solidFill>
                  <a:schemeClr val="bg1"/>
                </a:solidFill>
                <a:ea typeface="msgothic" charset="0"/>
                <a:cs typeface="msgothic" charset="0"/>
              </a:rPr>
              <a:t>Fan M et al. J. Exp. Bot. 2012;63:13-24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6542" y="80683"/>
            <a:ext cx="969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Modelo conceitual de uma abordagem de manejo integrado de </a:t>
            </a:r>
            <a:r>
              <a:rPr lang="pt-BR" sz="2800" dirty="0" smtClean="0"/>
              <a:t>sistema solo-água-planta.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6663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14"/>
          <p:cNvGrpSpPr>
            <a:grpSpLocks/>
          </p:cNvGrpSpPr>
          <p:nvPr/>
        </p:nvGrpSpPr>
        <p:grpSpPr bwMode="auto">
          <a:xfrm>
            <a:off x="1160308" y="668846"/>
            <a:ext cx="8820150" cy="5919936"/>
            <a:chOff x="304800" y="914400"/>
            <a:chExt cx="8610600" cy="5845106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304800" y="1981200"/>
              <a:ext cx="2133600" cy="4513263"/>
              <a:chOff x="192" y="1248"/>
              <a:chExt cx="1344" cy="2843"/>
            </a:xfrm>
          </p:grpSpPr>
          <p:sp>
            <p:nvSpPr>
              <p:cNvPr id="109" name="Text Box 3"/>
              <p:cNvSpPr txBox="1">
                <a:spLocks noChangeArrowheads="1"/>
              </p:cNvSpPr>
              <p:nvPr/>
            </p:nvSpPr>
            <p:spPr bwMode="auto">
              <a:xfrm>
                <a:off x="192" y="1248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/>
                  <a:t>LATITUDE</a:t>
                </a:r>
                <a:endParaRPr lang="en-US"/>
              </a:p>
            </p:txBody>
          </p:sp>
          <p:sp>
            <p:nvSpPr>
              <p:cNvPr id="110" name="Text Box 4"/>
              <p:cNvSpPr txBox="1">
                <a:spLocks noChangeArrowheads="1"/>
              </p:cNvSpPr>
              <p:nvPr/>
            </p:nvSpPr>
            <p:spPr bwMode="auto">
              <a:xfrm>
                <a:off x="192" y="1660"/>
                <a:ext cx="1344" cy="2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ALTITUDE</a:t>
                </a:r>
                <a:endParaRPr lang="en-US" sz="2400" b="1"/>
              </a:p>
            </p:txBody>
          </p:sp>
          <p:sp>
            <p:nvSpPr>
              <p:cNvPr id="111" name="Text Box 5"/>
              <p:cNvSpPr txBox="1">
                <a:spLocks noChangeArrowheads="1"/>
              </p:cNvSpPr>
              <p:nvPr/>
            </p:nvSpPr>
            <p:spPr bwMode="auto">
              <a:xfrm>
                <a:off x="192" y="2217"/>
                <a:ext cx="1344" cy="2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CHUVA</a:t>
                </a:r>
                <a:endParaRPr lang="en-US" sz="2400" b="1"/>
              </a:p>
            </p:txBody>
          </p:sp>
          <p:sp>
            <p:nvSpPr>
              <p:cNvPr id="112" name="Text Box 6"/>
              <p:cNvSpPr txBox="1">
                <a:spLocks noChangeArrowheads="1"/>
              </p:cNvSpPr>
              <p:nvPr/>
            </p:nvSpPr>
            <p:spPr bwMode="auto">
              <a:xfrm>
                <a:off x="192" y="2620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/>
                  <a:t>TOPOGRAFIA</a:t>
                </a:r>
                <a:endParaRPr lang="en-US" sz="2000"/>
              </a:p>
            </p:txBody>
          </p:sp>
          <p:sp>
            <p:nvSpPr>
              <p:cNvPr id="113" name="Text Box 7"/>
              <p:cNvSpPr txBox="1">
                <a:spLocks noChangeArrowheads="1"/>
              </p:cNvSpPr>
              <p:nvPr/>
            </p:nvSpPr>
            <p:spPr bwMode="auto">
              <a:xfrm>
                <a:off x="192" y="3060"/>
                <a:ext cx="1344" cy="4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/>
                  <a:t>TEXTURA</a:t>
                </a:r>
                <a:r>
                  <a:rPr lang="pt-BR" sz="2400"/>
                  <a:t/>
                </a:r>
                <a:br>
                  <a:rPr lang="pt-BR" sz="2400"/>
                </a:br>
                <a:r>
                  <a:rPr lang="pt-BR" sz="2000"/>
                  <a:t>DO SOLO</a:t>
                </a:r>
                <a:endParaRPr lang="en-US" sz="2000"/>
              </a:p>
            </p:txBody>
          </p:sp>
          <p:sp>
            <p:nvSpPr>
              <p:cNvPr id="114" name="Text Box 8"/>
              <p:cNvSpPr txBox="1">
                <a:spLocks noChangeArrowheads="1"/>
              </p:cNvSpPr>
              <p:nvPr/>
            </p:nvSpPr>
            <p:spPr bwMode="auto">
              <a:xfrm>
                <a:off x="192" y="3645"/>
                <a:ext cx="1344" cy="4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/>
                  <a:t>COMPOSIÇÃO</a:t>
                </a:r>
                <a:br>
                  <a:rPr lang="pt-BR" sz="2000"/>
                </a:br>
                <a:r>
                  <a:rPr lang="pt-BR" sz="2000"/>
                  <a:t>DO SOLO</a:t>
                </a:r>
                <a:endParaRPr lang="en-US" sz="2000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429000" y="1714500"/>
              <a:ext cx="2209800" cy="5045006"/>
              <a:chOff x="2160" y="1074"/>
              <a:chExt cx="1392" cy="3293"/>
            </a:xfrm>
          </p:grpSpPr>
          <p:sp>
            <p:nvSpPr>
              <p:cNvPr id="103" name="Text Box 10"/>
              <p:cNvSpPr txBox="1">
                <a:spLocks noChangeArrowheads="1"/>
              </p:cNvSpPr>
              <p:nvPr/>
            </p:nvSpPr>
            <p:spPr bwMode="auto">
              <a:xfrm>
                <a:off x="2160" y="1074"/>
                <a:ext cx="1392" cy="24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1800"/>
                  <a:t>RADIAÇÃO SOLAR</a:t>
                </a:r>
                <a:endParaRPr lang="en-US" sz="1800"/>
              </a:p>
            </p:txBody>
          </p:sp>
          <p:sp>
            <p:nvSpPr>
              <p:cNvPr id="104" name="Text Box 11"/>
              <p:cNvSpPr txBox="1">
                <a:spLocks noChangeArrowheads="1"/>
              </p:cNvSpPr>
              <p:nvPr/>
            </p:nvSpPr>
            <p:spPr bwMode="auto">
              <a:xfrm>
                <a:off x="2160" y="1660"/>
                <a:ext cx="1392" cy="4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1800"/>
                  <a:t>COMPRIMENTO</a:t>
                </a:r>
                <a:br>
                  <a:rPr lang="pt-BR" sz="1800"/>
                </a:br>
                <a:r>
                  <a:rPr lang="pt-BR" sz="1800"/>
                  <a:t>DO DIA</a:t>
                </a:r>
                <a:endParaRPr lang="en-US" sz="1800"/>
              </a:p>
            </p:txBody>
          </p:sp>
          <p:sp>
            <p:nvSpPr>
              <p:cNvPr id="105" name="Text Box 12"/>
              <p:cNvSpPr txBox="1">
                <a:spLocks noChangeArrowheads="1"/>
              </p:cNvSpPr>
              <p:nvPr/>
            </p:nvSpPr>
            <p:spPr bwMode="auto">
              <a:xfrm>
                <a:off x="2160" y="2240"/>
                <a:ext cx="1392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/>
                  <a:t>TEMPERATURA</a:t>
                </a:r>
                <a:endParaRPr lang="en-US" sz="2000" b="1"/>
              </a:p>
            </p:txBody>
          </p:sp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>
                <a:off x="2160" y="2620"/>
                <a:ext cx="1392" cy="2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>
                    <a:solidFill>
                      <a:srgbClr val="FF3300"/>
                    </a:solidFill>
                  </a:rPr>
                  <a:t>ÁGUA NO SOLO</a:t>
                </a:r>
                <a:endParaRPr lang="en-US" sz="2000" b="1">
                  <a:solidFill>
                    <a:srgbClr val="FF3300"/>
                  </a:solidFill>
                </a:endParaRPr>
              </a:p>
            </p:txBody>
          </p:sp>
          <p:sp>
            <p:nvSpPr>
              <p:cNvPr id="107" name="Text Box 14"/>
              <p:cNvSpPr txBox="1">
                <a:spLocks noChangeArrowheads="1"/>
              </p:cNvSpPr>
              <p:nvPr/>
            </p:nvSpPr>
            <p:spPr bwMode="auto">
              <a:xfrm>
                <a:off x="2160" y="3196"/>
                <a:ext cx="1392" cy="44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1800"/>
                  <a:t>AERAÇÃO</a:t>
                </a:r>
                <a:r>
                  <a:rPr lang="pt-BR" sz="2000"/>
                  <a:t/>
                </a:r>
                <a:br>
                  <a:rPr lang="pt-BR" sz="2000"/>
                </a:br>
                <a:r>
                  <a:rPr lang="pt-BR" sz="2000"/>
                  <a:t>DO SOLO</a:t>
                </a:r>
                <a:endParaRPr lang="en-US" sz="2000"/>
              </a:p>
            </p:txBody>
          </p:sp>
          <p:sp>
            <p:nvSpPr>
              <p:cNvPr id="108" name="Text Box 15"/>
              <p:cNvSpPr txBox="1">
                <a:spLocks noChangeArrowheads="1"/>
              </p:cNvSpPr>
              <p:nvPr/>
            </p:nvSpPr>
            <p:spPr bwMode="auto">
              <a:xfrm>
                <a:off x="2160" y="3772"/>
                <a:ext cx="1392" cy="5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1800" dirty="0">
                    <a:solidFill>
                      <a:srgbClr val="FF0000"/>
                    </a:solidFill>
                  </a:rPr>
                  <a:t>MINERAIS (nutrientes)</a:t>
                </a:r>
                <a:br>
                  <a:rPr lang="pt-BR" sz="1800" dirty="0">
                    <a:solidFill>
                      <a:srgbClr val="FF0000"/>
                    </a:solidFill>
                  </a:rPr>
                </a:br>
                <a:r>
                  <a:rPr lang="pt-BR" sz="1800" dirty="0">
                    <a:solidFill>
                      <a:srgbClr val="FF0000"/>
                    </a:solidFill>
                  </a:rPr>
                  <a:t>DO SOLO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6781800" y="1981200"/>
              <a:ext cx="2133600" cy="4513263"/>
              <a:chOff x="4272" y="1248"/>
              <a:chExt cx="1344" cy="2843"/>
            </a:xfrm>
          </p:grpSpPr>
          <p:sp>
            <p:nvSpPr>
              <p:cNvPr id="97" name="Text Box 17"/>
              <p:cNvSpPr txBox="1">
                <a:spLocks noChangeArrowheads="1"/>
              </p:cNvSpPr>
              <p:nvPr/>
            </p:nvSpPr>
            <p:spPr bwMode="auto">
              <a:xfrm>
                <a:off x="4272" y="1248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/>
                  <a:t>FOTOSSÍNTESE</a:t>
                </a:r>
                <a:endParaRPr lang="en-US" b="1"/>
              </a:p>
            </p:txBody>
          </p:sp>
          <p:sp>
            <p:nvSpPr>
              <p:cNvPr id="98" name="Text Box 18"/>
              <p:cNvSpPr txBox="1">
                <a:spLocks noChangeArrowheads="1"/>
              </p:cNvSpPr>
              <p:nvPr/>
            </p:nvSpPr>
            <p:spPr bwMode="auto">
              <a:xfrm>
                <a:off x="4272" y="1660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/>
                  <a:t>CRESCIMENTO</a:t>
                </a:r>
                <a:endParaRPr lang="en-US" sz="2000" b="1"/>
              </a:p>
            </p:txBody>
          </p:sp>
          <p:sp>
            <p:nvSpPr>
              <p:cNvPr id="99" name="Text Box 19"/>
              <p:cNvSpPr txBox="1">
                <a:spLocks noChangeArrowheads="1"/>
              </p:cNvSpPr>
              <p:nvPr/>
            </p:nvSpPr>
            <p:spPr bwMode="auto">
              <a:xfrm>
                <a:off x="4272" y="2217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 dirty="0"/>
                  <a:t>FLORAÇÃO</a:t>
                </a:r>
                <a:endParaRPr lang="en-US" b="1" dirty="0"/>
              </a:p>
            </p:txBody>
          </p:sp>
          <p:sp>
            <p:nvSpPr>
              <p:cNvPr id="100" name="Text Box 20"/>
              <p:cNvSpPr txBox="1">
                <a:spLocks noChangeArrowheads="1"/>
              </p:cNvSpPr>
              <p:nvPr/>
            </p:nvSpPr>
            <p:spPr bwMode="auto">
              <a:xfrm>
                <a:off x="4272" y="2620"/>
                <a:ext cx="1344" cy="4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/>
                  <a:t>BALANÇO</a:t>
                </a:r>
                <a:r>
                  <a:rPr lang="pt-BR" b="1"/>
                  <a:t> </a:t>
                </a:r>
                <a:r>
                  <a:rPr lang="pt-BR" sz="2000" b="1"/>
                  <a:t>HÍDRICO</a:t>
                </a:r>
                <a:endParaRPr lang="en-US" b="1"/>
              </a:p>
            </p:txBody>
          </p:sp>
          <p:sp>
            <p:nvSpPr>
              <p:cNvPr id="101" name="Text Box 21"/>
              <p:cNvSpPr txBox="1">
                <a:spLocks noChangeArrowheads="1"/>
              </p:cNvSpPr>
              <p:nvPr/>
            </p:nvSpPr>
            <p:spPr bwMode="auto">
              <a:xfrm>
                <a:off x="4272" y="3196"/>
                <a:ext cx="1344" cy="2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/>
                  <a:t>RESPIRAÇÃO</a:t>
                </a:r>
                <a:endParaRPr lang="en-US" sz="2000" b="1"/>
              </a:p>
            </p:txBody>
          </p:sp>
          <p:sp>
            <p:nvSpPr>
              <p:cNvPr id="102" name="Text Box 22"/>
              <p:cNvSpPr txBox="1">
                <a:spLocks noChangeArrowheads="1"/>
              </p:cNvSpPr>
              <p:nvPr/>
            </p:nvSpPr>
            <p:spPr bwMode="auto">
              <a:xfrm>
                <a:off x="4272" y="3645"/>
                <a:ext cx="1344" cy="4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000" b="1" dirty="0"/>
                  <a:t>ABSORÇÃO</a:t>
                </a:r>
                <a:br>
                  <a:rPr lang="pt-BR" sz="2000" b="1" dirty="0"/>
                </a:br>
                <a:r>
                  <a:rPr lang="pt-BR" sz="2000" b="1" dirty="0"/>
                  <a:t>DE  ÍONS</a:t>
                </a:r>
                <a:endParaRPr lang="en-US" sz="2000" b="1" dirty="0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304800" y="914400"/>
              <a:ext cx="8610600" cy="941388"/>
              <a:chOff x="192" y="576"/>
              <a:chExt cx="5424" cy="593"/>
            </a:xfrm>
          </p:grpSpPr>
          <p:sp>
            <p:nvSpPr>
              <p:cNvPr id="92" name="Text Box 24"/>
              <p:cNvSpPr txBox="1">
                <a:spLocks noChangeArrowheads="1"/>
              </p:cNvSpPr>
              <p:nvPr/>
            </p:nvSpPr>
            <p:spPr bwMode="auto">
              <a:xfrm>
                <a:off x="4272" y="576"/>
                <a:ext cx="1344" cy="593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1800" b="1">
                    <a:solidFill>
                      <a:schemeClr val="bg2"/>
                    </a:solidFill>
                  </a:rPr>
                  <a:t>PROCESSOS</a:t>
                </a:r>
                <a:r>
                  <a:rPr lang="pt-BR" sz="2000" b="1">
                    <a:solidFill>
                      <a:schemeClr val="bg2"/>
                    </a:solidFill>
                  </a:rPr>
                  <a:t/>
                </a:r>
                <a:br>
                  <a:rPr lang="pt-BR" sz="2000" b="1">
                    <a:solidFill>
                      <a:schemeClr val="bg2"/>
                    </a:solidFill>
                  </a:rPr>
                </a:br>
                <a:r>
                  <a:rPr lang="pt-BR" sz="2000" b="1">
                    <a:solidFill>
                      <a:schemeClr val="bg2"/>
                    </a:solidFill>
                  </a:rPr>
                  <a:t>FISIOLÓGICOS</a:t>
                </a:r>
                <a:br>
                  <a:rPr lang="pt-BR" sz="2000" b="1">
                    <a:solidFill>
                      <a:schemeClr val="bg2"/>
                    </a:solidFill>
                  </a:rPr>
                </a:br>
                <a:r>
                  <a:rPr lang="pt-BR" sz="1800" b="1">
                    <a:solidFill>
                      <a:schemeClr val="bg2"/>
                    </a:solidFill>
                  </a:rPr>
                  <a:t>AFETADOS</a:t>
                </a:r>
                <a:endParaRPr 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93" name="Text Box 25"/>
              <p:cNvSpPr txBox="1">
                <a:spLocks noChangeArrowheads="1"/>
              </p:cNvSpPr>
              <p:nvPr/>
            </p:nvSpPr>
            <p:spPr bwMode="auto">
              <a:xfrm>
                <a:off x="192" y="576"/>
                <a:ext cx="1344" cy="465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b="1"/>
                  <a:t>DE AÇÃO </a:t>
                </a:r>
                <a:r>
                  <a:rPr lang="pt-BR" sz="2000" b="1"/>
                  <a:t>INDIRETA</a:t>
                </a:r>
                <a:endParaRPr lang="en-US" b="1"/>
              </a:p>
            </p:txBody>
          </p:sp>
          <p:sp>
            <p:nvSpPr>
              <p:cNvPr id="94" name="Text Box 26"/>
              <p:cNvSpPr txBox="1">
                <a:spLocks noChangeArrowheads="1"/>
              </p:cNvSpPr>
              <p:nvPr/>
            </p:nvSpPr>
            <p:spPr bwMode="auto">
              <a:xfrm>
                <a:off x="1919" y="576"/>
                <a:ext cx="1904" cy="268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b="1" dirty="0">
                    <a:solidFill>
                      <a:srgbClr val="FFFFFF"/>
                    </a:solidFill>
                  </a:rPr>
                  <a:t>DE AÇÃO DIRETA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Line 27"/>
              <p:cNvSpPr>
                <a:spLocks noChangeShapeType="1"/>
              </p:cNvSpPr>
              <p:nvPr/>
            </p:nvSpPr>
            <p:spPr bwMode="auto">
              <a:xfrm>
                <a:off x="1391" y="71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Line 28"/>
              <p:cNvSpPr>
                <a:spLocks noChangeShapeType="1"/>
              </p:cNvSpPr>
              <p:nvPr/>
            </p:nvSpPr>
            <p:spPr bwMode="auto">
              <a:xfrm>
                <a:off x="3614" y="701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2438400" y="2133600"/>
              <a:ext cx="990600" cy="1600200"/>
              <a:chOff x="1536" y="1344"/>
              <a:chExt cx="624" cy="1008"/>
            </a:xfrm>
          </p:grpSpPr>
          <p:sp>
            <p:nvSpPr>
              <p:cNvPr id="89" name="Line 30"/>
              <p:cNvSpPr>
                <a:spLocks noChangeShapeType="1"/>
              </p:cNvSpPr>
              <p:nvPr/>
            </p:nvSpPr>
            <p:spPr bwMode="auto">
              <a:xfrm>
                <a:off x="1536" y="1344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Line 31"/>
              <p:cNvSpPr>
                <a:spLocks noChangeShapeType="1"/>
              </p:cNvSpPr>
              <p:nvPr/>
            </p:nvSpPr>
            <p:spPr bwMode="auto">
              <a:xfrm>
                <a:off x="1536" y="1344"/>
                <a:ext cx="576" cy="528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" name="Line 32"/>
              <p:cNvSpPr>
                <a:spLocks noChangeShapeType="1"/>
              </p:cNvSpPr>
              <p:nvPr/>
            </p:nvSpPr>
            <p:spPr bwMode="auto">
              <a:xfrm>
                <a:off x="1536" y="1344"/>
                <a:ext cx="624" cy="1008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2438400" y="2209800"/>
              <a:ext cx="990600" cy="1524000"/>
              <a:chOff x="1536" y="1392"/>
              <a:chExt cx="624" cy="960"/>
            </a:xfrm>
          </p:grpSpPr>
          <p:sp>
            <p:nvSpPr>
              <p:cNvPr id="87" name="Line 34"/>
              <p:cNvSpPr>
                <a:spLocks noChangeShapeType="1"/>
              </p:cNvSpPr>
              <p:nvPr/>
            </p:nvSpPr>
            <p:spPr bwMode="auto">
              <a:xfrm flipV="1">
                <a:off x="1536" y="1392"/>
                <a:ext cx="576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Line 35"/>
              <p:cNvSpPr>
                <a:spLocks noChangeShapeType="1"/>
              </p:cNvSpPr>
              <p:nvPr/>
            </p:nvSpPr>
            <p:spPr bwMode="auto">
              <a:xfrm>
                <a:off x="1536" y="1776"/>
                <a:ext cx="624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2438400" y="2209800"/>
              <a:ext cx="990600" cy="4114800"/>
              <a:chOff x="1536" y="1392"/>
              <a:chExt cx="624" cy="2592"/>
            </a:xfrm>
          </p:grpSpPr>
          <p:sp>
            <p:nvSpPr>
              <p:cNvPr id="82" name="Line 37"/>
              <p:cNvSpPr>
                <a:spLocks noChangeShapeType="1"/>
              </p:cNvSpPr>
              <p:nvPr/>
            </p:nvSpPr>
            <p:spPr bwMode="auto">
              <a:xfrm flipV="1">
                <a:off x="1536" y="1392"/>
                <a:ext cx="624" cy="13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Line 38"/>
              <p:cNvSpPr>
                <a:spLocks noChangeShapeType="1"/>
              </p:cNvSpPr>
              <p:nvPr/>
            </p:nvSpPr>
            <p:spPr bwMode="auto">
              <a:xfrm flipV="1">
                <a:off x="1536" y="2352"/>
                <a:ext cx="624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Line 39"/>
              <p:cNvSpPr>
                <a:spLocks noChangeShapeType="1"/>
              </p:cNvSpPr>
              <p:nvPr/>
            </p:nvSpPr>
            <p:spPr bwMode="auto">
              <a:xfrm>
                <a:off x="1536" y="2736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Line 40"/>
              <p:cNvSpPr>
                <a:spLocks noChangeShapeType="1"/>
              </p:cNvSpPr>
              <p:nvPr/>
            </p:nvSpPr>
            <p:spPr bwMode="auto">
              <a:xfrm>
                <a:off x="1536" y="2736"/>
                <a:ext cx="624" cy="6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" name="Line 41"/>
              <p:cNvSpPr>
                <a:spLocks noChangeShapeType="1"/>
              </p:cNvSpPr>
              <p:nvPr/>
            </p:nvSpPr>
            <p:spPr bwMode="auto">
              <a:xfrm>
                <a:off x="1536" y="2736"/>
                <a:ext cx="624" cy="12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2438400" y="4419600"/>
              <a:ext cx="990600" cy="1905000"/>
              <a:chOff x="1536" y="2784"/>
              <a:chExt cx="624" cy="1200"/>
            </a:xfrm>
          </p:grpSpPr>
          <p:sp>
            <p:nvSpPr>
              <p:cNvPr id="79" name="Line 43"/>
              <p:cNvSpPr>
                <a:spLocks noChangeShapeType="1"/>
              </p:cNvSpPr>
              <p:nvPr/>
            </p:nvSpPr>
            <p:spPr bwMode="auto">
              <a:xfrm flipV="1">
                <a:off x="1536" y="2784"/>
                <a:ext cx="624" cy="624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" name="Line 44"/>
              <p:cNvSpPr>
                <a:spLocks noChangeShapeType="1"/>
              </p:cNvSpPr>
              <p:nvPr/>
            </p:nvSpPr>
            <p:spPr bwMode="auto">
              <a:xfrm>
                <a:off x="1536" y="3408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Line 45"/>
              <p:cNvSpPr>
                <a:spLocks noChangeShapeType="1"/>
              </p:cNvSpPr>
              <p:nvPr/>
            </p:nvSpPr>
            <p:spPr bwMode="auto">
              <a:xfrm>
                <a:off x="1536" y="3408"/>
                <a:ext cx="624" cy="57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2" name="Line 46"/>
            <p:cNvSpPr>
              <a:spLocks noChangeShapeType="1"/>
            </p:cNvSpPr>
            <p:nvPr/>
          </p:nvSpPr>
          <p:spPr bwMode="auto">
            <a:xfrm>
              <a:off x="2438400" y="6324600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2438400" y="2286000"/>
              <a:ext cx="990600" cy="4114800"/>
              <a:chOff x="1536" y="1440"/>
              <a:chExt cx="624" cy="2592"/>
            </a:xfrm>
          </p:grpSpPr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1536" y="2304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1536" y="2304"/>
                <a:ext cx="576" cy="43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>
                <a:off x="1536" y="2304"/>
                <a:ext cx="576" cy="110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Line 51"/>
              <p:cNvSpPr>
                <a:spLocks noChangeShapeType="1"/>
              </p:cNvSpPr>
              <p:nvPr/>
            </p:nvSpPr>
            <p:spPr bwMode="auto">
              <a:xfrm>
                <a:off x="1536" y="2304"/>
                <a:ext cx="624" cy="172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Line 52"/>
              <p:cNvSpPr>
                <a:spLocks noChangeShapeType="1"/>
              </p:cNvSpPr>
              <p:nvPr/>
            </p:nvSpPr>
            <p:spPr bwMode="auto">
              <a:xfrm flipV="1">
                <a:off x="1536" y="1440"/>
                <a:ext cx="624" cy="86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" name="Group 53"/>
            <p:cNvGrpSpPr>
              <a:grpSpLocks/>
            </p:cNvGrpSpPr>
            <p:nvPr/>
          </p:nvGrpSpPr>
          <p:grpSpPr bwMode="auto">
            <a:xfrm>
              <a:off x="5638800" y="2133600"/>
              <a:ext cx="1143000" cy="4267200"/>
              <a:chOff x="3552" y="1344"/>
              <a:chExt cx="720" cy="2688"/>
            </a:xfrm>
          </p:grpSpPr>
          <p:sp>
            <p:nvSpPr>
              <p:cNvPr id="68" name="Line 54"/>
              <p:cNvSpPr>
                <a:spLocks noChangeShapeType="1"/>
              </p:cNvSpPr>
              <p:nvPr/>
            </p:nvSpPr>
            <p:spPr bwMode="auto">
              <a:xfrm>
                <a:off x="3552" y="1344"/>
                <a:ext cx="720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Line 55"/>
              <p:cNvSpPr>
                <a:spLocks noChangeShapeType="1"/>
              </p:cNvSpPr>
              <p:nvPr/>
            </p:nvSpPr>
            <p:spPr bwMode="auto">
              <a:xfrm>
                <a:off x="3552" y="1344"/>
                <a:ext cx="720" cy="43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" name="Line 56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720" cy="96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Line 57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720" cy="14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Line 58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720" cy="192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Line 59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720" cy="26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>
              <a:off x="5638800" y="2209800"/>
              <a:ext cx="1143000" cy="2438400"/>
              <a:chOff x="3552" y="1392"/>
              <a:chExt cx="720" cy="1536"/>
            </a:xfrm>
          </p:grpSpPr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 flipV="1">
                <a:off x="3552" y="1392"/>
                <a:ext cx="672" cy="48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 flipV="1">
                <a:off x="3552" y="1776"/>
                <a:ext cx="720" cy="9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Line 63"/>
              <p:cNvSpPr>
                <a:spLocks noChangeShapeType="1"/>
              </p:cNvSpPr>
              <p:nvPr/>
            </p:nvSpPr>
            <p:spPr bwMode="auto">
              <a:xfrm>
                <a:off x="3552" y="1920"/>
                <a:ext cx="720" cy="432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3552" y="1920"/>
                <a:ext cx="720" cy="1008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" name="Group 65"/>
            <p:cNvGrpSpPr>
              <a:grpSpLocks/>
            </p:cNvGrpSpPr>
            <p:nvPr/>
          </p:nvGrpSpPr>
          <p:grpSpPr bwMode="auto">
            <a:xfrm>
              <a:off x="5651500" y="2205038"/>
              <a:ext cx="1143000" cy="3960813"/>
              <a:chOff x="3552" y="1440"/>
              <a:chExt cx="720" cy="2495"/>
            </a:xfrm>
          </p:grpSpPr>
          <p:sp>
            <p:nvSpPr>
              <p:cNvPr id="58" name="Line 66"/>
              <p:cNvSpPr>
                <a:spLocks noChangeShapeType="1"/>
              </p:cNvSpPr>
              <p:nvPr/>
            </p:nvSpPr>
            <p:spPr bwMode="auto">
              <a:xfrm flipV="1">
                <a:off x="3552" y="1440"/>
                <a:ext cx="720" cy="9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Line 67"/>
              <p:cNvSpPr>
                <a:spLocks noChangeShapeType="1"/>
              </p:cNvSpPr>
              <p:nvPr/>
            </p:nvSpPr>
            <p:spPr bwMode="auto">
              <a:xfrm flipV="1">
                <a:off x="3552" y="1776"/>
                <a:ext cx="72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Line 68"/>
              <p:cNvSpPr>
                <a:spLocks noChangeShapeType="1"/>
              </p:cNvSpPr>
              <p:nvPr/>
            </p:nvSpPr>
            <p:spPr bwMode="auto">
              <a:xfrm>
                <a:off x="3552" y="2352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Line 69"/>
              <p:cNvSpPr>
                <a:spLocks noChangeShapeType="1"/>
              </p:cNvSpPr>
              <p:nvPr/>
            </p:nvSpPr>
            <p:spPr bwMode="auto">
              <a:xfrm>
                <a:off x="3552" y="2352"/>
                <a:ext cx="72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Line 70"/>
              <p:cNvSpPr>
                <a:spLocks noChangeShapeType="1"/>
              </p:cNvSpPr>
              <p:nvPr/>
            </p:nvSpPr>
            <p:spPr bwMode="auto">
              <a:xfrm>
                <a:off x="3552" y="2352"/>
                <a:ext cx="720" cy="9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Line 71"/>
              <p:cNvSpPr>
                <a:spLocks noChangeShapeType="1"/>
              </p:cNvSpPr>
              <p:nvPr/>
            </p:nvSpPr>
            <p:spPr bwMode="auto">
              <a:xfrm>
                <a:off x="3552" y="2351"/>
                <a:ext cx="720" cy="15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7" name="Group 72"/>
            <p:cNvGrpSpPr>
              <a:grpSpLocks/>
            </p:cNvGrpSpPr>
            <p:nvPr/>
          </p:nvGrpSpPr>
          <p:grpSpPr bwMode="auto">
            <a:xfrm>
              <a:off x="5638800" y="2133600"/>
              <a:ext cx="1143000" cy="4267200"/>
              <a:chOff x="3552" y="1344"/>
              <a:chExt cx="720" cy="2688"/>
            </a:xfrm>
          </p:grpSpPr>
          <p:sp>
            <p:nvSpPr>
              <p:cNvPr id="52" name="Line 73"/>
              <p:cNvSpPr>
                <a:spLocks noChangeShapeType="1"/>
              </p:cNvSpPr>
              <p:nvPr/>
            </p:nvSpPr>
            <p:spPr bwMode="auto">
              <a:xfrm flipV="1">
                <a:off x="3552" y="1344"/>
                <a:ext cx="720" cy="139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Line 74"/>
              <p:cNvSpPr>
                <a:spLocks noChangeShapeType="1"/>
              </p:cNvSpPr>
              <p:nvPr/>
            </p:nvSpPr>
            <p:spPr bwMode="auto">
              <a:xfrm flipV="1">
                <a:off x="3552" y="1824"/>
                <a:ext cx="720" cy="91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Line 75"/>
              <p:cNvSpPr>
                <a:spLocks noChangeShapeType="1"/>
              </p:cNvSpPr>
              <p:nvPr/>
            </p:nvSpPr>
            <p:spPr bwMode="auto">
              <a:xfrm flipV="1">
                <a:off x="3552" y="2352"/>
                <a:ext cx="720" cy="38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Line 76"/>
              <p:cNvSpPr>
                <a:spLocks noChangeShapeType="1"/>
              </p:cNvSpPr>
              <p:nvPr/>
            </p:nvSpPr>
            <p:spPr bwMode="auto">
              <a:xfrm>
                <a:off x="3552" y="2736"/>
                <a:ext cx="720" cy="14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Line 77"/>
              <p:cNvSpPr>
                <a:spLocks noChangeShapeType="1"/>
              </p:cNvSpPr>
              <p:nvPr/>
            </p:nvSpPr>
            <p:spPr bwMode="auto">
              <a:xfrm>
                <a:off x="3552" y="2736"/>
                <a:ext cx="720" cy="57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Line 78"/>
              <p:cNvSpPr>
                <a:spLocks noChangeShapeType="1"/>
              </p:cNvSpPr>
              <p:nvPr/>
            </p:nvSpPr>
            <p:spPr bwMode="auto">
              <a:xfrm>
                <a:off x="3552" y="2736"/>
                <a:ext cx="720" cy="129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8" name="Group 79"/>
            <p:cNvGrpSpPr>
              <a:grpSpLocks/>
            </p:cNvGrpSpPr>
            <p:nvPr/>
          </p:nvGrpSpPr>
          <p:grpSpPr bwMode="auto">
            <a:xfrm>
              <a:off x="5638800" y="2819400"/>
              <a:ext cx="1143000" cy="3581400"/>
              <a:chOff x="3552" y="1776"/>
              <a:chExt cx="720" cy="2256"/>
            </a:xfrm>
          </p:grpSpPr>
          <p:sp>
            <p:nvSpPr>
              <p:cNvPr id="48" name="Line 80"/>
              <p:cNvSpPr>
                <a:spLocks noChangeShapeType="1"/>
              </p:cNvSpPr>
              <p:nvPr/>
            </p:nvSpPr>
            <p:spPr bwMode="auto">
              <a:xfrm>
                <a:off x="3552" y="3408"/>
                <a:ext cx="720" cy="624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Line 81"/>
              <p:cNvSpPr>
                <a:spLocks noChangeShapeType="1"/>
              </p:cNvSpPr>
              <p:nvPr/>
            </p:nvSpPr>
            <p:spPr bwMode="auto">
              <a:xfrm flipV="1">
                <a:off x="3552" y="3264"/>
                <a:ext cx="720" cy="144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Line 82"/>
              <p:cNvSpPr>
                <a:spLocks noChangeShapeType="1"/>
              </p:cNvSpPr>
              <p:nvPr/>
            </p:nvSpPr>
            <p:spPr bwMode="auto">
              <a:xfrm flipV="1">
                <a:off x="3552" y="2832"/>
                <a:ext cx="720" cy="576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Line 83"/>
              <p:cNvSpPr>
                <a:spLocks noChangeShapeType="1"/>
              </p:cNvSpPr>
              <p:nvPr/>
            </p:nvSpPr>
            <p:spPr bwMode="auto">
              <a:xfrm flipV="1">
                <a:off x="3552" y="1776"/>
                <a:ext cx="720" cy="1632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9" name="Group 84"/>
            <p:cNvGrpSpPr>
              <a:grpSpLocks/>
            </p:cNvGrpSpPr>
            <p:nvPr/>
          </p:nvGrpSpPr>
          <p:grpSpPr bwMode="auto">
            <a:xfrm>
              <a:off x="5661025" y="2209800"/>
              <a:ext cx="1143000" cy="4114800"/>
              <a:chOff x="3552" y="1392"/>
              <a:chExt cx="720" cy="2592"/>
            </a:xfrm>
          </p:grpSpPr>
          <p:sp>
            <p:nvSpPr>
              <p:cNvPr id="45" name="Line 85"/>
              <p:cNvSpPr>
                <a:spLocks noChangeShapeType="1"/>
              </p:cNvSpPr>
              <p:nvPr/>
            </p:nvSpPr>
            <p:spPr bwMode="auto">
              <a:xfrm flipV="1">
                <a:off x="3552" y="1392"/>
                <a:ext cx="720" cy="259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Line 86"/>
              <p:cNvSpPr>
                <a:spLocks noChangeShapeType="1"/>
              </p:cNvSpPr>
              <p:nvPr/>
            </p:nvSpPr>
            <p:spPr bwMode="auto">
              <a:xfrm flipV="1">
                <a:off x="3552" y="1776"/>
                <a:ext cx="720" cy="220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Line 87"/>
              <p:cNvSpPr>
                <a:spLocks noChangeShapeType="1"/>
              </p:cNvSpPr>
              <p:nvPr/>
            </p:nvSpPr>
            <p:spPr bwMode="auto">
              <a:xfrm>
                <a:off x="3552" y="3984"/>
                <a:ext cx="72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0" name="Group 88"/>
            <p:cNvGrpSpPr>
              <a:grpSpLocks/>
            </p:cNvGrpSpPr>
            <p:nvPr/>
          </p:nvGrpSpPr>
          <p:grpSpPr bwMode="auto">
            <a:xfrm>
              <a:off x="2438400" y="2133600"/>
              <a:ext cx="990600" cy="4267200"/>
              <a:chOff x="1632" y="1440"/>
              <a:chExt cx="624" cy="2688"/>
            </a:xfrm>
          </p:grpSpPr>
          <p:grpSp>
            <p:nvGrpSpPr>
              <p:cNvPr id="21" name="Group 89"/>
              <p:cNvGrpSpPr>
                <a:grpSpLocks/>
              </p:cNvGrpSpPr>
              <p:nvPr/>
            </p:nvGrpSpPr>
            <p:grpSpPr bwMode="auto">
              <a:xfrm>
                <a:off x="1632" y="1440"/>
                <a:ext cx="624" cy="1008"/>
                <a:chOff x="1536" y="1344"/>
                <a:chExt cx="624" cy="1008"/>
              </a:xfrm>
            </p:grpSpPr>
            <p:sp>
              <p:nvSpPr>
                <p:cNvPr id="42" name="Line 90"/>
                <p:cNvSpPr>
                  <a:spLocks noChangeShapeType="1"/>
                </p:cNvSpPr>
                <p:nvPr/>
              </p:nvSpPr>
              <p:spPr bwMode="auto">
                <a:xfrm>
                  <a:off x="1536" y="1344"/>
                  <a:ext cx="624" cy="0"/>
                </a:xfrm>
                <a:prstGeom prst="line">
                  <a:avLst/>
                </a:prstGeom>
                <a:noFill/>
                <a:ln w="381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" name="Line 91"/>
                <p:cNvSpPr>
                  <a:spLocks noChangeShapeType="1"/>
                </p:cNvSpPr>
                <p:nvPr/>
              </p:nvSpPr>
              <p:spPr bwMode="auto">
                <a:xfrm>
                  <a:off x="1536" y="1344"/>
                  <a:ext cx="576" cy="528"/>
                </a:xfrm>
                <a:prstGeom prst="line">
                  <a:avLst/>
                </a:prstGeom>
                <a:noFill/>
                <a:ln w="381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" name="Line 92"/>
                <p:cNvSpPr>
                  <a:spLocks noChangeShapeType="1"/>
                </p:cNvSpPr>
                <p:nvPr/>
              </p:nvSpPr>
              <p:spPr bwMode="auto">
                <a:xfrm>
                  <a:off x="1536" y="1344"/>
                  <a:ext cx="624" cy="1008"/>
                </a:xfrm>
                <a:prstGeom prst="line">
                  <a:avLst/>
                </a:prstGeom>
                <a:noFill/>
                <a:ln w="381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93"/>
              <p:cNvGrpSpPr>
                <a:grpSpLocks/>
              </p:cNvGrpSpPr>
              <p:nvPr/>
            </p:nvGrpSpPr>
            <p:grpSpPr bwMode="auto">
              <a:xfrm>
                <a:off x="1632" y="1488"/>
                <a:ext cx="618" cy="949"/>
                <a:chOff x="1536" y="1392"/>
                <a:chExt cx="618" cy="949"/>
              </a:xfrm>
            </p:grpSpPr>
            <p:sp>
              <p:nvSpPr>
                <p:cNvPr id="40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536" y="1392"/>
                  <a:ext cx="576" cy="38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" name="Line 95"/>
                <p:cNvSpPr>
                  <a:spLocks noChangeShapeType="1"/>
                </p:cNvSpPr>
                <p:nvPr/>
              </p:nvSpPr>
              <p:spPr bwMode="auto">
                <a:xfrm>
                  <a:off x="1536" y="1787"/>
                  <a:ext cx="618" cy="56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olid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96"/>
              <p:cNvGrpSpPr>
                <a:grpSpLocks/>
              </p:cNvGrpSpPr>
              <p:nvPr/>
            </p:nvGrpSpPr>
            <p:grpSpPr bwMode="auto">
              <a:xfrm>
                <a:off x="1632" y="1488"/>
                <a:ext cx="624" cy="2592"/>
                <a:chOff x="1536" y="1392"/>
                <a:chExt cx="624" cy="2592"/>
              </a:xfrm>
            </p:grpSpPr>
            <p:sp>
              <p:nvSpPr>
                <p:cNvPr id="35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536" y="1392"/>
                  <a:ext cx="624" cy="13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536" y="2352"/>
                  <a:ext cx="624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" name="Line 99"/>
                <p:cNvSpPr>
                  <a:spLocks noChangeShapeType="1"/>
                </p:cNvSpPr>
                <p:nvPr/>
              </p:nvSpPr>
              <p:spPr bwMode="auto">
                <a:xfrm>
                  <a:off x="1536" y="2736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" name="Line 100"/>
                <p:cNvSpPr>
                  <a:spLocks noChangeShapeType="1"/>
                </p:cNvSpPr>
                <p:nvPr/>
              </p:nvSpPr>
              <p:spPr bwMode="auto">
                <a:xfrm>
                  <a:off x="1536" y="2736"/>
                  <a:ext cx="624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" name="Line 101"/>
                <p:cNvSpPr>
                  <a:spLocks noChangeShapeType="1"/>
                </p:cNvSpPr>
                <p:nvPr/>
              </p:nvSpPr>
              <p:spPr bwMode="auto">
                <a:xfrm>
                  <a:off x="1536" y="2736"/>
                  <a:ext cx="624" cy="12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102"/>
              <p:cNvGrpSpPr>
                <a:grpSpLocks/>
              </p:cNvGrpSpPr>
              <p:nvPr/>
            </p:nvGrpSpPr>
            <p:grpSpPr bwMode="auto">
              <a:xfrm>
                <a:off x="1632" y="2880"/>
                <a:ext cx="624" cy="1200"/>
                <a:chOff x="1536" y="2784"/>
                <a:chExt cx="624" cy="1200"/>
              </a:xfrm>
            </p:grpSpPr>
            <p:sp>
              <p:nvSpPr>
                <p:cNvPr id="32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36" y="2784"/>
                  <a:ext cx="624" cy="624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" name="Line 104"/>
                <p:cNvSpPr>
                  <a:spLocks noChangeShapeType="1"/>
                </p:cNvSpPr>
                <p:nvPr/>
              </p:nvSpPr>
              <p:spPr bwMode="auto">
                <a:xfrm>
                  <a:off x="1536" y="3408"/>
                  <a:ext cx="624" cy="0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" name="Line 105"/>
                <p:cNvSpPr>
                  <a:spLocks noChangeShapeType="1"/>
                </p:cNvSpPr>
                <p:nvPr/>
              </p:nvSpPr>
              <p:spPr bwMode="auto">
                <a:xfrm>
                  <a:off x="1536" y="3408"/>
                  <a:ext cx="624" cy="576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5" name="Line 106"/>
              <p:cNvSpPr>
                <a:spLocks noChangeShapeType="1"/>
              </p:cNvSpPr>
              <p:nvPr/>
            </p:nvSpPr>
            <p:spPr bwMode="auto">
              <a:xfrm>
                <a:off x="1632" y="4080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6" name="Group 107"/>
              <p:cNvGrpSpPr>
                <a:grpSpLocks/>
              </p:cNvGrpSpPr>
              <p:nvPr/>
            </p:nvGrpSpPr>
            <p:grpSpPr bwMode="auto">
              <a:xfrm>
                <a:off x="1632" y="1536"/>
                <a:ext cx="624" cy="2592"/>
                <a:chOff x="1536" y="1440"/>
                <a:chExt cx="624" cy="2592"/>
              </a:xfrm>
            </p:grpSpPr>
            <p:sp>
              <p:nvSpPr>
                <p:cNvPr id="27" name="Line 108"/>
                <p:cNvSpPr>
                  <a:spLocks noChangeShapeType="1"/>
                </p:cNvSpPr>
                <p:nvPr/>
              </p:nvSpPr>
              <p:spPr bwMode="auto">
                <a:xfrm>
                  <a:off x="1536" y="2304"/>
                  <a:ext cx="624" cy="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" name="Line 109"/>
                <p:cNvSpPr>
                  <a:spLocks noChangeShapeType="1"/>
                </p:cNvSpPr>
                <p:nvPr/>
              </p:nvSpPr>
              <p:spPr bwMode="auto">
                <a:xfrm>
                  <a:off x="1536" y="2304"/>
                  <a:ext cx="576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" name="Line 110"/>
                <p:cNvSpPr>
                  <a:spLocks noChangeShapeType="1"/>
                </p:cNvSpPr>
                <p:nvPr/>
              </p:nvSpPr>
              <p:spPr bwMode="auto">
                <a:xfrm>
                  <a:off x="1536" y="2304"/>
                  <a:ext cx="576" cy="1104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" name="Line 111"/>
                <p:cNvSpPr>
                  <a:spLocks noChangeShapeType="1"/>
                </p:cNvSpPr>
                <p:nvPr/>
              </p:nvSpPr>
              <p:spPr bwMode="auto">
                <a:xfrm>
                  <a:off x="1536" y="2304"/>
                  <a:ext cx="624" cy="1728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1536" y="1440"/>
                  <a:ext cx="624" cy="864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115" name="CaixaDeTexto 115"/>
          <p:cNvSpPr txBox="1">
            <a:spLocks noChangeArrowheads="1"/>
          </p:cNvSpPr>
          <p:nvPr/>
        </p:nvSpPr>
        <p:spPr bwMode="auto">
          <a:xfrm>
            <a:off x="-2510944" y="6465672"/>
            <a:ext cx="58340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sz="1000" i="1" dirty="0"/>
              <a:t>Fonte: Dr. Paulo de Tarso Alvin - CEPLAC</a:t>
            </a:r>
          </a:p>
        </p:txBody>
      </p:sp>
      <p:sp>
        <p:nvSpPr>
          <p:cNvPr id="116" name="CaixaDeTexto 115"/>
          <p:cNvSpPr txBox="1"/>
          <p:nvPr/>
        </p:nvSpPr>
        <p:spPr>
          <a:xfrm>
            <a:off x="690427" y="90782"/>
            <a:ext cx="9084346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Algumas interações dos 52 fatores </a:t>
            </a:r>
            <a:r>
              <a:rPr lang="pt-B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produção de 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ordem química, física e biológica...</a:t>
            </a:r>
          </a:p>
        </p:txBody>
      </p:sp>
    </p:spTree>
    <p:extLst>
      <p:ext uri="{BB962C8B-B14F-4D97-AF65-F5344CB8AC3E}">
        <p14:creationId xmlns:p14="http://schemas.microsoft.com/office/powerpoint/2010/main" val="1261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9" name="Group 15"/>
          <p:cNvGraphicFramePr>
            <a:graphicFrameLocks noGrp="1"/>
          </p:cNvGraphicFramePr>
          <p:nvPr>
            <p:extLst/>
          </p:nvPr>
        </p:nvGraphicFramePr>
        <p:xfrm>
          <a:off x="2309814" y="857251"/>
          <a:ext cx="7286625" cy="5426075"/>
        </p:xfrm>
        <a:graphic>
          <a:graphicData uri="http://schemas.openxmlformats.org/drawingml/2006/table">
            <a:tbl>
              <a:tblPr/>
              <a:tblGrid>
                <a:gridCol w="1509712"/>
                <a:gridCol w="3348038"/>
                <a:gridCol w="2428875"/>
              </a:tblGrid>
              <a:tr h="731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Meio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077" marR="3907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Descrição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077" marR="3907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Modificação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Técnica e Econômica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077" marR="3907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4469">
                <a:tc>
                  <a:txBody>
                    <a:bodyPr/>
                    <a:lstStyle/>
                    <a:p>
                      <a:pPr marL="0" marR="0" lvl="0" indent="114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114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Físico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077" marR="3907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Profundidade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Declividade e topografia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Encharcamento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Velocidade de percolação da água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Armazenamento e circulação do ar e da água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Textura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Estrutura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Quantidade e intensidade da luz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Umidade relativa do ar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Temperatura do ar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Temperatura do solo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Compactação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Veranico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Quantidade e distribuição das chuvas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Velocidade do vento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Altitude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Latitude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Longitude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Comprimento do dia</a:t>
                      </a:r>
                    </a:p>
                  </a:txBody>
                  <a:tcPr marL="39077" marR="3907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Idem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Pouco 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Praticamente 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Possível limitada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Impossível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077" marR="39077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72" name="CaixaDeTexto 2"/>
          <p:cNvSpPr txBox="1">
            <a:spLocks noChangeArrowheads="1"/>
          </p:cNvSpPr>
          <p:nvPr/>
        </p:nvSpPr>
        <p:spPr bwMode="auto">
          <a:xfrm>
            <a:off x="1809751" y="260350"/>
            <a:ext cx="814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/>
              <a:t>Tabela . </a:t>
            </a:r>
            <a:r>
              <a:rPr lang="pt-BR" altLang="pt-BR" sz="1800" b="1" dirty="0" err="1"/>
              <a:t>Cinqüenta</a:t>
            </a:r>
            <a:r>
              <a:rPr lang="pt-BR" altLang="pt-BR" sz="1800" b="1" dirty="0"/>
              <a:t> e dois fatores que afetam o crescimento e produção.</a:t>
            </a:r>
          </a:p>
        </p:txBody>
      </p:sp>
      <p:sp>
        <p:nvSpPr>
          <p:cNvPr id="92173" name="CaixaDeTexto 7"/>
          <p:cNvSpPr txBox="1">
            <a:spLocks noChangeArrowheads="1"/>
          </p:cNvSpPr>
          <p:nvPr/>
        </p:nvSpPr>
        <p:spPr bwMode="auto">
          <a:xfrm>
            <a:off x="8412163" y="6434139"/>
            <a:ext cx="2112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Malavolta (2006, p. 515)</a:t>
            </a:r>
          </a:p>
        </p:txBody>
      </p:sp>
    </p:spTree>
    <p:extLst>
      <p:ext uri="{BB962C8B-B14F-4D97-AF65-F5344CB8AC3E}">
        <p14:creationId xmlns:p14="http://schemas.microsoft.com/office/powerpoint/2010/main" val="37893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CaixaDeTexto 2"/>
          <p:cNvSpPr txBox="1">
            <a:spLocks noChangeArrowheads="1"/>
          </p:cNvSpPr>
          <p:nvPr/>
        </p:nvSpPr>
        <p:spPr bwMode="auto">
          <a:xfrm>
            <a:off x="1809751" y="260350"/>
            <a:ext cx="814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/>
              <a:t>Tabela . </a:t>
            </a:r>
            <a:r>
              <a:rPr lang="pt-BR" altLang="pt-BR" sz="1800" b="1" dirty="0" err="1"/>
              <a:t>Cinqüenta</a:t>
            </a:r>
            <a:r>
              <a:rPr lang="pt-BR" altLang="pt-BR" sz="1800" b="1" dirty="0"/>
              <a:t> e dois fatores que afetam o crescimento e produção.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381251" y="817563"/>
          <a:ext cx="6715125" cy="5357812"/>
        </p:xfrm>
        <a:graphic>
          <a:graphicData uri="http://schemas.openxmlformats.org/drawingml/2006/table">
            <a:tbl>
              <a:tblPr/>
              <a:tblGrid>
                <a:gridCol w="1390995"/>
                <a:gridCol w="3085269"/>
                <a:gridCol w="2238861"/>
              </a:tblGrid>
              <a:tr h="5102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+mn-lt"/>
                          <a:ea typeface="Times New Roman"/>
                        </a:rPr>
                        <a:t>Meio</a:t>
                      </a:r>
                      <a:endParaRPr lang="pt-BR" sz="1600" dirty="0">
                        <a:latin typeface="+mn-lt"/>
                        <a:ea typeface="Times New Roman"/>
                      </a:endParaRPr>
                    </a:p>
                  </a:txBody>
                  <a:tcPr marL="39077" marR="3907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+mn-lt"/>
                          <a:ea typeface="Times New Roman"/>
                        </a:rPr>
                        <a:t>Descrição</a:t>
                      </a:r>
                      <a:endParaRPr lang="pt-BR" sz="1600" dirty="0">
                        <a:latin typeface="+mn-lt"/>
                        <a:ea typeface="Times New Roman"/>
                      </a:endParaRPr>
                    </a:p>
                  </a:txBody>
                  <a:tcPr marL="39077" marR="3907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+mn-lt"/>
                          <a:ea typeface="Times New Roman"/>
                        </a:rPr>
                        <a:t>Modificação</a:t>
                      </a:r>
                      <a:endParaRPr lang="pt-BR" sz="1600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+mn-lt"/>
                          <a:ea typeface="Times New Roman"/>
                        </a:rPr>
                        <a:t>Técnica e Econômica</a:t>
                      </a:r>
                      <a:endParaRPr lang="pt-BR" sz="1600" dirty="0">
                        <a:latin typeface="+mn-lt"/>
                        <a:ea typeface="Times New Roman"/>
                      </a:endParaRPr>
                    </a:p>
                  </a:txBody>
                  <a:tcPr marL="39077" marR="3907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206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endParaRPr lang="pt-BR" sz="1400" b="1" i="1" dirty="0" smtClean="0">
                        <a:latin typeface="+mn-lt"/>
                        <a:ea typeface="Times New Roman"/>
                      </a:endParaRPr>
                    </a:p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pt-BR" sz="1600" b="1" i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Químico</a:t>
                      </a:r>
                      <a:endParaRPr lang="pt-BR" sz="1600" i="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Teor </a:t>
                      </a:r>
                      <a:r>
                        <a:rPr lang="pt-BR" sz="1400" dirty="0">
                          <a:latin typeface="+mn-lt"/>
                          <a:ea typeface="Times New Roman"/>
                        </a:rPr>
                        <a:t>matéria orgânica solo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Capacidade troca catiônica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Teor de argila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Macro e micros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Toxidez </a:t>
                      </a:r>
                      <a:r>
                        <a:rPr lang="pt-BR" sz="1400" dirty="0">
                          <a:latin typeface="+mn-lt"/>
                          <a:ea typeface="Times New Roman"/>
                        </a:rPr>
                        <a:t>de elementos e compostos orgânicos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Disponibilidade de macro e micronutrientes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Concentração de gás carbônico no ar</a:t>
                      </a: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1600"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Possível </a:t>
                      </a:r>
                      <a:r>
                        <a:rPr lang="pt-BR" sz="1400" dirty="0">
                          <a:latin typeface="+mn-lt"/>
                          <a:ea typeface="Times New Roman"/>
                        </a:rPr>
                        <a:t>limitada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limitada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Praticamente impossível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Possível </a:t>
                      </a:r>
                      <a:endParaRPr lang="pt-BR" sz="1400" dirty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Possível </a:t>
                      </a:r>
                      <a:r>
                        <a:rPr lang="pt-BR" sz="1400" dirty="0">
                          <a:latin typeface="+mn-lt"/>
                          <a:ea typeface="Times New Roman"/>
                        </a:rPr>
                        <a:t>limitada</a:t>
                      </a: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339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endParaRPr lang="pt-BR" sz="1600" b="1" i="0" dirty="0" smtClean="0">
                        <a:latin typeface="+mn-lt"/>
                        <a:ea typeface="Times New Roman"/>
                      </a:endParaRPr>
                    </a:p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pt-BR" sz="1600" b="1" i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Biológico</a:t>
                      </a:r>
                      <a:endParaRPr lang="pt-BR" sz="1600" i="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Espécies </a:t>
                      </a:r>
                      <a:r>
                        <a:rPr lang="pt-BR" sz="1400" dirty="0">
                          <a:latin typeface="+mn-lt"/>
                          <a:ea typeface="Times New Roman"/>
                        </a:rPr>
                        <a:t>e variedades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(precocidade, tolerância)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Práticas culturais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Sistemas de plantio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Densidade de plantio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Época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Qualidade e tratamento das sementes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Rotação de culturas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Pragas e moléstias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Substâncias tóxicas no solo</a:t>
                      </a: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1600" algn="just">
                        <a:spcAft>
                          <a:spcPts val="0"/>
                        </a:spcAft>
                      </a:pPr>
                      <a:endParaRPr lang="pt-BR" sz="1400" dirty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endParaRPr lang="pt-BR" sz="1400" dirty="0" smtClean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</a:rPr>
                        <a:t>Possível </a:t>
                      </a:r>
                      <a:endParaRPr lang="pt-BR" sz="1400" dirty="0">
                        <a:latin typeface="+mn-lt"/>
                        <a:ea typeface="Times New Roman"/>
                      </a:endParaRP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 </a:t>
                      </a:r>
                    </a:p>
                    <a:p>
                      <a:pPr indent="101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</a:rPr>
                        <a:t>Possível</a:t>
                      </a:r>
                    </a:p>
                  </a:txBody>
                  <a:tcPr marL="39077" marR="390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aixaDeTexto 7"/>
          <p:cNvSpPr txBox="1">
            <a:spLocks noChangeArrowheads="1"/>
          </p:cNvSpPr>
          <p:nvPr/>
        </p:nvSpPr>
        <p:spPr bwMode="auto">
          <a:xfrm>
            <a:off x="8412163" y="6434139"/>
            <a:ext cx="2112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Malavolta (2006, p. 515)</a:t>
            </a:r>
          </a:p>
        </p:txBody>
      </p:sp>
    </p:spTree>
    <p:extLst>
      <p:ext uri="{BB962C8B-B14F-4D97-AF65-F5344CB8AC3E}">
        <p14:creationId xmlns:p14="http://schemas.microsoft.com/office/powerpoint/2010/main" val="31175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3066" y="1176036"/>
            <a:ext cx="6083002" cy="5256584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graphicFrame>
        <p:nvGraphicFramePr>
          <p:cNvPr id="389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915174"/>
              </p:ext>
            </p:extLst>
          </p:nvPr>
        </p:nvGraphicFramePr>
        <p:xfrm>
          <a:off x="719138" y="1244599"/>
          <a:ext cx="5721350" cy="547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3" imgW="5540093" imgH="6106539" progId="Word.Document.8">
                  <p:embed/>
                </p:oleObj>
              </mc:Choice>
              <mc:Fallback>
                <p:oleObj name="Document" r:id="rId3" imgW="5540093" imgH="610653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1244599"/>
                        <a:ext cx="5721350" cy="547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CaixaDeTexto 6"/>
          <p:cNvSpPr txBox="1">
            <a:spLocks noChangeArrowheads="1"/>
          </p:cNvSpPr>
          <p:nvPr/>
        </p:nvSpPr>
        <p:spPr bwMode="auto">
          <a:xfrm>
            <a:off x="610412" y="6449776"/>
            <a:ext cx="1848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8000"/>
                </a:solidFill>
                <a:latin typeface="Arial" panose="020B0604020202020204" pitchFamily="34" charset="0"/>
              </a:rPr>
              <a:t>Epstein  &amp; Bloom (2005)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2066" y="5839961"/>
            <a:ext cx="5222569" cy="220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12066" y="2527594"/>
            <a:ext cx="5222569" cy="179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-657598" y="-20933"/>
            <a:ext cx="9788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+mj-lt"/>
              </a:rPr>
              <a:t>Composição média dos elementos nos tecidos vegetais – </a:t>
            </a:r>
          </a:p>
          <a:p>
            <a:pPr algn="ctr"/>
            <a:r>
              <a:rPr lang="pt-BR" sz="2800" dirty="0" smtClean="0">
                <a:latin typeface="+mj-lt"/>
              </a:rPr>
              <a:t>relação direta com a Lei do Mínimo</a:t>
            </a:r>
            <a:endParaRPr lang="pt-BR" sz="2800" dirty="0">
              <a:latin typeface="+mj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D82C2-B870-44F0-A61D-DBB47D2FB033}" type="slidenum">
              <a:rPr lang="pt-BR" smtClean="0"/>
              <a:pPr>
                <a:defRPr/>
              </a:pPr>
              <a:t>65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33235" t="36471" r="43474" b="21961"/>
          <a:stretch/>
        </p:blipFill>
        <p:spPr>
          <a:xfrm>
            <a:off x="6572183" y="2336201"/>
            <a:ext cx="2483950" cy="2493689"/>
          </a:xfrm>
          <a:prstGeom prst="rect">
            <a:avLst/>
          </a:prstGeom>
        </p:spPr>
      </p:pic>
      <p:sp>
        <p:nvSpPr>
          <p:cNvPr id="35" name="Title 3"/>
          <p:cNvSpPr txBox="1">
            <a:spLocks/>
          </p:cNvSpPr>
          <p:nvPr/>
        </p:nvSpPr>
        <p:spPr bwMode="auto">
          <a:xfrm>
            <a:off x="6440488" y="1356205"/>
            <a:ext cx="5531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FB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altLang="en-US" sz="2800" smtClean="0">
                <a:solidFill>
                  <a:schemeClr val="tx1"/>
                </a:solidFill>
                <a:latin typeface="+mn-lt"/>
              </a:rPr>
              <a:t>“Lei do Mínimo” – Sprengel &amp; Liebig</a:t>
            </a:r>
            <a:endParaRPr lang="en-GB" altLang="en-US" sz="2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632854"/>
            <a:ext cx="956724" cy="128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9298391" y="2253065"/>
            <a:ext cx="1900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050" b="1" dirty="0"/>
              <a:t>Carl </a:t>
            </a:r>
            <a:r>
              <a:rPr lang="en-GB" altLang="en-US" sz="1050" b="1" dirty="0" err="1"/>
              <a:t>Sprengel</a:t>
            </a:r>
            <a:endParaRPr lang="en-GB" altLang="en-US" sz="1050" b="1" dirty="0"/>
          </a:p>
          <a:p>
            <a:pPr algn="ctr" eaLnBrk="1" hangingPunct="1"/>
            <a:r>
              <a:rPr lang="en-GB" altLang="en-US" sz="1050" dirty="0"/>
              <a:t>1787 - 1859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/>
          <a:srcRect l="67206" t="36732" r="17059" b="24706"/>
          <a:stretch/>
        </p:blipFill>
        <p:spPr>
          <a:xfrm>
            <a:off x="9120593" y="4208341"/>
            <a:ext cx="1625990" cy="22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D82C2-B870-44F0-A61D-DBB47D2FB033}" type="slidenum">
              <a:rPr lang="pt-BR" smtClean="0"/>
              <a:pPr>
                <a:defRPr/>
              </a:pPr>
              <a:t>66</a:t>
            </a:fld>
            <a:endParaRPr lang="pt-BR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5880" y="-296784"/>
            <a:ext cx="10972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en-US" sz="3600" smtClean="0"/>
              <a:t>Várias enzimas vegetais usam o Mo</a:t>
            </a:r>
            <a:endParaRPr lang="en-US" altLang="en-US" sz="3600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49465" y="5708641"/>
            <a:ext cx="597666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Reprinted by permission from Fischer, K., </a:t>
            </a:r>
            <a:r>
              <a:rPr lang="en-US" alt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Barbier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G.G., Hecht, H.-J., Mendel, R.R., Campbell, W.H. and Schwarz, G. (2005). Structural basis of eukaryotic nitrate reduction: Crystal structures of the nitrate reductase active site. Plant Cell. 17: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1167-1179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Mendel, R.R. and </a:t>
            </a:r>
            <a:r>
              <a:rPr lang="en-GB" alt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Hänsch</a:t>
            </a:r>
            <a:r>
              <a:rPr lang="en-GB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(2002). </a:t>
            </a:r>
            <a:r>
              <a:rPr lang="en-GB" alt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Molybdoenzymes</a:t>
            </a:r>
            <a:r>
              <a:rPr lang="en-GB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molybdenum cofactor in plants. J. Exp. Bot. 53: </a:t>
            </a:r>
            <a:r>
              <a:rPr lang="en-GB" alt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1689-1698</a:t>
            </a:r>
            <a:r>
              <a:rPr lang="en-GB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.See also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Schwarz, G., Mendel, R.R., and </a:t>
            </a:r>
            <a:r>
              <a:rPr lang="en-US" alt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Ribbe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M.W. (2009). Molybdenum cofactors, enzymes and pathways. Nature</a:t>
            </a:r>
            <a:r>
              <a:rPr lang="en-US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460: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839 – 847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839416" y="684648"/>
            <a:ext cx="10088470" cy="5688185"/>
            <a:chOff x="0" y="1209193"/>
            <a:chExt cx="8854869" cy="5299514"/>
          </a:xfrm>
        </p:grpSpPr>
        <p:sp>
          <p:nvSpPr>
            <p:cNvPr id="9" name="Rectangle 7"/>
            <p:cNvSpPr/>
            <p:nvPr/>
          </p:nvSpPr>
          <p:spPr>
            <a:xfrm>
              <a:off x="4663869" y="1254125"/>
              <a:ext cx="4191000" cy="5239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0" y="1400175"/>
              <a:ext cx="4419600" cy="3429000"/>
              <a:chOff x="237564" y="1708044"/>
              <a:chExt cx="3986132" cy="3111606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1812" y="2895600"/>
                <a:ext cx="1781884" cy="1924050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378" b="44955"/>
              <a:stretch>
                <a:fillRect/>
              </a:stretch>
            </p:blipFill>
            <p:spPr bwMode="auto">
              <a:xfrm>
                <a:off x="237564" y="1708044"/>
                <a:ext cx="2169729" cy="3092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6"/>
              <p:cNvSpPr/>
              <p:nvPr/>
            </p:nvSpPr>
            <p:spPr>
              <a:xfrm>
                <a:off x="848943" y="2514757"/>
                <a:ext cx="608515" cy="609357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1" name="Straight Connector 8"/>
              <p:cNvCxnSpPr/>
              <p:nvPr/>
            </p:nvCxnSpPr>
            <p:spPr>
              <a:xfrm>
                <a:off x="837489" y="3124113"/>
                <a:ext cx="1600753" cy="1681131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4"/>
              <p:cNvCxnSpPr/>
              <p:nvPr/>
            </p:nvCxnSpPr>
            <p:spPr>
              <a:xfrm>
                <a:off x="837489" y="2514757"/>
                <a:ext cx="1569253" cy="35149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6"/>
              <p:cNvCxnSpPr/>
              <p:nvPr/>
            </p:nvCxnSpPr>
            <p:spPr>
              <a:xfrm>
                <a:off x="1457458" y="2514757"/>
                <a:ext cx="2766238" cy="35149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18"/>
              <p:cNvCxnSpPr/>
              <p:nvPr/>
            </p:nvCxnSpPr>
            <p:spPr>
              <a:xfrm>
                <a:off x="1434549" y="3124113"/>
                <a:ext cx="1003692" cy="60935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29"/>
            <p:cNvSpPr txBox="1">
              <a:spLocks noChangeArrowheads="1"/>
            </p:cNvSpPr>
            <p:nvPr/>
          </p:nvSpPr>
          <p:spPr bwMode="auto">
            <a:xfrm>
              <a:off x="2476500" y="4357688"/>
              <a:ext cx="7874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/>
                <a:t>Moco</a:t>
              </a:r>
              <a:endParaRPr lang="en-US" altLang="en-US" b="1"/>
            </a:p>
          </p:txBody>
        </p:sp>
        <p:sp>
          <p:nvSpPr>
            <p:cNvPr id="12" name="Circular Arrow 38"/>
            <p:cNvSpPr/>
            <p:nvPr/>
          </p:nvSpPr>
          <p:spPr>
            <a:xfrm rot="462435" flipV="1">
              <a:off x="2166394" y="3027354"/>
              <a:ext cx="1440000" cy="1440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79701"/>
                <a:gd name="adj5" fmla="val 12500"/>
              </a:avLst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4675996" y="3440522"/>
              <a:ext cx="4156685" cy="30681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GB" sz="1600" b="1" dirty="0" err="1"/>
                <a:t>Enzimas</a:t>
              </a:r>
              <a:r>
                <a:rPr lang="en-GB" sz="1600" b="1" dirty="0"/>
                <a:t> </a:t>
              </a:r>
              <a:r>
                <a:rPr lang="en-GB" sz="1600" b="1" dirty="0" err="1"/>
                <a:t>dependentes</a:t>
              </a:r>
              <a:r>
                <a:rPr lang="en-GB" sz="1600" b="1" dirty="0"/>
                <a:t> de </a:t>
              </a:r>
              <a:r>
                <a:rPr lang="en-GB" sz="1600" b="1" dirty="0" smtClean="0"/>
                <a:t>Mo</a:t>
              </a:r>
            </a:p>
            <a:p>
              <a:pPr eaLnBrk="1" hangingPunct="1">
                <a:defRPr/>
              </a:pPr>
              <a:endParaRPr lang="en-GB" sz="1600" b="1" dirty="0"/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600" b="1" dirty="0">
                  <a:solidFill>
                    <a:srgbClr val="00B050"/>
                  </a:solidFill>
                </a:rPr>
                <a:t>Nitrato </a:t>
              </a:r>
              <a:r>
                <a:rPr lang="pt-BR" sz="1600" b="1" dirty="0" err="1">
                  <a:solidFill>
                    <a:srgbClr val="00B050"/>
                  </a:solidFill>
                </a:rPr>
                <a:t>redutase</a:t>
              </a:r>
              <a:r>
                <a:rPr lang="pt-BR" sz="1600" b="1" dirty="0">
                  <a:solidFill>
                    <a:srgbClr val="00B050"/>
                  </a:solidFill>
                </a:rPr>
                <a:t> (NR), passo fundamental na assimilação de N </a:t>
              </a:r>
              <a:r>
                <a:rPr lang="pt-BR" sz="1600" b="1" dirty="0" smtClean="0">
                  <a:solidFill>
                    <a:srgbClr val="00B050"/>
                  </a:solidFill>
                </a:rPr>
                <a:t>inorgânico / </a:t>
              </a:r>
              <a:r>
                <a:rPr lang="pt-BR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Nitrogenase (</a:t>
              </a:r>
              <a:r>
                <a:rPr lang="pt-BR" sz="16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MoFe</a:t>
              </a:r>
              <a:r>
                <a:rPr lang="pt-BR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 proteína) em leguminosas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endParaRPr lang="pt-BR" sz="1600" b="1" dirty="0">
                <a:solidFill>
                  <a:srgbClr val="00B050"/>
                </a:solidFill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600" b="1" dirty="0">
                  <a:solidFill>
                    <a:srgbClr val="FF0000"/>
                  </a:solidFill>
                </a:rPr>
                <a:t>Sulfito oxidase (SO), excesso de sulfito tóxico (provavelmente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endParaRPr lang="pt-BR" sz="1600" b="1" dirty="0">
                <a:solidFill>
                  <a:srgbClr val="FF0000"/>
                </a:solidFill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600" b="1" dirty="0">
                  <a:solidFill>
                    <a:srgbClr val="0070C0"/>
                  </a:solidFill>
                </a:rPr>
                <a:t>Aldeído oxidase (s) (AO), último passo na biossíntese ABA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Xantina </a:t>
              </a:r>
              <a:r>
                <a:rPr lang="pt-BR" sz="1600" b="1" dirty="0" err="1">
                  <a:solidFill>
                    <a:schemeClr val="accent2">
                      <a:lumMod val="75000"/>
                    </a:schemeClr>
                  </a:solidFill>
                </a:rPr>
                <a:t>desidrogenase</a:t>
              </a:r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 (XDH), catabolismo de purinas </a:t>
              </a:r>
              <a:r>
                <a:rPr lang="pt-BR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(guanina e adenina) e </a:t>
              </a:r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reações de estresse</a:t>
              </a:r>
              <a:endParaRPr lang="en-GB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284163" y="4670425"/>
              <a:ext cx="1947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400" i="1" dirty="0" err="1">
                  <a:solidFill>
                    <a:srgbClr val="0000FF"/>
                  </a:solidFill>
                </a:rPr>
                <a:t>Sítio</a:t>
              </a:r>
              <a:r>
                <a:rPr lang="en-GB" altLang="en-US" sz="1400" i="1" dirty="0">
                  <a:solidFill>
                    <a:srgbClr val="0000FF"/>
                  </a:solidFill>
                </a:rPr>
                <a:t> </a:t>
              </a:r>
              <a:r>
                <a:rPr lang="en-GB" altLang="en-US" sz="1400" i="1" dirty="0" err="1">
                  <a:solidFill>
                    <a:srgbClr val="0000FF"/>
                  </a:solidFill>
                </a:rPr>
                <a:t>ativo</a:t>
              </a:r>
              <a:r>
                <a:rPr lang="en-GB" altLang="en-US" sz="1400" i="1" dirty="0">
                  <a:solidFill>
                    <a:srgbClr val="0000FF"/>
                  </a:solidFill>
                </a:rPr>
                <a:t> da reductase do </a:t>
              </a:r>
              <a:r>
                <a:rPr lang="en-GB" altLang="en-US" sz="1400" i="1" dirty="0" err="1">
                  <a:solidFill>
                    <a:srgbClr val="0000FF"/>
                  </a:solidFill>
                </a:rPr>
                <a:t>nitrato</a:t>
              </a:r>
              <a:endParaRPr lang="en-GB" altLang="en-US" sz="1400" i="1" dirty="0">
                <a:solidFill>
                  <a:srgbClr val="0000FF"/>
                </a:solidFill>
              </a:endParaRPr>
            </a:p>
          </p:txBody>
        </p:sp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4640263" y="1209193"/>
              <a:ext cx="4191000" cy="2057882"/>
              <a:chOff x="4639816" y="993358"/>
              <a:chExt cx="4191000" cy="2057180"/>
            </a:xfrm>
          </p:grpSpPr>
          <p:pic>
            <p:nvPicPr>
              <p:cNvPr id="16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412"/>
              <a:stretch>
                <a:fillRect/>
              </a:stretch>
            </p:blipFill>
            <p:spPr bwMode="auto">
              <a:xfrm>
                <a:off x="4639816" y="993358"/>
                <a:ext cx="4191000" cy="2057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4"/>
              <p:cNvSpPr/>
              <p:nvPr/>
            </p:nvSpPr>
            <p:spPr>
              <a:xfrm>
                <a:off x="4639816" y="1317223"/>
                <a:ext cx="255587" cy="2872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21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7781" y="3760788"/>
            <a:ext cx="10944958" cy="150018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Prof. José Lavres Junior – Departamento de Ciência do Solo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ESALQ, Universidade de São Paulo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7781" y="634471"/>
            <a:ext cx="10515600" cy="2852737"/>
          </a:xfrm>
        </p:spPr>
        <p:txBody>
          <a:bodyPr/>
          <a:lstStyle/>
          <a:p>
            <a:pPr algn="ctr"/>
            <a:r>
              <a:rPr lang="pt-BR" dirty="0" smtClean="0"/>
              <a:t>Premissas básicas da diagnose foliar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69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2" y="152400"/>
            <a:ext cx="87074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0083" y="915681"/>
            <a:ext cx="1828800" cy="559271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1"/>
                </a:solidFill>
              </a:rPr>
              <a:t>Teor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Adequado</a:t>
            </a:r>
            <a:endParaRPr lang="pt-BR" b="1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78029" y="952500"/>
            <a:ext cx="347662" cy="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309937" y="1143000"/>
            <a:ext cx="381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6688" y="952500"/>
            <a:ext cx="0" cy="381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7" name="TextBox 10"/>
          <p:cNvSpPr txBox="1">
            <a:spLocks noChangeArrowheads="1"/>
          </p:cNvSpPr>
          <p:nvPr/>
        </p:nvSpPr>
        <p:spPr bwMode="auto">
          <a:xfrm>
            <a:off x="1940651" y="914400"/>
            <a:ext cx="13692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000" b="1" dirty="0" err="1">
                <a:solidFill>
                  <a:srgbClr val="FF0000"/>
                </a:solidFill>
              </a:rPr>
              <a:t>Produção</a:t>
            </a:r>
            <a:endParaRPr lang="en-US" altLang="pt-BR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</p:txBody>
      </p:sp>
      <p:sp>
        <p:nvSpPr>
          <p:cNvPr id="189448" name="TextBox 11"/>
          <p:cNvSpPr txBox="1">
            <a:spLocks noChangeArrowheads="1"/>
          </p:cNvSpPr>
          <p:nvPr/>
        </p:nvSpPr>
        <p:spPr bwMode="auto">
          <a:xfrm>
            <a:off x="5999840" y="714345"/>
            <a:ext cx="23086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000" b="1" dirty="0" err="1">
                <a:solidFill>
                  <a:srgbClr val="FF0000"/>
                </a:solidFill>
              </a:rPr>
              <a:t>Não</a:t>
            </a:r>
            <a:r>
              <a:rPr lang="en-US" altLang="pt-BR" sz="2000" b="1" dirty="0">
                <a:solidFill>
                  <a:srgbClr val="FF0000"/>
                </a:solidFill>
              </a:rPr>
              <a:t> é </a:t>
            </a:r>
            <a:r>
              <a:rPr lang="en-US" altLang="pt-BR" sz="2000" b="1" dirty="0" err="1">
                <a:solidFill>
                  <a:srgbClr val="FF0000"/>
                </a:solidFill>
              </a:rPr>
              <a:t>econômico</a:t>
            </a:r>
            <a:endParaRPr lang="pt-BR" altLang="pt-BR" sz="2000" b="1" dirty="0">
              <a:solidFill>
                <a:srgbClr val="FF0000"/>
              </a:solidFill>
            </a:endParaRPr>
          </a:p>
        </p:txBody>
      </p:sp>
      <p:sp>
        <p:nvSpPr>
          <p:cNvPr id="189449" name="TextBox 12"/>
          <p:cNvSpPr txBox="1">
            <a:spLocks noChangeArrowheads="1"/>
          </p:cNvSpPr>
          <p:nvPr/>
        </p:nvSpPr>
        <p:spPr bwMode="auto">
          <a:xfrm>
            <a:off x="9625526" y="5906140"/>
            <a:ext cx="9877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200">
                <a:latin typeface="+mn-lt"/>
              </a:rPr>
              <a:t>Smith (1962)</a:t>
            </a:r>
            <a:endParaRPr lang="pt-BR" altLang="pt-BR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5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705793" y="893427"/>
            <a:ext cx="8583561" cy="55867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106" name="CaixaDeTexto 7"/>
          <p:cNvSpPr txBox="1">
            <a:spLocks noChangeArrowheads="1"/>
          </p:cNvSpPr>
          <p:nvPr/>
        </p:nvSpPr>
        <p:spPr bwMode="auto">
          <a:xfrm>
            <a:off x="2536723" y="42946"/>
            <a:ext cx="6921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dirty="0" smtClean="0"/>
              <a:t>Premissas </a:t>
            </a:r>
            <a:r>
              <a:rPr lang="pt-BR" sz="3600" dirty="0"/>
              <a:t>básicas da diagnose foliar</a:t>
            </a:r>
          </a:p>
        </p:txBody>
      </p:sp>
      <p:sp>
        <p:nvSpPr>
          <p:cNvPr id="47107" name="CaixaDeTexto 8"/>
          <p:cNvSpPr txBox="1">
            <a:spLocks noChangeArrowheads="1"/>
          </p:cNvSpPr>
          <p:nvPr/>
        </p:nvSpPr>
        <p:spPr bwMode="auto">
          <a:xfrm>
            <a:off x="2390443" y="951306"/>
            <a:ext cx="905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/>
              <a:t>1ª </a:t>
            </a:r>
            <a:r>
              <a:rPr lang="pt-BR" sz="2400" b="1" dirty="0" smtClean="0"/>
              <a:t>Premissa: </a:t>
            </a:r>
            <a:r>
              <a:rPr lang="pt-BR" sz="2400" b="1" dirty="0"/>
              <a:t>Suprimento de M no substrato vs. Produção</a:t>
            </a:r>
          </a:p>
        </p:txBody>
      </p:sp>
      <p:sp>
        <p:nvSpPr>
          <p:cNvPr id="179204" name="CaixaDeTexto 15"/>
          <p:cNvSpPr txBox="1">
            <a:spLocks noChangeArrowheads="1"/>
          </p:cNvSpPr>
          <p:nvPr/>
        </p:nvSpPr>
        <p:spPr bwMode="auto">
          <a:xfrm>
            <a:off x="429701" y="6480175"/>
            <a:ext cx="21070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/>
              <a:t>(Malavolta et al., 1997)</a:t>
            </a:r>
          </a:p>
        </p:txBody>
      </p:sp>
      <p:pic>
        <p:nvPicPr>
          <p:cNvPr id="179205" name="Picture 4" descr="figura8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39308" r="24136" b="31451"/>
          <a:stretch>
            <a:fillRect/>
          </a:stretch>
        </p:blipFill>
        <p:spPr bwMode="auto">
          <a:xfrm>
            <a:off x="2390443" y="1413269"/>
            <a:ext cx="73755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2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5618" t="24291" r="12600" b="26865"/>
          <a:stretch/>
        </p:blipFill>
        <p:spPr>
          <a:xfrm>
            <a:off x="326079" y="556035"/>
            <a:ext cx="9161125" cy="4074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41" y="3792921"/>
            <a:ext cx="4584492" cy="283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720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533833" y="648929"/>
            <a:ext cx="9399638" cy="588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131" name="CaixaDeTexto 2"/>
          <p:cNvSpPr txBox="1">
            <a:spLocks noChangeArrowheads="1"/>
          </p:cNvSpPr>
          <p:nvPr/>
        </p:nvSpPr>
        <p:spPr bwMode="auto">
          <a:xfrm>
            <a:off x="1680035" y="799485"/>
            <a:ext cx="9180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b="1" dirty="0"/>
              <a:t>2ª </a:t>
            </a:r>
            <a:r>
              <a:rPr lang="pt-BR" sz="2400" b="1" dirty="0" smtClean="0"/>
              <a:t>Premissa: </a:t>
            </a:r>
            <a:r>
              <a:rPr lang="pt-BR" sz="2400" b="1" dirty="0"/>
              <a:t>Suprimento de M pelo solo (ou adubo) vs. teor foliar </a:t>
            </a:r>
          </a:p>
        </p:txBody>
      </p:sp>
      <p:sp>
        <p:nvSpPr>
          <p:cNvPr id="180227" name="CaixaDeTexto 4"/>
          <p:cNvSpPr txBox="1">
            <a:spLocks noChangeArrowheads="1"/>
          </p:cNvSpPr>
          <p:nvPr/>
        </p:nvSpPr>
        <p:spPr bwMode="auto">
          <a:xfrm>
            <a:off x="452284" y="6453956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/>
              <a:t>(Malavolta et al., 1997)</a:t>
            </a:r>
          </a:p>
        </p:txBody>
      </p:sp>
      <p:pic>
        <p:nvPicPr>
          <p:cNvPr id="180228" name="Picture 4" descr="figura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t="69048" r="15233" b="1428"/>
          <a:stretch>
            <a:fillRect/>
          </a:stretch>
        </p:blipFill>
        <p:spPr bwMode="auto">
          <a:xfrm>
            <a:off x="2949677" y="1200494"/>
            <a:ext cx="6729438" cy="529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2772800" y="-33609"/>
            <a:ext cx="6921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dirty="0" smtClean="0"/>
              <a:t>Premissas </a:t>
            </a:r>
            <a:r>
              <a:rPr lang="pt-BR" sz="3600" dirty="0"/>
              <a:t>básicas da diagnose foliar</a:t>
            </a:r>
          </a:p>
        </p:txBody>
      </p:sp>
    </p:spTree>
    <p:extLst>
      <p:ext uri="{BB962C8B-B14F-4D97-AF65-F5344CB8AC3E}">
        <p14:creationId xmlns:p14="http://schemas.microsoft.com/office/powerpoint/2010/main" val="31074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CaixaDeTexto 2"/>
          <p:cNvSpPr txBox="1">
            <a:spLocks noChangeArrowheads="1"/>
          </p:cNvSpPr>
          <p:nvPr/>
        </p:nvSpPr>
        <p:spPr bwMode="auto">
          <a:xfrm>
            <a:off x="521110" y="238125"/>
            <a:ext cx="938980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Emprego da diagnose foliar como um meio para determinar dose de adubo (Malavolta, 2006; p 602)</a:t>
            </a:r>
          </a:p>
        </p:txBody>
      </p:sp>
      <p:sp>
        <p:nvSpPr>
          <p:cNvPr id="187396" name="CaixaDeTexto 3"/>
          <p:cNvSpPr txBox="1">
            <a:spLocks noChangeArrowheads="1"/>
          </p:cNvSpPr>
          <p:nvPr/>
        </p:nvSpPr>
        <p:spPr bwMode="auto">
          <a:xfrm>
            <a:off x="198532" y="1079985"/>
            <a:ext cx="220038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(1) Ensaios de adubação com as doses 0, 1, 2 e 4 são conduzidos fornecendo os dados de produção, </a:t>
            </a:r>
            <a:r>
              <a:rPr lang="pt-BR" altLang="pt-BR" sz="1400" dirty="0" err="1"/>
              <a:t>Yc</a:t>
            </a:r>
            <a:r>
              <a:rPr lang="pt-BR" altLang="pt-BR" sz="1400" dirty="0"/>
              <a:t> e os de análise de folha, </a:t>
            </a:r>
            <a:r>
              <a:rPr lang="pt-BR" altLang="pt-BR" sz="1400" dirty="0" err="1"/>
              <a:t>Ya</a:t>
            </a:r>
            <a:r>
              <a:rPr lang="pt-BR" altLang="pt-BR" sz="1400" dirty="0"/>
              <a:t>.</a:t>
            </a:r>
          </a:p>
        </p:txBody>
      </p:sp>
      <p:sp>
        <p:nvSpPr>
          <p:cNvPr id="187397" name="CaixaDeTexto 4"/>
          <p:cNvSpPr txBox="1">
            <a:spLocks noChangeArrowheads="1"/>
          </p:cNvSpPr>
          <p:nvPr/>
        </p:nvSpPr>
        <p:spPr bwMode="auto">
          <a:xfrm>
            <a:off x="173269" y="2671762"/>
            <a:ext cx="2233384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(2) </a:t>
            </a:r>
            <a:r>
              <a:rPr lang="pt-BR" altLang="pt-BR" sz="1400" b="1" dirty="0" err="1"/>
              <a:t>yc</a:t>
            </a:r>
            <a:r>
              <a:rPr lang="pt-BR" altLang="pt-BR" sz="1400" dirty="0"/>
              <a:t> e </a:t>
            </a:r>
            <a:r>
              <a:rPr lang="pt-BR" altLang="pt-BR" sz="1400" dirty="0" err="1"/>
              <a:t>Yc</a:t>
            </a:r>
            <a:r>
              <a:rPr lang="pt-BR" altLang="pt-BR" sz="1400" dirty="0"/>
              <a:t> correspondem, respectivamente, à máxima produção e o teor na folha correspondente. </a:t>
            </a:r>
          </a:p>
        </p:txBody>
      </p:sp>
      <p:sp>
        <p:nvSpPr>
          <p:cNvPr id="187398" name="CaixaDeTexto 5"/>
          <p:cNvSpPr txBox="1">
            <a:spLocks noChangeArrowheads="1"/>
          </p:cNvSpPr>
          <p:nvPr/>
        </p:nvSpPr>
        <p:spPr bwMode="auto">
          <a:xfrm>
            <a:off x="8671028" y="1125536"/>
            <a:ext cx="2771775" cy="116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(3) </a:t>
            </a:r>
            <a:r>
              <a:rPr lang="pt-BR" altLang="pt-BR" sz="1400" dirty="0" err="1"/>
              <a:t>Xc</a:t>
            </a:r>
            <a:r>
              <a:rPr lang="pt-BR" altLang="pt-BR" sz="1400" dirty="0"/>
              <a:t>, por interpolação, e o </a:t>
            </a:r>
            <a:r>
              <a:rPr lang="pt-BR" altLang="pt-BR" sz="1400" dirty="0" err="1"/>
              <a:t>nivel</a:t>
            </a:r>
            <a:r>
              <a:rPr lang="pt-BR" altLang="pt-BR" sz="1400" dirty="0"/>
              <a:t> de fertilidade do solo correspondente à dose </a:t>
            </a:r>
            <a:r>
              <a:rPr lang="pt-BR" altLang="pt-BR" sz="1400" dirty="0" err="1"/>
              <a:t>Xc</a:t>
            </a:r>
            <a:r>
              <a:rPr lang="pt-BR" altLang="pt-BR" sz="1400" dirty="0"/>
              <a:t> de adubo (dose estimada). </a:t>
            </a:r>
            <a:r>
              <a:rPr lang="pt-BR" altLang="pt-BR" sz="1400" dirty="0" err="1"/>
              <a:t>Ex</a:t>
            </a:r>
            <a:r>
              <a:rPr lang="pt-BR" altLang="pt-BR" sz="1400" dirty="0"/>
              <a:t>: 90% da produção máxima.</a:t>
            </a:r>
          </a:p>
        </p:txBody>
      </p:sp>
      <p:sp>
        <p:nvSpPr>
          <p:cNvPr id="187399" name="CaixaDeTexto 6"/>
          <p:cNvSpPr txBox="1">
            <a:spLocks noChangeArrowheads="1"/>
          </p:cNvSpPr>
          <p:nvPr/>
        </p:nvSpPr>
        <p:spPr bwMode="auto">
          <a:xfrm>
            <a:off x="8693036" y="2447130"/>
            <a:ext cx="2771775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(4) A amostra analisada tem o teor de </a:t>
            </a:r>
            <a:r>
              <a:rPr lang="pt-BR" altLang="pt-BR" sz="1400" dirty="0" err="1"/>
              <a:t>Ya</a:t>
            </a:r>
            <a:r>
              <a:rPr lang="pt-BR" altLang="pt-BR" sz="1400" dirty="0"/>
              <a:t> do elemento associado com produção </a:t>
            </a:r>
            <a:r>
              <a:rPr lang="pt-BR" altLang="pt-BR" sz="1400" dirty="0" err="1"/>
              <a:t>ya</a:t>
            </a:r>
            <a:r>
              <a:rPr lang="pt-BR" altLang="pt-BR" sz="1400" dirty="0"/>
              <a:t> (menor que </a:t>
            </a:r>
            <a:r>
              <a:rPr lang="pt-BR" altLang="pt-BR" sz="1400" dirty="0" err="1"/>
              <a:t>Yc</a:t>
            </a:r>
            <a:r>
              <a:rPr lang="pt-BR" altLang="pt-BR" sz="1400" dirty="0"/>
              <a:t>) e com um teor no solo </a:t>
            </a:r>
            <a:r>
              <a:rPr lang="pt-BR" altLang="pt-BR" sz="1400" dirty="0" err="1"/>
              <a:t>Xa</a:t>
            </a:r>
            <a:r>
              <a:rPr lang="pt-BR" altLang="pt-BR" sz="1400" dirty="0"/>
              <a:t> (dose estimada </a:t>
            </a:r>
            <a:r>
              <a:rPr lang="pt-BR" altLang="pt-BR" sz="1400" dirty="0" err="1"/>
              <a:t>Xa</a:t>
            </a:r>
            <a:r>
              <a:rPr lang="pt-BR" altLang="pt-BR" sz="1400" dirty="0"/>
              <a:t>)  equivalente à fertilidade natural próxima da dose 1.</a:t>
            </a:r>
          </a:p>
        </p:txBody>
      </p:sp>
      <p:sp>
        <p:nvSpPr>
          <p:cNvPr id="187400" name="CaixaDeTexto 7"/>
          <p:cNvSpPr txBox="1">
            <a:spLocks noChangeArrowheads="1"/>
          </p:cNvSpPr>
          <p:nvPr/>
        </p:nvSpPr>
        <p:spPr bwMode="auto">
          <a:xfrm>
            <a:off x="8723559" y="4229100"/>
            <a:ext cx="2700592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(5) Para obter a colheita </a:t>
            </a:r>
            <a:r>
              <a:rPr lang="pt-BR" altLang="pt-BR" sz="1400" dirty="0" err="1"/>
              <a:t>yc</a:t>
            </a:r>
            <a:r>
              <a:rPr lang="pt-BR" altLang="pt-BR" sz="1400" dirty="0"/>
              <a:t> tem de aplicar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 err="1"/>
              <a:t>Xc</a:t>
            </a:r>
            <a:r>
              <a:rPr lang="pt-BR" altLang="pt-BR" sz="1400" dirty="0"/>
              <a:t> – </a:t>
            </a:r>
            <a:r>
              <a:rPr lang="pt-BR" altLang="pt-BR" sz="1400" dirty="0" err="1"/>
              <a:t>Xa</a:t>
            </a:r>
            <a:r>
              <a:rPr lang="pt-BR" altLang="pt-BR" sz="1400" dirty="0"/>
              <a:t> = dose do elemento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que  faz o teor foliar passar de </a:t>
            </a:r>
            <a:r>
              <a:rPr lang="pt-BR" altLang="pt-BR" sz="1400" dirty="0" err="1"/>
              <a:t>Ya</a:t>
            </a:r>
            <a:r>
              <a:rPr lang="pt-BR" altLang="pt-BR" sz="1400" dirty="0"/>
              <a:t> ---------------          </a:t>
            </a:r>
            <a:r>
              <a:rPr lang="pt-BR" altLang="pt-BR" sz="1400" dirty="0" err="1"/>
              <a:t>Yc</a:t>
            </a:r>
            <a:endParaRPr lang="pt-BR" altLang="pt-BR" sz="1400" dirty="0"/>
          </a:p>
        </p:txBody>
      </p:sp>
      <p:cxnSp>
        <p:nvCxnSpPr>
          <p:cNvPr id="10" name="Conector de seta reta 9"/>
          <p:cNvCxnSpPr/>
          <p:nvPr/>
        </p:nvCxnSpPr>
        <p:spPr>
          <a:xfrm>
            <a:off x="8544272" y="6606605"/>
            <a:ext cx="79216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727575" y="2574925"/>
            <a:ext cx="0" cy="315753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2693425" y="1104106"/>
            <a:ext cx="5724525" cy="4968875"/>
            <a:chOff x="1847851" y="1700214"/>
            <a:chExt cx="5724525" cy="4968875"/>
          </a:xfrm>
        </p:grpSpPr>
        <p:pic>
          <p:nvPicPr>
            <p:cNvPr id="187394" name="Imagem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1" y="1700214"/>
              <a:ext cx="5724525" cy="496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402" name="CaixaDeTexto 10"/>
            <p:cNvSpPr txBox="1">
              <a:spLocks noChangeArrowheads="1"/>
            </p:cNvSpPr>
            <p:nvPr/>
          </p:nvSpPr>
          <p:spPr bwMode="auto">
            <a:xfrm>
              <a:off x="7027864" y="2736850"/>
              <a:ext cx="504825" cy="3063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1">
                  <a:solidFill>
                    <a:schemeClr val="bg1"/>
                  </a:solidFill>
                  <a:latin typeface="Arial Black" panose="020B0A04020102020204" pitchFamily="34" charset="0"/>
                </a:rPr>
                <a:t>Yc</a:t>
              </a:r>
            </a:p>
          </p:txBody>
        </p:sp>
        <p:sp>
          <p:nvSpPr>
            <p:cNvPr id="187403" name="CaixaDeTexto 11"/>
            <p:cNvSpPr txBox="1">
              <a:spLocks noChangeArrowheads="1"/>
            </p:cNvSpPr>
            <p:nvPr/>
          </p:nvSpPr>
          <p:spPr bwMode="auto">
            <a:xfrm>
              <a:off x="7045326" y="3789364"/>
              <a:ext cx="504825" cy="30797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400" b="1">
                  <a:solidFill>
                    <a:schemeClr val="bg1"/>
                  </a:solidFill>
                  <a:latin typeface="Arial Black" panose="020B0A04020102020204" pitchFamily="34" charset="0"/>
                </a:rPr>
                <a:t>Ya</a:t>
              </a:r>
            </a:p>
          </p:txBody>
        </p:sp>
        <p:cxnSp>
          <p:nvCxnSpPr>
            <p:cNvPr id="3" name="Conector reto 2"/>
            <p:cNvCxnSpPr/>
            <p:nvPr/>
          </p:nvCxnSpPr>
          <p:spPr>
            <a:xfrm>
              <a:off x="2351089" y="2565400"/>
              <a:ext cx="235902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4727575" y="2920334"/>
              <a:ext cx="230028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2351089" y="3744914"/>
              <a:ext cx="720725" cy="269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H="1">
              <a:off x="3101310" y="3789363"/>
              <a:ext cx="9525" cy="1943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3136901" y="3943350"/>
              <a:ext cx="38909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2387600" y="2147888"/>
              <a:ext cx="11320" cy="35845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orma livre 25"/>
            <p:cNvSpPr/>
            <p:nvPr/>
          </p:nvSpPr>
          <p:spPr>
            <a:xfrm>
              <a:off x="2368551" y="2424113"/>
              <a:ext cx="3616325" cy="2120900"/>
            </a:xfrm>
            <a:custGeom>
              <a:avLst/>
              <a:gdLst>
                <a:gd name="connsiteX0" fmla="*/ 0 w 3616037"/>
                <a:gd name="connsiteY0" fmla="*/ 2119746 h 2119746"/>
                <a:gd name="connsiteX1" fmla="*/ 1302328 w 3616037"/>
                <a:gd name="connsiteY1" fmla="*/ 1080655 h 2119746"/>
                <a:gd name="connsiteX2" fmla="*/ 2299855 w 3616037"/>
                <a:gd name="connsiteY2" fmla="*/ 512619 h 2119746"/>
                <a:gd name="connsiteX3" fmla="*/ 3616037 w 3616037"/>
                <a:gd name="connsiteY3" fmla="*/ 0 h 2119746"/>
                <a:gd name="connsiteX4" fmla="*/ 3616037 w 3616037"/>
                <a:gd name="connsiteY4" fmla="*/ 0 h 211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6037" h="2119746">
                  <a:moveTo>
                    <a:pt x="0" y="2119746"/>
                  </a:moveTo>
                  <a:cubicBezTo>
                    <a:pt x="459509" y="1734127"/>
                    <a:pt x="919019" y="1348509"/>
                    <a:pt x="1302328" y="1080655"/>
                  </a:cubicBezTo>
                  <a:cubicBezTo>
                    <a:pt x="1685637" y="812801"/>
                    <a:pt x="1914237" y="692728"/>
                    <a:pt x="2299855" y="512619"/>
                  </a:cubicBezTo>
                  <a:cubicBezTo>
                    <a:pt x="2685473" y="332510"/>
                    <a:pt x="3616037" y="0"/>
                    <a:pt x="3616037" y="0"/>
                  </a:cubicBezTo>
                  <a:lnTo>
                    <a:pt x="3616037" y="0"/>
                  </a:lnTo>
                </a:path>
              </a:pathLst>
            </a:custGeom>
            <a:ln w="38100">
              <a:solidFill>
                <a:srgbClr val="FF99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cxnSp>
        <p:nvCxnSpPr>
          <p:cNvPr id="28" name="Conector reto 27"/>
          <p:cNvCxnSpPr/>
          <p:nvPr/>
        </p:nvCxnSpPr>
        <p:spPr>
          <a:xfrm>
            <a:off x="7873437" y="1639631"/>
            <a:ext cx="0" cy="3584575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Forma livre 14"/>
          <p:cNvSpPr/>
          <p:nvPr/>
        </p:nvSpPr>
        <p:spPr>
          <a:xfrm>
            <a:off x="3252227" y="1559373"/>
            <a:ext cx="3698875" cy="2881312"/>
          </a:xfrm>
          <a:custGeom>
            <a:avLst/>
            <a:gdLst>
              <a:gd name="connsiteX0" fmla="*/ 0 w 3698817"/>
              <a:gd name="connsiteY0" fmla="*/ 2881509 h 2881509"/>
              <a:gd name="connsiteX1" fmla="*/ 387928 w 3698817"/>
              <a:gd name="connsiteY1" fmla="*/ 1980964 h 2881509"/>
              <a:gd name="connsiteX2" fmla="*/ 1025237 w 3698817"/>
              <a:gd name="connsiteY2" fmla="*/ 1260527 h 2881509"/>
              <a:gd name="connsiteX3" fmla="*/ 2078182 w 3698817"/>
              <a:gd name="connsiteY3" fmla="*/ 470818 h 2881509"/>
              <a:gd name="connsiteX4" fmla="*/ 3560619 w 3698817"/>
              <a:gd name="connsiteY4" fmla="*/ 41327 h 2881509"/>
              <a:gd name="connsiteX5" fmla="*/ 3546764 w 3698817"/>
              <a:gd name="connsiteY5" fmla="*/ 41327 h 288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8817" h="2881509">
                <a:moveTo>
                  <a:pt x="0" y="2881509"/>
                </a:moveTo>
                <a:cubicBezTo>
                  <a:pt x="108527" y="2566318"/>
                  <a:pt x="217055" y="2251128"/>
                  <a:pt x="387928" y="1980964"/>
                </a:cubicBezTo>
                <a:cubicBezTo>
                  <a:pt x="558801" y="1710800"/>
                  <a:pt x="743528" y="1512218"/>
                  <a:pt x="1025237" y="1260527"/>
                </a:cubicBezTo>
                <a:cubicBezTo>
                  <a:pt x="1306946" y="1008836"/>
                  <a:pt x="1655619" y="674018"/>
                  <a:pt x="2078182" y="470818"/>
                </a:cubicBezTo>
                <a:cubicBezTo>
                  <a:pt x="2500745" y="267618"/>
                  <a:pt x="3315855" y="112909"/>
                  <a:pt x="3560619" y="41327"/>
                </a:cubicBezTo>
                <a:cubicBezTo>
                  <a:pt x="3805383" y="-30255"/>
                  <a:pt x="3676073" y="5536"/>
                  <a:pt x="3546764" y="41327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7" name="Conector reto 26"/>
          <p:cNvCxnSpPr/>
          <p:nvPr/>
        </p:nvCxnSpPr>
        <p:spPr>
          <a:xfrm>
            <a:off x="5573149" y="1969292"/>
            <a:ext cx="0" cy="31670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3956409" y="5165851"/>
            <a:ext cx="16167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5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ixaDeTexto 2"/>
          <p:cNvSpPr txBox="1">
            <a:spLocks noChangeArrowheads="1"/>
          </p:cNvSpPr>
          <p:nvPr/>
        </p:nvSpPr>
        <p:spPr bwMode="auto">
          <a:xfrm>
            <a:off x="1703491" y="1361254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chemeClr val="accent4">
                    <a:lumMod val="10000"/>
                  </a:schemeClr>
                </a:solidFill>
              </a:rPr>
              <a:t>3ª </a:t>
            </a:r>
            <a:r>
              <a:rPr lang="pt-BR" sz="2400" b="1" dirty="0" smtClean="0">
                <a:solidFill>
                  <a:schemeClr val="accent4">
                    <a:lumMod val="10000"/>
                  </a:schemeClr>
                </a:solidFill>
              </a:rPr>
              <a:t>Premissa: teor </a:t>
            </a:r>
            <a:r>
              <a:rPr lang="pt-BR" sz="2400" b="1" dirty="0">
                <a:solidFill>
                  <a:schemeClr val="accent4">
                    <a:lumMod val="10000"/>
                  </a:schemeClr>
                </a:solidFill>
              </a:rPr>
              <a:t>foliar </a:t>
            </a:r>
            <a:r>
              <a:rPr lang="pt-BR" sz="2400" b="1" dirty="0" smtClean="0">
                <a:solidFill>
                  <a:schemeClr val="accent4">
                    <a:lumMod val="10000"/>
                  </a:schemeClr>
                </a:solidFill>
              </a:rPr>
              <a:t>guarda relação com a </a:t>
            </a:r>
            <a:r>
              <a:rPr lang="pt-BR" sz="2400" b="1" dirty="0">
                <a:solidFill>
                  <a:schemeClr val="accent4">
                    <a:lumMod val="10000"/>
                  </a:schemeClr>
                </a:solidFill>
              </a:rPr>
              <a:t>produção</a:t>
            </a:r>
          </a:p>
        </p:txBody>
      </p:sp>
      <p:sp>
        <p:nvSpPr>
          <p:cNvPr id="183299" name="CaixaDeTexto 5"/>
          <p:cNvSpPr txBox="1">
            <a:spLocks noChangeArrowheads="1"/>
          </p:cNvSpPr>
          <p:nvPr/>
        </p:nvSpPr>
        <p:spPr bwMode="auto">
          <a:xfrm>
            <a:off x="608653" y="5801290"/>
            <a:ext cx="182188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/>
              <a:t>(Malavolta et al., 1997)</a:t>
            </a:r>
          </a:p>
        </p:txBody>
      </p:sp>
      <p:pic>
        <p:nvPicPr>
          <p:cNvPr id="183300" name="Picture 4" descr="figura8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3580" b="49367"/>
          <a:stretch>
            <a:fillRect/>
          </a:stretch>
        </p:blipFill>
        <p:spPr bwMode="auto">
          <a:xfrm>
            <a:off x="1519596" y="2168525"/>
            <a:ext cx="44132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4" descr="figura8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55125" r="4771" b="822"/>
          <a:stretch>
            <a:fillRect/>
          </a:stretch>
        </p:blipFill>
        <p:spPr bwMode="auto">
          <a:xfrm>
            <a:off x="5932846" y="2265362"/>
            <a:ext cx="4616450" cy="3348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2814639" y="0"/>
            <a:ext cx="6921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dirty="0" smtClean="0"/>
              <a:t>Premissas </a:t>
            </a:r>
            <a:r>
              <a:rPr lang="pt-BR" sz="3600" dirty="0"/>
              <a:t>básicas da diagnose foliar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8258" y="1361254"/>
            <a:ext cx="11051458" cy="437095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6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1989138"/>
            <a:ext cx="71088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CaixaDeTexto 3"/>
          <p:cNvSpPr txBox="1">
            <a:spLocks noChangeArrowheads="1"/>
          </p:cNvSpPr>
          <p:nvPr/>
        </p:nvSpPr>
        <p:spPr bwMode="auto">
          <a:xfrm>
            <a:off x="2063750" y="404813"/>
            <a:ext cx="77041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>
                <a:latin typeface="Arial Black" panose="020B0A04020102020204" pitchFamily="34" charset="0"/>
              </a:rPr>
              <a:t>Aplicação prática</a:t>
            </a:r>
          </a:p>
        </p:txBody>
      </p:sp>
    </p:spTree>
    <p:extLst>
      <p:ext uri="{BB962C8B-B14F-4D97-AF65-F5344CB8AC3E}">
        <p14:creationId xmlns:p14="http://schemas.microsoft.com/office/powerpoint/2010/main" val="17078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3" y="412955"/>
            <a:ext cx="9370202" cy="557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TextBox 5"/>
          <p:cNvSpPr txBox="1">
            <a:spLocks noChangeArrowheads="1"/>
          </p:cNvSpPr>
          <p:nvPr/>
        </p:nvSpPr>
        <p:spPr bwMode="auto">
          <a:xfrm>
            <a:off x="383458" y="6187715"/>
            <a:ext cx="10795820" cy="34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pt-BR" sz="1000" dirty="0">
                <a:latin typeface="+mn-lt"/>
              </a:rPr>
              <a:t>Lavres Jr. et al. </a:t>
            </a:r>
            <a:r>
              <a:rPr lang="en-US" altLang="pt-BR" sz="1000" dirty="0" smtClean="0">
                <a:latin typeface="+mn-lt"/>
              </a:rPr>
              <a:t>(2011</a:t>
            </a:r>
            <a:r>
              <a:rPr lang="en-US" altLang="pt-BR" sz="1000" dirty="0">
                <a:latin typeface="+mn-lt"/>
              </a:rPr>
              <a:t>). Phosphorus uptake by upland rice from superphosphate fertilizers produced with sulfuric acid treatments of Brazilian phosphate </a:t>
            </a:r>
            <a:r>
              <a:rPr lang="en-US" altLang="pt-BR" sz="1000" dirty="0" smtClean="0">
                <a:latin typeface="+mn-lt"/>
              </a:rPr>
              <a:t>rocks </a:t>
            </a:r>
            <a:r>
              <a:rPr lang="en-US" altLang="pt-BR" sz="1000" dirty="0" smtClean="0">
                <a:solidFill>
                  <a:srgbClr val="0070C0"/>
                </a:solidFill>
                <a:latin typeface="+mn-lt"/>
              </a:rPr>
              <a:t>Communications </a:t>
            </a:r>
            <a:r>
              <a:rPr lang="en-US" altLang="pt-BR" sz="1000" dirty="0">
                <a:solidFill>
                  <a:srgbClr val="0070C0"/>
                </a:solidFill>
                <a:latin typeface="+mn-lt"/>
              </a:rPr>
              <a:t>in Soil Science and Plant  Analysis</a:t>
            </a:r>
            <a:r>
              <a:rPr lang="en-US" altLang="pt-BR" sz="1000" dirty="0">
                <a:latin typeface="+mn-lt"/>
              </a:rPr>
              <a:t>, </a:t>
            </a:r>
            <a:r>
              <a:rPr lang="en-US" altLang="pt-BR" sz="1000" dirty="0" smtClean="0">
                <a:latin typeface="+mn-lt"/>
              </a:rPr>
              <a:t>42(12):1390–1403.</a:t>
            </a:r>
            <a:endParaRPr lang="en-US" altLang="pt-BR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69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7781" y="3760788"/>
            <a:ext cx="10944958" cy="150018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Prof. José Lavres Junior – Departamento de Ciência do Solo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ESALQ, Universidade de São Paulo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7781" y="634471"/>
            <a:ext cx="10515600" cy="2852737"/>
          </a:xfrm>
        </p:spPr>
        <p:txBody>
          <a:bodyPr/>
          <a:lstStyle/>
          <a:p>
            <a:pPr algn="ctr"/>
            <a:r>
              <a:rPr lang="pt-BR" dirty="0" smtClean="0"/>
              <a:t>Interpretações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7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988211" y="1329526"/>
            <a:ext cx="998733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 dirty="0"/>
              <a:t>TEOR OU CONCENTRAÇÃO - FORMA ELEMENTAR ( N, P ,K ,Ca, Zn ...)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dirty="0"/>
              <a:t>	</a:t>
            </a:r>
            <a:r>
              <a:rPr lang="pt-BR" altLang="pt-BR" sz="2200" b="1" dirty="0">
                <a:latin typeface="+mn-lt"/>
              </a:rPr>
              <a:t>UNIDADES: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dirty="0">
                <a:latin typeface="+mn-lt"/>
              </a:rPr>
              <a:t>		</a:t>
            </a:r>
            <a:r>
              <a:rPr lang="pt-BR" altLang="pt-BR" sz="2200" b="1" dirty="0">
                <a:latin typeface="+mn-lt"/>
              </a:rPr>
              <a:t>MACRONUTRIENTES: 		g kg</a:t>
            </a:r>
            <a:r>
              <a:rPr lang="pt-BR" altLang="pt-BR" sz="2200" b="1" baseline="30000" dirty="0">
                <a:latin typeface="+mn-lt"/>
              </a:rPr>
              <a:t>-1</a:t>
            </a:r>
            <a:r>
              <a:rPr lang="pt-BR" altLang="pt-BR" sz="2200" b="1" dirty="0">
                <a:latin typeface="+mn-lt"/>
              </a:rPr>
              <a:t> de MS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dirty="0">
                <a:latin typeface="+mn-lt"/>
              </a:rPr>
              <a:t>		</a:t>
            </a:r>
            <a:r>
              <a:rPr lang="pt-BR" altLang="pt-BR" sz="2200" b="1" dirty="0">
                <a:latin typeface="+mn-lt"/>
              </a:rPr>
              <a:t>MICRONUTRIENTES: 		mg kg</a:t>
            </a:r>
            <a:r>
              <a:rPr lang="pt-BR" altLang="pt-BR" sz="2200" b="1" baseline="30000" dirty="0">
                <a:latin typeface="+mn-lt"/>
              </a:rPr>
              <a:t>-1</a:t>
            </a:r>
            <a:r>
              <a:rPr lang="pt-BR" altLang="pt-BR" sz="2200" b="1" dirty="0">
                <a:latin typeface="+mn-lt"/>
              </a:rPr>
              <a:t> de MS </a:t>
            </a:r>
          </a:p>
        </p:txBody>
      </p:sp>
      <p:sp>
        <p:nvSpPr>
          <p:cNvPr id="156675" name="Rectangle 4"/>
          <p:cNvSpPr>
            <a:spLocks noChangeArrowheads="1"/>
          </p:cNvSpPr>
          <p:nvPr/>
        </p:nvSpPr>
        <p:spPr bwMode="auto">
          <a:xfrm>
            <a:off x="2070279" y="347843"/>
            <a:ext cx="7823200" cy="5842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/>
              <a:t>INTERPRETAÇÃO DOS RESULTADOS: </a:t>
            </a:r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988211" y="2986842"/>
            <a:ext cx="9987336" cy="3416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latin typeface="+mn-lt"/>
              </a:rPr>
              <a:t>Há diversos métodos de se interpretar os resultados de análises foliares, dentre os quais os mais utilizados para mostrar o nível crítico e fazer comparação com esse são: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pt-BR" sz="24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latin typeface="+mn-lt"/>
              </a:rPr>
              <a:t>• Comparar os níveis críticos  e faixas adequadas (tabela)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latin typeface="+mn-lt"/>
              </a:rPr>
              <a:t>• </a:t>
            </a:r>
            <a:r>
              <a:rPr lang="pt-BR" altLang="pt-BR" sz="2400" dirty="0" err="1">
                <a:latin typeface="+mn-lt"/>
              </a:rPr>
              <a:t>Fertigrama</a:t>
            </a:r>
            <a:r>
              <a:rPr lang="pt-BR" altLang="pt-BR" sz="2400" dirty="0">
                <a:latin typeface="+mn-lt"/>
              </a:rPr>
              <a:t> Foliar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>
              <a:latin typeface="+mn-lt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>
                <a:latin typeface="+mn-lt"/>
              </a:rPr>
              <a:t>• DRIS (Sistema Integrado de Diagnose e Recomendação) </a:t>
            </a:r>
          </a:p>
        </p:txBody>
      </p:sp>
    </p:spTree>
    <p:extLst>
      <p:ext uri="{BB962C8B-B14F-4D97-AF65-F5344CB8AC3E}">
        <p14:creationId xmlns:p14="http://schemas.microsoft.com/office/powerpoint/2010/main" val="8367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4"/>
          <p:cNvSpPr>
            <a:spLocks noChangeArrowheads="1"/>
          </p:cNvSpPr>
          <p:nvPr/>
        </p:nvSpPr>
        <p:spPr bwMode="auto">
          <a:xfrm>
            <a:off x="2519082" y="628899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Tabela – Níveis críticos os faixas críticas de macronutrientes para as principais culturas</a:t>
            </a:r>
            <a:endParaRPr lang="pt-BR" altLang="pt-BR" sz="1800"/>
          </a:p>
        </p:txBody>
      </p:sp>
      <p:pic>
        <p:nvPicPr>
          <p:cNvPr id="15974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"/>
          <a:stretch/>
        </p:blipFill>
        <p:spPr bwMode="auto">
          <a:xfrm>
            <a:off x="2617321" y="1275230"/>
            <a:ext cx="886646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7"/>
          <p:cNvSpPr>
            <a:spLocks noChangeArrowheads="1"/>
          </p:cNvSpPr>
          <p:nvPr/>
        </p:nvSpPr>
        <p:spPr bwMode="auto">
          <a:xfrm>
            <a:off x="2617321" y="6172201"/>
            <a:ext cx="8714067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/>
              <a:t>MALAVOLTA, E.; VITTI, G.C.; OLIVEIRA, S.A. Avaliação do estado nutricional das plantas: princípios e aplicações. 2.ed. Piracicaba: POTAFOS, 1997. 319 p. </a:t>
            </a:r>
          </a:p>
        </p:txBody>
      </p:sp>
    </p:spTree>
    <p:extLst>
      <p:ext uri="{BB962C8B-B14F-4D97-AF65-F5344CB8AC3E}">
        <p14:creationId xmlns:p14="http://schemas.microsoft.com/office/powerpoint/2010/main" val="6549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21700" y="6629400"/>
            <a:ext cx="2133600" cy="4572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9E0B78B-3202-4E34-B001-DAB639C5DA0A}" type="slidenum">
              <a:rPr lang="pt-BR" altLang="pt-BR" sz="10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78</a:t>
            </a:fld>
            <a:endParaRPr lang="pt-BR" altLang="pt-BR" sz="1000"/>
          </a:p>
        </p:txBody>
      </p:sp>
      <p:sp>
        <p:nvSpPr>
          <p:cNvPr id="160771" name="Rectangle 4"/>
          <p:cNvSpPr>
            <a:spLocks noChangeArrowheads="1"/>
          </p:cNvSpPr>
          <p:nvPr/>
        </p:nvSpPr>
        <p:spPr bwMode="auto">
          <a:xfrm>
            <a:off x="2081960" y="5727412"/>
            <a:ext cx="9912816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 dirty="0"/>
              <a:t>Os </a:t>
            </a:r>
            <a:r>
              <a:rPr lang="pt-BR" altLang="pt-BR" sz="1600" b="1" dirty="0" err="1"/>
              <a:t>fertigramas</a:t>
            </a:r>
            <a:r>
              <a:rPr lang="pt-BR" altLang="pt-BR" sz="1600" b="1" dirty="0"/>
              <a:t> foliares são gráficos que </a:t>
            </a:r>
            <a:r>
              <a:rPr lang="pt-BR" altLang="pt-BR" sz="1600" b="1" u="sng" dirty="0"/>
              <a:t>podem ser construídos pelo próprio técnico</a:t>
            </a:r>
            <a:r>
              <a:rPr lang="pt-BR" altLang="pt-BR" sz="1600" b="1" dirty="0"/>
              <a:t> e servem para a interpretação do estado nutricional da cultura, permitindo, também, inferir-se sobre o </a:t>
            </a:r>
            <a:r>
              <a:rPr lang="pt-BR" altLang="pt-BR" sz="1600" b="1" u="sng" dirty="0"/>
              <a:t>equilíbrio nutricional </a:t>
            </a:r>
            <a:r>
              <a:rPr lang="pt-BR" altLang="pt-BR" sz="1600" b="1" dirty="0"/>
              <a:t>da lavoura .</a:t>
            </a:r>
          </a:p>
        </p:txBody>
      </p:sp>
      <p:sp>
        <p:nvSpPr>
          <p:cNvPr id="160772" name="Rectangle 5"/>
          <p:cNvSpPr>
            <a:spLocks noChangeArrowheads="1"/>
          </p:cNvSpPr>
          <p:nvPr/>
        </p:nvSpPr>
        <p:spPr bwMode="auto">
          <a:xfrm>
            <a:off x="1676400" y="228600"/>
            <a:ext cx="1229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bg1"/>
                </a:solidFill>
                <a:latin typeface="Haettenschweiler" panose="020B0706040902060204" pitchFamily="34" charset="0"/>
              </a:rPr>
              <a:t>EXEMPLO:</a:t>
            </a:r>
            <a:endParaRPr lang="pt-BR" altLang="pt-BR" sz="2800">
              <a:solidFill>
                <a:schemeClr val="bg1"/>
              </a:solidFill>
            </a:endParaRPr>
          </a:p>
        </p:txBody>
      </p:sp>
      <p:pic>
        <p:nvPicPr>
          <p:cNvPr id="16077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88" y="335837"/>
            <a:ext cx="5564376" cy="281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4" y="3168652"/>
            <a:ext cx="5420940" cy="236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decágono 5"/>
          <p:cNvSpPr/>
          <p:nvPr/>
        </p:nvSpPr>
        <p:spPr>
          <a:xfrm>
            <a:off x="8112125" y="722313"/>
            <a:ext cx="2160588" cy="1873250"/>
          </a:xfrm>
          <a:prstGeom prst="dodecagon">
            <a:avLst/>
          </a:prstGeom>
          <a:solidFill>
            <a:schemeClr val="bg1">
              <a:lumMod val="85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Dodecágono 9"/>
          <p:cNvSpPr/>
          <p:nvPr/>
        </p:nvSpPr>
        <p:spPr>
          <a:xfrm>
            <a:off x="8456613" y="1004888"/>
            <a:ext cx="1471612" cy="1308100"/>
          </a:xfrm>
          <a:prstGeom prst="dodecagon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Dodecágono 10"/>
          <p:cNvSpPr/>
          <p:nvPr/>
        </p:nvSpPr>
        <p:spPr>
          <a:xfrm>
            <a:off x="8720138" y="1246188"/>
            <a:ext cx="944562" cy="838200"/>
          </a:xfrm>
          <a:prstGeom prst="dodecagon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0778" name="CaixaDeTexto 6"/>
          <p:cNvSpPr txBox="1">
            <a:spLocks noChangeArrowheads="1"/>
          </p:cNvSpPr>
          <p:nvPr/>
        </p:nvSpPr>
        <p:spPr bwMode="auto">
          <a:xfrm>
            <a:off x="7824789" y="2968625"/>
            <a:ext cx="2338387" cy="338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pt-BR" altLang="pt-BR" sz="1600" dirty="0">
                <a:solidFill>
                  <a:srgbClr val="FF0000"/>
                </a:solidFill>
                <a:latin typeface="Arial Black" panose="020B0A04020102020204" pitchFamily="34" charset="0"/>
              </a:rPr>
              <a:t>Excesso/toxidez</a:t>
            </a:r>
          </a:p>
        </p:txBody>
      </p:sp>
      <p:sp>
        <p:nvSpPr>
          <p:cNvPr id="160779" name="CaixaDeTexto 12"/>
          <p:cNvSpPr txBox="1">
            <a:spLocks noChangeArrowheads="1"/>
          </p:cNvSpPr>
          <p:nvPr/>
        </p:nvSpPr>
        <p:spPr bwMode="auto">
          <a:xfrm>
            <a:off x="7824789" y="3460751"/>
            <a:ext cx="26638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pt-BR" altLang="pt-BR" sz="1600" dirty="0">
                <a:solidFill>
                  <a:srgbClr val="00FF00"/>
                </a:solidFill>
                <a:latin typeface="Arial Black" panose="020B0A04020102020204" pitchFamily="34" charset="0"/>
              </a:rPr>
              <a:t>Adequado (equilíbrio nutricional – faixa de suficiência)</a:t>
            </a:r>
          </a:p>
        </p:txBody>
      </p:sp>
      <p:sp>
        <p:nvSpPr>
          <p:cNvPr id="160780" name="CaixaDeTexto 11"/>
          <p:cNvSpPr txBox="1">
            <a:spLocks noChangeArrowheads="1"/>
          </p:cNvSpPr>
          <p:nvPr/>
        </p:nvSpPr>
        <p:spPr bwMode="auto">
          <a:xfrm>
            <a:off x="7824789" y="4727576"/>
            <a:ext cx="2663825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pt-BR" altLang="pt-BR" sz="1600" dirty="0">
                <a:solidFill>
                  <a:srgbClr val="FFFF00"/>
                </a:solidFill>
                <a:latin typeface="Arial Black" panose="020B0A04020102020204" pitchFamily="34" charset="0"/>
              </a:rPr>
              <a:t>Deficiência</a:t>
            </a:r>
          </a:p>
        </p:txBody>
      </p:sp>
    </p:spTree>
    <p:extLst>
      <p:ext uri="{BB962C8B-B14F-4D97-AF65-F5344CB8AC3E}">
        <p14:creationId xmlns:p14="http://schemas.microsoft.com/office/powerpoint/2010/main" val="11739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945154" y="1733754"/>
            <a:ext cx="8534400" cy="38164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Índices </a:t>
            </a:r>
            <a:r>
              <a:rPr lang="pt-BR" sz="2400" dirty="0"/>
              <a:t>negativos   =   deficiência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Zero  =  equilíbrio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Índices positivo  =  </a:t>
            </a:r>
            <a:r>
              <a:rPr lang="pt-BR" sz="2400" dirty="0"/>
              <a:t>excesso, toxidez</a:t>
            </a:r>
          </a:p>
          <a:p>
            <a:pPr eaLnBrk="1" hangingPunct="1">
              <a:spcBef>
                <a:spcPct val="50000"/>
              </a:spcBef>
              <a:defRPr/>
            </a:pPr>
            <a:endParaRPr lang="pt-BR" sz="2000" b="1" dirty="0"/>
          </a:p>
          <a:p>
            <a:pPr eaLnBrk="1" hangingPunct="1">
              <a:spcBef>
                <a:spcPct val="50000"/>
              </a:spcBef>
              <a:defRPr/>
            </a:pPr>
            <a:r>
              <a:rPr lang="pt-BR" sz="2400" b="1" dirty="0" smtClean="0"/>
              <a:t>Soma </a:t>
            </a:r>
            <a:r>
              <a:rPr lang="pt-BR" sz="2400" b="1" dirty="0">
                <a:solidFill>
                  <a:srgbClr val="FF0000"/>
                </a:solidFill>
              </a:rPr>
              <a:t>em módulo </a:t>
            </a:r>
            <a:r>
              <a:rPr lang="pt-BR" sz="2400" b="1" dirty="0"/>
              <a:t>dos índices   =   Índice de </a:t>
            </a:r>
            <a:r>
              <a:rPr lang="pt-BR" sz="2400" b="1" dirty="0" smtClean="0"/>
              <a:t>Balanço Nutricional</a:t>
            </a:r>
            <a:endParaRPr lang="pt-BR" sz="2400" b="1" dirty="0"/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b="1" dirty="0"/>
              <a:t>				                  	</a:t>
            </a:r>
          </a:p>
          <a:p>
            <a:pPr marL="1076325" indent="-1076325" algn="just">
              <a:spcBef>
                <a:spcPct val="50000"/>
              </a:spcBef>
              <a:defRPr/>
            </a:pPr>
            <a:r>
              <a:rPr lang="pt-BR" sz="2000" b="1" dirty="0" smtClean="0"/>
              <a:t>DRIS  </a:t>
            </a:r>
            <a:r>
              <a:rPr lang="pt-BR" sz="2000" b="1" dirty="0"/>
              <a:t>–  </a:t>
            </a:r>
            <a:r>
              <a:rPr lang="pt-BR" sz="2000" b="1" i="1" dirty="0"/>
              <a:t>informação melhor, igual ou pior que nível crítico</a:t>
            </a:r>
            <a:r>
              <a:rPr lang="pt-BR" sz="2000" b="1" dirty="0"/>
              <a:t> (Malavolta, 2006 – p.599)</a:t>
            </a:r>
          </a:p>
        </p:txBody>
      </p:sp>
      <p:sp>
        <p:nvSpPr>
          <p:cNvPr id="171013" name="CaixaDeTexto 8"/>
          <p:cNvSpPr txBox="1">
            <a:spLocks noChangeArrowheads="1"/>
          </p:cNvSpPr>
          <p:nvPr/>
        </p:nvSpPr>
        <p:spPr bwMode="auto">
          <a:xfrm>
            <a:off x="577656" y="592351"/>
            <a:ext cx="10962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i="1" dirty="0" smtClean="0">
                <a:latin typeface="+mn-lt"/>
              </a:rPr>
              <a:t>DRIS</a:t>
            </a:r>
            <a:r>
              <a:rPr lang="pt-BR" altLang="pt-BR" sz="3600" dirty="0" smtClean="0">
                <a:latin typeface="+mn-lt"/>
              </a:rPr>
              <a:t> – “Sistema Integrado de Diagnose e recomendação” </a:t>
            </a:r>
            <a:endParaRPr lang="pt-BR" altLang="pt-BR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3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7781" y="3760788"/>
            <a:ext cx="10944958" cy="1500187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Prof. José Lavres Junior – Departamento de Ciência do Solo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ESALQ, Universidade de São Paulo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7781" y="634471"/>
            <a:ext cx="10515600" cy="2852737"/>
          </a:xfrm>
        </p:spPr>
        <p:txBody>
          <a:bodyPr/>
          <a:lstStyle/>
          <a:p>
            <a:r>
              <a:rPr lang="pt-BR" dirty="0" smtClean="0"/>
              <a:t>Fundamentos da avaliação do estado nutricional das plantas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981200" y="139701"/>
            <a:ext cx="8218488" cy="1057275"/>
          </a:xfrm>
          <a:prstGeom prst="rect">
            <a:avLst/>
          </a:prstGeom>
          <a:solidFill>
            <a:schemeClr val="bg1">
              <a:alpha val="50195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5400" b="1" kern="0" dirty="0" err="1">
                <a:ea typeface="+mj-ea"/>
                <a:cs typeface="+mj-cs"/>
              </a:rPr>
              <a:t>Índice</a:t>
            </a:r>
            <a:r>
              <a:rPr lang="en-US" sz="5400" b="1" kern="0" dirty="0">
                <a:ea typeface="+mj-ea"/>
                <a:cs typeface="+mj-cs"/>
              </a:rPr>
              <a:t> n</a:t>
            </a:r>
            <a:r>
              <a:rPr lang="en-US" sz="5400" b="1" kern="0" dirty="0" err="1">
                <a:ea typeface="+mj-ea"/>
                <a:cs typeface="+mj-cs"/>
              </a:rPr>
              <a:t>utricionais</a:t>
            </a:r>
            <a:endParaRPr lang="en-US" sz="5400" kern="0" dirty="0">
              <a:ea typeface="+mj-ea"/>
              <a:cs typeface="+mj-cs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447365" y="1664634"/>
            <a:ext cx="8686800" cy="1512888"/>
          </a:xfrm>
          <a:prstGeom prst="rect">
            <a:avLst/>
          </a:prstGeom>
          <a:solidFill>
            <a:schemeClr val="accent6">
              <a:lumMod val="20000"/>
              <a:lumOff val="80000"/>
              <a:alpha val="50195"/>
            </a:schemeClr>
          </a:solidFill>
          <a:ln w="19050">
            <a:solidFill>
              <a:srgbClr val="00B050"/>
            </a:solidFill>
          </a:ln>
        </p:spPr>
        <p:txBody>
          <a:bodyPr/>
          <a:lstStyle/>
          <a:p>
            <a:pPr marL="0" lvl="1" algn="just">
              <a:spcBef>
                <a:spcPct val="20000"/>
              </a:spcBef>
              <a:defRPr/>
            </a:pPr>
            <a:r>
              <a:rPr lang="en-US" sz="2800" kern="0" dirty="0"/>
              <a:t>O </a:t>
            </a:r>
            <a:r>
              <a:rPr lang="en-US" sz="2800" kern="0" dirty="0" err="1"/>
              <a:t>índice</a:t>
            </a:r>
            <a:r>
              <a:rPr lang="en-US" sz="2800" kern="0" dirty="0"/>
              <a:t> </a:t>
            </a:r>
            <a:r>
              <a:rPr lang="en-US" sz="2800" kern="0" dirty="0" err="1"/>
              <a:t>nutricional</a:t>
            </a:r>
            <a:r>
              <a:rPr lang="en-US" sz="2800" kern="0" dirty="0"/>
              <a:t> </a:t>
            </a:r>
            <a:r>
              <a:rPr lang="en-US" sz="2800" kern="0" dirty="0" err="1"/>
              <a:t>demonstra</a:t>
            </a:r>
            <a:r>
              <a:rPr lang="en-US" sz="2800" kern="0" dirty="0"/>
              <a:t> a </a:t>
            </a:r>
            <a:r>
              <a:rPr lang="en-US" sz="2800" kern="0" dirty="0" err="1"/>
              <a:t>ordem</a:t>
            </a:r>
            <a:r>
              <a:rPr lang="en-US" sz="2800" kern="0" dirty="0"/>
              <a:t> de </a:t>
            </a:r>
            <a:r>
              <a:rPr lang="en-US" sz="2800" kern="0" dirty="0" err="1"/>
              <a:t>limitação</a:t>
            </a:r>
            <a:r>
              <a:rPr lang="en-US" sz="2800" kern="0" dirty="0"/>
              <a:t> dos </a:t>
            </a:r>
            <a:r>
              <a:rPr lang="en-US" sz="2800" kern="0" dirty="0" err="1"/>
              <a:t>nutrientes</a:t>
            </a:r>
            <a:r>
              <a:rPr lang="en-US" sz="2800" kern="0" dirty="0"/>
              <a:t>, no </a:t>
            </a:r>
            <a:r>
              <a:rPr lang="en-US" sz="2800" kern="0" dirty="0" err="1"/>
              <a:t>momento</a:t>
            </a:r>
            <a:r>
              <a:rPr lang="en-US" sz="2800" kern="0" dirty="0"/>
              <a:t> </a:t>
            </a:r>
            <a:r>
              <a:rPr lang="en-US" sz="2800" kern="0" dirty="0" err="1"/>
              <a:t>em</a:t>
            </a:r>
            <a:r>
              <a:rPr lang="en-US" sz="2800" kern="0" dirty="0"/>
              <a:t> </a:t>
            </a:r>
            <a:r>
              <a:rPr lang="en-US" sz="2800" kern="0" dirty="0" err="1"/>
              <a:t>que</a:t>
            </a:r>
            <a:r>
              <a:rPr lang="en-US" sz="2800" kern="0" dirty="0"/>
              <a:t> </a:t>
            </a:r>
            <a:r>
              <a:rPr lang="en-US" sz="2800" kern="0" dirty="0" err="1"/>
              <a:t>foi</a:t>
            </a:r>
            <a:r>
              <a:rPr lang="en-US" sz="2800" kern="0" dirty="0"/>
              <a:t> </a:t>
            </a:r>
            <a:r>
              <a:rPr lang="en-US" sz="2800" kern="0" dirty="0" err="1"/>
              <a:t>realizada</a:t>
            </a:r>
            <a:r>
              <a:rPr lang="en-US" sz="2800" kern="0" dirty="0"/>
              <a:t> a </a:t>
            </a:r>
            <a:r>
              <a:rPr lang="en-US" sz="2800" kern="0" dirty="0" err="1"/>
              <a:t>amostragem</a:t>
            </a:r>
            <a:r>
              <a:rPr lang="en-US" sz="2800" kern="0" dirty="0"/>
              <a:t>.</a:t>
            </a:r>
            <a:endParaRPr lang="en-US" sz="2800" i="1" kern="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447365" y="3645180"/>
            <a:ext cx="8686800" cy="935785"/>
          </a:xfrm>
          <a:prstGeom prst="rect">
            <a:avLst/>
          </a:prstGeom>
          <a:solidFill>
            <a:schemeClr val="accent6">
              <a:lumMod val="20000"/>
              <a:lumOff val="80000"/>
              <a:alpha val="50195"/>
            </a:schemeClr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lvl="1" algn="just">
              <a:spcBef>
                <a:spcPct val="20000"/>
              </a:spcBef>
              <a:defRPr/>
            </a:pPr>
            <a:r>
              <a:rPr lang="en-US" sz="2800" kern="0" dirty="0"/>
              <a:t>É </a:t>
            </a:r>
            <a:r>
              <a:rPr lang="en-US" sz="2800" kern="0" dirty="0" err="1"/>
              <a:t>calculado</a:t>
            </a:r>
            <a:r>
              <a:rPr lang="en-US" sz="2800" kern="0" dirty="0"/>
              <a:t> um </a:t>
            </a:r>
            <a:r>
              <a:rPr lang="en-US" sz="2800" kern="0" dirty="0" err="1"/>
              <a:t>índice</a:t>
            </a:r>
            <a:r>
              <a:rPr lang="en-US" sz="2800" kern="0" dirty="0"/>
              <a:t> </a:t>
            </a:r>
            <a:r>
              <a:rPr lang="en-US" sz="2800" kern="0" dirty="0" err="1"/>
              <a:t>nutricional</a:t>
            </a:r>
            <a:r>
              <a:rPr lang="en-US" sz="2800" kern="0" dirty="0"/>
              <a:t> </a:t>
            </a:r>
            <a:r>
              <a:rPr lang="en-US" sz="2800" kern="0" dirty="0" err="1"/>
              <a:t>por</a:t>
            </a:r>
            <a:r>
              <a:rPr lang="en-US" sz="2800" kern="0" dirty="0"/>
              <a:t> </a:t>
            </a:r>
            <a:r>
              <a:rPr lang="en-US" sz="2800" kern="0" dirty="0" err="1"/>
              <a:t>nutriente</a:t>
            </a:r>
            <a:r>
              <a:rPr lang="en-US" sz="2800" kern="0" dirty="0"/>
              <a:t>, </a:t>
            </a:r>
            <a:r>
              <a:rPr lang="en-US" sz="2800" kern="0" dirty="0" err="1"/>
              <a:t>por</a:t>
            </a:r>
            <a:r>
              <a:rPr lang="en-US" sz="2800" kern="0" dirty="0"/>
              <a:t> </a:t>
            </a:r>
            <a:r>
              <a:rPr lang="en-US" sz="2800" kern="0" dirty="0" err="1"/>
              <a:t>exemplo</a:t>
            </a:r>
            <a:r>
              <a:rPr lang="en-US" sz="2800" kern="0" dirty="0"/>
              <a:t>, IN, IP, IK, </a:t>
            </a:r>
            <a:r>
              <a:rPr lang="en-US" sz="2800" kern="0" dirty="0" err="1"/>
              <a:t>ICa</a:t>
            </a:r>
            <a:r>
              <a:rPr lang="en-US" sz="2800" kern="0" dirty="0"/>
              <a:t>, </a:t>
            </a:r>
            <a:r>
              <a:rPr lang="en-US" sz="2800" kern="0" dirty="0" err="1"/>
              <a:t>IMg</a:t>
            </a:r>
            <a:r>
              <a:rPr lang="en-US" sz="2800" kern="0" dirty="0"/>
              <a:t>, IS, IB, </a:t>
            </a:r>
            <a:r>
              <a:rPr lang="en-US" sz="2800" kern="0" dirty="0" smtClean="0"/>
              <a:t>… </a:t>
            </a:r>
            <a:r>
              <a:rPr lang="en-US" sz="2800" kern="0" dirty="0" err="1" smtClean="0"/>
              <a:t>IZn</a:t>
            </a:r>
            <a:r>
              <a:rPr lang="en-US" sz="2800" kern="0" dirty="0" smtClean="0"/>
              <a:t>.</a:t>
            </a:r>
            <a:endParaRPr lang="en-US" sz="2800" i="1" kern="0" dirty="0"/>
          </a:p>
        </p:txBody>
      </p:sp>
    </p:spTree>
    <p:extLst>
      <p:ext uri="{BB962C8B-B14F-4D97-AF65-F5344CB8AC3E}">
        <p14:creationId xmlns:p14="http://schemas.microsoft.com/office/powerpoint/2010/main" val="2271714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5" grpId="0" build="allAtOnce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CaixaDeTexto 3"/>
          <p:cNvSpPr txBox="1">
            <a:spLocks noChangeArrowheads="1"/>
          </p:cNvSpPr>
          <p:nvPr/>
        </p:nvSpPr>
        <p:spPr bwMode="auto">
          <a:xfrm>
            <a:off x="8667750" y="6429376"/>
            <a:ext cx="1500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chemeClr val="bg1"/>
                </a:solidFill>
              </a:rPr>
              <a:t>Malavolta (2006) </a:t>
            </a:r>
          </a:p>
        </p:txBody>
      </p:sp>
      <p:graphicFrame>
        <p:nvGraphicFramePr>
          <p:cNvPr id="5" name="Group 354"/>
          <p:cNvGraphicFramePr>
            <a:graphicFrameLocks noGrp="1"/>
          </p:cNvGraphicFramePr>
          <p:nvPr/>
        </p:nvGraphicFramePr>
        <p:xfrm>
          <a:off x="2063751" y="1773238"/>
          <a:ext cx="8208963" cy="3619504"/>
        </p:xfrm>
        <a:graphic>
          <a:graphicData uri="http://schemas.openxmlformats.org/drawingml/2006/table">
            <a:tbl>
              <a:tblPr/>
              <a:tblGrid>
                <a:gridCol w="1173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3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31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24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kg/ha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Teor foliar %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Colheita</a:t>
                      </a:r>
                      <a:endParaRPr kumimoji="0" lang="pt-B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relativa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t-BR" sz="22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pt-BR" sz="22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pt-BR" sz="22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2,80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0,21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2,20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28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3,20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0,28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49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2,93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0,28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2,60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55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0,26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2,44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3,16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0,33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2,45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75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3,40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0,34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2,40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4937" name="Rectangle 4"/>
          <p:cNvSpPr>
            <a:spLocks noChangeArrowheads="1"/>
          </p:cNvSpPr>
          <p:nvPr/>
        </p:nvSpPr>
        <p:spPr bwMode="auto">
          <a:xfrm>
            <a:off x="1943679" y="1095310"/>
            <a:ext cx="7187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Tabela . Dados de um ensaio de adubação N P K no milho.</a:t>
            </a:r>
            <a:endParaRPr lang="pt-BR" alt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943679" y="535709"/>
            <a:ext cx="298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9279556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aixaDeTexto 3"/>
          <p:cNvSpPr txBox="1">
            <a:spLocks noChangeArrowheads="1"/>
          </p:cNvSpPr>
          <p:nvPr/>
        </p:nvSpPr>
        <p:spPr bwMode="auto">
          <a:xfrm>
            <a:off x="8667750" y="6429376"/>
            <a:ext cx="1500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chemeClr val="bg1"/>
                </a:solidFill>
              </a:rPr>
              <a:t>Malavolta (2006) </a:t>
            </a:r>
          </a:p>
        </p:txBody>
      </p:sp>
      <p:sp>
        <p:nvSpPr>
          <p:cNvPr id="165891" name="Rectangle 4"/>
          <p:cNvSpPr>
            <a:spLocks noChangeArrowheads="1"/>
          </p:cNvSpPr>
          <p:nvPr/>
        </p:nvSpPr>
        <p:spPr bwMode="auto">
          <a:xfrm>
            <a:off x="2667001" y="357188"/>
            <a:ext cx="67040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Tabela . Dados de um ensaio de adubação N P K no milho.</a:t>
            </a:r>
            <a:endParaRPr lang="pt-BR" altLang="pt-BR" sz="1800">
              <a:solidFill>
                <a:schemeClr val="bg1"/>
              </a:solidFill>
            </a:endParaRPr>
          </a:p>
        </p:txBody>
      </p:sp>
      <p:pic>
        <p:nvPicPr>
          <p:cNvPr id="16589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981075"/>
            <a:ext cx="7621587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703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1"/>
          <p:cNvSpPr>
            <a:spLocks noChangeArrowheads="1"/>
          </p:cNvSpPr>
          <p:nvPr/>
        </p:nvSpPr>
        <p:spPr bwMode="auto">
          <a:xfrm>
            <a:off x="1952626" y="142876"/>
            <a:ext cx="8424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901700" indent="-901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Tabela . Relações entre os macronutrientes, índices DRIS individuais e                    	 balanço nutricional (IBN).</a:t>
            </a:r>
            <a:endParaRPr lang="pt-BR" altLang="pt-BR" sz="2000" dirty="0"/>
          </a:p>
        </p:txBody>
      </p:sp>
      <p:graphicFrame>
        <p:nvGraphicFramePr>
          <p:cNvPr id="3" name="Group 515"/>
          <p:cNvGraphicFramePr>
            <a:graphicFrameLocks noGrp="1"/>
          </p:cNvGraphicFramePr>
          <p:nvPr>
            <p:extLst/>
          </p:nvPr>
        </p:nvGraphicFramePr>
        <p:xfrm>
          <a:off x="2238375" y="1143000"/>
          <a:ext cx="7675566" cy="5214936"/>
        </p:xfrm>
        <a:graphic>
          <a:graphicData uri="http://schemas.openxmlformats.org/drawingml/2006/table">
            <a:tbl>
              <a:tblPr/>
              <a:tblGrid>
                <a:gridCol w="7690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6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7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60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90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90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60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75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660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90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 -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pt-BR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pt-BR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-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pt-BR" sz="18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Relações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Índices DRIS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IBN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35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kg/ha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N/P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N/K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P/K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13,33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1,27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10,48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- 23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16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46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11,43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3,20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3,57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- 44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88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10,46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1,13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9,29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- 6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- 9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15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10,00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1,07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9,38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- 9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34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2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9,58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1,29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7,42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- 5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97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10,00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1,42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7,06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- 1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7017" name="CaixaDeTexto 3"/>
          <p:cNvSpPr txBox="1">
            <a:spLocks noChangeArrowheads="1"/>
          </p:cNvSpPr>
          <p:nvPr/>
        </p:nvSpPr>
        <p:spPr bwMode="auto">
          <a:xfrm>
            <a:off x="8667750" y="6429376"/>
            <a:ext cx="1500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>
                <a:solidFill>
                  <a:schemeClr val="bg1"/>
                </a:solidFill>
              </a:rPr>
              <a:t>Malavolta (2006)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53527" y="1782618"/>
            <a:ext cx="2262909" cy="4461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954982" y="1768763"/>
            <a:ext cx="2165920" cy="4461164"/>
          </a:xfrm>
          <a:prstGeom prst="rect">
            <a:avLst/>
          </a:prstGeom>
          <a:noFill/>
          <a:ln w="38100">
            <a:solidFill>
              <a:srgbClr val="09B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7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2" name="Group 6"/>
          <p:cNvGrpSpPr>
            <a:grpSpLocks/>
          </p:cNvGrpSpPr>
          <p:nvPr/>
        </p:nvGrpSpPr>
        <p:grpSpPr bwMode="auto">
          <a:xfrm>
            <a:off x="1128712" y="977154"/>
            <a:ext cx="8956581" cy="5414681"/>
            <a:chOff x="864" y="864"/>
            <a:chExt cx="4608" cy="2922"/>
          </a:xfrm>
        </p:grpSpPr>
        <p:sp>
          <p:nvSpPr>
            <p:cNvPr id="158727" name="Rectangle 7"/>
            <p:cNvSpPr>
              <a:spLocks noChangeArrowheads="1"/>
            </p:cNvSpPr>
            <p:nvPr/>
          </p:nvSpPr>
          <p:spPr bwMode="auto">
            <a:xfrm>
              <a:off x="864" y="3420"/>
              <a:ext cx="46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BALANÇO NUTRICIONAL: 8                       6,5 </a:t>
              </a:r>
              <a:r>
                <a:rPr lang="pt-BR" b="1" dirty="0" err="1"/>
                <a:t>cx</a:t>
              </a:r>
              <a:r>
                <a:rPr lang="pt-BR" b="1" dirty="0"/>
                <a:t>/planta</a:t>
              </a:r>
            </a:p>
          </p:txBody>
        </p:sp>
        <p:sp>
          <p:nvSpPr>
            <p:cNvPr id="158728" name="Rectangle 8"/>
            <p:cNvSpPr>
              <a:spLocks noChangeArrowheads="1"/>
            </p:cNvSpPr>
            <p:nvPr/>
          </p:nvSpPr>
          <p:spPr bwMode="auto">
            <a:xfrm>
              <a:off x="4971" y="2982"/>
              <a:ext cx="50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</a:p>
          </p:txBody>
        </p:sp>
        <p:sp>
          <p:nvSpPr>
            <p:cNvPr id="158729" name="Rectangle 9"/>
            <p:cNvSpPr>
              <a:spLocks noChangeArrowheads="1"/>
            </p:cNvSpPr>
            <p:nvPr/>
          </p:nvSpPr>
          <p:spPr bwMode="auto">
            <a:xfrm>
              <a:off x="4470" y="2982"/>
              <a:ext cx="50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</a:p>
          </p:txBody>
        </p:sp>
        <p:sp>
          <p:nvSpPr>
            <p:cNvPr id="158730" name="Rectangle 10"/>
            <p:cNvSpPr>
              <a:spLocks noChangeArrowheads="1"/>
            </p:cNvSpPr>
            <p:nvPr/>
          </p:nvSpPr>
          <p:spPr bwMode="auto">
            <a:xfrm>
              <a:off x="3919" y="2982"/>
              <a:ext cx="55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-1</a:t>
              </a:r>
            </a:p>
          </p:txBody>
        </p:sp>
        <p:sp>
          <p:nvSpPr>
            <p:cNvPr id="158731" name="Rectangle 11"/>
            <p:cNvSpPr>
              <a:spLocks noChangeArrowheads="1"/>
            </p:cNvSpPr>
            <p:nvPr/>
          </p:nvSpPr>
          <p:spPr bwMode="auto">
            <a:xfrm>
              <a:off x="3318" y="2982"/>
              <a:ext cx="60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0</a:t>
              </a:r>
            </a:p>
          </p:txBody>
        </p:sp>
        <p:sp>
          <p:nvSpPr>
            <p:cNvPr id="158732" name="Rectangle 12"/>
            <p:cNvSpPr>
              <a:spLocks noChangeArrowheads="1"/>
            </p:cNvSpPr>
            <p:nvPr/>
          </p:nvSpPr>
          <p:spPr bwMode="auto">
            <a:xfrm>
              <a:off x="2767" y="2982"/>
              <a:ext cx="55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-1</a:t>
              </a:r>
            </a:p>
          </p:txBody>
        </p:sp>
        <p:sp>
          <p:nvSpPr>
            <p:cNvPr id="158733" name="Rectangle 13"/>
            <p:cNvSpPr>
              <a:spLocks noChangeArrowheads="1"/>
            </p:cNvSpPr>
            <p:nvPr/>
          </p:nvSpPr>
          <p:spPr bwMode="auto">
            <a:xfrm>
              <a:off x="2216" y="2982"/>
              <a:ext cx="551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-2</a:t>
              </a:r>
            </a:p>
          </p:txBody>
        </p:sp>
        <p:sp>
          <p:nvSpPr>
            <p:cNvPr id="158734" name="Rectangle 14"/>
            <p:cNvSpPr>
              <a:spLocks noChangeArrowheads="1"/>
            </p:cNvSpPr>
            <p:nvPr/>
          </p:nvSpPr>
          <p:spPr bwMode="auto">
            <a:xfrm>
              <a:off x="864" y="2982"/>
              <a:ext cx="1352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 smtClean="0"/>
                <a:t>ÍNDICE DRIS</a:t>
              </a:r>
              <a:endParaRPr lang="pt-BR" b="1" dirty="0"/>
            </a:p>
          </p:txBody>
        </p:sp>
        <p:sp>
          <p:nvSpPr>
            <p:cNvPr id="158735" name="Rectangle 15"/>
            <p:cNvSpPr>
              <a:spLocks noChangeArrowheads="1"/>
            </p:cNvSpPr>
            <p:nvPr/>
          </p:nvSpPr>
          <p:spPr bwMode="auto">
            <a:xfrm>
              <a:off x="4971" y="2336"/>
              <a:ext cx="5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2,1</a:t>
              </a:r>
            </a:p>
          </p:txBody>
        </p:sp>
        <p:sp>
          <p:nvSpPr>
            <p:cNvPr id="158736" name="Rectangle 16"/>
            <p:cNvSpPr>
              <a:spLocks noChangeArrowheads="1"/>
            </p:cNvSpPr>
            <p:nvPr/>
          </p:nvSpPr>
          <p:spPr bwMode="auto">
            <a:xfrm>
              <a:off x="4470" y="2336"/>
              <a:ext cx="5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5,2</a:t>
              </a:r>
            </a:p>
          </p:txBody>
        </p:sp>
        <p:sp>
          <p:nvSpPr>
            <p:cNvPr id="158737" name="Rectangle 17"/>
            <p:cNvSpPr>
              <a:spLocks noChangeArrowheads="1"/>
            </p:cNvSpPr>
            <p:nvPr/>
          </p:nvSpPr>
          <p:spPr bwMode="auto">
            <a:xfrm>
              <a:off x="3919" y="2336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44,6</a:t>
              </a:r>
            </a:p>
          </p:txBody>
        </p:sp>
        <p:sp>
          <p:nvSpPr>
            <p:cNvPr id="158738" name="Rectangle 18"/>
            <p:cNvSpPr>
              <a:spLocks noChangeArrowheads="1"/>
            </p:cNvSpPr>
            <p:nvPr/>
          </p:nvSpPr>
          <p:spPr bwMode="auto">
            <a:xfrm>
              <a:off x="3318" y="2336"/>
              <a:ext cx="6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18,6</a:t>
              </a:r>
            </a:p>
          </p:txBody>
        </p:sp>
        <p:sp>
          <p:nvSpPr>
            <p:cNvPr id="158739" name="Rectangle 19"/>
            <p:cNvSpPr>
              <a:spLocks noChangeArrowheads="1"/>
            </p:cNvSpPr>
            <p:nvPr/>
          </p:nvSpPr>
          <p:spPr bwMode="auto">
            <a:xfrm>
              <a:off x="2767" y="2336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1,2</a:t>
              </a:r>
            </a:p>
          </p:txBody>
        </p:sp>
        <p:sp>
          <p:nvSpPr>
            <p:cNvPr id="158740" name="Rectangle 20"/>
            <p:cNvSpPr>
              <a:spLocks noChangeArrowheads="1"/>
            </p:cNvSpPr>
            <p:nvPr/>
          </p:nvSpPr>
          <p:spPr bwMode="auto">
            <a:xfrm>
              <a:off x="2216" y="2336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28,8</a:t>
              </a:r>
            </a:p>
          </p:txBody>
        </p:sp>
        <p:sp>
          <p:nvSpPr>
            <p:cNvPr id="158741" name="Rectangle 21"/>
            <p:cNvSpPr>
              <a:spLocks noChangeArrowheads="1"/>
            </p:cNvSpPr>
            <p:nvPr/>
          </p:nvSpPr>
          <p:spPr bwMode="auto">
            <a:xfrm>
              <a:off x="864" y="2336"/>
              <a:ext cx="1352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 smtClean="0"/>
                <a:t>TEOR FOLIAR MÉDIO</a:t>
              </a:r>
              <a:endParaRPr lang="pt-BR" b="1" dirty="0"/>
            </a:p>
          </p:txBody>
        </p:sp>
        <p:sp>
          <p:nvSpPr>
            <p:cNvPr id="158742" name="Rectangle 22"/>
            <p:cNvSpPr>
              <a:spLocks noChangeArrowheads="1"/>
            </p:cNvSpPr>
            <p:nvPr/>
          </p:nvSpPr>
          <p:spPr bwMode="auto">
            <a:xfrm>
              <a:off x="4971" y="1690"/>
              <a:ext cx="5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2,1</a:t>
              </a:r>
            </a:p>
          </p:txBody>
        </p:sp>
        <p:sp>
          <p:nvSpPr>
            <p:cNvPr id="158743" name="Rectangle 23"/>
            <p:cNvSpPr>
              <a:spLocks noChangeArrowheads="1"/>
            </p:cNvSpPr>
            <p:nvPr/>
          </p:nvSpPr>
          <p:spPr bwMode="auto">
            <a:xfrm>
              <a:off x="4470" y="1690"/>
              <a:ext cx="5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5,2</a:t>
              </a:r>
            </a:p>
          </p:txBody>
        </p:sp>
        <p:sp>
          <p:nvSpPr>
            <p:cNvPr id="158744" name="Rectangle 24"/>
            <p:cNvSpPr>
              <a:spLocks noChangeArrowheads="1"/>
            </p:cNvSpPr>
            <p:nvPr/>
          </p:nvSpPr>
          <p:spPr bwMode="auto">
            <a:xfrm>
              <a:off x="3919" y="1690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44,6</a:t>
              </a:r>
            </a:p>
          </p:txBody>
        </p:sp>
        <p:sp>
          <p:nvSpPr>
            <p:cNvPr id="158745" name="Rectangle 25"/>
            <p:cNvSpPr>
              <a:spLocks noChangeArrowheads="1"/>
            </p:cNvSpPr>
            <p:nvPr/>
          </p:nvSpPr>
          <p:spPr bwMode="auto">
            <a:xfrm>
              <a:off x="3318" y="1690"/>
              <a:ext cx="60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18,6</a:t>
              </a:r>
            </a:p>
          </p:txBody>
        </p:sp>
        <p:sp>
          <p:nvSpPr>
            <p:cNvPr id="158746" name="Rectangle 26"/>
            <p:cNvSpPr>
              <a:spLocks noChangeArrowheads="1"/>
            </p:cNvSpPr>
            <p:nvPr/>
          </p:nvSpPr>
          <p:spPr bwMode="auto">
            <a:xfrm>
              <a:off x="2767" y="1690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1,2</a:t>
              </a:r>
            </a:p>
          </p:txBody>
        </p:sp>
        <p:sp>
          <p:nvSpPr>
            <p:cNvPr id="158747" name="Rectangle 27"/>
            <p:cNvSpPr>
              <a:spLocks noChangeArrowheads="1"/>
            </p:cNvSpPr>
            <p:nvPr/>
          </p:nvSpPr>
          <p:spPr bwMode="auto">
            <a:xfrm>
              <a:off x="2216" y="1690"/>
              <a:ext cx="551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28,8</a:t>
              </a:r>
            </a:p>
          </p:txBody>
        </p:sp>
        <p:sp>
          <p:nvSpPr>
            <p:cNvPr id="158748" name="Rectangle 28"/>
            <p:cNvSpPr>
              <a:spLocks noChangeArrowheads="1"/>
            </p:cNvSpPr>
            <p:nvPr/>
          </p:nvSpPr>
          <p:spPr bwMode="auto">
            <a:xfrm>
              <a:off x="864" y="1690"/>
              <a:ext cx="1352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 smtClean="0"/>
                <a:t>TEOR FOLIAR</a:t>
              </a:r>
              <a:endParaRPr lang="pt-BR" b="1" dirty="0"/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AMOSTRA</a:t>
              </a:r>
            </a:p>
          </p:txBody>
        </p:sp>
        <p:sp>
          <p:nvSpPr>
            <p:cNvPr id="158749" name="Rectangle 29"/>
            <p:cNvSpPr>
              <a:spLocks noChangeArrowheads="1"/>
            </p:cNvSpPr>
            <p:nvPr/>
          </p:nvSpPr>
          <p:spPr bwMode="auto">
            <a:xfrm>
              <a:off x="4971" y="1324"/>
              <a:ext cx="50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</a:p>
          </p:txBody>
        </p:sp>
        <p:sp>
          <p:nvSpPr>
            <p:cNvPr id="158750" name="Rectangle 30"/>
            <p:cNvSpPr>
              <a:spLocks noChangeArrowheads="1"/>
            </p:cNvSpPr>
            <p:nvPr/>
          </p:nvSpPr>
          <p:spPr bwMode="auto">
            <a:xfrm>
              <a:off x="4470" y="1324"/>
              <a:ext cx="50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</a:t>
              </a:r>
            </a:p>
          </p:txBody>
        </p:sp>
        <p:sp>
          <p:nvSpPr>
            <p:cNvPr id="158751" name="Rectangle 31"/>
            <p:cNvSpPr>
              <a:spLocks noChangeArrowheads="1"/>
            </p:cNvSpPr>
            <p:nvPr/>
          </p:nvSpPr>
          <p:spPr bwMode="auto">
            <a:xfrm>
              <a:off x="3919" y="1324"/>
              <a:ext cx="55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</a:t>
              </a:r>
            </a:p>
          </p:txBody>
        </p:sp>
        <p:sp>
          <p:nvSpPr>
            <p:cNvPr id="158752" name="Rectangle 32"/>
            <p:cNvSpPr>
              <a:spLocks noChangeArrowheads="1"/>
            </p:cNvSpPr>
            <p:nvPr/>
          </p:nvSpPr>
          <p:spPr bwMode="auto">
            <a:xfrm>
              <a:off x="3318" y="1324"/>
              <a:ext cx="60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</a:t>
              </a:r>
            </a:p>
          </p:txBody>
        </p:sp>
        <p:sp>
          <p:nvSpPr>
            <p:cNvPr id="158753" name="Rectangle 33"/>
            <p:cNvSpPr>
              <a:spLocks noChangeArrowheads="1"/>
            </p:cNvSpPr>
            <p:nvPr/>
          </p:nvSpPr>
          <p:spPr bwMode="auto">
            <a:xfrm>
              <a:off x="2767" y="1324"/>
              <a:ext cx="55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</a:t>
              </a:r>
            </a:p>
          </p:txBody>
        </p:sp>
        <p:sp>
          <p:nvSpPr>
            <p:cNvPr id="158754" name="Rectangle 34"/>
            <p:cNvSpPr>
              <a:spLocks noChangeArrowheads="1"/>
            </p:cNvSpPr>
            <p:nvPr/>
          </p:nvSpPr>
          <p:spPr bwMode="auto">
            <a:xfrm>
              <a:off x="2216" y="1324"/>
              <a:ext cx="55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</a:p>
          </p:txBody>
        </p:sp>
        <p:sp>
          <p:nvSpPr>
            <p:cNvPr id="158755" name="Rectangle 35"/>
            <p:cNvSpPr>
              <a:spLocks noChangeArrowheads="1"/>
            </p:cNvSpPr>
            <p:nvPr/>
          </p:nvSpPr>
          <p:spPr bwMode="auto">
            <a:xfrm>
              <a:off x="864" y="1324"/>
              <a:ext cx="135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pt-B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8756" name="Rectangle 36"/>
            <p:cNvSpPr>
              <a:spLocks noChangeArrowheads="1"/>
            </p:cNvSpPr>
            <p:nvPr/>
          </p:nvSpPr>
          <p:spPr bwMode="auto">
            <a:xfrm>
              <a:off x="864" y="1094"/>
              <a:ext cx="460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/>
                <a:t>SISTEMA INTEGRADO DE DIAGNOSE E RECOMENDAÇÃO</a:t>
              </a:r>
            </a:p>
          </p:txBody>
        </p:sp>
        <p:sp>
          <p:nvSpPr>
            <p:cNvPr id="158757" name="Rectangle 37"/>
            <p:cNvSpPr>
              <a:spLocks noChangeArrowheads="1"/>
            </p:cNvSpPr>
            <p:nvPr/>
          </p:nvSpPr>
          <p:spPr bwMode="auto">
            <a:xfrm>
              <a:off x="864" y="864"/>
              <a:ext cx="460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None/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DRIS</a:t>
              </a:r>
            </a:p>
          </p:txBody>
        </p:sp>
        <p:sp>
          <p:nvSpPr>
            <p:cNvPr id="174115" name="Line 38"/>
            <p:cNvSpPr>
              <a:spLocks noChangeShapeType="1"/>
            </p:cNvSpPr>
            <p:nvPr/>
          </p:nvSpPr>
          <p:spPr bwMode="auto">
            <a:xfrm>
              <a:off x="864" y="864"/>
              <a:ext cx="4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16" name="Line 39"/>
            <p:cNvSpPr>
              <a:spLocks noChangeShapeType="1"/>
            </p:cNvSpPr>
            <p:nvPr/>
          </p:nvSpPr>
          <p:spPr bwMode="auto">
            <a:xfrm>
              <a:off x="864" y="1094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17" name="Line 40"/>
            <p:cNvSpPr>
              <a:spLocks noChangeShapeType="1"/>
            </p:cNvSpPr>
            <p:nvPr/>
          </p:nvSpPr>
          <p:spPr bwMode="auto">
            <a:xfrm>
              <a:off x="864" y="1324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18" name="Line 41"/>
            <p:cNvSpPr>
              <a:spLocks noChangeShapeType="1"/>
            </p:cNvSpPr>
            <p:nvPr/>
          </p:nvSpPr>
          <p:spPr bwMode="auto">
            <a:xfrm>
              <a:off x="864" y="169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19" name="Line 42"/>
            <p:cNvSpPr>
              <a:spLocks noChangeShapeType="1"/>
            </p:cNvSpPr>
            <p:nvPr/>
          </p:nvSpPr>
          <p:spPr bwMode="auto">
            <a:xfrm>
              <a:off x="864" y="2336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0" name="Line 43"/>
            <p:cNvSpPr>
              <a:spLocks noChangeShapeType="1"/>
            </p:cNvSpPr>
            <p:nvPr/>
          </p:nvSpPr>
          <p:spPr bwMode="auto">
            <a:xfrm>
              <a:off x="864" y="2982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1" name="Line 44"/>
            <p:cNvSpPr>
              <a:spLocks noChangeShapeType="1"/>
            </p:cNvSpPr>
            <p:nvPr/>
          </p:nvSpPr>
          <p:spPr bwMode="auto">
            <a:xfrm>
              <a:off x="864" y="3786"/>
              <a:ext cx="460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2" name="Line 45"/>
            <p:cNvSpPr>
              <a:spLocks noChangeShapeType="1"/>
            </p:cNvSpPr>
            <p:nvPr/>
          </p:nvSpPr>
          <p:spPr bwMode="auto">
            <a:xfrm>
              <a:off x="864" y="864"/>
              <a:ext cx="0" cy="292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3" name="Line 46"/>
            <p:cNvSpPr>
              <a:spLocks noChangeShapeType="1"/>
            </p:cNvSpPr>
            <p:nvPr/>
          </p:nvSpPr>
          <p:spPr bwMode="auto">
            <a:xfrm>
              <a:off x="5472" y="864"/>
              <a:ext cx="0" cy="292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4" name="Line 47"/>
            <p:cNvSpPr>
              <a:spLocks noChangeShapeType="1"/>
            </p:cNvSpPr>
            <p:nvPr/>
          </p:nvSpPr>
          <p:spPr bwMode="auto">
            <a:xfrm>
              <a:off x="2216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5" name="Line 48"/>
            <p:cNvSpPr>
              <a:spLocks noChangeShapeType="1"/>
            </p:cNvSpPr>
            <p:nvPr/>
          </p:nvSpPr>
          <p:spPr bwMode="auto">
            <a:xfrm>
              <a:off x="2767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6" name="Line 49"/>
            <p:cNvSpPr>
              <a:spLocks noChangeShapeType="1"/>
            </p:cNvSpPr>
            <p:nvPr/>
          </p:nvSpPr>
          <p:spPr bwMode="auto">
            <a:xfrm>
              <a:off x="3318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7" name="Line 50"/>
            <p:cNvSpPr>
              <a:spLocks noChangeShapeType="1"/>
            </p:cNvSpPr>
            <p:nvPr/>
          </p:nvSpPr>
          <p:spPr bwMode="auto">
            <a:xfrm>
              <a:off x="3919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8" name="Line 51"/>
            <p:cNvSpPr>
              <a:spLocks noChangeShapeType="1"/>
            </p:cNvSpPr>
            <p:nvPr/>
          </p:nvSpPr>
          <p:spPr bwMode="auto">
            <a:xfrm>
              <a:off x="4470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  <p:sp>
          <p:nvSpPr>
            <p:cNvPr id="174129" name="Line 52"/>
            <p:cNvSpPr>
              <a:spLocks noChangeShapeType="1"/>
            </p:cNvSpPr>
            <p:nvPr/>
          </p:nvSpPr>
          <p:spPr bwMode="auto">
            <a:xfrm>
              <a:off x="4971" y="1324"/>
              <a:ext cx="0" cy="20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4130" name="Line 53"/>
            <p:cNvSpPr>
              <a:spLocks noChangeShapeType="1"/>
            </p:cNvSpPr>
            <p:nvPr/>
          </p:nvSpPr>
          <p:spPr bwMode="auto">
            <a:xfrm>
              <a:off x="864" y="342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b="1"/>
            </a:p>
          </p:txBody>
        </p:sp>
      </p:grpSp>
      <p:sp>
        <p:nvSpPr>
          <p:cNvPr id="174083" name="CaixaDeTexto 1"/>
          <p:cNvSpPr txBox="1">
            <a:spLocks noChangeArrowheads="1"/>
          </p:cNvSpPr>
          <p:nvPr/>
        </p:nvSpPr>
        <p:spPr bwMode="auto">
          <a:xfrm>
            <a:off x="4257395" y="289010"/>
            <a:ext cx="295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solidFill>
                  <a:srgbClr val="00B050"/>
                </a:solidFill>
                <a:latin typeface="Arial Black" panose="020B0A04020102020204" pitchFamily="34" charset="0"/>
              </a:rPr>
              <a:t>Alta Produção</a:t>
            </a:r>
          </a:p>
        </p:txBody>
      </p:sp>
    </p:spTree>
    <p:extLst>
      <p:ext uri="{BB962C8B-B14F-4D97-AF65-F5344CB8AC3E}">
        <p14:creationId xmlns:p14="http://schemas.microsoft.com/office/powerpoint/2010/main" val="33259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53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62922"/>
              </p:ext>
            </p:extLst>
          </p:nvPr>
        </p:nvGraphicFramePr>
        <p:xfrm>
          <a:off x="914400" y="892736"/>
          <a:ext cx="9520518" cy="5355662"/>
        </p:xfrm>
        <a:graphic>
          <a:graphicData uri="http://schemas.openxmlformats.org/drawingml/2006/table">
            <a:tbl>
              <a:tblPr/>
              <a:tblGrid>
                <a:gridCol w="2793346"/>
                <a:gridCol w="1138413"/>
                <a:gridCol w="1138412"/>
                <a:gridCol w="1241718"/>
                <a:gridCol w="1138412"/>
                <a:gridCol w="1035109"/>
                <a:gridCol w="1035108"/>
              </a:tblGrid>
              <a:tr h="423919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DRIS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3919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SISTEMA INTEGRADO DE DIAGNOSE E RECOMENDAÇÃO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55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TEOR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AMOSTRA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27,6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13,0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39,4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TEOR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MÉDIO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18,6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44,6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ÍNDICE DRIS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414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BALANÇO NUTRICIONAL: 140                       3,0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cx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/planta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5154" name="CaixaDeTexto 6"/>
          <p:cNvSpPr txBox="1">
            <a:spLocks noChangeArrowheads="1"/>
          </p:cNvSpPr>
          <p:nvPr/>
        </p:nvSpPr>
        <p:spPr bwMode="auto">
          <a:xfrm>
            <a:off x="4786314" y="225426"/>
            <a:ext cx="3336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Média Produção</a:t>
            </a:r>
          </a:p>
        </p:txBody>
      </p:sp>
    </p:spTree>
    <p:extLst>
      <p:ext uri="{BB962C8B-B14F-4D97-AF65-F5344CB8AC3E}">
        <p14:creationId xmlns:p14="http://schemas.microsoft.com/office/powerpoint/2010/main" val="38176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10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279959"/>
              </p:ext>
            </p:extLst>
          </p:nvPr>
        </p:nvGraphicFramePr>
        <p:xfrm>
          <a:off x="636493" y="851647"/>
          <a:ext cx="9574307" cy="5157041"/>
        </p:xfrm>
        <a:graphic>
          <a:graphicData uri="http://schemas.openxmlformats.org/drawingml/2006/table">
            <a:tbl>
              <a:tblPr/>
              <a:tblGrid>
                <a:gridCol w="2809128"/>
                <a:gridCol w="1144845"/>
                <a:gridCol w="1144844"/>
                <a:gridCol w="1248733"/>
                <a:gridCol w="1144844"/>
                <a:gridCol w="1040957"/>
                <a:gridCol w="1040956"/>
              </a:tblGrid>
              <a:tr h="40680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DRIS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680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SISTEMA INTEGRADO DE DIAGNOSE E RECOMENDAÇÃO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6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9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TEOR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AMOSTRA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24,9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13,3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42,0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9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TEOR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MÉDIO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18,6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44,6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ÍNDICE DRIS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-137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219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BALANÇO NUTRICIONAL: 294                      1,5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cx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/planta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6178" name="CaixaDeTexto 6"/>
          <p:cNvSpPr txBox="1">
            <a:spLocks noChangeArrowheads="1"/>
          </p:cNvSpPr>
          <p:nvPr/>
        </p:nvSpPr>
        <p:spPr bwMode="auto">
          <a:xfrm>
            <a:off x="4042244" y="189567"/>
            <a:ext cx="3278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Baixa Produção</a:t>
            </a:r>
          </a:p>
        </p:txBody>
      </p:sp>
    </p:spTree>
    <p:extLst>
      <p:ext uri="{BB962C8B-B14F-4D97-AF65-F5344CB8AC3E}">
        <p14:creationId xmlns:p14="http://schemas.microsoft.com/office/powerpoint/2010/main" val="9210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3303924469"/>
              </p:ext>
            </p:extLst>
          </p:nvPr>
        </p:nvGraphicFramePr>
        <p:xfrm>
          <a:off x="1596226" y="719009"/>
          <a:ext cx="8453209" cy="522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074024" y="869576"/>
            <a:ext cx="146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Excesso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718612" y="4007223"/>
            <a:ext cx="201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Deficiência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8588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248883" y="403225"/>
            <a:ext cx="9715500" cy="6051550"/>
            <a:chOff x="780" y="254"/>
            <a:chExt cx="6120" cy="381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80" y="254"/>
              <a:ext cx="6120" cy="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254"/>
              <a:ext cx="6126" cy="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5038196" y="6550223"/>
            <a:ext cx="2945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dirty="0">
                <a:solidFill>
                  <a:srgbClr val="0070C0"/>
                </a:solidFill>
                <a:latin typeface="Arial Black" panose="020B0A04020102020204" pitchFamily="34" charset="0"/>
              </a:rPr>
              <a:t>Fonte: </a:t>
            </a:r>
            <a:r>
              <a:rPr lang="pt-BR" altLang="pt-BR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Kurihara</a:t>
            </a:r>
            <a:r>
              <a:rPr lang="pt-BR" altLang="pt-BR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et al. (2014)</a:t>
            </a:r>
            <a:endParaRPr lang="en-US" altLang="pt-BR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315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708026"/>
            <a:ext cx="8424863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CaixaDeTexto 2"/>
          <p:cNvSpPr txBox="1">
            <a:spLocks noChangeArrowheads="1"/>
          </p:cNvSpPr>
          <p:nvPr/>
        </p:nvSpPr>
        <p:spPr bwMode="auto">
          <a:xfrm>
            <a:off x="474134" y="0"/>
            <a:ext cx="91101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Variabilidade espacial </a:t>
            </a:r>
            <a:r>
              <a:rPr lang="pt-BR" altLang="pt-BR" sz="2200" dirty="0" smtClean="0">
                <a:solidFill>
                  <a:srgbClr val="000000"/>
                </a:solidFill>
                <a:latin typeface="+mn-lt"/>
              </a:rPr>
              <a:t>quanto ao </a:t>
            </a: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estado nutricional do café </a:t>
            </a:r>
            <a:r>
              <a:rPr lang="pt-BR" altLang="pt-BR" sz="2200" dirty="0" smtClean="0">
                <a:solidFill>
                  <a:srgbClr val="000000"/>
                </a:solidFill>
                <a:latin typeface="+mn-lt"/>
              </a:rPr>
              <a:t>arábica com </a:t>
            </a: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base no índice DRIS</a:t>
            </a:r>
            <a:endParaRPr lang="en-US" altLang="pt-BR" sz="2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20307" y="6580187"/>
            <a:ext cx="44640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de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Silva et al. (2011) </a:t>
            </a:r>
            <a:r>
              <a:rPr lang="pt-BR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Ceres</a:t>
            </a:r>
            <a:r>
              <a:rPr lang="pt-BR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58, n.2, p. 256-261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48" y="1345693"/>
            <a:ext cx="4917578" cy="44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97752" y="5947848"/>
            <a:ext cx="449277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hlinkClick r:id="rId3"/>
              </a:rPr>
              <a:t>http://www.xemabonos.es/catalogo/correctores-de-carencias/?lang=en</a:t>
            </a:r>
            <a:r>
              <a:rPr lang="pt-BR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3732" name="Picture 4" descr="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83" y="1345693"/>
            <a:ext cx="3938713" cy="22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36970" y="11682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estes sintomas “nos dizem” acerca da participação dos nutrientes na bioquímica e fisiologia das plantas?</a:t>
            </a:r>
          </a:p>
        </p:txBody>
      </p:sp>
      <p:pic>
        <p:nvPicPr>
          <p:cNvPr id="73734" name="Picture 6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83" y="3662206"/>
            <a:ext cx="39387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6604483" y="1345693"/>
            <a:ext cx="470000" cy="415498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pt-BR" sz="2100" b="1" dirty="0">
                <a:solidFill>
                  <a:srgbClr val="FFFF00"/>
                </a:solidFill>
              </a:rPr>
              <a:t>- P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604483" y="3669423"/>
            <a:ext cx="505267" cy="415498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pt-BR" sz="2100" b="1" dirty="0">
                <a:solidFill>
                  <a:srgbClr val="FFFF00"/>
                </a:solidFill>
              </a:rPr>
              <a:t>- N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612678" y="5800322"/>
            <a:ext cx="1922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Fonte: </a:t>
            </a:r>
            <a:r>
              <a:rPr lang="pt-BR" sz="1000" dirty="0" err="1">
                <a:solidFill>
                  <a:srgbClr val="0070C0"/>
                </a:solidFill>
              </a:rPr>
              <a:t>Better</a:t>
            </a:r>
            <a:r>
              <a:rPr lang="pt-BR" sz="1000" dirty="0">
                <a:solidFill>
                  <a:srgbClr val="0070C0"/>
                </a:solidFill>
              </a:rPr>
              <a:t> </a:t>
            </a:r>
            <a:r>
              <a:rPr lang="pt-BR" sz="1000" dirty="0" err="1">
                <a:solidFill>
                  <a:srgbClr val="0070C0"/>
                </a:solidFill>
              </a:rPr>
              <a:t>Crops</a:t>
            </a:r>
            <a:r>
              <a:rPr lang="pt-BR" sz="1000" dirty="0">
                <a:solidFill>
                  <a:srgbClr val="0070C0"/>
                </a:solidFill>
              </a:rPr>
              <a:t> </a:t>
            </a:r>
            <a:r>
              <a:rPr lang="pt-BR" sz="1000" dirty="0">
                <a:solidFill>
                  <a:schemeClr val="bg1"/>
                </a:solidFill>
              </a:rPr>
              <a:t>(2018), v.102</a:t>
            </a:r>
          </a:p>
        </p:txBody>
      </p:sp>
    </p:spTree>
    <p:extLst>
      <p:ext uri="{BB962C8B-B14F-4D97-AF65-F5344CB8AC3E}">
        <p14:creationId xmlns:p14="http://schemas.microsoft.com/office/powerpoint/2010/main" val="22068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63975" y="6580187"/>
            <a:ext cx="44640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de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Silva et al. (2011) </a:t>
            </a:r>
            <a:r>
              <a:rPr lang="pt-BR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Ceres, </a:t>
            </a:r>
            <a:r>
              <a:rPr lang="pt-BR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58, n.2, p. 256-261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8180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4" y="1261533"/>
            <a:ext cx="9895286" cy="43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897467" y="323304"/>
            <a:ext cx="91101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Variabilidade espacial </a:t>
            </a:r>
            <a:r>
              <a:rPr lang="pt-BR" altLang="pt-BR" sz="2200" dirty="0" smtClean="0">
                <a:solidFill>
                  <a:srgbClr val="000000"/>
                </a:solidFill>
                <a:latin typeface="+mn-lt"/>
              </a:rPr>
              <a:t>quanto ao </a:t>
            </a: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estado nutricional do café </a:t>
            </a:r>
            <a:r>
              <a:rPr lang="pt-BR" altLang="pt-BR" sz="2200" dirty="0" smtClean="0">
                <a:solidFill>
                  <a:srgbClr val="000000"/>
                </a:solidFill>
                <a:latin typeface="+mn-lt"/>
              </a:rPr>
              <a:t>arábica com </a:t>
            </a:r>
            <a:r>
              <a:rPr lang="pt-BR" altLang="pt-BR" sz="2200" dirty="0">
                <a:solidFill>
                  <a:srgbClr val="000000"/>
                </a:solidFill>
                <a:latin typeface="+mn-lt"/>
              </a:rPr>
              <a:t>base no índice DRIS</a:t>
            </a:r>
            <a:endParaRPr lang="en-US" altLang="pt-BR" sz="2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6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7"/>
          <a:stretch/>
        </p:blipFill>
        <p:spPr bwMode="auto">
          <a:xfrm>
            <a:off x="85145" y="546848"/>
            <a:ext cx="11420969" cy="52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6188" y="5871882"/>
            <a:ext cx="1087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Santos EF, </a:t>
            </a:r>
            <a:r>
              <a:rPr lang="pt-BR" sz="1200" dirty="0" err="1" smtClean="0"/>
              <a:t>Donha</a:t>
            </a:r>
            <a:r>
              <a:rPr lang="pt-BR" sz="1200" dirty="0" smtClean="0"/>
              <a:t>  RMA, Araújo CMM, </a:t>
            </a:r>
            <a:r>
              <a:rPr lang="pt-BR" sz="1200" dirty="0"/>
              <a:t>Lavres </a:t>
            </a:r>
            <a:r>
              <a:rPr lang="pt-BR" sz="1200" dirty="0" smtClean="0"/>
              <a:t>J, </a:t>
            </a:r>
            <a:r>
              <a:rPr lang="pt-BR" sz="1200" dirty="0"/>
              <a:t>&amp; </a:t>
            </a:r>
            <a:r>
              <a:rPr lang="pt-BR" sz="1200" dirty="0" smtClean="0"/>
              <a:t>Camacho MA. </a:t>
            </a:r>
            <a:r>
              <a:rPr lang="pt-BR" sz="1200" dirty="0"/>
              <a:t>(2013). Faixas normais de nutrientes em cana-de-açúcar pelos métodos </a:t>
            </a:r>
            <a:r>
              <a:rPr lang="pt-BR" sz="1200" dirty="0" err="1"/>
              <a:t>ChM</a:t>
            </a:r>
            <a:r>
              <a:rPr lang="pt-BR" sz="1200" dirty="0"/>
              <a:t>, DRIS e CND e nível crítico pela distribuição normal reduzida. </a:t>
            </a:r>
            <a:r>
              <a:rPr lang="pt-BR" sz="1200" dirty="0">
                <a:solidFill>
                  <a:srgbClr val="0070C0"/>
                </a:solidFill>
              </a:rPr>
              <a:t>Revista Brasileira de Ciência do Solo</a:t>
            </a:r>
            <a:r>
              <a:rPr lang="pt-BR" sz="1200" dirty="0"/>
              <a:t>, 37(6), 1651-1658. </a:t>
            </a:r>
            <a:r>
              <a:rPr lang="pt-BR" sz="1200" dirty="0">
                <a:solidFill>
                  <a:srgbClr val="0070C0"/>
                </a:solidFill>
              </a:rPr>
              <a:t>https://doi.org/10.1590/S0100-06832013000600021</a:t>
            </a:r>
          </a:p>
        </p:txBody>
      </p:sp>
    </p:spTree>
    <p:extLst>
      <p:ext uri="{BB962C8B-B14F-4D97-AF65-F5344CB8AC3E}">
        <p14:creationId xmlns:p14="http://schemas.microsoft.com/office/powerpoint/2010/main" val="1158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7"/>
          <p:cNvSpPr>
            <a:spLocks noChangeArrowheads="1"/>
          </p:cNvSpPr>
          <p:nvPr/>
        </p:nvSpPr>
        <p:spPr bwMode="auto">
          <a:xfrm>
            <a:off x="5208120" y="2446851"/>
            <a:ext cx="2374900" cy="11080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SOLO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fertilidade</a:t>
            </a:r>
          </a:p>
        </p:txBody>
      </p:sp>
      <p:sp>
        <p:nvSpPr>
          <p:cNvPr id="19459" name="Freeform 1035"/>
          <p:cNvSpPr>
            <a:spLocks/>
          </p:cNvSpPr>
          <p:nvPr/>
        </p:nvSpPr>
        <p:spPr bwMode="auto">
          <a:xfrm>
            <a:off x="5995520" y="1861064"/>
            <a:ext cx="800100" cy="585787"/>
          </a:xfrm>
          <a:custGeom>
            <a:avLst/>
            <a:gdLst>
              <a:gd name="T0" fmla="*/ 0 w 168"/>
              <a:gd name="T1" fmla="*/ 2147483646 h 225"/>
              <a:gd name="T2" fmla="*/ 2147483646 w 168"/>
              <a:gd name="T3" fmla="*/ 2147483646 h 225"/>
              <a:gd name="T4" fmla="*/ 2147483646 w 168"/>
              <a:gd name="T5" fmla="*/ 2147483646 h 225"/>
              <a:gd name="T6" fmla="*/ 2147483646 w 168"/>
              <a:gd name="T7" fmla="*/ 2147483646 h 225"/>
              <a:gd name="T8" fmla="*/ 2147483646 w 168"/>
              <a:gd name="T9" fmla="*/ 2147483646 h 225"/>
              <a:gd name="T10" fmla="*/ 2147483646 w 168"/>
              <a:gd name="T11" fmla="*/ 2147483646 h 225"/>
              <a:gd name="T12" fmla="*/ 2147483646 w 168"/>
              <a:gd name="T13" fmla="*/ 0 h 225"/>
              <a:gd name="T14" fmla="*/ 0 w 168"/>
              <a:gd name="T15" fmla="*/ 2147483646 h 2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"/>
              <a:gd name="T25" fmla="*/ 0 h 225"/>
              <a:gd name="T26" fmla="*/ 168 w 168"/>
              <a:gd name="T27" fmla="*/ 225 h 2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" h="225">
                <a:moveTo>
                  <a:pt x="0" y="56"/>
                </a:moveTo>
                <a:lnTo>
                  <a:pt x="41" y="56"/>
                </a:lnTo>
                <a:lnTo>
                  <a:pt x="41" y="225"/>
                </a:lnTo>
                <a:lnTo>
                  <a:pt x="125" y="225"/>
                </a:lnTo>
                <a:lnTo>
                  <a:pt x="125" y="56"/>
                </a:lnTo>
                <a:lnTo>
                  <a:pt x="168" y="56"/>
                </a:lnTo>
                <a:lnTo>
                  <a:pt x="84" y="0"/>
                </a:lnTo>
                <a:lnTo>
                  <a:pt x="0" y="5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pt-BR"/>
          </a:p>
        </p:txBody>
      </p:sp>
      <p:grpSp>
        <p:nvGrpSpPr>
          <p:cNvPr id="19460" name="Group 1046"/>
          <p:cNvGrpSpPr>
            <a:grpSpLocks/>
          </p:cNvGrpSpPr>
          <p:nvPr/>
        </p:nvGrpSpPr>
        <p:grpSpPr bwMode="auto">
          <a:xfrm>
            <a:off x="2403475" y="771361"/>
            <a:ext cx="8178800" cy="1200150"/>
            <a:chOff x="272" y="432"/>
            <a:chExt cx="5152" cy="756"/>
          </a:xfrm>
        </p:grpSpPr>
        <p:sp>
          <p:nvSpPr>
            <p:cNvPr id="19465" name="Rectangle 1047"/>
            <p:cNvSpPr>
              <a:spLocks noChangeArrowheads="1"/>
            </p:cNvSpPr>
            <p:nvPr/>
          </p:nvSpPr>
          <p:spPr bwMode="auto">
            <a:xfrm>
              <a:off x="1823" y="495"/>
              <a:ext cx="1994" cy="582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>
                  <a:latin typeface="Comic Sans MS" panose="030F0702030302020204" pitchFamily="66" charset="0"/>
                </a:rPr>
                <a:t>PRODUTIVIDADE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000">
                  <a:latin typeface="Comic Sans MS" panose="030F0702030302020204" pitchFamily="66" charset="0"/>
                </a:rPr>
                <a:t>QUALIDADE e SUSTENTABILIDADE</a:t>
              </a:r>
              <a:endParaRPr lang="pt-BR" altLang="pt-BR" sz="2400">
                <a:latin typeface="Comic Sans MS" panose="030F0702030302020204" pitchFamily="66" charset="0"/>
              </a:endParaRPr>
            </a:p>
          </p:txBody>
        </p:sp>
        <p:sp>
          <p:nvSpPr>
            <p:cNvPr id="19466" name="Rectangle 1048"/>
            <p:cNvSpPr>
              <a:spLocks noChangeArrowheads="1"/>
            </p:cNvSpPr>
            <p:nvPr/>
          </p:nvSpPr>
          <p:spPr bwMode="auto">
            <a:xfrm>
              <a:off x="4752" y="624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2400">
                <a:solidFill>
                  <a:srgbClr val="FF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467" name="Text Box 1049"/>
            <p:cNvSpPr txBox="1">
              <a:spLocks noChangeArrowheads="1"/>
            </p:cNvSpPr>
            <p:nvPr/>
          </p:nvSpPr>
          <p:spPr bwMode="auto">
            <a:xfrm>
              <a:off x="272" y="432"/>
              <a:ext cx="120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2400" dirty="0">
                  <a:latin typeface="Comic Sans MS" panose="030F0702030302020204" pitchFamily="66" charset="0"/>
                </a:rPr>
                <a:t>ALIMENTO FIBRA ENERGIA</a:t>
              </a:r>
            </a:p>
          </p:txBody>
        </p:sp>
      </p:grpSp>
      <p:sp>
        <p:nvSpPr>
          <p:cNvPr id="19461" name="Text Box 1050"/>
          <p:cNvSpPr txBox="1">
            <a:spLocks noChangeArrowheads="1"/>
          </p:cNvSpPr>
          <p:nvPr/>
        </p:nvSpPr>
        <p:spPr bwMode="auto">
          <a:xfrm>
            <a:off x="2638749" y="4393126"/>
            <a:ext cx="1752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latin typeface="Comic Sans MS" panose="030F0702030302020204" pitchFamily="66" charset="0"/>
              </a:rPr>
              <a:t>ANÁLISE DO SOLO</a:t>
            </a:r>
          </a:p>
        </p:txBody>
      </p:sp>
      <p:sp>
        <p:nvSpPr>
          <p:cNvPr id="19462" name="Text Box 1051"/>
          <p:cNvSpPr txBox="1">
            <a:spLocks noChangeArrowheads="1"/>
          </p:cNvSpPr>
          <p:nvPr/>
        </p:nvSpPr>
        <p:spPr bwMode="auto">
          <a:xfrm>
            <a:off x="8382655" y="4242360"/>
            <a:ext cx="1981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>
                <a:latin typeface="Comic Sans MS" panose="030F0702030302020204" pitchFamily="66" charset="0"/>
              </a:rPr>
              <a:t>ANÁLISE DA PLANTA</a:t>
            </a:r>
          </a:p>
        </p:txBody>
      </p:sp>
      <p:sp>
        <p:nvSpPr>
          <p:cNvPr id="19463" name="AutoShape 1053"/>
          <p:cNvSpPr>
            <a:spLocks noChangeArrowheads="1"/>
          </p:cNvSpPr>
          <p:nvPr/>
        </p:nvSpPr>
        <p:spPr bwMode="auto">
          <a:xfrm>
            <a:off x="4566770" y="3626646"/>
            <a:ext cx="3657600" cy="1676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4" name="CaixaDeTexto 1"/>
          <p:cNvSpPr txBox="1">
            <a:spLocks noChangeArrowheads="1"/>
          </p:cNvSpPr>
          <p:nvPr/>
        </p:nvSpPr>
        <p:spPr bwMode="auto">
          <a:xfrm>
            <a:off x="2155357" y="69174"/>
            <a:ext cx="7680325" cy="5857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dirty="0">
                <a:latin typeface="Arial Black" panose="020B0A04020102020204" pitchFamily="34" charset="0"/>
              </a:rPr>
              <a:t>“Levem a mensagem para casa” </a:t>
            </a:r>
            <a:endParaRPr lang="en-US" altLang="pt-BR" dirty="0">
              <a:latin typeface="Arial Black" panose="020B0A04020102020204" pitchFamily="34" charset="0"/>
            </a:endParaRP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5397615"/>
            <a:ext cx="8823325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395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CaixaDeTexto 1"/>
          <p:cNvSpPr txBox="1">
            <a:spLocks noChangeArrowheads="1"/>
          </p:cNvSpPr>
          <p:nvPr/>
        </p:nvSpPr>
        <p:spPr bwMode="auto">
          <a:xfrm>
            <a:off x="2245254" y="662516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Testes </a:t>
            </a:r>
            <a:r>
              <a:rPr lang="pt-BR" altLang="pt-BR" sz="2000" dirty="0"/>
              <a:t>rápidos no tecido (teores solúveis e ‘spot </a:t>
            </a:r>
            <a:r>
              <a:rPr lang="pt-BR" altLang="pt-BR" sz="2000" dirty="0" err="1"/>
              <a:t>tests</a:t>
            </a:r>
            <a:r>
              <a:rPr lang="pt-BR" altLang="pt-BR" sz="2000" dirty="0"/>
              <a:t>’)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52689" y="1357313"/>
            <a:ext cx="6929437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Métodos usuais na diagnose foliar: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Digestão ácida a quente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Digestão por via seca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Extração por agitação (aquosa) - Cl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	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452689" y="3214689"/>
            <a:ext cx="6929437" cy="180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b="1" dirty="0">
                <a:latin typeface="Arial" charset="0"/>
              </a:rPr>
              <a:t> Determinações dos teores solúveis (</a:t>
            </a:r>
            <a:r>
              <a:rPr lang="pt-BR" b="1" dirty="0" err="1">
                <a:latin typeface="Arial" charset="0"/>
              </a:rPr>
              <a:t>Ulrich</a:t>
            </a:r>
            <a:r>
              <a:rPr lang="pt-BR" b="1" dirty="0">
                <a:latin typeface="Arial" charset="0"/>
              </a:rPr>
              <a:t>, 1948</a:t>
            </a:r>
            <a:r>
              <a:rPr lang="pt-BR" sz="2000" b="1" dirty="0">
                <a:latin typeface="Arial" charset="0"/>
              </a:rPr>
              <a:t>) de: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Arial" charset="0"/>
              </a:rPr>
              <a:t>N – nítrico (NO</a:t>
            </a:r>
            <a:r>
              <a:rPr lang="pt-BR" baseline="-25000" dirty="0">
                <a:latin typeface="Arial" charset="0"/>
              </a:rPr>
              <a:t>3</a:t>
            </a:r>
            <a:r>
              <a:rPr lang="pt-BR" baseline="30000" dirty="0">
                <a:latin typeface="Arial" charset="0"/>
              </a:rPr>
              <a:t>-</a:t>
            </a:r>
            <a:r>
              <a:rPr lang="pt-BR" dirty="0">
                <a:latin typeface="Arial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Arial" charset="0"/>
              </a:rPr>
              <a:t>P – H</a:t>
            </a:r>
            <a:r>
              <a:rPr lang="pt-BR" baseline="-25000" dirty="0">
                <a:latin typeface="Arial" charset="0"/>
              </a:rPr>
              <a:t>2</a:t>
            </a:r>
            <a:r>
              <a:rPr lang="pt-BR" dirty="0">
                <a:latin typeface="Arial" charset="0"/>
              </a:rPr>
              <a:t>PO</a:t>
            </a:r>
            <a:r>
              <a:rPr lang="pt-BR" baseline="-25000" dirty="0">
                <a:latin typeface="Arial" charset="0"/>
              </a:rPr>
              <a:t>4</a:t>
            </a:r>
            <a:r>
              <a:rPr lang="pt-BR" baseline="30000" dirty="0">
                <a:latin typeface="Arial" charset="0"/>
              </a:rPr>
              <a:t>2-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Arial" charset="0"/>
              </a:rPr>
              <a:t>K – K</a:t>
            </a:r>
            <a:r>
              <a:rPr lang="pt-BR" baseline="30000" dirty="0">
                <a:latin typeface="Arial" charset="0"/>
              </a:rPr>
              <a:t>+</a:t>
            </a:r>
            <a:r>
              <a:rPr lang="pt-BR" dirty="0">
                <a:latin typeface="Arial" charset="0"/>
              </a:rPr>
              <a:t>	</a:t>
            </a:r>
          </a:p>
        </p:txBody>
      </p:sp>
      <p:sp>
        <p:nvSpPr>
          <p:cNvPr id="193544" name="CaixaDeTexto 12"/>
          <p:cNvSpPr txBox="1">
            <a:spLocks noChangeArrowheads="1"/>
          </p:cNvSpPr>
          <p:nvPr/>
        </p:nvSpPr>
        <p:spPr bwMode="auto">
          <a:xfrm>
            <a:off x="2452688" y="5072064"/>
            <a:ext cx="79295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BR" altLang="pt-BR" sz="2000" b="1"/>
              <a:t> Determinações semi-quantitativas (</a:t>
            </a:r>
            <a:r>
              <a:rPr lang="pt-BR" altLang="pt-BR" sz="1800" b="1"/>
              <a:t>Fernandes, 1967; Malavolta, 1975</a:t>
            </a:r>
            <a:r>
              <a:rPr lang="pt-BR" altLang="pt-BR" sz="2000" b="1"/>
              <a:t>) das concentrações de </a:t>
            </a:r>
            <a:r>
              <a:rPr lang="pt-BR" altLang="pt-BR" sz="2000"/>
              <a:t>NO</a:t>
            </a:r>
            <a:r>
              <a:rPr lang="pt-BR" altLang="pt-BR" sz="2000" baseline="-25000"/>
              <a:t>3</a:t>
            </a:r>
            <a:r>
              <a:rPr lang="pt-BR" altLang="pt-BR" sz="2000" baseline="30000"/>
              <a:t>- </a:t>
            </a:r>
            <a:r>
              <a:rPr lang="pt-BR" altLang="pt-BR" sz="2000"/>
              <a:t>, H</a:t>
            </a:r>
            <a:r>
              <a:rPr lang="pt-BR" altLang="pt-BR" sz="2000" baseline="-25000"/>
              <a:t>2</a:t>
            </a:r>
            <a:r>
              <a:rPr lang="pt-BR" altLang="pt-BR" sz="2000"/>
              <a:t>PO</a:t>
            </a:r>
            <a:r>
              <a:rPr lang="pt-BR" altLang="pt-BR" sz="2000" baseline="-25000"/>
              <a:t>4</a:t>
            </a:r>
            <a:r>
              <a:rPr lang="pt-BR" altLang="pt-BR" sz="2000" baseline="30000"/>
              <a:t>2- </a:t>
            </a:r>
            <a:r>
              <a:rPr lang="pt-BR" altLang="pt-BR" sz="2000"/>
              <a:t> e K+ no suco celular</a:t>
            </a:r>
            <a:r>
              <a:rPr lang="pt-BR" altLang="pt-BR" sz="2000" b="1"/>
              <a:t>.</a:t>
            </a:r>
            <a:r>
              <a:rPr lang="pt-BR" altLang="pt-BR" sz="18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746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CaixaDeTexto 1"/>
          <p:cNvSpPr txBox="1">
            <a:spLocks noChangeArrowheads="1"/>
          </p:cNvSpPr>
          <p:nvPr/>
        </p:nvSpPr>
        <p:spPr bwMode="auto">
          <a:xfrm>
            <a:off x="2024064" y="434977"/>
            <a:ext cx="7643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Testes </a:t>
            </a:r>
            <a:r>
              <a:rPr lang="pt-BR" altLang="pt-BR" sz="2000" dirty="0"/>
              <a:t>rápidos no tecido (teores solúveis e ‘</a:t>
            </a:r>
            <a:r>
              <a:rPr lang="pt-BR" altLang="pt-BR" b="1" dirty="0"/>
              <a:t>spot </a:t>
            </a:r>
            <a:r>
              <a:rPr lang="pt-BR" altLang="pt-BR" b="1" dirty="0" err="1"/>
              <a:t>tests</a:t>
            </a:r>
            <a:r>
              <a:rPr lang="pt-BR" altLang="pt-BR" sz="2000" dirty="0"/>
              <a:t>’)</a:t>
            </a:r>
          </a:p>
        </p:txBody>
      </p:sp>
      <p:sp>
        <p:nvSpPr>
          <p:cNvPr id="194566" name="CaixaDeTexto 12"/>
          <p:cNvSpPr txBox="1">
            <a:spLocks noChangeArrowheads="1"/>
          </p:cNvSpPr>
          <p:nvPr/>
        </p:nvSpPr>
        <p:spPr bwMode="auto">
          <a:xfrm>
            <a:off x="2309813" y="1428751"/>
            <a:ext cx="792956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BR" altLang="pt-BR" sz="2000" b="1"/>
              <a:t> Determinações semi-quantitativas (</a:t>
            </a:r>
            <a:r>
              <a:rPr lang="pt-BR" altLang="pt-BR" sz="1800" b="1"/>
              <a:t>Fernandes, 1967; Malavolta, 1975</a:t>
            </a:r>
            <a:r>
              <a:rPr lang="pt-BR" altLang="pt-BR" sz="2000" b="1"/>
              <a:t>) das concentrações de </a:t>
            </a:r>
            <a:r>
              <a:rPr lang="pt-BR" altLang="pt-BR" sz="2000"/>
              <a:t>NO</a:t>
            </a:r>
            <a:r>
              <a:rPr lang="pt-BR" altLang="pt-BR" sz="2000" baseline="-25000"/>
              <a:t>3</a:t>
            </a:r>
            <a:r>
              <a:rPr lang="pt-BR" altLang="pt-BR" sz="2000" baseline="30000"/>
              <a:t>- </a:t>
            </a:r>
            <a:r>
              <a:rPr lang="pt-BR" altLang="pt-BR" sz="2000"/>
              <a:t>, H</a:t>
            </a:r>
            <a:r>
              <a:rPr lang="pt-BR" altLang="pt-BR" sz="2000" baseline="-25000"/>
              <a:t>2</a:t>
            </a:r>
            <a:r>
              <a:rPr lang="pt-BR" altLang="pt-BR" sz="2000"/>
              <a:t>PO</a:t>
            </a:r>
            <a:r>
              <a:rPr lang="pt-BR" altLang="pt-BR" sz="2000" baseline="-25000"/>
              <a:t>4</a:t>
            </a:r>
            <a:r>
              <a:rPr lang="pt-BR" altLang="pt-BR" sz="2000" baseline="30000"/>
              <a:t>2- </a:t>
            </a:r>
            <a:r>
              <a:rPr lang="pt-BR" altLang="pt-BR" sz="2000"/>
              <a:t> e K</a:t>
            </a:r>
            <a:r>
              <a:rPr lang="pt-BR" altLang="pt-BR" sz="2000" baseline="30000"/>
              <a:t>+</a:t>
            </a:r>
            <a:r>
              <a:rPr lang="pt-BR" altLang="pt-BR" sz="2000"/>
              <a:t> no suco celular</a:t>
            </a:r>
            <a:r>
              <a:rPr lang="pt-BR" altLang="pt-BR" sz="2000" b="1"/>
              <a:t>.</a:t>
            </a:r>
            <a:r>
              <a:rPr lang="pt-BR" altLang="pt-BR" sz="1800"/>
              <a:t>	</a:t>
            </a:r>
          </a:p>
        </p:txBody>
      </p:sp>
      <p:pic>
        <p:nvPicPr>
          <p:cNvPr id="194567" name="Imagem 9" descr="Spot 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1" y="2571751"/>
            <a:ext cx="5419725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CaixaDeTexto 10"/>
          <p:cNvSpPr txBox="1">
            <a:spLocks noChangeArrowheads="1"/>
          </p:cNvSpPr>
          <p:nvPr/>
        </p:nvSpPr>
        <p:spPr bwMode="auto">
          <a:xfrm>
            <a:off x="2024064" y="3500439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N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24125" y="3517900"/>
            <a:ext cx="357188" cy="357188"/>
          </a:xfrm>
          <a:prstGeom prst="rect">
            <a:avLst/>
          </a:prstGeom>
          <a:solidFill>
            <a:srgbClr val="FFCC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94570" name="CaixaDeTexto 13"/>
          <p:cNvSpPr txBox="1">
            <a:spLocks noChangeArrowheads="1"/>
          </p:cNvSpPr>
          <p:nvPr/>
        </p:nvSpPr>
        <p:spPr bwMode="auto">
          <a:xfrm>
            <a:off x="2024064" y="4487864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P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524125" y="4572000"/>
            <a:ext cx="357188" cy="3571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2524125" y="5572125"/>
            <a:ext cx="357188" cy="357188"/>
          </a:xfrm>
          <a:prstGeom prst="rect">
            <a:avLst/>
          </a:prstGeom>
          <a:solidFill>
            <a:srgbClr val="FF9900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94573" name="CaixaDeTexto 16"/>
          <p:cNvSpPr txBox="1">
            <a:spLocks noChangeArrowheads="1"/>
          </p:cNvSpPr>
          <p:nvPr/>
        </p:nvSpPr>
        <p:spPr bwMode="auto">
          <a:xfrm>
            <a:off x="2030414" y="5559425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9242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CaixaDeTexto 5"/>
          <p:cNvSpPr txBox="1">
            <a:spLocks noChangeArrowheads="1"/>
          </p:cNvSpPr>
          <p:nvPr/>
        </p:nvSpPr>
        <p:spPr bwMode="auto">
          <a:xfrm>
            <a:off x="2131220" y="243946"/>
            <a:ext cx="8072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1700" indent="-9017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/>
              <a:t>Tabela – Teores solúveis de NO</a:t>
            </a:r>
            <a:r>
              <a:rPr lang="pt-BR" altLang="pt-BR" sz="1800" baseline="-25000" dirty="0"/>
              <a:t>3</a:t>
            </a:r>
            <a:r>
              <a:rPr lang="pt-BR" altLang="pt-BR" sz="1800" baseline="30000" dirty="0"/>
              <a:t>-</a:t>
            </a:r>
            <a:r>
              <a:rPr lang="pt-BR" altLang="pt-BR" sz="1800" dirty="0"/>
              <a:t>, H</a:t>
            </a:r>
            <a:r>
              <a:rPr lang="pt-BR" altLang="pt-BR" sz="1800" baseline="-25000" dirty="0"/>
              <a:t>2</a:t>
            </a:r>
            <a:r>
              <a:rPr lang="pt-BR" altLang="pt-BR" sz="1800" dirty="0"/>
              <a:t>PO</a:t>
            </a:r>
            <a:r>
              <a:rPr lang="pt-BR" altLang="pt-BR" sz="1800" baseline="-25000" dirty="0"/>
              <a:t>4</a:t>
            </a:r>
            <a:r>
              <a:rPr lang="pt-BR" altLang="pt-BR" sz="1800" baseline="30000" dirty="0"/>
              <a:t>2-</a:t>
            </a:r>
            <a:r>
              <a:rPr lang="pt-BR" altLang="pt-BR" sz="1800" dirty="0"/>
              <a:t> e K</a:t>
            </a:r>
            <a:r>
              <a:rPr lang="pt-BR" altLang="pt-BR" sz="1800" baseline="30000" dirty="0"/>
              <a:t>+</a:t>
            </a:r>
            <a:r>
              <a:rPr lang="pt-BR" altLang="pt-BR" sz="1800" dirty="0"/>
              <a:t>, totais e concentração </a:t>
            </a:r>
            <a:r>
              <a:rPr lang="pt-BR" altLang="pt-BR" sz="1800" dirty="0" err="1"/>
              <a:t>semi-quantitativa</a:t>
            </a:r>
            <a:r>
              <a:rPr lang="pt-BR" altLang="pt-BR" sz="1800" dirty="0"/>
              <a:t>, </a:t>
            </a:r>
            <a:r>
              <a:rPr lang="pt-BR" altLang="pt-BR" sz="1800" baseline="30000" dirty="0"/>
              <a:t> </a:t>
            </a:r>
            <a:r>
              <a:rPr lang="pt-BR" altLang="pt-BR" sz="1800" dirty="0"/>
              <a:t>no pecíolo da folha superior da mamoneira cv. Iris.</a:t>
            </a:r>
            <a:endParaRPr lang="pt-BR" altLang="pt-BR" sz="1800" baseline="300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68528"/>
              </p:ext>
            </p:extLst>
          </p:nvPr>
        </p:nvGraphicFramePr>
        <p:xfrm>
          <a:off x="1782763" y="1114425"/>
          <a:ext cx="8250236" cy="515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25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2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25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6272">
                <a:tc rowSpan="2"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Tratamentos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N-NO</a:t>
                      </a:r>
                      <a:r>
                        <a:rPr lang="pt-BR" sz="14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pt-BR" sz="14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P-H</a:t>
                      </a:r>
                      <a:r>
                        <a:rPr lang="pt-BR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pt-BR" sz="14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pt-BR" sz="1400" baseline="30000" dirty="0" smtClean="0">
                          <a:solidFill>
                            <a:schemeClr val="tx1"/>
                          </a:solidFill>
                        </a:rPr>
                        <a:t>2-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K-K</a:t>
                      </a:r>
                      <a:r>
                        <a:rPr lang="pt-BR" sz="14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272">
                <a:tc vMerge="1">
                  <a:txBody>
                    <a:bodyPr/>
                    <a:lstStyle/>
                    <a:p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----------------------------- g/kg -----------------------------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Deficiência 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0,2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3,5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Completo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2,0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17,3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91439" marR="91439" marT="45712" marB="45712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Teores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</a:rPr>
                        <a:t> totais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---------------------------- g/kg -----------------------------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Deficiência 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12,0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1,9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8,8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Completo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25,1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6,5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26,5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dirty="0"/>
                    </a:p>
                  </a:txBody>
                  <a:tcPr marL="91439" marR="91439" marT="45712" marB="45712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</a:rPr>
                        <a:t>Análise</a:t>
                      </a:r>
                      <a:r>
                        <a:rPr lang="pt-BR" sz="1400" baseline="0" dirty="0" smtClean="0">
                          <a:solidFill>
                            <a:schemeClr val="bg1"/>
                          </a:solidFill>
                        </a:rPr>
                        <a:t> de toque (Spot Test)</a:t>
                      </a:r>
                      <a:endParaRPr lang="pt-BR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24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N* </a:t>
                      </a:r>
                      <a:r>
                        <a:rPr lang="pt-BR" sz="1000" dirty="0" smtClean="0">
                          <a:solidFill>
                            <a:schemeClr val="tx1"/>
                          </a:solidFill>
                        </a:rPr>
                        <a:t>Zn e </a:t>
                      </a:r>
                      <a:r>
                        <a:rPr lang="pt-BR" sz="1000" dirty="0" err="1" smtClean="0">
                          <a:solidFill>
                            <a:schemeClr val="tx1"/>
                          </a:solidFill>
                        </a:rPr>
                        <a:t>alfanaftilamina</a:t>
                      </a:r>
                      <a:endParaRPr lang="pt-BR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* </a:t>
                      </a:r>
                      <a:r>
                        <a:rPr lang="pt-BR" sz="1000" dirty="0" err="1" smtClean="0">
                          <a:solidFill>
                            <a:schemeClr val="tx1"/>
                          </a:solidFill>
                        </a:rPr>
                        <a:t>fosfomolibdato</a:t>
                      </a:r>
                      <a:r>
                        <a:rPr lang="pt-BR" sz="10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pt-BR" sz="1000" dirty="0" err="1" smtClean="0">
                          <a:solidFill>
                            <a:schemeClr val="tx1"/>
                          </a:solidFill>
                        </a:rPr>
                        <a:t>amonio</a:t>
                      </a:r>
                      <a:r>
                        <a:rPr lang="pt-BR" sz="1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pt-BR" sz="1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pt-BR" sz="1000" dirty="0" err="1" smtClean="0">
                          <a:solidFill>
                            <a:schemeClr val="tx1"/>
                          </a:solidFill>
                        </a:rPr>
                        <a:t>dipicrilamina</a:t>
                      </a:r>
                      <a:endParaRPr lang="pt-BR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Deficiência 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FFC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violeta claro</a:t>
                      </a:r>
                      <a:endParaRPr lang="pt-BR" sz="1400" b="1" dirty="0">
                        <a:solidFill>
                          <a:srgbClr val="FFCC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azul</a:t>
                      </a:r>
                      <a:r>
                        <a:rPr lang="pt-BR" sz="1400" b="1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claro</a:t>
                      </a:r>
                      <a:endParaRPr lang="pt-BR" sz="1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laranja</a:t>
                      </a:r>
                      <a:r>
                        <a:rPr lang="pt-BR" sz="1400" b="1" baseline="0" dirty="0" smtClean="0"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claro</a:t>
                      </a:r>
                      <a:endParaRPr lang="pt-BR" sz="1400" b="1" dirty="0"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6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Completo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roxo</a:t>
                      </a:r>
                      <a:endParaRPr lang="pt-BR" sz="1400" b="1" dirty="0"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azul escuro</a:t>
                      </a:r>
                      <a:endParaRPr lang="pt-BR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laranja escuro</a:t>
                      </a:r>
                      <a:endParaRPr lang="pt-BR" sz="1400" b="1" dirty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2" marB="4571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5664" name="CaixaDeTexto 7"/>
          <p:cNvSpPr txBox="1">
            <a:spLocks noChangeArrowheads="1"/>
          </p:cNvSpPr>
          <p:nvPr/>
        </p:nvSpPr>
        <p:spPr bwMode="auto">
          <a:xfrm>
            <a:off x="7940676" y="6492876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(Lavres Jr. et al., 2005)</a:t>
            </a:r>
          </a:p>
        </p:txBody>
      </p:sp>
    </p:spTree>
    <p:extLst>
      <p:ext uri="{BB962C8B-B14F-4D97-AF65-F5344CB8AC3E}">
        <p14:creationId xmlns:p14="http://schemas.microsoft.com/office/powerpoint/2010/main" val="10324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lnSpc>
                <a:spcPct val="95000"/>
              </a:lnSpc>
              <a:defRPr/>
            </a:pPr>
            <a:r>
              <a:rPr lang="pt-BR" sz="4400" dirty="0">
                <a:solidFill>
                  <a:srgbClr val="000099"/>
                </a:solidFill>
                <a:latin typeface="Curlz MT" pitchFamily="18" charset="0"/>
              </a:rPr>
              <a:t>	</a:t>
            </a:r>
            <a:r>
              <a:rPr lang="pt-BR" sz="2200" dirty="0">
                <a:solidFill>
                  <a:srgbClr val="000099"/>
                </a:solidFill>
                <a:latin typeface="Arial Narrow" pitchFamily="34" charset="0"/>
              </a:rPr>
              <a:t>	</a:t>
            </a:r>
            <a:r>
              <a:rPr lang="pt-BR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Clorofilômetro</a:t>
            </a:r>
          </a:p>
          <a:p>
            <a:pPr marL="342900" indent="-342900" algn="just">
              <a:lnSpc>
                <a:spcPct val="95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			</a:t>
            </a:r>
            <a:r>
              <a:rPr lang="pt-BR" dirty="0">
                <a:latin typeface="Arial" charset="0"/>
              </a:rPr>
              <a:t>			</a:t>
            </a:r>
            <a:endParaRPr lang="pt-BR" sz="2200" dirty="0"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</p:txBody>
      </p:sp>
      <p:pic>
        <p:nvPicPr>
          <p:cNvPr id="196611" name="Picture 7" descr="tab9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960439"/>
            <a:ext cx="623887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"/>
          <a:stretch>
            <a:fillRect/>
          </a:stretch>
        </p:blipFill>
        <p:spPr bwMode="auto">
          <a:xfrm>
            <a:off x="7812088" y="65088"/>
            <a:ext cx="28305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4144963"/>
            <a:ext cx="2078038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49275"/>
            <a:ext cx="777398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2781301"/>
            <a:ext cx="32004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8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 descr="Prof Malavolta.JPG"/>
          <p:cNvPicPr>
            <a:picLocks noChangeAspect="1"/>
          </p:cNvPicPr>
          <p:nvPr/>
        </p:nvPicPr>
        <p:blipFill>
          <a:blip r:embed="rId2"/>
          <a:srcRect l="31004" t="12991" r="28789" b="21851"/>
          <a:stretch>
            <a:fillRect/>
          </a:stretch>
        </p:blipFill>
        <p:spPr bwMode="auto">
          <a:xfrm>
            <a:off x="2016630" y="2411268"/>
            <a:ext cx="2627312" cy="377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29152" y="6291407"/>
            <a:ext cx="281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E. Malavolta (1926 – 2008)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5636" y="198023"/>
            <a:ext cx="58293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600" dirty="0"/>
              <a:t>“A planta está sempre certa, o que pode estar errada é a interpretação humana”. </a:t>
            </a:r>
          </a:p>
          <a:p>
            <a:pPr algn="ctr">
              <a:defRPr/>
            </a:pPr>
            <a:r>
              <a:rPr lang="pt-BR" sz="2400" dirty="0"/>
              <a:t>José Peres Romero e Eurípedes Malavolta.</a:t>
            </a:r>
          </a:p>
          <a:p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925145" y="2306782"/>
            <a:ext cx="3584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Muito obrigado!</a:t>
            </a:r>
          </a:p>
          <a:p>
            <a:r>
              <a:rPr lang="pt-BR" sz="4000" dirty="0" smtClean="0">
                <a:solidFill>
                  <a:srgbClr val="0070C0"/>
                </a:solidFill>
              </a:rPr>
              <a:t>jlavres@usp.br</a:t>
            </a:r>
            <a:endParaRPr lang="pt-BR" sz="4000" dirty="0">
              <a:solidFill>
                <a:srgbClr val="0070C0"/>
              </a:solidFill>
            </a:endParaRPr>
          </a:p>
        </p:txBody>
      </p:sp>
      <p:pic>
        <p:nvPicPr>
          <p:cNvPr id="7" name="Imagem 8" descr="Visao computac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9" b="1234"/>
          <a:stretch>
            <a:fillRect/>
          </a:stretch>
        </p:blipFill>
        <p:spPr bwMode="auto">
          <a:xfrm>
            <a:off x="5797045" y="3553691"/>
            <a:ext cx="5840773" cy="194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7880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5268</Words>
  <Application>Microsoft Office PowerPoint</Application>
  <PresentationFormat>Widescreen</PresentationFormat>
  <Paragraphs>985</Paragraphs>
  <Slides>98</Slides>
  <Notes>5</Notes>
  <HiddenSlides>0</HiddenSlides>
  <MMClips>1</MMClips>
  <ScaleCrop>false</ScaleCrop>
  <HeadingPairs>
    <vt:vector size="8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98</vt:i4>
      </vt:variant>
    </vt:vector>
  </HeadingPairs>
  <TitlesOfParts>
    <vt:vector size="116" baseType="lpstr">
      <vt:lpstr>MS PGothic</vt:lpstr>
      <vt:lpstr>Arial</vt:lpstr>
      <vt:lpstr>Arial Black</vt:lpstr>
      <vt:lpstr>Arial Narrow</vt:lpstr>
      <vt:lpstr>Calibri</vt:lpstr>
      <vt:lpstr>Calibri Light</vt:lpstr>
      <vt:lpstr>Cambria</vt:lpstr>
      <vt:lpstr>Comic Sans MS</vt:lpstr>
      <vt:lpstr>Curlz MT</vt:lpstr>
      <vt:lpstr>Haettenschweiler</vt:lpstr>
      <vt:lpstr>Impact</vt:lpstr>
      <vt:lpstr>msgothic</vt:lpstr>
      <vt:lpstr>Times New Roman</vt:lpstr>
      <vt:lpstr>Verdana</vt:lpstr>
      <vt:lpstr>Wingdings</vt:lpstr>
      <vt:lpstr>Wingdings 2</vt:lpstr>
      <vt:lpstr>Tema do Office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Fundamentos da avaliação do estado nutricional das plantas</vt:lpstr>
      <vt:lpstr>O que estes sintomas “nos dizem” acerca da participação dos nutrientes na bioquímica e fisiologia das plantas?</vt:lpstr>
      <vt:lpstr>Apresentação do PowerPoint</vt:lpstr>
      <vt:lpstr>Apresentação do PowerPoint</vt:lpstr>
      <vt:lpstr>Regulação: percepção da def. N, sinalização e respostas ao déficit</vt:lpstr>
      <vt:lpstr>Deficiência de Mg interfere na fotossíntese e no transporte de carbono</vt:lpstr>
      <vt:lpstr>Apresentação do PowerPoint</vt:lpstr>
      <vt:lpstr>Apresentação do PowerPoint</vt:lpstr>
      <vt:lpstr>Avaliação do estado nutritional das plantas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Diagnose visual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Diagnose foliar</vt:lpstr>
      <vt:lpstr>Apresentação do PowerPoint</vt:lpstr>
      <vt:lpstr>Apresentação do PowerPoint</vt:lpstr>
      <vt:lpstr>Processos físicos, químicos e biológicos afetam a disponibilidade de nutrientes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Premissas básicas da diagnose foliar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Interpretações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Jose Livres Junior</cp:lastModifiedBy>
  <cp:revision>59</cp:revision>
  <dcterms:created xsi:type="dcterms:W3CDTF">2020-08-04T15:58:08Z</dcterms:created>
  <dcterms:modified xsi:type="dcterms:W3CDTF">2023-11-06T18:38:42Z</dcterms:modified>
</cp:coreProperties>
</file>