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81" r:id="rId42"/>
    <p:sldId id="282" r:id="rId4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547242"/>
            <a:ext cx="89865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995" y="1122683"/>
            <a:ext cx="5864860" cy="3476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209415"/>
            <a:chOff x="0" y="0"/>
            <a:chExt cx="9144000" cy="4209415"/>
          </a:xfrm>
        </p:grpSpPr>
        <p:sp>
          <p:nvSpPr>
            <p:cNvPr id="3" name="object 3"/>
            <p:cNvSpPr/>
            <p:nvPr/>
          </p:nvSpPr>
          <p:spPr>
            <a:xfrm>
              <a:off x="5410200" y="3810000"/>
              <a:ext cx="3733800" cy="91440"/>
            </a:xfrm>
            <a:custGeom>
              <a:avLst/>
              <a:gdLst/>
              <a:ahLst/>
              <a:cxnLst/>
              <a:rect l="l" t="t" r="r" b="b"/>
              <a:pathLst>
                <a:path w="3733800" h="91439">
                  <a:moveTo>
                    <a:pt x="373380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3733800" y="91439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3896867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3733800" y="19202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480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3733800" y="914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5091"/>
              <a:ext cx="1965960" cy="18415"/>
            </a:xfrm>
            <a:custGeom>
              <a:avLst/>
              <a:gdLst/>
              <a:ahLst/>
              <a:cxnLst/>
              <a:rect l="l" t="t" r="r" b="b"/>
              <a:pathLst>
                <a:path w="1965959" h="18414">
                  <a:moveTo>
                    <a:pt x="196595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1965959" y="18287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200144"/>
              <a:ext cx="1965960" cy="9525"/>
            </a:xfrm>
            <a:custGeom>
              <a:avLst/>
              <a:gdLst/>
              <a:ahLst/>
              <a:cxnLst/>
              <a:rect l="l" t="t" r="r" b="b"/>
              <a:pathLst>
                <a:path w="1965959" h="9525">
                  <a:moveTo>
                    <a:pt x="196595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1965959" y="9143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6160" cy="135890"/>
            </a:xfrm>
            <a:custGeom>
              <a:avLst/>
              <a:gdLst/>
              <a:ahLst/>
              <a:cxnLst/>
              <a:rect l="l" t="t" r="r" b="b"/>
              <a:pathLst>
                <a:path w="3566159" h="135889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35889">
                  <a:moveTo>
                    <a:pt x="3566160" y="101727"/>
                  </a:moveTo>
                  <a:lnTo>
                    <a:pt x="3563493" y="99060"/>
                  </a:lnTo>
                  <a:lnTo>
                    <a:pt x="1968627" y="99060"/>
                  </a:lnTo>
                  <a:lnTo>
                    <a:pt x="1965960" y="101727"/>
                  </a:lnTo>
                  <a:lnTo>
                    <a:pt x="1965960" y="105156"/>
                  </a:lnTo>
                  <a:lnTo>
                    <a:pt x="1965960" y="132969"/>
                  </a:lnTo>
                  <a:lnTo>
                    <a:pt x="1968627" y="135636"/>
                  </a:lnTo>
                  <a:lnTo>
                    <a:pt x="3563493" y="135636"/>
                  </a:lnTo>
                  <a:lnTo>
                    <a:pt x="3566160" y="132969"/>
                  </a:lnTo>
                  <a:lnTo>
                    <a:pt x="3566160" y="101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6096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0" y="77723"/>
                  </a:moveTo>
                  <a:lnTo>
                    <a:pt x="9144000" y="7772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723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701795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6414516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6414516" y="114300"/>
                  </a:lnTo>
                  <a:lnTo>
                    <a:pt x="6414516" y="188976"/>
                  </a:lnTo>
                  <a:lnTo>
                    <a:pt x="9144000" y="188976"/>
                  </a:lnTo>
                  <a:lnTo>
                    <a:pt x="9144000" y="114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1796"/>
                  </a:lnTo>
                  <a:lnTo>
                    <a:pt x="9144000" y="37017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3658" y="2972181"/>
            <a:ext cx="7397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Classificação</a:t>
            </a:r>
            <a:r>
              <a:rPr sz="4400" spc="-6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das</a:t>
            </a:r>
            <a:r>
              <a:rPr sz="4400" spc="-3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Plataformas</a:t>
            </a:r>
            <a:endParaRPr sz="440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D3F2A0-B723-8B58-CD39-C03296BAE1E0}"/>
              </a:ext>
            </a:extLst>
          </p:cNvPr>
          <p:cNvSpPr txBox="1"/>
          <p:nvPr/>
        </p:nvSpPr>
        <p:spPr>
          <a:xfrm>
            <a:off x="685800" y="4419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KAZUO NISHIMOTO</a:t>
            </a:r>
          </a:p>
          <a:p>
            <a:r>
              <a:rPr lang="pt-BR" dirty="0"/>
              <a:t>BERNARDO ANDRADE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Tipos</a:t>
            </a:r>
            <a:r>
              <a:rPr spc="-9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plataformas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1403603"/>
            <a:ext cx="7533132" cy="50490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Plataformas</a:t>
            </a:r>
            <a:r>
              <a:rPr spc="-25" dirty="0"/>
              <a:t> </a:t>
            </a:r>
            <a:r>
              <a:rPr spc="-10" dirty="0"/>
              <a:t>fixas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821" y="2997707"/>
            <a:ext cx="6477279" cy="375802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84098" y="1122683"/>
            <a:ext cx="3649345" cy="192913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2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Estruturas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fixas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fundo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mar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gravidade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(apoiadas);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2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estaqueamento</a:t>
            </a:r>
            <a:r>
              <a:rPr sz="18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(fundeadas);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71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Material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Construção: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aço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/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concreto;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34915" y="1122683"/>
            <a:ext cx="4349750" cy="147129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2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spc="-10" dirty="0">
                <a:latin typeface="Georgia"/>
                <a:cs typeface="Georgia"/>
              </a:rPr>
              <a:t>Profundidade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Lâminas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d’água</a:t>
            </a:r>
            <a:r>
              <a:rPr sz="1800" spc="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rasas;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2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b="1" dirty="0">
                <a:solidFill>
                  <a:srgbClr val="438085"/>
                </a:solidFill>
                <a:latin typeface="Georgia"/>
                <a:cs typeface="Georgia"/>
              </a:rPr>
              <a:t>Profundidades</a:t>
            </a:r>
            <a:r>
              <a:rPr sz="1800" b="1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438085"/>
                </a:solidFill>
                <a:latin typeface="Georgia"/>
                <a:cs typeface="Georgia"/>
              </a:rPr>
              <a:t>médias</a:t>
            </a:r>
            <a:r>
              <a:rPr sz="1800" b="1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438085"/>
                </a:solidFill>
                <a:latin typeface="Georgia"/>
                <a:cs typeface="Georgia"/>
              </a:rPr>
              <a:t>–</a:t>
            </a:r>
            <a:r>
              <a:rPr sz="1800" b="1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Analisar</a:t>
            </a:r>
            <a:endParaRPr sz="1800">
              <a:latin typeface="Georgia"/>
              <a:cs typeface="Georgia"/>
            </a:endParaRPr>
          </a:p>
          <a:p>
            <a:pPr marL="560705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 opção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flutuante;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28488" y="6559295"/>
            <a:ext cx="2088514" cy="76200"/>
          </a:xfrm>
          <a:custGeom>
            <a:avLst/>
            <a:gdLst/>
            <a:ahLst/>
            <a:cxnLst/>
            <a:rect l="l" t="t" r="r" b="b"/>
            <a:pathLst>
              <a:path w="208851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088515" h="76200">
                <a:moveTo>
                  <a:pt x="2012061" y="0"/>
                </a:moveTo>
                <a:lnTo>
                  <a:pt x="2012061" y="76199"/>
                </a:lnTo>
                <a:lnTo>
                  <a:pt x="2075561" y="44449"/>
                </a:lnTo>
                <a:lnTo>
                  <a:pt x="2024761" y="44449"/>
                </a:lnTo>
                <a:lnTo>
                  <a:pt x="2024761" y="31749"/>
                </a:lnTo>
                <a:lnTo>
                  <a:pt x="2075561" y="31749"/>
                </a:lnTo>
                <a:lnTo>
                  <a:pt x="2012061" y="0"/>
                </a:lnTo>
                <a:close/>
              </a:path>
              <a:path w="2088515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088515" h="76200">
                <a:moveTo>
                  <a:pt x="2012061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012061" y="44449"/>
                </a:lnTo>
                <a:lnTo>
                  <a:pt x="2012061" y="31749"/>
                </a:lnTo>
                <a:close/>
              </a:path>
              <a:path w="2088515" h="76200">
                <a:moveTo>
                  <a:pt x="2075561" y="31749"/>
                </a:moveTo>
                <a:lnTo>
                  <a:pt x="2024761" y="31749"/>
                </a:lnTo>
                <a:lnTo>
                  <a:pt x="2024761" y="44449"/>
                </a:lnTo>
                <a:lnTo>
                  <a:pt x="2075561" y="44449"/>
                </a:lnTo>
                <a:lnTo>
                  <a:pt x="2088261" y="38099"/>
                </a:lnTo>
                <a:lnTo>
                  <a:pt x="2075561" y="31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0520" y="1053083"/>
            <a:ext cx="2755611" cy="547573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10" dirty="0"/>
              <a:t>Jaquetas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4370" y="1349476"/>
            <a:ext cx="5654040" cy="462534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840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Primeiro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tipo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plataforma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offshore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instalada;</a:t>
            </a:r>
            <a:endParaRPr sz="20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745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Tipo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mais</a:t>
            </a:r>
            <a:r>
              <a:rPr sz="2000" spc="-10" dirty="0">
                <a:latin typeface="Georgia"/>
                <a:cs typeface="Georgia"/>
              </a:rPr>
              <a:t> comum;</a:t>
            </a:r>
            <a:endParaRPr sz="20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735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Estaqueadas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fundo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20" dirty="0">
                <a:latin typeface="Georgia"/>
                <a:cs typeface="Georgia"/>
              </a:rPr>
              <a:t> mar;</a:t>
            </a:r>
            <a:endParaRPr sz="20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740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Solução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ideal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águas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rasas/médias</a:t>
            </a:r>
            <a:endParaRPr sz="2000">
              <a:latin typeface="Georgia"/>
              <a:cs typeface="Georgia"/>
            </a:endParaRPr>
          </a:p>
          <a:p>
            <a:pPr marL="646430" lvl="1" indent="-341630">
              <a:lnSpc>
                <a:spcPct val="100000"/>
              </a:lnSpc>
              <a:spcBef>
                <a:spcPts val="745"/>
              </a:spcBef>
              <a:buClr>
                <a:srgbClr val="6F2F9F"/>
              </a:buClr>
              <a:buSzPct val="80555"/>
              <a:buFont typeface="Arial"/>
              <a:buChar char="•"/>
              <a:tabLst>
                <a:tab pos="646430" algn="l"/>
              </a:tabLst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Até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412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 de profundidade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(Bullwinkle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-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GoM);</a:t>
            </a:r>
            <a:endParaRPr sz="1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1310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Estrutura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principal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tridimensional</a:t>
            </a:r>
            <a:endParaRPr sz="200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105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Pernas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servem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guias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para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estacas;</a:t>
            </a:r>
            <a:endParaRPr sz="1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1315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Superestrutura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aço</a:t>
            </a:r>
            <a:endParaRPr sz="20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1330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spc="-10" dirty="0">
                <a:latin typeface="Georgia"/>
                <a:cs typeface="Georgia"/>
              </a:rPr>
              <a:t>Operação</a:t>
            </a:r>
            <a:endParaRPr sz="200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105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Isolada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(com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oleodutos);</a:t>
            </a:r>
            <a:endParaRPr sz="180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100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Com navio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acoplado;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10" dirty="0"/>
              <a:t>Jaquetas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2437" y="1365984"/>
            <a:ext cx="3632835" cy="488620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710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Esforços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Principais:</a:t>
            </a:r>
            <a:endParaRPr sz="2000" dirty="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550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Correntes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, Ondas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Vento;</a:t>
            </a:r>
            <a:endParaRPr sz="1800" dirty="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51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Peso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 err="1">
                <a:solidFill>
                  <a:srgbClr val="438085"/>
                </a:solidFill>
                <a:latin typeface="Georgia"/>
                <a:cs typeface="Georgia"/>
              </a:rPr>
              <a:t>próprio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;</a:t>
            </a:r>
            <a:endParaRPr sz="1800" dirty="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810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spc="-10" dirty="0">
                <a:latin typeface="Georgia"/>
                <a:cs typeface="Georgia"/>
              </a:rPr>
              <a:t>Transporte:</a:t>
            </a:r>
            <a:endParaRPr sz="2000" dirty="0">
              <a:latin typeface="Georgia"/>
              <a:cs typeface="Georgia"/>
            </a:endParaRPr>
          </a:p>
          <a:p>
            <a:pPr marL="670560" marR="514350" indent="-247015">
              <a:lnSpc>
                <a:spcPct val="110000"/>
              </a:lnSpc>
              <a:spcBef>
                <a:spcPts val="33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Grandes: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lang="pt-BR" sz="1800" dirty="0">
                <a:solidFill>
                  <a:srgbClr val="438085"/>
                </a:solidFill>
                <a:latin typeface="Georgia"/>
                <a:cs typeface="Georgia"/>
              </a:rPr>
              <a:t>transportadas por barcaças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;</a:t>
            </a:r>
            <a:endParaRPr sz="1800" dirty="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51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Pequenas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(até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50m),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lang="pt-BR" sz="1800" spc="-15" dirty="0">
                <a:solidFill>
                  <a:srgbClr val="438085"/>
                </a:solidFill>
                <a:latin typeface="Georgia"/>
                <a:cs typeface="Georgia"/>
              </a:rPr>
              <a:t>	arrastadas e </a:t>
            </a:r>
            <a:r>
              <a:rPr sz="1800" spc="-10" dirty="0" err="1">
                <a:solidFill>
                  <a:srgbClr val="438085"/>
                </a:solidFill>
                <a:latin typeface="Georgia"/>
                <a:cs typeface="Georgia"/>
              </a:rPr>
              <a:t>içadas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;</a:t>
            </a:r>
            <a:endParaRPr sz="1800" dirty="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810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spc="-10" dirty="0" err="1">
                <a:latin typeface="Georgia"/>
                <a:cs typeface="Georgia"/>
              </a:rPr>
              <a:t>Instalação</a:t>
            </a:r>
            <a:r>
              <a:rPr sz="2000" spc="-10" dirty="0">
                <a:latin typeface="Georgia"/>
                <a:cs typeface="Georgia"/>
              </a:rPr>
              <a:t>:</a:t>
            </a:r>
            <a:endParaRPr sz="1800" dirty="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51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Lançamento;</a:t>
            </a:r>
            <a:endParaRPr sz="1800" dirty="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520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 err="1">
                <a:solidFill>
                  <a:srgbClr val="438085"/>
                </a:solidFill>
                <a:latin typeface="Georgia"/>
                <a:cs typeface="Georgia"/>
              </a:rPr>
              <a:t>Flutuação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;</a:t>
            </a:r>
            <a:endParaRPr lang="pt-BR" sz="1800" spc="-10" dirty="0">
              <a:solidFill>
                <a:srgbClr val="438085"/>
              </a:solidFill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520"/>
              </a:spcBef>
              <a:tabLst>
                <a:tab pos="670560" algn="l"/>
              </a:tabLst>
            </a:pPr>
            <a:r>
              <a:rPr lang="pt-BR" sz="1800" spc="-50" dirty="0">
                <a:solidFill>
                  <a:srgbClr val="438085"/>
                </a:solidFill>
                <a:latin typeface="Georgia"/>
                <a:cs typeface="Georgia"/>
              </a:rPr>
              <a:t>▫    </a:t>
            </a:r>
            <a:r>
              <a:rPr lang="pt-BR" spc="-10" dirty="0">
                <a:solidFill>
                  <a:srgbClr val="438085"/>
                </a:solidFill>
                <a:latin typeface="Georgia"/>
              </a:rPr>
              <a:t>Erguimento;</a:t>
            </a:r>
            <a:endParaRPr spc="-10" dirty="0">
              <a:solidFill>
                <a:srgbClr val="438085"/>
              </a:solidFill>
              <a:latin typeface="Georgia"/>
            </a:endParaRPr>
          </a:p>
          <a:p>
            <a:pPr marL="423545">
              <a:lnSpc>
                <a:spcPct val="100000"/>
              </a:lnSpc>
              <a:spcBef>
                <a:spcPts val="51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Estaqueamento;</a:t>
            </a:r>
            <a:endParaRPr sz="1800" dirty="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515"/>
              </a:spcBef>
              <a:tabLst>
                <a:tab pos="67056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Colocação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da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superestrutura;</a:t>
            </a:r>
            <a:endParaRPr sz="1800" dirty="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444" y="3933444"/>
            <a:ext cx="3744467" cy="26715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908303"/>
            <a:ext cx="3753611" cy="2953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10" dirty="0"/>
              <a:t>Jaquetas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325" y="1604023"/>
            <a:ext cx="6724285" cy="48112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10" dirty="0"/>
              <a:t>Jaquetas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5336" y="1436573"/>
            <a:ext cx="13881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spc="-10" dirty="0">
                <a:latin typeface="Georgia"/>
                <a:cs typeface="Georgia"/>
              </a:rPr>
              <a:t>Exemplos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039111"/>
            <a:ext cx="8676132" cy="32613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10" dirty="0"/>
              <a:t>Jaquetas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2924555"/>
            <a:ext cx="4104131" cy="35570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1310640"/>
            <a:ext cx="4046220" cy="34869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10" dirty="0"/>
              <a:t>Gravidade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2074" y="1205331"/>
            <a:ext cx="4784725" cy="489394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840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GBS</a:t>
            </a:r>
            <a:r>
              <a:rPr sz="2000" b="1" spc="-5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Gravity Base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 Structure</a:t>
            </a:r>
            <a:endParaRPr sz="20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745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Apoio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fundo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mar -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Peso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próprio;</a:t>
            </a:r>
            <a:endParaRPr sz="2000">
              <a:latin typeface="Georgia"/>
              <a:cs typeface="Georgia"/>
            </a:endParaRPr>
          </a:p>
          <a:p>
            <a:pPr marL="353695" marR="179705" indent="-341630">
              <a:lnSpc>
                <a:spcPct val="110000"/>
              </a:lnSpc>
              <a:spcBef>
                <a:spcPts val="495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Estruturas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submarinas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compostas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de </a:t>
            </a:r>
            <a:r>
              <a:rPr sz="2000" dirty="0">
                <a:latin typeface="Georgia"/>
                <a:cs typeface="Georgia"/>
              </a:rPr>
              <a:t>tanques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armazenamento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(lastro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ou </a:t>
            </a:r>
            <a:r>
              <a:rPr sz="2000" spc="-10" dirty="0">
                <a:latin typeface="Georgia"/>
                <a:cs typeface="Georgia"/>
              </a:rPr>
              <a:t>óleo);</a:t>
            </a:r>
            <a:endParaRPr sz="20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745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Baixas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profundidades;</a:t>
            </a:r>
            <a:endParaRPr sz="20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745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Condições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ambientais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severas;</a:t>
            </a:r>
            <a:endParaRPr sz="2000">
              <a:latin typeface="Georgia"/>
              <a:cs typeface="Georgia"/>
            </a:endParaRPr>
          </a:p>
          <a:p>
            <a:pPr marL="646430" lvl="1" indent="-341630">
              <a:lnSpc>
                <a:spcPct val="100000"/>
              </a:lnSpc>
              <a:spcBef>
                <a:spcPts val="740"/>
              </a:spcBef>
              <a:buClr>
                <a:srgbClr val="6F2F9F"/>
              </a:buClr>
              <a:buSzPct val="80555"/>
              <a:buFont typeface="Arial"/>
              <a:buChar char="•"/>
              <a:tabLst>
                <a:tab pos="646430" algn="l"/>
              </a:tabLst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Mar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Norte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(maioria)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regiões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árticas;</a:t>
            </a:r>
            <a:endParaRPr sz="1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710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Construídas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em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concreto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protendido,</a:t>
            </a:r>
            <a:endParaRPr sz="2000">
              <a:latin typeface="Georgia"/>
              <a:cs typeface="Georgia"/>
            </a:endParaRPr>
          </a:p>
          <a:p>
            <a:pPr marL="353695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Georgia"/>
                <a:cs typeface="Georgia"/>
              </a:rPr>
              <a:t>em peça </a:t>
            </a:r>
            <a:r>
              <a:rPr sz="2000" spc="-10" dirty="0">
                <a:latin typeface="Georgia"/>
                <a:cs typeface="Georgia"/>
              </a:rPr>
              <a:t>única;</a:t>
            </a:r>
            <a:endParaRPr sz="2000">
              <a:latin typeface="Georgia"/>
              <a:cs typeface="Georgia"/>
            </a:endParaRPr>
          </a:p>
          <a:p>
            <a:pPr marL="353695" marR="1133475" indent="-341630">
              <a:lnSpc>
                <a:spcPct val="110000"/>
              </a:lnSpc>
              <a:spcBef>
                <a:spcPts val="505"/>
              </a:spcBef>
              <a:buClr>
                <a:srgbClr val="6F2F9F"/>
              </a:buClr>
              <a:buSzPct val="80000"/>
              <a:buFont typeface="Arial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Transporte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posicionamento complexo;</a:t>
            </a:r>
            <a:endParaRPr sz="2000">
              <a:latin typeface="Georgia"/>
              <a:cs typeface="Georgia"/>
            </a:endParaRPr>
          </a:p>
          <a:p>
            <a:pPr marL="646430" lvl="1" indent="-341630">
              <a:lnSpc>
                <a:spcPct val="100000"/>
              </a:lnSpc>
              <a:spcBef>
                <a:spcPts val="740"/>
              </a:spcBef>
              <a:buClr>
                <a:srgbClr val="6F2F9F"/>
              </a:buClr>
              <a:buSzPct val="80555"/>
              <a:buFont typeface="Arial"/>
              <a:buChar char="•"/>
              <a:tabLst>
                <a:tab pos="646430" algn="l"/>
              </a:tabLst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Acidente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com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unidade Sleipner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438085"/>
                </a:solidFill>
                <a:latin typeface="Georgia"/>
                <a:cs typeface="Georgia"/>
              </a:rPr>
              <a:t>A;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173" y="1290517"/>
            <a:ext cx="3269445" cy="52142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10" dirty="0"/>
              <a:t>Gravidade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7631" y="1268933"/>
            <a:ext cx="14681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spc="-10" dirty="0">
                <a:latin typeface="Georgia"/>
                <a:cs typeface="Georgia"/>
              </a:rPr>
              <a:t>Exemplos: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6648" y="1080514"/>
            <a:ext cx="3011424" cy="566013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3644" y="846402"/>
            <a:ext cx="2474829" cy="59673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10" dirty="0"/>
              <a:t>Gravidade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4571" y="1269339"/>
            <a:ext cx="3273425" cy="141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07314" indent="-256540">
              <a:lnSpc>
                <a:spcPct val="11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Concretagem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tanques </a:t>
            </a:r>
            <a:r>
              <a:rPr sz="2000" dirty="0">
                <a:latin typeface="Georgia"/>
                <a:cs typeface="Georgia"/>
              </a:rPr>
              <a:t>no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continente;</a:t>
            </a:r>
            <a:endParaRPr sz="2000">
              <a:latin typeface="Georgia"/>
              <a:cs typeface="Georgia"/>
            </a:endParaRPr>
          </a:p>
          <a:p>
            <a:pPr marL="275590" marR="5080" indent="-256540">
              <a:lnSpc>
                <a:spcPct val="110000"/>
              </a:lnSpc>
              <a:spcBef>
                <a:spcPts val="390"/>
              </a:spcBef>
              <a:buClr>
                <a:srgbClr val="9F4DA2"/>
              </a:buClr>
              <a:buChar char="•"/>
              <a:tabLst>
                <a:tab pos="275590" algn="l"/>
              </a:tabLst>
            </a:pPr>
            <a:r>
              <a:rPr sz="2000" dirty="0">
                <a:latin typeface="Georgia"/>
                <a:cs typeface="Georgia"/>
              </a:rPr>
              <a:t>Transporte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tanques </a:t>
            </a:r>
            <a:r>
              <a:rPr sz="2000" dirty="0">
                <a:latin typeface="Georgia"/>
                <a:cs typeface="Georgia"/>
              </a:rPr>
              <a:t>(parcialmente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afundados);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2877311"/>
            <a:ext cx="4191000" cy="36484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4588" y="2878835"/>
            <a:ext cx="4174236" cy="364693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3069" y="897636"/>
            <a:ext cx="3959682" cy="16023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Tópicos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5668" y="1383432"/>
            <a:ext cx="5722620" cy="51041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7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Sistema</a:t>
            </a:r>
            <a:r>
              <a:rPr lang="pt-BR" sz="2000" dirty="0">
                <a:latin typeface="Georgia"/>
                <a:cs typeface="Georgia"/>
              </a:rPr>
              <a:t>s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lang="pt-BR" sz="2000" spc="-50" dirty="0">
                <a:latin typeface="Georgia"/>
                <a:cs typeface="Georgia"/>
              </a:rPr>
              <a:t>Oceânicos (</a:t>
            </a:r>
            <a:r>
              <a:rPr sz="2000" i="1" spc="-10" dirty="0">
                <a:latin typeface="Georgia"/>
                <a:cs typeface="Georgia"/>
              </a:rPr>
              <a:t>Offshore</a:t>
            </a:r>
            <a:r>
              <a:rPr lang="pt-BR" sz="2000" i="1" spc="-10" dirty="0">
                <a:latin typeface="Georgia"/>
                <a:cs typeface="Georgia"/>
              </a:rPr>
              <a:t>)</a:t>
            </a:r>
            <a:endParaRPr sz="2000" dirty="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0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Histórico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Exploração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Offshore</a:t>
            </a:r>
            <a:endParaRPr sz="2000" dirty="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0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Tipos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Plataformas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Offshore</a:t>
            </a:r>
            <a:endParaRPr sz="20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10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Plataformas</a:t>
            </a:r>
            <a:r>
              <a:rPr sz="1800" spc="4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Estrutura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Fixa:</a:t>
            </a:r>
            <a:endParaRPr sz="1800" dirty="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61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Jaquetas</a:t>
            </a:r>
            <a:endParaRPr sz="1600" dirty="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6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Gravidade</a:t>
            </a:r>
            <a:endParaRPr sz="1600" dirty="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6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Auto</a:t>
            </a:r>
            <a:r>
              <a:rPr sz="1600" spc="-4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Elevatórias</a:t>
            </a:r>
            <a:endParaRPr sz="16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590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Plataformas</a:t>
            </a:r>
            <a:r>
              <a:rPr sz="18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Complacentes:</a:t>
            </a:r>
            <a:endParaRPr sz="1800" dirty="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61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Torres</a:t>
            </a:r>
            <a:r>
              <a:rPr sz="1600" spc="-6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Complacentes</a:t>
            </a:r>
            <a:endParaRPr sz="1600" dirty="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6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Tension</a:t>
            </a:r>
            <a:r>
              <a:rPr sz="1600" spc="-4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Leg</a:t>
            </a:r>
            <a:r>
              <a:rPr sz="1600" spc="-5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Platforms</a:t>
            </a:r>
            <a:r>
              <a:rPr sz="1600" spc="-4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(TLP’s)</a:t>
            </a:r>
            <a:endParaRPr sz="16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595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Plataformas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Flutuantes:</a:t>
            </a:r>
            <a:endParaRPr sz="1800" dirty="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605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spc="-20" dirty="0">
                <a:solidFill>
                  <a:srgbClr val="525389"/>
                </a:solidFill>
                <a:latin typeface="Georgia"/>
                <a:cs typeface="Georgia"/>
              </a:rPr>
              <a:t>Semi-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Submersível</a:t>
            </a:r>
            <a:endParaRPr sz="1600" dirty="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605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SPAR’s</a:t>
            </a:r>
            <a:endParaRPr sz="1600" dirty="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6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Floating,</a:t>
            </a:r>
            <a:r>
              <a:rPr sz="1600" spc="-5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Production,</a:t>
            </a:r>
            <a:r>
              <a:rPr sz="1600" spc="-5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Storage</a:t>
            </a:r>
            <a:r>
              <a:rPr sz="1600" spc="-6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and</a:t>
            </a:r>
            <a:r>
              <a:rPr sz="1600" spc="-6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Offloading</a:t>
            </a:r>
            <a:r>
              <a:rPr sz="16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(FPSO’s)</a:t>
            </a:r>
            <a:endParaRPr sz="1600" dirty="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6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Mono-Colunas</a:t>
            </a:r>
            <a:endParaRPr sz="1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15" dirty="0"/>
              <a:t> </a:t>
            </a:r>
            <a:r>
              <a:rPr dirty="0"/>
              <a:t>-</a:t>
            </a:r>
            <a:r>
              <a:rPr spc="15" dirty="0"/>
              <a:t> </a:t>
            </a:r>
            <a:r>
              <a:rPr spc="-10" dirty="0"/>
              <a:t>Gravidade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008" y="1763267"/>
            <a:ext cx="2529840" cy="22158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88468" y="1299209"/>
            <a:ext cx="3945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Continuação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construção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tanques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7591" y="1786127"/>
            <a:ext cx="1438656" cy="27081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1968" y="1778507"/>
            <a:ext cx="1662683" cy="271576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049392" y="1299209"/>
            <a:ext cx="29305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Construção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colunas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8468" y="4068902"/>
            <a:ext cx="46875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Transporte/montagem</a:t>
            </a:r>
            <a:r>
              <a:rPr sz="2000" spc="-10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superestruturas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4147" y="4495800"/>
            <a:ext cx="2552700" cy="224180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11040" y="4741164"/>
            <a:ext cx="3023616" cy="19842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5" dirty="0"/>
              <a:t> </a:t>
            </a:r>
            <a:r>
              <a:rPr dirty="0"/>
              <a:t>-</a:t>
            </a:r>
            <a:r>
              <a:rPr spc="-165" dirty="0"/>
              <a:t> </a:t>
            </a:r>
            <a:r>
              <a:rPr spc="-10" dirty="0"/>
              <a:t>Auto-Elevatórias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0200" y="1179421"/>
            <a:ext cx="5761355" cy="482028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45"/>
              </a:spcBef>
              <a:buClr>
                <a:srgbClr val="6F2F9F"/>
              </a:buClr>
              <a:buSzPct val="80000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Unidades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móveis:</a:t>
            </a:r>
            <a:endParaRPr sz="2000">
              <a:latin typeface="Georgia"/>
              <a:cs typeface="Georgia"/>
            </a:endParaRPr>
          </a:p>
          <a:p>
            <a:pPr marL="305435">
              <a:lnSpc>
                <a:spcPct val="100000"/>
              </a:lnSpc>
              <a:spcBef>
                <a:spcPts val="850"/>
              </a:spcBef>
              <a:tabLst>
                <a:tab pos="646430" algn="l"/>
              </a:tabLst>
            </a:pPr>
            <a:r>
              <a:rPr sz="1450" spc="-50" dirty="0">
                <a:solidFill>
                  <a:srgbClr val="6F2F9F"/>
                </a:solidFill>
                <a:latin typeface="Georgia"/>
                <a:cs typeface="Georgia"/>
              </a:rPr>
              <a:t>▫</a:t>
            </a:r>
            <a:r>
              <a:rPr sz="1450" dirty="0">
                <a:solidFill>
                  <a:srgbClr val="6F2F9F"/>
                </a:solidFill>
                <a:latin typeface="Georgia"/>
                <a:cs typeface="Georgia"/>
              </a:rPr>
              <a:t>	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Pernas se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elevam,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navegação;</a:t>
            </a:r>
            <a:endParaRPr sz="1800">
              <a:latin typeface="Georgia"/>
              <a:cs typeface="Georgia"/>
            </a:endParaRPr>
          </a:p>
          <a:p>
            <a:pPr marL="305435">
              <a:lnSpc>
                <a:spcPct val="100000"/>
              </a:lnSpc>
              <a:spcBef>
                <a:spcPts val="815"/>
              </a:spcBef>
              <a:tabLst>
                <a:tab pos="646430" algn="l"/>
              </a:tabLst>
            </a:pPr>
            <a:r>
              <a:rPr sz="1450" spc="-50" dirty="0">
                <a:solidFill>
                  <a:srgbClr val="6F2F9F"/>
                </a:solidFill>
                <a:latin typeface="Georgia"/>
                <a:cs typeface="Georgia"/>
              </a:rPr>
              <a:t>▫</a:t>
            </a:r>
            <a:r>
              <a:rPr sz="1450" dirty="0">
                <a:solidFill>
                  <a:srgbClr val="6F2F9F"/>
                </a:solidFill>
                <a:latin typeface="Georgia"/>
                <a:cs typeface="Georgia"/>
              </a:rPr>
              <a:t>	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Pernas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apoiam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fundo,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operação;</a:t>
            </a:r>
            <a:endParaRPr sz="1800">
              <a:latin typeface="Georgia"/>
              <a:cs typeface="Georgia"/>
            </a:endParaRPr>
          </a:p>
          <a:p>
            <a:pPr marL="378460" lvl="1" indent="-256540">
              <a:lnSpc>
                <a:spcPct val="100000"/>
              </a:lnSpc>
              <a:spcBef>
                <a:spcPts val="509"/>
              </a:spcBef>
              <a:buClr>
                <a:srgbClr val="9F4DA2"/>
              </a:buClr>
              <a:buChar char="•"/>
              <a:tabLst>
                <a:tab pos="378460" algn="l"/>
              </a:tabLst>
            </a:pPr>
            <a:r>
              <a:rPr sz="2000" dirty="0">
                <a:latin typeface="Georgia"/>
                <a:cs typeface="Georgia"/>
              </a:rPr>
              <a:t>Águas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rasas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(entre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10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110m);</a:t>
            </a:r>
            <a:endParaRPr sz="2000">
              <a:latin typeface="Georgia"/>
              <a:cs typeface="Georgia"/>
            </a:endParaRPr>
          </a:p>
          <a:p>
            <a:pPr marL="378460" lvl="1" indent="-256540">
              <a:lnSpc>
                <a:spcPct val="100000"/>
              </a:lnSpc>
              <a:spcBef>
                <a:spcPts val="540"/>
              </a:spcBef>
              <a:buClr>
                <a:srgbClr val="9F4DA2"/>
              </a:buClr>
              <a:buChar char="•"/>
              <a:tabLst>
                <a:tab pos="378460" algn="l"/>
              </a:tabLst>
            </a:pPr>
            <a:r>
              <a:rPr sz="2000" dirty="0">
                <a:latin typeface="Georgia"/>
                <a:cs typeface="Georgia"/>
              </a:rPr>
              <a:t>Solução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barata,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grande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flexibilidade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(móvel);</a:t>
            </a:r>
            <a:endParaRPr sz="20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840"/>
              </a:spcBef>
              <a:buClr>
                <a:srgbClr val="6F2F9F"/>
              </a:buClr>
              <a:buSzPct val="80000"/>
              <a:buChar char="•"/>
              <a:tabLst>
                <a:tab pos="353695" algn="l"/>
              </a:tabLst>
            </a:pPr>
            <a:r>
              <a:rPr sz="2000" spc="-10" dirty="0">
                <a:latin typeface="Georgia"/>
                <a:cs typeface="Georgia"/>
              </a:rPr>
              <a:t>Pernas:</a:t>
            </a:r>
            <a:endParaRPr sz="2000">
              <a:latin typeface="Georgia"/>
              <a:cs typeface="Georgia"/>
            </a:endParaRPr>
          </a:p>
          <a:p>
            <a:pPr marL="305435">
              <a:lnSpc>
                <a:spcPct val="100000"/>
              </a:lnSpc>
              <a:spcBef>
                <a:spcPts val="850"/>
              </a:spcBef>
              <a:tabLst>
                <a:tab pos="646430" algn="l"/>
              </a:tabLst>
            </a:pPr>
            <a:r>
              <a:rPr sz="1450" spc="-50" dirty="0">
                <a:solidFill>
                  <a:srgbClr val="6F2F9F"/>
                </a:solidFill>
                <a:latin typeface="Georgia"/>
                <a:cs typeface="Georgia"/>
              </a:rPr>
              <a:t>▫</a:t>
            </a:r>
            <a:r>
              <a:rPr sz="1450" dirty="0">
                <a:solidFill>
                  <a:srgbClr val="6F2F9F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Cilindros;</a:t>
            </a:r>
            <a:endParaRPr sz="1800">
              <a:latin typeface="Georgia"/>
              <a:cs typeface="Georgia"/>
            </a:endParaRPr>
          </a:p>
          <a:p>
            <a:pPr marL="646430" marR="743585" indent="-341630">
              <a:lnSpc>
                <a:spcPct val="110000"/>
              </a:lnSpc>
              <a:spcBef>
                <a:spcPts val="600"/>
              </a:spcBef>
              <a:tabLst>
                <a:tab pos="646430" algn="l"/>
              </a:tabLst>
            </a:pPr>
            <a:r>
              <a:rPr sz="1450" spc="-50" dirty="0">
                <a:solidFill>
                  <a:srgbClr val="6F2F9F"/>
                </a:solidFill>
                <a:latin typeface="Georgia"/>
                <a:cs typeface="Georgia"/>
              </a:rPr>
              <a:t>▫</a:t>
            </a:r>
            <a:r>
              <a:rPr sz="1450" dirty="0">
                <a:solidFill>
                  <a:srgbClr val="6F2F9F"/>
                </a:solidFill>
                <a:latin typeface="Georgia"/>
                <a:cs typeface="Georgia"/>
              </a:rPr>
              <a:t>	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Treliçadas: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mais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resistentes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à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flambagem</a:t>
            </a:r>
            <a:r>
              <a:rPr sz="1800" spc="4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e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“transparentes”</a:t>
            </a:r>
            <a:r>
              <a:rPr sz="1800" spc="-5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às</a:t>
            </a:r>
            <a:r>
              <a:rPr sz="18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ondas;</a:t>
            </a:r>
            <a:endParaRPr sz="1800">
              <a:latin typeface="Georgia"/>
              <a:cs typeface="Georgia"/>
            </a:endParaRPr>
          </a:p>
          <a:p>
            <a:pPr marL="353695" indent="-340995">
              <a:lnSpc>
                <a:spcPct val="100000"/>
              </a:lnSpc>
              <a:spcBef>
                <a:spcPts val="509"/>
              </a:spcBef>
              <a:buClr>
                <a:srgbClr val="6F2F9F"/>
              </a:buClr>
              <a:buSzPct val="80000"/>
              <a:buChar char="•"/>
              <a:tabLst>
                <a:tab pos="353695" algn="l"/>
              </a:tabLst>
            </a:pPr>
            <a:r>
              <a:rPr sz="2000" dirty="0">
                <a:latin typeface="Georgia"/>
                <a:cs typeface="Georgia"/>
              </a:rPr>
              <a:t>Aplicada </a:t>
            </a:r>
            <a:r>
              <a:rPr sz="2000" spc="-10" dirty="0">
                <a:latin typeface="Georgia"/>
                <a:cs typeface="Georgia"/>
              </a:rPr>
              <a:t>para:</a:t>
            </a:r>
            <a:endParaRPr sz="200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550"/>
              </a:spcBef>
              <a:tabLst>
                <a:tab pos="67119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Perfuração;</a:t>
            </a:r>
            <a:endParaRPr sz="180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515"/>
              </a:spcBef>
              <a:tabLst>
                <a:tab pos="67119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Completação;</a:t>
            </a:r>
            <a:endParaRPr sz="180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515"/>
              </a:spcBef>
              <a:tabLst>
                <a:tab pos="67119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Exploração</a:t>
            </a:r>
            <a:r>
              <a:rPr sz="18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campos</a:t>
            </a:r>
            <a:r>
              <a:rPr sz="18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reservas</a:t>
            </a:r>
            <a:r>
              <a:rPr sz="18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pequenas;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52" y="693419"/>
            <a:ext cx="2304288" cy="19857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252" y="2752344"/>
            <a:ext cx="2304288" cy="20954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252" y="4940808"/>
            <a:ext cx="2304288" cy="17282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23088" y="1412747"/>
            <a:ext cx="8602980" cy="5224780"/>
            <a:chOff x="323088" y="1412747"/>
            <a:chExt cx="8602980" cy="522478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364" y="3395882"/>
              <a:ext cx="5146456" cy="32412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8" y="1412747"/>
              <a:ext cx="4931664" cy="295198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Fixas</a:t>
            </a:r>
            <a:r>
              <a:rPr spc="-5" dirty="0"/>
              <a:t> </a:t>
            </a:r>
            <a:r>
              <a:rPr dirty="0"/>
              <a:t>-</a:t>
            </a:r>
            <a:r>
              <a:rPr spc="-165" dirty="0"/>
              <a:t> </a:t>
            </a:r>
            <a:r>
              <a:rPr spc="-10" dirty="0"/>
              <a:t>Auto-Elevatórias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1616" y="3362382"/>
            <a:ext cx="6225188" cy="345142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739" y="547242"/>
            <a:ext cx="427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Torres</a:t>
            </a:r>
            <a:r>
              <a:rPr spc="-220" dirty="0"/>
              <a:t> </a:t>
            </a:r>
            <a:r>
              <a:rPr spc="-10" dirty="0"/>
              <a:t>Complacentes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9927" y="1049996"/>
            <a:ext cx="7938134" cy="230060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3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Pivotadas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(rótula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base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estrutura,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fixa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leito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marinho);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Não</a:t>
            </a:r>
            <a:r>
              <a:rPr sz="18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oferece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grandes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resistências</a:t>
            </a:r>
            <a:r>
              <a:rPr sz="18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às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forças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externas;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71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Compartimento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estanque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(parte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superior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restauração);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50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Estabilidade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(“João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Bobo”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invertido);</a:t>
            </a:r>
            <a:endParaRPr sz="1800">
              <a:latin typeface="Georgia"/>
              <a:cs typeface="Georgia"/>
            </a:endParaRPr>
          </a:p>
          <a:p>
            <a:pPr marL="268605" marR="5080" indent="-256540">
              <a:lnSpc>
                <a:spcPct val="110000"/>
              </a:lnSpc>
              <a:spcBef>
                <a:spcPts val="47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Estrutura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treliçada,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seção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quadrada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(diferente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jaquetas –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pirâmide): </a:t>
            </a:r>
            <a:r>
              <a:rPr sz="2000" dirty="0">
                <a:latin typeface="Georgia"/>
                <a:cs typeface="Georgia"/>
              </a:rPr>
              <a:t>diminuição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custo;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075" y="2551214"/>
            <a:ext cx="5505305" cy="388266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96062" y="1349476"/>
            <a:ext cx="4694555" cy="112839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84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Flexibilidade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garantida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pela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haste.</a:t>
            </a:r>
            <a:endParaRPr sz="2000">
              <a:latin typeface="Georgia"/>
              <a:cs typeface="Georgia"/>
            </a:endParaRPr>
          </a:p>
          <a:p>
            <a:pPr marL="268605" marR="5080" indent="-256540">
              <a:lnSpc>
                <a:spcPct val="109800"/>
              </a:lnSpc>
              <a:spcBef>
                <a:spcPts val="509"/>
              </a:spcBef>
              <a:buClr>
                <a:srgbClr val="9F4DA2"/>
              </a:buClr>
              <a:buChar char="•"/>
              <a:tabLst>
                <a:tab pos="323215" algn="l"/>
              </a:tabLst>
            </a:pPr>
            <a:r>
              <a:rPr sz="2000" dirty="0">
                <a:latin typeface="Georgia"/>
                <a:cs typeface="Georgia"/>
              </a:rPr>
              <a:t>Desvantagem: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Menor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capacidade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carga 	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no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convés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que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jaqueta;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Torres</a:t>
            </a:r>
            <a:r>
              <a:rPr spc="-220" dirty="0"/>
              <a:t> </a:t>
            </a:r>
            <a:r>
              <a:rPr spc="-10" dirty="0"/>
              <a:t>Complacentes</a:t>
            </a: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0652" y="1557527"/>
            <a:ext cx="1839468" cy="25679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1988" y="4483608"/>
            <a:ext cx="1842516" cy="208788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494279" y="6390233"/>
            <a:ext cx="1600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Lena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Guyed</a:t>
            </a:r>
            <a:r>
              <a:rPr sz="1400" b="1" spc="-20" dirty="0">
                <a:latin typeface="Arial"/>
                <a:cs typeface="Arial"/>
              </a:rPr>
              <a:t> Tower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51459" y="1068445"/>
            <a:ext cx="8320405" cy="5789930"/>
            <a:chOff x="251459" y="1068445"/>
            <a:chExt cx="8320405" cy="578993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107" y="1068445"/>
              <a:ext cx="3135722" cy="57895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196339"/>
              <a:ext cx="4491228" cy="536448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213098" y="4653533"/>
              <a:ext cx="935990" cy="721360"/>
            </a:xfrm>
            <a:custGeom>
              <a:avLst/>
              <a:gdLst/>
              <a:ahLst/>
              <a:cxnLst/>
              <a:rect l="l" t="t" r="r" b="b"/>
              <a:pathLst>
                <a:path w="935989" h="721360">
                  <a:moveTo>
                    <a:pt x="0" y="720851"/>
                  </a:moveTo>
                  <a:lnTo>
                    <a:pt x="935736" y="720851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72085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62906" y="3864102"/>
              <a:ext cx="937260" cy="719455"/>
            </a:xfrm>
            <a:custGeom>
              <a:avLst/>
              <a:gdLst/>
              <a:ahLst/>
              <a:cxnLst/>
              <a:rect l="l" t="t" r="r" b="b"/>
              <a:pathLst>
                <a:path w="937260" h="719454">
                  <a:moveTo>
                    <a:pt x="937260" y="0"/>
                  </a:moveTo>
                  <a:lnTo>
                    <a:pt x="0" y="0"/>
                  </a:lnTo>
                  <a:lnTo>
                    <a:pt x="0" y="719328"/>
                  </a:lnTo>
                  <a:lnTo>
                    <a:pt x="937260" y="719328"/>
                  </a:lnTo>
                  <a:lnTo>
                    <a:pt x="937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62906" y="3864102"/>
              <a:ext cx="937260" cy="719455"/>
            </a:xfrm>
            <a:custGeom>
              <a:avLst/>
              <a:gdLst/>
              <a:ahLst/>
              <a:cxnLst/>
              <a:rect l="l" t="t" r="r" b="b"/>
              <a:pathLst>
                <a:path w="937260" h="719454">
                  <a:moveTo>
                    <a:pt x="0" y="719328"/>
                  </a:moveTo>
                  <a:lnTo>
                    <a:pt x="937260" y="719328"/>
                  </a:lnTo>
                  <a:lnTo>
                    <a:pt x="937260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62906" y="2132837"/>
              <a:ext cx="596265" cy="1153795"/>
            </a:xfrm>
            <a:custGeom>
              <a:avLst/>
              <a:gdLst/>
              <a:ahLst/>
              <a:cxnLst/>
              <a:rect l="l" t="t" r="r" b="b"/>
              <a:pathLst>
                <a:path w="596264" h="1153795">
                  <a:moveTo>
                    <a:pt x="595884" y="0"/>
                  </a:moveTo>
                  <a:lnTo>
                    <a:pt x="0" y="0"/>
                  </a:lnTo>
                  <a:lnTo>
                    <a:pt x="0" y="1153668"/>
                  </a:lnTo>
                  <a:lnTo>
                    <a:pt x="595884" y="1153668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62906" y="2132837"/>
              <a:ext cx="596265" cy="1153795"/>
            </a:xfrm>
            <a:custGeom>
              <a:avLst/>
              <a:gdLst/>
              <a:ahLst/>
              <a:cxnLst/>
              <a:rect l="l" t="t" r="r" b="b"/>
              <a:pathLst>
                <a:path w="596264" h="1153795">
                  <a:moveTo>
                    <a:pt x="0" y="1153668"/>
                  </a:moveTo>
                  <a:lnTo>
                    <a:pt x="595884" y="1153668"/>
                  </a:lnTo>
                  <a:lnTo>
                    <a:pt x="595884" y="0"/>
                  </a:lnTo>
                  <a:lnTo>
                    <a:pt x="0" y="0"/>
                  </a:lnTo>
                  <a:lnTo>
                    <a:pt x="0" y="11536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8739" y="547242"/>
            <a:ext cx="427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Torres</a:t>
            </a:r>
            <a:r>
              <a:rPr spc="-220" dirty="0"/>
              <a:t> </a:t>
            </a:r>
            <a:r>
              <a:rPr spc="-10" dirty="0"/>
              <a:t>Complacentes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97379" y="1266444"/>
            <a:ext cx="230441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latin typeface="Arial"/>
                <a:cs typeface="Arial"/>
              </a:rPr>
              <a:t>Lena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Guyed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Tower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59552" y="847344"/>
            <a:ext cx="1501140" cy="368935"/>
          </a:xfrm>
          <a:custGeom>
            <a:avLst/>
            <a:gdLst/>
            <a:ahLst/>
            <a:cxnLst/>
            <a:rect l="l" t="t" r="r" b="b"/>
            <a:pathLst>
              <a:path w="1501140" h="368934">
                <a:moveTo>
                  <a:pt x="1501140" y="0"/>
                </a:moveTo>
                <a:lnTo>
                  <a:pt x="0" y="0"/>
                </a:lnTo>
                <a:lnTo>
                  <a:pt x="0" y="368808"/>
                </a:lnTo>
                <a:lnTo>
                  <a:pt x="1501140" y="368808"/>
                </a:lnTo>
                <a:lnTo>
                  <a:pt x="1501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15710" y="874216"/>
            <a:ext cx="991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Baldpate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39940" y="947927"/>
            <a:ext cx="1388745" cy="368935"/>
          </a:xfrm>
          <a:custGeom>
            <a:avLst/>
            <a:gdLst/>
            <a:ahLst/>
            <a:cxnLst/>
            <a:rect l="l" t="t" r="r" b="b"/>
            <a:pathLst>
              <a:path w="1388745" h="368934">
                <a:moveTo>
                  <a:pt x="1388363" y="0"/>
                </a:moveTo>
                <a:lnTo>
                  <a:pt x="0" y="0"/>
                </a:lnTo>
                <a:lnTo>
                  <a:pt x="0" y="368808"/>
                </a:lnTo>
                <a:lnTo>
                  <a:pt x="1388363" y="368808"/>
                </a:lnTo>
                <a:lnTo>
                  <a:pt x="1388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94880" y="974852"/>
            <a:ext cx="1080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Petronius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329" y="1386839"/>
            <a:ext cx="4511506" cy="535381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24129" y="1194692"/>
            <a:ext cx="4504690" cy="384238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2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TLP’s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convencionais: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Flutuadores</a:t>
            </a:r>
            <a:r>
              <a:rPr sz="18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horizontais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(</a:t>
            </a:r>
            <a:r>
              <a:rPr sz="1800" i="1" spc="-10" dirty="0">
                <a:solidFill>
                  <a:srgbClr val="438085"/>
                </a:solidFill>
                <a:latin typeface="Georgia"/>
                <a:cs typeface="Georgia"/>
              </a:rPr>
              <a:t>pontoons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)</a:t>
            </a:r>
            <a:endParaRPr sz="1800">
              <a:latin typeface="Georgia"/>
              <a:cs typeface="Georgia"/>
            </a:endParaRPr>
          </a:p>
          <a:p>
            <a:pPr marL="56134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colunas;</a:t>
            </a:r>
            <a:endParaRPr sz="1800">
              <a:latin typeface="Georgia"/>
              <a:cs typeface="Georgia"/>
            </a:endParaRPr>
          </a:p>
          <a:p>
            <a:pPr marL="561340" marR="501015" indent="-247015">
              <a:lnSpc>
                <a:spcPct val="110000"/>
              </a:lnSpc>
              <a:spcBef>
                <a:spcPts val="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Tendões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(Tethers) – 2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4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tendões p/coluna;</a:t>
            </a:r>
            <a:endParaRPr sz="1800">
              <a:latin typeface="Georgia"/>
              <a:cs typeface="Georgia"/>
            </a:endParaRPr>
          </a:p>
          <a:p>
            <a:pPr marL="268605" marR="1567815" indent="-256540">
              <a:lnSpc>
                <a:spcPct val="110100"/>
              </a:lnSpc>
              <a:spcBef>
                <a:spcPts val="470"/>
              </a:spcBef>
              <a:buClr>
                <a:srgbClr val="9F4DA2"/>
              </a:buClr>
              <a:buChar char="•"/>
              <a:tabLst>
                <a:tab pos="577850" algn="l"/>
              </a:tabLst>
            </a:pPr>
            <a:r>
              <a:rPr sz="2000" dirty="0">
                <a:latin typeface="Georgia"/>
                <a:cs typeface="Georgia"/>
              </a:rPr>
              <a:t>Volume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deslocado: 	</a:t>
            </a:r>
            <a:r>
              <a:rPr sz="2000" dirty="0">
                <a:latin typeface="Georgia"/>
                <a:cs typeface="Georgia"/>
              </a:rPr>
              <a:t>Colunas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&gt;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pontoons;</a:t>
            </a:r>
            <a:endParaRPr sz="2000">
              <a:latin typeface="Georgia"/>
              <a:cs typeface="Georgia"/>
            </a:endParaRPr>
          </a:p>
          <a:p>
            <a:pPr marL="561340" marR="231775" indent="-247015">
              <a:lnSpc>
                <a:spcPct val="110000"/>
              </a:lnSpc>
              <a:spcBef>
                <a:spcPts val="53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Diminuir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forças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excitação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-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Evitar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compressão</a:t>
            </a:r>
            <a:r>
              <a:rPr sz="1800" spc="40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tendões.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71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Movimentos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1ª.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ordem,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plano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vertical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latin typeface="Georgia"/>
                <a:cs typeface="Georgia"/>
              </a:rPr>
              <a:t>(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heave</a:t>
            </a:r>
            <a:r>
              <a:rPr sz="2000" dirty="0">
                <a:latin typeface="Georgia"/>
                <a:cs typeface="Georgia"/>
              </a:rPr>
              <a:t>,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roll </a:t>
            </a:r>
            <a:r>
              <a:rPr sz="2000" dirty="0">
                <a:latin typeface="Georgia"/>
                <a:cs typeface="Georgia"/>
              </a:rPr>
              <a:t>&amp;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pitch</a:t>
            </a:r>
            <a:r>
              <a:rPr sz="2000" dirty="0">
                <a:latin typeface="Georgia"/>
                <a:cs typeface="Georgia"/>
              </a:rPr>
              <a:t>)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Symbol"/>
                <a:cs typeface="Symbol"/>
              </a:rPr>
              <a:t>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Limitados</a:t>
            </a:r>
            <a:r>
              <a:rPr sz="2000" spc="-10" dirty="0">
                <a:latin typeface="Georgia"/>
                <a:cs typeface="Georgia"/>
              </a:rPr>
              <a:t>;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357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TLP</a:t>
            </a:r>
            <a:r>
              <a:rPr sz="3200" spc="-114" dirty="0"/>
              <a:t> </a:t>
            </a:r>
            <a:r>
              <a:rPr sz="3200" dirty="0"/>
              <a:t>–</a:t>
            </a:r>
            <a:r>
              <a:rPr sz="3200" spc="-110" dirty="0"/>
              <a:t> </a:t>
            </a:r>
            <a:r>
              <a:rPr sz="3200" spc="-35" dirty="0"/>
              <a:t>Tension</a:t>
            </a:r>
            <a:r>
              <a:rPr sz="3200" spc="-50" dirty="0"/>
              <a:t> </a:t>
            </a:r>
            <a:r>
              <a:rPr sz="3200" dirty="0"/>
              <a:t>Leg</a:t>
            </a:r>
            <a:r>
              <a:rPr sz="3200" spc="-40" dirty="0"/>
              <a:t> </a:t>
            </a:r>
            <a:r>
              <a:rPr sz="3200" spc="-10" dirty="0"/>
              <a:t>Platform</a:t>
            </a:r>
            <a:endParaRPr sz="3200"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0235" y="5265420"/>
            <a:ext cx="1629156" cy="141884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60" y="5265420"/>
            <a:ext cx="1283208" cy="14188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357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TLP</a:t>
            </a:r>
            <a:r>
              <a:rPr sz="3200" spc="-114" dirty="0"/>
              <a:t> </a:t>
            </a:r>
            <a:r>
              <a:rPr sz="3200" dirty="0"/>
              <a:t>–</a:t>
            </a:r>
            <a:r>
              <a:rPr sz="3200" spc="-110" dirty="0"/>
              <a:t> </a:t>
            </a:r>
            <a:r>
              <a:rPr sz="3200" spc="-35" dirty="0"/>
              <a:t>Tension</a:t>
            </a:r>
            <a:r>
              <a:rPr sz="3200" spc="-50" dirty="0"/>
              <a:t> </a:t>
            </a:r>
            <a:r>
              <a:rPr sz="3200" dirty="0"/>
              <a:t>Leg</a:t>
            </a:r>
            <a:r>
              <a:rPr sz="3200" spc="-40" dirty="0"/>
              <a:t> </a:t>
            </a:r>
            <a:r>
              <a:rPr sz="3200" spc="-10" dirty="0"/>
              <a:t>Platform</a:t>
            </a:r>
            <a:endParaRPr sz="3200"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6916" y="1629155"/>
            <a:ext cx="2180844" cy="495147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2290" y="4369253"/>
            <a:ext cx="2164998" cy="234964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567" y="4346447"/>
            <a:ext cx="2304287" cy="232257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67970" indent="-255270" algn="just">
              <a:lnSpc>
                <a:spcPct val="100000"/>
              </a:lnSpc>
              <a:spcBef>
                <a:spcPts val="925"/>
              </a:spcBef>
              <a:buClr>
                <a:srgbClr val="9F4DA2"/>
              </a:buClr>
              <a:buChar char="•"/>
              <a:tabLst>
                <a:tab pos="267970" algn="l"/>
              </a:tabLst>
            </a:pPr>
            <a:r>
              <a:rPr dirty="0"/>
              <a:t>Características</a:t>
            </a:r>
            <a:r>
              <a:rPr spc="-3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desempenho</a:t>
            </a:r>
          </a:p>
          <a:p>
            <a:pPr marL="561340" marR="562610" indent="-247015" algn="just">
              <a:lnSpc>
                <a:spcPct val="110000"/>
              </a:lnSpc>
              <a:spcBef>
                <a:spcPts val="525"/>
              </a:spcBef>
            </a:pPr>
            <a:r>
              <a:rPr sz="1800" dirty="0">
                <a:solidFill>
                  <a:srgbClr val="438085"/>
                </a:solidFill>
              </a:rPr>
              <a:t>▫</a:t>
            </a:r>
            <a:r>
              <a:rPr sz="1800" spc="204" dirty="0">
                <a:solidFill>
                  <a:srgbClr val="438085"/>
                </a:solidFill>
              </a:rPr>
              <a:t>  </a:t>
            </a:r>
            <a:r>
              <a:rPr sz="1800" dirty="0">
                <a:solidFill>
                  <a:srgbClr val="438085"/>
                </a:solidFill>
              </a:rPr>
              <a:t>Utilização</a:t>
            </a:r>
            <a:r>
              <a:rPr sz="1800" spc="-15" dirty="0">
                <a:solidFill>
                  <a:srgbClr val="438085"/>
                </a:solidFill>
              </a:rPr>
              <a:t> </a:t>
            </a:r>
            <a:r>
              <a:rPr sz="1800" i="1" dirty="0">
                <a:solidFill>
                  <a:srgbClr val="438085"/>
                </a:solidFill>
                <a:latin typeface="Georgia"/>
                <a:cs typeface="Georgia"/>
              </a:rPr>
              <a:t>risers</a:t>
            </a:r>
            <a:r>
              <a:rPr sz="1800" i="1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</a:rPr>
              <a:t>rígidos</a:t>
            </a:r>
            <a:r>
              <a:rPr sz="1800" spc="-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(sistema</a:t>
            </a:r>
            <a:r>
              <a:rPr sz="1800" spc="-20" dirty="0">
                <a:solidFill>
                  <a:srgbClr val="438085"/>
                </a:solidFill>
              </a:rPr>
              <a:t> </a:t>
            </a:r>
            <a:r>
              <a:rPr sz="1800" spc="-10" dirty="0">
                <a:solidFill>
                  <a:srgbClr val="438085"/>
                </a:solidFill>
              </a:rPr>
              <a:t>compensação </a:t>
            </a:r>
            <a:r>
              <a:rPr sz="1800" dirty="0">
                <a:solidFill>
                  <a:srgbClr val="438085"/>
                </a:solidFill>
              </a:rPr>
              <a:t>movimentos</a:t>
            </a:r>
            <a:r>
              <a:rPr sz="1800" spc="-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/</a:t>
            </a:r>
            <a:r>
              <a:rPr sz="1800" spc="10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tracionamento</a:t>
            </a:r>
            <a:r>
              <a:rPr sz="1800" spc="-25" dirty="0">
                <a:solidFill>
                  <a:srgbClr val="438085"/>
                </a:solidFill>
              </a:rPr>
              <a:t> </a:t>
            </a:r>
            <a:r>
              <a:rPr sz="1800" i="1" dirty="0">
                <a:solidFill>
                  <a:srgbClr val="438085"/>
                </a:solidFill>
                <a:latin typeface="Georgia"/>
                <a:cs typeface="Georgia"/>
              </a:rPr>
              <a:t>risers</a:t>
            </a:r>
            <a:r>
              <a:rPr sz="1800" i="1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</a:rPr>
              <a:t>-</a:t>
            </a:r>
            <a:r>
              <a:rPr sz="1800" spc="10" dirty="0">
                <a:solidFill>
                  <a:srgbClr val="438085"/>
                </a:solidFill>
              </a:rPr>
              <a:t> </a:t>
            </a:r>
            <a:r>
              <a:rPr sz="1800" spc="-10" dirty="0">
                <a:solidFill>
                  <a:srgbClr val="438085"/>
                </a:solidFill>
              </a:rPr>
              <a:t>absorver </a:t>
            </a:r>
            <a:r>
              <a:rPr sz="1800" dirty="0">
                <a:solidFill>
                  <a:srgbClr val="438085"/>
                </a:solidFill>
              </a:rPr>
              <a:t>movimento</a:t>
            </a:r>
            <a:r>
              <a:rPr sz="1800" spc="10" dirty="0">
                <a:solidFill>
                  <a:srgbClr val="438085"/>
                </a:solidFill>
              </a:rPr>
              <a:t> </a:t>
            </a:r>
            <a:r>
              <a:rPr sz="1800" b="1" i="1" dirty="0">
                <a:solidFill>
                  <a:srgbClr val="438085"/>
                </a:solidFill>
                <a:latin typeface="Georgia"/>
                <a:cs typeface="Georgia"/>
              </a:rPr>
              <a:t>set-</a:t>
            </a:r>
            <a:r>
              <a:rPr sz="1800" b="1" i="1" spc="-10" dirty="0">
                <a:solidFill>
                  <a:srgbClr val="438085"/>
                </a:solidFill>
                <a:latin typeface="Georgia"/>
                <a:cs typeface="Georgia"/>
              </a:rPr>
              <a:t>down</a:t>
            </a:r>
            <a:r>
              <a:rPr sz="1800" spc="-10" dirty="0">
                <a:solidFill>
                  <a:srgbClr val="438085"/>
                </a:solidFill>
              </a:rPr>
              <a:t>);</a:t>
            </a:r>
            <a:endParaRPr sz="1800">
              <a:latin typeface="Georgia"/>
              <a:cs typeface="Georgia"/>
            </a:endParaRPr>
          </a:p>
          <a:p>
            <a:pPr marL="561340" marR="7620" indent="-247015">
              <a:lnSpc>
                <a:spcPct val="110000"/>
              </a:lnSpc>
              <a:spcBef>
                <a:spcPts val="50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</a:rPr>
              <a:t>▫</a:t>
            </a:r>
            <a:r>
              <a:rPr sz="1800" dirty="0">
                <a:solidFill>
                  <a:srgbClr val="438085"/>
                </a:solidFill>
              </a:rPr>
              <a:t>	Limitações:</a:t>
            </a:r>
            <a:r>
              <a:rPr sz="1800" spc="-20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Passeio</a:t>
            </a:r>
            <a:r>
              <a:rPr sz="1800" spc="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horizontal</a:t>
            </a:r>
            <a:r>
              <a:rPr sz="1800" spc="-10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(</a:t>
            </a:r>
            <a:r>
              <a:rPr sz="1800" b="1" i="1" dirty="0">
                <a:solidFill>
                  <a:srgbClr val="438085"/>
                </a:solidFill>
                <a:latin typeface="Georgia"/>
                <a:cs typeface="Georgia"/>
              </a:rPr>
              <a:t>offse</a:t>
            </a:r>
            <a:r>
              <a:rPr sz="1800" i="1" dirty="0">
                <a:solidFill>
                  <a:srgbClr val="438085"/>
                </a:solidFill>
                <a:latin typeface="Georgia"/>
                <a:cs typeface="Georgia"/>
              </a:rPr>
              <a:t>t</a:t>
            </a:r>
            <a:r>
              <a:rPr sz="1800" dirty="0">
                <a:solidFill>
                  <a:srgbClr val="438085"/>
                </a:solidFill>
              </a:rPr>
              <a:t>):</a:t>
            </a:r>
            <a:r>
              <a:rPr sz="1800" spc="-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~ 10%</a:t>
            </a:r>
            <a:r>
              <a:rPr sz="1800" spc="5" dirty="0">
                <a:solidFill>
                  <a:srgbClr val="438085"/>
                </a:solidFill>
              </a:rPr>
              <a:t> </a:t>
            </a:r>
            <a:r>
              <a:rPr sz="1800" spc="-20" dirty="0">
                <a:solidFill>
                  <a:srgbClr val="438085"/>
                </a:solidFill>
              </a:rPr>
              <a:t>LDA, </a:t>
            </a:r>
            <a:r>
              <a:rPr sz="1800" dirty="0">
                <a:solidFill>
                  <a:srgbClr val="438085"/>
                </a:solidFill>
              </a:rPr>
              <a:t>liberdade</a:t>
            </a:r>
            <a:r>
              <a:rPr sz="1800" spc="20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angular,</a:t>
            </a:r>
            <a:r>
              <a:rPr sz="1800" spc="-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máximo</a:t>
            </a:r>
            <a:r>
              <a:rPr sz="1800" spc="-1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10º cada</a:t>
            </a:r>
            <a:r>
              <a:rPr sz="1800" spc="5" dirty="0">
                <a:solidFill>
                  <a:srgbClr val="438085"/>
                </a:solidFill>
              </a:rPr>
              <a:t> </a:t>
            </a:r>
            <a:r>
              <a:rPr sz="1800" spc="-10" dirty="0">
                <a:solidFill>
                  <a:srgbClr val="438085"/>
                </a:solidFill>
              </a:rPr>
              <a:t>lado;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2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</a:rPr>
              <a:t>▫</a:t>
            </a:r>
            <a:r>
              <a:rPr sz="1800" dirty="0">
                <a:solidFill>
                  <a:srgbClr val="438085"/>
                </a:solidFill>
              </a:rPr>
              <a:t>	Período</a:t>
            </a:r>
            <a:r>
              <a:rPr sz="1800" spc="20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natural</a:t>
            </a:r>
            <a:r>
              <a:rPr sz="1800" spc="-10" dirty="0">
                <a:solidFill>
                  <a:srgbClr val="438085"/>
                </a:solidFill>
              </a:rPr>
              <a:t> </a:t>
            </a:r>
            <a:r>
              <a:rPr sz="1800" b="1" i="1" dirty="0">
                <a:solidFill>
                  <a:srgbClr val="438085"/>
                </a:solidFill>
                <a:latin typeface="Georgia"/>
                <a:cs typeface="Georgia"/>
              </a:rPr>
              <a:t>heave</a:t>
            </a:r>
            <a:r>
              <a:rPr sz="1800" dirty="0">
                <a:solidFill>
                  <a:srgbClr val="438085"/>
                </a:solidFill>
              </a:rPr>
              <a:t>:</a:t>
            </a:r>
            <a:r>
              <a:rPr sz="1800" spc="-1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entre</a:t>
            </a:r>
            <a:r>
              <a:rPr sz="1800" spc="10" dirty="0">
                <a:solidFill>
                  <a:srgbClr val="438085"/>
                </a:solidFill>
              </a:rPr>
              <a:t> </a:t>
            </a:r>
            <a:r>
              <a:rPr sz="1800" spc="-10" dirty="0">
                <a:solidFill>
                  <a:srgbClr val="438085"/>
                </a:solidFill>
              </a:rPr>
              <a:t>2s-</a:t>
            </a:r>
            <a:r>
              <a:rPr sz="1800" spc="-25" dirty="0">
                <a:solidFill>
                  <a:srgbClr val="438085"/>
                </a:solidFill>
              </a:rPr>
              <a:t>4s;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</a:rPr>
              <a:t>▫</a:t>
            </a:r>
            <a:r>
              <a:rPr sz="1800" dirty="0">
                <a:solidFill>
                  <a:srgbClr val="438085"/>
                </a:solidFill>
              </a:rPr>
              <a:t>	Tendões</a:t>
            </a:r>
            <a:r>
              <a:rPr sz="1800" spc="-10" dirty="0">
                <a:solidFill>
                  <a:srgbClr val="438085"/>
                </a:solidFill>
              </a:rPr>
              <a:t> pré-</a:t>
            </a:r>
            <a:r>
              <a:rPr sz="1800" dirty="0">
                <a:solidFill>
                  <a:srgbClr val="438085"/>
                </a:solidFill>
              </a:rPr>
              <a:t>tensionados,</a:t>
            </a:r>
            <a:r>
              <a:rPr sz="1800" spc="-1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em</a:t>
            </a:r>
            <a:r>
              <a:rPr sz="1800" spc="-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operação</a:t>
            </a:r>
            <a:r>
              <a:rPr sz="1800" spc="-10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tração</a:t>
            </a:r>
            <a:r>
              <a:rPr sz="1800" spc="5" dirty="0">
                <a:solidFill>
                  <a:srgbClr val="438085"/>
                </a:solidFill>
              </a:rPr>
              <a:t> </a:t>
            </a:r>
            <a:r>
              <a:rPr sz="1800" spc="-25" dirty="0">
                <a:solidFill>
                  <a:srgbClr val="438085"/>
                </a:solidFill>
              </a:rPr>
              <a:t>nos</a:t>
            </a:r>
            <a:endParaRPr sz="1800"/>
          </a:p>
          <a:p>
            <a:pPr marL="56134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438085"/>
                </a:solidFill>
              </a:rPr>
              <a:t>tendões,</a:t>
            </a:r>
            <a:r>
              <a:rPr sz="1800" spc="10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mais</a:t>
            </a:r>
            <a:r>
              <a:rPr sz="1800" spc="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constante</a:t>
            </a:r>
            <a:r>
              <a:rPr sz="1800" spc="-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possível</a:t>
            </a:r>
            <a:r>
              <a:rPr sz="1800" spc="15" dirty="0">
                <a:solidFill>
                  <a:srgbClr val="438085"/>
                </a:solidFill>
              </a:rPr>
              <a:t> </a:t>
            </a:r>
            <a:r>
              <a:rPr sz="1800" dirty="0">
                <a:solidFill>
                  <a:srgbClr val="438085"/>
                </a:solidFill>
              </a:rPr>
              <a:t>(faixa</a:t>
            </a:r>
            <a:r>
              <a:rPr sz="1800" spc="10" dirty="0">
                <a:solidFill>
                  <a:srgbClr val="438085"/>
                </a:solidFill>
              </a:rPr>
              <a:t> </a:t>
            </a:r>
            <a:r>
              <a:rPr sz="1800" spc="-10" dirty="0">
                <a:solidFill>
                  <a:srgbClr val="438085"/>
                </a:solidFill>
              </a:rPr>
              <a:t>permissível).</a:t>
            </a:r>
            <a:endParaRPr sz="1800"/>
          </a:p>
          <a:p>
            <a:pPr marR="1384935" algn="r">
              <a:lnSpc>
                <a:spcPct val="100000"/>
              </a:lnSpc>
              <a:spcBef>
                <a:spcPts val="1230"/>
              </a:spcBef>
            </a:pPr>
            <a:r>
              <a:rPr sz="1400" b="1" spc="-10" dirty="0">
                <a:solidFill>
                  <a:srgbClr val="FF0000"/>
                </a:solidFill>
                <a:latin typeface="Georgia"/>
                <a:cs typeface="Georgia"/>
              </a:rPr>
              <a:t>Offset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8554" y="5355082"/>
            <a:ext cx="8909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Georgia"/>
                <a:cs typeface="Georgia"/>
              </a:rPr>
              <a:t>Set-</a:t>
            </a:r>
            <a:r>
              <a:rPr sz="1400" b="1" spc="-20" dirty="0">
                <a:solidFill>
                  <a:srgbClr val="FF0000"/>
                </a:solidFill>
                <a:latin typeface="Georgia"/>
                <a:cs typeface="Georgia"/>
              </a:rPr>
              <a:t>down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3267" y="1343179"/>
            <a:ext cx="2071501" cy="535979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357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TLP</a:t>
            </a:r>
            <a:r>
              <a:rPr sz="3200" spc="-114" dirty="0"/>
              <a:t> </a:t>
            </a:r>
            <a:r>
              <a:rPr sz="3200" dirty="0"/>
              <a:t>–</a:t>
            </a:r>
            <a:r>
              <a:rPr sz="3200" spc="-110" dirty="0"/>
              <a:t> </a:t>
            </a:r>
            <a:r>
              <a:rPr sz="3200" spc="-35" dirty="0"/>
              <a:t>Tension</a:t>
            </a:r>
            <a:r>
              <a:rPr sz="3200" spc="-50" dirty="0"/>
              <a:t> </a:t>
            </a:r>
            <a:r>
              <a:rPr sz="3200" dirty="0"/>
              <a:t>Leg</a:t>
            </a:r>
            <a:r>
              <a:rPr sz="3200" spc="-40" dirty="0"/>
              <a:t> </a:t>
            </a:r>
            <a:r>
              <a:rPr sz="3200" spc="-10" dirty="0"/>
              <a:t>Platform</a:t>
            </a:r>
            <a:endParaRPr sz="3200"/>
          </a:p>
        </p:txBody>
      </p:sp>
      <p:sp>
        <p:nvSpPr>
          <p:cNvPr id="15" name="object 15"/>
          <p:cNvSpPr txBox="1"/>
          <p:nvPr/>
        </p:nvSpPr>
        <p:spPr>
          <a:xfrm>
            <a:off x="367995" y="1279594"/>
            <a:ext cx="5960745" cy="50819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77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Componentes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interface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plataforma: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Conectar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tendão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tensionado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à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plataforma;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0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Monitorar/ajustar</a:t>
            </a:r>
            <a:r>
              <a:rPr sz="18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nível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tensão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prescrito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tendão;</a:t>
            </a:r>
            <a:endParaRPr sz="1800">
              <a:latin typeface="Georgia"/>
              <a:cs typeface="Georgia"/>
            </a:endParaRPr>
          </a:p>
          <a:p>
            <a:pPr marL="561340" marR="5080" indent="-247015">
              <a:lnSpc>
                <a:spcPct val="100000"/>
              </a:lnSpc>
              <a:spcBef>
                <a:spcPts val="60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Transferir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ações laterais &amp;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absorver</a:t>
            </a:r>
            <a:r>
              <a:rPr sz="1800" spc="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momentos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flexão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ou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rotações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tendão;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59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Componentes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tendão:</a:t>
            </a:r>
            <a:endParaRPr sz="2000">
              <a:latin typeface="Georgia"/>
              <a:cs typeface="Georgia"/>
            </a:endParaRPr>
          </a:p>
          <a:p>
            <a:pPr marL="561340" marR="16510" indent="-247015">
              <a:lnSpc>
                <a:spcPct val="100000"/>
              </a:lnSpc>
              <a:spcBef>
                <a:spcPts val="6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Elementos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do</a:t>
            </a:r>
            <a:r>
              <a:rPr sz="18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tendão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(tubulares,</a:t>
            </a:r>
            <a:r>
              <a:rPr sz="1800" spc="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hastes sólidas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(</a:t>
            </a:r>
            <a:r>
              <a:rPr sz="1800" i="1" spc="-10" dirty="0">
                <a:solidFill>
                  <a:srgbClr val="438085"/>
                </a:solidFill>
                <a:latin typeface="Georgia"/>
                <a:cs typeface="Georgia"/>
              </a:rPr>
              <a:t>solid </a:t>
            </a:r>
            <a:r>
              <a:rPr sz="1800" i="1" dirty="0">
                <a:solidFill>
                  <a:srgbClr val="438085"/>
                </a:solidFill>
                <a:latin typeface="Georgia"/>
                <a:cs typeface="Georgia"/>
              </a:rPr>
              <a:t>rods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),</a:t>
            </a:r>
            <a:r>
              <a:rPr sz="18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….);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0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Conexões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acoplamentos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longo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comprimento</a:t>
            </a:r>
            <a:endParaRPr sz="1800">
              <a:latin typeface="Georgia"/>
              <a:cs typeface="Georgia"/>
            </a:endParaRPr>
          </a:p>
          <a:p>
            <a:pPr marR="808355" algn="r">
              <a:lnSpc>
                <a:spcPct val="100000"/>
              </a:lnSpc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(roscas,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grampos,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flanges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aparafusadas,</a:t>
            </a:r>
            <a:r>
              <a:rPr sz="18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etc.);</a:t>
            </a:r>
            <a:endParaRPr sz="1800">
              <a:latin typeface="Georgia"/>
              <a:cs typeface="Georgia"/>
            </a:endParaRPr>
          </a:p>
          <a:p>
            <a:pPr marR="847725" algn="r">
              <a:lnSpc>
                <a:spcPct val="100000"/>
              </a:lnSpc>
              <a:spcBef>
                <a:spcPts val="600"/>
              </a:spcBef>
              <a:tabLst>
                <a:tab pos="2463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Juntas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soldadas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ou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outros</a:t>
            </a:r>
            <a:r>
              <a:rPr sz="18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tipos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conexões;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59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Componentes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interface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base: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Conectar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tendão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à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base;</a:t>
            </a:r>
            <a:endParaRPr sz="1800">
              <a:latin typeface="Georgia"/>
              <a:cs typeface="Georgia"/>
            </a:endParaRPr>
          </a:p>
          <a:p>
            <a:pPr marL="561340" marR="5080" indent="-247015">
              <a:lnSpc>
                <a:spcPct val="100000"/>
              </a:lnSpc>
              <a:spcBef>
                <a:spcPts val="60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Transferir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ações laterais &amp;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absorver</a:t>
            </a:r>
            <a:r>
              <a:rPr sz="1800" spc="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momentos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flexão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ou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rotações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tendão;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Plataformas</a:t>
            </a:r>
            <a:r>
              <a:rPr spc="-35" dirty="0"/>
              <a:t> </a:t>
            </a:r>
            <a:r>
              <a:rPr spc="-10" dirty="0"/>
              <a:t>Flutuantes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9927" y="1276959"/>
            <a:ext cx="5339715" cy="497332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844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Estruturas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sem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vínculos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fundo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mar;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74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Movimentação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livre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plano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vertical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Ação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ondas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outros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agentes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ambientais;</a:t>
            </a:r>
            <a:endParaRPr sz="1800">
              <a:latin typeface="Georgia"/>
              <a:cs typeface="Georgia"/>
            </a:endParaRPr>
          </a:p>
          <a:p>
            <a:pPr marL="268605" marR="5080" indent="-256540">
              <a:lnSpc>
                <a:spcPct val="110100"/>
              </a:lnSpc>
              <a:spcBef>
                <a:spcPts val="47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Manutenção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posição: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Garantida </a:t>
            </a:r>
            <a:r>
              <a:rPr sz="2000" spc="-10" dirty="0">
                <a:latin typeface="Georgia"/>
                <a:cs typeface="Georgia"/>
              </a:rPr>
              <a:t>linhas </a:t>
            </a:r>
            <a:r>
              <a:rPr sz="2000" dirty="0">
                <a:latin typeface="Georgia"/>
                <a:cs typeface="Georgia"/>
              </a:rPr>
              <a:t>ancoragem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compostas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cabos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aço,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cabos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material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sintético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e/ou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amarras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Sem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(reduzida)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rigidez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flexional;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101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UEP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Unidades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Estacionárias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Produção</a:t>
            </a:r>
            <a:endParaRPr sz="2000">
              <a:latin typeface="Georgia"/>
              <a:cs typeface="Georgia"/>
            </a:endParaRPr>
          </a:p>
          <a:p>
            <a:pPr marL="392430">
              <a:lnSpc>
                <a:spcPct val="100000"/>
              </a:lnSpc>
              <a:spcBef>
                <a:spcPts val="244"/>
              </a:spcBef>
            </a:pPr>
            <a:r>
              <a:rPr sz="2000" spc="-10" dirty="0">
                <a:latin typeface="Georgia"/>
                <a:cs typeface="Georgia"/>
              </a:rPr>
              <a:t>Tipos: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50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Semissubmersível;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215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Spar;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215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FPSO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</a:t>
            </a:r>
            <a:r>
              <a:rPr sz="1800" i="1" dirty="0">
                <a:solidFill>
                  <a:srgbClr val="438085"/>
                </a:solidFill>
                <a:latin typeface="Georgia"/>
                <a:cs typeface="Georgia"/>
              </a:rPr>
              <a:t>Floating</a:t>
            </a:r>
            <a:r>
              <a:rPr sz="1800" i="1" spc="-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i="1" dirty="0">
                <a:solidFill>
                  <a:srgbClr val="438085"/>
                </a:solidFill>
                <a:latin typeface="Georgia"/>
                <a:cs typeface="Georgia"/>
              </a:rPr>
              <a:t>Production</a:t>
            </a:r>
            <a:r>
              <a:rPr sz="1800" i="1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i="1" spc="-10" dirty="0">
                <a:solidFill>
                  <a:srgbClr val="438085"/>
                </a:solidFill>
                <a:latin typeface="Georgia"/>
                <a:cs typeface="Georgia"/>
              </a:rPr>
              <a:t>Storage</a:t>
            </a:r>
            <a:endParaRPr sz="1800">
              <a:latin typeface="Georgia"/>
              <a:cs typeface="Georgia"/>
            </a:endParaRPr>
          </a:p>
          <a:p>
            <a:pPr marL="615950">
              <a:lnSpc>
                <a:spcPct val="100000"/>
              </a:lnSpc>
              <a:spcBef>
                <a:spcPts val="220"/>
              </a:spcBef>
            </a:pPr>
            <a:r>
              <a:rPr sz="1800" i="1" dirty="0">
                <a:solidFill>
                  <a:srgbClr val="438085"/>
                </a:solidFill>
                <a:latin typeface="Georgia"/>
                <a:cs typeface="Georgia"/>
              </a:rPr>
              <a:t>and</a:t>
            </a:r>
            <a:r>
              <a:rPr sz="1800" i="1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i="1" dirty="0">
                <a:solidFill>
                  <a:srgbClr val="438085"/>
                </a:solidFill>
                <a:latin typeface="Georgia"/>
                <a:cs typeface="Georgia"/>
              </a:rPr>
              <a:t>Offloading</a:t>
            </a:r>
            <a:r>
              <a:rPr sz="1800" i="1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i="1" spc="-10" dirty="0">
                <a:solidFill>
                  <a:srgbClr val="438085"/>
                </a:solidFill>
                <a:latin typeface="Georgia"/>
                <a:cs typeface="Georgia"/>
              </a:rPr>
              <a:t>System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);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215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Monocolunas;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7259" y="4617720"/>
            <a:ext cx="2488691" cy="190804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0731" y="3500628"/>
            <a:ext cx="1588007" cy="179984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3808" y="1341119"/>
            <a:ext cx="1906524" cy="1944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678173" y="1484375"/>
            <a:ext cx="4493895" cy="4541520"/>
            <a:chOff x="3678173" y="1484375"/>
            <a:chExt cx="4493895" cy="454152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47" y="1484375"/>
              <a:ext cx="1615440" cy="45415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61453" y="2494025"/>
              <a:ext cx="721360" cy="3385185"/>
            </a:xfrm>
            <a:custGeom>
              <a:avLst/>
              <a:gdLst/>
              <a:ahLst/>
              <a:cxnLst/>
              <a:rect l="l" t="t" r="r" b="b"/>
              <a:pathLst>
                <a:path w="721359" h="3385185">
                  <a:moveTo>
                    <a:pt x="0" y="179070"/>
                  </a:moveTo>
                  <a:lnTo>
                    <a:pt x="22554" y="116572"/>
                  </a:lnTo>
                  <a:lnTo>
                    <a:pt x="49219" y="88674"/>
                  </a:lnTo>
                  <a:lnTo>
                    <a:pt x="84783" y="63682"/>
                  </a:lnTo>
                  <a:lnTo>
                    <a:pt x="128228" y="42103"/>
                  </a:lnTo>
                  <a:lnTo>
                    <a:pt x="178533" y="24440"/>
                  </a:lnTo>
                  <a:lnTo>
                    <a:pt x="234681" y="11198"/>
                  </a:lnTo>
                  <a:lnTo>
                    <a:pt x="295651" y="2883"/>
                  </a:lnTo>
                  <a:lnTo>
                    <a:pt x="360425" y="0"/>
                  </a:lnTo>
                  <a:lnTo>
                    <a:pt x="425200" y="2883"/>
                  </a:lnTo>
                  <a:lnTo>
                    <a:pt x="486170" y="11198"/>
                  </a:lnTo>
                  <a:lnTo>
                    <a:pt x="542318" y="24440"/>
                  </a:lnTo>
                  <a:lnTo>
                    <a:pt x="592623" y="42103"/>
                  </a:lnTo>
                  <a:lnTo>
                    <a:pt x="636068" y="63682"/>
                  </a:lnTo>
                  <a:lnTo>
                    <a:pt x="671632" y="88674"/>
                  </a:lnTo>
                  <a:lnTo>
                    <a:pt x="698297" y="116572"/>
                  </a:lnTo>
                  <a:lnTo>
                    <a:pt x="720851" y="179070"/>
                  </a:lnTo>
                  <a:lnTo>
                    <a:pt x="715043" y="211267"/>
                  </a:lnTo>
                  <a:lnTo>
                    <a:pt x="671632" y="269465"/>
                  </a:lnTo>
                  <a:lnTo>
                    <a:pt x="636068" y="294457"/>
                  </a:lnTo>
                  <a:lnTo>
                    <a:pt x="592623" y="316036"/>
                  </a:lnTo>
                  <a:lnTo>
                    <a:pt x="542318" y="333699"/>
                  </a:lnTo>
                  <a:lnTo>
                    <a:pt x="486170" y="346941"/>
                  </a:lnTo>
                  <a:lnTo>
                    <a:pt x="425200" y="355256"/>
                  </a:lnTo>
                  <a:lnTo>
                    <a:pt x="360425" y="358139"/>
                  </a:lnTo>
                  <a:lnTo>
                    <a:pt x="295651" y="355256"/>
                  </a:lnTo>
                  <a:lnTo>
                    <a:pt x="234681" y="346941"/>
                  </a:lnTo>
                  <a:lnTo>
                    <a:pt x="178533" y="333699"/>
                  </a:lnTo>
                  <a:lnTo>
                    <a:pt x="128228" y="316036"/>
                  </a:lnTo>
                  <a:lnTo>
                    <a:pt x="84783" y="294457"/>
                  </a:lnTo>
                  <a:lnTo>
                    <a:pt x="49219" y="269465"/>
                  </a:lnTo>
                  <a:lnTo>
                    <a:pt x="22554" y="241567"/>
                  </a:lnTo>
                  <a:lnTo>
                    <a:pt x="0" y="179070"/>
                  </a:lnTo>
                  <a:close/>
                </a:path>
                <a:path w="721359" h="3385185">
                  <a:moveTo>
                    <a:pt x="0" y="720089"/>
                  </a:moveTo>
                  <a:lnTo>
                    <a:pt x="18379" y="651918"/>
                  </a:lnTo>
                  <a:lnTo>
                    <a:pt x="69555" y="592720"/>
                  </a:lnTo>
                  <a:lnTo>
                    <a:pt x="105584" y="567594"/>
                  </a:lnTo>
                  <a:lnTo>
                    <a:pt x="147584" y="546043"/>
                  </a:lnTo>
                  <a:lnTo>
                    <a:pt x="194811" y="528508"/>
                  </a:lnTo>
                  <a:lnTo>
                    <a:pt x="246522" y="515435"/>
                  </a:lnTo>
                  <a:lnTo>
                    <a:pt x="301974" y="507265"/>
                  </a:lnTo>
                  <a:lnTo>
                    <a:pt x="360425" y="504444"/>
                  </a:lnTo>
                  <a:lnTo>
                    <a:pt x="418877" y="507265"/>
                  </a:lnTo>
                  <a:lnTo>
                    <a:pt x="474329" y="515435"/>
                  </a:lnTo>
                  <a:lnTo>
                    <a:pt x="526040" y="528508"/>
                  </a:lnTo>
                  <a:lnTo>
                    <a:pt x="573267" y="546043"/>
                  </a:lnTo>
                  <a:lnTo>
                    <a:pt x="615267" y="567594"/>
                  </a:lnTo>
                  <a:lnTo>
                    <a:pt x="651296" y="592720"/>
                  </a:lnTo>
                  <a:lnTo>
                    <a:pt x="680612" y="620975"/>
                  </a:lnTo>
                  <a:lnTo>
                    <a:pt x="716133" y="685104"/>
                  </a:lnTo>
                  <a:lnTo>
                    <a:pt x="720851" y="720089"/>
                  </a:lnTo>
                  <a:lnTo>
                    <a:pt x="716133" y="755075"/>
                  </a:lnTo>
                  <a:lnTo>
                    <a:pt x="680612" y="819204"/>
                  </a:lnTo>
                  <a:lnTo>
                    <a:pt x="651296" y="847459"/>
                  </a:lnTo>
                  <a:lnTo>
                    <a:pt x="615267" y="872585"/>
                  </a:lnTo>
                  <a:lnTo>
                    <a:pt x="573267" y="894136"/>
                  </a:lnTo>
                  <a:lnTo>
                    <a:pt x="526040" y="911671"/>
                  </a:lnTo>
                  <a:lnTo>
                    <a:pt x="474329" y="924744"/>
                  </a:lnTo>
                  <a:lnTo>
                    <a:pt x="418877" y="932914"/>
                  </a:lnTo>
                  <a:lnTo>
                    <a:pt x="360425" y="935736"/>
                  </a:lnTo>
                  <a:lnTo>
                    <a:pt x="301974" y="932914"/>
                  </a:lnTo>
                  <a:lnTo>
                    <a:pt x="246522" y="924744"/>
                  </a:lnTo>
                  <a:lnTo>
                    <a:pt x="194811" y="911671"/>
                  </a:lnTo>
                  <a:lnTo>
                    <a:pt x="147584" y="894136"/>
                  </a:lnTo>
                  <a:lnTo>
                    <a:pt x="105584" y="872585"/>
                  </a:lnTo>
                  <a:lnTo>
                    <a:pt x="69555" y="847459"/>
                  </a:lnTo>
                  <a:lnTo>
                    <a:pt x="40239" y="819204"/>
                  </a:lnTo>
                  <a:lnTo>
                    <a:pt x="4718" y="755075"/>
                  </a:lnTo>
                  <a:lnTo>
                    <a:pt x="0" y="720089"/>
                  </a:lnTo>
                  <a:close/>
                </a:path>
                <a:path w="721359" h="3385185">
                  <a:moveTo>
                    <a:pt x="0" y="1439418"/>
                  </a:moveTo>
                  <a:lnTo>
                    <a:pt x="2425" y="1389028"/>
                  </a:lnTo>
                  <a:lnTo>
                    <a:pt x="9521" y="1340346"/>
                  </a:lnTo>
                  <a:lnTo>
                    <a:pt x="21017" y="1293697"/>
                  </a:lnTo>
                  <a:lnTo>
                    <a:pt x="36642" y="1249404"/>
                  </a:lnTo>
                  <a:lnTo>
                    <a:pt x="56125" y="1207791"/>
                  </a:lnTo>
                  <a:lnTo>
                    <a:pt x="79196" y="1169183"/>
                  </a:lnTo>
                  <a:lnTo>
                    <a:pt x="105584" y="1133903"/>
                  </a:lnTo>
                  <a:lnTo>
                    <a:pt x="135018" y="1102276"/>
                  </a:lnTo>
                  <a:lnTo>
                    <a:pt x="167227" y="1074625"/>
                  </a:lnTo>
                  <a:lnTo>
                    <a:pt x="201941" y="1051275"/>
                  </a:lnTo>
                  <a:lnTo>
                    <a:pt x="238888" y="1032550"/>
                  </a:lnTo>
                  <a:lnTo>
                    <a:pt x="277798" y="1018774"/>
                  </a:lnTo>
                  <a:lnTo>
                    <a:pt x="318401" y="1010270"/>
                  </a:lnTo>
                  <a:lnTo>
                    <a:pt x="360425" y="1007363"/>
                  </a:lnTo>
                  <a:lnTo>
                    <a:pt x="402450" y="1010270"/>
                  </a:lnTo>
                  <a:lnTo>
                    <a:pt x="443053" y="1018774"/>
                  </a:lnTo>
                  <a:lnTo>
                    <a:pt x="481963" y="1032550"/>
                  </a:lnTo>
                  <a:lnTo>
                    <a:pt x="518910" y="1051275"/>
                  </a:lnTo>
                  <a:lnTo>
                    <a:pt x="553624" y="1074625"/>
                  </a:lnTo>
                  <a:lnTo>
                    <a:pt x="585833" y="1102276"/>
                  </a:lnTo>
                  <a:lnTo>
                    <a:pt x="615267" y="1133903"/>
                  </a:lnTo>
                  <a:lnTo>
                    <a:pt x="641655" y="1169183"/>
                  </a:lnTo>
                  <a:lnTo>
                    <a:pt x="664726" y="1207791"/>
                  </a:lnTo>
                  <a:lnTo>
                    <a:pt x="684209" y="1249404"/>
                  </a:lnTo>
                  <a:lnTo>
                    <a:pt x="699834" y="1293697"/>
                  </a:lnTo>
                  <a:lnTo>
                    <a:pt x="711330" y="1340346"/>
                  </a:lnTo>
                  <a:lnTo>
                    <a:pt x="718426" y="1389028"/>
                  </a:lnTo>
                  <a:lnTo>
                    <a:pt x="720851" y="1439418"/>
                  </a:lnTo>
                  <a:lnTo>
                    <a:pt x="718426" y="1489807"/>
                  </a:lnTo>
                  <a:lnTo>
                    <a:pt x="711330" y="1538489"/>
                  </a:lnTo>
                  <a:lnTo>
                    <a:pt x="699834" y="1585138"/>
                  </a:lnTo>
                  <a:lnTo>
                    <a:pt x="684209" y="1629431"/>
                  </a:lnTo>
                  <a:lnTo>
                    <a:pt x="664726" y="1671044"/>
                  </a:lnTo>
                  <a:lnTo>
                    <a:pt x="641655" y="1709652"/>
                  </a:lnTo>
                  <a:lnTo>
                    <a:pt x="615267" y="1744932"/>
                  </a:lnTo>
                  <a:lnTo>
                    <a:pt x="585833" y="1776559"/>
                  </a:lnTo>
                  <a:lnTo>
                    <a:pt x="553624" y="1804210"/>
                  </a:lnTo>
                  <a:lnTo>
                    <a:pt x="518910" y="1827560"/>
                  </a:lnTo>
                  <a:lnTo>
                    <a:pt x="481963" y="1846285"/>
                  </a:lnTo>
                  <a:lnTo>
                    <a:pt x="443053" y="1860061"/>
                  </a:lnTo>
                  <a:lnTo>
                    <a:pt x="402450" y="1868565"/>
                  </a:lnTo>
                  <a:lnTo>
                    <a:pt x="360425" y="1871472"/>
                  </a:lnTo>
                  <a:lnTo>
                    <a:pt x="318401" y="1868565"/>
                  </a:lnTo>
                  <a:lnTo>
                    <a:pt x="277798" y="1860061"/>
                  </a:lnTo>
                  <a:lnTo>
                    <a:pt x="238888" y="1846285"/>
                  </a:lnTo>
                  <a:lnTo>
                    <a:pt x="201941" y="1827560"/>
                  </a:lnTo>
                  <a:lnTo>
                    <a:pt x="167227" y="1804210"/>
                  </a:lnTo>
                  <a:lnTo>
                    <a:pt x="135018" y="1776559"/>
                  </a:lnTo>
                  <a:lnTo>
                    <a:pt x="105584" y="1744932"/>
                  </a:lnTo>
                  <a:lnTo>
                    <a:pt x="79196" y="1709652"/>
                  </a:lnTo>
                  <a:lnTo>
                    <a:pt x="56125" y="1671044"/>
                  </a:lnTo>
                  <a:lnTo>
                    <a:pt x="36642" y="1629431"/>
                  </a:lnTo>
                  <a:lnTo>
                    <a:pt x="21017" y="1585138"/>
                  </a:lnTo>
                  <a:lnTo>
                    <a:pt x="9521" y="1538489"/>
                  </a:lnTo>
                  <a:lnTo>
                    <a:pt x="2425" y="1489807"/>
                  </a:lnTo>
                  <a:lnTo>
                    <a:pt x="0" y="1439418"/>
                  </a:lnTo>
                  <a:close/>
                </a:path>
                <a:path w="721359" h="3385185">
                  <a:moveTo>
                    <a:pt x="216407" y="2195322"/>
                  </a:moveTo>
                  <a:lnTo>
                    <a:pt x="227778" y="2153513"/>
                  </a:lnTo>
                  <a:lnTo>
                    <a:pt x="258794" y="2119360"/>
                  </a:lnTo>
                  <a:lnTo>
                    <a:pt x="304811" y="2096327"/>
                  </a:lnTo>
                  <a:lnTo>
                    <a:pt x="361188" y="2087880"/>
                  </a:lnTo>
                  <a:lnTo>
                    <a:pt x="417564" y="2096327"/>
                  </a:lnTo>
                  <a:lnTo>
                    <a:pt x="463581" y="2119360"/>
                  </a:lnTo>
                  <a:lnTo>
                    <a:pt x="494597" y="2153513"/>
                  </a:lnTo>
                  <a:lnTo>
                    <a:pt x="505968" y="2195322"/>
                  </a:lnTo>
                  <a:lnTo>
                    <a:pt x="494597" y="2237130"/>
                  </a:lnTo>
                  <a:lnTo>
                    <a:pt x="463581" y="2271283"/>
                  </a:lnTo>
                  <a:lnTo>
                    <a:pt x="417564" y="2294316"/>
                  </a:lnTo>
                  <a:lnTo>
                    <a:pt x="361188" y="2302764"/>
                  </a:lnTo>
                  <a:lnTo>
                    <a:pt x="304811" y="2294316"/>
                  </a:lnTo>
                  <a:lnTo>
                    <a:pt x="258794" y="2271283"/>
                  </a:lnTo>
                  <a:lnTo>
                    <a:pt x="227778" y="2237130"/>
                  </a:lnTo>
                  <a:lnTo>
                    <a:pt x="216407" y="2195322"/>
                  </a:lnTo>
                  <a:close/>
                </a:path>
                <a:path w="721359" h="3385185">
                  <a:moveTo>
                    <a:pt x="71627" y="3060192"/>
                  </a:moveTo>
                  <a:lnTo>
                    <a:pt x="74939" y="3007527"/>
                  </a:lnTo>
                  <a:lnTo>
                    <a:pt x="84527" y="2957571"/>
                  </a:lnTo>
                  <a:lnTo>
                    <a:pt x="99869" y="2910993"/>
                  </a:lnTo>
                  <a:lnTo>
                    <a:pt x="120444" y="2868460"/>
                  </a:lnTo>
                  <a:lnTo>
                    <a:pt x="145732" y="2830639"/>
                  </a:lnTo>
                  <a:lnTo>
                    <a:pt x="175211" y="2798198"/>
                  </a:lnTo>
                  <a:lnTo>
                    <a:pt x="208359" y="2771803"/>
                  </a:lnTo>
                  <a:lnTo>
                    <a:pt x="244656" y="2752124"/>
                  </a:lnTo>
                  <a:lnTo>
                    <a:pt x="283581" y="2739827"/>
                  </a:lnTo>
                  <a:lnTo>
                    <a:pt x="324612" y="2735580"/>
                  </a:lnTo>
                  <a:lnTo>
                    <a:pt x="365642" y="2739827"/>
                  </a:lnTo>
                  <a:lnTo>
                    <a:pt x="404567" y="2752124"/>
                  </a:lnTo>
                  <a:lnTo>
                    <a:pt x="440864" y="2771803"/>
                  </a:lnTo>
                  <a:lnTo>
                    <a:pt x="474012" y="2798198"/>
                  </a:lnTo>
                  <a:lnTo>
                    <a:pt x="503491" y="2830639"/>
                  </a:lnTo>
                  <a:lnTo>
                    <a:pt x="528779" y="2868460"/>
                  </a:lnTo>
                  <a:lnTo>
                    <a:pt x="549354" y="2910993"/>
                  </a:lnTo>
                  <a:lnTo>
                    <a:pt x="564696" y="2957571"/>
                  </a:lnTo>
                  <a:lnTo>
                    <a:pt x="574284" y="3007527"/>
                  </a:lnTo>
                  <a:lnTo>
                    <a:pt x="577596" y="3060192"/>
                  </a:lnTo>
                  <a:lnTo>
                    <a:pt x="574284" y="3112844"/>
                  </a:lnTo>
                  <a:lnTo>
                    <a:pt x="564696" y="3162792"/>
                  </a:lnTo>
                  <a:lnTo>
                    <a:pt x="549354" y="3209367"/>
                  </a:lnTo>
                  <a:lnTo>
                    <a:pt x="528779" y="3251901"/>
                  </a:lnTo>
                  <a:lnTo>
                    <a:pt x="503491" y="3289725"/>
                  </a:lnTo>
                  <a:lnTo>
                    <a:pt x="474012" y="3322171"/>
                  </a:lnTo>
                  <a:lnTo>
                    <a:pt x="440864" y="3348570"/>
                  </a:lnTo>
                  <a:lnTo>
                    <a:pt x="404567" y="3368254"/>
                  </a:lnTo>
                  <a:lnTo>
                    <a:pt x="365642" y="3380555"/>
                  </a:lnTo>
                  <a:lnTo>
                    <a:pt x="324612" y="3384804"/>
                  </a:lnTo>
                  <a:lnTo>
                    <a:pt x="283581" y="3380555"/>
                  </a:lnTo>
                  <a:lnTo>
                    <a:pt x="244656" y="3368254"/>
                  </a:lnTo>
                  <a:lnTo>
                    <a:pt x="208359" y="3348570"/>
                  </a:lnTo>
                  <a:lnTo>
                    <a:pt x="175211" y="3322171"/>
                  </a:lnTo>
                  <a:lnTo>
                    <a:pt x="145732" y="3289725"/>
                  </a:lnTo>
                  <a:lnTo>
                    <a:pt x="120444" y="3251901"/>
                  </a:lnTo>
                  <a:lnTo>
                    <a:pt x="99869" y="3209367"/>
                  </a:lnTo>
                  <a:lnTo>
                    <a:pt x="84527" y="3162792"/>
                  </a:lnTo>
                  <a:lnTo>
                    <a:pt x="74939" y="3112844"/>
                  </a:lnTo>
                  <a:lnTo>
                    <a:pt x="71627" y="3060192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78174" y="2672333"/>
              <a:ext cx="3602990" cy="2955290"/>
            </a:xfrm>
            <a:custGeom>
              <a:avLst/>
              <a:gdLst/>
              <a:ahLst/>
              <a:cxnLst/>
              <a:rect l="l" t="t" r="r" b="b"/>
              <a:pathLst>
                <a:path w="3602990" h="2955290">
                  <a:moveTo>
                    <a:pt x="3386328" y="531114"/>
                  </a:moveTo>
                  <a:lnTo>
                    <a:pt x="147828" y="531114"/>
                  </a:lnTo>
                  <a:lnTo>
                    <a:pt x="147828" y="502920"/>
                  </a:lnTo>
                  <a:lnTo>
                    <a:pt x="71628" y="541020"/>
                  </a:lnTo>
                  <a:lnTo>
                    <a:pt x="147828" y="579120"/>
                  </a:lnTo>
                  <a:lnTo>
                    <a:pt x="147828" y="550926"/>
                  </a:lnTo>
                  <a:lnTo>
                    <a:pt x="3386328" y="550926"/>
                  </a:lnTo>
                  <a:lnTo>
                    <a:pt x="3386328" y="531114"/>
                  </a:lnTo>
                  <a:close/>
                </a:path>
                <a:path w="3602990" h="2955290">
                  <a:moveTo>
                    <a:pt x="3387852" y="1323594"/>
                  </a:moveTo>
                  <a:lnTo>
                    <a:pt x="76200" y="1323594"/>
                  </a:lnTo>
                  <a:lnTo>
                    <a:pt x="76200" y="1295400"/>
                  </a:lnTo>
                  <a:lnTo>
                    <a:pt x="0" y="1333500"/>
                  </a:lnTo>
                  <a:lnTo>
                    <a:pt x="76200" y="1371600"/>
                  </a:lnTo>
                  <a:lnTo>
                    <a:pt x="76200" y="1343406"/>
                  </a:lnTo>
                  <a:lnTo>
                    <a:pt x="3387852" y="1343406"/>
                  </a:lnTo>
                  <a:lnTo>
                    <a:pt x="3387852" y="1323594"/>
                  </a:lnTo>
                  <a:close/>
                </a:path>
                <a:path w="3602990" h="2955290">
                  <a:moveTo>
                    <a:pt x="3387852" y="28194"/>
                  </a:moveTo>
                  <a:lnTo>
                    <a:pt x="795528" y="28194"/>
                  </a:lnTo>
                  <a:lnTo>
                    <a:pt x="795528" y="0"/>
                  </a:lnTo>
                  <a:lnTo>
                    <a:pt x="719328" y="38100"/>
                  </a:lnTo>
                  <a:lnTo>
                    <a:pt x="795528" y="76200"/>
                  </a:lnTo>
                  <a:lnTo>
                    <a:pt x="795528" y="48006"/>
                  </a:lnTo>
                  <a:lnTo>
                    <a:pt x="3387852" y="48006"/>
                  </a:lnTo>
                  <a:lnTo>
                    <a:pt x="3387852" y="28194"/>
                  </a:lnTo>
                  <a:close/>
                </a:path>
                <a:path w="3602990" h="2955290">
                  <a:moveTo>
                    <a:pt x="3457956" y="2907030"/>
                  </a:moveTo>
                  <a:lnTo>
                    <a:pt x="1155192" y="2907030"/>
                  </a:lnTo>
                  <a:lnTo>
                    <a:pt x="1155192" y="2878836"/>
                  </a:lnTo>
                  <a:lnTo>
                    <a:pt x="1078992" y="2916936"/>
                  </a:lnTo>
                  <a:lnTo>
                    <a:pt x="1155192" y="2955036"/>
                  </a:lnTo>
                  <a:lnTo>
                    <a:pt x="1155192" y="2926842"/>
                  </a:lnTo>
                  <a:lnTo>
                    <a:pt x="3457956" y="2926842"/>
                  </a:lnTo>
                  <a:lnTo>
                    <a:pt x="3457956" y="2907030"/>
                  </a:lnTo>
                  <a:close/>
                </a:path>
                <a:path w="3602990" h="2955290">
                  <a:moveTo>
                    <a:pt x="3602736" y="2042922"/>
                  </a:moveTo>
                  <a:lnTo>
                    <a:pt x="76200" y="2042922"/>
                  </a:lnTo>
                  <a:lnTo>
                    <a:pt x="76200" y="2014728"/>
                  </a:lnTo>
                  <a:lnTo>
                    <a:pt x="0" y="2052828"/>
                  </a:lnTo>
                  <a:lnTo>
                    <a:pt x="76200" y="2090928"/>
                  </a:lnTo>
                  <a:lnTo>
                    <a:pt x="76200" y="2062734"/>
                  </a:lnTo>
                  <a:lnTo>
                    <a:pt x="3602736" y="2062734"/>
                  </a:lnTo>
                  <a:lnTo>
                    <a:pt x="3602736" y="2042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31316" y="2309368"/>
            <a:ext cx="5104130" cy="3735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53589" indent="414020">
              <a:lnSpc>
                <a:spcPct val="139700"/>
              </a:lnSpc>
              <a:spcBef>
                <a:spcPts val="95"/>
              </a:spcBef>
            </a:pPr>
            <a:r>
              <a:rPr sz="2400" dirty="0">
                <a:latin typeface="Georgia"/>
                <a:cs typeface="Georgia"/>
              </a:rPr>
              <a:t>Planta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Produção </a:t>
            </a:r>
            <a:r>
              <a:rPr sz="2400" dirty="0">
                <a:latin typeface="Georgia"/>
                <a:cs typeface="Georgia"/>
              </a:rPr>
              <a:t>Sistema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Flutuante</a:t>
            </a:r>
            <a:endParaRPr sz="2400">
              <a:latin typeface="Georgia"/>
              <a:cs typeface="Georgia"/>
            </a:endParaRPr>
          </a:p>
          <a:p>
            <a:pPr marL="84455" marR="2468880" indent="53975">
              <a:lnSpc>
                <a:spcPct val="186200"/>
              </a:lnSpc>
              <a:spcBef>
                <a:spcPts val="790"/>
              </a:spcBef>
            </a:pPr>
            <a:r>
              <a:rPr sz="2400" dirty="0">
                <a:latin typeface="Georgia"/>
                <a:cs typeface="Georgia"/>
              </a:rPr>
              <a:t>Riser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Amarração </a:t>
            </a:r>
            <a:r>
              <a:rPr sz="2400" dirty="0">
                <a:latin typeface="Georgia"/>
                <a:cs typeface="Georgia"/>
              </a:rPr>
              <a:t>Sistema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Submerso</a:t>
            </a:r>
            <a:endParaRPr sz="2400">
              <a:latin typeface="Georgia"/>
              <a:cs typeface="Georgia"/>
            </a:endParaRPr>
          </a:p>
          <a:p>
            <a:pPr marL="8445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(árvore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natal,</a:t>
            </a:r>
            <a:r>
              <a:rPr sz="2000" spc="4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cabeça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poço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manifold)</a:t>
            </a:r>
            <a:endParaRPr sz="2000">
              <a:latin typeface="Georgia"/>
              <a:cs typeface="Georgia"/>
            </a:endParaRPr>
          </a:p>
          <a:p>
            <a:pPr marL="2155190">
              <a:lnSpc>
                <a:spcPct val="100000"/>
              </a:lnSpc>
              <a:spcBef>
                <a:spcPts val="1490"/>
              </a:spcBef>
            </a:pPr>
            <a:r>
              <a:rPr sz="2400" spc="-10" dirty="0">
                <a:latin typeface="Georgia"/>
                <a:cs typeface="Georgia"/>
              </a:rPr>
              <a:t>Reservatório</a:t>
            </a:r>
            <a:endParaRPr sz="2400">
              <a:latin typeface="Georgia"/>
              <a:cs typeface="Georgia"/>
            </a:endParaRPr>
          </a:p>
          <a:p>
            <a:pPr marL="2301875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Óleo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&amp;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Gás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6334" y="643839"/>
            <a:ext cx="3999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Sistemas </a:t>
            </a:r>
            <a:r>
              <a:rPr spc="-10" dirty="0"/>
              <a:t>Oceânicos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dirty="0"/>
              <a:t>Semissubmersível</a:t>
            </a:r>
            <a:r>
              <a:rPr spc="-20" dirty="0"/>
              <a:t> </a:t>
            </a:r>
            <a:r>
              <a:rPr dirty="0"/>
              <a:t>-</a:t>
            </a:r>
            <a:r>
              <a:rPr spc="-25" dirty="0"/>
              <a:t> SS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6062" y="1267052"/>
            <a:ext cx="5259705" cy="336486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19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Estrutura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flutuante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(calado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regulado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lastro);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Composta:</a:t>
            </a:r>
            <a:r>
              <a:rPr sz="18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i="1" dirty="0">
                <a:solidFill>
                  <a:srgbClr val="438085"/>
                </a:solidFill>
                <a:latin typeface="Georgia"/>
                <a:cs typeface="Georgia"/>
              </a:rPr>
              <a:t>Pontoons</a:t>
            </a:r>
            <a:r>
              <a:rPr sz="1800" i="1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Colunas;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2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Pequena capacidade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armazenamento;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2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Pequena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área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flutuação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deslocamento</a:t>
            </a:r>
            <a:endParaRPr sz="1800">
              <a:latin typeface="Georgia"/>
              <a:cs typeface="Georgia"/>
            </a:endParaRPr>
          </a:p>
          <a:p>
            <a:pPr marL="56134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(comparado</a:t>
            </a:r>
            <a:r>
              <a:rPr sz="18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navio);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71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Grandes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lâminas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d‘água;</a:t>
            </a:r>
            <a:endParaRPr sz="2000">
              <a:latin typeface="Georgia"/>
              <a:cs typeface="Georgia"/>
            </a:endParaRPr>
          </a:p>
          <a:p>
            <a:pPr marL="268605" marR="742315" indent="-256540">
              <a:lnSpc>
                <a:spcPct val="110000"/>
              </a:lnSpc>
              <a:spcBef>
                <a:spcPts val="49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Capacidade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simultânea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produção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e </a:t>
            </a:r>
            <a:r>
              <a:rPr sz="2000" spc="-10" dirty="0">
                <a:latin typeface="Georgia"/>
                <a:cs typeface="Georgia"/>
              </a:rPr>
              <a:t>perfuração;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75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Facilidade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remoção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reutilização;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1484375"/>
            <a:ext cx="2880360" cy="283464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736" y="4841747"/>
            <a:ext cx="3096767" cy="18059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9700" y="4747259"/>
            <a:ext cx="3057144" cy="17785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753" y="1215648"/>
            <a:ext cx="5624072" cy="552753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dirty="0"/>
              <a:t>Semissubmersível</a:t>
            </a:r>
            <a:r>
              <a:rPr spc="-20" dirty="0"/>
              <a:t> </a:t>
            </a:r>
            <a:r>
              <a:rPr dirty="0"/>
              <a:t>-</a:t>
            </a:r>
            <a:r>
              <a:rPr spc="-25" dirty="0"/>
              <a:t> 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4098" y="1371091"/>
            <a:ext cx="984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spc="-10" dirty="0">
                <a:latin typeface="Georgia"/>
                <a:cs typeface="Georgia"/>
              </a:rPr>
              <a:t>Tipos: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1216150"/>
            <a:ext cx="6984492" cy="552449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8267" y="572261"/>
            <a:ext cx="9855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SPAR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SPAR</a:t>
            </a:r>
            <a:r>
              <a:rPr spc="-100" dirty="0"/>
              <a:t> </a:t>
            </a:r>
            <a:r>
              <a:rPr dirty="0"/>
              <a:t>-</a:t>
            </a:r>
            <a:r>
              <a:rPr spc="-105" dirty="0"/>
              <a:t> </a:t>
            </a:r>
            <a:r>
              <a:rPr spc="-10" dirty="0"/>
              <a:t>Clássica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7995" y="1375384"/>
            <a:ext cx="8382000" cy="46913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64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Spar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convencional: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casco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contínuo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(topo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à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quilha);</a:t>
            </a:r>
            <a:endParaRPr sz="2000">
              <a:latin typeface="Georgia"/>
              <a:cs typeface="Georgia"/>
            </a:endParaRPr>
          </a:p>
          <a:p>
            <a:pPr marL="268605" marR="449580" indent="-256540">
              <a:lnSpc>
                <a:spcPct val="11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Estrutura: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Secção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transversal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circular,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flutua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verticalmente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(tanques </a:t>
            </a:r>
            <a:r>
              <a:rPr sz="2000" dirty="0">
                <a:latin typeface="Georgia"/>
                <a:cs typeface="Georgia"/>
              </a:rPr>
              <a:t>estanques),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CG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baixo;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54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Tecnologia,</a:t>
            </a:r>
            <a:r>
              <a:rPr sz="18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desde 1965: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Pesquisas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oceanográficas,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suporte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telecomunicações,</a:t>
            </a:r>
            <a:endParaRPr sz="1800">
              <a:latin typeface="Georgia"/>
              <a:cs typeface="Georgia"/>
            </a:endParaRPr>
          </a:p>
          <a:p>
            <a:pPr marL="561340">
              <a:lnSpc>
                <a:spcPct val="100000"/>
              </a:lnSpc>
              <a:spcBef>
                <a:spcPts val="220"/>
              </a:spcBef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bóias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armazenamento</a:t>
            </a:r>
            <a:r>
              <a:rPr sz="1800" spc="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/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transferência</a:t>
            </a:r>
            <a:r>
              <a:rPr sz="18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petróleo;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51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b="1" dirty="0">
                <a:solidFill>
                  <a:srgbClr val="438085"/>
                </a:solidFill>
                <a:latin typeface="Georgia"/>
                <a:cs typeface="Georgia"/>
              </a:rPr>
              <a:t>1987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: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Edward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Horton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patenteou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SPAR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específica;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127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Perfuração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/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produção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Symbol"/>
                <a:cs typeface="Symbol"/>
              </a:rPr>
              <a:t>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Águas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profundas;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Principal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característica: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Baixo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movimento</a:t>
            </a:r>
            <a:r>
              <a:rPr sz="18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i="1" spc="-10" dirty="0">
                <a:solidFill>
                  <a:srgbClr val="438085"/>
                </a:solidFill>
                <a:latin typeface="Georgia"/>
                <a:cs typeface="Georgia"/>
              </a:rPr>
              <a:t>heave</a:t>
            </a:r>
            <a:endParaRPr sz="1800">
              <a:latin typeface="Georgia"/>
              <a:cs typeface="Georgia"/>
            </a:endParaRPr>
          </a:p>
          <a:p>
            <a:pPr marL="56134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(grande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calado);</a:t>
            </a:r>
            <a:endParaRPr sz="1800">
              <a:latin typeface="Georgia"/>
              <a:cs typeface="Georgia"/>
            </a:endParaRPr>
          </a:p>
          <a:p>
            <a:pPr marL="771525">
              <a:lnSpc>
                <a:spcPct val="100000"/>
              </a:lnSpc>
              <a:spcBef>
                <a:spcPts val="720"/>
              </a:spcBef>
              <a:tabLst>
                <a:tab pos="1018540" algn="l"/>
              </a:tabLst>
            </a:pPr>
            <a:r>
              <a:rPr sz="16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600" dirty="0">
                <a:solidFill>
                  <a:srgbClr val="438085"/>
                </a:solidFill>
                <a:latin typeface="Georgia"/>
                <a:cs typeface="Georgia"/>
              </a:rPr>
              <a:t>	Efeito</a:t>
            </a:r>
            <a:r>
              <a:rPr sz="16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5"/>
                </a:solidFill>
                <a:latin typeface="Georgia"/>
                <a:cs typeface="Georgia"/>
              </a:rPr>
              <a:t>ondas</a:t>
            </a:r>
            <a:r>
              <a:rPr sz="16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5"/>
                </a:solidFill>
                <a:latin typeface="Georgia"/>
                <a:cs typeface="Georgia"/>
              </a:rPr>
              <a:t>diminui</a:t>
            </a:r>
            <a:r>
              <a:rPr sz="16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438085"/>
                </a:solidFill>
                <a:latin typeface="Georgia"/>
                <a:cs typeface="Georgia"/>
              </a:rPr>
              <a:t>com</a:t>
            </a:r>
            <a:r>
              <a:rPr sz="1600" spc="-5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438085"/>
                </a:solidFill>
                <a:latin typeface="Georgia"/>
                <a:cs typeface="Georgia"/>
              </a:rPr>
              <a:t>profundidade;</a:t>
            </a:r>
            <a:endParaRPr sz="16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9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Movimento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surge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- G</a:t>
            </a:r>
            <a:r>
              <a:rPr sz="2000" dirty="0">
                <a:latin typeface="Georgia"/>
                <a:cs typeface="Georgia"/>
              </a:rPr>
              <a:t>rande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área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exposta;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3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Diferença distribuição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pressão</a:t>
            </a:r>
            <a:r>
              <a:rPr sz="18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longo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do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casco;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2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Efeito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correnteza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- VIM </a:t>
            </a: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;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2096" y="3429000"/>
            <a:ext cx="2718816" cy="295198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995" y="1341561"/>
            <a:ext cx="5461000" cy="526923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55904" marR="128270" indent="-255904" algn="ctr">
              <a:lnSpc>
                <a:spcPct val="100000"/>
              </a:lnSpc>
              <a:spcBef>
                <a:spcPts val="335"/>
              </a:spcBef>
              <a:buClr>
                <a:srgbClr val="9F4DA2"/>
              </a:buClr>
              <a:buChar char="•"/>
              <a:tabLst>
                <a:tab pos="255904" algn="l"/>
              </a:tabLst>
            </a:pPr>
            <a:r>
              <a:rPr sz="2000" spc="-10" dirty="0">
                <a:latin typeface="Georgia"/>
                <a:cs typeface="Georgia"/>
              </a:rPr>
              <a:t>Truss-</a:t>
            </a:r>
            <a:r>
              <a:rPr sz="2000" dirty="0">
                <a:latin typeface="Georgia"/>
                <a:cs typeface="Georgia"/>
              </a:rPr>
              <a:t>Spar: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Estrutura reticulada ou </a:t>
            </a:r>
            <a:r>
              <a:rPr sz="2000" spc="-10" dirty="0">
                <a:latin typeface="Georgia"/>
                <a:cs typeface="Georgia"/>
              </a:rPr>
              <a:t>treliçada</a:t>
            </a:r>
            <a:endParaRPr sz="2000">
              <a:latin typeface="Georgia"/>
              <a:cs typeface="Georgia"/>
            </a:endParaRPr>
          </a:p>
          <a:p>
            <a:pPr marR="194310" algn="ctr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Georgia"/>
                <a:cs typeface="Georgia"/>
              </a:rPr>
              <a:t>conexão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tanques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flutuação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(topo)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fundo;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74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spc="-10" dirty="0">
                <a:latin typeface="Georgia"/>
                <a:cs typeface="Georgia"/>
              </a:rPr>
              <a:t>Redução: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Peso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estrutural;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21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Tempo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custo de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fabricação;</a:t>
            </a:r>
            <a:endParaRPr sz="1800">
              <a:latin typeface="Georgia"/>
              <a:cs typeface="Georgia"/>
            </a:endParaRPr>
          </a:p>
          <a:p>
            <a:pPr marL="561340" marR="5080" indent="-247015">
              <a:lnSpc>
                <a:spcPct val="110000"/>
              </a:lnSpc>
              <a:spcBef>
                <a:spcPts val="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Ação corrente</a:t>
            </a:r>
            <a:r>
              <a:rPr sz="1800" spc="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/</a:t>
            </a:r>
            <a:r>
              <a:rPr sz="18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casco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(transparente),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sistema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438085"/>
                </a:solidFill>
                <a:latin typeface="Georgia"/>
                <a:cs typeface="Georgia"/>
              </a:rPr>
              <a:t>de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ancoragem menos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robusto;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124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Aplicações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possíveis: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6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Heliponto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flutuante</a:t>
            </a:r>
            <a:r>
              <a:rPr sz="1800" spc="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(baixo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movimento);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3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Terminal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transferência óleo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i="1" spc="-10" dirty="0">
                <a:solidFill>
                  <a:srgbClr val="438085"/>
                </a:solidFill>
                <a:latin typeface="Georgia"/>
                <a:cs typeface="Georgia"/>
              </a:rPr>
              <a:t>offshore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3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Terminal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armazenamento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óleo;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3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Produção</a:t>
            </a:r>
            <a:r>
              <a:rPr sz="1800" spc="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petróleo</a:t>
            </a:r>
            <a:r>
              <a:rPr sz="18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-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Completação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seca;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3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Perfuração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poços;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103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Combinação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duas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ou</a:t>
            </a:r>
            <a:r>
              <a:rPr sz="18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mais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funções;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476" y="1365503"/>
            <a:ext cx="2409444" cy="2592324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8267" y="572261"/>
            <a:ext cx="2137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Truss</a:t>
            </a:r>
            <a:r>
              <a:rPr spc="-240" dirty="0"/>
              <a:t> </a:t>
            </a:r>
            <a:r>
              <a:rPr spc="-95" dirty="0"/>
              <a:t>SPAR</a:t>
            </a: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735" y="4221479"/>
            <a:ext cx="2737104" cy="237591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995" y="1214475"/>
            <a:ext cx="5717540" cy="54533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7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latin typeface="Georgia"/>
                <a:cs typeface="Georgia"/>
              </a:rPr>
              <a:t>F</a:t>
            </a:r>
            <a:r>
              <a:rPr sz="2000" dirty="0">
                <a:latin typeface="Georgia"/>
                <a:cs typeface="Georgia"/>
              </a:rPr>
              <a:t>loating,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P</a:t>
            </a:r>
            <a:r>
              <a:rPr sz="2000" dirty="0">
                <a:latin typeface="Georgia"/>
                <a:cs typeface="Georgia"/>
              </a:rPr>
              <a:t>roduction,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torage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ffloading;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0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Sistema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flutuante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produção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Suporte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0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Planta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processo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/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risers;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59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Unidade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produção: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Forma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navio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(armazena</a:t>
            </a:r>
            <a:r>
              <a:rPr sz="2000" spc="-20" dirty="0">
                <a:latin typeface="Georgia"/>
                <a:cs typeface="Georgia"/>
              </a:rPr>
              <a:t> óleo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spc="-10" dirty="0">
                <a:latin typeface="Georgia"/>
                <a:cs typeface="Georgia"/>
              </a:rPr>
              <a:t>casco);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1976</a:t>
            </a:r>
            <a:r>
              <a:rPr sz="2000" dirty="0">
                <a:latin typeface="Georgia"/>
                <a:cs typeface="Georgia"/>
              </a:rPr>
              <a:t>: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Primeiro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FPSO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Shell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(Campo</a:t>
            </a:r>
            <a:r>
              <a:rPr sz="1800" spc="434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Castellon,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Espanha);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Conversão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petroleiro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60.000</a:t>
            </a:r>
            <a:r>
              <a:rPr sz="18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DWT;</a:t>
            </a:r>
            <a:endParaRPr sz="1800">
              <a:latin typeface="Georgia"/>
              <a:cs typeface="Georgia"/>
            </a:endParaRPr>
          </a:p>
          <a:p>
            <a:pPr marL="268605" marR="436880" indent="-256540">
              <a:lnSpc>
                <a:spcPct val="100000"/>
              </a:lnSpc>
              <a:spcBef>
                <a:spcPts val="59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Década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70: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Costas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Brasileira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Africana, </a:t>
            </a:r>
            <a:r>
              <a:rPr sz="2000" spc="-25" dirty="0">
                <a:latin typeface="Georgia"/>
                <a:cs typeface="Georgia"/>
              </a:rPr>
              <a:t>Mar </a:t>
            </a:r>
            <a:r>
              <a:rPr sz="2000" dirty="0">
                <a:latin typeface="Georgia"/>
                <a:cs typeface="Georgia"/>
              </a:rPr>
              <a:t>Mediterrâneo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Ásia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(predominantemente);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0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Década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80: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Aumento/sofisticação unidades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abrangência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mundial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(Exceto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GoM,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US);</a:t>
            </a:r>
            <a:endParaRPr sz="2000">
              <a:latin typeface="Georgia"/>
              <a:cs typeface="Georgia"/>
            </a:endParaRPr>
          </a:p>
          <a:p>
            <a:pPr marL="561340" marR="217804" indent="-247015">
              <a:lnSpc>
                <a:spcPct val="100000"/>
              </a:lnSpc>
              <a:spcBef>
                <a:spcPts val="6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Disponibilidade</a:t>
            </a:r>
            <a:r>
              <a:rPr sz="1800" spc="-5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petroleiros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relativamente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novos,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preços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atraentes;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0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Desenvolvimento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contínuo</a:t>
            </a:r>
            <a:r>
              <a:rPr sz="18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tecnologia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swivels,</a:t>
            </a:r>
            <a:endParaRPr sz="1800">
              <a:latin typeface="Georgia"/>
              <a:cs typeface="Georgia"/>
            </a:endParaRPr>
          </a:p>
          <a:p>
            <a:pPr marL="561340">
              <a:lnSpc>
                <a:spcPct val="100000"/>
              </a:lnSpc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risers</a:t>
            </a:r>
            <a:r>
              <a:rPr sz="18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flexíveis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 sistemas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submarinos.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588" y="1307591"/>
            <a:ext cx="2705100" cy="14996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7544" y="5024628"/>
            <a:ext cx="2592324" cy="1508759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FPSO</a:t>
            </a: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588" y="3136392"/>
            <a:ext cx="2490216" cy="156362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6062" y="1293113"/>
            <a:ext cx="5433060" cy="5104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9779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Estrutura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móvel: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re-</a:t>
            </a:r>
            <a:r>
              <a:rPr sz="2000" dirty="0">
                <a:latin typeface="Georgia"/>
                <a:cs typeface="Georgia"/>
              </a:rPr>
              <a:t>alocação ou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re-utilização </a:t>
            </a:r>
            <a:r>
              <a:rPr sz="2000" dirty="0">
                <a:latin typeface="Georgia"/>
                <a:cs typeface="Georgia"/>
              </a:rPr>
              <a:t>(possibilidade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arrendamento);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0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Tendência: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cascos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específicos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para</a:t>
            </a:r>
            <a:r>
              <a:rPr sz="2000" spc="-10" dirty="0">
                <a:latin typeface="Georgia"/>
                <a:cs typeface="Georgia"/>
              </a:rPr>
              <a:t> FPSO;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0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spc="-10" dirty="0">
                <a:latin typeface="Georgia"/>
                <a:cs typeface="Georgia"/>
              </a:rPr>
              <a:t>Desvantagem:</a:t>
            </a:r>
            <a:endParaRPr sz="2000">
              <a:latin typeface="Georgia"/>
              <a:cs typeface="Georgia"/>
            </a:endParaRPr>
          </a:p>
          <a:p>
            <a:pPr marL="561340" marR="884555" indent="-247015">
              <a:lnSpc>
                <a:spcPct val="100000"/>
              </a:lnSpc>
              <a:spcBef>
                <a:spcPts val="6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FPSO’s</a:t>
            </a:r>
            <a:r>
              <a:rPr sz="18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convertidos: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problemas</a:t>
            </a:r>
            <a:r>
              <a:rPr sz="18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(fadiga,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manutenção,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etc.).</a:t>
            </a:r>
            <a:endParaRPr sz="1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59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Vantagens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(SS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&amp; </a:t>
            </a:r>
            <a:r>
              <a:rPr sz="2000" spc="-20" dirty="0">
                <a:latin typeface="Georgia"/>
                <a:cs typeface="Georgia"/>
              </a:rPr>
              <a:t>TLP)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Excesso</a:t>
            </a:r>
            <a:r>
              <a:rPr sz="18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área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convés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-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Alta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capacidade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carga;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Estabilidade;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Menor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corrosão</a:t>
            </a:r>
            <a:r>
              <a:rPr sz="1800" spc="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-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Menor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área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estrutural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exposta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Arranjos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equipamentos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mais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simples;</a:t>
            </a:r>
            <a:endParaRPr sz="1800">
              <a:latin typeface="Georgia"/>
              <a:cs typeface="Georgia"/>
            </a:endParaRPr>
          </a:p>
          <a:p>
            <a:pPr marL="561340" marR="338455" indent="-247015">
              <a:lnSpc>
                <a:spcPct val="100000"/>
              </a:lnSpc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Grande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armazenamento</a:t>
            </a:r>
            <a:r>
              <a:rPr sz="1800" spc="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-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Aplicação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locações remotas</a:t>
            </a:r>
            <a:endParaRPr sz="180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5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Não</a:t>
            </a:r>
            <a:r>
              <a:rPr sz="1600" spc="30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requer</a:t>
            </a:r>
            <a:r>
              <a:rPr sz="1600" spc="-2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infra-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estrutura</a:t>
            </a:r>
            <a:r>
              <a:rPr sz="1600" spc="1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local,</a:t>
            </a:r>
            <a:r>
              <a:rPr sz="1600" spc="-2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escoamento</a:t>
            </a:r>
            <a:endParaRPr sz="1600">
              <a:latin typeface="Georgia"/>
              <a:cs typeface="Georgia"/>
            </a:endParaRPr>
          </a:p>
          <a:p>
            <a:pPr marL="826135">
              <a:lnSpc>
                <a:spcPct val="100000"/>
              </a:lnSpc>
            </a:pP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produção;</a:t>
            </a:r>
            <a:endParaRPr sz="1600">
              <a:latin typeface="Georgia"/>
              <a:cs typeface="Georgia"/>
            </a:endParaRPr>
          </a:p>
          <a:p>
            <a:pPr marL="826135" marR="161925" lvl="1" indent="-219710">
              <a:lnSpc>
                <a:spcPct val="100000"/>
              </a:lnSpc>
              <a:spcBef>
                <a:spcPts val="5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SS</a:t>
            </a:r>
            <a:r>
              <a:rPr sz="1600" spc="-2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/</a:t>
            </a:r>
            <a:r>
              <a:rPr sz="1600" spc="-3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TLP</a:t>
            </a:r>
            <a:r>
              <a:rPr sz="1600" spc="-2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:</a:t>
            </a:r>
            <a:r>
              <a:rPr sz="1600" spc="-3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Sem</a:t>
            </a:r>
            <a:r>
              <a:rPr sz="1600" spc="-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armazenamento</a:t>
            </a:r>
            <a:r>
              <a:rPr sz="1600" spc="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–</a:t>
            </a:r>
            <a:r>
              <a:rPr sz="1600" spc="-3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Unidade</a:t>
            </a:r>
            <a:r>
              <a:rPr sz="1600" spc="2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FSO</a:t>
            </a:r>
            <a:r>
              <a:rPr sz="16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50" dirty="0">
                <a:solidFill>
                  <a:srgbClr val="525389"/>
                </a:solidFill>
                <a:latin typeface="Georgia"/>
                <a:cs typeface="Georgia"/>
              </a:rPr>
              <a:t>/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óleo-gasoduto;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40552" y="1053083"/>
            <a:ext cx="2880360" cy="5687695"/>
            <a:chOff x="5940552" y="1053083"/>
            <a:chExt cx="2880360" cy="568769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2" y="5300472"/>
              <a:ext cx="2880359" cy="14401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3412" y="1053083"/>
              <a:ext cx="2848355" cy="425043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FPSO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821436" y="5582411"/>
          <a:ext cx="7703183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spc="-2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VLCC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70"/>
                        </a:spcBef>
                      </a:pPr>
                      <a:r>
                        <a:rPr sz="1400" b="1" spc="-25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TLP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spc="-25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SS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190500">
                        <a:lnSpc>
                          <a:spcPts val="143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Custo</a:t>
                      </a:r>
                      <a:r>
                        <a:rPr sz="1200" b="1" spc="-25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200" b="1" spc="-2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Tonelada</a:t>
                      </a:r>
                      <a:r>
                        <a:rPr sz="1200" b="1" spc="-3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deslocamento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59410" algn="ctr">
                        <a:lnSpc>
                          <a:spcPts val="1430"/>
                        </a:lnSpc>
                      </a:pPr>
                      <a:r>
                        <a:rPr sz="1200" b="1" spc="-1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(US$)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b="1" spc="-25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250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b="1" spc="-2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8600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b="1" spc="-2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5600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357505">
                        <a:lnSpc>
                          <a:spcPts val="143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Custo</a:t>
                      </a:r>
                      <a:r>
                        <a:rPr sz="1200" b="1" spc="-25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1200" b="1" spc="-25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Tonelada</a:t>
                      </a:r>
                      <a:r>
                        <a:rPr sz="1200" b="1" spc="-35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peso</a:t>
                      </a:r>
                      <a:r>
                        <a:rPr sz="1200" b="1" spc="-1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leve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343535" algn="ctr">
                        <a:lnSpc>
                          <a:spcPts val="1430"/>
                        </a:lnSpc>
                      </a:pPr>
                      <a:r>
                        <a:rPr sz="1200" b="1" spc="-1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(US$)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2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2500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1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14000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10" dirty="0">
                          <a:solidFill>
                            <a:srgbClr val="0068AD"/>
                          </a:solidFill>
                          <a:latin typeface="Tahoma"/>
                          <a:cs typeface="Tahoma"/>
                        </a:rPr>
                        <a:t>19000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57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296062" y="1206636"/>
            <a:ext cx="5623560" cy="410082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78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Vantagens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(SS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&amp; </a:t>
            </a:r>
            <a:r>
              <a:rPr sz="2000" spc="-20" dirty="0">
                <a:latin typeface="Georgia"/>
                <a:cs typeface="Georgia"/>
              </a:rPr>
              <a:t>TLP)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61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Regras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classificadoras</a:t>
            </a:r>
            <a:endParaRPr sz="1800">
              <a:latin typeface="Georgia"/>
              <a:cs typeface="Georgia"/>
            </a:endParaRPr>
          </a:p>
          <a:p>
            <a:pPr marL="826135" marR="816610" lvl="1" indent="-219710">
              <a:lnSpc>
                <a:spcPct val="100000"/>
              </a:lnSpc>
              <a:spcBef>
                <a:spcPts val="5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Indústria</a:t>
            </a:r>
            <a:r>
              <a:rPr sz="1600" spc="-4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Naval:</a:t>
            </a:r>
            <a:r>
              <a:rPr sz="16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brandas</a:t>
            </a:r>
            <a:r>
              <a:rPr sz="1600" spc="-3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e</a:t>
            </a:r>
            <a:r>
              <a:rPr sz="1600" spc="-6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padronizadas</a:t>
            </a:r>
            <a:r>
              <a:rPr sz="1600" spc="-25" dirty="0">
                <a:solidFill>
                  <a:srgbClr val="525389"/>
                </a:solidFill>
                <a:latin typeface="Georgia"/>
                <a:cs typeface="Georgia"/>
              </a:rPr>
              <a:t> (as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tradicionais);</a:t>
            </a:r>
            <a:endParaRPr sz="160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Indústria</a:t>
            </a:r>
            <a:r>
              <a:rPr sz="1600" spc="-5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i="1" dirty="0">
                <a:solidFill>
                  <a:srgbClr val="525389"/>
                </a:solidFill>
                <a:latin typeface="Georgia"/>
                <a:cs typeface="Georgia"/>
              </a:rPr>
              <a:t>Offshore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:</a:t>
            </a:r>
            <a:r>
              <a:rPr sz="1600" spc="-6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variadas</a:t>
            </a:r>
            <a:r>
              <a:rPr sz="1600" spc="-4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(classificadoras,</a:t>
            </a:r>
            <a:endParaRPr sz="1600">
              <a:latin typeface="Georgia"/>
              <a:cs typeface="Georgia"/>
            </a:endParaRPr>
          </a:p>
          <a:p>
            <a:pPr marL="826135">
              <a:lnSpc>
                <a:spcPct val="100000"/>
              </a:lnSpc>
            </a:pP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autoridades</a:t>
            </a:r>
            <a:r>
              <a:rPr sz="16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estatuárias,</a:t>
            </a:r>
            <a:r>
              <a:rPr sz="1600" spc="-2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companhias</a:t>
            </a:r>
            <a:r>
              <a:rPr sz="1600" spc="-3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de</a:t>
            </a:r>
            <a:r>
              <a:rPr sz="1600" spc="-5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petróleo);</a:t>
            </a:r>
            <a:endParaRPr sz="1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59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Tempo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projeto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construção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curtos</a:t>
            </a:r>
            <a:endParaRPr sz="180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1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Estaleiros</a:t>
            </a:r>
            <a:r>
              <a:rPr sz="1600" spc="-5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–</a:t>
            </a:r>
            <a:r>
              <a:rPr sz="1600" spc="-9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Otimizados</a:t>
            </a:r>
            <a:r>
              <a:rPr sz="1600" spc="-4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construção</a:t>
            </a:r>
            <a:r>
              <a:rPr sz="1600" spc="-6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navios;</a:t>
            </a:r>
            <a:endParaRPr sz="160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Conversão</a:t>
            </a:r>
            <a:r>
              <a:rPr sz="16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navios</a:t>
            </a:r>
            <a:r>
              <a:rPr sz="16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(ainda</a:t>
            </a:r>
            <a:r>
              <a:rPr sz="1600" spc="-4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menor</a:t>
            </a:r>
            <a:r>
              <a:rPr sz="1600" spc="-5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tempo/custo);</a:t>
            </a:r>
            <a:endParaRPr sz="1600">
              <a:latin typeface="Georgia"/>
              <a:cs typeface="Georgia"/>
            </a:endParaRPr>
          </a:p>
          <a:p>
            <a:pPr marL="826135" lvl="1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TLP</a:t>
            </a:r>
            <a:r>
              <a:rPr sz="1600" spc="-4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/</a:t>
            </a:r>
            <a:r>
              <a:rPr sz="1600" spc="-4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SS</a:t>
            </a:r>
            <a:r>
              <a:rPr sz="16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–</a:t>
            </a:r>
            <a:r>
              <a:rPr sz="1600" spc="-4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Projetos</a:t>
            </a:r>
            <a:r>
              <a:rPr sz="1600" spc="-4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isolados</a:t>
            </a:r>
            <a:r>
              <a:rPr sz="1600" spc="-2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(caso</a:t>
            </a:r>
            <a:r>
              <a:rPr sz="1600" spc="-2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a</a:t>
            </a:r>
            <a:r>
              <a:rPr sz="1600" spc="-4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caso);</a:t>
            </a:r>
            <a:endParaRPr sz="1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59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Custo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Matéria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Prima</a:t>
            </a:r>
            <a:endParaRPr sz="1800">
              <a:latin typeface="Georgia"/>
              <a:cs typeface="Georgia"/>
            </a:endParaRPr>
          </a:p>
          <a:p>
            <a:pPr marL="826135" marR="5080" lvl="1" indent="-219710">
              <a:lnSpc>
                <a:spcPct val="100000"/>
              </a:lnSpc>
              <a:spcBef>
                <a:spcPts val="605"/>
              </a:spcBef>
              <a:buFont typeface="Wingdings 2"/>
              <a:buChar char=""/>
              <a:tabLst>
                <a:tab pos="826135" algn="l"/>
              </a:tabLst>
            </a:pP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TLP</a:t>
            </a:r>
            <a:r>
              <a:rPr sz="1600" spc="-2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/</a:t>
            </a:r>
            <a:r>
              <a:rPr sz="1600" spc="-3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SS:</a:t>
            </a:r>
            <a:r>
              <a:rPr sz="16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Concentração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 esforços</a:t>
            </a:r>
            <a:r>
              <a:rPr sz="1600" spc="-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estruturas</a:t>
            </a:r>
            <a:r>
              <a:rPr sz="1600" spc="-2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pequenas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(bracings</a:t>
            </a:r>
            <a:r>
              <a:rPr sz="1600" spc="-4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/</a:t>
            </a:r>
            <a:r>
              <a:rPr sz="1600" spc="-6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viga</a:t>
            </a:r>
            <a:r>
              <a:rPr sz="1600" spc="-5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convés),</a:t>
            </a:r>
            <a:r>
              <a:rPr sz="16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necessidade</a:t>
            </a:r>
            <a:r>
              <a:rPr sz="1600" spc="-1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material</a:t>
            </a:r>
            <a:r>
              <a:rPr sz="1600" spc="-3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525389"/>
                </a:solidFill>
                <a:latin typeface="Georgia"/>
                <a:cs typeface="Georgia"/>
              </a:rPr>
              <a:t>maior resistência</a:t>
            </a:r>
            <a:r>
              <a:rPr sz="160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600" spc="-20" dirty="0">
                <a:solidFill>
                  <a:srgbClr val="525389"/>
                </a:solidFill>
                <a:latin typeface="Georgia"/>
                <a:cs typeface="Georgia"/>
              </a:rPr>
              <a:t>($);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4452" y="4293108"/>
            <a:ext cx="2060448" cy="11094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2140" y="1325880"/>
            <a:ext cx="2548127" cy="1423415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FPSO</a:t>
            </a: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8984" y="2932176"/>
            <a:ext cx="1700784" cy="117195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4129" y="1243406"/>
            <a:ext cx="65678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Exemplo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navio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convertido: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Esso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SABA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FPSO</a:t>
            </a:r>
            <a:r>
              <a:rPr sz="2000" spc="-10" dirty="0">
                <a:latin typeface="Georgia"/>
                <a:cs typeface="Georgia"/>
              </a:rPr>
              <a:t> Brasil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4988" y="1905000"/>
            <a:ext cx="8569960" cy="4547870"/>
            <a:chOff x="284988" y="1905000"/>
            <a:chExt cx="8569960" cy="454787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7172" y="4221480"/>
              <a:ext cx="3284220" cy="22311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043" y="1912620"/>
              <a:ext cx="3168396" cy="22920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988" y="1905000"/>
              <a:ext cx="5420867" cy="4547615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FPSO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995" y="1158624"/>
            <a:ext cx="4208780" cy="8039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2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spc="-10" dirty="0">
                <a:latin typeface="Georgia"/>
                <a:cs typeface="Georgia"/>
              </a:rPr>
              <a:t>SEVAN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Grande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capacidade</a:t>
            </a:r>
            <a:r>
              <a:rPr sz="18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armazenamento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412" y="2593558"/>
            <a:ext cx="3995592" cy="314167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5984" y="4392167"/>
            <a:ext cx="3253740" cy="218084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05984" y="1412747"/>
            <a:ext cx="3253740" cy="2715768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03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Monocoluna</a:t>
            </a:r>
            <a:r>
              <a:rPr sz="3300" spc="-5" dirty="0"/>
              <a:t> </a:t>
            </a:r>
            <a:r>
              <a:rPr sz="3300" dirty="0"/>
              <a:t>-</a:t>
            </a:r>
            <a:r>
              <a:rPr sz="3300" spc="-5" dirty="0"/>
              <a:t> </a:t>
            </a:r>
            <a:r>
              <a:rPr sz="3300" spc="-20" dirty="0"/>
              <a:t>MPSO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337476"/>
            <a:ext cx="3686564" cy="547632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6334" y="643839"/>
            <a:ext cx="3999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Sistemas </a:t>
            </a:r>
            <a:r>
              <a:rPr spc="-10" dirty="0"/>
              <a:t>Oceânicos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03267" y="1447926"/>
            <a:ext cx="4434205" cy="50927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73685" marR="225425" indent="-256540">
              <a:lnSpc>
                <a:spcPts val="2390"/>
              </a:lnSpc>
              <a:spcBef>
                <a:spcPts val="190"/>
              </a:spcBef>
              <a:buClr>
                <a:srgbClr val="9F4DA2"/>
              </a:buClr>
              <a:buChar char="•"/>
              <a:tabLst>
                <a:tab pos="273685" algn="l"/>
              </a:tabLst>
            </a:pPr>
            <a:r>
              <a:rPr sz="2000" dirty="0">
                <a:latin typeface="Georgia"/>
                <a:cs typeface="Georgia"/>
              </a:rPr>
              <a:t>Complexo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Symbol"/>
                <a:cs typeface="Symbol"/>
              </a:rPr>
              <a:t>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Navios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&amp;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plataformas </a:t>
            </a:r>
            <a:r>
              <a:rPr sz="2000" dirty="0">
                <a:latin typeface="Georgia"/>
                <a:cs typeface="Georgia"/>
              </a:rPr>
              <a:t>fixas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/ </a:t>
            </a:r>
            <a:r>
              <a:rPr sz="2000" spc="-10" dirty="0">
                <a:latin typeface="Georgia"/>
                <a:cs typeface="Georgia"/>
              </a:rPr>
              <a:t>flutuantes;</a:t>
            </a:r>
            <a:endParaRPr sz="2000" dirty="0">
              <a:latin typeface="Georgia"/>
              <a:cs typeface="Georgia"/>
            </a:endParaRPr>
          </a:p>
          <a:p>
            <a:pPr marL="319405">
              <a:lnSpc>
                <a:spcPct val="100000"/>
              </a:lnSpc>
              <a:spcBef>
                <a:spcPts val="229"/>
              </a:spcBef>
              <a:tabLst>
                <a:tab pos="56642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Grande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variedade</a:t>
            </a:r>
            <a:r>
              <a:rPr sz="1800" spc="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soluções;</a:t>
            </a:r>
            <a:endParaRPr sz="1800" dirty="0">
              <a:latin typeface="Georgia"/>
              <a:cs typeface="Georgia"/>
            </a:endParaRPr>
          </a:p>
          <a:p>
            <a:pPr marL="319405">
              <a:lnSpc>
                <a:spcPts val="2155"/>
              </a:lnSpc>
              <a:spcBef>
                <a:spcPts val="315"/>
              </a:spcBef>
              <a:tabLst>
                <a:tab pos="56642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Interdependência</a:t>
            </a:r>
            <a:r>
              <a:rPr sz="18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subsistemas </a:t>
            </a:r>
            <a:r>
              <a:rPr sz="1800" spc="-50" dirty="0">
                <a:solidFill>
                  <a:srgbClr val="438085"/>
                </a:solidFill>
                <a:latin typeface="Symbol"/>
                <a:cs typeface="Symbol"/>
              </a:rPr>
              <a:t></a:t>
            </a:r>
            <a:endParaRPr sz="1800" dirty="0">
              <a:latin typeface="Symbol"/>
              <a:cs typeface="Symbol"/>
            </a:endParaRPr>
          </a:p>
          <a:p>
            <a:pPr marR="1788160" algn="ctr">
              <a:lnSpc>
                <a:spcPts val="2155"/>
              </a:lnSpc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Solução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ótima;</a:t>
            </a:r>
            <a:endParaRPr sz="1800" dirty="0">
              <a:latin typeface="Georgia"/>
              <a:cs typeface="Georgia"/>
            </a:endParaRPr>
          </a:p>
          <a:p>
            <a:pPr marR="1838325" algn="ctr">
              <a:lnSpc>
                <a:spcPct val="100000"/>
              </a:lnSpc>
              <a:spcBef>
                <a:spcPts val="295"/>
              </a:spcBef>
              <a:tabLst>
                <a:tab pos="2463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Multidisciplinar;</a:t>
            </a:r>
            <a:endParaRPr sz="1800" dirty="0">
              <a:latin typeface="Georgia"/>
              <a:cs typeface="Georgia"/>
            </a:endParaRPr>
          </a:p>
          <a:p>
            <a:pPr marL="268605" marR="131445" indent="-256540">
              <a:lnSpc>
                <a:spcPct val="100000"/>
              </a:lnSpc>
              <a:spcBef>
                <a:spcPts val="89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Visão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global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Grandes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subsistemas componentes;</a:t>
            </a:r>
            <a:endParaRPr sz="2000" dirty="0">
              <a:latin typeface="Georgia"/>
              <a:cs typeface="Georgia"/>
            </a:endParaRPr>
          </a:p>
          <a:p>
            <a:pPr marL="705485">
              <a:lnSpc>
                <a:spcPct val="100000"/>
              </a:lnSpc>
              <a:spcBef>
                <a:spcPts val="40"/>
              </a:spcBef>
            </a:pPr>
            <a:r>
              <a:rPr sz="2000" dirty="0">
                <a:latin typeface="Symbol"/>
                <a:cs typeface="Symbol"/>
              </a:rPr>
              <a:t>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Georgia"/>
                <a:cs typeface="Georgia"/>
              </a:rPr>
              <a:t>Sub-Sistemas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específicos:</a:t>
            </a:r>
            <a:endParaRPr sz="20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26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Planta de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produção;</a:t>
            </a:r>
            <a:endParaRPr sz="18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Plataforma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(</a:t>
            </a:r>
            <a:r>
              <a:rPr sz="1800" dirty="0" err="1">
                <a:solidFill>
                  <a:srgbClr val="438085"/>
                </a:solidFill>
                <a:latin typeface="Georgia"/>
                <a:cs typeface="Georgia"/>
              </a:rPr>
              <a:t>Estrutura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lang="pt-BR" sz="1800" spc="5" dirty="0">
                <a:solidFill>
                  <a:srgbClr val="438085"/>
                </a:solidFill>
                <a:latin typeface="Georgia"/>
                <a:cs typeface="Georgia"/>
              </a:rPr>
              <a:t>de </a:t>
            </a:r>
            <a:r>
              <a:rPr sz="1800" spc="-10" dirty="0" err="1">
                <a:solidFill>
                  <a:srgbClr val="438085"/>
                </a:solidFill>
                <a:latin typeface="Georgia"/>
                <a:cs typeface="Georgia"/>
              </a:rPr>
              <a:t>Suporte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);</a:t>
            </a:r>
            <a:endParaRPr sz="18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Equipamentos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&amp; Arranjo</a:t>
            </a:r>
            <a:r>
              <a:rPr sz="1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submarino;</a:t>
            </a:r>
            <a:endParaRPr sz="18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Riser</a:t>
            </a:r>
            <a:r>
              <a:rPr lang="pt-BR" sz="1800" spc="-10" dirty="0">
                <a:solidFill>
                  <a:srgbClr val="438085"/>
                </a:solidFill>
                <a:latin typeface="Georgia"/>
                <a:cs typeface="Georgia"/>
              </a:rPr>
              <a:t>s, </a:t>
            </a:r>
            <a:r>
              <a:rPr lang="pt-BR" sz="1800" spc="-10" dirty="0" err="1">
                <a:solidFill>
                  <a:srgbClr val="438085"/>
                </a:solidFill>
                <a:latin typeface="Georgia"/>
                <a:cs typeface="Georgia"/>
              </a:rPr>
              <a:t>Flowlines</a:t>
            </a:r>
            <a:r>
              <a:rPr lang="pt-BR" sz="1800" spc="-10" dirty="0">
                <a:solidFill>
                  <a:srgbClr val="438085"/>
                </a:solidFill>
                <a:latin typeface="Georgia"/>
                <a:cs typeface="Georgia"/>
              </a:rPr>
              <a:t> e Umbilicais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;</a:t>
            </a:r>
            <a:endParaRPr sz="18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Armazenamento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&amp;</a:t>
            </a:r>
            <a:r>
              <a:rPr sz="18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transporte de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óleo;</a:t>
            </a:r>
            <a:endParaRPr sz="1800" dirty="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Amarração;</a:t>
            </a:r>
            <a:endParaRPr sz="1800" dirty="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290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Otimização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conjunto;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3520" y="1227201"/>
            <a:ext cx="4814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Monocoluna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com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Moonpool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38085"/>
                </a:solidFill>
                <a:latin typeface="Georgia"/>
                <a:cs typeface="Georgia"/>
              </a:rPr>
              <a:t>MonoBR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978151"/>
            <a:ext cx="4352544" cy="41148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6215" y="2842260"/>
            <a:ext cx="4187951" cy="260299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016244" y="2453132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Completação</a:t>
            </a:r>
            <a:r>
              <a:rPr sz="18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438085"/>
                </a:solidFill>
                <a:latin typeface="Georgia"/>
                <a:cs typeface="Georgia"/>
              </a:rPr>
              <a:t>Seca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0"/>
              </a:spcBef>
            </a:pPr>
            <a:r>
              <a:rPr dirty="0"/>
              <a:t>Monocoluna</a:t>
            </a:r>
            <a:r>
              <a:rPr spc="-5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spc="-20" dirty="0"/>
              <a:t>MPSO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Comportamento</a:t>
            </a:r>
            <a:r>
              <a:rPr spc="-60" dirty="0"/>
              <a:t> </a:t>
            </a:r>
            <a:r>
              <a:rPr lang="pt-BR" spc="-60" dirty="0"/>
              <a:t>no Mar das </a:t>
            </a:r>
            <a:r>
              <a:rPr spc="-10" dirty="0" err="1"/>
              <a:t>Estruturas</a:t>
            </a:r>
            <a:endParaRPr spc="-10" dirty="0"/>
          </a:p>
        </p:txBody>
      </p:sp>
      <p:sp>
        <p:nvSpPr>
          <p:cNvPr id="14" name="object 14"/>
          <p:cNvSpPr txBox="1"/>
          <p:nvPr/>
        </p:nvSpPr>
        <p:spPr>
          <a:xfrm>
            <a:off x="151892" y="1254074"/>
            <a:ext cx="52254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Período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Natural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Sway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Espectro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Mar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731" y="1874500"/>
            <a:ext cx="7967848" cy="483604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056" y="1845564"/>
            <a:ext cx="8438469" cy="475183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Comportamento</a:t>
            </a:r>
            <a:r>
              <a:rPr spc="-60" dirty="0"/>
              <a:t> </a:t>
            </a:r>
            <a:r>
              <a:rPr lang="pt-BR" spc="-60" dirty="0"/>
              <a:t>no Mar das </a:t>
            </a:r>
            <a:r>
              <a:rPr spc="-10" dirty="0" err="1"/>
              <a:t>Estruturas</a:t>
            </a:r>
            <a:endParaRPr spc="-10" dirty="0"/>
          </a:p>
        </p:txBody>
      </p:sp>
      <p:sp>
        <p:nvSpPr>
          <p:cNvPr id="15" name="object 15"/>
          <p:cNvSpPr txBox="1"/>
          <p:nvPr/>
        </p:nvSpPr>
        <p:spPr>
          <a:xfrm>
            <a:off x="151892" y="1254074"/>
            <a:ext cx="50298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dirty="0">
                <a:latin typeface="Georgia"/>
                <a:cs typeface="Georgia"/>
              </a:rPr>
              <a:t>Período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Naturais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Respostas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em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Heave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00"/>
              </a:spcBef>
            </a:pPr>
            <a:r>
              <a:rPr dirty="0"/>
              <a:t>Espiral</a:t>
            </a:r>
            <a:r>
              <a:rPr spc="-7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Projeto</a:t>
            </a:r>
            <a:r>
              <a:rPr spc="-1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Sistemas</a:t>
            </a:r>
            <a:r>
              <a:rPr spc="-45" dirty="0"/>
              <a:t> </a:t>
            </a:r>
            <a:r>
              <a:rPr spc="-10" dirty="0"/>
              <a:t>Oceânicos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02106" y="1201919"/>
            <a:ext cx="8401050" cy="5507355"/>
            <a:chOff x="402106" y="1201919"/>
            <a:chExt cx="8401050" cy="550735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106" y="1201919"/>
              <a:ext cx="8400747" cy="55072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68161" y="4754118"/>
              <a:ext cx="2520950" cy="1628139"/>
            </a:xfrm>
            <a:custGeom>
              <a:avLst/>
              <a:gdLst/>
              <a:ahLst/>
              <a:cxnLst/>
              <a:rect l="l" t="t" r="r" b="b"/>
              <a:pathLst>
                <a:path w="2520950" h="1628139">
                  <a:moveTo>
                    <a:pt x="0" y="1627631"/>
                  </a:moveTo>
                  <a:lnTo>
                    <a:pt x="2520695" y="1627631"/>
                  </a:lnTo>
                  <a:lnTo>
                    <a:pt x="2520695" y="0"/>
                  </a:lnTo>
                  <a:lnTo>
                    <a:pt x="0" y="0"/>
                  </a:lnTo>
                  <a:lnTo>
                    <a:pt x="0" y="16276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3" y="58521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100"/>
              </a:spcBef>
            </a:pPr>
            <a:r>
              <a:rPr dirty="0"/>
              <a:t>Offshore</a:t>
            </a:r>
            <a:r>
              <a:rPr spc="-20" dirty="0"/>
              <a:t> </a:t>
            </a:r>
            <a:r>
              <a:rPr dirty="0"/>
              <a:t>-</a:t>
            </a:r>
            <a:r>
              <a:rPr spc="-10" dirty="0"/>
              <a:t> Histórico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0413" y="1459433"/>
            <a:ext cx="5283200" cy="4691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320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Década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40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Início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produção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offshore,</a:t>
            </a:r>
            <a:endParaRPr sz="2000">
              <a:latin typeface="Georgia"/>
              <a:cs typeface="Georgia"/>
            </a:endParaRPr>
          </a:p>
          <a:p>
            <a:pPr marL="27432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Louisiana, </a:t>
            </a:r>
            <a:r>
              <a:rPr sz="2000" spc="-20" dirty="0">
                <a:latin typeface="Georgia"/>
                <a:cs typeface="Georgia"/>
              </a:rPr>
              <a:t>EUA;</a:t>
            </a:r>
            <a:endParaRPr sz="2000">
              <a:latin typeface="Georgia"/>
              <a:cs typeface="Georgia"/>
            </a:endParaRPr>
          </a:p>
          <a:p>
            <a:pPr marL="320040">
              <a:lnSpc>
                <a:spcPct val="100000"/>
              </a:lnSpc>
              <a:spcBef>
                <a:spcPts val="610"/>
              </a:spcBef>
              <a:tabLst>
                <a:tab pos="567055" algn="l"/>
              </a:tabLst>
            </a:pPr>
            <a:r>
              <a:rPr sz="17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	4,2m</a:t>
            </a:r>
            <a:r>
              <a:rPr sz="17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profundidade,</a:t>
            </a:r>
            <a:r>
              <a:rPr sz="17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1,5km</a:t>
            </a:r>
            <a:r>
              <a:rPr sz="17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da</a:t>
            </a:r>
            <a:r>
              <a:rPr sz="1700" spc="-20" dirty="0">
                <a:solidFill>
                  <a:srgbClr val="438085"/>
                </a:solidFill>
                <a:latin typeface="Georgia"/>
                <a:cs typeface="Georgia"/>
              </a:rPr>
              <a:t> costa</a:t>
            </a:r>
            <a:endParaRPr sz="1700">
              <a:latin typeface="Georgia"/>
              <a:cs typeface="Georgia"/>
            </a:endParaRPr>
          </a:p>
          <a:p>
            <a:pPr marL="320040">
              <a:lnSpc>
                <a:spcPct val="100000"/>
              </a:lnSpc>
              <a:tabLst>
                <a:tab pos="567055" algn="l"/>
              </a:tabLst>
            </a:pPr>
            <a:r>
              <a:rPr sz="17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	Plataformas</a:t>
            </a:r>
            <a:r>
              <a:rPr sz="17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438085"/>
                </a:solidFill>
                <a:latin typeface="Georgia"/>
                <a:cs typeface="Georgia"/>
              </a:rPr>
              <a:t>fixas;</a:t>
            </a:r>
            <a:endParaRPr sz="1700">
              <a:latin typeface="Georgia"/>
              <a:cs typeface="Georgia"/>
            </a:endParaRPr>
          </a:p>
          <a:p>
            <a:pPr marL="274320" indent="-255904">
              <a:lnSpc>
                <a:spcPct val="100000"/>
              </a:lnSpc>
              <a:spcBef>
                <a:spcPts val="590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1954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Primeira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plataforma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auto-</a:t>
            </a:r>
            <a:r>
              <a:rPr sz="2000" spc="-10" dirty="0">
                <a:latin typeface="Georgia"/>
                <a:cs typeface="Georgia"/>
              </a:rPr>
              <a:t>elevatórias</a:t>
            </a:r>
            <a:endParaRPr sz="2000">
              <a:latin typeface="Georgia"/>
              <a:cs typeface="Georgia"/>
            </a:endParaRPr>
          </a:p>
          <a:p>
            <a:pPr marL="274320">
              <a:lnSpc>
                <a:spcPct val="100000"/>
              </a:lnSpc>
            </a:pPr>
            <a:r>
              <a:rPr sz="2000" spc="-10" dirty="0">
                <a:latin typeface="Georgia"/>
                <a:cs typeface="Georgia"/>
              </a:rPr>
              <a:t>(</a:t>
            </a:r>
            <a:r>
              <a:rPr sz="2000" b="1" spc="-10" dirty="0">
                <a:solidFill>
                  <a:srgbClr val="438085"/>
                </a:solidFill>
                <a:latin typeface="Georgia"/>
                <a:cs typeface="Georgia"/>
              </a:rPr>
              <a:t>Jack-</a:t>
            </a:r>
            <a:r>
              <a:rPr sz="2000" b="1" spc="-20" dirty="0">
                <a:solidFill>
                  <a:srgbClr val="438085"/>
                </a:solidFill>
                <a:latin typeface="Georgia"/>
                <a:cs typeface="Georgia"/>
              </a:rPr>
              <a:t>up</a:t>
            </a:r>
            <a:r>
              <a:rPr sz="2000" spc="-20" dirty="0">
                <a:latin typeface="Georgia"/>
                <a:cs typeface="Georgia"/>
              </a:rPr>
              <a:t>);</a:t>
            </a:r>
            <a:endParaRPr sz="2000">
              <a:latin typeface="Georgia"/>
              <a:cs typeface="Georgia"/>
            </a:endParaRPr>
          </a:p>
          <a:p>
            <a:pPr marL="320040">
              <a:lnSpc>
                <a:spcPct val="100000"/>
              </a:lnSpc>
              <a:spcBef>
                <a:spcPts val="610"/>
              </a:spcBef>
              <a:tabLst>
                <a:tab pos="567055" algn="l"/>
              </a:tabLst>
            </a:pPr>
            <a:r>
              <a:rPr sz="17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	Offshore</a:t>
            </a:r>
            <a:r>
              <a:rPr sz="17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Rig</a:t>
            </a:r>
            <a:r>
              <a:rPr sz="17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51,</a:t>
            </a:r>
            <a:r>
              <a:rPr sz="17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profundidades</a:t>
            </a:r>
            <a:r>
              <a:rPr sz="17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17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700" spc="-20" dirty="0">
                <a:solidFill>
                  <a:srgbClr val="438085"/>
                </a:solidFill>
                <a:latin typeface="Georgia"/>
                <a:cs typeface="Georgia"/>
              </a:rPr>
              <a:t>30m;</a:t>
            </a:r>
            <a:endParaRPr sz="1700">
              <a:latin typeface="Georgia"/>
              <a:cs typeface="Georgia"/>
            </a:endParaRPr>
          </a:p>
          <a:p>
            <a:pPr marL="274320" indent="-255904">
              <a:lnSpc>
                <a:spcPct val="100000"/>
              </a:lnSpc>
              <a:spcBef>
                <a:spcPts val="590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1954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Início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exploracão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offshore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no</a:t>
            </a:r>
            <a:endParaRPr sz="2000">
              <a:latin typeface="Georgia"/>
              <a:cs typeface="Georgia"/>
            </a:endParaRPr>
          </a:p>
          <a:p>
            <a:pPr marL="274320">
              <a:lnSpc>
                <a:spcPct val="100000"/>
              </a:lnSpc>
            </a:pPr>
            <a:r>
              <a:rPr sz="2000" spc="-10" dirty="0">
                <a:latin typeface="Georgia"/>
                <a:cs typeface="Georgia"/>
              </a:rPr>
              <a:t>Brasil;</a:t>
            </a:r>
            <a:endParaRPr sz="2000">
              <a:latin typeface="Georgia"/>
              <a:cs typeface="Georgia"/>
            </a:endParaRPr>
          </a:p>
          <a:p>
            <a:pPr marL="274320" indent="-255904">
              <a:lnSpc>
                <a:spcPct val="100000"/>
              </a:lnSpc>
              <a:spcBef>
                <a:spcPts val="605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1961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1° Plataforma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438085"/>
                </a:solidFill>
                <a:latin typeface="Georgia"/>
                <a:cs typeface="Georgia"/>
              </a:rPr>
              <a:t>semi-submersível</a:t>
            </a:r>
            <a:endParaRPr sz="2000">
              <a:latin typeface="Georgia"/>
              <a:cs typeface="Georgia"/>
            </a:endParaRPr>
          </a:p>
          <a:p>
            <a:pPr marL="27432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(Blue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Water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Shell);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6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latin typeface="Georgia"/>
                <a:cs typeface="Georgia"/>
              </a:rPr>
              <a:t>1972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Profundidades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próximas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60m;</a:t>
            </a:r>
            <a:endParaRPr sz="2000">
              <a:latin typeface="Georgia"/>
              <a:cs typeface="Georgia"/>
            </a:endParaRPr>
          </a:p>
          <a:p>
            <a:pPr marL="268605" marR="111125" indent="-256540">
              <a:lnSpc>
                <a:spcPct val="100000"/>
              </a:lnSpc>
              <a:spcBef>
                <a:spcPts val="6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latin typeface="Georgia"/>
                <a:cs typeface="Georgia"/>
              </a:rPr>
              <a:t>1975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 </a:t>
            </a:r>
            <a:r>
              <a:rPr sz="2000" dirty="0">
                <a:latin typeface="Georgia"/>
                <a:cs typeface="Georgia"/>
              </a:rPr>
              <a:t>Profundidade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 300m,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plataformas fixas.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5647" y="1053083"/>
            <a:ext cx="2456688" cy="153466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8128" y="2758439"/>
            <a:ext cx="2569464" cy="16794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2055" y="4648200"/>
            <a:ext cx="2535936" cy="20436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1899" y="1251051"/>
            <a:ext cx="5676265" cy="452247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latin typeface="Georgia"/>
                <a:cs typeface="Georgia"/>
              </a:rPr>
              <a:t>1983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Primeira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TLP</a:t>
            </a:r>
            <a:r>
              <a:rPr sz="2000" b="1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(Jolliet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Conoco);</a:t>
            </a:r>
            <a:endParaRPr sz="20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900"/>
              </a:spcBef>
              <a:buClr>
                <a:srgbClr val="9F4DA2"/>
              </a:buClr>
              <a:buFont typeface="Georgia"/>
              <a:buChar char="•"/>
              <a:tabLst>
                <a:tab pos="1136015" algn="l"/>
              </a:tabLst>
            </a:pPr>
            <a:r>
              <a:rPr sz="2000" b="1" dirty="0">
                <a:latin typeface="Georgia"/>
                <a:cs typeface="Georgia"/>
              </a:rPr>
              <a:t>1984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Produção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offshore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ultrapassa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14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MMb/d 	</a:t>
            </a:r>
            <a:r>
              <a:rPr sz="2000" dirty="0">
                <a:latin typeface="Georgia"/>
                <a:cs typeface="Georgia"/>
              </a:rPr>
              <a:t>(26%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produção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óleo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mundial);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9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latin typeface="Georgia"/>
                <a:cs typeface="Georgia"/>
              </a:rPr>
              <a:t>1985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Crise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petróleo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(US$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10,00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por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barril);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9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latin typeface="Georgia"/>
                <a:cs typeface="Georgia"/>
              </a:rPr>
              <a:t>1988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Perfuração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atinge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2.280m;</a:t>
            </a:r>
            <a:endParaRPr sz="2000">
              <a:latin typeface="Georgia"/>
              <a:cs typeface="Georgia"/>
            </a:endParaRPr>
          </a:p>
          <a:p>
            <a:pPr marL="274320" indent="-255904">
              <a:lnSpc>
                <a:spcPct val="100000"/>
              </a:lnSpc>
              <a:spcBef>
                <a:spcPts val="905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1988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Plataforma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fixa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410m;</a:t>
            </a:r>
            <a:endParaRPr sz="2000">
              <a:latin typeface="Georgia"/>
              <a:cs typeface="Georgia"/>
            </a:endParaRPr>
          </a:p>
          <a:p>
            <a:pPr marL="274320" indent="-255904">
              <a:lnSpc>
                <a:spcPct val="100000"/>
              </a:lnSpc>
              <a:spcBef>
                <a:spcPts val="900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1991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Brasil,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exploração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720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m;</a:t>
            </a:r>
            <a:endParaRPr sz="2000">
              <a:latin typeface="Georgia"/>
              <a:cs typeface="Georgia"/>
            </a:endParaRPr>
          </a:p>
          <a:p>
            <a:pPr marL="274320" indent="-255904">
              <a:lnSpc>
                <a:spcPct val="100000"/>
              </a:lnSpc>
              <a:spcBef>
                <a:spcPts val="900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1993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Petrobras,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árvores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natal,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1800m;</a:t>
            </a:r>
            <a:endParaRPr sz="2000">
              <a:latin typeface="Georgia"/>
              <a:cs typeface="Georgia"/>
            </a:endParaRPr>
          </a:p>
          <a:p>
            <a:pPr marL="274320" indent="-255904">
              <a:lnSpc>
                <a:spcPct val="100000"/>
              </a:lnSpc>
              <a:spcBef>
                <a:spcPts val="900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1996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Instalada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primeira</a:t>
            </a:r>
            <a:r>
              <a:rPr sz="2000" spc="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plataforma </a:t>
            </a:r>
            <a:r>
              <a:rPr sz="2000" b="1" spc="-10" dirty="0">
                <a:solidFill>
                  <a:srgbClr val="438085"/>
                </a:solidFill>
                <a:latin typeface="Georgia"/>
                <a:cs typeface="Georgia"/>
              </a:rPr>
              <a:t>SPAR</a:t>
            </a:r>
            <a:r>
              <a:rPr sz="2000" spc="-10" dirty="0">
                <a:latin typeface="Georgia"/>
                <a:cs typeface="Georgia"/>
              </a:rPr>
              <a:t>;</a:t>
            </a:r>
            <a:endParaRPr sz="2000">
              <a:latin typeface="Georgia"/>
              <a:cs typeface="Georgia"/>
            </a:endParaRPr>
          </a:p>
          <a:p>
            <a:pPr marL="274320" indent="-255904">
              <a:lnSpc>
                <a:spcPct val="100000"/>
              </a:lnSpc>
              <a:spcBef>
                <a:spcPts val="900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1999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Brasil,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óleo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&amp;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gás,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em</a:t>
            </a:r>
            <a:r>
              <a:rPr sz="2000" spc="-10" dirty="0">
                <a:latin typeface="Georgia"/>
                <a:cs typeface="Georgia"/>
              </a:rPr>
              <a:t> 1.800m;</a:t>
            </a:r>
            <a:endParaRPr sz="2000">
              <a:latin typeface="Georgia"/>
              <a:cs typeface="Georgia"/>
            </a:endParaRPr>
          </a:p>
          <a:p>
            <a:pPr marL="274320" indent="-255904">
              <a:lnSpc>
                <a:spcPct val="100000"/>
              </a:lnSpc>
              <a:spcBef>
                <a:spcPts val="900"/>
              </a:spcBef>
              <a:buClr>
                <a:srgbClr val="9F4DA2"/>
              </a:buClr>
              <a:buFont typeface="Georgia"/>
              <a:buChar char="•"/>
              <a:tabLst>
                <a:tab pos="274320" algn="l"/>
              </a:tabLst>
            </a:pPr>
            <a:r>
              <a:rPr sz="2000" b="1" dirty="0">
                <a:latin typeface="Georgia"/>
                <a:cs typeface="Georgia"/>
              </a:rPr>
              <a:t>2004</a:t>
            </a:r>
            <a:r>
              <a:rPr sz="2000" b="1" spc="-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Produção,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GoM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à</a:t>
            </a:r>
            <a:r>
              <a:rPr sz="2000" spc="-10" dirty="0">
                <a:latin typeface="Georgia"/>
                <a:cs typeface="Georgia"/>
              </a:rPr>
              <a:t> 2.300m;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100"/>
              </a:spcBef>
            </a:pPr>
            <a:r>
              <a:rPr dirty="0"/>
              <a:t>Offshore</a:t>
            </a:r>
            <a:r>
              <a:rPr spc="-20" dirty="0"/>
              <a:t> </a:t>
            </a:r>
            <a:r>
              <a:rPr dirty="0"/>
              <a:t>-</a:t>
            </a:r>
            <a:r>
              <a:rPr spc="-10" dirty="0"/>
              <a:t> Histórico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5771" y="4581144"/>
            <a:ext cx="1988820" cy="21595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7580" y="3180588"/>
            <a:ext cx="1440179" cy="12603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3535" y="1341119"/>
            <a:ext cx="2266188" cy="1699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3" name="object 3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2109813"/>
            <a:ext cx="2342387" cy="192681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7444" y="4598586"/>
            <a:ext cx="2489559" cy="222260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24129" y="1221105"/>
            <a:ext cx="3569970" cy="949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1980</a:t>
            </a:r>
            <a:r>
              <a:rPr sz="2000" dirty="0">
                <a:latin typeface="Georgia"/>
                <a:cs typeface="Georgia"/>
              </a:rPr>
              <a:t>: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Alexander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P.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Keilland, </a:t>
            </a:r>
            <a:r>
              <a:rPr sz="2000" dirty="0">
                <a:latin typeface="Georgia"/>
                <a:cs typeface="Georgia"/>
              </a:rPr>
              <a:t>Mar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 Norte,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Noruega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123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fatalidades;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Offshore</a:t>
            </a:r>
            <a:r>
              <a:rPr spc="-20" dirty="0"/>
              <a:t> </a:t>
            </a:r>
            <a:r>
              <a:rPr dirty="0"/>
              <a:t>-</a:t>
            </a:r>
            <a:r>
              <a:rPr spc="-215" dirty="0"/>
              <a:t> </a:t>
            </a:r>
            <a:r>
              <a:rPr spc="-10" dirty="0"/>
              <a:t>Acidentes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339" y="22352"/>
            <a:ext cx="25895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780" baseline="-20833" dirty="0">
                <a:latin typeface="Georgia"/>
                <a:cs typeface="Georgia"/>
              </a:rPr>
              <a:t>1</a:t>
            </a:r>
            <a:r>
              <a:rPr sz="1500" spc="-40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800" spc="-412" baseline="-20833" dirty="0">
                <a:latin typeface="Georgia"/>
                <a:cs typeface="Georgia"/>
              </a:rPr>
              <a:t>2</a:t>
            </a:r>
            <a:r>
              <a:rPr sz="1500" spc="-16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800" spc="-757" baseline="-20833" dirty="0">
                <a:latin typeface="Georgia"/>
                <a:cs typeface="Georgia"/>
              </a:rPr>
              <a:t>3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500" spc="-484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spc="-7" baseline="-20833" dirty="0">
                <a:latin typeface="Georgia"/>
                <a:cs typeface="Georgia"/>
              </a:rPr>
              <a:t>f</a:t>
            </a:r>
            <a:r>
              <a:rPr sz="1800" spc="-772" baseline="-20833" dirty="0">
                <a:latin typeface="Georgia"/>
                <a:cs typeface="Georgia"/>
              </a:rPr>
              <a:t>a</a:t>
            </a:r>
            <a:r>
              <a:rPr sz="1500" spc="-24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800" spc="-262" baseline="-20833" dirty="0">
                <a:latin typeface="Georgia"/>
                <a:cs typeface="Georgia"/>
              </a:rPr>
              <a:t>t</a:t>
            </a:r>
            <a:r>
              <a:rPr sz="1500" spc="-315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800" spc="-442" baseline="-20833" dirty="0">
                <a:latin typeface="Georgia"/>
                <a:cs typeface="Georgia"/>
              </a:rPr>
              <a:t>a</a:t>
            </a:r>
            <a:r>
              <a:rPr sz="1500" spc="-52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800" baseline="-20833" dirty="0">
                <a:latin typeface="Georgia"/>
                <a:cs typeface="Georgia"/>
              </a:rPr>
              <a:t>l</a:t>
            </a:r>
            <a:r>
              <a:rPr sz="1800" spc="-270" baseline="-20833" dirty="0">
                <a:latin typeface="Georgia"/>
                <a:cs typeface="Georgia"/>
              </a:rPr>
              <a:t>i</a:t>
            </a:r>
            <a:r>
              <a:rPr sz="1500" spc="-44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-382" baseline="-20833" dirty="0">
                <a:latin typeface="Georgia"/>
                <a:cs typeface="Georgia"/>
              </a:rPr>
              <a:t>d</a:t>
            </a:r>
            <a:r>
              <a:rPr sz="1500" spc="-108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800" spc="-7" baseline="-20833" dirty="0">
                <a:latin typeface="Georgia"/>
                <a:cs typeface="Georgia"/>
              </a:rPr>
              <a:t>a</a:t>
            </a:r>
            <a:r>
              <a:rPr sz="1800" spc="-322" baseline="-20833" dirty="0">
                <a:latin typeface="Georgia"/>
                <a:cs typeface="Georgia"/>
              </a:rPr>
              <a:t>d</a:t>
            </a:r>
            <a:r>
              <a:rPr sz="1500" spc="-55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800" spc="-52" baseline="-20833" dirty="0">
                <a:latin typeface="Georgia"/>
                <a:cs typeface="Georgia"/>
              </a:rPr>
              <a:t>e</a:t>
            </a:r>
            <a:r>
              <a:rPr sz="1500" spc="-62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800" baseline="-20833" dirty="0">
                <a:latin typeface="Georgia"/>
                <a:cs typeface="Georgia"/>
              </a:rPr>
              <a:t>s</a:t>
            </a:r>
            <a:r>
              <a:rPr sz="1800" spc="225" baseline="-20833" dirty="0"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</a:t>
            </a:r>
            <a:r>
              <a:rPr sz="15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4129" y="4173982"/>
            <a:ext cx="4420870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1982</a:t>
            </a:r>
            <a:r>
              <a:rPr sz="2000" dirty="0">
                <a:latin typeface="Georgia"/>
                <a:cs typeface="Georgia"/>
              </a:rPr>
              <a:t>: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Ocean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Ranger, </a:t>
            </a:r>
            <a:r>
              <a:rPr sz="2000" spc="-10" dirty="0">
                <a:latin typeface="Georgia"/>
                <a:cs typeface="Georgia"/>
              </a:rPr>
              <a:t>Newfoundland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spc="-10" dirty="0">
                <a:latin typeface="Georgia"/>
                <a:cs typeface="Georgia"/>
              </a:rPr>
              <a:t>(Canada)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15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84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mortos;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0300" y="1124686"/>
            <a:ext cx="3326129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101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1988</a:t>
            </a:r>
            <a:r>
              <a:rPr sz="2000" dirty="0">
                <a:latin typeface="Georgia"/>
                <a:cs typeface="Georgia"/>
              </a:rPr>
              <a:t>: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Piper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Alpha,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Mar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do </a:t>
            </a:r>
            <a:r>
              <a:rPr sz="2000" dirty="0">
                <a:latin typeface="Georgia"/>
                <a:cs typeface="Georgia"/>
              </a:rPr>
              <a:t>Norte,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Aberdeen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(UK);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1340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167</a:t>
            </a:r>
            <a:r>
              <a:rPr sz="18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fatalidades;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1823" y="3966184"/>
            <a:ext cx="3721735" cy="106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1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000" b="1" dirty="0">
                <a:solidFill>
                  <a:srgbClr val="438085"/>
                </a:solidFill>
                <a:latin typeface="Georgia"/>
                <a:cs typeface="Georgia"/>
              </a:rPr>
              <a:t>2001</a:t>
            </a:r>
            <a:r>
              <a:rPr sz="2000" dirty="0">
                <a:latin typeface="Georgia"/>
                <a:cs typeface="Georgia"/>
              </a:rPr>
              <a:t>: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P-</a:t>
            </a:r>
            <a:r>
              <a:rPr sz="2000" b="1" dirty="0">
                <a:latin typeface="Georgia"/>
                <a:cs typeface="Georgia"/>
              </a:rPr>
              <a:t>36</a:t>
            </a:r>
            <a:r>
              <a:rPr sz="2000" b="1" spc="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- </a:t>
            </a:r>
            <a:r>
              <a:rPr sz="2000" dirty="0">
                <a:latin typeface="Georgia"/>
                <a:cs typeface="Georgia"/>
              </a:rPr>
              <a:t>Petrobras, </a:t>
            </a:r>
            <a:r>
              <a:rPr sz="2000" spc="-10" dirty="0">
                <a:latin typeface="Georgia"/>
                <a:cs typeface="Georgia"/>
              </a:rPr>
              <a:t>Bacia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Campos,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Brasil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740"/>
              </a:spcBef>
              <a:tabLst>
                <a:tab pos="560705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10</a:t>
            </a:r>
            <a:r>
              <a:rPr sz="18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mortos;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3223" y="5067300"/>
            <a:ext cx="2511552" cy="167335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5700" y="2252472"/>
            <a:ext cx="1219200" cy="168554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9784" y="2269235"/>
            <a:ext cx="2087880" cy="1668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2538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Plataformas</a:t>
            </a:r>
            <a:r>
              <a:rPr sz="15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Petróleo e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Gás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564" y="-1523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128" y="-1523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4" y="0"/>
                </a:moveTo>
                <a:lnTo>
                  <a:pt x="0" y="0"/>
                </a:lnTo>
                <a:lnTo>
                  <a:pt x="0" y="621791"/>
                </a:lnTo>
                <a:lnTo>
                  <a:pt x="9144" y="621791"/>
                </a:lnTo>
                <a:lnTo>
                  <a:pt x="91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1523"/>
            <a:ext cx="9144000" cy="626745"/>
            <a:chOff x="0" y="-1523"/>
            <a:chExt cx="9144000" cy="626745"/>
          </a:xfrm>
        </p:grpSpPr>
        <p:sp>
          <p:nvSpPr>
            <p:cNvPr id="7" name="object 7"/>
            <p:cNvSpPr/>
            <p:nvPr/>
          </p:nvSpPr>
          <p:spPr>
            <a:xfrm>
              <a:off x="0" y="307847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256"/>
                  </a:lnTo>
                  <a:lnTo>
                    <a:pt x="9144000" y="143256"/>
                  </a:lnTo>
                  <a:lnTo>
                    <a:pt x="9144000" y="91440"/>
                  </a:lnTo>
                  <a:lnTo>
                    <a:pt x="9144000" y="5181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43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733800" y="17983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152" y="496823"/>
              <a:ext cx="3566160" cy="128270"/>
            </a:xfrm>
            <a:custGeom>
              <a:avLst/>
              <a:gdLst/>
              <a:ahLst/>
              <a:cxnLst/>
              <a:rect l="l" t="t" r="r" b="b"/>
              <a:pathLst>
                <a:path w="3566159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159" h="128270">
                  <a:moveTo>
                    <a:pt x="3566160" y="94107"/>
                  </a:moveTo>
                  <a:lnTo>
                    <a:pt x="3563493" y="91440"/>
                  </a:lnTo>
                  <a:lnTo>
                    <a:pt x="1968627" y="91440"/>
                  </a:lnTo>
                  <a:lnTo>
                    <a:pt x="1965960" y="94107"/>
                  </a:lnTo>
                  <a:lnTo>
                    <a:pt x="1965960" y="97536"/>
                  </a:lnTo>
                  <a:lnTo>
                    <a:pt x="1965960" y="125349"/>
                  </a:lnTo>
                  <a:lnTo>
                    <a:pt x="1968627" y="128016"/>
                  </a:lnTo>
                  <a:lnTo>
                    <a:pt x="3563493" y="128016"/>
                  </a:lnTo>
                  <a:lnTo>
                    <a:pt x="3566160" y="125349"/>
                  </a:lnTo>
                  <a:lnTo>
                    <a:pt x="3566160" y="94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940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4835" y="-1523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2728" y="0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4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9144" y="58521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/>
              <a:t>Tipos</a:t>
            </a:r>
            <a:r>
              <a:rPr spc="-95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plataformas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5881" y="1527428"/>
            <a:ext cx="1938020" cy="12376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590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Jaqueta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590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Gravidade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590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Auto-elevatórias</a:t>
            </a:r>
            <a:endParaRPr sz="1800">
              <a:latin typeface="Georgia"/>
              <a:cs typeface="Georgia"/>
            </a:endParaRPr>
          </a:p>
          <a:p>
            <a:pPr marL="259079">
              <a:lnSpc>
                <a:spcPct val="100000"/>
              </a:lnSpc>
            </a:pP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(Jack-</a:t>
            </a:r>
            <a:r>
              <a:rPr sz="1800" spc="-25" dirty="0">
                <a:solidFill>
                  <a:srgbClr val="438085"/>
                </a:solidFill>
                <a:latin typeface="Georgia"/>
                <a:cs typeface="Georgia"/>
              </a:rPr>
              <a:t>up)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129" y="1225372"/>
            <a:ext cx="45129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  <a:tab pos="3037205" algn="l"/>
                <a:tab pos="3293110" algn="l"/>
              </a:tabLst>
            </a:pPr>
            <a:r>
              <a:rPr sz="3000" baseline="1388" dirty="0">
                <a:latin typeface="Georgia"/>
                <a:cs typeface="Georgia"/>
              </a:rPr>
              <a:t>Plataformas</a:t>
            </a:r>
            <a:r>
              <a:rPr sz="3000" spc="-52" baseline="1388" dirty="0">
                <a:latin typeface="Georgia"/>
                <a:cs typeface="Georgia"/>
              </a:rPr>
              <a:t> </a:t>
            </a:r>
            <a:r>
              <a:rPr sz="3000" spc="-15" baseline="1388" dirty="0">
                <a:latin typeface="Georgia"/>
                <a:cs typeface="Georgia"/>
              </a:rPr>
              <a:t>fixas</a:t>
            </a:r>
            <a:r>
              <a:rPr sz="3000" baseline="1388" dirty="0">
                <a:latin typeface="Georgia"/>
                <a:cs typeface="Georgia"/>
              </a:rPr>
              <a:t>	</a:t>
            </a:r>
            <a:r>
              <a:rPr sz="2000" spc="-50" dirty="0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r>
              <a:rPr sz="2000" dirty="0">
                <a:solidFill>
                  <a:srgbClr val="9F4DA2"/>
                </a:solidFill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Flutuantes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2997707"/>
            <a:ext cx="6481571" cy="345490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985509" y="1220470"/>
            <a:ext cx="1862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000" spc="-10" dirty="0">
                <a:latin typeface="Georgia"/>
                <a:cs typeface="Georgia"/>
              </a:rPr>
              <a:t>Complacentes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7515" y="1527149"/>
            <a:ext cx="2413000" cy="6502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590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TLPs,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590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Torres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 Complacentes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50665" y="1532381"/>
            <a:ext cx="2197735" cy="12757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590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Semissubmersíveis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590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SPAR’s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590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FPSO’s</a:t>
            </a:r>
            <a:r>
              <a:rPr sz="18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(Navios)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259079" algn="l"/>
              </a:tabLst>
            </a:pPr>
            <a:r>
              <a:rPr sz="18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18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1800" spc="-10" dirty="0">
                <a:solidFill>
                  <a:srgbClr val="438085"/>
                </a:solidFill>
                <a:latin typeface="Georgia"/>
                <a:cs typeface="Georgia"/>
              </a:rPr>
              <a:t>Mono-Colunas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2116</Words>
  <Application>Microsoft Office PowerPoint</Application>
  <PresentationFormat>Apresentação na tela (4:3)</PresentationFormat>
  <Paragraphs>367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Arial</vt:lpstr>
      <vt:lpstr>Georgia</vt:lpstr>
      <vt:lpstr>Symbol</vt:lpstr>
      <vt:lpstr>Tahoma</vt:lpstr>
      <vt:lpstr>Times New Roman</vt:lpstr>
      <vt:lpstr>Trebuchet MS</vt:lpstr>
      <vt:lpstr>Wingdings 2</vt:lpstr>
      <vt:lpstr>Office Theme</vt:lpstr>
      <vt:lpstr>Classificação das Plataformas</vt:lpstr>
      <vt:lpstr>Tópicos</vt:lpstr>
      <vt:lpstr>Sistemas Oceânicos</vt:lpstr>
      <vt:lpstr>Sistemas Oceânicos</vt:lpstr>
      <vt:lpstr>Espiral de Projeto – Sistemas Oceânicos</vt:lpstr>
      <vt:lpstr>Offshore - Histórico</vt:lpstr>
      <vt:lpstr>Offshore - Histórico</vt:lpstr>
      <vt:lpstr>Offshore - Acidentes</vt:lpstr>
      <vt:lpstr>Tipos de plataformas</vt:lpstr>
      <vt:lpstr>Tipos de plataformas</vt:lpstr>
      <vt:lpstr>Plataformas fixas</vt:lpstr>
      <vt:lpstr>Fixas - Jaquetas</vt:lpstr>
      <vt:lpstr>Fixas - Jaquetas</vt:lpstr>
      <vt:lpstr>Fixas - Jaquetas</vt:lpstr>
      <vt:lpstr>Fixas - Jaquetas</vt:lpstr>
      <vt:lpstr>Fixas - Jaquetas</vt:lpstr>
      <vt:lpstr>Fixas - Gravidade</vt:lpstr>
      <vt:lpstr>Fixas - Gravidade</vt:lpstr>
      <vt:lpstr>Fixas - Gravidade</vt:lpstr>
      <vt:lpstr>Fixas - Gravidade</vt:lpstr>
      <vt:lpstr>Fixas - Auto-Elevatórias</vt:lpstr>
      <vt:lpstr>Fixas - Auto-Elevatórias</vt:lpstr>
      <vt:lpstr>Torres Complacentes</vt:lpstr>
      <vt:lpstr>Torres Complacentes</vt:lpstr>
      <vt:lpstr>Torres Complacentes</vt:lpstr>
      <vt:lpstr>TLP – Tension Leg Platform</vt:lpstr>
      <vt:lpstr>TLP – Tension Leg Platform</vt:lpstr>
      <vt:lpstr>TLP – Tension Leg Platform</vt:lpstr>
      <vt:lpstr>Plataformas Flutuantes</vt:lpstr>
      <vt:lpstr>Semissubmersível - SS</vt:lpstr>
      <vt:lpstr>Semissubmersível - SS</vt:lpstr>
      <vt:lpstr>SPAR</vt:lpstr>
      <vt:lpstr>SPAR - Clássica</vt:lpstr>
      <vt:lpstr>Truss SPAR</vt:lpstr>
      <vt:lpstr>FPSO</vt:lpstr>
      <vt:lpstr>FPSO</vt:lpstr>
      <vt:lpstr>FPSO</vt:lpstr>
      <vt:lpstr>FPSO</vt:lpstr>
      <vt:lpstr>Monocoluna - MPSO</vt:lpstr>
      <vt:lpstr>Monocoluna - MPSO</vt:lpstr>
      <vt:lpstr>Comportamento no Mar das Estruturas</vt:lpstr>
      <vt:lpstr>Comportamento no Mar das Estruturas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Atual do Petróleo</dc:title>
  <dc:creator>daniel.prata</dc:creator>
  <cp:lastModifiedBy>BERNARDO R ANDRADE</cp:lastModifiedBy>
  <cp:revision>5</cp:revision>
  <dcterms:created xsi:type="dcterms:W3CDTF">2023-09-04T14:19:33Z</dcterms:created>
  <dcterms:modified xsi:type="dcterms:W3CDTF">2023-09-28T18:54:15Z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2023-09-04T00:00:00Z</vt:filetime>
  </property>
  <property fmtid="{D5CDD505-2E9C-101B-9397-08002B2CF9AE}" pid="5" name="Producer">
    <vt:lpwstr>Microsoft® PowerPoint® 2016</vt:lpwstr>
  </property>
</Properties>
</file>