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4" r:id="rId9"/>
    <p:sldId id="265" r:id="rId10"/>
    <p:sldId id="267" r:id="rId11"/>
    <p:sldId id="268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000" y="953037"/>
            <a:ext cx="10481847" cy="2668671"/>
          </a:xfrm>
        </p:spPr>
        <p:txBody>
          <a:bodyPr/>
          <a:lstStyle/>
          <a:p>
            <a:pPr algn="ctr"/>
            <a:r>
              <a:rPr lang="pt-BR" sz="3600" dirty="0"/>
              <a:t>Relações de Gênero: Um Estudo Etnográfico Sobre Mulheres Percussionistas nas Oficinas do Monobloco</a:t>
            </a:r>
            <a:r>
              <a:rPr lang="pt-BR" sz="4400" dirty="0"/>
              <a:t/>
            </a:r>
            <a:br>
              <a:rPr lang="pt-BR" sz="4400" dirty="0"/>
            </a:b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1820" y="5763511"/>
            <a:ext cx="11150181" cy="714561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err="1" smtClean="0"/>
              <a:t>Prof°</a:t>
            </a:r>
            <a:r>
              <a:rPr lang="pt-BR" b="1" dirty="0" smtClean="0"/>
              <a:t> Dr</a:t>
            </a:r>
            <a:r>
              <a:rPr lang="pt-BR" b="1" dirty="0"/>
              <a:t>.: Marcos Câmara</a:t>
            </a:r>
          </a:p>
          <a:p>
            <a:r>
              <a:rPr lang="pt-BR" b="1" dirty="0" smtClean="0"/>
              <a:t>Aluna: Leticia Antunes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096259" y="3721995"/>
            <a:ext cx="4800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i="1" dirty="0"/>
              <a:t>Jonathan </a:t>
            </a:r>
            <a:r>
              <a:rPr lang="pt-BR" sz="2800" i="1" dirty="0" smtClean="0"/>
              <a:t>Gregory</a:t>
            </a:r>
          </a:p>
          <a:p>
            <a:pPr algn="r"/>
            <a:r>
              <a:rPr lang="pt-BR" sz="2800" i="1" dirty="0" smtClean="0"/>
              <a:t>UNIRIO</a:t>
            </a:r>
            <a:endParaRPr lang="pt-BR" sz="2800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47763" y="3094841"/>
            <a:ext cx="535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V ENABET 2011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858" y="331278"/>
            <a:ext cx="10571998" cy="970450"/>
          </a:xfrm>
        </p:spPr>
        <p:txBody>
          <a:bodyPr/>
          <a:lstStyle/>
          <a:p>
            <a:pPr algn="ctr"/>
            <a:r>
              <a:rPr lang="pt-BR" dirty="0"/>
              <a:t>Mulheres Percussionistas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5681" y="2003754"/>
            <a:ext cx="10554574" cy="485424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dirty="0" smtClean="0"/>
              <a:t>Segundo uma das entrevistadas, </a:t>
            </a:r>
            <a:r>
              <a:rPr lang="pt-BR" sz="2000" dirty="0"/>
              <a:t>“o fato do [grupo de palco] ser formado, exclusivamente, por homens, facilita a comunicação e o relacionamento entre eles.” Para ela, viajar com homens casados e – o que é ainda mais complicado – dividir quarto com eles são obstáculos que fortalecem a dominância masculina do grupo </a:t>
            </a:r>
            <a:r>
              <a:rPr lang="pt-BR" sz="2000" b="1" dirty="0"/>
              <a:t>(“não sei se isso é um preconceito meu, mas acho que esse pensamento existe</a:t>
            </a:r>
            <a:r>
              <a:rPr lang="pt-BR" sz="2000" b="1" dirty="0" smtClean="0"/>
              <a:t>”).</a:t>
            </a:r>
          </a:p>
          <a:p>
            <a:pPr algn="just"/>
            <a:r>
              <a:rPr lang="pt-BR" sz="2000" dirty="0" smtClean="0"/>
              <a:t>“Eu </a:t>
            </a:r>
            <a:r>
              <a:rPr lang="pt-BR" sz="2000" dirty="0"/>
              <a:t>não gosto quando eu vejo uma menina com o ombro tensionado querendo tocar igual um negão da Mangueira. Eu falo pra ela, ‘olha só, você nunca vai ser esse cara, o seu barato é tocar do seu jeito.’ A origem é muito forte, a nossa referência da escola-de-samba é muito positiva e saudável, mas eu falo pra galera: ‘olha, isso aqui é um outro universo’, eu costumo dizer isso quando eu vejo as pessoas muito presas a essa necessidade de fazer como a origem</a:t>
            </a:r>
            <a:r>
              <a:rPr lang="pt-BR" sz="2000" dirty="0" smtClean="0"/>
              <a:t>.”</a:t>
            </a:r>
          </a:p>
          <a:p>
            <a:pPr algn="just"/>
            <a:r>
              <a:rPr lang="pt-BR" sz="2000" dirty="0"/>
              <a:t>Para Gomes (2010) </a:t>
            </a:r>
            <a:r>
              <a:rPr lang="pt-BR" sz="2000" dirty="0" smtClean="0"/>
              <a:t>a bateria reflete em “um </a:t>
            </a:r>
            <a:r>
              <a:rPr lang="pt-BR" sz="2000" dirty="0"/>
              <a:t>espaço de conservação dos valores de uma sociedade machista</a:t>
            </a:r>
            <a:r>
              <a:rPr lang="pt-BR" sz="2000" dirty="0" smtClean="0"/>
              <a:t>”.</a:t>
            </a:r>
          </a:p>
          <a:p>
            <a:pPr marL="0" indent="0" algn="just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1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Divisão dos instrumentos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0000" y="2363954"/>
            <a:ext cx="5861256" cy="4075483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Segundo Gregory </a:t>
            </a:r>
            <a:r>
              <a:rPr lang="pt-BR" sz="2000" dirty="0"/>
              <a:t>a</a:t>
            </a:r>
            <a:r>
              <a:rPr lang="pt-BR" sz="2000" dirty="0" smtClean="0"/>
              <a:t>s </a:t>
            </a:r>
            <a:r>
              <a:rPr lang="pt-BR" sz="2000" dirty="0"/>
              <a:t>mulheres preferem o agogô, o chocalho e o tamborim por serem instrumentos mais leves e “delicados” (“os homens criam esse preconceito e as mulheres acabam herdando esses instrumentos</a:t>
            </a:r>
            <a:r>
              <a:rPr lang="pt-BR" sz="2000" dirty="0" smtClean="0"/>
              <a:t>.”).</a:t>
            </a:r>
          </a:p>
          <a:p>
            <a:pPr algn="just"/>
            <a:r>
              <a:rPr lang="pt-BR" sz="2000" dirty="0"/>
              <a:t>Já os homens preferem os instrumentos em que a resistência é maior, como o surdo, o repique e a caixa (“a mulher cansa mais rápido”).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28" y="2614411"/>
            <a:ext cx="1257096" cy="12570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266" y="2614412"/>
            <a:ext cx="1389217" cy="12570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6" y="2614412"/>
            <a:ext cx="1295106" cy="12570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05" y="4405556"/>
            <a:ext cx="1269020" cy="125384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265" y="4405556"/>
            <a:ext cx="1389217" cy="125384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5" y="4405556"/>
            <a:ext cx="1295107" cy="12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Depoimentos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0000" y="2544259"/>
            <a:ext cx="10554574" cy="3636511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“o MNBC deu a oportunidade para as mulheres tocarem instrumentos pesados” e a imagem do homem negro e forte que toca surdo está sendo, aos poucos, desconstruída (“as pessoas falam que mulher não consegue carregar um surdo num tom de brincadeira. Não é um [comentário] que deva ser levado a sério”). </a:t>
            </a:r>
          </a:p>
          <a:p>
            <a:pPr algn="just"/>
            <a:r>
              <a:rPr lang="pt-BR" sz="2000" dirty="0" smtClean="0"/>
              <a:t>Segundo </a:t>
            </a:r>
            <a:r>
              <a:rPr lang="pt-BR" sz="2000" dirty="0"/>
              <a:t>o Autor : “A impressão que ficou dessas entrevistas foi a de que as pessoas participam das oficinas pela qualidade do ensino, pela variedade de ritmos que são transmitidos (não é só o “</a:t>
            </a:r>
            <a:r>
              <a:rPr lang="pt-BR" sz="2000" dirty="0" err="1"/>
              <a:t>sambão</a:t>
            </a:r>
            <a:r>
              <a:rPr lang="pt-BR" sz="2000" dirty="0"/>
              <a:t>”; é menos “repetitivo”), pelo prestígio de tocar com o MNBC (“status”), pela localização em um bairro de classe média (“clima zona sul”) e, principalmente, pelo ambiente de sociabilidade , associado a essa prática (“tem muita mulher que vai lá pra arrumar marido”; “a menina toca caixa pra tocar do lado do marido que toca repique”), além de ser um espaço que promove oportunidades profissionais (“olheiros</a:t>
            </a:r>
            <a:r>
              <a:rPr lang="pt-BR" sz="2000" dirty="0" smtClean="0"/>
              <a:t>”).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9313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0391" y="2196529"/>
            <a:ext cx="10991215" cy="4436090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Segundo o autor “As </a:t>
            </a:r>
            <a:r>
              <a:rPr lang="pt-BR" sz="2000" dirty="0"/>
              <a:t>relações assimétricas de poder são potencializadas pelas diferenças entre classes sociais: os homens assumem a função de professores mediadores que possibilitam às mulheres de classe média a experiência de praticar a percussão no circuito carnavalesco. Outro ponto também discutido foi o da competência musical, que determina a inclusão ou exclusão de homens e mulheres nos blocos profissionais. O paradigma da competência se consolidou no circuito musical carioca à medida que esta se tornava uma atividade rentável. Portanto, examinar as relações de gênero no âmbito musical implica também considerar as dimensões de um cenário competitivo, juntamente com o impacto do cosmopolitismo, na ordem social dos </a:t>
            </a:r>
            <a:r>
              <a:rPr lang="pt-BR" sz="2000"/>
              <a:t>blocos</a:t>
            </a:r>
            <a:r>
              <a:rPr lang="pt-BR" sz="2000" smtClean="0"/>
              <a:t>.”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047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Origem do Monobloco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33082" y="1328680"/>
            <a:ext cx="7056359" cy="5667867"/>
          </a:xfrm>
        </p:spPr>
        <p:txBody>
          <a:bodyPr>
            <a:normAutofit/>
          </a:bodyPr>
          <a:lstStyle/>
          <a:p>
            <a:r>
              <a:rPr lang="pt-BR" sz="2000" dirty="0"/>
              <a:t>C</a:t>
            </a:r>
            <a:r>
              <a:rPr lang="pt-BR" sz="2000" dirty="0" smtClean="0"/>
              <a:t>riado no Rio de Janeiro no </a:t>
            </a:r>
            <a:r>
              <a:rPr lang="pt-BR" sz="2000" dirty="0"/>
              <a:t>ano 2000 pelo </a:t>
            </a:r>
            <a:r>
              <a:rPr lang="pt-BR" sz="2000" dirty="0" smtClean="0"/>
              <a:t>grupo </a:t>
            </a:r>
            <a:r>
              <a:rPr lang="pt-BR" sz="2000" i="1" dirty="0" smtClean="0"/>
              <a:t>Pedro Luís e a Parede. </a:t>
            </a:r>
          </a:p>
          <a:p>
            <a:r>
              <a:rPr lang="pt-BR" sz="2000" dirty="0" smtClean="0"/>
              <a:t>Surgiu com a  </a:t>
            </a:r>
            <a:r>
              <a:rPr lang="pt-BR" sz="2000" dirty="0"/>
              <a:t>intenção </a:t>
            </a:r>
            <a:r>
              <a:rPr lang="pt-BR" sz="2000" dirty="0" smtClean="0"/>
              <a:t>de ensinar </a:t>
            </a:r>
            <a:r>
              <a:rPr lang="pt-BR" sz="2000" dirty="0"/>
              <a:t>pessoas sem qualquer iniciação musical a tocar instrumentos de percussão</a:t>
            </a:r>
            <a:r>
              <a:rPr lang="pt-BR" sz="2000" dirty="0" smtClean="0"/>
              <a:t>.</a:t>
            </a:r>
          </a:p>
          <a:p>
            <a:r>
              <a:rPr lang="pt-BR" sz="2000" dirty="0"/>
              <a:t> O diferencial do grupo sempre foi usar instrumentos de escola de samba para tocar outros ritmos </a:t>
            </a:r>
            <a:r>
              <a:rPr lang="pt-BR" sz="2000" dirty="0" smtClean="0"/>
              <a:t>além do samba, como marchinha, coco, funk, xote, etc.</a:t>
            </a:r>
          </a:p>
          <a:p>
            <a:r>
              <a:rPr lang="pt-BR" sz="2000" dirty="0" smtClean="0"/>
              <a:t> O grupo se divide em o Monobloco show que é constituído por 20 músicos profissionais e na oficina composta por 120 pessoas.</a:t>
            </a:r>
            <a:endParaRPr lang="pt-BR" sz="2400" i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1" y="2311737"/>
            <a:ext cx="4378818" cy="3701755"/>
          </a:xfrm>
        </p:spPr>
      </p:pic>
    </p:spTree>
    <p:extLst>
      <p:ext uri="{BB962C8B-B14F-4D97-AF65-F5344CB8AC3E}">
        <p14:creationId xmlns:p14="http://schemas.microsoft.com/office/powerpoint/2010/main" val="8951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VD Monobloco 2010 - 01- Nosso Batuqu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1065" y="354974"/>
            <a:ext cx="10954197" cy="6161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9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8712" y="408552"/>
            <a:ext cx="10571998" cy="970450"/>
          </a:xfrm>
        </p:spPr>
        <p:txBody>
          <a:bodyPr/>
          <a:lstStyle/>
          <a:p>
            <a:pPr algn="ctr"/>
            <a:r>
              <a:rPr lang="pt-BR" dirty="0"/>
              <a:t>A oficina de percussão do </a:t>
            </a:r>
            <a:r>
              <a:rPr lang="pt-BR" dirty="0" smtClean="0"/>
              <a:t>MNBC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8560" y="2086378"/>
            <a:ext cx="10554574" cy="4771622"/>
          </a:xfrm>
        </p:spPr>
        <p:txBody>
          <a:bodyPr/>
          <a:lstStyle/>
          <a:p>
            <a:pPr algn="just"/>
            <a:r>
              <a:rPr lang="pt-BR" sz="2000" dirty="0" smtClean="0"/>
              <a:t>A </a:t>
            </a:r>
            <a:r>
              <a:rPr lang="pt-BR" sz="2000" dirty="0"/>
              <a:t>oficina acontece na Sala Municipal Baden Powell, em Copacabana, Zona Sul do Rio de </a:t>
            </a:r>
            <a:r>
              <a:rPr lang="pt-BR" sz="2000" dirty="0" smtClean="0"/>
              <a:t>Janeiro.</a:t>
            </a:r>
          </a:p>
          <a:p>
            <a:pPr algn="just"/>
            <a:r>
              <a:rPr lang="pt-BR" sz="2000" dirty="0" smtClean="0"/>
              <a:t>Funciona </a:t>
            </a:r>
            <a:r>
              <a:rPr lang="pt-BR" sz="2000" dirty="0"/>
              <a:t>como uma espécie de tradutor das expressões tradicionais (escolas-de-samba, candomblé, etc.), num processo de recodificação, atualização e transmissão de materiais </a:t>
            </a:r>
            <a:r>
              <a:rPr lang="pt-BR" sz="2000" dirty="0" smtClean="0"/>
              <a:t>musicais.</a:t>
            </a:r>
          </a:p>
          <a:p>
            <a:pPr algn="just"/>
            <a:r>
              <a:rPr lang="pt-BR" sz="2000" dirty="0"/>
              <a:t>A oficina tem duas turmas correspondendo a dois níveis de aprendizado.</a:t>
            </a:r>
          </a:p>
          <a:p>
            <a:pPr algn="just"/>
            <a:r>
              <a:rPr lang="pt-BR" sz="2000" dirty="0"/>
              <a:t>A turma 1 é composta por alunos </a:t>
            </a:r>
            <a:r>
              <a:rPr lang="pt-BR" sz="2000" dirty="0" smtClean="0"/>
              <a:t>iniciantes</a:t>
            </a:r>
            <a:r>
              <a:rPr lang="pt-BR" sz="2000" dirty="0"/>
              <a:t> </a:t>
            </a:r>
            <a:r>
              <a:rPr lang="pt-BR" sz="2000" dirty="0" smtClean="0"/>
              <a:t>e a turma 2 por alunos mais experientes.</a:t>
            </a:r>
            <a:endParaRPr lang="pt-BR" sz="2000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647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98181"/>
            <a:ext cx="10561418" cy="566738"/>
          </a:xfrm>
        </p:spPr>
        <p:txBody>
          <a:bodyPr>
            <a:normAutofit/>
          </a:bodyPr>
          <a:lstStyle/>
          <a:p>
            <a:r>
              <a:rPr lang="pt-BR" sz="2000" b="1" dirty="0"/>
              <a:t>O organograma </a:t>
            </a:r>
            <a:r>
              <a:rPr lang="pt-BR" sz="2000" b="1" dirty="0" smtClean="0"/>
              <a:t> </a:t>
            </a:r>
            <a:r>
              <a:rPr lang="pt-BR" sz="2000" b="1" dirty="0"/>
              <a:t>ilustra, de forma sintética, o fluxo das atividades do MNBC</a:t>
            </a: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" b="439"/>
          <a:stretch>
            <a:fillRect/>
          </a:stretch>
        </p:blipFill>
        <p:spPr>
          <a:xfrm>
            <a:off x="0" y="-38100"/>
            <a:ext cx="12192000" cy="480060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3031" y="4936129"/>
            <a:ext cx="12088969" cy="1793082"/>
          </a:xfrm>
        </p:spPr>
        <p:txBody>
          <a:bodyPr>
            <a:noAutofit/>
          </a:bodyPr>
          <a:lstStyle/>
          <a:p>
            <a:r>
              <a:rPr lang="pt-BR" sz="1600" dirty="0"/>
              <a:t>1- F</a:t>
            </a:r>
            <a:r>
              <a:rPr lang="pt-BR" sz="1600" dirty="0" smtClean="0"/>
              <a:t>ase </a:t>
            </a:r>
            <a:r>
              <a:rPr lang="pt-BR" sz="1600" dirty="0"/>
              <a:t>de aquisição do conhecimento </a:t>
            </a:r>
            <a:r>
              <a:rPr lang="pt-BR" sz="1600" dirty="0" smtClean="0"/>
              <a:t>musical</a:t>
            </a:r>
          </a:p>
          <a:p>
            <a:r>
              <a:rPr lang="pt-BR" sz="1600" dirty="0" smtClean="0"/>
              <a:t>2 –transmissão dos conhecimentos sobre uma ótica das normas da tradição musical europeia.</a:t>
            </a:r>
          </a:p>
          <a:p>
            <a:r>
              <a:rPr lang="pt-BR" sz="1600" dirty="0" smtClean="0"/>
              <a:t>3 – Equilíbrio entre a participação feminina e masculina.</a:t>
            </a:r>
          </a:p>
          <a:p>
            <a:r>
              <a:rPr lang="pt-BR" sz="1600" dirty="0"/>
              <a:t>4 </a:t>
            </a:r>
            <a:r>
              <a:rPr lang="pt-BR" sz="1600" dirty="0" smtClean="0"/>
              <a:t>- Consiste </a:t>
            </a:r>
            <a:r>
              <a:rPr lang="pt-BR" sz="1600" dirty="0"/>
              <a:t>no ensaio dos arranjos (elaborados por homens) que compõem o repertório e na avaliação dos alunos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5 </a:t>
            </a:r>
            <a:r>
              <a:rPr lang="pt-BR" sz="1600" dirty="0" smtClean="0"/>
              <a:t>– Acontecem </a:t>
            </a:r>
            <a:r>
              <a:rPr lang="pt-BR" sz="1600" dirty="0"/>
              <a:t>os bailes na casa de espetáculo Fundição </a:t>
            </a:r>
            <a:r>
              <a:rPr lang="pt-BR" sz="1600" dirty="0" smtClean="0"/>
              <a:t>Progresso.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271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Objetivos da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8712" y="1841679"/>
            <a:ext cx="10563286" cy="4546242"/>
          </a:xfrm>
        </p:spPr>
        <p:txBody>
          <a:bodyPr/>
          <a:lstStyle/>
          <a:p>
            <a:pPr algn="just"/>
            <a:r>
              <a:rPr lang="pt-BR" dirty="0" smtClean="0"/>
              <a:t> </a:t>
            </a:r>
            <a:r>
              <a:rPr lang="pt-BR" sz="2000" dirty="0" smtClean="0"/>
              <a:t>Explorar </a:t>
            </a:r>
            <a:r>
              <a:rPr lang="pt-BR" sz="2000" dirty="0"/>
              <a:t>as implicações das relações de gênero (masculino e feminino) nas atividades dos </a:t>
            </a:r>
            <a:r>
              <a:rPr lang="pt-BR" sz="2000" dirty="0" smtClean="0"/>
              <a:t>percussionistas.</a:t>
            </a:r>
          </a:p>
          <a:p>
            <a:pPr algn="just"/>
            <a:r>
              <a:rPr lang="pt-BR" sz="2000" dirty="0" smtClean="0"/>
              <a:t>A pesquisa surgi da </a:t>
            </a:r>
            <a:r>
              <a:rPr lang="pt-BR" sz="2000" dirty="0"/>
              <a:t>observação que a atuação das mulheres nas atividades musicais do MNBC se restringe à condição de alunas de percussão, enquanto os homens são também </a:t>
            </a:r>
            <a:r>
              <a:rPr lang="pt-BR" sz="2000" dirty="0" smtClean="0"/>
              <a:t>professores.</a:t>
            </a:r>
          </a:p>
          <a:p>
            <a:pPr algn="just"/>
            <a:r>
              <a:rPr lang="pt-BR" sz="2000" dirty="0" smtClean="0"/>
              <a:t>A pesquisa se utilizou de  </a:t>
            </a:r>
            <a:r>
              <a:rPr lang="pt-BR" sz="2000" dirty="0"/>
              <a:t>material empírico </a:t>
            </a:r>
            <a:r>
              <a:rPr lang="pt-BR" sz="2000" dirty="0" smtClean="0"/>
              <a:t>produzido </a:t>
            </a:r>
            <a:r>
              <a:rPr lang="pt-BR" sz="2000" dirty="0"/>
              <a:t>por meio de cinco entrevistas </a:t>
            </a:r>
            <a:r>
              <a:rPr lang="pt-BR" sz="2000" dirty="0" smtClean="0"/>
              <a:t>semiestruturadas.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956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Trabalho de campo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7851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dirty="0" smtClean="0"/>
              <a:t>O trabalho de campo foi realizado em uma região metropolitana  do Rio de Janeiro.</a:t>
            </a:r>
          </a:p>
          <a:p>
            <a:pPr algn="just"/>
            <a:r>
              <a:rPr lang="pt-BR" sz="2000" dirty="0" smtClean="0"/>
              <a:t>Teve diversos </a:t>
            </a:r>
            <a:r>
              <a:rPr lang="pt-BR" sz="2000" dirty="0"/>
              <a:t>aspectos desafiadores, principalmente porque as experiências vividas em campo não pareciam, em princípio, estranhas, e o contraste cultural era pouco perceptível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 smtClean="0"/>
              <a:t>“[</a:t>
            </a:r>
            <a:r>
              <a:rPr lang="pt-BR" sz="2000" dirty="0"/>
              <a:t>o]s antropólogos simplesmente terão que aprender a compreender diferenças mais sutis, e seus textos talvez se tornarem mais sagazes, ainda que menos espetaculares.” </a:t>
            </a:r>
            <a:r>
              <a:rPr lang="pt-BR" sz="2000" dirty="0" smtClean="0"/>
              <a:t>(</a:t>
            </a:r>
            <a:r>
              <a:rPr lang="pt-BR" sz="2000" dirty="0" err="1"/>
              <a:t>Geertz</a:t>
            </a:r>
            <a:r>
              <a:rPr lang="pt-BR" sz="2000" dirty="0"/>
              <a:t> (2003, p. 68) </a:t>
            </a:r>
            <a:endParaRPr lang="pt-BR" sz="2000" dirty="0" smtClean="0"/>
          </a:p>
          <a:p>
            <a:pPr algn="just"/>
            <a:r>
              <a:rPr lang="pt-BR" sz="2000" dirty="0" smtClean="0"/>
              <a:t>“Conforme </a:t>
            </a:r>
            <a:r>
              <a:rPr lang="pt-BR" sz="2000" dirty="0"/>
              <a:t>observei, as mulheres desempenham papeis de alunas e de percussionistas no cortejo carnavalesco (orientadas e instruídas por professores homens), alunas que pagam pelas aulas, ao passo que os homens desempenham papeis de professores</a:t>
            </a:r>
            <a:r>
              <a:rPr lang="pt-BR" sz="2000" dirty="0" smtClean="0"/>
              <a:t>, percussionistas profissionais no grupo de palco e percussionistas no cortejo </a:t>
            </a:r>
            <a:r>
              <a:rPr lang="pt-BR" sz="2000" smtClean="0"/>
              <a:t>carnavalesco</a:t>
            </a:r>
            <a:r>
              <a:rPr lang="pt-BR" smtClean="0"/>
              <a:t>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22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Relações de gênero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67437"/>
            <a:ext cx="12015989" cy="4816698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“Compreendo </a:t>
            </a:r>
            <a:r>
              <a:rPr lang="pt-BR" sz="2000" dirty="0"/>
              <a:t>que o conceito de gênero é uma representação social historicamente construída e que, portanto, “nada há de puramente ‘natural’ e ‘dado’ em tudo isso: ser homem e ser mulher constituem-se em processos que acontecem no âmbito da cultura.” (Louro, 2008, p. 18) </a:t>
            </a:r>
            <a:endParaRPr lang="pt-BR" sz="2000" dirty="0" smtClean="0"/>
          </a:p>
          <a:p>
            <a:pPr algn="just"/>
            <a:r>
              <a:rPr lang="pt-BR" sz="2000" dirty="0" smtClean="0"/>
              <a:t>“A </a:t>
            </a:r>
            <a:r>
              <a:rPr lang="pt-BR" sz="2000" dirty="0"/>
              <a:t>construção do gênero é uma prática constantemente negociada e mantida na sociedade através de processos de aprendizagem, de modo que os parâmetros da “normalidade” masculina e feminina delimitam fronteiras fictícias que se tornam realidades sociais legitimadas. Trata-se, pois, de parâmetros paradoxalmente “naturais”, pois foram na verdade inventados e naturalizados: “A diferença é produzida através de processos discursivos e culturais. A diferença é ‘ensinada’.” (Louro, 2008, p. 22</a:t>
            </a:r>
            <a:r>
              <a:rPr lang="pt-BR" sz="2000" dirty="0" smtClean="0"/>
              <a:t>).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222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Mulheres Percussionistas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658" y="2273802"/>
            <a:ext cx="11410681" cy="4436090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Segundo um dos entrevistados,  </a:t>
            </a:r>
            <a:r>
              <a:rPr lang="pt-BR" sz="2000" dirty="0"/>
              <a:t>o motivo pelo qual não há mulheres percussionistas no bloco show remete a uma questão histórica. Para ele, como a prática da percussão entre as mulheres é muito recente, elas ainda não conseguiram acompanhar o nível de experiência dos percussionistas homens: “Talvez esse processo tenha influenciado na hora da formação do MNBC Show, porque ali o pessoal é ‘chapa quente’, a rapaziada toca pra caramba, tem experiência pra caramba</a:t>
            </a:r>
            <a:r>
              <a:rPr lang="pt-BR" sz="2000" dirty="0" smtClean="0"/>
              <a:t>”.</a:t>
            </a:r>
          </a:p>
          <a:p>
            <a:pPr algn="just"/>
            <a:r>
              <a:rPr lang="pt-BR" sz="2000" dirty="0" smtClean="0"/>
              <a:t> uma das entrevistadas </a:t>
            </a:r>
            <a:r>
              <a:rPr lang="pt-BR" sz="2000" dirty="0"/>
              <a:t>, que busca consolidar sua carreira como musicista, avalia: “O auge do </a:t>
            </a:r>
            <a:r>
              <a:rPr lang="pt-BR" sz="2000" dirty="0" smtClean="0"/>
              <a:t>auge seria </a:t>
            </a:r>
            <a:r>
              <a:rPr lang="pt-BR" sz="2000" dirty="0"/>
              <a:t>tocar com o MNBC Show</a:t>
            </a:r>
            <a:r>
              <a:rPr lang="pt-BR" sz="2000" dirty="0" smtClean="0"/>
              <a:t>”.</a:t>
            </a:r>
          </a:p>
          <a:p>
            <a:pPr algn="just"/>
            <a:r>
              <a:rPr lang="pt-BR" sz="2000" dirty="0" smtClean="0"/>
              <a:t> O </a:t>
            </a:r>
            <a:r>
              <a:rPr lang="pt-BR" sz="2000" dirty="0"/>
              <a:t>professor acredita que a realidade atual pode, em breve, mudar: “Pode ser que apareça uma menina qualificada, talvez a gente até já tenha uma ou duas tocando muito bem que possa chegar lá e acompanhar o pique da rapaziada”. No entanto, ele reconhece que o </a:t>
            </a:r>
            <a:r>
              <a:rPr lang="pt-BR" sz="2000" b="1" dirty="0"/>
              <a:t>MNBC Show é um ambiente masculino e acredita que as mulheres não se enquadrariam na rotina de viagens do grupo</a:t>
            </a:r>
            <a:r>
              <a:rPr lang="pt-BR" sz="2000" b="1" dirty="0" smtClean="0"/>
              <a:t>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302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ações de Gênero- Seminario de etnomusicologia- ENABET V _ Leticia Antunes [backup]" id="{A607FA99-B8E3-486B-9ABA-81E059DFC48D}" vid="{F2E5E64C-4101-4CDD-809D-06D25CA265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616</TotalTime>
  <Words>1334</Words>
  <Application>Microsoft Office PowerPoint</Application>
  <PresentationFormat>Widescreen</PresentationFormat>
  <Paragraphs>51</Paragraphs>
  <Slides>13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Citável</vt:lpstr>
      <vt:lpstr>Relações de Gênero: Um Estudo Etnográfico Sobre Mulheres Percussionistas nas Oficinas do Monobloco </vt:lpstr>
      <vt:lpstr>Origem do Monobloco</vt:lpstr>
      <vt:lpstr>Apresentação do PowerPoint</vt:lpstr>
      <vt:lpstr>A oficina de percussão do MNBC</vt:lpstr>
      <vt:lpstr>O organograma  ilustra, de forma sintética, o fluxo das atividades do MNBC</vt:lpstr>
      <vt:lpstr>Objetivos da pesquisa</vt:lpstr>
      <vt:lpstr>Trabalho de campo</vt:lpstr>
      <vt:lpstr>Relações de gênero</vt:lpstr>
      <vt:lpstr>Mulheres Percussionistas</vt:lpstr>
      <vt:lpstr>Mulheres Percussionistas</vt:lpstr>
      <vt:lpstr>Divisão dos instrumentos</vt:lpstr>
      <vt:lpstr>Depoimentos</vt:lpstr>
      <vt:lpstr>Considerações finais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Relações de Gênero: Um Estudo Etnográfico Sobre Mulheres Percussionistas nas Oficinas do Monobloco</dc:title>
  <dc:creator>Batman</dc:creator>
  <cp:lastModifiedBy>Batman</cp:lastModifiedBy>
  <cp:revision>30</cp:revision>
  <dcterms:created xsi:type="dcterms:W3CDTF">2018-09-29T01:23:57Z</dcterms:created>
  <dcterms:modified xsi:type="dcterms:W3CDTF">2018-10-02T02:01:35Z</dcterms:modified>
</cp:coreProperties>
</file>