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328" r:id="rId9"/>
    <p:sldId id="329" r:id="rId10"/>
    <p:sldId id="265" r:id="rId11"/>
    <p:sldId id="306" r:id="rId12"/>
    <p:sldId id="264" r:id="rId13"/>
    <p:sldId id="266" r:id="rId14"/>
    <p:sldId id="323" r:id="rId15"/>
    <p:sldId id="324" r:id="rId16"/>
    <p:sldId id="269" r:id="rId17"/>
    <p:sldId id="270" r:id="rId18"/>
    <p:sldId id="267" r:id="rId19"/>
    <p:sldId id="321" r:id="rId20"/>
    <p:sldId id="326" r:id="rId21"/>
    <p:sldId id="330" r:id="rId22"/>
    <p:sldId id="325" r:id="rId23"/>
    <p:sldId id="322" r:id="rId24"/>
    <p:sldId id="327" r:id="rId25"/>
    <p:sldId id="309" r:id="rId26"/>
    <p:sldId id="310" r:id="rId27"/>
    <p:sldId id="312" r:id="rId28"/>
    <p:sldId id="313" r:id="rId29"/>
    <p:sldId id="311" r:id="rId30"/>
    <p:sldId id="315" r:id="rId31"/>
    <p:sldId id="314" r:id="rId32"/>
    <p:sldId id="316" r:id="rId33"/>
    <p:sldId id="271" r:id="rId34"/>
    <p:sldId id="272" r:id="rId35"/>
    <p:sldId id="273" r:id="rId36"/>
    <p:sldId id="274" r:id="rId37"/>
    <p:sldId id="275" r:id="rId38"/>
    <p:sldId id="277" r:id="rId39"/>
    <p:sldId id="281" r:id="rId40"/>
    <p:sldId id="282" r:id="rId41"/>
    <p:sldId id="283" r:id="rId42"/>
    <p:sldId id="278" r:id="rId43"/>
    <p:sldId id="279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307" r:id="rId54"/>
    <p:sldId id="308" r:id="rId55"/>
    <p:sldId id="296" r:id="rId56"/>
    <p:sldId id="284" r:id="rId57"/>
    <p:sldId id="285" r:id="rId58"/>
    <p:sldId id="280" r:id="rId59"/>
    <p:sldId id="317" r:id="rId60"/>
    <p:sldId id="295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18" r:id="rId71"/>
    <p:sldId id="319" r:id="rId72"/>
    <p:sldId id="320" r:id="rId73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58B"/>
    <a:srgbClr val="BD3F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49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5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Produto</c:v>
                </c:pt>
              </c:strCache>
            </c:strRef>
          </c:tx>
          <c:marker>
            <c:symbol val="none"/>
          </c:marker>
          <c:cat>
            <c:numRef>
              <c:f>Plan1!$A$2:$A$22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0.79999999999999993</c:v>
                </c:pt>
                <c:pt idx="9">
                  <c:v>0.9</c:v>
                </c:pt>
                <c:pt idx="10">
                  <c:v>0.99999999999999989</c:v>
                </c:pt>
                <c:pt idx="11">
                  <c:v>1.0999999999999956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1.7000000000000026</c:v>
                </c:pt>
                <c:pt idx="18">
                  <c:v>1.8000000000000005</c:v>
                </c:pt>
                <c:pt idx="19">
                  <c:v>1.9000000000000017</c:v>
                </c:pt>
                <c:pt idx="20">
                  <c:v>2.0000000000000004</c:v>
                </c:pt>
              </c:numCache>
            </c:numRef>
          </c:cat>
          <c:val>
            <c:numRef>
              <c:f>Plan1!$B$2:$B$22</c:f>
              <c:numCache>
                <c:formatCode>General</c:formatCode>
                <c:ptCount val="21"/>
                <c:pt idx="0">
                  <c:v>0</c:v>
                </c:pt>
                <c:pt idx="1">
                  <c:v>0.23717082451262839</c:v>
                </c:pt>
                <c:pt idx="2">
                  <c:v>0.33541019662497029</c:v>
                </c:pt>
                <c:pt idx="3">
                  <c:v>0.41079191812887461</c:v>
                </c:pt>
                <c:pt idx="4">
                  <c:v>0.47434164902525688</c:v>
                </c:pt>
                <c:pt idx="5">
                  <c:v>0.53033008588990826</c:v>
                </c:pt>
                <c:pt idx="6">
                  <c:v>0.580947501931112</c:v>
                </c:pt>
                <c:pt idx="7">
                  <c:v>0.62749501990055845</c:v>
                </c:pt>
                <c:pt idx="8">
                  <c:v>0.67082039324993903</c:v>
                </c:pt>
                <c:pt idx="9">
                  <c:v>0.7115124735378856</c:v>
                </c:pt>
                <c:pt idx="10">
                  <c:v>0.75000000000000178</c:v>
                </c:pt>
                <c:pt idx="11">
                  <c:v>0.78660663612761361</c:v>
                </c:pt>
                <c:pt idx="12">
                  <c:v>0.82158383625774911</c:v>
                </c:pt>
                <c:pt idx="13">
                  <c:v>0.85513156882435348</c:v>
                </c:pt>
                <c:pt idx="14">
                  <c:v>0.88741196746494178</c:v>
                </c:pt>
                <c:pt idx="15">
                  <c:v>0.91855865354369393</c:v>
                </c:pt>
                <c:pt idx="16">
                  <c:v>0.94868329805051543</c:v>
                </c:pt>
                <c:pt idx="17">
                  <c:v>0.9778803607803962</c:v>
                </c:pt>
                <c:pt idx="18">
                  <c:v>1.0062305898749055</c:v>
                </c:pt>
                <c:pt idx="19">
                  <c:v>1.0338036564067659</c:v>
                </c:pt>
                <c:pt idx="20">
                  <c:v>1.0606601717798221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Produto Marginal</c:v>
                </c:pt>
              </c:strCache>
            </c:strRef>
          </c:tx>
          <c:marker>
            <c:symbol val="none"/>
          </c:marker>
          <c:cat>
            <c:numRef>
              <c:f>Plan1!$A$2:$A$22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0.79999999999999993</c:v>
                </c:pt>
                <c:pt idx="9">
                  <c:v>0.9</c:v>
                </c:pt>
                <c:pt idx="10">
                  <c:v>0.99999999999999989</c:v>
                </c:pt>
                <c:pt idx="11">
                  <c:v>1.0999999999999956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1.7000000000000026</c:v>
                </c:pt>
                <c:pt idx="18">
                  <c:v>1.8000000000000005</c:v>
                </c:pt>
                <c:pt idx="19">
                  <c:v>1.9000000000000017</c:v>
                </c:pt>
                <c:pt idx="20">
                  <c:v>2.0000000000000004</c:v>
                </c:pt>
              </c:numCache>
            </c:numRef>
          </c:cat>
          <c:val>
            <c:numRef>
              <c:f>Plan1!$C$2:$C$22</c:f>
              <c:numCache>
                <c:formatCode>General</c:formatCode>
                <c:ptCount val="21"/>
                <c:pt idx="1">
                  <c:v>1.1858541225631423</c:v>
                </c:pt>
                <c:pt idx="2">
                  <c:v>0.83852549156242162</c:v>
                </c:pt>
                <c:pt idx="3">
                  <c:v>0.68465319688145765</c:v>
                </c:pt>
                <c:pt idx="4">
                  <c:v>0.59292706128157247</c:v>
                </c:pt>
                <c:pt idx="5">
                  <c:v>0.53033008588990815</c:v>
                </c:pt>
                <c:pt idx="6">
                  <c:v>0.48412291827592824</c:v>
                </c:pt>
                <c:pt idx="7">
                  <c:v>0.44821072850039728</c:v>
                </c:pt>
                <c:pt idx="8">
                  <c:v>0.41926274578121081</c:v>
                </c:pt>
                <c:pt idx="9">
                  <c:v>0.39528470752104894</c:v>
                </c:pt>
                <c:pt idx="10">
                  <c:v>0.37500000000000083</c:v>
                </c:pt>
                <c:pt idx="11">
                  <c:v>0.35754847096709824</c:v>
                </c:pt>
                <c:pt idx="12">
                  <c:v>0.34232659844072988</c:v>
                </c:pt>
                <c:pt idx="13">
                  <c:v>0.32889675724013689</c:v>
                </c:pt>
                <c:pt idx="14">
                  <c:v>0.31693284552319378</c:v>
                </c:pt>
                <c:pt idx="15">
                  <c:v>0.30618621784789912</c:v>
                </c:pt>
                <c:pt idx="16">
                  <c:v>0.29646353064078557</c:v>
                </c:pt>
                <c:pt idx="17">
                  <c:v>0.2876118708177649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Valor do Produto Marginal</c:v>
                </c:pt>
              </c:strCache>
            </c:strRef>
          </c:tx>
          <c:marker>
            <c:symbol val="none"/>
          </c:marker>
          <c:cat>
            <c:numRef>
              <c:f>Plan1!$A$2:$A$22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0.79999999999999993</c:v>
                </c:pt>
                <c:pt idx="9">
                  <c:v>0.9</c:v>
                </c:pt>
                <c:pt idx="10">
                  <c:v>0.99999999999999989</c:v>
                </c:pt>
                <c:pt idx="11">
                  <c:v>1.0999999999999956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1.7000000000000026</c:v>
                </c:pt>
                <c:pt idx="18">
                  <c:v>1.8000000000000005</c:v>
                </c:pt>
                <c:pt idx="19">
                  <c:v>1.9000000000000017</c:v>
                </c:pt>
                <c:pt idx="20">
                  <c:v>2.0000000000000004</c:v>
                </c:pt>
              </c:numCache>
            </c:numRef>
          </c:cat>
          <c:val>
            <c:numRef>
              <c:f>Plan1!$D$2:$D$22</c:f>
              <c:numCache>
                <c:formatCode>General</c:formatCode>
                <c:ptCount val="21"/>
                <c:pt idx="1">
                  <c:v>0.59292706128157247</c:v>
                </c:pt>
                <c:pt idx="2">
                  <c:v>0.41926274578121081</c:v>
                </c:pt>
                <c:pt idx="3">
                  <c:v>0.34232659844072988</c:v>
                </c:pt>
                <c:pt idx="4">
                  <c:v>0.29646353064078557</c:v>
                </c:pt>
                <c:pt idx="5">
                  <c:v>0.2651650429449553</c:v>
                </c:pt>
                <c:pt idx="6">
                  <c:v>0.24206145913796451</c:v>
                </c:pt>
                <c:pt idx="7">
                  <c:v>0.22410536425019906</c:v>
                </c:pt>
                <c:pt idx="8">
                  <c:v>0.20963137289060529</c:v>
                </c:pt>
                <c:pt idx="9">
                  <c:v>0.19764235376052433</c:v>
                </c:pt>
                <c:pt idx="10">
                  <c:v>0.18750000000000044</c:v>
                </c:pt>
                <c:pt idx="11">
                  <c:v>0.17877423548354859</c:v>
                </c:pt>
                <c:pt idx="12">
                  <c:v>0.17116329922036441</c:v>
                </c:pt>
                <c:pt idx="13">
                  <c:v>0.1644483786200687</c:v>
                </c:pt>
                <c:pt idx="14">
                  <c:v>0.1584664227615977</c:v>
                </c:pt>
                <c:pt idx="15">
                  <c:v>0.1530931089239487</c:v>
                </c:pt>
                <c:pt idx="16">
                  <c:v>0.14823176532039328</c:v>
                </c:pt>
                <c:pt idx="17">
                  <c:v>0.14380593540888192</c:v>
                </c:pt>
                <c:pt idx="18">
                  <c:v>0.13975424859373728</c:v>
                </c:pt>
                <c:pt idx="19">
                  <c:v>0.13602679689562724</c:v>
                </c:pt>
                <c:pt idx="20">
                  <c:v>0.1325825214724777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Preço do Concentrado</c:v>
                </c:pt>
              </c:strCache>
            </c:strRef>
          </c:tx>
          <c:marker>
            <c:symbol val="none"/>
          </c:marker>
          <c:cat>
            <c:numRef>
              <c:f>Plan1!$A$2:$A$22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0.79999999999999993</c:v>
                </c:pt>
                <c:pt idx="9">
                  <c:v>0.9</c:v>
                </c:pt>
                <c:pt idx="10">
                  <c:v>0.99999999999999989</c:v>
                </c:pt>
                <c:pt idx="11">
                  <c:v>1.0999999999999956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1.7000000000000026</c:v>
                </c:pt>
                <c:pt idx="18">
                  <c:v>1.8000000000000005</c:v>
                </c:pt>
                <c:pt idx="19">
                  <c:v>1.9000000000000017</c:v>
                </c:pt>
                <c:pt idx="20">
                  <c:v>2.0000000000000004</c:v>
                </c:pt>
              </c:numCache>
            </c:numRef>
          </c:cat>
          <c:val>
            <c:numRef>
              <c:f>Plan1!$E$2:$E$22</c:f>
              <c:numCache>
                <c:formatCode>General</c:formatCode>
                <c:ptCount val="21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</c:numCache>
            </c:numRef>
          </c:val>
        </c:ser>
        <c:marker val="1"/>
        <c:axId val="68118016"/>
        <c:axId val="68119552"/>
      </c:lineChart>
      <c:catAx>
        <c:axId val="68118016"/>
        <c:scaling>
          <c:orientation val="minMax"/>
        </c:scaling>
        <c:axPos val="b"/>
        <c:numFmt formatCode="General" sourceLinked="1"/>
        <c:tickLblPos val="nextTo"/>
        <c:crossAx val="68119552"/>
        <c:crosses val="autoZero"/>
        <c:auto val="1"/>
        <c:lblAlgn val="ctr"/>
        <c:lblOffset val="100"/>
      </c:catAx>
      <c:valAx>
        <c:axId val="68119552"/>
        <c:scaling>
          <c:orientation val="minMax"/>
        </c:scaling>
        <c:axPos val="l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General" sourceLinked="1"/>
        <c:tickLblPos val="nextTo"/>
        <c:crossAx val="68118016"/>
        <c:crosses val="autoZero"/>
        <c:crossBetween val="midCat"/>
      </c:valAx>
    </c:plotArea>
    <c:legend>
      <c:legendPos val="b"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E8D38D6-FAB0-416E-BB09-997D532D2D30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C4DC6D5-9A50-4825-9E7F-D56AF638F3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195621-052D-458E-9663-9C9232E0C3D7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4B23-B670-4B06-A4E5-DE1BA7B96877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784E-4906-4ABA-A5F6-0E1C3EB3D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CFB6-5905-4D7B-93CB-0FABA4C97492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3492-1652-48CA-9094-36B8606E89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DDEA-284B-41BD-A757-2BAD7C9C98BE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DC35-E35C-4CF5-A430-749B0DA7BB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75EE-0AA1-4FEA-A049-51D7E3A4ADC4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2B25-513A-4368-9CB6-3F47B9E5E3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F10B-4B1B-4E20-835E-29B02D1777CD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7354-1C6C-46B2-AA18-87A29E636B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9795-14D4-476B-9AA8-8A64A87CB7E4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21A3-4C5E-4675-8E54-44FA0B3DB6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82A2-6D21-4D4B-A0C6-7F476FA65CD4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D713-DEFB-47D2-B7C3-3BC2764D90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34A6-44C7-4ACF-BA7E-A365AC8B748F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D4D4-12C1-42A6-8558-489809C0C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B02D-9353-47DA-862A-44CBCFBC94BC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5ACD-22AC-4B20-ADEF-A6A2E5CAB1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1871-0F0C-4085-9B2E-8674E8A7C0A6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9177-2F6B-42DE-BE9C-E6ACB09876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D071-FE94-463C-8282-68D38AB0D4CB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4923-4A7A-4B52-B982-0C513D7051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D87A800-A421-446A-8673-9708768D8B06}" type="datetime1">
              <a:rPr lang="pt-BR"/>
              <a:pPr>
                <a:defRPr/>
              </a:pPr>
              <a:t>27/08/2017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118DE97-C79B-49F5-B7DB-6FFED09DBF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6575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dirty="0" smtClean="0"/>
              <a:t>Economia – Aula 3</a:t>
            </a:r>
            <a:br>
              <a:rPr lang="pt-BR" sz="4000" dirty="0" smtClean="0"/>
            </a:br>
            <a:r>
              <a:rPr lang="pt-BR" sz="2900" dirty="0" smtClean="0"/>
              <a:t>Teoria da firma: tecnologia e função de produção. Propriedades da tecnologia.</a:t>
            </a:r>
            <a:br>
              <a:rPr lang="pt-BR" sz="2900" dirty="0" smtClean="0"/>
            </a:br>
            <a:r>
              <a:rPr lang="pt-BR" sz="2900" dirty="0" smtClean="0"/>
              <a:t>Custos e Curva de Oferta 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2200" dirty="0" smtClean="0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7630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BR" sz="2700" smtClean="0">
                <a:solidFill>
                  <a:srgbClr val="898989"/>
                </a:solidFill>
              </a:rPr>
              <a:t>ZEB0763  </a:t>
            </a:r>
            <a:r>
              <a:rPr lang="pt-BR" sz="2700" dirty="0" smtClean="0">
                <a:solidFill>
                  <a:srgbClr val="898989"/>
                </a:solidFill>
              </a:rPr>
              <a:t>– ECONOMIA</a:t>
            </a:r>
          </a:p>
          <a:p>
            <a:pPr algn="l" eaLnBrk="1" hangingPunct="1">
              <a:lnSpc>
                <a:spcPct val="80000"/>
              </a:lnSpc>
            </a:pPr>
            <a:endParaRPr lang="pt-BR" sz="2700" dirty="0" smtClean="0">
              <a:solidFill>
                <a:srgbClr val="898989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pt-BR" sz="2700" i="1" dirty="0" smtClean="0">
              <a:solidFill>
                <a:schemeClr val="tx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pt-BR" sz="2700" i="1" dirty="0" smtClean="0">
                <a:solidFill>
                  <a:schemeClr val="tx1"/>
                </a:solidFill>
              </a:rPr>
              <a:t>Prof. Rubens Nunes</a:t>
            </a:r>
            <a:r>
              <a:rPr lang="pt-BR" sz="2700" dirty="0" smtClean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smtClean="0"/>
              <a:t>Função de Produção – Rendimentos do Insumo ou fator de produção</a:t>
            </a:r>
          </a:p>
        </p:txBody>
      </p: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836613" y="2286000"/>
            <a:ext cx="1982787" cy="2287588"/>
            <a:chOff x="837406" y="2286000"/>
            <a:chExt cx="1981994" cy="2286794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-305197" y="3428603"/>
              <a:ext cx="2286794" cy="158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>
              <a:off x="838992" y="4571207"/>
              <a:ext cx="1980408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3275013" y="2284413"/>
            <a:ext cx="1982787" cy="2287587"/>
            <a:chOff x="837406" y="2286000"/>
            <a:chExt cx="1981994" cy="2286794"/>
          </a:xfrm>
        </p:grpSpPr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-305198" y="3428604"/>
              <a:ext cx="2286794" cy="158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>
              <a:off x="838992" y="4571208"/>
              <a:ext cx="1980408" cy="158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9701" name="Group 12"/>
          <p:cNvGrpSpPr>
            <a:grpSpLocks/>
          </p:cNvGrpSpPr>
          <p:nvPr/>
        </p:nvGrpSpPr>
        <p:grpSpPr bwMode="auto">
          <a:xfrm>
            <a:off x="5942013" y="2286000"/>
            <a:ext cx="1982787" cy="2287588"/>
            <a:chOff x="837406" y="2286000"/>
            <a:chExt cx="1981994" cy="2286794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-305197" y="3428603"/>
              <a:ext cx="2286794" cy="158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838992" y="4571207"/>
              <a:ext cx="1980408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228600" y="1828800"/>
            <a:ext cx="137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y - produto</a:t>
            </a:r>
          </a:p>
        </p:txBody>
      </p: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1751013" y="4506913"/>
            <a:ext cx="137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x - insumos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3124993" y="2894807"/>
            <a:ext cx="1827213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830263" y="3417888"/>
            <a:ext cx="1851025" cy="1144587"/>
          </a:xfrm>
          <a:custGeom>
            <a:avLst/>
            <a:gdLst>
              <a:gd name="T0" fmla="*/ 0 w 1849965"/>
              <a:gd name="T1" fmla="*/ 1144587 h 1144633"/>
              <a:gd name="T2" fmla="*/ 282360 w 1849965"/>
              <a:gd name="T3" fmla="*/ 768285 h 1144633"/>
              <a:gd name="T4" fmla="*/ 878453 w 1849965"/>
              <a:gd name="T5" fmla="*/ 282227 h 1144633"/>
              <a:gd name="T6" fmla="*/ 1851025 w 1849965"/>
              <a:gd name="T7" fmla="*/ 0 h 1144633"/>
              <a:gd name="T8" fmla="*/ 0 60000 65536"/>
              <a:gd name="T9" fmla="*/ 0 60000 65536"/>
              <a:gd name="T10" fmla="*/ 0 60000 65536"/>
              <a:gd name="T11" fmla="*/ 0 60000 65536"/>
              <a:gd name="T12" fmla="*/ 0 w 1849965"/>
              <a:gd name="T13" fmla="*/ 0 h 1144633"/>
              <a:gd name="T14" fmla="*/ 1849965 w 1849965"/>
              <a:gd name="T15" fmla="*/ 1144633 h 1144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9965" h="1144633">
                <a:moveTo>
                  <a:pt x="0" y="1144633"/>
                </a:moveTo>
                <a:cubicBezTo>
                  <a:pt x="67936" y="1028340"/>
                  <a:pt x="135873" y="912048"/>
                  <a:pt x="282198" y="768316"/>
                </a:cubicBezTo>
                <a:cubicBezTo>
                  <a:pt x="428523" y="624584"/>
                  <a:pt x="616656" y="410291"/>
                  <a:pt x="877950" y="282238"/>
                </a:cubicBezTo>
                <a:cubicBezTo>
                  <a:pt x="1139245" y="154185"/>
                  <a:pt x="1494605" y="77092"/>
                  <a:pt x="1849965" y="0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5926138" y="2900363"/>
            <a:ext cx="1630362" cy="1662112"/>
          </a:xfrm>
          <a:custGeom>
            <a:avLst/>
            <a:gdLst>
              <a:gd name="T0" fmla="*/ 0 w 1630477"/>
              <a:gd name="T1" fmla="*/ 1662112 h 1662070"/>
              <a:gd name="T2" fmla="*/ 627062 w 1630477"/>
              <a:gd name="T3" fmla="*/ 1426908 h 1662070"/>
              <a:gd name="T4" fmla="*/ 1081683 w 1630477"/>
              <a:gd name="T5" fmla="*/ 1066261 h 1662070"/>
              <a:gd name="T6" fmla="*/ 1410890 w 1630477"/>
              <a:gd name="T7" fmla="*/ 548811 h 1662070"/>
              <a:gd name="T8" fmla="*/ 1630362 w 1630477"/>
              <a:gd name="T9" fmla="*/ 0 h 1662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0477"/>
              <a:gd name="T16" fmla="*/ 0 h 1662070"/>
              <a:gd name="T17" fmla="*/ 1630477 w 1630477"/>
              <a:gd name="T18" fmla="*/ 1662070 h 16620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0477" h="1662070">
                <a:moveTo>
                  <a:pt x="0" y="1662070"/>
                </a:moveTo>
                <a:cubicBezTo>
                  <a:pt x="223406" y="1594124"/>
                  <a:pt x="446813" y="1526178"/>
                  <a:pt x="627106" y="1426872"/>
                </a:cubicBezTo>
                <a:cubicBezTo>
                  <a:pt x="807399" y="1327566"/>
                  <a:pt x="951112" y="1212580"/>
                  <a:pt x="1081759" y="1066234"/>
                </a:cubicBezTo>
                <a:cubicBezTo>
                  <a:pt x="1212406" y="919888"/>
                  <a:pt x="1319537" y="726503"/>
                  <a:pt x="1410990" y="548797"/>
                </a:cubicBezTo>
                <a:cubicBezTo>
                  <a:pt x="1502443" y="371091"/>
                  <a:pt x="1566460" y="185545"/>
                  <a:pt x="1630477" y="0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29707" name="TextBox 23"/>
          <p:cNvSpPr txBox="1">
            <a:spLocks noChangeArrowheads="1"/>
          </p:cNvSpPr>
          <p:nvPr/>
        </p:nvSpPr>
        <p:spPr bwMode="auto">
          <a:xfrm>
            <a:off x="830263" y="5181600"/>
            <a:ext cx="2293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DECRESCENTES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3344863" y="5192713"/>
            <a:ext cx="2293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charset="0"/>
              </a:rPr>
              <a:t>CONSTANTES</a:t>
            </a:r>
          </a:p>
        </p:txBody>
      </p:sp>
      <p:sp>
        <p:nvSpPr>
          <p:cNvPr id="29709" name="TextBox 19"/>
          <p:cNvSpPr txBox="1">
            <a:spLocks noChangeArrowheads="1"/>
          </p:cNvSpPr>
          <p:nvPr/>
        </p:nvSpPr>
        <p:spPr bwMode="auto">
          <a:xfrm>
            <a:off x="6088063" y="5181600"/>
            <a:ext cx="2293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CRESCENTES</a:t>
            </a:r>
          </a:p>
        </p:txBody>
      </p:sp>
      <p:sp>
        <p:nvSpPr>
          <p:cNvPr id="29710" name="TextBox 20"/>
          <p:cNvSpPr txBox="1">
            <a:spLocks noChangeArrowheads="1"/>
          </p:cNvSpPr>
          <p:nvPr/>
        </p:nvSpPr>
        <p:spPr bwMode="auto">
          <a:xfrm>
            <a:off x="3725863" y="5786438"/>
            <a:ext cx="191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d</a:t>
            </a:r>
            <a:r>
              <a:rPr lang="pt-BR" sz="2400" baseline="30000">
                <a:latin typeface="Calibri" charset="0"/>
              </a:rPr>
              <a:t>2</a:t>
            </a:r>
            <a:r>
              <a:rPr lang="pt-BR" sz="2400">
                <a:latin typeface="Calibri" charset="0"/>
              </a:rPr>
              <a:t>y/dx</a:t>
            </a:r>
            <a:r>
              <a:rPr lang="pt-BR" sz="2400" baseline="30000">
                <a:latin typeface="Calibri" charset="0"/>
              </a:rPr>
              <a:t>2</a:t>
            </a:r>
            <a:r>
              <a:rPr lang="pt-BR" sz="2400">
                <a:latin typeface="Calibri" charset="0"/>
              </a:rPr>
              <a:t> = 0</a:t>
            </a:r>
          </a:p>
        </p:txBody>
      </p:sp>
      <p:sp>
        <p:nvSpPr>
          <p:cNvPr id="29711" name="TextBox 24"/>
          <p:cNvSpPr txBox="1">
            <a:spLocks noChangeArrowheads="1"/>
          </p:cNvSpPr>
          <p:nvPr/>
        </p:nvSpPr>
        <p:spPr bwMode="auto">
          <a:xfrm>
            <a:off x="6088063" y="5786438"/>
            <a:ext cx="191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d</a:t>
            </a:r>
            <a:r>
              <a:rPr lang="pt-BR" sz="2400" baseline="30000">
                <a:latin typeface="Calibri" charset="0"/>
              </a:rPr>
              <a:t>2</a:t>
            </a:r>
            <a:r>
              <a:rPr lang="pt-BR" sz="2400">
                <a:latin typeface="Calibri" charset="0"/>
              </a:rPr>
              <a:t>y/dx</a:t>
            </a:r>
            <a:r>
              <a:rPr lang="pt-BR" sz="2400" baseline="30000">
                <a:latin typeface="Calibri" charset="0"/>
              </a:rPr>
              <a:t>2</a:t>
            </a:r>
            <a:r>
              <a:rPr lang="pt-BR" sz="2400">
                <a:latin typeface="Calibri" charset="0"/>
              </a:rPr>
              <a:t> &gt; 0</a:t>
            </a:r>
          </a:p>
        </p:txBody>
      </p:sp>
      <p:sp>
        <p:nvSpPr>
          <p:cNvPr id="29712" name="TextBox 25"/>
          <p:cNvSpPr txBox="1">
            <a:spLocks noChangeArrowheads="1"/>
          </p:cNvSpPr>
          <p:nvPr/>
        </p:nvSpPr>
        <p:spPr bwMode="auto">
          <a:xfrm>
            <a:off x="838200" y="5791200"/>
            <a:ext cx="191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d</a:t>
            </a:r>
            <a:r>
              <a:rPr lang="pt-BR" sz="2400" baseline="30000">
                <a:latin typeface="Calibri" charset="0"/>
              </a:rPr>
              <a:t>2</a:t>
            </a:r>
            <a:r>
              <a:rPr lang="pt-BR" sz="2400">
                <a:latin typeface="Calibri" charset="0"/>
              </a:rPr>
              <a:t>y/dx</a:t>
            </a:r>
            <a:r>
              <a:rPr lang="pt-BR" sz="2400" baseline="30000">
                <a:latin typeface="Calibri" charset="0"/>
              </a:rPr>
              <a:t>2</a:t>
            </a:r>
            <a:r>
              <a:rPr lang="pt-BR" sz="2400">
                <a:latin typeface="Calibri" charset="0"/>
              </a:rPr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t-BR" sz="3200" smtClean="0"/>
              <a:t>Função de produção e Rendimentos do Fator</a:t>
            </a:r>
            <a:endParaRPr lang="pt-BR" smtClean="0"/>
          </a:p>
        </p:txBody>
      </p:sp>
      <p:grpSp>
        <p:nvGrpSpPr>
          <p:cNvPr id="17" name="Grupo 16"/>
          <p:cNvGrpSpPr/>
          <p:nvPr/>
        </p:nvGrpSpPr>
        <p:grpSpPr>
          <a:xfrm>
            <a:off x="1855788" y="1285875"/>
            <a:ext cx="5645150" cy="4359275"/>
            <a:chOff x="1855788" y="1285875"/>
            <a:chExt cx="5645150" cy="4359275"/>
          </a:xfrm>
        </p:grpSpPr>
        <p:cxnSp>
          <p:nvCxnSpPr>
            <p:cNvPr id="4" name="Conector de seta reta 3"/>
            <p:cNvCxnSpPr/>
            <p:nvPr/>
          </p:nvCxnSpPr>
          <p:spPr>
            <a:xfrm rot="5400000" flipH="1" flipV="1">
              <a:off x="-322262" y="3463925"/>
              <a:ext cx="435768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1857375" y="5643563"/>
              <a:ext cx="5643563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5" name="CaixaDeTexto 6"/>
          <p:cNvSpPr txBox="1">
            <a:spLocks noChangeArrowheads="1"/>
          </p:cNvSpPr>
          <p:nvPr/>
        </p:nvSpPr>
        <p:spPr bwMode="auto">
          <a:xfrm>
            <a:off x="857250" y="120173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Produto</a:t>
            </a:r>
          </a:p>
        </p:txBody>
      </p:sp>
      <p:sp>
        <p:nvSpPr>
          <p:cNvPr id="30726" name="CaixaDeTexto 7"/>
          <p:cNvSpPr txBox="1">
            <a:spLocks noChangeArrowheads="1"/>
          </p:cNvSpPr>
          <p:nvPr/>
        </p:nvSpPr>
        <p:spPr bwMode="auto">
          <a:xfrm>
            <a:off x="6786563" y="570230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Insumo</a:t>
            </a:r>
          </a:p>
        </p:txBody>
      </p:sp>
      <p:cxnSp>
        <p:nvCxnSpPr>
          <p:cNvPr id="15" name="Conector reto 14"/>
          <p:cNvCxnSpPr/>
          <p:nvPr/>
        </p:nvCxnSpPr>
        <p:spPr>
          <a:xfrm rot="5400000">
            <a:off x="2107406" y="3964782"/>
            <a:ext cx="3357563" cy="0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3529012" y="3900488"/>
            <a:ext cx="3514725" cy="0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9" name="Grupo 23"/>
          <p:cNvGrpSpPr>
            <a:grpSpLocks/>
          </p:cNvGrpSpPr>
          <p:nvPr/>
        </p:nvGrpSpPr>
        <p:grpSpPr bwMode="auto">
          <a:xfrm>
            <a:off x="1885950" y="2914650"/>
            <a:ext cx="4829175" cy="2728913"/>
            <a:chOff x="1857375" y="2928934"/>
            <a:chExt cx="4829184" cy="2728915"/>
          </a:xfrm>
        </p:grpSpPr>
        <p:sp>
          <p:nvSpPr>
            <p:cNvPr id="11" name="Forma livre 10"/>
            <p:cNvSpPr/>
            <p:nvPr/>
          </p:nvSpPr>
          <p:spPr>
            <a:xfrm>
              <a:off x="1857375" y="4533898"/>
              <a:ext cx="1885954" cy="1123951"/>
            </a:xfrm>
            <a:custGeom>
              <a:avLst/>
              <a:gdLst>
                <a:gd name="connsiteX0" fmla="*/ 0 w 1885950"/>
                <a:gd name="connsiteY0" fmla="*/ 1181100 h 1181100"/>
                <a:gd name="connsiteX1" fmla="*/ 1362075 w 1885950"/>
                <a:gd name="connsiteY1" fmla="*/ 762000 h 1181100"/>
                <a:gd name="connsiteX2" fmla="*/ 1885950 w 1885950"/>
                <a:gd name="connsiteY2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5950" h="1181100">
                  <a:moveTo>
                    <a:pt x="0" y="1181100"/>
                  </a:moveTo>
                  <a:cubicBezTo>
                    <a:pt x="523875" y="1069975"/>
                    <a:pt x="1047750" y="958850"/>
                    <a:pt x="1362075" y="762000"/>
                  </a:cubicBezTo>
                  <a:cubicBezTo>
                    <a:pt x="1676400" y="565150"/>
                    <a:pt x="1781175" y="282575"/>
                    <a:pt x="188595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0734" name="Grupo 21"/>
            <p:cNvGrpSpPr>
              <a:grpSpLocks/>
            </p:cNvGrpSpPr>
            <p:nvPr/>
          </p:nvGrpSpPr>
          <p:grpSpPr bwMode="auto">
            <a:xfrm>
              <a:off x="3743325" y="2928934"/>
              <a:ext cx="2943234" cy="1604962"/>
              <a:chOff x="3771906" y="2871787"/>
              <a:chExt cx="2943234" cy="1604962"/>
            </a:xfrm>
          </p:grpSpPr>
          <p:cxnSp>
            <p:nvCxnSpPr>
              <p:cNvPr id="13" name="Conector reto 12"/>
              <p:cNvCxnSpPr>
                <a:stCxn id="11" idx="2"/>
              </p:cNvCxnSpPr>
              <p:nvPr/>
            </p:nvCxnSpPr>
            <p:spPr>
              <a:xfrm flipV="1">
                <a:off x="3771910" y="3357562"/>
                <a:ext cx="1314452" cy="1119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orma livre 19"/>
              <p:cNvSpPr/>
              <p:nvPr/>
            </p:nvSpPr>
            <p:spPr>
              <a:xfrm>
                <a:off x="5086362" y="2871787"/>
                <a:ext cx="1628778" cy="485775"/>
              </a:xfrm>
              <a:custGeom>
                <a:avLst/>
                <a:gdLst>
                  <a:gd name="connsiteX0" fmla="*/ 0 w 1628775"/>
                  <a:gd name="connsiteY0" fmla="*/ 485775 h 485775"/>
                  <a:gd name="connsiteX1" fmla="*/ 381000 w 1628775"/>
                  <a:gd name="connsiteY1" fmla="*/ 219075 h 485775"/>
                  <a:gd name="connsiteX2" fmla="*/ 895350 w 1628775"/>
                  <a:gd name="connsiteY2" fmla="*/ 66675 h 485775"/>
                  <a:gd name="connsiteX3" fmla="*/ 1628775 w 1628775"/>
                  <a:gd name="connsiteY3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485775">
                    <a:moveTo>
                      <a:pt x="0" y="485775"/>
                    </a:moveTo>
                    <a:cubicBezTo>
                      <a:pt x="115887" y="387350"/>
                      <a:pt x="231775" y="288925"/>
                      <a:pt x="381000" y="219075"/>
                    </a:cubicBezTo>
                    <a:cubicBezTo>
                      <a:pt x="530225" y="149225"/>
                      <a:pt x="687387" y="103188"/>
                      <a:pt x="895350" y="66675"/>
                    </a:cubicBezTo>
                    <a:cubicBezTo>
                      <a:pt x="1103313" y="30162"/>
                      <a:pt x="1366044" y="15081"/>
                      <a:pt x="162877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30730" name="CaixaDeTexto 24"/>
          <p:cNvSpPr txBox="1">
            <a:spLocks noChangeArrowheads="1"/>
          </p:cNvSpPr>
          <p:nvPr/>
        </p:nvSpPr>
        <p:spPr bwMode="auto">
          <a:xfrm>
            <a:off x="2071688" y="3892550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Rendimentos</a:t>
            </a:r>
          </a:p>
          <a:p>
            <a:r>
              <a:rPr lang="pt-BR" sz="1600"/>
              <a:t>Crescentes</a:t>
            </a:r>
          </a:p>
        </p:txBody>
      </p:sp>
      <p:sp>
        <p:nvSpPr>
          <p:cNvPr id="30731" name="CaixaDeTexto 27"/>
          <p:cNvSpPr txBox="1">
            <a:spLocks noChangeArrowheads="1"/>
          </p:cNvSpPr>
          <p:nvPr/>
        </p:nvSpPr>
        <p:spPr bwMode="auto">
          <a:xfrm>
            <a:off x="5643563" y="1987550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Rendimentos</a:t>
            </a:r>
          </a:p>
          <a:p>
            <a:r>
              <a:rPr lang="pt-BR" sz="1600"/>
              <a:t>Decrescentes</a:t>
            </a:r>
          </a:p>
        </p:txBody>
      </p:sp>
      <p:sp>
        <p:nvSpPr>
          <p:cNvPr id="30732" name="CaixaDeTexto 28"/>
          <p:cNvSpPr txBox="1">
            <a:spLocks noChangeArrowheads="1"/>
          </p:cNvSpPr>
          <p:nvPr/>
        </p:nvSpPr>
        <p:spPr bwMode="auto">
          <a:xfrm>
            <a:off x="3857625" y="2643188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Rendimentos</a:t>
            </a:r>
          </a:p>
          <a:p>
            <a:r>
              <a:rPr lang="pt-BR" sz="1600"/>
              <a:t>Constantes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Requisito de insumos</a:t>
            </a:r>
          </a:p>
        </p:txBody>
      </p:sp>
      <p:sp>
        <p:nvSpPr>
          <p:cNvPr id="4" name="Freeform 3"/>
          <p:cNvSpPr/>
          <p:nvPr/>
        </p:nvSpPr>
        <p:spPr>
          <a:xfrm>
            <a:off x="2530245" y="2449180"/>
            <a:ext cx="3260955" cy="1819608"/>
          </a:xfrm>
          <a:custGeom>
            <a:avLst/>
            <a:gdLst>
              <a:gd name="connsiteX0" fmla="*/ 0 w 3260955"/>
              <a:gd name="connsiteY0" fmla="*/ 0 h 3418220"/>
              <a:gd name="connsiteX1" fmla="*/ 1599122 w 3260955"/>
              <a:gd name="connsiteY1" fmla="*/ 658556 h 3418220"/>
              <a:gd name="connsiteX2" fmla="*/ 2602492 w 3260955"/>
              <a:gd name="connsiteY2" fmla="*/ 1646390 h 3418220"/>
              <a:gd name="connsiteX3" fmla="*/ 3260955 w 3260955"/>
              <a:gd name="connsiteY3" fmla="*/ 3418220 h 34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955" h="3418220">
                <a:moveTo>
                  <a:pt x="0" y="0"/>
                </a:moveTo>
                <a:cubicBezTo>
                  <a:pt x="582686" y="192079"/>
                  <a:pt x="1165373" y="384158"/>
                  <a:pt x="1599122" y="658556"/>
                </a:cubicBezTo>
                <a:cubicBezTo>
                  <a:pt x="2032871" y="932954"/>
                  <a:pt x="2325520" y="1186446"/>
                  <a:pt x="2602492" y="1646390"/>
                </a:cubicBezTo>
                <a:cubicBezTo>
                  <a:pt x="2879464" y="2106334"/>
                  <a:pt x="3070209" y="2762277"/>
                  <a:pt x="3260955" y="3418220"/>
                </a:cubicBezTo>
              </a:path>
            </a:pathLst>
          </a:custGeom>
          <a:noFill/>
          <a:ln w="44450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286000" y="4267200"/>
            <a:ext cx="3581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258094" y="3237706"/>
            <a:ext cx="2514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219200" y="1752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INSUMO (x)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6019800" y="4038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PRODUTO (y)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524000" y="51054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x = f</a:t>
            </a:r>
            <a:r>
              <a:rPr lang="pt-BR" sz="2400" baseline="30000">
                <a:latin typeface="Calibri" charset="0"/>
              </a:rPr>
              <a:t>-1</a:t>
            </a:r>
            <a:r>
              <a:rPr lang="pt-BR" sz="2400">
                <a:latin typeface="Calibri" charset="0"/>
              </a:rPr>
              <a:t>(y) </a:t>
            </a:r>
          </a:p>
          <a:p>
            <a:r>
              <a:rPr lang="pt-BR" sz="2400">
                <a:latin typeface="Calibri" charset="0"/>
              </a:rPr>
              <a:t>x é a menor quantidade de insumo necessária para obter com a quantidade y de produto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5791200" y="22209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produção eficiente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5791200" y="1600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desperdício de insumo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5334000" y="3135313"/>
            <a:ext cx="373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produção tecnicamente impossível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>
            <a:off x="5144294" y="2475706"/>
            <a:ext cx="1295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Requisito de insumos e Custo Variável Total</a:t>
            </a:r>
          </a:p>
        </p:txBody>
      </p:sp>
      <p:sp>
        <p:nvSpPr>
          <p:cNvPr id="4" name="Freeform 3"/>
          <p:cNvSpPr/>
          <p:nvPr/>
        </p:nvSpPr>
        <p:spPr>
          <a:xfrm>
            <a:off x="2530245" y="2449180"/>
            <a:ext cx="3260955" cy="1819608"/>
          </a:xfrm>
          <a:custGeom>
            <a:avLst/>
            <a:gdLst>
              <a:gd name="connsiteX0" fmla="*/ 0 w 3260955"/>
              <a:gd name="connsiteY0" fmla="*/ 0 h 3418220"/>
              <a:gd name="connsiteX1" fmla="*/ 1599122 w 3260955"/>
              <a:gd name="connsiteY1" fmla="*/ 658556 h 3418220"/>
              <a:gd name="connsiteX2" fmla="*/ 2602492 w 3260955"/>
              <a:gd name="connsiteY2" fmla="*/ 1646390 h 3418220"/>
              <a:gd name="connsiteX3" fmla="*/ 3260955 w 3260955"/>
              <a:gd name="connsiteY3" fmla="*/ 3418220 h 34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955" h="3418220">
                <a:moveTo>
                  <a:pt x="0" y="0"/>
                </a:moveTo>
                <a:cubicBezTo>
                  <a:pt x="582686" y="192079"/>
                  <a:pt x="1165373" y="384158"/>
                  <a:pt x="1599122" y="658556"/>
                </a:cubicBezTo>
                <a:cubicBezTo>
                  <a:pt x="2032871" y="932954"/>
                  <a:pt x="2325520" y="1186446"/>
                  <a:pt x="2602492" y="1646390"/>
                </a:cubicBezTo>
                <a:cubicBezTo>
                  <a:pt x="2879464" y="2106334"/>
                  <a:pt x="3070209" y="2762277"/>
                  <a:pt x="3260955" y="3418220"/>
                </a:cubicBezTo>
              </a:path>
            </a:pathLst>
          </a:custGeom>
          <a:noFill/>
          <a:ln w="44450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286000" y="4267200"/>
            <a:ext cx="3581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258094" y="3237706"/>
            <a:ext cx="2514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1219200" y="1752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INSUMO (x)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6019800" y="4038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PRODUTO (y)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1524000" y="51054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x = f</a:t>
            </a:r>
            <a:r>
              <a:rPr lang="pt-BR" sz="2400" baseline="30000">
                <a:latin typeface="Calibri" charset="0"/>
              </a:rPr>
              <a:t>-1</a:t>
            </a:r>
            <a:r>
              <a:rPr lang="pt-BR" sz="2400">
                <a:latin typeface="Calibri" charset="0"/>
              </a:rPr>
              <a:t>(y) </a:t>
            </a:r>
          </a:p>
          <a:p>
            <a:r>
              <a:rPr lang="pt-BR" sz="2400">
                <a:latin typeface="Calibri" charset="0"/>
              </a:rPr>
              <a:t>C(y) = w.f</a:t>
            </a:r>
            <a:r>
              <a:rPr lang="pt-BR" sz="2400" baseline="30000">
                <a:latin typeface="Calibri" charset="0"/>
              </a:rPr>
              <a:t>-1</a:t>
            </a:r>
            <a:r>
              <a:rPr lang="pt-BR" sz="2400">
                <a:latin typeface="Calibri" charset="0"/>
              </a:rPr>
              <a:t>(y) = wx       w: preço do insumo 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5791200" y="22209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produção eficiente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14600" y="1752600"/>
            <a:ext cx="3260955" cy="2505408"/>
          </a:xfrm>
          <a:custGeom>
            <a:avLst/>
            <a:gdLst>
              <a:gd name="connsiteX0" fmla="*/ 0 w 3260955"/>
              <a:gd name="connsiteY0" fmla="*/ 0 h 3418220"/>
              <a:gd name="connsiteX1" fmla="*/ 1599122 w 3260955"/>
              <a:gd name="connsiteY1" fmla="*/ 658556 h 3418220"/>
              <a:gd name="connsiteX2" fmla="*/ 2602492 w 3260955"/>
              <a:gd name="connsiteY2" fmla="*/ 1646390 h 3418220"/>
              <a:gd name="connsiteX3" fmla="*/ 3260955 w 3260955"/>
              <a:gd name="connsiteY3" fmla="*/ 3418220 h 34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955" h="3418220">
                <a:moveTo>
                  <a:pt x="0" y="0"/>
                </a:moveTo>
                <a:cubicBezTo>
                  <a:pt x="582686" y="192079"/>
                  <a:pt x="1165373" y="384158"/>
                  <a:pt x="1599122" y="658556"/>
                </a:cubicBezTo>
                <a:cubicBezTo>
                  <a:pt x="2032871" y="932954"/>
                  <a:pt x="2325520" y="1186446"/>
                  <a:pt x="2602492" y="1646390"/>
                </a:cubicBezTo>
                <a:cubicBezTo>
                  <a:pt x="2879464" y="2106334"/>
                  <a:pt x="3070209" y="2762277"/>
                  <a:pt x="3260955" y="3418220"/>
                </a:cubicBezTo>
              </a:path>
            </a:pathLst>
          </a:custGeom>
          <a:noFill/>
          <a:ln w="44450">
            <a:solidFill>
              <a:srgbClr val="FF0000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5867400" y="1524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charset="0"/>
              </a:rPr>
              <a:t>CUSTO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Custo Total e Custo Médio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906910" y="1629594"/>
            <a:ext cx="5185370" cy="3744416"/>
            <a:chOff x="1906910" y="1629594"/>
            <a:chExt cx="5185370" cy="3744416"/>
          </a:xfrm>
        </p:grpSpPr>
        <p:cxnSp>
          <p:nvCxnSpPr>
            <p:cNvPr id="4" name="Conector de seta reta 3"/>
            <p:cNvCxnSpPr/>
            <p:nvPr/>
          </p:nvCxnSpPr>
          <p:spPr>
            <a:xfrm rot="5400000" flipH="1" flipV="1">
              <a:off x="35496" y="3501008"/>
              <a:ext cx="37444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1907704" y="5373216"/>
              <a:ext cx="518457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5796136" y="55172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y (quantidade)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7200" y="14865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Custo Total</a:t>
            </a:r>
          </a:p>
          <a:p>
            <a:r>
              <a:rPr lang="pt-BR" dirty="0" smtClean="0"/>
              <a:t>Custo Médio</a:t>
            </a:r>
            <a:endParaRPr lang="pt-BR" dirty="0"/>
          </a:p>
        </p:txBody>
      </p:sp>
      <p:sp>
        <p:nvSpPr>
          <p:cNvPr id="11" name="Forma livre 10"/>
          <p:cNvSpPr/>
          <p:nvPr/>
        </p:nvSpPr>
        <p:spPr>
          <a:xfrm>
            <a:off x="1905000" y="2038350"/>
            <a:ext cx="4838700" cy="2524125"/>
          </a:xfrm>
          <a:custGeom>
            <a:avLst/>
            <a:gdLst>
              <a:gd name="connsiteX0" fmla="*/ 0 w 4838700"/>
              <a:gd name="connsiteY0" fmla="*/ 2524125 h 2524125"/>
              <a:gd name="connsiteX1" fmla="*/ 1447800 w 4838700"/>
              <a:gd name="connsiteY1" fmla="*/ 2400300 h 2524125"/>
              <a:gd name="connsiteX2" fmla="*/ 2657475 w 4838700"/>
              <a:gd name="connsiteY2" fmla="*/ 2105025 h 2524125"/>
              <a:gd name="connsiteX3" fmla="*/ 3762375 w 4838700"/>
              <a:gd name="connsiteY3" fmla="*/ 1447800 h 2524125"/>
              <a:gd name="connsiteX4" fmla="*/ 4838700 w 4838700"/>
              <a:gd name="connsiteY4" fmla="*/ 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700" h="2524125">
                <a:moveTo>
                  <a:pt x="0" y="2524125"/>
                </a:moveTo>
                <a:cubicBezTo>
                  <a:pt x="502444" y="2497137"/>
                  <a:pt x="1004888" y="2470150"/>
                  <a:pt x="1447800" y="2400300"/>
                </a:cubicBezTo>
                <a:cubicBezTo>
                  <a:pt x="1890712" y="2330450"/>
                  <a:pt x="2271713" y="2263775"/>
                  <a:pt x="2657475" y="2105025"/>
                </a:cubicBezTo>
                <a:cubicBezTo>
                  <a:pt x="3043238" y="1946275"/>
                  <a:pt x="3398838" y="1798637"/>
                  <a:pt x="3762375" y="1447800"/>
                </a:cubicBezTo>
                <a:cubicBezTo>
                  <a:pt x="4125912" y="1096963"/>
                  <a:pt x="4482306" y="548481"/>
                  <a:pt x="48387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124075" y="1417638"/>
            <a:ext cx="4419600" cy="3714750"/>
          </a:xfrm>
          <a:custGeom>
            <a:avLst/>
            <a:gdLst>
              <a:gd name="connsiteX0" fmla="*/ 0 w 4419600"/>
              <a:gd name="connsiteY0" fmla="*/ 0 h 3341688"/>
              <a:gd name="connsiteX1" fmla="*/ 285750 w 4419600"/>
              <a:gd name="connsiteY1" fmla="*/ 2743200 h 3341688"/>
              <a:gd name="connsiteX2" fmla="*/ 1143000 w 4419600"/>
              <a:gd name="connsiteY2" fmla="*/ 3286125 h 3341688"/>
              <a:gd name="connsiteX3" fmla="*/ 4419600 w 4419600"/>
              <a:gd name="connsiteY3" fmla="*/ 2409825 h 334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600" h="3341688">
                <a:moveTo>
                  <a:pt x="0" y="0"/>
                </a:moveTo>
                <a:cubicBezTo>
                  <a:pt x="47625" y="1097756"/>
                  <a:pt x="95250" y="2195512"/>
                  <a:pt x="285750" y="2743200"/>
                </a:cubicBezTo>
                <a:cubicBezTo>
                  <a:pt x="476250" y="3290888"/>
                  <a:pt x="454025" y="3341688"/>
                  <a:pt x="1143000" y="3286125"/>
                </a:cubicBezTo>
                <a:cubicBezTo>
                  <a:pt x="1831975" y="3230562"/>
                  <a:pt x="3125787" y="2820193"/>
                  <a:pt x="4419600" y="24098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>
            <a:stCxn id="14" idx="1"/>
          </p:cNvCxnSpPr>
          <p:nvPr/>
        </p:nvCxnSpPr>
        <p:spPr>
          <a:xfrm>
            <a:off x="2409825" y="4467086"/>
            <a:ext cx="1935" cy="9061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267744" y="53740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51920" y="494772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Custo Médio = Custo Total / quantidade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Custo Total e Custo Marginal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1906910" y="1629594"/>
            <a:ext cx="5185370" cy="3744416"/>
            <a:chOff x="1906910" y="1629594"/>
            <a:chExt cx="5185370" cy="3744416"/>
          </a:xfrm>
        </p:grpSpPr>
        <p:cxnSp>
          <p:nvCxnSpPr>
            <p:cNvPr id="4" name="Conector de seta reta 3"/>
            <p:cNvCxnSpPr/>
            <p:nvPr/>
          </p:nvCxnSpPr>
          <p:spPr>
            <a:xfrm rot="5400000" flipH="1" flipV="1">
              <a:off x="35496" y="3501008"/>
              <a:ext cx="37444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1907704" y="5373216"/>
              <a:ext cx="518457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aixaDeTexto 5"/>
          <p:cNvSpPr txBox="1"/>
          <p:nvPr/>
        </p:nvSpPr>
        <p:spPr>
          <a:xfrm>
            <a:off x="5796136" y="55172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y (quantidade)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" y="14865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Custo Total</a:t>
            </a:r>
          </a:p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Custo Marginal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5856" y="15567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Custo Marginal = </a:t>
            </a:r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Custo Total / </a:t>
            </a:r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quantidade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908499" y="5327497"/>
            <a:ext cx="50132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411760" y="5318353"/>
            <a:ext cx="501326" cy="548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915816" y="5301208"/>
            <a:ext cx="501326" cy="658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422602" y="5294213"/>
            <a:ext cx="501326" cy="790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926658" y="5278412"/>
            <a:ext cx="501326" cy="948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430714" y="5259451"/>
            <a:ext cx="501326" cy="1137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934770" y="5229200"/>
            <a:ext cx="501326" cy="136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436096" y="5193012"/>
            <a:ext cx="501326" cy="1802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940152" y="5143865"/>
            <a:ext cx="501326" cy="2293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905000" y="4581128"/>
            <a:ext cx="5043264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1907704" y="4535409"/>
            <a:ext cx="50405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414490" y="4480546"/>
            <a:ext cx="4533774" cy="548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913086" y="4414710"/>
            <a:ext cx="4035178" cy="658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417142" y="4335707"/>
            <a:ext cx="3531122" cy="790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3923928" y="4240903"/>
            <a:ext cx="3024336" cy="948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4427984" y="4127138"/>
            <a:ext cx="2520280" cy="1137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932040" y="3990620"/>
            <a:ext cx="2016224" cy="136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5438826" y="3810416"/>
            <a:ext cx="1509438" cy="1802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940152" y="3573016"/>
            <a:ext cx="1008112" cy="2293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444208" y="5013177"/>
            <a:ext cx="501326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6444208" y="3212976"/>
            <a:ext cx="501326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/>
          <p:cNvCxnSpPr/>
          <p:nvPr/>
        </p:nvCxnSpPr>
        <p:spPr>
          <a:xfrm rot="5400000">
            <a:off x="5724128" y="4293096"/>
            <a:ext cx="144016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rot="5400000">
            <a:off x="5298743" y="4502456"/>
            <a:ext cx="1282821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18" idx="1"/>
          </p:cNvCxnSpPr>
          <p:nvPr/>
        </p:nvCxnSpPr>
        <p:spPr>
          <a:xfrm rot="5400000">
            <a:off x="4797072" y="4644087"/>
            <a:ext cx="1278051" cy="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endCxn id="17" idx="1"/>
          </p:cNvCxnSpPr>
          <p:nvPr/>
        </p:nvCxnSpPr>
        <p:spPr>
          <a:xfrm rot="16200000" flipH="1">
            <a:off x="4359216" y="4721904"/>
            <a:ext cx="1148381" cy="272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rot="5400000">
            <a:off x="3923929" y="4725144"/>
            <a:ext cx="100811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27" idx="1"/>
          </p:cNvCxnSpPr>
          <p:nvPr/>
        </p:nvCxnSpPr>
        <p:spPr>
          <a:xfrm rot="10800000" flipH="1" flipV="1">
            <a:off x="3923927" y="4288305"/>
            <a:ext cx="1" cy="101290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endCxn id="14" idx="1"/>
          </p:cNvCxnSpPr>
          <p:nvPr/>
        </p:nvCxnSpPr>
        <p:spPr>
          <a:xfrm rot="16200000" flipH="1">
            <a:off x="2974732" y="4885845"/>
            <a:ext cx="893010" cy="2729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endCxn id="13" idx="1"/>
          </p:cNvCxnSpPr>
          <p:nvPr/>
        </p:nvCxnSpPr>
        <p:spPr>
          <a:xfrm rot="5400000">
            <a:off x="2503314" y="4921623"/>
            <a:ext cx="82500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rot="16200000" flipH="1">
            <a:off x="2050755" y="4940201"/>
            <a:ext cx="720076" cy="193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rma livre 57"/>
          <p:cNvSpPr/>
          <p:nvPr/>
        </p:nvSpPr>
        <p:spPr>
          <a:xfrm>
            <a:off x="2138363" y="2919413"/>
            <a:ext cx="4824412" cy="1604962"/>
          </a:xfrm>
          <a:custGeom>
            <a:avLst/>
            <a:gdLst>
              <a:gd name="connsiteX0" fmla="*/ 0 w 4824412"/>
              <a:gd name="connsiteY0" fmla="*/ 1604962 h 1604962"/>
              <a:gd name="connsiteX1" fmla="*/ 547687 w 4824412"/>
              <a:gd name="connsiteY1" fmla="*/ 1566862 h 1604962"/>
              <a:gd name="connsiteX2" fmla="*/ 1081087 w 4824412"/>
              <a:gd name="connsiteY2" fmla="*/ 1500187 h 1604962"/>
              <a:gd name="connsiteX3" fmla="*/ 1600200 w 4824412"/>
              <a:gd name="connsiteY3" fmla="*/ 1414462 h 1604962"/>
              <a:gd name="connsiteX4" fmla="*/ 2114550 w 4824412"/>
              <a:gd name="connsiteY4" fmla="*/ 1314450 h 1604962"/>
              <a:gd name="connsiteX5" fmla="*/ 2586037 w 4824412"/>
              <a:gd name="connsiteY5" fmla="*/ 1214437 h 1604962"/>
              <a:gd name="connsiteX6" fmla="*/ 3119437 w 4824412"/>
              <a:gd name="connsiteY6" fmla="*/ 1076325 h 1604962"/>
              <a:gd name="connsiteX7" fmla="*/ 3619500 w 4824412"/>
              <a:gd name="connsiteY7" fmla="*/ 890587 h 1604962"/>
              <a:gd name="connsiteX8" fmla="*/ 4119562 w 4824412"/>
              <a:gd name="connsiteY8" fmla="*/ 657225 h 1604962"/>
              <a:gd name="connsiteX9" fmla="*/ 4591050 w 4824412"/>
              <a:gd name="connsiteY9" fmla="*/ 295275 h 1604962"/>
              <a:gd name="connsiteX10" fmla="*/ 4824412 w 4824412"/>
              <a:gd name="connsiteY10" fmla="*/ 0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4412" h="1604962">
                <a:moveTo>
                  <a:pt x="0" y="1604962"/>
                </a:moveTo>
                <a:cubicBezTo>
                  <a:pt x="183753" y="1594643"/>
                  <a:pt x="367506" y="1584324"/>
                  <a:pt x="547687" y="1566862"/>
                </a:cubicBezTo>
                <a:cubicBezTo>
                  <a:pt x="727868" y="1549400"/>
                  <a:pt x="905668" y="1525587"/>
                  <a:pt x="1081087" y="1500187"/>
                </a:cubicBezTo>
                <a:cubicBezTo>
                  <a:pt x="1256506" y="1474787"/>
                  <a:pt x="1427956" y="1445418"/>
                  <a:pt x="1600200" y="1414462"/>
                </a:cubicBezTo>
                <a:cubicBezTo>
                  <a:pt x="1772444" y="1383506"/>
                  <a:pt x="2114550" y="1314450"/>
                  <a:pt x="2114550" y="1314450"/>
                </a:cubicBezTo>
                <a:cubicBezTo>
                  <a:pt x="2278856" y="1281113"/>
                  <a:pt x="2418556" y="1254125"/>
                  <a:pt x="2586037" y="1214437"/>
                </a:cubicBezTo>
                <a:cubicBezTo>
                  <a:pt x="2753518" y="1174750"/>
                  <a:pt x="2947193" y="1130300"/>
                  <a:pt x="3119437" y="1076325"/>
                </a:cubicBezTo>
                <a:cubicBezTo>
                  <a:pt x="3291681" y="1022350"/>
                  <a:pt x="3452813" y="960437"/>
                  <a:pt x="3619500" y="890587"/>
                </a:cubicBezTo>
                <a:cubicBezTo>
                  <a:pt x="3786188" y="820737"/>
                  <a:pt x="3957637" y="756444"/>
                  <a:pt x="4119562" y="657225"/>
                </a:cubicBezTo>
                <a:cubicBezTo>
                  <a:pt x="4281487" y="558006"/>
                  <a:pt x="4473575" y="404813"/>
                  <a:pt x="4591050" y="295275"/>
                </a:cubicBezTo>
                <a:cubicBezTo>
                  <a:pt x="4708525" y="185738"/>
                  <a:pt x="4766468" y="92869"/>
                  <a:pt x="482441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Forma livre 58"/>
          <p:cNvSpPr/>
          <p:nvPr/>
        </p:nvSpPr>
        <p:spPr>
          <a:xfrm>
            <a:off x="2147888" y="4933950"/>
            <a:ext cx="4833937" cy="395288"/>
          </a:xfrm>
          <a:custGeom>
            <a:avLst/>
            <a:gdLst>
              <a:gd name="connsiteX0" fmla="*/ 0 w 4833937"/>
              <a:gd name="connsiteY0" fmla="*/ 395288 h 395288"/>
              <a:gd name="connsiteX1" fmla="*/ 566737 w 4833937"/>
              <a:gd name="connsiteY1" fmla="*/ 385763 h 395288"/>
              <a:gd name="connsiteX2" fmla="*/ 1100137 w 4833937"/>
              <a:gd name="connsiteY2" fmla="*/ 371475 h 395288"/>
              <a:gd name="connsiteX3" fmla="*/ 1581150 w 4833937"/>
              <a:gd name="connsiteY3" fmla="*/ 357188 h 395288"/>
              <a:gd name="connsiteX4" fmla="*/ 2119312 w 4833937"/>
              <a:gd name="connsiteY4" fmla="*/ 338138 h 395288"/>
              <a:gd name="connsiteX5" fmla="*/ 2624137 w 4833937"/>
              <a:gd name="connsiteY5" fmla="*/ 328613 h 395288"/>
              <a:gd name="connsiteX6" fmla="*/ 3109912 w 4833937"/>
              <a:gd name="connsiteY6" fmla="*/ 295275 h 395288"/>
              <a:gd name="connsiteX7" fmla="*/ 3567112 w 4833937"/>
              <a:gd name="connsiteY7" fmla="*/ 252413 h 395288"/>
              <a:gd name="connsiteX8" fmla="*/ 4076700 w 4833937"/>
              <a:gd name="connsiteY8" fmla="*/ 209550 h 395288"/>
              <a:gd name="connsiteX9" fmla="*/ 4652962 w 4833937"/>
              <a:gd name="connsiteY9" fmla="*/ 57150 h 395288"/>
              <a:gd name="connsiteX10" fmla="*/ 4833937 w 4833937"/>
              <a:gd name="connsiteY10" fmla="*/ 0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937" h="395288">
                <a:moveTo>
                  <a:pt x="0" y="395288"/>
                </a:moveTo>
                <a:lnTo>
                  <a:pt x="566737" y="385763"/>
                </a:lnTo>
                <a:lnTo>
                  <a:pt x="1100137" y="371475"/>
                </a:lnTo>
                <a:lnTo>
                  <a:pt x="1581150" y="357188"/>
                </a:lnTo>
                <a:lnTo>
                  <a:pt x="2119312" y="338138"/>
                </a:lnTo>
                <a:cubicBezTo>
                  <a:pt x="2293143" y="333376"/>
                  <a:pt x="2459037" y="335757"/>
                  <a:pt x="2624137" y="328613"/>
                </a:cubicBezTo>
                <a:cubicBezTo>
                  <a:pt x="2789237" y="321469"/>
                  <a:pt x="2952750" y="307975"/>
                  <a:pt x="3109912" y="295275"/>
                </a:cubicBezTo>
                <a:cubicBezTo>
                  <a:pt x="3267075" y="282575"/>
                  <a:pt x="3567112" y="252413"/>
                  <a:pt x="3567112" y="252413"/>
                </a:cubicBezTo>
                <a:cubicBezTo>
                  <a:pt x="3728243" y="238126"/>
                  <a:pt x="3895725" y="242094"/>
                  <a:pt x="4076700" y="209550"/>
                </a:cubicBezTo>
                <a:cubicBezTo>
                  <a:pt x="4257675" y="177006"/>
                  <a:pt x="4526756" y="92075"/>
                  <a:pt x="4652962" y="57150"/>
                </a:cubicBezTo>
                <a:cubicBezTo>
                  <a:pt x="4779168" y="22225"/>
                  <a:pt x="4806552" y="11112"/>
                  <a:pt x="4833937" y="0"/>
                </a:cubicBezTo>
              </a:path>
            </a:pathLst>
          </a:cu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3275856" y="19795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Custo Marginal = </a:t>
            </a:r>
            <a:r>
              <a:rPr lang="pt-BR" dirty="0" smtClean="0">
                <a:latin typeface="+mn-lt"/>
              </a:rPr>
              <a:t>d</a:t>
            </a:r>
            <a:r>
              <a:rPr lang="pt-BR" dirty="0" smtClean="0"/>
              <a:t> Custo Total / </a:t>
            </a:r>
            <a:r>
              <a:rPr lang="pt-BR" dirty="0" smtClean="0">
                <a:latin typeface="+mn-lt"/>
              </a:rPr>
              <a:t>d</a:t>
            </a:r>
            <a:r>
              <a:rPr lang="pt-BR" dirty="0" smtClean="0"/>
              <a:t> quantidade </a:t>
            </a:r>
            <a:endParaRPr lang="pt-BR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1908499" y="5445224"/>
            <a:ext cx="50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y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825649" y="4355812"/>
            <a:ext cx="72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CT</a:t>
            </a:r>
            <a:endParaRPr lang="pt-BR" dirty="0"/>
          </a:p>
        </p:txBody>
      </p:sp>
      <p:sp>
        <p:nvSpPr>
          <p:cNvPr id="64" name="Chave esquerda 63"/>
          <p:cNvSpPr/>
          <p:nvPr/>
        </p:nvSpPr>
        <p:spPr>
          <a:xfrm>
            <a:off x="2123728" y="5278589"/>
            <a:ext cx="102839" cy="526675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have esquerda 64"/>
          <p:cNvSpPr/>
          <p:nvPr/>
        </p:nvSpPr>
        <p:spPr>
          <a:xfrm>
            <a:off x="1546696" y="4509120"/>
            <a:ext cx="289000" cy="720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/>
              <a:t>Custo Total, Médio e Marginal</a:t>
            </a:r>
            <a:br>
              <a:rPr lang="pt-BR" sz="3200" dirty="0" smtClean="0"/>
            </a:br>
            <a:r>
              <a:rPr lang="pt-BR" sz="3200" dirty="0" smtClean="0"/>
              <a:t>Exemplo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u="sng" dirty="0" smtClean="0"/>
              <a:t>Custo Total</a:t>
            </a:r>
          </a:p>
          <a:p>
            <a:pPr algn="ctr" eaLnBrk="1" hangingPunct="1">
              <a:buFont typeface="Arial" charset="0"/>
              <a:buNone/>
            </a:pPr>
            <a:r>
              <a:rPr lang="pt-BR" dirty="0" smtClean="0"/>
              <a:t>C(y) = 1500 + 15 y – 3 y</a:t>
            </a:r>
            <a:r>
              <a:rPr lang="pt-BR" baseline="30000" dirty="0" smtClean="0"/>
              <a:t>2</a:t>
            </a:r>
            <a:r>
              <a:rPr lang="pt-BR" dirty="0" smtClean="0"/>
              <a:t> + y</a:t>
            </a:r>
            <a:r>
              <a:rPr lang="pt-BR" baseline="30000" dirty="0" smtClean="0"/>
              <a:t>3</a:t>
            </a:r>
          </a:p>
          <a:p>
            <a:pPr algn="ctr" eaLnBrk="1" hangingPunct="1">
              <a:buFont typeface="Arial" charset="0"/>
              <a:buNone/>
            </a:pPr>
            <a:endParaRPr lang="pt-BR" baseline="30000" dirty="0" smtClean="0"/>
          </a:p>
          <a:p>
            <a:pPr algn="ctr" eaLnBrk="1" hangingPunct="1">
              <a:buFont typeface="Arial" charset="0"/>
              <a:buNone/>
            </a:pPr>
            <a:r>
              <a:rPr lang="pt-BR" u="sng" dirty="0" smtClean="0"/>
              <a:t>Custo Médio</a:t>
            </a:r>
          </a:p>
          <a:p>
            <a:pPr algn="ctr" eaLnBrk="1" hangingPunct="1">
              <a:buFont typeface="Arial" charset="0"/>
              <a:buNone/>
            </a:pPr>
            <a:r>
              <a:rPr lang="pt-BR" dirty="0" smtClean="0"/>
              <a:t>C(y) / y = 1500/y + 15 – 3 y + y</a:t>
            </a:r>
            <a:r>
              <a:rPr lang="pt-BR" baseline="30000" dirty="0" smtClean="0"/>
              <a:t>2</a:t>
            </a:r>
          </a:p>
          <a:p>
            <a:pPr algn="ctr" eaLnBrk="1" hangingPunct="1">
              <a:buFont typeface="Arial" charset="0"/>
              <a:buNone/>
            </a:pPr>
            <a:endParaRPr lang="pt-BR" baseline="30000" dirty="0" smtClean="0"/>
          </a:p>
          <a:p>
            <a:pPr algn="ctr" eaLnBrk="1" hangingPunct="1">
              <a:buFont typeface="Arial" charset="0"/>
              <a:buNone/>
            </a:pPr>
            <a:r>
              <a:rPr lang="pt-BR" u="sng" dirty="0" smtClean="0"/>
              <a:t>Custo Marginal</a:t>
            </a:r>
          </a:p>
          <a:p>
            <a:pPr algn="ctr" eaLnBrk="1" hangingPunct="1">
              <a:buFont typeface="Arial" charset="0"/>
              <a:buNone/>
            </a:pPr>
            <a:r>
              <a:rPr lang="pt-BR" dirty="0" smtClean="0"/>
              <a:t>dC(y)/</a:t>
            </a:r>
            <a:r>
              <a:rPr lang="pt-BR" dirty="0" err="1" smtClean="0"/>
              <a:t>dy</a:t>
            </a:r>
            <a:r>
              <a:rPr lang="pt-BR" dirty="0" smtClean="0"/>
              <a:t> = 15 – 6 y + 3y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Custo Total, Médio e Marginal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58938"/>
            <a:ext cx="7134225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Problema do Produtor (1)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Produtor é tomador de preços nos mercados de produtos e insumos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/>
              <a:t>Que quantidade produzir para ter o lucro máximo?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/>
              <a:t>Lucro = Receita Total – Custo Total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smtClean="0"/>
              <a:t>π  = py –wx(y)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smtClean="0"/>
              <a:t>dπ/dy = p – w dx/dy = 0   (C.P.O.)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smtClean="0"/>
              <a:t>p =w dx/dy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smtClean="0"/>
              <a:t>preço do produto = custo marginal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Lucros (1)</a:t>
            </a:r>
          </a:p>
        </p:txBody>
      </p:sp>
      <p:grpSp>
        <p:nvGrpSpPr>
          <p:cNvPr id="33795" name="Grupo 6"/>
          <p:cNvGrpSpPr>
            <a:grpSpLocks/>
          </p:cNvGrpSpPr>
          <p:nvPr/>
        </p:nvGrpSpPr>
        <p:grpSpPr bwMode="auto">
          <a:xfrm>
            <a:off x="1690688" y="1557338"/>
            <a:ext cx="5761037" cy="3816350"/>
            <a:chOff x="1690886" y="1557586"/>
            <a:chExt cx="5761434" cy="3816424"/>
          </a:xfrm>
        </p:grpSpPr>
        <p:cxnSp>
          <p:nvCxnSpPr>
            <p:cNvPr id="4" name="Conector de seta reta 3"/>
            <p:cNvCxnSpPr/>
            <p:nvPr/>
          </p:nvCxnSpPr>
          <p:spPr>
            <a:xfrm rot="5400000" flipH="1" flipV="1">
              <a:off x="-216532" y="3465004"/>
              <a:ext cx="381642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1692473" y="5372422"/>
              <a:ext cx="575984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6" name="CaixaDeTexto 7"/>
          <p:cNvSpPr txBox="1">
            <a:spLocks noChangeArrowheads="1"/>
          </p:cNvSpPr>
          <p:nvPr/>
        </p:nvSpPr>
        <p:spPr bwMode="auto">
          <a:xfrm>
            <a:off x="5724723" y="55165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y (quantidade produzida)</a:t>
            </a:r>
          </a:p>
        </p:txBody>
      </p:sp>
      <p:sp>
        <p:nvSpPr>
          <p:cNvPr id="33797" name="CaixaDeTexto 8"/>
          <p:cNvSpPr txBox="1">
            <a:spLocks noChangeArrowheads="1"/>
          </p:cNvSpPr>
          <p:nvPr/>
        </p:nvSpPr>
        <p:spPr bwMode="auto">
          <a:xfrm>
            <a:off x="251520" y="1393612"/>
            <a:ext cx="1440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Custo Total (y) </a:t>
            </a:r>
            <a:r>
              <a:rPr lang="pt-BR" sz="1400" dirty="0"/>
              <a:t>Receita </a:t>
            </a:r>
            <a:r>
              <a:rPr lang="pt-BR" sz="1400" dirty="0" smtClean="0"/>
              <a:t>Total(y</a:t>
            </a:r>
            <a:r>
              <a:rPr lang="pt-BR" sz="1400" dirty="0"/>
              <a:t>)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1704975" y="1700213"/>
            <a:ext cx="5314950" cy="3148012"/>
          </a:xfrm>
          <a:custGeom>
            <a:avLst/>
            <a:gdLst>
              <a:gd name="connsiteX0" fmla="*/ 0 w 3867150"/>
              <a:gd name="connsiteY0" fmla="*/ 1600200 h 1600200"/>
              <a:gd name="connsiteX1" fmla="*/ 1371600 w 3867150"/>
              <a:gd name="connsiteY1" fmla="*/ 1343025 h 1600200"/>
              <a:gd name="connsiteX2" fmla="*/ 2762250 w 3867150"/>
              <a:gd name="connsiteY2" fmla="*/ 790575 h 1600200"/>
              <a:gd name="connsiteX3" fmla="*/ 3867150 w 3867150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150" h="1600200">
                <a:moveTo>
                  <a:pt x="0" y="1600200"/>
                </a:moveTo>
                <a:cubicBezTo>
                  <a:pt x="455612" y="1539081"/>
                  <a:pt x="911225" y="1477962"/>
                  <a:pt x="1371600" y="1343025"/>
                </a:cubicBezTo>
                <a:cubicBezTo>
                  <a:pt x="1831975" y="1208088"/>
                  <a:pt x="2346325" y="1014412"/>
                  <a:pt x="2762250" y="790575"/>
                </a:cubicBezTo>
                <a:cubicBezTo>
                  <a:pt x="3178175" y="566738"/>
                  <a:pt x="3522662" y="283369"/>
                  <a:pt x="386715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704975" y="1843088"/>
            <a:ext cx="5314950" cy="353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16200000" flipH="1">
            <a:off x="3023878" y="4761098"/>
            <a:ext cx="1368050" cy="1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0800000">
            <a:off x="1704976" y="4293096"/>
            <a:ext cx="2002927" cy="322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91880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y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27584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RT (y</a:t>
            </a:r>
            <a:r>
              <a:rPr lang="pt-BR" baseline="-25000" dirty="0" smtClean="0"/>
              <a:t>1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27584" y="41397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CT (y</a:t>
            </a:r>
            <a:r>
              <a:rPr lang="pt-BR" baseline="-25000" dirty="0" smtClean="0"/>
              <a:t>1</a:t>
            </a:r>
            <a:r>
              <a:rPr lang="pt-BR" dirty="0" smtClean="0"/>
              <a:t>)</a:t>
            </a:r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1835696" y="4027130"/>
            <a:ext cx="1143487" cy="266288"/>
            <a:chOff x="1835696" y="4027130"/>
            <a:chExt cx="1143487" cy="369332"/>
          </a:xfrm>
        </p:grpSpPr>
        <p:sp>
          <p:nvSpPr>
            <p:cNvPr id="19" name="Seta para cima e para baixo 18"/>
            <p:cNvSpPr>
              <a:spLocks noChangeAspect="1"/>
            </p:cNvSpPr>
            <p:nvPr/>
          </p:nvSpPr>
          <p:spPr>
            <a:xfrm>
              <a:off x="1835696" y="4054209"/>
              <a:ext cx="207383" cy="310895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043079" y="402713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Lucro</a:t>
              </a:r>
              <a:endParaRPr lang="pt-BR" dirty="0"/>
            </a:p>
          </p:txBody>
        </p:sp>
      </p:grpSp>
      <p:cxnSp>
        <p:nvCxnSpPr>
          <p:cNvPr id="26" name="Conector reto 25"/>
          <p:cNvCxnSpPr/>
          <p:nvPr/>
        </p:nvCxnSpPr>
        <p:spPr>
          <a:xfrm rot="10800000">
            <a:off x="1691681" y="4077072"/>
            <a:ext cx="2002927" cy="322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979712" y="2924944"/>
            <a:ext cx="4680173" cy="21602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87777" y="338079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y</a:t>
            </a:r>
            <a:r>
              <a:rPr lang="pt-BR" baseline="-25000" dirty="0" smtClean="0"/>
              <a:t>1</a:t>
            </a:r>
            <a:r>
              <a:rPr lang="pt-BR" dirty="0" smtClean="0"/>
              <a:t>, RT cresce mais rapidamente que CT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724723" y="4293418"/>
            <a:ext cx="24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Aumentar y aumentará o lucro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build="allAtOnce"/>
      <p:bldP spid="31" grpId="0" build="allAtOnce"/>
      <p:bldP spid="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Produção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143000" y="3048000"/>
            <a:ext cx="2362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charset="0"/>
              </a:rPr>
              <a:t>INSUMOS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876800" y="23622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charset="0"/>
              </a:rPr>
              <a:t>PRODUTOS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876800" y="38862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charset="0"/>
              </a:rPr>
              <a:t>RESÍDUOS</a:t>
            </a:r>
          </a:p>
        </p:txBody>
      </p:sp>
      <p:cxnSp>
        <p:nvCxnSpPr>
          <p:cNvPr id="8" name="Shape 7"/>
          <p:cNvCxnSpPr>
            <a:cxnSpLocks noChangeShapeType="1"/>
            <a:stCxn id="5" idx="1"/>
            <a:endCxn id="6" idx="1"/>
          </p:cNvCxnSpPr>
          <p:nvPr/>
        </p:nvCxnSpPr>
        <p:spPr bwMode="auto">
          <a:xfrm rot="10800000" flipV="1">
            <a:off x="4876800" y="2819400"/>
            <a:ext cx="1588" cy="1524000"/>
          </a:xfrm>
          <a:prstGeom prst="bentConnector3">
            <a:avLst>
              <a:gd name="adj1" fmla="val 14395468"/>
            </a:avLst>
          </a:prstGeom>
          <a:noFill/>
          <a:ln w="25400">
            <a:solidFill>
              <a:schemeClr val="accent1"/>
            </a:solidFill>
            <a:miter lim="800000"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  <a:stCxn id="4" idx="3"/>
          </p:cNvCxnSpPr>
          <p:nvPr/>
        </p:nvCxnSpPr>
        <p:spPr bwMode="auto">
          <a:xfrm>
            <a:off x="3505200" y="3505200"/>
            <a:ext cx="11430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0800000">
            <a:off x="3810000" y="5562600"/>
            <a:ext cx="838200" cy="15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3848100" y="5448300"/>
            <a:ext cx="6858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16200000" flipH="1">
            <a:off x="4000500" y="5448300"/>
            <a:ext cx="6858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9" name="TextBox 25"/>
          <p:cNvSpPr txBox="1">
            <a:spLocks noChangeArrowheads="1"/>
          </p:cNvSpPr>
          <p:nvPr/>
        </p:nvSpPr>
        <p:spPr bwMode="auto">
          <a:xfrm>
            <a:off x="3124200" y="58626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Irreversibilidade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Lucros (1)</a:t>
            </a: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1690688" y="1557338"/>
            <a:ext cx="5761037" cy="3816350"/>
            <a:chOff x="1690886" y="1557586"/>
            <a:chExt cx="5761434" cy="3816424"/>
          </a:xfrm>
        </p:grpSpPr>
        <p:cxnSp>
          <p:nvCxnSpPr>
            <p:cNvPr id="4" name="Conector de seta reta 3"/>
            <p:cNvCxnSpPr/>
            <p:nvPr/>
          </p:nvCxnSpPr>
          <p:spPr>
            <a:xfrm rot="5400000" flipH="1" flipV="1">
              <a:off x="-216532" y="3465004"/>
              <a:ext cx="381642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1692473" y="5372422"/>
              <a:ext cx="575984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6" name="CaixaDeTexto 7"/>
          <p:cNvSpPr txBox="1">
            <a:spLocks noChangeArrowheads="1"/>
          </p:cNvSpPr>
          <p:nvPr/>
        </p:nvSpPr>
        <p:spPr bwMode="auto">
          <a:xfrm>
            <a:off x="5724723" y="55165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y (quantidade produzida)</a:t>
            </a:r>
          </a:p>
        </p:txBody>
      </p:sp>
      <p:sp>
        <p:nvSpPr>
          <p:cNvPr id="33797" name="CaixaDeTexto 8"/>
          <p:cNvSpPr txBox="1">
            <a:spLocks noChangeArrowheads="1"/>
          </p:cNvSpPr>
          <p:nvPr/>
        </p:nvSpPr>
        <p:spPr bwMode="auto">
          <a:xfrm>
            <a:off x="251520" y="1393612"/>
            <a:ext cx="1440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Custo Total (y) </a:t>
            </a:r>
            <a:r>
              <a:rPr lang="pt-BR" sz="1400" dirty="0"/>
              <a:t>Receita </a:t>
            </a:r>
            <a:r>
              <a:rPr lang="pt-BR" sz="1400" dirty="0" smtClean="0"/>
              <a:t>Total(y</a:t>
            </a:r>
            <a:r>
              <a:rPr lang="pt-BR" sz="1400" dirty="0"/>
              <a:t>)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1704975" y="1700213"/>
            <a:ext cx="5314950" cy="3148012"/>
          </a:xfrm>
          <a:custGeom>
            <a:avLst/>
            <a:gdLst>
              <a:gd name="connsiteX0" fmla="*/ 0 w 3867150"/>
              <a:gd name="connsiteY0" fmla="*/ 1600200 h 1600200"/>
              <a:gd name="connsiteX1" fmla="*/ 1371600 w 3867150"/>
              <a:gd name="connsiteY1" fmla="*/ 1343025 h 1600200"/>
              <a:gd name="connsiteX2" fmla="*/ 2762250 w 3867150"/>
              <a:gd name="connsiteY2" fmla="*/ 790575 h 1600200"/>
              <a:gd name="connsiteX3" fmla="*/ 3867150 w 3867150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150" h="1600200">
                <a:moveTo>
                  <a:pt x="0" y="1600200"/>
                </a:moveTo>
                <a:cubicBezTo>
                  <a:pt x="455612" y="1539081"/>
                  <a:pt x="911225" y="1477962"/>
                  <a:pt x="1371600" y="1343025"/>
                </a:cubicBezTo>
                <a:cubicBezTo>
                  <a:pt x="1831975" y="1208088"/>
                  <a:pt x="2346325" y="1014412"/>
                  <a:pt x="2762250" y="790575"/>
                </a:cubicBezTo>
                <a:cubicBezTo>
                  <a:pt x="3178175" y="566738"/>
                  <a:pt x="3522662" y="283369"/>
                  <a:pt x="386715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704975" y="1843088"/>
            <a:ext cx="5314950" cy="353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352675" y="2349500"/>
            <a:ext cx="4522788" cy="3025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959225" y="4256088"/>
            <a:ext cx="2378075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0800000">
            <a:off x="1704975" y="3068638"/>
            <a:ext cx="3443288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rot="10800000">
            <a:off x="1692275" y="3500438"/>
            <a:ext cx="3443288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932040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y*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27584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RT (y*)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27584" y="32756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CT (y*)</a:t>
            </a:r>
            <a:endParaRPr lang="pt-BR" dirty="0"/>
          </a:p>
        </p:txBody>
      </p:sp>
      <p:grpSp>
        <p:nvGrpSpPr>
          <p:cNvPr id="3" name="Grupo 21"/>
          <p:cNvGrpSpPr/>
          <p:nvPr/>
        </p:nvGrpSpPr>
        <p:grpSpPr>
          <a:xfrm>
            <a:off x="2339752" y="3068639"/>
            <a:ext cx="1224136" cy="431799"/>
            <a:chOff x="2339752" y="3068639"/>
            <a:chExt cx="1224136" cy="431799"/>
          </a:xfrm>
        </p:grpSpPr>
        <p:sp>
          <p:nvSpPr>
            <p:cNvPr id="19" name="Seta para cima e para baixo 18"/>
            <p:cNvSpPr/>
            <p:nvPr/>
          </p:nvSpPr>
          <p:spPr>
            <a:xfrm>
              <a:off x="2339752" y="3068639"/>
              <a:ext cx="288032" cy="431799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627784" y="306896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Lucro</a:t>
              </a:r>
              <a:endParaRPr lang="pt-BR" dirty="0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5508104" y="350043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y*, RT e CT crescem à mesma taxa → o lucro é máximo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Lucros (1)</a:t>
            </a: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1690688" y="1557338"/>
            <a:ext cx="5761037" cy="3816350"/>
            <a:chOff x="1690886" y="1557586"/>
            <a:chExt cx="5761434" cy="3816424"/>
          </a:xfrm>
        </p:grpSpPr>
        <p:cxnSp>
          <p:nvCxnSpPr>
            <p:cNvPr id="4" name="Conector de seta reta 3"/>
            <p:cNvCxnSpPr/>
            <p:nvPr/>
          </p:nvCxnSpPr>
          <p:spPr>
            <a:xfrm rot="5400000" flipH="1" flipV="1">
              <a:off x="-216532" y="3465004"/>
              <a:ext cx="381642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1692473" y="5372422"/>
              <a:ext cx="575984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6" name="CaixaDeTexto 7"/>
          <p:cNvSpPr txBox="1">
            <a:spLocks noChangeArrowheads="1"/>
          </p:cNvSpPr>
          <p:nvPr/>
        </p:nvSpPr>
        <p:spPr bwMode="auto">
          <a:xfrm>
            <a:off x="5724723" y="55165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y (quantidade produzida)</a:t>
            </a:r>
          </a:p>
        </p:txBody>
      </p:sp>
      <p:sp>
        <p:nvSpPr>
          <p:cNvPr id="33797" name="CaixaDeTexto 8"/>
          <p:cNvSpPr txBox="1">
            <a:spLocks noChangeArrowheads="1"/>
          </p:cNvSpPr>
          <p:nvPr/>
        </p:nvSpPr>
        <p:spPr bwMode="auto">
          <a:xfrm>
            <a:off x="251520" y="1393612"/>
            <a:ext cx="14404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Custo Total (y) </a:t>
            </a:r>
            <a:r>
              <a:rPr lang="pt-BR" sz="1400" dirty="0"/>
              <a:t>Receita </a:t>
            </a:r>
            <a:r>
              <a:rPr lang="pt-BR" sz="1400" dirty="0" smtClean="0"/>
              <a:t>Total(y)</a:t>
            </a:r>
          </a:p>
          <a:p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</a:rPr>
              <a:t>Lucro (y)</a:t>
            </a:r>
            <a:endParaRPr lang="pt-B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704975" y="1700213"/>
            <a:ext cx="5314950" cy="3148012"/>
          </a:xfrm>
          <a:custGeom>
            <a:avLst/>
            <a:gdLst>
              <a:gd name="connsiteX0" fmla="*/ 0 w 3867150"/>
              <a:gd name="connsiteY0" fmla="*/ 1600200 h 1600200"/>
              <a:gd name="connsiteX1" fmla="*/ 1371600 w 3867150"/>
              <a:gd name="connsiteY1" fmla="*/ 1343025 h 1600200"/>
              <a:gd name="connsiteX2" fmla="*/ 2762250 w 3867150"/>
              <a:gd name="connsiteY2" fmla="*/ 790575 h 1600200"/>
              <a:gd name="connsiteX3" fmla="*/ 3867150 w 3867150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150" h="1600200">
                <a:moveTo>
                  <a:pt x="0" y="1600200"/>
                </a:moveTo>
                <a:cubicBezTo>
                  <a:pt x="455612" y="1539081"/>
                  <a:pt x="911225" y="1477962"/>
                  <a:pt x="1371600" y="1343025"/>
                </a:cubicBezTo>
                <a:cubicBezTo>
                  <a:pt x="1831975" y="1208088"/>
                  <a:pt x="2346325" y="1014412"/>
                  <a:pt x="2762250" y="790575"/>
                </a:cubicBezTo>
                <a:cubicBezTo>
                  <a:pt x="3178175" y="566738"/>
                  <a:pt x="3522662" y="283369"/>
                  <a:pt x="386715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704975" y="1843088"/>
            <a:ext cx="5314950" cy="353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352675" y="2349500"/>
            <a:ext cx="4522788" cy="3025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743961" y="4401058"/>
            <a:ext cx="2088131" cy="3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932040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y*</a:t>
            </a:r>
            <a:endParaRPr lang="pt-BR" dirty="0"/>
          </a:p>
        </p:txBody>
      </p:sp>
      <p:cxnSp>
        <p:nvCxnSpPr>
          <p:cNvPr id="25" name="Conector reto 24"/>
          <p:cNvCxnSpPr/>
          <p:nvPr/>
        </p:nvCxnSpPr>
        <p:spPr>
          <a:xfrm rot="5400000">
            <a:off x="2520330" y="4976614"/>
            <a:ext cx="790972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5400000">
            <a:off x="5075585" y="3718619"/>
            <a:ext cx="3313311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orma livre 32"/>
          <p:cNvSpPr/>
          <p:nvPr/>
        </p:nvSpPr>
        <p:spPr>
          <a:xfrm>
            <a:off x="1547664" y="5006975"/>
            <a:ext cx="7056784" cy="1041400"/>
          </a:xfrm>
          <a:custGeom>
            <a:avLst/>
            <a:gdLst>
              <a:gd name="connsiteX0" fmla="*/ 0 w 6648450"/>
              <a:gd name="connsiteY0" fmla="*/ 1022350 h 1041400"/>
              <a:gd name="connsiteX1" fmla="*/ 2943225 w 6648450"/>
              <a:gd name="connsiteY1" fmla="*/ 3175 h 1041400"/>
              <a:gd name="connsiteX2" fmla="*/ 6648450 w 6648450"/>
              <a:gd name="connsiteY2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8450" h="1041400">
                <a:moveTo>
                  <a:pt x="0" y="1022350"/>
                </a:moveTo>
                <a:cubicBezTo>
                  <a:pt x="917575" y="511175"/>
                  <a:pt x="1835150" y="0"/>
                  <a:pt x="2943225" y="3175"/>
                </a:cubicBezTo>
                <a:cubicBezTo>
                  <a:pt x="4051300" y="6350"/>
                  <a:pt x="5349875" y="523875"/>
                  <a:pt x="6648450" y="1041400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899592" y="59399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Lucro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p</a:t>
            </a:r>
            <a:endParaRPr lang="pt-BR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Lucros (1)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Inclinação de RT</a:t>
            </a:r>
          </a:p>
          <a:p>
            <a:pPr algn="ctr">
              <a:buNone/>
            </a:pPr>
            <a:r>
              <a:rPr lang="pt-BR" dirty="0" smtClean="0"/>
              <a:t>RT = </a:t>
            </a:r>
            <a:r>
              <a:rPr lang="pt-BR" dirty="0" err="1" smtClean="0"/>
              <a:t>py</a:t>
            </a:r>
            <a:endParaRPr lang="pt-BR" dirty="0" smtClean="0"/>
          </a:p>
          <a:p>
            <a:pPr algn="ctr">
              <a:buNone/>
            </a:pPr>
            <a:r>
              <a:rPr lang="pt-BR" dirty="0" err="1" smtClean="0"/>
              <a:t>dRT</a:t>
            </a:r>
            <a:r>
              <a:rPr lang="pt-BR" dirty="0" smtClean="0"/>
              <a:t>/</a:t>
            </a:r>
            <a:r>
              <a:rPr lang="pt-BR" dirty="0" err="1" smtClean="0"/>
              <a:t>dy</a:t>
            </a:r>
            <a:r>
              <a:rPr lang="pt-BR" dirty="0" smtClean="0"/>
              <a:t> = p  (preço)</a:t>
            </a:r>
          </a:p>
          <a:p>
            <a:r>
              <a:rPr lang="pt-BR" dirty="0" smtClean="0"/>
              <a:t>Inclinação de CT</a:t>
            </a:r>
          </a:p>
          <a:p>
            <a:pPr algn="ctr">
              <a:buNone/>
            </a:pPr>
            <a:r>
              <a:rPr lang="pt-BR" dirty="0" err="1" smtClean="0"/>
              <a:t>dCT</a:t>
            </a:r>
            <a:r>
              <a:rPr lang="pt-BR" dirty="0" smtClean="0"/>
              <a:t>/</a:t>
            </a:r>
            <a:r>
              <a:rPr lang="pt-BR" dirty="0" err="1" smtClean="0"/>
              <a:t>dy</a:t>
            </a:r>
            <a:r>
              <a:rPr lang="pt-BR" dirty="0" smtClean="0"/>
              <a:t> (custo marginal)</a:t>
            </a:r>
          </a:p>
          <a:p>
            <a:r>
              <a:rPr lang="pt-BR" dirty="0" smtClean="0"/>
              <a:t>Condição de lucro máximo </a:t>
            </a:r>
            <a:r>
              <a:rPr lang="pt-BR" sz="2000" dirty="0" smtClean="0"/>
              <a:t>(firma tomadora de preços)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 p = </a:t>
            </a:r>
            <a:r>
              <a:rPr lang="pt-BR" dirty="0" err="1" smtClean="0"/>
              <a:t>dCT</a:t>
            </a:r>
            <a:r>
              <a:rPr lang="pt-BR" dirty="0" smtClean="0"/>
              <a:t>/</a:t>
            </a:r>
            <a:r>
              <a:rPr lang="pt-BR" dirty="0" err="1" smtClean="0"/>
              <a:t>dy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 preço = custo marginal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Maximização de Lucros (1)</a:t>
            </a:r>
          </a:p>
        </p:txBody>
      </p:sp>
      <p:grpSp>
        <p:nvGrpSpPr>
          <p:cNvPr id="34819" name="Grupo 6"/>
          <p:cNvGrpSpPr>
            <a:grpSpLocks/>
          </p:cNvGrpSpPr>
          <p:nvPr/>
        </p:nvGrpSpPr>
        <p:grpSpPr bwMode="auto">
          <a:xfrm>
            <a:off x="1690688" y="1557338"/>
            <a:ext cx="5761037" cy="3816350"/>
            <a:chOff x="1690886" y="1557586"/>
            <a:chExt cx="5761434" cy="3816424"/>
          </a:xfrm>
        </p:grpSpPr>
        <p:cxnSp>
          <p:nvCxnSpPr>
            <p:cNvPr id="4" name="Conector de seta reta 3"/>
            <p:cNvCxnSpPr/>
            <p:nvPr/>
          </p:nvCxnSpPr>
          <p:spPr>
            <a:xfrm rot="5400000" flipH="1" flipV="1">
              <a:off x="-216532" y="3465004"/>
              <a:ext cx="381642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1692473" y="5372422"/>
              <a:ext cx="575984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0" name="CaixaDeTexto 7"/>
          <p:cNvSpPr txBox="1">
            <a:spLocks noChangeArrowheads="1"/>
          </p:cNvSpPr>
          <p:nvPr/>
        </p:nvSpPr>
        <p:spPr bwMode="auto">
          <a:xfrm>
            <a:off x="5076825" y="55165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 (quantidade produzida)</a:t>
            </a:r>
          </a:p>
        </p:txBody>
      </p:sp>
      <p:sp>
        <p:nvSpPr>
          <p:cNvPr id="34821" name="CaixaDeTexto 8"/>
          <p:cNvSpPr txBox="1">
            <a:spLocks noChangeArrowheads="1"/>
          </p:cNvSpPr>
          <p:nvPr/>
        </p:nvSpPr>
        <p:spPr bwMode="auto">
          <a:xfrm>
            <a:off x="395288" y="1196975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Custo Marginal (y) Preço (y)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1704975" y="4437063"/>
            <a:ext cx="5530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4608513" y="4905375"/>
            <a:ext cx="1079500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rma livre 19"/>
          <p:cNvSpPr/>
          <p:nvPr/>
        </p:nvSpPr>
        <p:spPr>
          <a:xfrm>
            <a:off x="3362325" y="3200400"/>
            <a:ext cx="3238500" cy="1838325"/>
          </a:xfrm>
          <a:custGeom>
            <a:avLst/>
            <a:gdLst>
              <a:gd name="connsiteX0" fmla="*/ 0 w 3238500"/>
              <a:gd name="connsiteY0" fmla="*/ 1838325 h 1838325"/>
              <a:gd name="connsiteX1" fmla="*/ 781050 w 3238500"/>
              <a:gd name="connsiteY1" fmla="*/ 1724025 h 1838325"/>
              <a:gd name="connsiteX2" fmla="*/ 1800225 w 3238500"/>
              <a:gd name="connsiteY2" fmla="*/ 1219200 h 1838325"/>
              <a:gd name="connsiteX3" fmla="*/ 3238500 w 3238500"/>
              <a:gd name="connsiteY3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838325">
                <a:moveTo>
                  <a:pt x="0" y="1838325"/>
                </a:moveTo>
                <a:cubicBezTo>
                  <a:pt x="240506" y="1832768"/>
                  <a:pt x="481013" y="1827212"/>
                  <a:pt x="781050" y="1724025"/>
                </a:cubicBezTo>
                <a:cubicBezTo>
                  <a:pt x="1081087" y="1620838"/>
                  <a:pt x="1390650" y="1506537"/>
                  <a:pt x="1800225" y="1219200"/>
                </a:cubicBezTo>
                <a:cubicBezTo>
                  <a:pt x="2209800" y="931863"/>
                  <a:pt x="2724150" y="465931"/>
                  <a:pt x="3238500" y="0"/>
                </a:cubicBez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Problema do Produtor (2)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dirty="0" smtClean="0"/>
              <a:t>Produtor é tomador de preços nos mercados de produtos e insumos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dirty="0" smtClean="0"/>
              <a:t>Que quantidade de insumo utilizar para ter o lucro máximo?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dirty="0" smtClean="0"/>
              <a:t>Lucro = Receita Total – Custo Total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dirty="0" smtClean="0"/>
              <a:t>π  = p y(x) –</a:t>
            </a:r>
            <a:r>
              <a:rPr lang="pt-BR" sz="3000" dirty="0" err="1" smtClean="0"/>
              <a:t>wx</a:t>
            </a:r>
            <a:endParaRPr lang="pt-BR" sz="30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dirty="0" err="1" smtClean="0"/>
              <a:t>dπ</a:t>
            </a:r>
            <a:r>
              <a:rPr lang="pt-BR" sz="3000" dirty="0" smtClean="0"/>
              <a:t>/dx = p </a:t>
            </a:r>
            <a:r>
              <a:rPr lang="pt-BR" sz="3000" dirty="0" err="1" smtClean="0"/>
              <a:t>dy</a:t>
            </a:r>
            <a:r>
              <a:rPr lang="pt-BR" sz="3000" dirty="0" smtClean="0"/>
              <a:t>/dx – w = 0   (</a:t>
            </a:r>
            <a:r>
              <a:rPr lang="pt-BR" sz="3000" dirty="0" err="1" smtClean="0"/>
              <a:t>C.P.O.</a:t>
            </a:r>
            <a:r>
              <a:rPr lang="pt-BR" sz="3000" dirty="0" smtClean="0"/>
              <a:t>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dirty="0" smtClean="0"/>
              <a:t>w =p </a:t>
            </a:r>
            <a:r>
              <a:rPr lang="pt-BR" sz="3000" dirty="0" err="1" smtClean="0"/>
              <a:t>dy</a:t>
            </a:r>
            <a:r>
              <a:rPr lang="pt-BR" sz="3000" dirty="0" smtClean="0"/>
              <a:t>/dx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dirty="0" smtClean="0"/>
              <a:t>preço do insumo = valor do produto marginal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sz="3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Exemplo: Rendimento de um fator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sz="2400" dirty="0" smtClean="0"/>
              <a:t>DERESZ (2001)  estudou os efeitos da suplementação da pastagem de capim-elefante com concentrado sobre a produção e composição do leite e variação de peso vivo de vacas mestiças Holandês x Zebu. Os tratamentos foram: sem concentrado (SC) e com 2,0 kg de concentrado/vaca/dia (CC). 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400" dirty="0" smtClean="0"/>
              <a:t>“</a:t>
            </a:r>
            <a:r>
              <a:rPr lang="pt-BR" sz="2400" b="1" i="1" dirty="0" smtClean="0"/>
              <a:t>A diferença média durante o período experimental foi de 1,5 kg de leite entre o tratamento com 2,0 kg de concentrado por vaca/dia e sem concentrado, respectivamente</a:t>
            </a:r>
            <a:r>
              <a:rPr lang="pt-BR" sz="2400" dirty="0" smtClean="0"/>
              <a:t>.”</a:t>
            </a:r>
          </a:p>
          <a:p>
            <a:pPr marL="0" indent="0">
              <a:buFont typeface="Arial" charset="0"/>
              <a:buNone/>
              <a:defRPr/>
            </a:pPr>
            <a:endParaRPr lang="pt-BR" sz="2400" dirty="0" smtClean="0"/>
          </a:p>
          <a:p>
            <a:pPr>
              <a:defRPr/>
            </a:pPr>
            <a:r>
              <a:rPr lang="pt-BR" sz="1600" dirty="0" err="1" smtClean="0">
                <a:latin typeface="Cambria"/>
              </a:rPr>
              <a:t>Deresz</a:t>
            </a:r>
            <a:r>
              <a:rPr lang="pt-BR" sz="1600" dirty="0" smtClean="0">
                <a:latin typeface="Cambria"/>
              </a:rPr>
              <a:t>, F. “Produção de Leite de Vacas Mestiças Holandês x Zebu em Pastagem de Capim-Elefante, Manejada em Sistema Rotativo com e sem Suplementação durante a Época das Chuvas” </a:t>
            </a:r>
            <a:r>
              <a:rPr lang="pt-BR" sz="1600" i="1" dirty="0" smtClean="0">
                <a:latin typeface="Cambria"/>
              </a:rPr>
              <a:t>Rev. Bras. Zootec. vol.30 no.1 Viçosa Jan./</a:t>
            </a:r>
            <a:r>
              <a:rPr lang="pt-BR" sz="1600" i="1" dirty="0" err="1" smtClean="0">
                <a:latin typeface="Cambria"/>
              </a:rPr>
              <a:t>Feb</a:t>
            </a:r>
            <a:r>
              <a:rPr lang="pt-BR" sz="1600" i="1" dirty="0" smtClean="0">
                <a:latin typeface="Cambria"/>
              </a:rPr>
              <a:t>. 2001</a:t>
            </a:r>
          </a:p>
          <a:p>
            <a:pPr marL="0" indent="0">
              <a:buFont typeface="Arial" charset="0"/>
              <a:buNone/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Questão (a)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Suplementar ou não suplementar?</a:t>
            </a:r>
          </a:p>
          <a:p>
            <a:pPr eaLnBrk="1" hangingPunct="1"/>
            <a:r>
              <a:rPr lang="pt-BR" smtClean="0"/>
              <a:t>Não temos a função de produção inteira, mas apenas dois pontos dela (x = 0; x’= 2) e a variação do produto no intervalo (Δy = 1,5) </a:t>
            </a:r>
          </a:p>
          <a:p>
            <a:pPr eaLnBrk="1" hangingPunct="1"/>
            <a:r>
              <a:rPr lang="pt-BR" smtClean="0"/>
              <a:t>Só podemos determinar o rendimento médio do insumo (concentrado)</a:t>
            </a:r>
          </a:p>
          <a:p>
            <a:pPr algn="ctr" eaLnBrk="1" hangingPunct="1">
              <a:buFont typeface="Arial" charset="0"/>
              <a:buNone/>
            </a:pPr>
            <a:r>
              <a:rPr lang="pt-BR" smtClean="0"/>
              <a:t>Produto médio = Δy / Δx = </a:t>
            </a:r>
            <a:br>
              <a:rPr lang="pt-BR" smtClean="0"/>
            </a:br>
            <a:r>
              <a:rPr lang="pt-BR" smtClean="0"/>
              <a:t>0,75 kg leite / kg concentrado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O valor do produto médio do insumo deve ser igual ou maior que o preço do insumo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06550" y="1657350"/>
          <a:ext cx="5854700" cy="4262438"/>
        </p:xfrm>
        <a:graphic>
          <a:graphicData uri="http://schemas.openxmlformats.org/presentationml/2006/ole">
            <p:oleObj spid="_x0000_s5122" name="Equação" r:id="rId3" imgW="2628720" imgH="2133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Questão (a)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Se p/w &gt; 4/3, então a suplementação será lucrativa</a:t>
            </a:r>
          </a:p>
          <a:p>
            <a:pPr eaLnBrk="1" hangingPunct="1"/>
            <a:r>
              <a:rPr lang="pt-BR" smtClean="0"/>
              <a:t>Se p/w &lt; 4/3, a suplementação reduzirá o lucro</a:t>
            </a:r>
          </a:p>
          <a:p>
            <a:pPr lvl="1" eaLnBrk="1" hangingPunct="1"/>
            <a:r>
              <a:rPr lang="pt-BR" smtClean="0"/>
              <a:t>nesse caso, o leite que a vaca produz a mais não paga o custo da suplementação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Como será a função de produção?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571499" y="3846512"/>
            <a:ext cx="40386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447800" y="5867400"/>
            <a:ext cx="6248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Symbol" charset="2"/>
              </a:rPr>
              <a:t>D</a:t>
            </a:r>
            <a:r>
              <a:rPr lang="pt-BR" sz="2800"/>
              <a:t>y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7543800" y="580072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Calibri" charset="0"/>
              </a:rPr>
              <a:t>x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71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3199606" y="1828007"/>
            <a:ext cx="22225" cy="3529012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3908425" y="4725988"/>
            <a:ext cx="2287587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7" name="TextBox 15"/>
          <p:cNvSpPr txBox="1">
            <a:spLocks noChangeArrowheads="1"/>
          </p:cNvSpPr>
          <p:nvPr/>
        </p:nvSpPr>
        <p:spPr bwMode="auto">
          <a:xfrm>
            <a:off x="4800600" y="57912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Calibri" charset="0"/>
              </a:rPr>
              <a:t>2,0</a:t>
            </a:r>
          </a:p>
        </p:txBody>
      </p:sp>
      <p:sp>
        <p:nvSpPr>
          <p:cNvPr id="55308" name="TextBox 16"/>
          <p:cNvSpPr txBox="1">
            <a:spLocks noChangeArrowheads="1"/>
          </p:cNvSpPr>
          <p:nvPr/>
        </p:nvSpPr>
        <p:spPr bwMode="auto">
          <a:xfrm>
            <a:off x="838200" y="32766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Calibri" charset="0"/>
              </a:rPr>
              <a:t>1,5</a:t>
            </a:r>
          </a:p>
        </p:txBody>
      </p:sp>
      <p:cxnSp>
        <p:nvCxnSpPr>
          <p:cNvPr id="19" name="Straight Connector 18"/>
          <p:cNvCxnSpPr>
            <a:cxnSpLocks noChangeShapeType="1"/>
            <a:stCxn id="10" idx="7"/>
          </p:cNvCxnSpPr>
          <p:nvPr/>
        </p:nvCxnSpPr>
        <p:spPr bwMode="auto">
          <a:xfrm rot="5400000" flipH="1" flipV="1">
            <a:off x="2416175" y="1828800"/>
            <a:ext cx="3070225" cy="4899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1481138" y="2444750"/>
            <a:ext cx="3867150" cy="3424238"/>
          </a:xfrm>
          <a:custGeom>
            <a:avLst/>
            <a:gdLst>
              <a:gd name="T0" fmla="*/ 0 w 3867320"/>
              <a:gd name="T1" fmla="*/ 3425392 h 3425392"/>
              <a:gd name="T2" fmla="*/ 1885559 w 3867320"/>
              <a:gd name="T3" fmla="*/ 2867323 h 3425392"/>
              <a:gd name="T4" fmla="*/ 3309349 w 3867320"/>
              <a:gd name="T5" fmla="*/ 1674209 h 3425392"/>
              <a:gd name="T6" fmla="*/ 3867320 w 3867320"/>
              <a:gd name="T7" fmla="*/ 0 h 3425392"/>
              <a:gd name="T8" fmla="*/ 0 60000 65536"/>
              <a:gd name="T9" fmla="*/ 0 60000 65536"/>
              <a:gd name="T10" fmla="*/ 0 60000 65536"/>
              <a:gd name="T11" fmla="*/ 0 60000 65536"/>
              <a:gd name="T12" fmla="*/ 0 w 3867320"/>
              <a:gd name="T13" fmla="*/ 0 h 3425392"/>
              <a:gd name="T14" fmla="*/ 3867320 w 3867320"/>
              <a:gd name="T15" fmla="*/ 3425392 h 3425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7320" h="3425392">
                <a:moveTo>
                  <a:pt x="0" y="3425392"/>
                </a:moveTo>
                <a:cubicBezTo>
                  <a:pt x="667000" y="3292289"/>
                  <a:pt x="1334001" y="3159187"/>
                  <a:pt x="1885559" y="2867323"/>
                </a:cubicBezTo>
                <a:cubicBezTo>
                  <a:pt x="2437117" y="2575459"/>
                  <a:pt x="2979056" y="2152096"/>
                  <a:pt x="3309349" y="1674209"/>
                </a:cubicBezTo>
                <a:cubicBezTo>
                  <a:pt x="3639642" y="1196322"/>
                  <a:pt x="3753481" y="598161"/>
                  <a:pt x="3867320" y="0"/>
                </a:cubicBez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1443038" y="3386138"/>
            <a:ext cx="4618037" cy="2501900"/>
          </a:xfrm>
          <a:custGeom>
            <a:avLst/>
            <a:gdLst>
              <a:gd name="T0" fmla="*/ 0 w 4617696"/>
              <a:gd name="T1" fmla="*/ 2501691 h 2501691"/>
              <a:gd name="T2" fmla="*/ 1308347 w 4617696"/>
              <a:gd name="T3" fmla="*/ 885214 h 2501691"/>
              <a:gd name="T4" fmla="*/ 4617696 w 4617696"/>
              <a:gd name="T5" fmla="*/ 0 h 2501691"/>
              <a:gd name="T6" fmla="*/ 0 60000 65536"/>
              <a:gd name="T7" fmla="*/ 0 60000 65536"/>
              <a:gd name="T8" fmla="*/ 0 60000 65536"/>
              <a:gd name="T9" fmla="*/ 0 w 4617696"/>
              <a:gd name="T10" fmla="*/ 0 h 2501691"/>
              <a:gd name="T11" fmla="*/ 4617696 w 4617696"/>
              <a:gd name="T12" fmla="*/ 2501691 h 25016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7696" h="2501691">
                <a:moveTo>
                  <a:pt x="0" y="2501691"/>
                </a:moveTo>
                <a:cubicBezTo>
                  <a:pt x="269365" y="1901927"/>
                  <a:pt x="538731" y="1302163"/>
                  <a:pt x="1308347" y="885214"/>
                </a:cubicBezTo>
                <a:cubicBezTo>
                  <a:pt x="2077963" y="468266"/>
                  <a:pt x="3347829" y="234133"/>
                  <a:pt x="4617696" y="0"/>
                </a:cubicBezTo>
              </a:path>
            </a:pathLst>
          </a:custGeom>
          <a:noFill/>
          <a:ln w="25400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18" name="Forma livre 17"/>
          <p:cNvSpPr/>
          <p:nvPr/>
        </p:nvSpPr>
        <p:spPr>
          <a:xfrm>
            <a:off x="1447800" y="2576513"/>
            <a:ext cx="4276725" cy="3281362"/>
          </a:xfrm>
          <a:custGeom>
            <a:avLst/>
            <a:gdLst>
              <a:gd name="connsiteX0" fmla="*/ 0 w 4276725"/>
              <a:gd name="connsiteY0" fmla="*/ 3281362 h 3281362"/>
              <a:gd name="connsiteX1" fmla="*/ 1952625 w 4276725"/>
              <a:gd name="connsiteY1" fmla="*/ 261937 h 3281362"/>
              <a:gd name="connsiteX2" fmla="*/ 4276725 w 4276725"/>
              <a:gd name="connsiteY2" fmla="*/ 1709737 h 328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6725" h="3281362">
                <a:moveTo>
                  <a:pt x="0" y="3281362"/>
                </a:moveTo>
                <a:cubicBezTo>
                  <a:pt x="619919" y="1902618"/>
                  <a:pt x="1239838" y="523875"/>
                  <a:pt x="1952625" y="261937"/>
                </a:cubicBezTo>
                <a:cubicBezTo>
                  <a:pt x="2665413" y="0"/>
                  <a:pt x="3471069" y="854868"/>
                  <a:pt x="4276725" y="170973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5989638" y="3714750"/>
            <a:ext cx="27257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i="1">
                <a:solidFill>
                  <a:srgbClr val="FF0000"/>
                </a:solidFill>
              </a:rPr>
              <a:t>Sem conhecer a função de produção, nem os preços do leite e do suplemento, não é possível determinar qual é a suplementação economicamente ótima.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Quem produz?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Unidades produtivas: “FIRMAS”</a:t>
            </a:r>
          </a:p>
          <a:p>
            <a:pPr eaLnBrk="1" hangingPunct="1"/>
            <a:r>
              <a:rPr lang="pt-BR" smtClean="0"/>
              <a:t>Questões não respondidas (Microeconomia)</a:t>
            </a:r>
          </a:p>
          <a:p>
            <a:pPr lvl="1" eaLnBrk="1" hangingPunct="1"/>
            <a:r>
              <a:rPr lang="pt-BR" smtClean="0"/>
              <a:t>A quem pertencem?</a:t>
            </a:r>
          </a:p>
          <a:p>
            <a:pPr lvl="1" eaLnBrk="1" hangingPunct="1"/>
            <a:r>
              <a:rPr lang="pt-BR" smtClean="0"/>
              <a:t>Quem administra?</a:t>
            </a:r>
          </a:p>
          <a:p>
            <a:pPr lvl="1" eaLnBrk="1" hangingPunct="1"/>
            <a:r>
              <a:rPr lang="pt-BR" smtClean="0"/>
              <a:t>Como a firma é administrada?</a:t>
            </a:r>
          </a:p>
          <a:p>
            <a:pPr lvl="1" eaLnBrk="1" hangingPunct="1"/>
            <a:r>
              <a:rPr lang="pt-BR" smtClean="0"/>
              <a:t>Como é organizada?</a:t>
            </a:r>
          </a:p>
          <a:p>
            <a:pPr eaLnBrk="1" hangingPunct="1"/>
            <a:r>
              <a:rPr lang="pt-BR" smtClean="0"/>
              <a:t>O que ela pode fazer?</a:t>
            </a:r>
          </a:p>
          <a:p>
            <a:pPr eaLnBrk="1" hangingPunct="1"/>
            <a:r>
              <a:rPr lang="pt-BR" smtClean="0"/>
              <a:t>Firma vista como CAIXA PRETA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Questão (b)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6838" indent="0" eaLnBrk="1" hangingPunct="1">
              <a:buFont typeface="Arial" charset="0"/>
              <a:buNone/>
            </a:pPr>
            <a:r>
              <a:rPr lang="pt-BR" smtClean="0"/>
              <a:t>Suponha que a resposta da suplementação seja dada por y = 0,75x</a:t>
            </a:r>
            <a:r>
              <a:rPr lang="pt-BR" baseline="30000" smtClean="0"/>
              <a:t>0,5</a:t>
            </a:r>
            <a:r>
              <a:rPr lang="pt-BR" smtClean="0"/>
              <a:t>, onde y é o incremento da quantidade de leite / vaca / dia e x é a quantidade de concentrado / vaca / dia.</a:t>
            </a:r>
          </a:p>
          <a:p>
            <a:pPr marL="96838" indent="0" eaLnBrk="1" hangingPunct="1">
              <a:buFont typeface="Arial" charset="0"/>
              <a:buNone/>
            </a:pPr>
            <a:endParaRPr lang="pt-BR" smtClean="0"/>
          </a:p>
          <a:p>
            <a:pPr marL="96838" indent="0" eaLnBrk="1" hangingPunct="1">
              <a:buFont typeface="Arial" charset="0"/>
              <a:buNone/>
            </a:pPr>
            <a:r>
              <a:rPr lang="pt-BR" smtClean="0"/>
              <a:t>Mostre que a suplementação ótima é aquela em que o preço do suplemento é igual ao valor de seu produto marginal.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Suplementação ótima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85800" y="1143000"/>
          <a:ext cx="4379913" cy="5395913"/>
        </p:xfrm>
        <a:graphic>
          <a:graphicData uri="http://schemas.openxmlformats.org/presentationml/2006/ole">
            <p:oleObj spid="_x0000_s6146" name="Equation" r:id="rId3" imgW="1752600" imgH="21590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943600" y="2971800"/>
          <a:ext cx="1800225" cy="1111250"/>
        </p:xfrm>
        <a:graphic>
          <a:graphicData uri="http://schemas.openxmlformats.org/presentationml/2006/ole">
            <p:oleObj spid="_x0000_s6147" name="Equation" r:id="rId4" imgW="5969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685925" y="1357312"/>
          <a:ext cx="577215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47" name="Retângulo 2"/>
          <p:cNvSpPr>
            <a:spLocks noChangeArrowheads="1"/>
          </p:cNvSpPr>
          <p:nvPr/>
        </p:nvSpPr>
        <p:spPr bwMode="auto">
          <a:xfrm>
            <a:off x="6500813" y="1928813"/>
            <a:ext cx="133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70C0"/>
                </a:solidFill>
              </a:rPr>
              <a:t>y = 0,75x</a:t>
            </a:r>
            <a:r>
              <a:rPr lang="pt-BR" baseline="30000">
                <a:solidFill>
                  <a:srgbClr val="0070C0"/>
                </a:solidFill>
              </a:rPr>
              <a:t>0,5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57348" name="Retângulo 3"/>
          <p:cNvSpPr>
            <a:spLocks noChangeArrowheads="1"/>
          </p:cNvSpPr>
          <p:nvPr/>
        </p:nvSpPr>
        <p:spPr bwMode="auto">
          <a:xfrm>
            <a:off x="2786063" y="928688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Preço do leite p = $ 0,50 / kg</a:t>
            </a:r>
          </a:p>
          <a:p>
            <a:r>
              <a:rPr lang="pt-BR"/>
              <a:t>Preço do concentrado w = $ 0,25 / kg </a:t>
            </a:r>
          </a:p>
        </p:txBody>
      </p:sp>
      <p:sp>
        <p:nvSpPr>
          <p:cNvPr id="57349" name="Retângulo 4"/>
          <p:cNvSpPr>
            <a:spLocks noChangeArrowheads="1"/>
          </p:cNvSpPr>
          <p:nvPr/>
        </p:nvSpPr>
        <p:spPr bwMode="auto">
          <a:xfrm>
            <a:off x="5429250" y="3643313"/>
            <a:ext cx="2020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 </a:t>
            </a:r>
            <a:r>
              <a:rPr lang="pt-BR">
                <a:solidFill>
                  <a:srgbClr val="C00000"/>
                </a:solidFill>
              </a:rPr>
              <a:t>dy/dx = 0,375x</a:t>
            </a:r>
            <a:r>
              <a:rPr lang="pt-BR" baseline="30000">
                <a:solidFill>
                  <a:srgbClr val="C00000"/>
                </a:solidFill>
              </a:rPr>
              <a:t>-0,5</a:t>
            </a:r>
            <a:endParaRPr lang="pt-BR">
              <a:solidFill>
                <a:srgbClr val="C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81700" y="4429125"/>
            <a:ext cx="23653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3"/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50000"/>
                  </a:schemeClr>
                </a:solidFill>
              </a:rPr>
              <a:t>p.dy/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dx = 0,1875x</a:t>
            </a:r>
            <a:r>
              <a:rPr lang="pt-BR" baseline="30000" dirty="0">
                <a:solidFill>
                  <a:schemeClr val="accent3">
                    <a:lumMod val="50000"/>
                  </a:schemeClr>
                </a:solidFill>
              </a:rPr>
              <a:t>-0,5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351" name="Retângulo 6"/>
          <p:cNvSpPr>
            <a:spLocks noChangeArrowheads="1"/>
          </p:cNvSpPr>
          <p:nvPr/>
        </p:nvSpPr>
        <p:spPr bwMode="auto">
          <a:xfrm>
            <a:off x="7304088" y="4000500"/>
            <a:ext cx="106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5E358B"/>
                </a:solidFill>
              </a:rPr>
              <a:t>w = 0,25</a:t>
            </a:r>
          </a:p>
        </p:txBody>
      </p:sp>
      <p:sp>
        <p:nvSpPr>
          <p:cNvPr id="8" name="Elipse 7"/>
          <p:cNvSpPr/>
          <p:nvPr/>
        </p:nvSpPr>
        <p:spPr>
          <a:xfrm>
            <a:off x="3571875" y="4143375"/>
            <a:ext cx="117475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0" name="Conector reto 9"/>
          <p:cNvCxnSpPr>
            <a:stCxn id="8" idx="4"/>
          </p:cNvCxnSpPr>
          <p:nvPr/>
        </p:nvCxnSpPr>
        <p:spPr>
          <a:xfrm rot="16200000" flipH="1">
            <a:off x="3351213" y="4494213"/>
            <a:ext cx="571500" cy="127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 explicativo retangular com cantos arredondados 13"/>
          <p:cNvSpPr/>
          <p:nvPr/>
        </p:nvSpPr>
        <p:spPr>
          <a:xfrm>
            <a:off x="1500188" y="5286375"/>
            <a:ext cx="1643062" cy="928688"/>
          </a:xfrm>
          <a:prstGeom prst="wedgeRoundRectCallout">
            <a:avLst>
              <a:gd name="adj1" fmla="val 79456"/>
              <a:gd name="adj2" fmla="val -102627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0,5625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Custo Marginal, Médio e Curva de Oferta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70038"/>
            <a:ext cx="76073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3810000"/>
            <a:ext cx="4724400" cy="461963"/>
            <a:chOff x="838200" y="3810000"/>
            <a:chExt cx="4724400" cy="461665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447800" y="4116190"/>
              <a:ext cx="4114800" cy="15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14" name="TextBox 7"/>
            <p:cNvSpPr txBox="1">
              <a:spLocks noChangeArrowheads="1"/>
            </p:cNvSpPr>
            <p:nvPr/>
          </p:nvSpPr>
          <p:spPr bwMode="auto">
            <a:xfrm>
              <a:off x="838200" y="38100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>
                  <a:solidFill>
                    <a:srgbClr val="0000FF"/>
                  </a:solidFill>
                  <a:latin typeface="Calibri" charset="0"/>
                </a:rPr>
                <a:t>p</a:t>
              </a:r>
              <a:r>
                <a:rPr lang="pt-BR" sz="2400" baseline="-25000">
                  <a:solidFill>
                    <a:srgbClr val="0000FF"/>
                  </a:solidFill>
                  <a:latin typeface="Calibri" charset="0"/>
                </a:rPr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64150" y="4117975"/>
            <a:ext cx="428625" cy="2359025"/>
            <a:chOff x="5264636" y="4117182"/>
            <a:chExt cx="427972" cy="235981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4457503" y="5144642"/>
              <a:ext cx="2056504" cy="15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12" name="Rectangle 13"/>
            <p:cNvSpPr>
              <a:spLocks noChangeArrowheads="1"/>
            </p:cNvSpPr>
            <p:nvPr/>
          </p:nvSpPr>
          <p:spPr bwMode="auto">
            <a:xfrm>
              <a:off x="5264636" y="6015335"/>
              <a:ext cx="427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0000FF"/>
                  </a:solidFill>
                  <a:latin typeface="Calibri" charset="0"/>
                </a:rPr>
                <a:t>y</a:t>
              </a:r>
              <a:r>
                <a:rPr lang="pt-BR" sz="2400" baseline="-25000">
                  <a:solidFill>
                    <a:srgbClr val="0000FF"/>
                  </a:solidFill>
                  <a:latin typeface="Calibri" charset="0"/>
                </a:rPr>
                <a:t>1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4800600"/>
            <a:ext cx="3581400" cy="461963"/>
            <a:chOff x="838200" y="3810000"/>
            <a:chExt cx="4724400" cy="461665"/>
          </a:xfrm>
        </p:grpSpPr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1447598" y="4116190"/>
              <a:ext cx="4115002" cy="15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10" name="TextBox 19"/>
            <p:cNvSpPr txBox="1">
              <a:spLocks noChangeArrowheads="1"/>
            </p:cNvSpPr>
            <p:nvPr/>
          </p:nvSpPr>
          <p:spPr bwMode="auto">
            <a:xfrm>
              <a:off x="838200" y="38100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>
                  <a:solidFill>
                    <a:srgbClr val="0000FF"/>
                  </a:solidFill>
                  <a:latin typeface="Calibri" charset="0"/>
                </a:rPr>
                <a:t>p</a:t>
              </a:r>
              <a:r>
                <a:rPr lang="pt-BR" sz="2400" baseline="-25000">
                  <a:solidFill>
                    <a:srgbClr val="0000FF"/>
                  </a:solidFill>
                  <a:latin typeface="Calibri" charset="0"/>
                </a:rPr>
                <a:t>0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505200" y="5106988"/>
            <a:ext cx="428625" cy="1370012"/>
            <a:chOff x="5264636" y="4117182"/>
            <a:chExt cx="427972" cy="2359818"/>
          </a:xfrm>
        </p:grpSpPr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rot="5400000">
              <a:off x="4457607" y="5144537"/>
              <a:ext cx="2056296" cy="15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08" name="Rectangle 22"/>
            <p:cNvSpPr>
              <a:spLocks noChangeArrowheads="1"/>
            </p:cNvSpPr>
            <p:nvPr/>
          </p:nvSpPr>
          <p:spPr bwMode="auto">
            <a:xfrm>
              <a:off x="5264636" y="6015335"/>
              <a:ext cx="427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0000FF"/>
                  </a:solidFill>
                  <a:latin typeface="Calibri" charset="0"/>
                </a:rPr>
                <a:t>y</a:t>
              </a:r>
              <a:r>
                <a:rPr lang="pt-BR" sz="2400" baseline="-25000">
                  <a:solidFill>
                    <a:srgbClr val="0000FF"/>
                  </a:solidFill>
                  <a:latin typeface="Calibri" charset="0"/>
                </a:rPr>
                <a:t>0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05200" y="5630863"/>
            <a:ext cx="685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  <a:latin typeface="Zapf Dingbats" charset="2"/>
              </a:rPr>
              <a:t>✗</a:t>
            </a:r>
            <a:endParaRPr lang="pt-BR" sz="4400">
              <a:solidFill>
                <a:srgbClr val="FF0000"/>
              </a:solidFill>
              <a:latin typeface="Calibri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552575" y="5105400"/>
            <a:ext cx="428625" cy="1370013"/>
            <a:chOff x="5264636" y="4117182"/>
            <a:chExt cx="427972" cy="2359818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457608" y="5144536"/>
              <a:ext cx="2056295" cy="15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06" name="Rectangle 29"/>
            <p:cNvSpPr>
              <a:spLocks noChangeArrowheads="1"/>
            </p:cNvSpPr>
            <p:nvPr/>
          </p:nvSpPr>
          <p:spPr bwMode="auto">
            <a:xfrm>
              <a:off x="5264636" y="6015335"/>
              <a:ext cx="427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0000FF"/>
                  </a:solidFill>
                  <a:latin typeface="Calibri" charset="0"/>
                </a:rPr>
                <a:t>y</a:t>
              </a:r>
              <a:r>
                <a:rPr lang="pt-BR" sz="2400" baseline="-25000">
                  <a:solidFill>
                    <a:srgbClr val="0000FF"/>
                  </a:solidFill>
                  <a:latin typeface="Calibri" charset="0"/>
                </a:rPr>
                <a:t>0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838200" y="3124200"/>
            <a:ext cx="5486400" cy="461963"/>
            <a:chOff x="838200" y="3810000"/>
            <a:chExt cx="4724400" cy="461665"/>
          </a:xfrm>
        </p:grpSpPr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1447888" y="4116190"/>
              <a:ext cx="4114712" cy="15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04" name="TextBox 32"/>
            <p:cNvSpPr txBox="1">
              <a:spLocks noChangeArrowheads="1"/>
            </p:cNvSpPr>
            <p:nvPr/>
          </p:nvSpPr>
          <p:spPr bwMode="auto">
            <a:xfrm>
              <a:off x="838200" y="38100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>
                  <a:solidFill>
                    <a:srgbClr val="0000FF"/>
                  </a:solidFill>
                  <a:latin typeface="Calibri" charset="0"/>
                </a:rPr>
                <a:t>p</a:t>
              </a:r>
              <a:r>
                <a:rPr lang="pt-BR" sz="2400" baseline="-25000">
                  <a:solidFill>
                    <a:srgbClr val="0000FF"/>
                  </a:solidFill>
                  <a:latin typeface="Calibri" charset="0"/>
                </a:rPr>
                <a:t>2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048375" y="3200400"/>
            <a:ext cx="428625" cy="3505200"/>
            <a:chOff x="5264636" y="4117182"/>
            <a:chExt cx="427972" cy="2359818"/>
          </a:xfrm>
        </p:grpSpPr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rot="5400000">
              <a:off x="4457610" y="5144535"/>
              <a:ext cx="2056291" cy="15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02" name="Rectangle 35"/>
            <p:cNvSpPr>
              <a:spLocks noChangeArrowheads="1"/>
            </p:cNvSpPr>
            <p:nvPr/>
          </p:nvSpPr>
          <p:spPr bwMode="auto">
            <a:xfrm>
              <a:off x="5264636" y="6015335"/>
              <a:ext cx="427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0000FF"/>
                  </a:solidFill>
                  <a:latin typeface="Calibri" charset="0"/>
                </a:rPr>
                <a:t>y</a:t>
              </a:r>
              <a:r>
                <a:rPr lang="pt-BR" sz="2400" baseline="-25000">
                  <a:solidFill>
                    <a:srgbClr val="0000FF"/>
                  </a:solidFill>
                  <a:latin typeface="Calibri" charset="0"/>
                </a:rPr>
                <a:t>2</a:t>
              </a:r>
            </a:p>
          </p:txBody>
        </p:sp>
      </p:grpSp>
      <p:sp>
        <p:nvSpPr>
          <p:cNvPr id="37900" name="TextBox 36"/>
          <p:cNvSpPr txBox="1">
            <a:spLocks noChangeArrowheads="1"/>
          </p:cNvSpPr>
          <p:nvPr/>
        </p:nvSpPr>
        <p:spPr bwMode="auto">
          <a:xfrm>
            <a:off x="2667000" y="1676400"/>
            <a:ext cx="472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Firma tomadora de preços maximiza lucro produzindo a quantidade </a:t>
            </a:r>
            <a:r>
              <a:rPr lang="pt-BR" b="1">
                <a:latin typeface="Calibri" charset="0"/>
              </a:rPr>
              <a:t>y</a:t>
            </a:r>
            <a:r>
              <a:rPr lang="pt-BR">
                <a:latin typeface="Calibri" charset="0"/>
              </a:rPr>
              <a:t> para a qual</a:t>
            </a:r>
            <a:br>
              <a:rPr lang="pt-BR">
                <a:latin typeface="Calibri" charset="0"/>
              </a:rPr>
            </a:br>
            <a:r>
              <a:rPr lang="pt-BR" b="1">
                <a:latin typeface="Calibri" charset="0"/>
              </a:rPr>
              <a:t>preço = custo marginal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Curva de Oferta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93838"/>
            <a:ext cx="7262813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1677194" y="4953794"/>
            <a:ext cx="457200" cy="1588"/>
          </a:xfrm>
          <a:prstGeom prst="line">
            <a:avLst/>
          </a:prstGeom>
          <a:noFill/>
          <a:ln w="44450">
            <a:solidFill>
              <a:srgbClr val="BD3F3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05000" y="4722813"/>
            <a:ext cx="2438400" cy="1587"/>
          </a:xfrm>
          <a:prstGeom prst="line">
            <a:avLst/>
          </a:prstGeom>
          <a:noFill/>
          <a:ln w="47625">
            <a:solidFill>
              <a:srgbClr val="BD3F30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Curva de Oferta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Firma tomadora de preços</a:t>
            </a:r>
          </a:p>
          <a:p>
            <a:pPr eaLnBrk="1" hangingPunct="1"/>
            <a:r>
              <a:rPr lang="pt-BR" smtClean="0"/>
              <a:t>conduta: escolhe y tal que preço = dC/dy, </a:t>
            </a:r>
            <a:br>
              <a:rPr lang="pt-BR" smtClean="0"/>
            </a:br>
            <a:r>
              <a:rPr lang="pt-BR" smtClean="0"/>
              <a:t>se preço ≥ custo médio</a:t>
            </a:r>
          </a:p>
          <a:p>
            <a:pPr eaLnBrk="1" hangingPunct="1"/>
            <a:r>
              <a:rPr lang="pt-BR" smtClean="0"/>
              <a:t>A Curva de Oferta corresponde ao ramo da curva de custo marginal acima da curva de custo médio</a:t>
            </a:r>
          </a:p>
          <a:p>
            <a:pPr eaLnBrk="1" hangingPunct="1"/>
            <a:r>
              <a:rPr lang="pt-BR" smtClean="0"/>
              <a:t>Para preços menores que o custo médio, a oferta é zero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Passos da derivação da </a:t>
            </a:r>
            <a:br>
              <a:rPr lang="pt-BR" sz="4000" smtClean="0"/>
            </a:br>
            <a:r>
              <a:rPr lang="pt-BR" sz="4000" smtClean="0"/>
              <a:t>Curva de Oferta</a:t>
            </a:r>
          </a:p>
        </p:txBody>
      </p:sp>
      <p:sp>
        <p:nvSpPr>
          <p:cNvPr id="4096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pt-BR" sz="2700" smtClean="0"/>
              <a:t>Conjunto de Possibilidades de Produção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pt-BR" sz="2700" smtClean="0"/>
              <a:t>Função de Produção (subconjunto tecnicamente eficiente)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pt-BR" sz="2700" smtClean="0"/>
              <a:t>Requisito de Insumos (inversa da função de produção)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pt-BR" sz="2700" smtClean="0"/>
              <a:t>Função Custo Total: quantidade de insumo requerida para produzir determinada quantidade de produto x preço do insumo (eficiência econômica)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pt-BR" sz="2700" smtClean="0"/>
              <a:t>Custo Médio e Custo Marginal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pt-BR" sz="2700" smtClean="0"/>
              <a:t>Curva de Oferta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Escolha ótima de insumos</a:t>
            </a:r>
          </a:p>
        </p:txBody>
      </p:sp>
      <p:sp>
        <p:nvSpPr>
          <p:cNvPr id="4198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898989"/>
                </a:solidFill>
              </a:rPr>
              <a:t>Tecnologias com vários insumos</a:t>
            </a:r>
          </a:p>
          <a:p>
            <a:pPr eaLnBrk="1" hangingPunct="1"/>
            <a:r>
              <a:rPr lang="pt-BR" smtClean="0">
                <a:solidFill>
                  <a:srgbClr val="898989"/>
                </a:solidFill>
              </a:rPr>
              <a:t>Demanda Derivada por Insumos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786063" y="3214688"/>
            <a:ext cx="3643312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Reduzindo a simplificação: vários insumos e um produto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Isoquantas ou Curvas de Isoproduto</a:t>
            </a:r>
          </a:p>
        </p:txBody>
      </p:sp>
      <p:grpSp>
        <p:nvGrpSpPr>
          <p:cNvPr id="43011" name="Group 10"/>
          <p:cNvGrpSpPr>
            <a:grpSpLocks/>
          </p:cNvGrpSpPr>
          <p:nvPr/>
        </p:nvGrpSpPr>
        <p:grpSpPr bwMode="auto">
          <a:xfrm>
            <a:off x="2286000" y="1828800"/>
            <a:ext cx="4343400" cy="3962400"/>
            <a:chOff x="2286000" y="1828800"/>
            <a:chExt cx="4343400" cy="3962400"/>
          </a:xfrm>
        </p:grpSpPr>
        <p:grpSp>
          <p:nvGrpSpPr>
            <p:cNvPr id="43023" name="Group 7"/>
            <p:cNvGrpSpPr>
              <a:grpSpLocks/>
            </p:cNvGrpSpPr>
            <p:nvPr/>
          </p:nvGrpSpPr>
          <p:grpSpPr bwMode="auto">
            <a:xfrm>
              <a:off x="2665411" y="1828800"/>
              <a:ext cx="3506789" cy="3581399"/>
              <a:chOff x="2665411" y="1828800"/>
              <a:chExt cx="3506789" cy="3581399"/>
            </a:xfrm>
          </p:grpSpPr>
          <p:cxnSp>
            <p:nvCxnSpPr>
              <p:cNvPr id="5" name="Straight Arrow Connector 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13607" y="3580606"/>
                <a:ext cx="3505200" cy="1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" name="Straight Arrow Connector 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667000" y="5408613"/>
                <a:ext cx="3505200" cy="1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3024" name="TextBox 8"/>
            <p:cNvSpPr txBox="1">
              <a:spLocks noChangeArrowheads="1"/>
            </p:cNvSpPr>
            <p:nvPr/>
          </p:nvSpPr>
          <p:spPr bwMode="auto">
            <a:xfrm>
              <a:off x="6019800" y="54102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Calibri" charset="0"/>
                </a:rPr>
                <a:t>x</a:t>
              </a:r>
              <a:r>
                <a:rPr lang="pt-BR" baseline="-25000">
                  <a:latin typeface="Calibri" charset="0"/>
                </a:rPr>
                <a:t>1</a:t>
              </a:r>
            </a:p>
          </p:txBody>
        </p:sp>
        <p:sp>
          <p:nvSpPr>
            <p:cNvPr id="43025" name="TextBox 9"/>
            <p:cNvSpPr txBox="1">
              <a:spLocks noChangeArrowheads="1"/>
            </p:cNvSpPr>
            <p:nvPr/>
          </p:nvSpPr>
          <p:spPr bwMode="auto">
            <a:xfrm>
              <a:off x="2286000" y="18288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Calibri" charset="0"/>
                </a:rPr>
                <a:t>x</a:t>
              </a:r>
              <a:r>
                <a:rPr lang="pt-BR" baseline="-25000">
                  <a:latin typeface="Calibri" charset="0"/>
                </a:rPr>
                <a:t>2</a:t>
              </a:r>
            </a:p>
          </p:txBody>
        </p:sp>
      </p:grpSp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2819400" y="2743200"/>
            <a:ext cx="3352800" cy="2438400"/>
          </a:xfrm>
          <a:custGeom>
            <a:avLst/>
            <a:gdLst>
              <a:gd name="T0" fmla="*/ 0 w 2184400"/>
              <a:gd name="T1" fmla="*/ 0 h 1625600"/>
              <a:gd name="T2" fmla="*/ 847947 w 2184400"/>
              <a:gd name="T3" fmla="*/ 1438275 h 1625600"/>
              <a:gd name="T4" fmla="*/ 2085753 w 2184400"/>
              <a:gd name="T5" fmla="*/ 2190750 h 1625600"/>
              <a:gd name="T6" fmla="*/ 3352800 w 2184400"/>
              <a:gd name="T7" fmla="*/ 2438400 h 1625600"/>
              <a:gd name="T8" fmla="*/ 0 60000 65536"/>
              <a:gd name="T9" fmla="*/ 0 60000 65536"/>
              <a:gd name="T10" fmla="*/ 0 60000 65536"/>
              <a:gd name="T11" fmla="*/ 0 60000 65536"/>
              <a:gd name="T12" fmla="*/ 0 w 2184400"/>
              <a:gd name="T13" fmla="*/ 0 h 1625600"/>
              <a:gd name="T14" fmla="*/ 2184400 w 2184400"/>
              <a:gd name="T15" fmla="*/ 1625600 h 162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400" h="1625600">
                <a:moveTo>
                  <a:pt x="0" y="0"/>
                </a:moveTo>
                <a:cubicBezTo>
                  <a:pt x="162983" y="357716"/>
                  <a:pt x="325967" y="715433"/>
                  <a:pt x="552450" y="958850"/>
                </a:cubicBezTo>
                <a:cubicBezTo>
                  <a:pt x="778933" y="1202267"/>
                  <a:pt x="1086908" y="1349375"/>
                  <a:pt x="1358900" y="1460500"/>
                </a:cubicBezTo>
                <a:cubicBezTo>
                  <a:pt x="1630892" y="1571625"/>
                  <a:pt x="1907646" y="1598612"/>
                  <a:pt x="2184400" y="1625600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3302000" y="2743200"/>
            <a:ext cx="2870200" cy="1981200"/>
          </a:xfrm>
          <a:custGeom>
            <a:avLst/>
            <a:gdLst>
              <a:gd name="T0" fmla="*/ 0 w 2184400"/>
              <a:gd name="T1" fmla="*/ 0 h 1625600"/>
              <a:gd name="T2" fmla="*/ 725894 w 2184400"/>
              <a:gd name="T3" fmla="*/ 1168598 h 1625600"/>
              <a:gd name="T4" fmla="*/ 1785531 w 2184400"/>
              <a:gd name="T5" fmla="*/ 1779984 h 1625600"/>
              <a:gd name="T6" fmla="*/ 2870200 w 2184400"/>
              <a:gd name="T7" fmla="*/ 1981200 h 1625600"/>
              <a:gd name="T8" fmla="*/ 0 60000 65536"/>
              <a:gd name="T9" fmla="*/ 0 60000 65536"/>
              <a:gd name="T10" fmla="*/ 0 60000 65536"/>
              <a:gd name="T11" fmla="*/ 0 60000 65536"/>
              <a:gd name="T12" fmla="*/ 0 w 2184400"/>
              <a:gd name="T13" fmla="*/ 0 h 1625600"/>
              <a:gd name="T14" fmla="*/ 2184400 w 2184400"/>
              <a:gd name="T15" fmla="*/ 1625600 h 162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400" h="1625600">
                <a:moveTo>
                  <a:pt x="0" y="0"/>
                </a:moveTo>
                <a:cubicBezTo>
                  <a:pt x="162983" y="357716"/>
                  <a:pt x="325967" y="715433"/>
                  <a:pt x="552450" y="958850"/>
                </a:cubicBezTo>
                <a:cubicBezTo>
                  <a:pt x="778933" y="1202267"/>
                  <a:pt x="1086908" y="1349375"/>
                  <a:pt x="1358900" y="1460500"/>
                </a:cubicBezTo>
                <a:cubicBezTo>
                  <a:pt x="1630892" y="1571625"/>
                  <a:pt x="1907646" y="1598612"/>
                  <a:pt x="2184400" y="1625600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3962400" y="2590800"/>
            <a:ext cx="2184400" cy="1625600"/>
          </a:xfrm>
          <a:custGeom>
            <a:avLst/>
            <a:gdLst>
              <a:gd name="T0" fmla="*/ 0 w 2184400"/>
              <a:gd name="T1" fmla="*/ 0 h 1625600"/>
              <a:gd name="T2" fmla="*/ 552450 w 2184400"/>
              <a:gd name="T3" fmla="*/ 958850 h 1625600"/>
              <a:gd name="T4" fmla="*/ 1358900 w 2184400"/>
              <a:gd name="T5" fmla="*/ 1460500 h 1625600"/>
              <a:gd name="T6" fmla="*/ 2184400 w 2184400"/>
              <a:gd name="T7" fmla="*/ 1625600 h 1625600"/>
              <a:gd name="T8" fmla="*/ 0 60000 65536"/>
              <a:gd name="T9" fmla="*/ 0 60000 65536"/>
              <a:gd name="T10" fmla="*/ 0 60000 65536"/>
              <a:gd name="T11" fmla="*/ 0 60000 65536"/>
              <a:gd name="T12" fmla="*/ 0 w 2184400"/>
              <a:gd name="T13" fmla="*/ 0 h 1625600"/>
              <a:gd name="T14" fmla="*/ 2184400 w 2184400"/>
              <a:gd name="T15" fmla="*/ 1625600 h 162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400" h="1625600">
                <a:moveTo>
                  <a:pt x="0" y="0"/>
                </a:moveTo>
                <a:cubicBezTo>
                  <a:pt x="162983" y="357716"/>
                  <a:pt x="325967" y="715433"/>
                  <a:pt x="552450" y="958850"/>
                </a:cubicBezTo>
                <a:cubicBezTo>
                  <a:pt x="778933" y="1202267"/>
                  <a:pt x="1086908" y="1349375"/>
                  <a:pt x="1358900" y="1460500"/>
                </a:cubicBezTo>
                <a:cubicBezTo>
                  <a:pt x="1630892" y="1571625"/>
                  <a:pt x="1907646" y="1598612"/>
                  <a:pt x="2184400" y="1625600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4495800" y="2357438"/>
            <a:ext cx="1747838" cy="1300162"/>
          </a:xfrm>
          <a:custGeom>
            <a:avLst/>
            <a:gdLst>
              <a:gd name="T0" fmla="*/ 0 w 2184400"/>
              <a:gd name="T1" fmla="*/ 0 h 1625600"/>
              <a:gd name="T2" fmla="*/ 442040 w 2184400"/>
              <a:gd name="T3" fmla="*/ 766892 h 1625600"/>
              <a:gd name="T4" fmla="*/ 1087318 w 2184400"/>
              <a:gd name="T5" fmla="*/ 1168114 h 1625600"/>
              <a:gd name="T6" fmla="*/ 1747838 w 2184400"/>
              <a:gd name="T7" fmla="*/ 1300162 h 1625600"/>
              <a:gd name="T8" fmla="*/ 0 60000 65536"/>
              <a:gd name="T9" fmla="*/ 0 60000 65536"/>
              <a:gd name="T10" fmla="*/ 0 60000 65536"/>
              <a:gd name="T11" fmla="*/ 0 60000 65536"/>
              <a:gd name="T12" fmla="*/ 0 w 2184400"/>
              <a:gd name="T13" fmla="*/ 0 h 1625600"/>
              <a:gd name="T14" fmla="*/ 2184400 w 2184400"/>
              <a:gd name="T15" fmla="*/ 1625600 h 162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400" h="1625600">
                <a:moveTo>
                  <a:pt x="0" y="0"/>
                </a:moveTo>
                <a:cubicBezTo>
                  <a:pt x="162983" y="357716"/>
                  <a:pt x="325967" y="715433"/>
                  <a:pt x="552450" y="958850"/>
                </a:cubicBezTo>
                <a:cubicBezTo>
                  <a:pt x="778933" y="1202267"/>
                  <a:pt x="1086908" y="1349375"/>
                  <a:pt x="1358900" y="1460500"/>
                </a:cubicBezTo>
                <a:cubicBezTo>
                  <a:pt x="1630892" y="1571625"/>
                  <a:pt x="1907646" y="1598612"/>
                  <a:pt x="2184400" y="1625600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6172200" y="2133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urier New" charset="0"/>
                <a:cs typeface="Courier New" charset="0"/>
              </a:rPr>
              <a:t>I</a:t>
            </a:r>
            <a:r>
              <a:rPr lang="pt-BR" baseline="-25000">
                <a:latin typeface="Calibri" charset="0"/>
              </a:rPr>
              <a:t>n</a:t>
            </a:r>
          </a:p>
        </p:txBody>
      </p:sp>
      <p:sp>
        <p:nvSpPr>
          <p:cNvPr id="43017" name="TextBox 13"/>
          <p:cNvSpPr txBox="1">
            <a:spLocks noChangeArrowheads="1"/>
          </p:cNvSpPr>
          <p:nvPr/>
        </p:nvSpPr>
        <p:spPr bwMode="auto">
          <a:xfrm>
            <a:off x="6172200" y="3429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urier New" charset="0"/>
                <a:cs typeface="Courier New" charset="0"/>
              </a:rPr>
              <a:t>I</a:t>
            </a:r>
            <a:r>
              <a:rPr lang="pt-BR" baseline="-25000">
                <a:latin typeface="Courier New" charset="0"/>
                <a:cs typeface="Courier New" charset="0"/>
              </a:rPr>
              <a:t>4</a:t>
            </a:r>
            <a:endParaRPr lang="pt-BR" baseline="-25000">
              <a:latin typeface="Calibri" charset="0"/>
            </a:endParaRPr>
          </a:p>
        </p:txBody>
      </p:sp>
      <p:sp>
        <p:nvSpPr>
          <p:cNvPr id="43018" name="TextBox 14"/>
          <p:cNvSpPr txBox="1">
            <a:spLocks noChangeArrowheads="1"/>
          </p:cNvSpPr>
          <p:nvPr/>
        </p:nvSpPr>
        <p:spPr bwMode="auto">
          <a:xfrm>
            <a:off x="6172200" y="4038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urier New" charset="0"/>
                <a:cs typeface="Courier New" charset="0"/>
              </a:rPr>
              <a:t>I</a:t>
            </a:r>
            <a:r>
              <a:rPr lang="pt-BR" baseline="-25000">
                <a:latin typeface="Courier New" charset="0"/>
                <a:cs typeface="Courier New" charset="0"/>
              </a:rPr>
              <a:t>3</a:t>
            </a:r>
            <a:endParaRPr lang="pt-BR" baseline="-25000">
              <a:latin typeface="Calibri" charset="0"/>
            </a:endParaRPr>
          </a:p>
        </p:txBody>
      </p:sp>
      <p:sp>
        <p:nvSpPr>
          <p:cNvPr id="43019" name="TextBox 17"/>
          <p:cNvSpPr txBox="1">
            <a:spLocks noChangeArrowheads="1"/>
          </p:cNvSpPr>
          <p:nvPr/>
        </p:nvSpPr>
        <p:spPr bwMode="auto">
          <a:xfrm>
            <a:off x="6172200" y="4506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urier New" charset="0"/>
                <a:cs typeface="Courier New" charset="0"/>
              </a:rPr>
              <a:t>I</a:t>
            </a:r>
            <a:r>
              <a:rPr lang="pt-BR" baseline="-25000">
                <a:latin typeface="Calibri" charset="0"/>
              </a:rPr>
              <a:t>2</a:t>
            </a:r>
          </a:p>
        </p:txBody>
      </p:sp>
      <p:sp>
        <p:nvSpPr>
          <p:cNvPr id="43020" name="TextBox 18"/>
          <p:cNvSpPr txBox="1">
            <a:spLocks noChangeArrowheads="1"/>
          </p:cNvSpPr>
          <p:nvPr/>
        </p:nvSpPr>
        <p:spPr bwMode="auto">
          <a:xfrm>
            <a:off x="6172200" y="4964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urier New" charset="0"/>
                <a:cs typeface="Courier New" charset="0"/>
              </a:rPr>
              <a:t>I</a:t>
            </a:r>
            <a:r>
              <a:rPr lang="pt-BR" baseline="-25000">
                <a:latin typeface="Calibri" charset="0"/>
              </a:rPr>
              <a:t>1</a:t>
            </a:r>
          </a:p>
        </p:txBody>
      </p:sp>
      <p:sp>
        <p:nvSpPr>
          <p:cNvPr id="43021" name="TextBox 19"/>
          <p:cNvSpPr txBox="1">
            <a:spLocks noChangeArrowheads="1"/>
          </p:cNvSpPr>
          <p:nvPr/>
        </p:nvSpPr>
        <p:spPr bwMode="auto">
          <a:xfrm>
            <a:off x="6238875" y="2657475"/>
            <a:ext cx="461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pt-BR">
                <a:latin typeface="Courier New" charset="0"/>
                <a:cs typeface="Courier New" charset="0"/>
              </a:rPr>
              <a:t>.....</a:t>
            </a:r>
            <a:endParaRPr lang="pt-BR" baseline="-25000">
              <a:latin typeface="Calibri" charset="0"/>
            </a:endParaRPr>
          </a:p>
        </p:txBody>
      </p:sp>
      <p:sp>
        <p:nvSpPr>
          <p:cNvPr id="43022" name="TextBox 21"/>
          <p:cNvSpPr txBox="1">
            <a:spLocks noChangeArrowheads="1"/>
          </p:cNvSpPr>
          <p:nvPr/>
        </p:nvSpPr>
        <p:spPr bwMode="auto">
          <a:xfrm>
            <a:off x="457200" y="550545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Cada ponto de uma isoquanta representa uma combinação de insumos diferente que gera a mesma quantidade de produto</a:t>
            </a:r>
          </a:p>
          <a:p>
            <a:r>
              <a:rPr lang="pt-BR" sz="2400">
                <a:latin typeface="Calibri" charset="0"/>
              </a:rPr>
              <a:t>f(x</a:t>
            </a:r>
            <a:r>
              <a:rPr lang="pt-BR" sz="2400" baseline="-25000">
                <a:latin typeface="Calibri" charset="0"/>
              </a:rPr>
              <a:t>1</a:t>
            </a:r>
            <a:r>
              <a:rPr lang="pt-BR" sz="2400">
                <a:latin typeface="Calibri" charset="0"/>
              </a:rPr>
              <a:t>, ..., x</a:t>
            </a:r>
            <a:r>
              <a:rPr lang="pt-BR" sz="2400" baseline="-25000">
                <a:latin typeface="Calibri" charset="0"/>
              </a:rPr>
              <a:t>n</a:t>
            </a:r>
            <a:r>
              <a:rPr lang="pt-BR" sz="2400">
                <a:latin typeface="Calibri" charset="0"/>
              </a:rPr>
              <a:t>) = ŷ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Taxa Marginal de Substituição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Cada isoquanta está associada a uma quantidade produzida</a:t>
            </a:r>
          </a:p>
          <a:p>
            <a:pPr eaLnBrk="1" hangingPunct="1"/>
            <a:r>
              <a:rPr lang="pt-BR" smtClean="0"/>
              <a:t>Dada uma combinação de insumos na isoquanta, qual é a proporção em que os insumos podem se substituir, de modo a manter constante o nível de produto?</a:t>
            </a:r>
          </a:p>
          <a:p>
            <a:pPr eaLnBrk="1" hangingPunct="1"/>
            <a:r>
              <a:rPr lang="pt-BR" smtClean="0"/>
              <a:t>Tal proporção é a taxa marginal de substituição.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FIRMA como CAIXA PRETA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85800" y="3048000"/>
            <a:ext cx="2362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charset="0"/>
              </a:rPr>
              <a:t>INSUMOS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248400" y="23622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charset="0"/>
              </a:rPr>
              <a:t>PRODUTOS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172200" y="38862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charset="0"/>
              </a:rPr>
              <a:t>RESÍDUOS</a:t>
            </a:r>
          </a:p>
        </p:txBody>
      </p:sp>
      <p:cxnSp>
        <p:nvCxnSpPr>
          <p:cNvPr id="8" name="Shape 7"/>
          <p:cNvCxnSpPr>
            <a:cxnSpLocks noChangeShapeType="1"/>
            <a:stCxn id="5" idx="1"/>
            <a:endCxn id="6" idx="1"/>
          </p:cNvCxnSpPr>
          <p:nvPr/>
        </p:nvCxnSpPr>
        <p:spPr bwMode="auto">
          <a:xfrm rot="10800000" flipV="1">
            <a:off x="6172200" y="2819400"/>
            <a:ext cx="76200" cy="1524000"/>
          </a:xfrm>
          <a:prstGeom prst="bentConnector3">
            <a:avLst>
              <a:gd name="adj1" fmla="val 400000"/>
            </a:avLst>
          </a:prstGeom>
          <a:noFill/>
          <a:ln w="25400">
            <a:solidFill>
              <a:schemeClr val="accent1"/>
            </a:solidFill>
            <a:miter lim="800000"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  <a:stCxn id="4" idx="3"/>
          </p:cNvCxnSpPr>
          <p:nvPr/>
        </p:nvCxnSpPr>
        <p:spPr bwMode="auto">
          <a:xfrm>
            <a:off x="3048000" y="3505200"/>
            <a:ext cx="28956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" name="Snip Diagonal Corner Rectangle 14"/>
          <p:cNvSpPr>
            <a:spLocks noChangeArrowheads="1"/>
          </p:cNvSpPr>
          <p:nvPr/>
        </p:nvSpPr>
        <p:spPr bwMode="auto">
          <a:xfrm>
            <a:off x="3657600" y="3048000"/>
            <a:ext cx="1752600" cy="914400"/>
          </a:xfrm>
          <a:custGeom>
            <a:avLst/>
            <a:gdLst>
              <a:gd name="T0" fmla="*/ 1752600 w 1752600"/>
              <a:gd name="T1" fmla="*/ 457200 h 914400"/>
              <a:gd name="T2" fmla="*/ 876300 w 1752600"/>
              <a:gd name="T3" fmla="*/ 914400 h 914400"/>
              <a:gd name="T4" fmla="*/ 0 w 1752600"/>
              <a:gd name="T5" fmla="*/ 457200 h 914400"/>
              <a:gd name="T6" fmla="*/ 876300 w 1752600"/>
              <a:gd name="T7" fmla="*/ 0 h 914400"/>
              <a:gd name="T8" fmla="*/ 0 60000 65536"/>
              <a:gd name="T9" fmla="*/ 1 60000 65536"/>
              <a:gd name="T10" fmla="*/ 2 60000 65536"/>
              <a:gd name="T11" fmla="*/ 3 60000 65536"/>
              <a:gd name="T12" fmla="*/ 217303 w 1752600"/>
              <a:gd name="T13" fmla="*/ 217303 h 914400"/>
              <a:gd name="T14" fmla="*/ 1535297 w 1752600"/>
              <a:gd name="T15" fmla="*/ 697097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2600" h="914400">
                <a:moveTo>
                  <a:pt x="0" y="0"/>
                </a:moveTo>
                <a:lnTo>
                  <a:pt x="1317995" y="0"/>
                </a:lnTo>
                <a:lnTo>
                  <a:pt x="1752600" y="434605"/>
                </a:lnTo>
                <a:lnTo>
                  <a:pt x="1752600" y="914400"/>
                </a:lnTo>
                <a:lnTo>
                  <a:pt x="434605" y="914400"/>
                </a:lnTo>
                <a:lnTo>
                  <a:pt x="0" y="479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2800">
                <a:solidFill>
                  <a:srgbClr val="FFFFFF"/>
                </a:solidFill>
                <a:latin typeface="Calibri" charset="0"/>
              </a:rPr>
              <a:t>FIRMA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Taxa Marginal de Substituição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2006600"/>
          <a:ext cx="2889250" cy="3175000"/>
        </p:xfrm>
        <a:graphic>
          <a:graphicData uri="http://schemas.openxmlformats.org/presentationml/2006/ole">
            <p:oleObj spid="_x0000_s1026" name="Equation" r:id="rId3" imgW="1155700" imgH="127000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29000" y="3500438"/>
            <a:ext cx="5029200" cy="461962"/>
            <a:chOff x="3429000" y="3500735"/>
            <a:chExt cx="5029200" cy="461665"/>
          </a:xfrm>
        </p:grpSpPr>
        <p:sp>
          <p:nvSpPr>
            <p:cNvPr id="1032" name="TextBox 4"/>
            <p:cNvSpPr txBox="1">
              <a:spLocks noChangeArrowheads="1"/>
            </p:cNvSpPr>
            <p:nvPr/>
          </p:nvSpPr>
          <p:spPr bwMode="auto">
            <a:xfrm>
              <a:off x="4260850" y="3500735"/>
              <a:ext cx="41973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>
                  <a:latin typeface="Calibri" charset="0"/>
                </a:rPr>
                <a:t>Produto Marginal do Insumo 1</a:t>
              </a:r>
            </a:p>
          </p:txBody>
        </p:sp>
        <p:cxnSp>
          <p:nvCxnSpPr>
            <p:cNvPr id="7" name="Straight Arrow Connector 6"/>
            <p:cNvCxnSpPr>
              <a:cxnSpLocks noChangeShapeType="1"/>
              <a:stCxn id="1032" idx="1"/>
            </p:cNvCxnSpPr>
            <p:nvPr/>
          </p:nvCxnSpPr>
          <p:spPr bwMode="auto">
            <a:xfrm rot="10800000" flipV="1">
              <a:off x="3429000" y="3732361"/>
              <a:ext cx="831850" cy="158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29000" y="4419600"/>
            <a:ext cx="5029200" cy="461963"/>
            <a:chOff x="3429000" y="3500735"/>
            <a:chExt cx="5029200" cy="461665"/>
          </a:xfrm>
        </p:grpSpPr>
        <p:sp>
          <p:nvSpPr>
            <p:cNvPr id="1030" name="TextBox 9"/>
            <p:cNvSpPr txBox="1">
              <a:spLocks noChangeArrowheads="1"/>
            </p:cNvSpPr>
            <p:nvPr/>
          </p:nvSpPr>
          <p:spPr bwMode="auto">
            <a:xfrm>
              <a:off x="4260850" y="3500735"/>
              <a:ext cx="41973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>
                  <a:latin typeface="Calibri" charset="0"/>
                </a:rPr>
                <a:t>Produto Marginal do Insumo 2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  <a:stCxn id="1030" idx="1"/>
            </p:cNvCxnSpPr>
            <p:nvPr/>
          </p:nvCxnSpPr>
          <p:spPr bwMode="auto">
            <a:xfrm rot="10800000" flipV="1">
              <a:off x="3429000" y="3732360"/>
              <a:ext cx="831850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Taxa Marginal de Substituição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22425" y="1412875"/>
          <a:ext cx="4397375" cy="4911725"/>
        </p:xfrm>
        <a:graphic>
          <a:graphicData uri="http://schemas.openxmlformats.org/presentationml/2006/ole">
            <p:oleObj spid="_x0000_s2050" name="Equation" r:id="rId3" imgW="2933700" imgH="3276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Insumos substitutos perfeitos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t-BR" smtClean="0"/>
              <a:t>Isoquantas lineares (convexidade fraca)</a:t>
            </a:r>
          </a:p>
        </p:txBody>
      </p:sp>
      <p:grpSp>
        <p:nvGrpSpPr>
          <p:cNvPr id="45060" name="Group 10"/>
          <p:cNvGrpSpPr>
            <a:grpSpLocks/>
          </p:cNvGrpSpPr>
          <p:nvPr/>
        </p:nvGrpSpPr>
        <p:grpSpPr bwMode="auto">
          <a:xfrm>
            <a:off x="2286000" y="2514600"/>
            <a:ext cx="4343400" cy="3962400"/>
            <a:chOff x="2286000" y="1828800"/>
            <a:chExt cx="4343400" cy="3962400"/>
          </a:xfrm>
        </p:grpSpPr>
        <p:grpSp>
          <p:nvGrpSpPr>
            <p:cNvPr id="45068" name="Group 7"/>
            <p:cNvGrpSpPr>
              <a:grpSpLocks/>
            </p:cNvGrpSpPr>
            <p:nvPr/>
          </p:nvGrpSpPr>
          <p:grpSpPr bwMode="auto">
            <a:xfrm>
              <a:off x="2665411" y="1828800"/>
              <a:ext cx="3506789" cy="3581399"/>
              <a:chOff x="2665411" y="1828800"/>
              <a:chExt cx="3506789" cy="3581399"/>
            </a:xfrm>
          </p:grpSpPr>
          <p:cxnSp>
            <p:nvCxnSpPr>
              <p:cNvPr id="8" name="Straight Arrow Connector 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13607" y="3580606"/>
                <a:ext cx="3505200" cy="1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" name="Straight Arrow Connector 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667000" y="5408613"/>
                <a:ext cx="3505200" cy="1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5069" name="TextBox 5"/>
            <p:cNvSpPr txBox="1">
              <a:spLocks noChangeArrowheads="1"/>
            </p:cNvSpPr>
            <p:nvPr/>
          </p:nvSpPr>
          <p:spPr bwMode="auto">
            <a:xfrm>
              <a:off x="6019800" y="54102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Calibri" charset="0"/>
                </a:rPr>
                <a:t>x</a:t>
              </a:r>
              <a:r>
                <a:rPr lang="pt-BR" baseline="-25000">
                  <a:latin typeface="Calibri" charset="0"/>
                </a:rPr>
                <a:t>1</a:t>
              </a:r>
            </a:p>
          </p:txBody>
        </p:sp>
        <p:sp>
          <p:nvSpPr>
            <p:cNvPr id="45070" name="TextBox 6"/>
            <p:cNvSpPr txBox="1">
              <a:spLocks noChangeArrowheads="1"/>
            </p:cNvSpPr>
            <p:nvPr/>
          </p:nvSpPr>
          <p:spPr bwMode="auto">
            <a:xfrm>
              <a:off x="2286000" y="18288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Calibri" charset="0"/>
                </a:rPr>
                <a:t>x</a:t>
              </a:r>
              <a:r>
                <a:rPr lang="pt-BR" baseline="-25000">
                  <a:latin typeface="Calibri" charset="0"/>
                </a:rPr>
                <a:t>2</a:t>
              </a:r>
            </a:p>
          </p:txBody>
        </p:sp>
      </p:grp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665413" y="4343400"/>
            <a:ext cx="2211387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667000" y="2819400"/>
            <a:ext cx="2211388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665413" y="3505200"/>
            <a:ext cx="3278187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4" name="TextBox 15"/>
          <p:cNvSpPr txBox="1">
            <a:spLocks noChangeArrowheads="1"/>
          </p:cNvSpPr>
          <p:nvPr/>
        </p:nvSpPr>
        <p:spPr bwMode="auto">
          <a:xfrm>
            <a:off x="4953000" y="5359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urier New" charset="0"/>
                <a:cs typeface="Courier New" charset="0"/>
              </a:rPr>
              <a:t>I</a:t>
            </a:r>
            <a:r>
              <a:rPr lang="pt-BR" sz="3200" b="1" baseline="-25000">
                <a:latin typeface="Calibri" charset="0"/>
              </a:rPr>
              <a:t>2</a:t>
            </a:r>
          </a:p>
        </p:txBody>
      </p:sp>
      <p:sp>
        <p:nvSpPr>
          <p:cNvPr id="45065" name="TextBox 16"/>
          <p:cNvSpPr txBox="1">
            <a:spLocks noChangeArrowheads="1"/>
          </p:cNvSpPr>
          <p:nvPr/>
        </p:nvSpPr>
        <p:spPr bwMode="auto">
          <a:xfrm>
            <a:off x="4800600" y="42926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urier New" charset="0"/>
                <a:cs typeface="Courier New" charset="0"/>
              </a:rPr>
              <a:t>I</a:t>
            </a:r>
            <a:r>
              <a:rPr lang="pt-BR" sz="3200" b="1" baseline="-25000">
                <a:latin typeface="Calibri" charset="0"/>
              </a:rPr>
              <a:t>3</a:t>
            </a:r>
          </a:p>
        </p:txBody>
      </p:sp>
      <p:sp>
        <p:nvSpPr>
          <p:cNvPr id="45066" name="TextBox 17"/>
          <p:cNvSpPr txBox="1">
            <a:spLocks noChangeArrowheads="1"/>
          </p:cNvSpPr>
          <p:nvPr/>
        </p:nvSpPr>
        <p:spPr bwMode="auto">
          <a:xfrm>
            <a:off x="2971800" y="46736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urier New" charset="0"/>
                <a:cs typeface="Courier New" charset="0"/>
              </a:rPr>
              <a:t>I</a:t>
            </a:r>
            <a:r>
              <a:rPr lang="pt-BR" sz="3200" b="1" baseline="-25000">
                <a:latin typeface="Calibri" charset="0"/>
              </a:rPr>
              <a:t>1</a:t>
            </a:r>
          </a:p>
        </p:txBody>
      </p:sp>
      <p:sp>
        <p:nvSpPr>
          <p:cNvPr id="45067" name="TextBox 18"/>
          <p:cNvSpPr txBox="1">
            <a:spLocks noChangeArrowheads="1"/>
          </p:cNvSpPr>
          <p:nvPr/>
        </p:nvSpPr>
        <p:spPr bwMode="auto">
          <a:xfrm>
            <a:off x="5029200" y="32004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Calibri" charset="0"/>
              </a:rPr>
              <a:t>TMS constante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Insumos complementares perfeitos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sz="2800" smtClean="0"/>
              <a:t>Não se define a TMS para complementos perfeitos</a:t>
            </a:r>
          </a:p>
        </p:txBody>
      </p:sp>
      <p:grpSp>
        <p:nvGrpSpPr>
          <p:cNvPr id="46084" name="Group 10"/>
          <p:cNvGrpSpPr>
            <a:grpSpLocks/>
          </p:cNvGrpSpPr>
          <p:nvPr/>
        </p:nvGrpSpPr>
        <p:grpSpPr bwMode="auto">
          <a:xfrm>
            <a:off x="2286000" y="2514600"/>
            <a:ext cx="4343400" cy="3962400"/>
            <a:chOff x="2286000" y="1828800"/>
            <a:chExt cx="4343400" cy="3962400"/>
          </a:xfrm>
        </p:grpSpPr>
        <p:grpSp>
          <p:nvGrpSpPr>
            <p:cNvPr id="46096" name="Group 7"/>
            <p:cNvGrpSpPr>
              <a:grpSpLocks/>
            </p:cNvGrpSpPr>
            <p:nvPr/>
          </p:nvGrpSpPr>
          <p:grpSpPr bwMode="auto">
            <a:xfrm>
              <a:off x="2665411" y="1828800"/>
              <a:ext cx="3506789" cy="3581399"/>
              <a:chOff x="2665411" y="1828800"/>
              <a:chExt cx="3506789" cy="3581399"/>
            </a:xfrm>
          </p:grpSpPr>
          <p:cxnSp>
            <p:nvCxnSpPr>
              <p:cNvPr id="8" name="Straight Arrow Connector 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13607" y="3580606"/>
                <a:ext cx="3505200" cy="1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9" name="Straight Arrow Connector 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667000" y="5408613"/>
                <a:ext cx="3505200" cy="1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6097" name="TextBox 5"/>
            <p:cNvSpPr txBox="1">
              <a:spLocks noChangeArrowheads="1"/>
            </p:cNvSpPr>
            <p:nvPr/>
          </p:nvSpPr>
          <p:spPr bwMode="auto">
            <a:xfrm>
              <a:off x="6019800" y="54102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Calibri" charset="0"/>
                </a:rPr>
                <a:t>x</a:t>
              </a:r>
              <a:r>
                <a:rPr lang="pt-BR" baseline="-25000">
                  <a:latin typeface="Calibri" charset="0"/>
                </a:rPr>
                <a:t>1</a:t>
              </a:r>
            </a:p>
          </p:txBody>
        </p:sp>
        <p:sp>
          <p:nvSpPr>
            <p:cNvPr id="46098" name="TextBox 6"/>
            <p:cNvSpPr txBox="1">
              <a:spLocks noChangeArrowheads="1"/>
            </p:cNvSpPr>
            <p:nvPr/>
          </p:nvSpPr>
          <p:spPr bwMode="auto">
            <a:xfrm>
              <a:off x="2286000" y="18288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Calibri" charset="0"/>
                </a:rPr>
                <a:t>x</a:t>
              </a:r>
              <a:r>
                <a:rPr lang="pt-BR" baseline="-25000">
                  <a:latin typeface="Calibri" charset="0"/>
                </a:rPr>
                <a:t>2</a:t>
              </a:r>
            </a:p>
          </p:txBody>
        </p:sp>
      </p:grp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122613" y="5713413"/>
            <a:ext cx="28971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4001294" y="3694906"/>
            <a:ext cx="1752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962400" y="5181600"/>
            <a:ext cx="2057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088" name="TextBox 15"/>
          <p:cNvSpPr txBox="1">
            <a:spLocks noChangeArrowheads="1"/>
          </p:cNvSpPr>
          <p:nvPr/>
        </p:nvSpPr>
        <p:spPr bwMode="auto">
          <a:xfrm>
            <a:off x="6019800" y="48006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urier New" charset="0"/>
                <a:cs typeface="Courier New" charset="0"/>
              </a:rPr>
              <a:t>I</a:t>
            </a:r>
            <a:r>
              <a:rPr lang="pt-BR" sz="3200" b="1" baseline="-25000">
                <a:latin typeface="Calibri" charset="0"/>
              </a:rPr>
              <a:t>2</a:t>
            </a:r>
          </a:p>
        </p:txBody>
      </p:sp>
      <p:sp>
        <p:nvSpPr>
          <p:cNvPr id="46089" name="TextBox 16"/>
          <p:cNvSpPr txBox="1">
            <a:spLocks noChangeArrowheads="1"/>
          </p:cNvSpPr>
          <p:nvPr/>
        </p:nvSpPr>
        <p:spPr bwMode="auto">
          <a:xfrm>
            <a:off x="6019800" y="41910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urier New" charset="0"/>
                <a:cs typeface="Courier New" charset="0"/>
              </a:rPr>
              <a:t>I</a:t>
            </a:r>
            <a:r>
              <a:rPr lang="pt-BR" sz="3200" b="1" baseline="-25000">
                <a:latin typeface="Calibri" charset="0"/>
              </a:rPr>
              <a:t>3</a:t>
            </a:r>
          </a:p>
        </p:txBody>
      </p:sp>
      <p:sp>
        <p:nvSpPr>
          <p:cNvPr id="46090" name="TextBox 17"/>
          <p:cNvSpPr txBox="1">
            <a:spLocks noChangeArrowheads="1"/>
          </p:cNvSpPr>
          <p:nvPr/>
        </p:nvSpPr>
        <p:spPr bwMode="auto">
          <a:xfrm>
            <a:off x="6019800" y="5359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ourier New" charset="0"/>
                <a:cs typeface="Courier New" charset="0"/>
              </a:rPr>
              <a:t>I</a:t>
            </a:r>
            <a:r>
              <a:rPr lang="pt-BR" sz="3200" b="1" baseline="-25000">
                <a:latin typeface="Calibri" charset="0"/>
              </a:rPr>
              <a:t>1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0800000" flipV="1">
            <a:off x="4878388" y="4572000"/>
            <a:ext cx="1141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665413" y="3505200"/>
            <a:ext cx="3963987" cy="25146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2782888" y="40005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1676400" y="4267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57600" y="19129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>
                <a:solidFill>
                  <a:srgbClr val="FF0000"/>
                </a:solidFill>
                <a:latin typeface="Calibri" charset="0"/>
              </a:rPr>
              <a:t>Tecnologia de coeficientes fixos ou Tecnologia de Leontieff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smtClean="0"/>
              <a:t>Função de Produção Cobb-Douglas</a:t>
            </a:r>
            <a:br>
              <a:rPr lang="pt-BR" sz="3600" smtClean="0"/>
            </a:br>
            <a:r>
              <a:rPr lang="pt-BR" sz="3600" smtClean="0"/>
              <a:t> y = x</a:t>
            </a:r>
            <a:r>
              <a:rPr lang="pt-BR" sz="3600" baseline="-25000" smtClean="0"/>
              <a:t>1</a:t>
            </a:r>
            <a:r>
              <a:rPr lang="pt-BR" sz="3600" baseline="30000" smtClean="0"/>
              <a:t>a</a:t>
            </a:r>
            <a:r>
              <a:rPr lang="pt-BR" sz="3600" smtClean="0"/>
              <a:t>x</a:t>
            </a:r>
            <a:r>
              <a:rPr lang="pt-BR" sz="3600" baseline="-25000" smtClean="0"/>
              <a:t>2</a:t>
            </a:r>
            <a:r>
              <a:rPr lang="pt-BR" sz="3600" baseline="30000" smtClean="0"/>
              <a:t>b       </a:t>
            </a:r>
            <a:r>
              <a:rPr lang="pt-BR" sz="3600" smtClean="0"/>
              <a:t>a &gt; 0;  b&gt;0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smtClean="0"/>
              <a:t>Função de Produção Cobb-Douglas</a:t>
            </a:r>
            <a:br>
              <a:rPr lang="pt-BR" sz="3600" smtClean="0"/>
            </a:br>
            <a:r>
              <a:rPr lang="pt-BR" sz="3600" smtClean="0"/>
              <a:t>y = x</a:t>
            </a:r>
            <a:r>
              <a:rPr lang="pt-BR" sz="3600" baseline="-25000" smtClean="0"/>
              <a:t>1</a:t>
            </a:r>
            <a:r>
              <a:rPr lang="pt-BR" sz="3600" baseline="30000" smtClean="0"/>
              <a:t>a</a:t>
            </a:r>
            <a:r>
              <a:rPr lang="pt-BR" sz="3600" smtClean="0"/>
              <a:t>x</a:t>
            </a:r>
            <a:r>
              <a:rPr lang="pt-BR" sz="3600" baseline="-25000" smtClean="0"/>
              <a:t>2</a:t>
            </a:r>
            <a:r>
              <a:rPr lang="pt-BR" sz="3600" baseline="30000" smtClean="0"/>
              <a:t>b              </a:t>
            </a:r>
            <a:r>
              <a:rPr lang="pt-BR" sz="3600" smtClean="0"/>
              <a:t>a=0,5 ;  b=0,5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1524000"/>
            <a:ext cx="8313737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smtClean="0"/>
              <a:t>Função de Produção Cobb-Douglas</a:t>
            </a:r>
            <a:br>
              <a:rPr lang="pt-BR" sz="3600" smtClean="0"/>
            </a:br>
            <a:r>
              <a:rPr lang="pt-BR" sz="3600" smtClean="0"/>
              <a:t>y = x</a:t>
            </a:r>
            <a:r>
              <a:rPr lang="pt-BR" sz="3600" baseline="-25000" smtClean="0"/>
              <a:t>1</a:t>
            </a:r>
            <a:r>
              <a:rPr lang="pt-BR" sz="3600" baseline="30000" smtClean="0"/>
              <a:t>a</a:t>
            </a:r>
            <a:r>
              <a:rPr lang="pt-BR" sz="3600" smtClean="0"/>
              <a:t>x</a:t>
            </a:r>
            <a:r>
              <a:rPr lang="pt-BR" sz="3600" baseline="-25000" smtClean="0"/>
              <a:t>2</a:t>
            </a:r>
            <a:r>
              <a:rPr lang="pt-BR" sz="3600" baseline="30000" smtClean="0"/>
              <a:t>b              </a:t>
            </a:r>
            <a:r>
              <a:rPr lang="pt-BR" sz="3600" smtClean="0"/>
              <a:t>a=0,3 ;  b=0,7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313738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smtClean="0"/>
              <a:t>Função de Produção Cobb-Douglas</a:t>
            </a:r>
            <a:br>
              <a:rPr lang="pt-BR" sz="3600" smtClean="0"/>
            </a:br>
            <a:r>
              <a:rPr lang="pt-BR" sz="3600" smtClean="0"/>
              <a:t>y = x</a:t>
            </a:r>
            <a:r>
              <a:rPr lang="pt-BR" sz="3600" baseline="-25000" smtClean="0"/>
              <a:t>1</a:t>
            </a:r>
            <a:r>
              <a:rPr lang="pt-BR" sz="3600" baseline="30000" smtClean="0"/>
              <a:t>a</a:t>
            </a:r>
            <a:r>
              <a:rPr lang="pt-BR" sz="3600" smtClean="0"/>
              <a:t>x</a:t>
            </a:r>
            <a:r>
              <a:rPr lang="pt-BR" sz="3600" baseline="-25000" smtClean="0"/>
              <a:t>2</a:t>
            </a:r>
            <a:r>
              <a:rPr lang="pt-BR" sz="3600" baseline="30000" smtClean="0"/>
              <a:t>b              </a:t>
            </a:r>
            <a:r>
              <a:rPr lang="pt-BR" sz="3600" smtClean="0"/>
              <a:t>a=0,8 ;  b=0,6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13738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smtClean="0"/>
              <a:t>Função de Produção Cobb-Douglas</a:t>
            </a:r>
            <a:br>
              <a:rPr lang="pt-BR" sz="3600" smtClean="0"/>
            </a:br>
            <a:r>
              <a:rPr lang="pt-BR" sz="3600" smtClean="0"/>
              <a:t>y = x</a:t>
            </a:r>
            <a:r>
              <a:rPr lang="pt-BR" sz="3600" baseline="-25000" smtClean="0"/>
              <a:t>1</a:t>
            </a:r>
            <a:r>
              <a:rPr lang="pt-BR" sz="3600" baseline="30000" smtClean="0"/>
              <a:t>a</a:t>
            </a:r>
            <a:r>
              <a:rPr lang="pt-BR" sz="3600" smtClean="0"/>
              <a:t>x</a:t>
            </a:r>
            <a:r>
              <a:rPr lang="pt-BR" sz="3600" baseline="-25000" smtClean="0"/>
              <a:t>2</a:t>
            </a:r>
            <a:r>
              <a:rPr lang="pt-BR" sz="3600" baseline="30000" smtClean="0"/>
              <a:t>b              </a:t>
            </a:r>
            <a:r>
              <a:rPr lang="pt-BR" sz="3600" smtClean="0"/>
              <a:t>a=1,2 ;  b=1,6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313738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smtClean="0"/>
              <a:t>Rendimentos de um fator e rendimentos de escala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rendimento </a:t>
            </a:r>
            <a:r>
              <a:rPr lang="pt-BR" i="1" smtClean="0"/>
              <a:t>(=produto marginal)</a:t>
            </a:r>
            <a:r>
              <a:rPr lang="pt-BR" smtClean="0"/>
              <a:t> do fator 1</a:t>
            </a:r>
          </a:p>
          <a:p>
            <a:pPr eaLnBrk="1" hangingPunct="1">
              <a:buFontTx/>
              <a:buNone/>
            </a:pPr>
            <a:r>
              <a:rPr lang="pt-BR" sz="2800" b="1" i="1" smtClean="0"/>
              <a:t>(quantidades dos demais fatores mantidas constantes)</a:t>
            </a:r>
          </a:p>
          <a:p>
            <a:pPr eaLnBrk="1" hangingPunct="1">
              <a:buFontTx/>
              <a:buNone/>
            </a:pPr>
            <a:endParaRPr lang="pt-BR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46200" y="3149600"/>
          <a:ext cx="6578600" cy="2336800"/>
        </p:xfrm>
        <a:graphic>
          <a:graphicData uri="http://schemas.openxmlformats.org/presentationml/2006/ole">
            <p:oleObj spid="_x0000_s3074" name="Equation" r:id="rId3" imgW="3288960" imgH="1168200" progId="Equation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Possibilidades de Produção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t-BR" smtClean="0"/>
              <a:t>um vetor </a:t>
            </a:r>
            <a:r>
              <a:rPr lang="pt-BR" b="1" smtClean="0"/>
              <a:t>y</a:t>
            </a:r>
            <a:r>
              <a:rPr lang="pt-BR" smtClean="0"/>
              <a:t> = (y</a:t>
            </a:r>
            <a:r>
              <a:rPr lang="pt-BR" baseline="-25000" smtClean="0"/>
              <a:t>1</a:t>
            </a:r>
            <a:r>
              <a:rPr lang="pt-BR" smtClean="0"/>
              <a:t>, y</a:t>
            </a:r>
            <a:r>
              <a:rPr lang="pt-BR" baseline="-25000" smtClean="0"/>
              <a:t>2, </a:t>
            </a:r>
            <a:r>
              <a:rPr lang="pt-BR" smtClean="0"/>
              <a:t>y</a:t>
            </a:r>
            <a:r>
              <a:rPr lang="pt-BR" baseline="-25000" smtClean="0"/>
              <a:t>3</a:t>
            </a:r>
            <a:r>
              <a:rPr lang="pt-BR" smtClean="0"/>
              <a:t> , ..., y</a:t>
            </a:r>
            <a:r>
              <a:rPr lang="pt-BR" baseline="-25000" smtClean="0"/>
              <a:t>n</a:t>
            </a:r>
            <a:r>
              <a:rPr lang="pt-BR" smtClean="0"/>
              <a:t>) no espaço de bens da economia representa uma possibilidade de produção se: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t-BR" smtClean="0"/>
              <a:t> y</a:t>
            </a:r>
            <a:r>
              <a:rPr lang="pt-BR" baseline="-25000" smtClean="0"/>
              <a:t>1</a:t>
            </a:r>
            <a:r>
              <a:rPr lang="pt-BR" smtClean="0"/>
              <a:t>= y</a:t>
            </a:r>
            <a:r>
              <a:rPr lang="pt-BR" baseline="-25000" smtClean="0"/>
              <a:t>2</a:t>
            </a:r>
            <a:r>
              <a:rPr lang="pt-BR" smtClean="0"/>
              <a:t>=</a:t>
            </a:r>
            <a:r>
              <a:rPr lang="pt-BR" baseline="-25000" smtClean="0"/>
              <a:t> </a:t>
            </a:r>
            <a:r>
              <a:rPr lang="pt-BR" smtClean="0"/>
              <a:t>y</a:t>
            </a:r>
            <a:r>
              <a:rPr lang="pt-BR" baseline="-25000" smtClean="0"/>
              <a:t>3</a:t>
            </a:r>
            <a:r>
              <a:rPr lang="pt-BR" smtClean="0"/>
              <a:t> = y</a:t>
            </a:r>
            <a:r>
              <a:rPr lang="pt-BR" baseline="-25000" smtClean="0"/>
              <a:t>n </a:t>
            </a:r>
            <a:r>
              <a:rPr lang="pt-BR" smtClean="0"/>
              <a:t>= 0 (possibilidade de inação)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t-BR" smtClean="0"/>
              <a:t>ou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t-BR" smtClean="0"/>
              <a:t> existir em </a:t>
            </a:r>
            <a:r>
              <a:rPr lang="pt-BR" b="1" smtClean="0"/>
              <a:t>y</a:t>
            </a:r>
            <a:r>
              <a:rPr lang="pt-BR" smtClean="0"/>
              <a:t> pelo menos um y</a:t>
            </a:r>
            <a:r>
              <a:rPr lang="pt-BR" baseline="-25000" smtClean="0"/>
              <a:t>i</a:t>
            </a:r>
            <a:r>
              <a:rPr lang="pt-BR" smtClean="0"/>
              <a:t> &gt; 0 e um y</a:t>
            </a:r>
            <a:r>
              <a:rPr lang="pt-BR" baseline="-25000" smtClean="0"/>
              <a:t>j</a:t>
            </a:r>
            <a:r>
              <a:rPr lang="pt-BR" smtClean="0"/>
              <a:t> &lt; 0 (i≠j) e a transformação do insumo j no produto i, nas quantidades y</a:t>
            </a:r>
            <a:r>
              <a:rPr lang="pt-BR" baseline="-25000" smtClean="0"/>
              <a:t>i</a:t>
            </a:r>
            <a:r>
              <a:rPr lang="pt-BR" smtClean="0"/>
              <a:t> e  y</a:t>
            </a:r>
            <a:r>
              <a:rPr lang="pt-BR" baseline="-25000" smtClean="0"/>
              <a:t>j</a:t>
            </a:r>
            <a:r>
              <a:rPr lang="pt-BR" smtClean="0"/>
              <a:t>, for tecnicamente possível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dirty="0" smtClean="0"/>
              <a:t>Rendimentos de um fator e rendimentos de escala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rendimento do fator 1</a:t>
            </a:r>
          </a:p>
          <a:p>
            <a:pPr eaLnBrk="1" hangingPunct="1">
              <a:buFontTx/>
              <a:buNone/>
            </a:pPr>
            <a:endParaRPr lang="pt-BR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7400" y="2855913"/>
          <a:ext cx="4275138" cy="3240087"/>
        </p:xfrm>
        <a:graphic>
          <a:graphicData uri="http://schemas.openxmlformats.org/presentationml/2006/ole">
            <p:oleObj spid="_x0000_s4098" name="Equation" r:id="rId3" imgW="1942920" imgH="1473120" progId="Equation.2">
              <p:embed/>
            </p:oleObj>
          </a:graphicData>
        </a:graphic>
      </p:graphicFrame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5486400" y="3276600"/>
            <a:ext cx="1066800" cy="685800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charset="0"/>
            </a:endParaRPr>
          </a:p>
        </p:txBody>
      </p:sp>
      <p:sp>
        <p:nvSpPr>
          <p:cNvPr id="4102" name="Oval 7"/>
          <p:cNvSpPr>
            <a:spLocks noChangeArrowheads="1"/>
          </p:cNvSpPr>
          <p:nvPr/>
        </p:nvSpPr>
        <p:spPr bwMode="auto">
          <a:xfrm>
            <a:off x="5486400" y="4419600"/>
            <a:ext cx="1066800" cy="685800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charset="0"/>
            </a:endParaRPr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5486400" y="5486400"/>
            <a:ext cx="1066800" cy="685800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Rendimentos de escala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u="sng" smtClean="0"/>
              <a:t>rendimentos de escala</a:t>
            </a:r>
            <a:r>
              <a:rPr lang="pt-BR" smtClean="0"/>
              <a:t>:  </a:t>
            </a:r>
            <a:r>
              <a:rPr lang="pt-BR" sz="2800" smtClean="0"/>
              <a:t>para </a:t>
            </a:r>
            <a:r>
              <a:rPr lang="pt-BR" sz="2800" smtClean="0">
                <a:latin typeface="Symbol" charset="2"/>
              </a:rPr>
              <a:t>l</a:t>
            </a:r>
            <a:r>
              <a:rPr lang="pt-BR" sz="2800" smtClean="0"/>
              <a:t> &gt; 1 (fator de escala), comparamos a produção de </a:t>
            </a:r>
            <a:r>
              <a:rPr lang="pt-BR" sz="2800" smtClean="0">
                <a:latin typeface="Symbol" charset="2"/>
              </a:rPr>
              <a:t>l</a:t>
            </a:r>
            <a:r>
              <a:rPr lang="pt-BR" sz="2800" smtClean="0"/>
              <a:t> plantas pequenas com a produção de uma planta grande que processa  </a:t>
            </a:r>
            <a:r>
              <a:rPr lang="pt-BR" sz="2800" smtClean="0">
                <a:latin typeface="Symbol" charset="2"/>
              </a:rPr>
              <a:t>l</a:t>
            </a:r>
            <a:r>
              <a:rPr lang="pt-BR" sz="2800" smtClean="0"/>
              <a:t> vezes a quantidade de insumos da planta pequena</a:t>
            </a:r>
          </a:p>
          <a:p>
            <a:pPr algn="ctr" eaLnBrk="1" hangingPunct="1">
              <a:buFontTx/>
              <a:buNone/>
            </a:pP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(x</a:t>
            </a:r>
            <a:r>
              <a:rPr lang="pt-BR" baseline="-25000" smtClean="0"/>
              <a:t>1</a:t>
            </a:r>
            <a:r>
              <a:rPr lang="pt-BR" baseline="30000" smtClean="0"/>
              <a:t>a</a:t>
            </a:r>
            <a:r>
              <a:rPr lang="pt-BR" smtClean="0"/>
              <a:t>x</a:t>
            </a:r>
            <a:r>
              <a:rPr lang="pt-BR" baseline="-25000" smtClean="0"/>
              <a:t>2</a:t>
            </a:r>
            <a:r>
              <a:rPr lang="pt-BR" baseline="30000" smtClean="0"/>
              <a:t>b</a:t>
            </a:r>
            <a:r>
              <a:rPr lang="pt-BR" smtClean="0"/>
              <a:t>) = (</a:t>
            </a: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x</a:t>
            </a:r>
            <a:r>
              <a:rPr lang="pt-BR" baseline="-25000" smtClean="0"/>
              <a:t>1</a:t>
            </a:r>
            <a:r>
              <a:rPr lang="pt-BR" smtClean="0"/>
              <a:t>)</a:t>
            </a:r>
            <a:r>
              <a:rPr lang="pt-BR" baseline="30000" smtClean="0"/>
              <a:t>a</a:t>
            </a:r>
            <a:r>
              <a:rPr lang="pt-BR" smtClean="0"/>
              <a:t>(</a:t>
            </a: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 x</a:t>
            </a:r>
            <a:r>
              <a:rPr lang="pt-BR" baseline="-25000" smtClean="0"/>
              <a:t>2</a:t>
            </a:r>
            <a:r>
              <a:rPr lang="pt-BR" smtClean="0"/>
              <a:t>)</a:t>
            </a:r>
            <a:r>
              <a:rPr lang="pt-BR" baseline="30000" smtClean="0"/>
              <a:t>b</a:t>
            </a:r>
            <a:r>
              <a:rPr lang="pt-BR" smtClean="0"/>
              <a:t> </a:t>
            </a:r>
            <a:r>
              <a:rPr lang="pt-BR" smtClean="0">
                <a:sym typeface="Symbol" charset="2"/>
              </a:rPr>
              <a:t> constantes</a:t>
            </a:r>
          </a:p>
          <a:p>
            <a:pPr algn="ctr" eaLnBrk="1" hangingPunct="1">
              <a:buFontTx/>
              <a:buNone/>
            </a:pP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(x</a:t>
            </a:r>
            <a:r>
              <a:rPr lang="pt-BR" baseline="-25000" smtClean="0"/>
              <a:t>1</a:t>
            </a:r>
            <a:r>
              <a:rPr lang="pt-BR" baseline="30000" smtClean="0"/>
              <a:t>a</a:t>
            </a:r>
            <a:r>
              <a:rPr lang="pt-BR" smtClean="0"/>
              <a:t>x</a:t>
            </a:r>
            <a:r>
              <a:rPr lang="pt-BR" baseline="-25000" smtClean="0"/>
              <a:t>2</a:t>
            </a:r>
            <a:r>
              <a:rPr lang="pt-BR" baseline="30000" smtClean="0"/>
              <a:t>b</a:t>
            </a:r>
            <a:r>
              <a:rPr lang="pt-BR" smtClean="0"/>
              <a:t>) &lt; (</a:t>
            </a: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x</a:t>
            </a:r>
            <a:r>
              <a:rPr lang="pt-BR" baseline="-25000" smtClean="0"/>
              <a:t>1</a:t>
            </a:r>
            <a:r>
              <a:rPr lang="pt-BR" smtClean="0"/>
              <a:t>)</a:t>
            </a:r>
            <a:r>
              <a:rPr lang="pt-BR" baseline="30000" smtClean="0"/>
              <a:t>a</a:t>
            </a:r>
            <a:r>
              <a:rPr lang="pt-BR" smtClean="0"/>
              <a:t>(</a:t>
            </a: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 x</a:t>
            </a:r>
            <a:r>
              <a:rPr lang="pt-BR" baseline="-25000" smtClean="0"/>
              <a:t>2</a:t>
            </a:r>
            <a:r>
              <a:rPr lang="pt-BR" smtClean="0"/>
              <a:t>)</a:t>
            </a:r>
            <a:r>
              <a:rPr lang="pt-BR" baseline="30000" smtClean="0"/>
              <a:t>b</a:t>
            </a:r>
            <a:r>
              <a:rPr lang="pt-BR" smtClean="0"/>
              <a:t> </a:t>
            </a:r>
            <a:r>
              <a:rPr lang="pt-BR" smtClean="0">
                <a:sym typeface="Symbol" charset="2"/>
              </a:rPr>
              <a:t> crescentes</a:t>
            </a:r>
          </a:p>
          <a:p>
            <a:pPr algn="ctr" eaLnBrk="1" hangingPunct="1">
              <a:buFontTx/>
              <a:buNone/>
            </a:pP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(x</a:t>
            </a:r>
            <a:r>
              <a:rPr lang="pt-BR" baseline="-25000" smtClean="0"/>
              <a:t>1</a:t>
            </a:r>
            <a:r>
              <a:rPr lang="pt-BR" baseline="30000" smtClean="0"/>
              <a:t>a</a:t>
            </a:r>
            <a:r>
              <a:rPr lang="pt-BR" smtClean="0"/>
              <a:t>x</a:t>
            </a:r>
            <a:r>
              <a:rPr lang="pt-BR" baseline="-25000" smtClean="0"/>
              <a:t>2</a:t>
            </a:r>
            <a:r>
              <a:rPr lang="pt-BR" baseline="30000" smtClean="0"/>
              <a:t>b</a:t>
            </a:r>
            <a:r>
              <a:rPr lang="pt-BR" smtClean="0"/>
              <a:t>) &gt; (</a:t>
            </a: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x</a:t>
            </a:r>
            <a:r>
              <a:rPr lang="pt-BR" baseline="-25000" smtClean="0"/>
              <a:t>1</a:t>
            </a:r>
            <a:r>
              <a:rPr lang="pt-BR" smtClean="0"/>
              <a:t>)</a:t>
            </a:r>
            <a:r>
              <a:rPr lang="pt-BR" baseline="30000" smtClean="0"/>
              <a:t>a</a:t>
            </a:r>
            <a:r>
              <a:rPr lang="pt-BR" smtClean="0"/>
              <a:t>(</a:t>
            </a:r>
            <a:r>
              <a:rPr lang="pt-BR" smtClean="0">
                <a:latin typeface="Symbol" charset="2"/>
              </a:rPr>
              <a:t>l</a:t>
            </a:r>
            <a:r>
              <a:rPr lang="pt-BR" smtClean="0"/>
              <a:t> x</a:t>
            </a:r>
            <a:r>
              <a:rPr lang="pt-BR" baseline="-25000" smtClean="0"/>
              <a:t>2</a:t>
            </a:r>
            <a:r>
              <a:rPr lang="pt-BR" smtClean="0"/>
              <a:t>)</a:t>
            </a:r>
            <a:r>
              <a:rPr lang="pt-BR" baseline="30000" smtClean="0"/>
              <a:t>b</a:t>
            </a:r>
            <a:r>
              <a:rPr lang="pt-BR" smtClean="0"/>
              <a:t> </a:t>
            </a:r>
            <a:r>
              <a:rPr lang="pt-BR" smtClean="0">
                <a:sym typeface="Symbol" charset="2"/>
              </a:rPr>
              <a:t> decrescentes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Economias de escala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33400" y="2209800"/>
          <a:ext cx="8385175" cy="3481388"/>
        </p:xfrm>
        <a:graphic>
          <a:graphicData uri="http://schemas.openxmlformats.org/presentationml/2006/ole">
            <p:oleObj spid="_x0000_s7170" name="Equation" r:id="rId3" imgW="4190760" imgH="1739880" progId="Equation.2">
              <p:embed/>
            </p:oleObj>
          </a:graphicData>
        </a:graphic>
      </p:graphicFrame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304800" y="3200400"/>
            <a:ext cx="1447800" cy="838200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charset="0"/>
            </a:endParaRP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228600" y="4114800"/>
            <a:ext cx="1447800" cy="838200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charset="0"/>
            </a:endParaRP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228600" y="5029200"/>
            <a:ext cx="1447800" cy="838200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u="sng" smtClean="0"/>
              <a:t>Economias de Escala: Custo de tanques de expansão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15988" y="2516188"/>
          <a:ext cx="7548562" cy="3432175"/>
        </p:xfrm>
        <a:graphic>
          <a:graphicData uri="http://schemas.openxmlformats.org/presentationml/2006/ole">
            <p:oleObj spid="_x0000_s8194" name="Documento" r:id="rId3" imgW="6901200" imgH="31431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t-BR" sz="4000" smtClean="0"/>
              <a:t>Custo de resfriamento do leite</a:t>
            </a:r>
            <a:r>
              <a:rPr lang="pt-BR" smtClean="0"/>
              <a:t/>
            </a:r>
            <a:br>
              <a:rPr lang="pt-BR" smtClean="0"/>
            </a:br>
            <a:r>
              <a:rPr lang="pt-BR" sz="2800" smtClean="0"/>
              <a:t>escala e utilização da capacidade instalada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762000" y="1571625"/>
          <a:ext cx="7848600" cy="4130675"/>
        </p:xfrm>
        <a:graphic>
          <a:graphicData uri="http://schemas.openxmlformats.org/presentationml/2006/ole">
            <p:oleObj spid="_x0000_s9218" name="Gráfico" r:id="rId3" imgW="7035840" imgH="3697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Problema do Produtor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Problema do Produtor (I)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Encontrar a quantidade a ser produzida tal que o lucro seja máximo</a:t>
            </a:r>
          </a:p>
          <a:p>
            <a:pPr eaLnBrk="1" hangingPunct="1"/>
            <a:endParaRPr lang="pt-BR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311400" y="3362325"/>
          <a:ext cx="4349750" cy="2381250"/>
        </p:xfrm>
        <a:graphic>
          <a:graphicData uri="http://schemas.openxmlformats.org/presentationml/2006/ole">
            <p:oleObj spid="_x0000_s10242" name="Equation" r:id="rId3" imgW="1739900" imgH="952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Problema do Produtor (II)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Encontrar a combinação de insumos de menor custo, sujeito à restrição de produzir pelo menos determinada quantidade de produto</a:t>
            </a:r>
          </a:p>
          <a:p>
            <a:pPr eaLnBrk="1" hangingPunct="1"/>
            <a:endParaRPr lang="pt-BR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438400" y="3886200"/>
          <a:ext cx="4095750" cy="1333500"/>
        </p:xfrm>
        <a:graphic>
          <a:graphicData uri="http://schemas.openxmlformats.org/presentationml/2006/ole">
            <p:oleObj spid="_x0000_s11266" name="Equation" r:id="rId3" imgW="1638300" imgH="533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Solução do Problema do Produtor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2665413" y="1828800"/>
            <a:ext cx="3506787" cy="3581400"/>
            <a:chOff x="2665411" y="1828800"/>
            <a:chExt cx="3506789" cy="3581399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913605" y="3580606"/>
              <a:ext cx="3505199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rot="10800000" flipH="1" flipV="1">
              <a:off x="2666998" y="5408612"/>
              <a:ext cx="350520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019800" y="5410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x</a:t>
            </a:r>
            <a:r>
              <a:rPr lang="pt-BR" baseline="-25000">
                <a:latin typeface="Calibri" charset="0"/>
              </a:rPr>
              <a:t>1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286000" y="1828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x</a:t>
            </a:r>
            <a:r>
              <a:rPr lang="pt-BR" baseline="-25000">
                <a:latin typeface="Calibri" charset="0"/>
              </a:rPr>
              <a:t>2</a:t>
            </a:r>
          </a:p>
        </p:txBody>
      </p:sp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2819400" y="2743200"/>
            <a:ext cx="3352800" cy="2438400"/>
          </a:xfrm>
          <a:custGeom>
            <a:avLst/>
            <a:gdLst>
              <a:gd name="T0" fmla="*/ 0 w 2184400"/>
              <a:gd name="T1" fmla="*/ 0 h 1625600"/>
              <a:gd name="T2" fmla="*/ 847947 w 2184400"/>
              <a:gd name="T3" fmla="*/ 1438275 h 1625600"/>
              <a:gd name="T4" fmla="*/ 2085753 w 2184400"/>
              <a:gd name="T5" fmla="*/ 2190750 h 1625600"/>
              <a:gd name="T6" fmla="*/ 3352800 w 2184400"/>
              <a:gd name="T7" fmla="*/ 2438400 h 1625600"/>
              <a:gd name="T8" fmla="*/ 0 60000 65536"/>
              <a:gd name="T9" fmla="*/ 0 60000 65536"/>
              <a:gd name="T10" fmla="*/ 0 60000 65536"/>
              <a:gd name="T11" fmla="*/ 0 60000 65536"/>
              <a:gd name="T12" fmla="*/ 0 w 2184400"/>
              <a:gd name="T13" fmla="*/ 0 h 1625600"/>
              <a:gd name="T14" fmla="*/ 2184400 w 2184400"/>
              <a:gd name="T15" fmla="*/ 1625600 h 162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400" h="1625600">
                <a:moveTo>
                  <a:pt x="0" y="0"/>
                </a:moveTo>
                <a:cubicBezTo>
                  <a:pt x="162983" y="357716"/>
                  <a:pt x="325967" y="715433"/>
                  <a:pt x="552450" y="958850"/>
                </a:cubicBezTo>
                <a:cubicBezTo>
                  <a:pt x="778933" y="1202267"/>
                  <a:pt x="1086908" y="1349375"/>
                  <a:pt x="1358900" y="1460500"/>
                </a:cubicBezTo>
                <a:cubicBezTo>
                  <a:pt x="1630892" y="1571625"/>
                  <a:pt x="1907646" y="1598612"/>
                  <a:pt x="2184400" y="1625600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3302000" y="2743200"/>
            <a:ext cx="2870200" cy="1981200"/>
          </a:xfrm>
          <a:custGeom>
            <a:avLst/>
            <a:gdLst>
              <a:gd name="T0" fmla="*/ 0 w 2184400"/>
              <a:gd name="T1" fmla="*/ 0 h 1625600"/>
              <a:gd name="T2" fmla="*/ 725894 w 2184400"/>
              <a:gd name="T3" fmla="*/ 1168598 h 1625600"/>
              <a:gd name="T4" fmla="*/ 1785531 w 2184400"/>
              <a:gd name="T5" fmla="*/ 1779984 h 1625600"/>
              <a:gd name="T6" fmla="*/ 2870200 w 2184400"/>
              <a:gd name="T7" fmla="*/ 1981200 h 1625600"/>
              <a:gd name="T8" fmla="*/ 0 60000 65536"/>
              <a:gd name="T9" fmla="*/ 0 60000 65536"/>
              <a:gd name="T10" fmla="*/ 0 60000 65536"/>
              <a:gd name="T11" fmla="*/ 0 60000 65536"/>
              <a:gd name="T12" fmla="*/ 0 w 2184400"/>
              <a:gd name="T13" fmla="*/ 0 h 1625600"/>
              <a:gd name="T14" fmla="*/ 2184400 w 2184400"/>
              <a:gd name="T15" fmla="*/ 1625600 h 162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400" h="1625600">
                <a:moveTo>
                  <a:pt x="0" y="0"/>
                </a:moveTo>
                <a:cubicBezTo>
                  <a:pt x="162983" y="357716"/>
                  <a:pt x="325967" y="715433"/>
                  <a:pt x="552450" y="958850"/>
                </a:cubicBezTo>
                <a:cubicBezTo>
                  <a:pt x="778933" y="1202267"/>
                  <a:pt x="1086908" y="1349375"/>
                  <a:pt x="1358900" y="1460500"/>
                </a:cubicBezTo>
                <a:cubicBezTo>
                  <a:pt x="1630892" y="1571625"/>
                  <a:pt x="1907646" y="1598612"/>
                  <a:pt x="2184400" y="1625600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3962400" y="2590800"/>
            <a:ext cx="2184400" cy="1625600"/>
          </a:xfrm>
          <a:custGeom>
            <a:avLst/>
            <a:gdLst>
              <a:gd name="T0" fmla="*/ 0 w 2184400"/>
              <a:gd name="T1" fmla="*/ 0 h 1625600"/>
              <a:gd name="T2" fmla="*/ 552450 w 2184400"/>
              <a:gd name="T3" fmla="*/ 958850 h 1625600"/>
              <a:gd name="T4" fmla="*/ 1358900 w 2184400"/>
              <a:gd name="T5" fmla="*/ 1460500 h 1625600"/>
              <a:gd name="T6" fmla="*/ 2184400 w 2184400"/>
              <a:gd name="T7" fmla="*/ 1625600 h 1625600"/>
              <a:gd name="T8" fmla="*/ 0 60000 65536"/>
              <a:gd name="T9" fmla="*/ 0 60000 65536"/>
              <a:gd name="T10" fmla="*/ 0 60000 65536"/>
              <a:gd name="T11" fmla="*/ 0 60000 65536"/>
              <a:gd name="T12" fmla="*/ 0 w 2184400"/>
              <a:gd name="T13" fmla="*/ 0 h 1625600"/>
              <a:gd name="T14" fmla="*/ 2184400 w 2184400"/>
              <a:gd name="T15" fmla="*/ 1625600 h 162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400" h="1625600">
                <a:moveTo>
                  <a:pt x="0" y="0"/>
                </a:moveTo>
                <a:cubicBezTo>
                  <a:pt x="162983" y="357716"/>
                  <a:pt x="325967" y="715433"/>
                  <a:pt x="552450" y="958850"/>
                </a:cubicBezTo>
                <a:cubicBezTo>
                  <a:pt x="778933" y="1202267"/>
                  <a:pt x="1086908" y="1349375"/>
                  <a:pt x="1358900" y="1460500"/>
                </a:cubicBezTo>
                <a:cubicBezTo>
                  <a:pt x="1630892" y="1571625"/>
                  <a:pt x="1907646" y="1598612"/>
                  <a:pt x="2184400" y="1625600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2436019" y="2586832"/>
            <a:ext cx="3051175" cy="25923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286000" y="3429000"/>
            <a:ext cx="2590800" cy="2362200"/>
            <a:chOff x="2286000" y="3429000"/>
            <a:chExt cx="2590800" cy="2362200"/>
          </a:xfrm>
        </p:grpSpPr>
        <p:cxnSp>
          <p:nvCxnSpPr>
            <p:cNvPr id="30" name="Straight Connector 29"/>
            <p:cNvCxnSpPr>
              <a:cxnSpLocks noChangeShapeType="1"/>
              <a:stCxn id="25" idx="3"/>
            </p:cNvCxnSpPr>
            <p:nvPr/>
          </p:nvCxnSpPr>
          <p:spPr bwMode="auto">
            <a:xfrm rot="5400000">
              <a:off x="3278188" y="3236913"/>
              <a:ext cx="6350" cy="12319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12303" name="Group 50"/>
            <p:cNvGrpSpPr>
              <a:grpSpLocks/>
            </p:cNvGrpSpPr>
            <p:nvPr/>
          </p:nvGrpSpPr>
          <p:grpSpPr bwMode="auto">
            <a:xfrm>
              <a:off x="2286000" y="3429000"/>
              <a:ext cx="2590800" cy="2362200"/>
              <a:chOff x="2286000" y="3429000"/>
              <a:chExt cx="2590800" cy="2362200"/>
            </a:xfrm>
          </p:grpSpPr>
          <p:cxnSp>
            <p:nvCxnSpPr>
              <p:cNvPr id="31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3133725" y="4645025"/>
                <a:ext cx="1531938" cy="15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2305" name="TextBox 32"/>
              <p:cNvSpPr txBox="1">
                <a:spLocks noChangeArrowheads="1"/>
              </p:cNvSpPr>
              <p:nvPr/>
            </p:nvSpPr>
            <p:spPr bwMode="auto">
              <a:xfrm>
                <a:off x="2286000" y="3657600"/>
                <a:ext cx="6096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latin typeface="Calibri" charset="0"/>
                  </a:rPr>
                  <a:t>x</a:t>
                </a:r>
                <a:r>
                  <a:rPr lang="pt-BR" baseline="-25000">
                    <a:latin typeface="Calibri" charset="0"/>
                  </a:rPr>
                  <a:t>2</a:t>
                </a:r>
                <a:r>
                  <a:rPr lang="pt-BR">
                    <a:latin typeface="Calibri" charset="0"/>
                  </a:rPr>
                  <a:t>*</a:t>
                </a:r>
                <a:endParaRPr lang="pt-BR" baseline="-25000">
                  <a:latin typeface="Calibri" charset="0"/>
                </a:endParaRPr>
              </a:p>
            </p:txBody>
          </p:sp>
          <p:sp>
            <p:nvSpPr>
              <p:cNvPr id="12306" name="TextBox 33"/>
              <p:cNvSpPr txBox="1">
                <a:spLocks noChangeArrowheads="1"/>
              </p:cNvSpPr>
              <p:nvPr/>
            </p:nvSpPr>
            <p:spPr bwMode="auto">
              <a:xfrm>
                <a:off x="3657600" y="5410200"/>
                <a:ext cx="6096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latin typeface="Calibri" charset="0"/>
                  </a:rPr>
                  <a:t>x</a:t>
                </a:r>
                <a:r>
                  <a:rPr lang="pt-BR" baseline="-25000">
                    <a:latin typeface="Calibri" charset="0"/>
                  </a:rPr>
                  <a:t>1</a:t>
                </a:r>
                <a:r>
                  <a:rPr lang="pt-BR">
                    <a:latin typeface="Calibri" charset="0"/>
                  </a:rPr>
                  <a:t>*</a:t>
                </a:r>
                <a:endParaRPr lang="pt-BR" baseline="-25000">
                  <a:latin typeface="Calibri" charset="0"/>
                </a:endParaRPr>
              </a:p>
            </p:txBody>
          </p:sp>
          <p:grpSp>
            <p:nvGrpSpPr>
              <p:cNvPr id="12307" name="Group 42"/>
              <p:cNvGrpSpPr>
                <a:grpSpLocks/>
              </p:cNvGrpSpPr>
              <p:nvPr/>
            </p:nvGrpSpPr>
            <p:grpSpPr bwMode="auto">
              <a:xfrm>
                <a:off x="3886200" y="3429000"/>
                <a:ext cx="990600" cy="461665"/>
                <a:chOff x="3886200" y="3429000"/>
                <a:chExt cx="990600" cy="461665"/>
              </a:xfrm>
            </p:grpSpPr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3886200" y="3810000"/>
                  <a:ext cx="76200" cy="460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rgbClr val="FFFFFF"/>
                    </a:solidFill>
                    <a:latin typeface="Calibri" charset="0"/>
                  </a:endParaRPr>
                </a:p>
              </p:txBody>
            </p:sp>
            <p:sp>
              <p:nvSpPr>
                <p:cNvPr id="12309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3886200" y="3429000"/>
                  <a:ext cx="9906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2400" b="1">
                      <a:latin typeface="Calibri" charset="0"/>
                    </a:rPr>
                    <a:t>C*</a:t>
                  </a:r>
                </a:p>
              </p:txBody>
            </p:sp>
          </p:grpSp>
        </p:grpSp>
      </p:grp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816600" y="1914525"/>
          <a:ext cx="1263650" cy="1666875"/>
        </p:xfrm>
        <a:graphic>
          <a:graphicData uri="http://schemas.openxmlformats.org/presentationml/2006/ole">
            <p:oleObj spid="_x0000_s12290" name="Equação" r:id="rId3" imgW="634680" imgH="838080" progId="Equation.3">
              <p:embed/>
            </p:oleObj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6172200" y="4540250"/>
            <a:ext cx="1257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isoquanta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301" name="CaixaDeTexto 23"/>
          <p:cNvSpPr txBox="1">
            <a:spLocks noChangeArrowheads="1"/>
          </p:cNvSpPr>
          <p:nvPr/>
        </p:nvSpPr>
        <p:spPr bwMode="auto">
          <a:xfrm>
            <a:off x="2714625" y="2143125"/>
            <a:ext cx="128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isocusto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Solução do Problema do Produtor</a:t>
            </a:r>
            <a:br>
              <a:rPr lang="pt-BR" sz="4000" smtClean="0"/>
            </a:br>
            <a:r>
              <a:rPr lang="pt-BR" sz="3600" i="1" smtClean="0"/>
              <a:t>Insumos Substitutos Perfeitos</a:t>
            </a:r>
            <a:endParaRPr lang="pt-BR" sz="4000" i="1" smtClean="0"/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913607" y="3580606"/>
            <a:ext cx="35052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H="1" flipV="1">
            <a:off x="2667000" y="5408613"/>
            <a:ext cx="35052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0421" name="TextBox 8"/>
          <p:cNvSpPr txBox="1">
            <a:spLocks noChangeArrowheads="1"/>
          </p:cNvSpPr>
          <p:nvPr/>
        </p:nvSpPr>
        <p:spPr bwMode="auto">
          <a:xfrm>
            <a:off x="6019800" y="5410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x</a:t>
            </a:r>
            <a:r>
              <a:rPr lang="pt-BR" baseline="-25000">
                <a:latin typeface="Calibri" charset="0"/>
              </a:rPr>
              <a:t>1</a:t>
            </a:r>
          </a:p>
        </p:txBody>
      </p:sp>
      <p:sp>
        <p:nvSpPr>
          <p:cNvPr id="60422" name="TextBox 9"/>
          <p:cNvSpPr txBox="1">
            <a:spLocks noChangeArrowheads="1"/>
          </p:cNvSpPr>
          <p:nvPr/>
        </p:nvSpPr>
        <p:spPr bwMode="auto">
          <a:xfrm>
            <a:off x="2286000" y="1828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x</a:t>
            </a:r>
            <a:r>
              <a:rPr lang="pt-BR" baseline="-25000">
                <a:latin typeface="Calibri" charset="0"/>
              </a:rPr>
              <a:t>2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2436019" y="2586832"/>
            <a:ext cx="3051175" cy="25923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1155700" y="3900488"/>
            <a:ext cx="3021013" cy="1587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0425" name="TextBox 32"/>
          <p:cNvSpPr txBox="1">
            <a:spLocks noChangeArrowheads="1"/>
          </p:cNvSpPr>
          <p:nvPr/>
        </p:nvSpPr>
        <p:spPr bwMode="auto">
          <a:xfrm>
            <a:off x="2214563" y="2143125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x</a:t>
            </a:r>
            <a:r>
              <a:rPr lang="pt-BR" baseline="-25000">
                <a:latin typeface="Calibri" charset="0"/>
              </a:rPr>
              <a:t>2</a:t>
            </a:r>
            <a:r>
              <a:rPr lang="pt-BR">
                <a:latin typeface="Calibri" charset="0"/>
              </a:rPr>
              <a:t>*</a:t>
            </a:r>
            <a:endParaRPr lang="pt-BR" baseline="-25000">
              <a:latin typeface="Calibri" charset="0"/>
            </a:endParaRPr>
          </a:p>
        </p:txBody>
      </p:sp>
      <p:sp>
        <p:nvSpPr>
          <p:cNvPr id="60426" name="TextBox 33"/>
          <p:cNvSpPr txBox="1">
            <a:spLocks noChangeArrowheads="1"/>
          </p:cNvSpPr>
          <p:nvPr/>
        </p:nvSpPr>
        <p:spPr bwMode="auto">
          <a:xfrm>
            <a:off x="2424113" y="5410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x</a:t>
            </a:r>
            <a:r>
              <a:rPr lang="pt-BR" baseline="-25000">
                <a:latin typeface="Calibri" charset="0"/>
              </a:rPr>
              <a:t>1</a:t>
            </a:r>
            <a:r>
              <a:rPr lang="pt-BR">
                <a:latin typeface="Calibri" charset="0"/>
              </a:rPr>
              <a:t>*</a:t>
            </a:r>
            <a:endParaRPr lang="pt-BR" baseline="-25000">
              <a:latin typeface="Calibri" charset="0"/>
            </a:endParaRPr>
          </a:p>
        </p:txBody>
      </p:sp>
      <p:grpSp>
        <p:nvGrpSpPr>
          <p:cNvPr id="60427" name="Group 42"/>
          <p:cNvGrpSpPr>
            <a:grpSpLocks/>
          </p:cNvGrpSpPr>
          <p:nvPr/>
        </p:nvGrpSpPr>
        <p:grpSpPr bwMode="auto">
          <a:xfrm>
            <a:off x="2652713" y="1928813"/>
            <a:ext cx="990600" cy="461962"/>
            <a:chOff x="3886200" y="3429000"/>
            <a:chExt cx="990600" cy="461665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886200" y="3809755"/>
              <a:ext cx="76200" cy="460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0434" name="TextBox 36"/>
            <p:cNvSpPr txBox="1">
              <a:spLocks noChangeArrowheads="1"/>
            </p:cNvSpPr>
            <p:nvPr/>
          </p:nvSpPr>
          <p:spPr bwMode="auto">
            <a:xfrm>
              <a:off x="3886200" y="3429000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>
                  <a:latin typeface="Calibri" charset="0"/>
                </a:rPr>
                <a:t>C*</a:t>
              </a:r>
            </a:p>
          </p:txBody>
        </p:sp>
      </p:grpSp>
      <p:cxnSp>
        <p:nvCxnSpPr>
          <p:cNvPr id="24" name="Conector reto 23"/>
          <p:cNvCxnSpPr/>
          <p:nvPr/>
        </p:nvCxnSpPr>
        <p:spPr>
          <a:xfrm>
            <a:off x="2665413" y="3429000"/>
            <a:ext cx="2592387" cy="1982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693988" y="2928938"/>
            <a:ext cx="3235325" cy="248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693988" y="2357438"/>
            <a:ext cx="3235325" cy="248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1" name="CaixaDeTexto 31"/>
          <p:cNvSpPr txBox="1">
            <a:spLocks noChangeArrowheads="1"/>
          </p:cNvSpPr>
          <p:nvPr/>
        </p:nvSpPr>
        <p:spPr bwMode="auto">
          <a:xfrm>
            <a:off x="2714625" y="2143125"/>
            <a:ext cx="128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isocusto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857875" y="463073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isoquanta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Conjunto de Possibilidades de Produção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2285207" y="3885406"/>
            <a:ext cx="42672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437606" y="3809206"/>
            <a:ext cx="4267200" cy="158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553200" y="36687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y</a:t>
            </a:r>
            <a:r>
              <a:rPr lang="pt-BR" baseline="-25000">
                <a:latin typeface="Calibri" charset="0"/>
              </a:rPr>
              <a:t>1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44958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y</a:t>
            </a:r>
            <a:r>
              <a:rPr lang="pt-BR" baseline="-25000">
                <a:latin typeface="Calibri" charset="0"/>
              </a:rPr>
              <a:t>2</a:t>
            </a: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2073275" y="2449513"/>
            <a:ext cx="3260725" cy="3417887"/>
          </a:xfrm>
          <a:custGeom>
            <a:avLst/>
            <a:gdLst>
              <a:gd name="T0" fmla="*/ 0 w 3260955"/>
              <a:gd name="T1" fmla="*/ 0 h 3418220"/>
              <a:gd name="T2" fmla="*/ 1599009 w 3260955"/>
              <a:gd name="T3" fmla="*/ 658492 h 3418220"/>
              <a:gd name="T4" fmla="*/ 2602308 w 3260955"/>
              <a:gd name="T5" fmla="*/ 1646230 h 3418220"/>
              <a:gd name="T6" fmla="*/ 3260725 w 3260955"/>
              <a:gd name="T7" fmla="*/ 3417887 h 3418220"/>
              <a:gd name="T8" fmla="*/ 0 60000 65536"/>
              <a:gd name="T9" fmla="*/ 0 60000 65536"/>
              <a:gd name="T10" fmla="*/ 0 60000 65536"/>
              <a:gd name="T11" fmla="*/ 0 60000 65536"/>
              <a:gd name="T12" fmla="*/ 0 w 3260955"/>
              <a:gd name="T13" fmla="*/ 0 h 3418220"/>
              <a:gd name="T14" fmla="*/ 3260955 w 3260955"/>
              <a:gd name="T15" fmla="*/ 3418220 h 3418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0955" h="3418220">
                <a:moveTo>
                  <a:pt x="0" y="0"/>
                </a:moveTo>
                <a:cubicBezTo>
                  <a:pt x="582686" y="192079"/>
                  <a:pt x="1165373" y="384158"/>
                  <a:pt x="1599122" y="658556"/>
                </a:cubicBezTo>
                <a:cubicBezTo>
                  <a:pt x="2032871" y="932954"/>
                  <a:pt x="2325520" y="1186446"/>
                  <a:pt x="2602492" y="1646390"/>
                </a:cubicBezTo>
                <a:cubicBezTo>
                  <a:pt x="2879464" y="2106334"/>
                  <a:pt x="3070209" y="2762277"/>
                  <a:pt x="3260955" y="3418220"/>
                </a:cubicBezTo>
              </a:path>
            </a:pathLst>
          </a:custGeom>
          <a:solidFill>
            <a:srgbClr val="7F7F7F">
              <a:alpha val="50195"/>
            </a:srgbClr>
          </a:solidFill>
          <a:ln w="44450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latin typeface="Calibri" charset="0"/>
            </a:endParaRPr>
          </a:p>
        </p:txBody>
      </p:sp>
      <p:sp>
        <p:nvSpPr>
          <p:cNvPr id="11" name="Right Triangle 10"/>
          <p:cNvSpPr>
            <a:spLocks noChangeArrowheads="1"/>
          </p:cNvSpPr>
          <p:nvPr/>
        </p:nvSpPr>
        <p:spPr bwMode="auto">
          <a:xfrm>
            <a:off x="2073275" y="2449513"/>
            <a:ext cx="3260725" cy="3417887"/>
          </a:xfrm>
          <a:prstGeom prst="rtTriangle">
            <a:avLst/>
          </a:prstGeom>
          <a:solidFill>
            <a:srgbClr val="7F7F7F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Passos da derivação da </a:t>
            </a:r>
            <a:br>
              <a:rPr lang="pt-BR" sz="4000" smtClean="0"/>
            </a:br>
            <a:r>
              <a:rPr lang="pt-BR" sz="4000" smtClean="0"/>
              <a:t>Curva de Oferta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Conjunto de Possibilidades de Produção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Função de Produção (subconjunto tecnicamente eficiente)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pt-BR" sz="2400" b="1" dirty="0" smtClean="0">
                <a:solidFill>
                  <a:srgbClr val="FF0000"/>
                </a:solidFill>
                <a:ea typeface="+mn-ea"/>
                <a:cs typeface="+mn-cs"/>
              </a:rPr>
              <a:t>Demanda</a:t>
            </a:r>
            <a:r>
              <a:rPr lang="pt-BR" sz="2400" dirty="0" smtClean="0">
                <a:ea typeface="+mn-ea"/>
                <a:cs typeface="+mn-cs"/>
              </a:rPr>
              <a:t> de Insumos (</a:t>
            </a:r>
            <a:r>
              <a:rPr lang="pt-BR" sz="2400" strike="dblStrike" dirty="0" smtClean="0">
                <a:ea typeface="+mn-ea"/>
                <a:cs typeface="+mn-cs"/>
              </a:rPr>
              <a:t>inversa da função de produção</a:t>
            </a:r>
            <a:r>
              <a:rPr lang="pt-BR" sz="2400" dirty="0" smtClean="0">
                <a:ea typeface="+mn-ea"/>
                <a:cs typeface="+mn-cs"/>
              </a:rPr>
              <a:t>) </a:t>
            </a:r>
            <a:r>
              <a:rPr lang="pt-BR" sz="2400" b="1" dirty="0" smtClean="0">
                <a:solidFill>
                  <a:srgbClr val="FF0000"/>
                </a:solidFill>
                <a:ea typeface="+mn-ea"/>
                <a:cs typeface="+mn-cs"/>
              </a:rPr>
              <a:t>(escolha da cesta de insumos minimizadora de custo)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Função Custo Total: </a:t>
            </a:r>
            <a:r>
              <a:rPr lang="pt-BR" sz="2400" strike="dblStrike" dirty="0" smtClean="0">
                <a:ea typeface="+mn-ea"/>
                <a:cs typeface="+mn-cs"/>
              </a:rPr>
              <a:t>quantidade de insumo requerida para produzir determinada quantidade de produto</a:t>
            </a:r>
            <a:r>
              <a:rPr lang="pt-BR" sz="2400" dirty="0" smtClean="0">
                <a:ea typeface="+mn-ea"/>
                <a:cs typeface="+mn-cs"/>
              </a:rPr>
              <a:t>  </a:t>
            </a:r>
            <a:r>
              <a:rPr lang="pt-BR" sz="2400" b="1" dirty="0" smtClean="0">
                <a:solidFill>
                  <a:srgbClr val="FF0000"/>
                </a:solidFill>
                <a:ea typeface="+mn-ea"/>
                <a:cs typeface="+mn-cs"/>
              </a:rPr>
              <a:t>cesta de insumos minimizadora de custo x preços dos insumos </a:t>
            </a:r>
            <a:r>
              <a:rPr lang="pt-BR" sz="2400" dirty="0" smtClean="0">
                <a:ea typeface="+mn-ea"/>
                <a:cs typeface="+mn-cs"/>
              </a:rPr>
              <a:t>(eficiência econômica)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Custo Médio e Custo Marginal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Curva de Oferta </a:t>
            </a:r>
            <a:endParaRPr lang="pt-BR" sz="2400" dirty="0">
              <a:ea typeface="+mn-ea"/>
              <a:cs typeface="+mn-cs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714875" y="5480050"/>
            <a:ext cx="3643313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Reduzindo a simplificação: vários insumos e um produto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função custo pode ser obtida a partir da função de produção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charset="0"/>
              </a:rPr>
              <a:t>Função Custo da Tecnologia Cobb-Douglas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057400" y="2014538"/>
          <a:ext cx="4721225" cy="4614862"/>
        </p:xfrm>
        <a:graphic>
          <a:graphicData uri="http://schemas.openxmlformats.org/presentationml/2006/ole">
            <p:oleObj spid="_x0000_s13314" name="Equation" r:id="rId3" imgW="2247840" imgH="2197080" progId="Equation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função custo pode ser obtida a partir da função de produção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charset="0"/>
              </a:rPr>
              <a:t>Função Custo da Tecnologia Cobb-Douglas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667000" y="2390775"/>
          <a:ext cx="3490913" cy="3171825"/>
        </p:xfrm>
        <a:graphic>
          <a:graphicData uri="http://schemas.openxmlformats.org/presentationml/2006/ole">
            <p:oleObj spid="_x0000_s14338" name="Equation" r:id="rId3" imgW="1663560" imgH="1511280" progId="Equation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função custo pode ser obtida a partir da função de produção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charset="0"/>
              </a:rPr>
              <a:t>Função Custo da Tecnologia Cobb-Douglas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87625" y="1981200"/>
          <a:ext cx="3660775" cy="4556125"/>
        </p:xfrm>
        <a:graphic>
          <a:graphicData uri="http://schemas.openxmlformats.org/presentationml/2006/ole">
            <p:oleObj spid="_x0000_s15362" name="Equation" r:id="rId3" imgW="2438280" imgH="3035160" progId="Equation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função custo pode ser obtida a partir da função de produção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charset="0"/>
              </a:rPr>
              <a:t>Função Custo da Tecnologia Cobb-Douglas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665413" y="2065338"/>
          <a:ext cx="3640137" cy="4573587"/>
        </p:xfrm>
        <a:graphic>
          <a:graphicData uri="http://schemas.openxmlformats.org/presentationml/2006/ole">
            <p:oleObj spid="_x0000_s16386" name="Equação" r:id="rId3" imgW="2425680" imgH="3047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função custo pode ser obtida a partir da função de produção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charset="0"/>
              </a:rPr>
              <a:t>7. Função Custo da Tecnologia Cobb-Douglas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00200" y="2743200"/>
          <a:ext cx="5664200" cy="2438400"/>
        </p:xfrm>
        <a:graphic>
          <a:graphicData uri="http://schemas.openxmlformats.org/presentationml/2006/ole">
            <p:oleObj spid="_x0000_s17410" name="Equation" r:id="rId3" imgW="2831760" imgH="1218960" progId="Equation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função custo pode ser obtida a partir da função de produção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601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charset="0"/>
              </a:rPr>
              <a:t>8.  Função Custo Marginal da Tecnologia Cobb-Douglas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876425" y="2743200"/>
          <a:ext cx="5667375" cy="2590800"/>
        </p:xfrm>
        <a:graphic>
          <a:graphicData uri="http://schemas.openxmlformats.org/presentationml/2006/ole">
            <p:oleObj spid="_x0000_s18434" name="Equation" r:id="rId3" imgW="2831760" imgH="1295280" progId="Equation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pt-BR" sz="3600" smtClean="0"/>
              <a:t>Custo Total - Tecnologia Cobb-Douglas</a:t>
            </a:r>
          </a:p>
        </p:txBody>
      </p:sp>
      <p:grpSp>
        <p:nvGrpSpPr>
          <p:cNvPr id="62467" name="Group 204"/>
          <p:cNvGrpSpPr>
            <a:grpSpLocks/>
          </p:cNvGrpSpPr>
          <p:nvPr/>
        </p:nvGrpSpPr>
        <p:grpSpPr bwMode="auto">
          <a:xfrm>
            <a:off x="812800" y="1749425"/>
            <a:ext cx="7808913" cy="4083050"/>
            <a:chOff x="512" y="1102"/>
            <a:chExt cx="4919" cy="2572"/>
          </a:xfrm>
        </p:grpSpPr>
        <p:sp>
          <p:nvSpPr>
            <p:cNvPr id="62552" name="Rectangle 4"/>
            <p:cNvSpPr>
              <a:spLocks noChangeArrowheads="1"/>
            </p:cNvSpPr>
            <p:nvPr/>
          </p:nvSpPr>
          <p:spPr bwMode="auto">
            <a:xfrm>
              <a:off x="548" y="1102"/>
              <a:ext cx="4882" cy="253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charset="0"/>
              </a:endParaRPr>
            </a:p>
          </p:txBody>
        </p:sp>
        <p:sp>
          <p:nvSpPr>
            <p:cNvPr id="62553" name="Rectangle 5"/>
            <p:cNvSpPr>
              <a:spLocks noChangeArrowheads="1"/>
            </p:cNvSpPr>
            <p:nvPr/>
          </p:nvSpPr>
          <p:spPr bwMode="auto">
            <a:xfrm>
              <a:off x="548" y="1102"/>
              <a:ext cx="4882" cy="2536"/>
            </a:xfrm>
            <a:prstGeom prst="rect">
              <a:avLst/>
            </a:prstGeom>
            <a:noFill/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charset="0"/>
              </a:endParaRPr>
            </a:p>
          </p:txBody>
        </p:sp>
        <p:sp>
          <p:nvSpPr>
            <p:cNvPr id="62554" name="Line 6"/>
            <p:cNvSpPr>
              <a:spLocks noChangeShapeType="1"/>
            </p:cNvSpPr>
            <p:nvPr/>
          </p:nvSpPr>
          <p:spPr bwMode="auto">
            <a:xfrm>
              <a:off x="548" y="1102"/>
              <a:ext cx="1" cy="25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55" name="Line 7"/>
            <p:cNvSpPr>
              <a:spLocks noChangeShapeType="1"/>
            </p:cNvSpPr>
            <p:nvPr/>
          </p:nvSpPr>
          <p:spPr bwMode="auto">
            <a:xfrm>
              <a:off x="512" y="363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56" name="Line 8"/>
            <p:cNvSpPr>
              <a:spLocks noChangeShapeType="1"/>
            </p:cNvSpPr>
            <p:nvPr/>
          </p:nvSpPr>
          <p:spPr bwMode="auto">
            <a:xfrm>
              <a:off x="512" y="3357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57" name="Line 9"/>
            <p:cNvSpPr>
              <a:spLocks noChangeShapeType="1"/>
            </p:cNvSpPr>
            <p:nvPr/>
          </p:nvSpPr>
          <p:spPr bwMode="auto">
            <a:xfrm>
              <a:off x="512" y="3075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58" name="Line 10"/>
            <p:cNvSpPr>
              <a:spLocks noChangeShapeType="1"/>
            </p:cNvSpPr>
            <p:nvPr/>
          </p:nvSpPr>
          <p:spPr bwMode="auto">
            <a:xfrm>
              <a:off x="512" y="2793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59" name="Line 11"/>
            <p:cNvSpPr>
              <a:spLocks noChangeShapeType="1"/>
            </p:cNvSpPr>
            <p:nvPr/>
          </p:nvSpPr>
          <p:spPr bwMode="auto">
            <a:xfrm>
              <a:off x="512" y="2512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0" name="Line 12"/>
            <p:cNvSpPr>
              <a:spLocks noChangeShapeType="1"/>
            </p:cNvSpPr>
            <p:nvPr/>
          </p:nvSpPr>
          <p:spPr bwMode="auto">
            <a:xfrm>
              <a:off x="512" y="222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1" name="Line 13"/>
            <p:cNvSpPr>
              <a:spLocks noChangeShapeType="1"/>
            </p:cNvSpPr>
            <p:nvPr/>
          </p:nvSpPr>
          <p:spPr bwMode="auto">
            <a:xfrm>
              <a:off x="512" y="1947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2" name="Line 14"/>
            <p:cNvSpPr>
              <a:spLocks noChangeShapeType="1"/>
            </p:cNvSpPr>
            <p:nvPr/>
          </p:nvSpPr>
          <p:spPr bwMode="auto">
            <a:xfrm>
              <a:off x="512" y="1665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3" name="Line 15"/>
            <p:cNvSpPr>
              <a:spLocks noChangeShapeType="1"/>
            </p:cNvSpPr>
            <p:nvPr/>
          </p:nvSpPr>
          <p:spPr bwMode="auto">
            <a:xfrm>
              <a:off x="512" y="1383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4" name="Line 16"/>
            <p:cNvSpPr>
              <a:spLocks noChangeShapeType="1"/>
            </p:cNvSpPr>
            <p:nvPr/>
          </p:nvSpPr>
          <p:spPr bwMode="auto">
            <a:xfrm>
              <a:off x="512" y="1102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5" name="Line 17"/>
            <p:cNvSpPr>
              <a:spLocks noChangeShapeType="1"/>
            </p:cNvSpPr>
            <p:nvPr/>
          </p:nvSpPr>
          <p:spPr bwMode="auto">
            <a:xfrm>
              <a:off x="548" y="3638"/>
              <a:ext cx="48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6" name="Line 18"/>
            <p:cNvSpPr>
              <a:spLocks noChangeShapeType="1"/>
            </p:cNvSpPr>
            <p:nvPr/>
          </p:nvSpPr>
          <p:spPr bwMode="auto">
            <a:xfrm flipV="1">
              <a:off x="548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7" name="Line 19"/>
            <p:cNvSpPr>
              <a:spLocks noChangeShapeType="1"/>
            </p:cNvSpPr>
            <p:nvPr/>
          </p:nvSpPr>
          <p:spPr bwMode="auto">
            <a:xfrm flipV="1">
              <a:off x="655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8" name="Line 20"/>
            <p:cNvSpPr>
              <a:spLocks noChangeShapeType="1"/>
            </p:cNvSpPr>
            <p:nvPr/>
          </p:nvSpPr>
          <p:spPr bwMode="auto">
            <a:xfrm flipV="1">
              <a:off x="761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69" name="Line 21"/>
            <p:cNvSpPr>
              <a:spLocks noChangeShapeType="1"/>
            </p:cNvSpPr>
            <p:nvPr/>
          </p:nvSpPr>
          <p:spPr bwMode="auto">
            <a:xfrm flipV="1">
              <a:off x="866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0" name="Line 22"/>
            <p:cNvSpPr>
              <a:spLocks noChangeShapeType="1"/>
            </p:cNvSpPr>
            <p:nvPr/>
          </p:nvSpPr>
          <p:spPr bwMode="auto">
            <a:xfrm flipV="1">
              <a:off x="972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1" name="Line 23"/>
            <p:cNvSpPr>
              <a:spLocks noChangeShapeType="1"/>
            </p:cNvSpPr>
            <p:nvPr/>
          </p:nvSpPr>
          <p:spPr bwMode="auto">
            <a:xfrm flipV="1">
              <a:off x="1079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2" name="Line 24"/>
            <p:cNvSpPr>
              <a:spLocks noChangeShapeType="1"/>
            </p:cNvSpPr>
            <p:nvPr/>
          </p:nvSpPr>
          <p:spPr bwMode="auto">
            <a:xfrm flipV="1">
              <a:off x="1185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3" name="Line 25"/>
            <p:cNvSpPr>
              <a:spLocks noChangeShapeType="1"/>
            </p:cNvSpPr>
            <p:nvPr/>
          </p:nvSpPr>
          <p:spPr bwMode="auto">
            <a:xfrm flipV="1">
              <a:off x="1290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4" name="Line 26"/>
            <p:cNvSpPr>
              <a:spLocks noChangeShapeType="1"/>
            </p:cNvSpPr>
            <p:nvPr/>
          </p:nvSpPr>
          <p:spPr bwMode="auto">
            <a:xfrm flipV="1">
              <a:off x="1397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5" name="Line 27"/>
            <p:cNvSpPr>
              <a:spLocks noChangeShapeType="1"/>
            </p:cNvSpPr>
            <p:nvPr/>
          </p:nvSpPr>
          <p:spPr bwMode="auto">
            <a:xfrm flipV="1">
              <a:off x="1503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6" name="Line 28"/>
            <p:cNvSpPr>
              <a:spLocks noChangeShapeType="1"/>
            </p:cNvSpPr>
            <p:nvPr/>
          </p:nvSpPr>
          <p:spPr bwMode="auto">
            <a:xfrm flipV="1">
              <a:off x="1610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7" name="Line 29"/>
            <p:cNvSpPr>
              <a:spLocks noChangeShapeType="1"/>
            </p:cNvSpPr>
            <p:nvPr/>
          </p:nvSpPr>
          <p:spPr bwMode="auto">
            <a:xfrm flipV="1">
              <a:off x="1716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8" name="Line 30"/>
            <p:cNvSpPr>
              <a:spLocks noChangeShapeType="1"/>
            </p:cNvSpPr>
            <p:nvPr/>
          </p:nvSpPr>
          <p:spPr bwMode="auto">
            <a:xfrm flipV="1">
              <a:off x="1821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79" name="Line 31"/>
            <p:cNvSpPr>
              <a:spLocks noChangeShapeType="1"/>
            </p:cNvSpPr>
            <p:nvPr/>
          </p:nvSpPr>
          <p:spPr bwMode="auto">
            <a:xfrm flipV="1">
              <a:off x="1927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0" name="Line 32"/>
            <p:cNvSpPr>
              <a:spLocks noChangeShapeType="1"/>
            </p:cNvSpPr>
            <p:nvPr/>
          </p:nvSpPr>
          <p:spPr bwMode="auto">
            <a:xfrm flipV="1">
              <a:off x="2034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1" name="Line 33"/>
            <p:cNvSpPr>
              <a:spLocks noChangeShapeType="1"/>
            </p:cNvSpPr>
            <p:nvPr/>
          </p:nvSpPr>
          <p:spPr bwMode="auto">
            <a:xfrm flipV="1">
              <a:off x="2140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2" name="Line 34"/>
            <p:cNvSpPr>
              <a:spLocks noChangeShapeType="1"/>
            </p:cNvSpPr>
            <p:nvPr/>
          </p:nvSpPr>
          <p:spPr bwMode="auto">
            <a:xfrm flipV="1">
              <a:off x="2247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3" name="Line 35"/>
            <p:cNvSpPr>
              <a:spLocks noChangeShapeType="1"/>
            </p:cNvSpPr>
            <p:nvPr/>
          </p:nvSpPr>
          <p:spPr bwMode="auto">
            <a:xfrm flipV="1">
              <a:off x="2352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4" name="Line 36"/>
            <p:cNvSpPr>
              <a:spLocks noChangeShapeType="1"/>
            </p:cNvSpPr>
            <p:nvPr/>
          </p:nvSpPr>
          <p:spPr bwMode="auto">
            <a:xfrm flipV="1">
              <a:off x="2458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5" name="Line 37"/>
            <p:cNvSpPr>
              <a:spLocks noChangeShapeType="1"/>
            </p:cNvSpPr>
            <p:nvPr/>
          </p:nvSpPr>
          <p:spPr bwMode="auto">
            <a:xfrm flipV="1">
              <a:off x="2565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6" name="Line 38"/>
            <p:cNvSpPr>
              <a:spLocks noChangeShapeType="1"/>
            </p:cNvSpPr>
            <p:nvPr/>
          </p:nvSpPr>
          <p:spPr bwMode="auto">
            <a:xfrm flipV="1">
              <a:off x="2671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7" name="Line 39"/>
            <p:cNvSpPr>
              <a:spLocks noChangeShapeType="1"/>
            </p:cNvSpPr>
            <p:nvPr/>
          </p:nvSpPr>
          <p:spPr bwMode="auto">
            <a:xfrm flipV="1">
              <a:off x="2776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8" name="Line 40"/>
            <p:cNvSpPr>
              <a:spLocks noChangeShapeType="1"/>
            </p:cNvSpPr>
            <p:nvPr/>
          </p:nvSpPr>
          <p:spPr bwMode="auto">
            <a:xfrm flipV="1">
              <a:off x="2882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89" name="Line 41"/>
            <p:cNvSpPr>
              <a:spLocks noChangeShapeType="1"/>
            </p:cNvSpPr>
            <p:nvPr/>
          </p:nvSpPr>
          <p:spPr bwMode="auto">
            <a:xfrm flipV="1">
              <a:off x="2989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0" name="Line 42"/>
            <p:cNvSpPr>
              <a:spLocks noChangeShapeType="1"/>
            </p:cNvSpPr>
            <p:nvPr/>
          </p:nvSpPr>
          <p:spPr bwMode="auto">
            <a:xfrm flipV="1">
              <a:off x="3095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1" name="Line 43"/>
            <p:cNvSpPr>
              <a:spLocks noChangeShapeType="1"/>
            </p:cNvSpPr>
            <p:nvPr/>
          </p:nvSpPr>
          <p:spPr bwMode="auto">
            <a:xfrm flipV="1">
              <a:off x="3202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2" name="Line 44"/>
            <p:cNvSpPr>
              <a:spLocks noChangeShapeType="1"/>
            </p:cNvSpPr>
            <p:nvPr/>
          </p:nvSpPr>
          <p:spPr bwMode="auto">
            <a:xfrm flipV="1">
              <a:off x="3307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3" name="Line 45"/>
            <p:cNvSpPr>
              <a:spLocks noChangeShapeType="1"/>
            </p:cNvSpPr>
            <p:nvPr/>
          </p:nvSpPr>
          <p:spPr bwMode="auto">
            <a:xfrm flipV="1">
              <a:off x="3413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4" name="Line 46"/>
            <p:cNvSpPr>
              <a:spLocks noChangeShapeType="1"/>
            </p:cNvSpPr>
            <p:nvPr/>
          </p:nvSpPr>
          <p:spPr bwMode="auto">
            <a:xfrm flipV="1">
              <a:off x="3520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5" name="Line 47"/>
            <p:cNvSpPr>
              <a:spLocks noChangeShapeType="1"/>
            </p:cNvSpPr>
            <p:nvPr/>
          </p:nvSpPr>
          <p:spPr bwMode="auto">
            <a:xfrm flipV="1">
              <a:off x="3626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6" name="Line 48"/>
            <p:cNvSpPr>
              <a:spLocks noChangeShapeType="1"/>
            </p:cNvSpPr>
            <p:nvPr/>
          </p:nvSpPr>
          <p:spPr bwMode="auto">
            <a:xfrm flipV="1">
              <a:off x="3731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7" name="Line 49"/>
            <p:cNvSpPr>
              <a:spLocks noChangeShapeType="1"/>
            </p:cNvSpPr>
            <p:nvPr/>
          </p:nvSpPr>
          <p:spPr bwMode="auto">
            <a:xfrm flipV="1">
              <a:off x="3837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8" name="Line 50"/>
            <p:cNvSpPr>
              <a:spLocks noChangeShapeType="1"/>
            </p:cNvSpPr>
            <p:nvPr/>
          </p:nvSpPr>
          <p:spPr bwMode="auto">
            <a:xfrm flipV="1">
              <a:off x="3944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599" name="Line 51"/>
            <p:cNvSpPr>
              <a:spLocks noChangeShapeType="1"/>
            </p:cNvSpPr>
            <p:nvPr/>
          </p:nvSpPr>
          <p:spPr bwMode="auto">
            <a:xfrm flipV="1">
              <a:off x="4050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0" name="Line 52"/>
            <p:cNvSpPr>
              <a:spLocks noChangeShapeType="1"/>
            </p:cNvSpPr>
            <p:nvPr/>
          </p:nvSpPr>
          <p:spPr bwMode="auto">
            <a:xfrm flipV="1">
              <a:off x="4157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1" name="Line 53"/>
            <p:cNvSpPr>
              <a:spLocks noChangeShapeType="1"/>
            </p:cNvSpPr>
            <p:nvPr/>
          </p:nvSpPr>
          <p:spPr bwMode="auto">
            <a:xfrm flipV="1">
              <a:off x="4262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2" name="Line 54"/>
            <p:cNvSpPr>
              <a:spLocks noChangeShapeType="1"/>
            </p:cNvSpPr>
            <p:nvPr/>
          </p:nvSpPr>
          <p:spPr bwMode="auto">
            <a:xfrm flipV="1">
              <a:off x="4368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3" name="Line 55"/>
            <p:cNvSpPr>
              <a:spLocks noChangeShapeType="1"/>
            </p:cNvSpPr>
            <p:nvPr/>
          </p:nvSpPr>
          <p:spPr bwMode="auto">
            <a:xfrm flipV="1">
              <a:off x="4475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4" name="Line 56"/>
            <p:cNvSpPr>
              <a:spLocks noChangeShapeType="1"/>
            </p:cNvSpPr>
            <p:nvPr/>
          </p:nvSpPr>
          <p:spPr bwMode="auto">
            <a:xfrm flipV="1">
              <a:off x="4581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5" name="Line 57"/>
            <p:cNvSpPr>
              <a:spLocks noChangeShapeType="1"/>
            </p:cNvSpPr>
            <p:nvPr/>
          </p:nvSpPr>
          <p:spPr bwMode="auto">
            <a:xfrm flipV="1">
              <a:off x="4688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6" name="Line 58"/>
            <p:cNvSpPr>
              <a:spLocks noChangeShapeType="1"/>
            </p:cNvSpPr>
            <p:nvPr/>
          </p:nvSpPr>
          <p:spPr bwMode="auto">
            <a:xfrm flipV="1">
              <a:off x="4792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7" name="Line 59"/>
            <p:cNvSpPr>
              <a:spLocks noChangeShapeType="1"/>
            </p:cNvSpPr>
            <p:nvPr/>
          </p:nvSpPr>
          <p:spPr bwMode="auto">
            <a:xfrm flipV="1">
              <a:off x="4899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8" name="Line 60"/>
            <p:cNvSpPr>
              <a:spLocks noChangeShapeType="1"/>
            </p:cNvSpPr>
            <p:nvPr/>
          </p:nvSpPr>
          <p:spPr bwMode="auto">
            <a:xfrm flipV="1">
              <a:off x="5005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09" name="Line 61"/>
            <p:cNvSpPr>
              <a:spLocks noChangeShapeType="1"/>
            </p:cNvSpPr>
            <p:nvPr/>
          </p:nvSpPr>
          <p:spPr bwMode="auto">
            <a:xfrm flipV="1">
              <a:off x="5112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0" name="Line 62"/>
            <p:cNvSpPr>
              <a:spLocks noChangeShapeType="1"/>
            </p:cNvSpPr>
            <p:nvPr/>
          </p:nvSpPr>
          <p:spPr bwMode="auto">
            <a:xfrm flipV="1">
              <a:off x="5217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1" name="Line 63"/>
            <p:cNvSpPr>
              <a:spLocks noChangeShapeType="1"/>
            </p:cNvSpPr>
            <p:nvPr/>
          </p:nvSpPr>
          <p:spPr bwMode="auto">
            <a:xfrm flipV="1">
              <a:off x="5323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2" name="Line 64"/>
            <p:cNvSpPr>
              <a:spLocks noChangeShapeType="1"/>
            </p:cNvSpPr>
            <p:nvPr/>
          </p:nvSpPr>
          <p:spPr bwMode="auto">
            <a:xfrm flipV="1">
              <a:off x="5430" y="36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3" name="Line 65"/>
            <p:cNvSpPr>
              <a:spLocks noChangeShapeType="1"/>
            </p:cNvSpPr>
            <p:nvPr/>
          </p:nvSpPr>
          <p:spPr bwMode="auto">
            <a:xfrm flipV="1">
              <a:off x="600" y="3609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4" name="Line 66"/>
            <p:cNvSpPr>
              <a:spLocks noChangeShapeType="1"/>
            </p:cNvSpPr>
            <p:nvPr/>
          </p:nvSpPr>
          <p:spPr bwMode="auto">
            <a:xfrm flipV="1">
              <a:off x="707" y="3582"/>
              <a:ext cx="106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5" name="Line 67"/>
            <p:cNvSpPr>
              <a:spLocks noChangeShapeType="1"/>
            </p:cNvSpPr>
            <p:nvPr/>
          </p:nvSpPr>
          <p:spPr bwMode="auto">
            <a:xfrm flipV="1">
              <a:off x="813" y="3553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6" name="Line 68"/>
            <p:cNvSpPr>
              <a:spLocks noChangeShapeType="1"/>
            </p:cNvSpPr>
            <p:nvPr/>
          </p:nvSpPr>
          <p:spPr bwMode="auto">
            <a:xfrm flipV="1">
              <a:off x="920" y="3526"/>
              <a:ext cx="106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7" name="Line 69"/>
            <p:cNvSpPr>
              <a:spLocks noChangeShapeType="1"/>
            </p:cNvSpPr>
            <p:nvPr/>
          </p:nvSpPr>
          <p:spPr bwMode="auto">
            <a:xfrm flipV="1">
              <a:off x="1026" y="3497"/>
              <a:ext cx="105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8" name="Line 70"/>
            <p:cNvSpPr>
              <a:spLocks noChangeShapeType="1"/>
            </p:cNvSpPr>
            <p:nvPr/>
          </p:nvSpPr>
          <p:spPr bwMode="auto">
            <a:xfrm flipV="1">
              <a:off x="1131" y="3469"/>
              <a:ext cx="107" cy="28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19" name="Line 71"/>
            <p:cNvSpPr>
              <a:spLocks noChangeShapeType="1"/>
            </p:cNvSpPr>
            <p:nvPr/>
          </p:nvSpPr>
          <p:spPr bwMode="auto">
            <a:xfrm flipV="1">
              <a:off x="1238" y="3442"/>
              <a:ext cx="106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0" name="Line 72"/>
            <p:cNvSpPr>
              <a:spLocks noChangeShapeType="1"/>
            </p:cNvSpPr>
            <p:nvPr/>
          </p:nvSpPr>
          <p:spPr bwMode="auto">
            <a:xfrm flipV="1">
              <a:off x="1344" y="3413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1" name="Line 73"/>
            <p:cNvSpPr>
              <a:spLocks noChangeShapeType="1"/>
            </p:cNvSpPr>
            <p:nvPr/>
          </p:nvSpPr>
          <p:spPr bwMode="auto">
            <a:xfrm flipV="1">
              <a:off x="1451" y="3386"/>
              <a:ext cx="104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2" name="Line 74"/>
            <p:cNvSpPr>
              <a:spLocks noChangeShapeType="1"/>
            </p:cNvSpPr>
            <p:nvPr/>
          </p:nvSpPr>
          <p:spPr bwMode="auto">
            <a:xfrm flipV="1">
              <a:off x="1555" y="3357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3" name="Line 75"/>
            <p:cNvSpPr>
              <a:spLocks noChangeShapeType="1"/>
            </p:cNvSpPr>
            <p:nvPr/>
          </p:nvSpPr>
          <p:spPr bwMode="auto">
            <a:xfrm flipV="1">
              <a:off x="1662" y="3328"/>
              <a:ext cx="106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4" name="Line 76"/>
            <p:cNvSpPr>
              <a:spLocks noChangeShapeType="1"/>
            </p:cNvSpPr>
            <p:nvPr/>
          </p:nvSpPr>
          <p:spPr bwMode="auto">
            <a:xfrm flipV="1">
              <a:off x="1768" y="3301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5" name="Line 77"/>
            <p:cNvSpPr>
              <a:spLocks noChangeShapeType="1"/>
            </p:cNvSpPr>
            <p:nvPr/>
          </p:nvSpPr>
          <p:spPr bwMode="auto">
            <a:xfrm flipV="1">
              <a:off x="1875" y="3272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6" name="Line 78"/>
            <p:cNvSpPr>
              <a:spLocks noChangeShapeType="1"/>
            </p:cNvSpPr>
            <p:nvPr/>
          </p:nvSpPr>
          <p:spPr bwMode="auto">
            <a:xfrm flipV="1">
              <a:off x="1982" y="3243"/>
              <a:ext cx="104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7" name="Line 79"/>
            <p:cNvSpPr>
              <a:spLocks noChangeShapeType="1"/>
            </p:cNvSpPr>
            <p:nvPr/>
          </p:nvSpPr>
          <p:spPr bwMode="auto">
            <a:xfrm flipV="1">
              <a:off x="2086" y="3216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8" name="Line 80"/>
            <p:cNvSpPr>
              <a:spLocks noChangeShapeType="1"/>
            </p:cNvSpPr>
            <p:nvPr/>
          </p:nvSpPr>
          <p:spPr bwMode="auto">
            <a:xfrm flipV="1">
              <a:off x="2193" y="3187"/>
              <a:ext cx="106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29" name="Line 81"/>
            <p:cNvSpPr>
              <a:spLocks noChangeShapeType="1"/>
            </p:cNvSpPr>
            <p:nvPr/>
          </p:nvSpPr>
          <p:spPr bwMode="auto">
            <a:xfrm flipV="1">
              <a:off x="2299" y="3160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0" name="Line 82"/>
            <p:cNvSpPr>
              <a:spLocks noChangeShapeType="1"/>
            </p:cNvSpPr>
            <p:nvPr/>
          </p:nvSpPr>
          <p:spPr bwMode="auto">
            <a:xfrm flipV="1">
              <a:off x="2406" y="3131"/>
              <a:ext cx="104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1" name="Line 83"/>
            <p:cNvSpPr>
              <a:spLocks noChangeShapeType="1"/>
            </p:cNvSpPr>
            <p:nvPr/>
          </p:nvSpPr>
          <p:spPr bwMode="auto">
            <a:xfrm flipV="1">
              <a:off x="2510" y="3102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2" name="Line 84"/>
            <p:cNvSpPr>
              <a:spLocks noChangeShapeType="1"/>
            </p:cNvSpPr>
            <p:nvPr/>
          </p:nvSpPr>
          <p:spPr bwMode="auto">
            <a:xfrm flipV="1">
              <a:off x="2617" y="3075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3" name="Line 85"/>
            <p:cNvSpPr>
              <a:spLocks noChangeShapeType="1"/>
            </p:cNvSpPr>
            <p:nvPr/>
          </p:nvSpPr>
          <p:spPr bwMode="auto">
            <a:xfrm flipV="1">
              <a:off x="2724" y="3046"/>
              <a:ext cx="106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4" name="Line 86"/>
            <p:cNvSpPr>
              <a:spLocks noChangeShapeType="1"/>
            </p:cNvSpPr>
            <p:nvPr/>
          </p:nvSpPr>
          <p:spPr bwMode="auto">
            <a:xfrm flipV="1">
              <a:off x="2830" y="3019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5" name="Line 87"/>
            <p:cNvSpPr>
              <a:spLocks noChangeShapeType="1"/>
            </p:cNvSpPr>
            <p:nvPr/>
          </p:nvSpPr>
          <p:spPr bwMode="auto">
            <a:xfrm flipV="1">
              <a:off x="2937" y="2990"/>
              <a:ext cx="104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6" name="Line 88"/>
            <p:cNvSpPr>
              <a:spLocks noChangeShapeType="1"/>
            </p:cNvSpPr>
            <p:nvPr/>
          </p:nvSpPr>
          <p:spPr bwMode="auto">
            <a:xfrm flipV="1">
              <a:off x="3041" y="2961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7" name="Line 89"/>
            <p:cNvSpPr>
              <a:spLocks noChangeShapeType="1"/>
            </p:cNvSpPr>
            <p:nvPr/>
          </p:nvSpPr>
          <p:spPr bwMode="auto">
            <a:xfrm flipV="1">
              <a:off x="3148" y="2934"/>
              <a:ext cx="106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8" name="Line 90"/>
            <p:cNvSpPr>
              <a:spLocks noChangeShapeType="1"/>
            </p:cNvSpPr>
            <p:nvPr/>
          </p:nvSpPr>
          <p:spPr bwMode="auto">
            <a:xfrm flipV="1">
              <a:off x="3254" y="2905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39" name="Line 91"/>
            <p:cNvSpPr>
              <a:spLocks noChangeShapeType="1"/>
            </p:cNvSpPr>
            <p:nvPr/>
          </p:nvSpPr>
          <p:spPr bwMode="auto">
            <a:xfrm flipV="1">
              <a:off x="3361" y="2876"/>
              <a:ext cx="106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0" name="Line 92"/>
            <p:cNvSpPr>
              <a:spLocks noChangeShapeType="1"/>
            </p:cNvSpPr>
            <p:nvPr/>
          </p:nvSpPr>
          <p:spPr bwMode="auto">
            <a:xfrm flipV="1">
              <a:off x="3467" y="2849"/>
              <a:ext cx="105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1" name="Line 93"/>
            <p:cNvSpPr>
              <a:spLocks noChangeShapeType="1"/>
            </p:cNvSpPr>
            <p:nvPr/>
          </p:nvSpPr>
          <p:spPr bwMode="auto">
            <a:xfrm flipV="1">
              <a:off x="3572" y="2820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2" name="Line 94"/>
            <p:cNvSpPr>
              <a:spLocks noChangeShapeType="1"/>
            </p:cNvSpPr>
            <p:nvPr/>
          </p:nvSpPr>
          <p:spPr bwMode="auto">
            <a:xfrm flipV="1">
              <a:off x="3679" y="2793"/>
              <a:ext cx="106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3" name="Line 95"/>
            <p:cNvSpPr>
              <a:spLocks noChangeShapeType="1"/>
            </p:cNvSpPr>
            <p:nvPr/>
          </p:nvSpPr>
          <p:spPr bwMode="auto">
            <a:xfrm flipV="1">
              <a:off x="3785" y="2764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4" name="Line 96"/>
            <p:cNvSpPr>
              <a:spLocks noChangeShapeType="1"/>
            </p:cNvSpPr>
            <p:nvPr/>
          </p:nvSpPr>
          <p:spPr bwMode="auto">
            <a:xfrm flipV="1">
              <a:off x="3892" y="2736"/>
              <a:ext cx="104" cy="28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5" name="Line 97"/>
            <p:cNvSpPr>
              <a:spLocks noChangeShapeType="1"/>
            </p:cNvSpPr>
            <p:nvPr/>
          </p:nvSpPr>
          <p:spPr bwMode="auto">
            <a:xfrm flipV="1">
              <a:off x="3996" y="2708"/>
              <a:ext cx="107" cy="28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6" name="Line 98"/>
            <p:cNvSpPr>
              <a:spLocks noChangeShapeType="1"/>
            </p:cNvSpPr>
            <p:nvPr/>
          </p:nvSpPr>
          <p:spPr bwMode="auto">
            <a:xfrm flipV="1">
              <a:off x="4103" y="2680"/>
              <a:ext cx="106" cy="28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7" name="Line 99"/>
            <p:cNvSpPr>
              <a:spLocks noChangeShapeType="1"/>
            </p:cNvSpPr>
            <p:nvPr/>
          </p:nvSpPr>
          <p:spPr bwMode="auto">
            <a:xfrm flipV="1">
              <a:off x="4209" y="2653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8" name="Line 100"/>
            <p:cNvSpPr>
              <a:spLocks noChangeShapeType="1"/>
            </p:cNvSpPr>
            <p:nvPr/>
          </p:nvSpPr>
          <p:spPr bwMode="auto">
            <a:xfrm flipV="1">
              <a:off x="4316" y="2624"/>
              <a:ext cx="106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49" name="Line 101"/>
            <p:cNvSpPr>
              <a:spLocks noChangeShapeType="1"/>
            </p:cNvSpPr>
            <p:nvPr/>
          </p:nvSpPr>
          <p:spPr bwMode="auto">
            <a:xfrm flipV="1">
              <a:off x="4422" y="2595"/>
              <a:ext cx="105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0" name="Line 102"/>
            <p:cNvSpPr>
              <a:spLocks noChangeShapeType="1"/>
            </p:cNvSpPr>
            <p:nvPr/>
          </p:nvSpPr>
          <p:spPr bwMode="auto">
            <a:xfrm flipV="1">
              <a:off x="4527" y="2568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1" name="Line 103"/>
            <p:cNvSpPr>
              <a:spLocks noChangeShapeType="1"/>
            </p:cNvSpPr>
            <p:nvPr/>
          </p:nvSpPr>
          <p:spPr bwMode="auto">
            <a:xfrm flipV="1">
              <a:off x="4634" y="2539"/>
              <a:ext cx="106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2" name="Line 104"/>
            <p:cNvSpPr>
              <a:spLocks noChangeShapeType="1"/>
            </p:cNvSpPr>
            <p:nvPr/>
          </p:nvSpPr>
          <p:spPr bwMode="auto">
            <a:xfrm flipV="1">
              <a:off x="4740" y="2512"/>
              <a:ext cx="107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3" name="Line 105"/>
            <p:cNvSpPr>
              <a:spLocks noChangeShapeType="1"/>
            </p:cNvSpPr>
            <p:nvPr/>
          </p:nvSpPr>
          <p:spPr bwMode="auto">
            <a:xfrm flipV="1">
              <a:off x="4847" y="2483"/>
              <a:ext cx="104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4" name="Line 106"/>
            <p:cNvSpPr>
              <a:spLocks noChangeShapeType="1"/>
            </p:cNvSpPr>
            <p:nvPr/>
          </p:nvSpPr>
          <p:spPr bwMode="auto">
            <a:xfrm flipV="1">
              <a:off x="4951" y="2454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5" name="Line 107"/>
            <p:cNvSpPr>
              <a:spLocks noChangeShapeType="1"/>
            </p:cNvSpPr>
            <p:nvPr/>
          </p:nvSpPr>
          <p:spPr bwMode="auto">
            <a:xfrm flipV="1">
              <a:off x="5058" y="2427"/>
              <a:ext cx="106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6" name="Line 108"/>
            <p:cNvSpPr>
              <a:spLocks noChangeShapeType="1"/>
            </p:cNvSpPr>
            <p:nvPr/>
          </p:nvSpPr>
          <p:spPr bwMode="auto">
            <a:xfrm flipV="1">
              <a:off x="5164" y="2398"/>
              <a:ext cx="107" cy="2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7" name="Line 109"/>
            <p:cNvSpPr>
              <a:spLocks noChangeShapeType="1"/>
            </p:cNvSpPr>
            <p:nvPr/>
          </p:nvSpPr>
          <p:spPr bwMode="auto">
            <a:xfrm flipV="1">
              <a:off x="5271" y="2371"/>
              <a:ext cx="106" cy="2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8" name="Line 110"/>
            <p:cNvSpPr>
              <a:spLocks noChangeShapeType="1"/>
            </p:cNvSpPr>
            <p:nvPr/>
          </p:nvSpPr>
          <p:spPr bwMode="auto">
            <a:xfrm flipV="1">
              <a:off x="600" y="3629"/>
              <a:ext cx="107" cy="9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59" name="Line 111"/>
            <p:cNvSpPr>
              <a:spLocks noChangeShapeType="1"/>
            </p:cNvSpPr>
            <p:nvPr/>
          </p:nvSpPr>
          <p:spPr bwMode="auto">
            <a:xfrm flipV="1">
              <a:off x="707" y="3613"/>
              <a:ext cx="106" cy="16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0" name="Line 112"/>
            <p:cNvSpPr>
              <a:spLocks noChangeShapeType="1"/>
            </p:cNvSpPr>
            <p:nvPr/>
          </p:nvSpPr>
          <p:spPr bwMode="auto">
            <a:xfrm flipV="1">
              <a:off x="813" y="3593"/>
              <a:ext cx="107" cy="20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1" name="Line 113"/>
            <p:cNvSpPr>
              <a:spLocks noChangeShapeType="1"/>
            </p:cNvSpPr>
            <p:nvPr/>
          </p:nvSpPr>
          <p:spPr bwMode="auto">
            <a:xfrm flipV="1">
              <a:off x="920" y="3570"/>
              <a:ext cx="106" cy="23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2" name="Line 114"/>
            <p:cNvSpPr>
              <a:spLocks noChangeShapeType="1"/>
            </p:cNvSpPr>
            <p:nvPr/>
          </p:nvSpPr>
          <p:spPr bwMode="auto">
            <a:xfrm flipV="1">
              <a:off x="1026" y="3543"/>
              <a:ext cx="105" cy="27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3" name="Line 115"/>
            <p:cNvSpPr>
              <a:spLocks noChangeShapeType="1"/>
            </p:cNvSpPr>
            <p:nvPr/>
          </p:nvSpPr>
          <p:spPr bwMode="auto">
            <a:xfrm flipV="1">
              <a:off x="1131" y="3516"/>
              <a:ext cx="107" cy="27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4" name="Line 116"/>
            <p:cNvSpPr>
              <a:spLocks noChangeShapeType="1"/>
            </p:cNvSpPr>
            <p:nvPr/>
          </p:nvSpPr>
          <p:spPr bwMode="auto">
            <a:xfrm flipV="1">
              <a:off x="1238" y="3485"/>
              <a:ext cx="106" cy="31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5" name="Line 117"/>
            <p:cNvSpPr>
              <a:spLocks noChangeShapeType="1"/>
            </p:cNvSpPr>
            <p:nvPr/>
          </p:nvSpPr>
          <p:spPr bwMode="auto">
            <a:xfrm flipV="1">
              <a:off x="1344" y="3452"/>
              <a:ext cx="107" cy="33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6" name="Line 118"/>
            <p:cNvSpPr>
              <a:spLocks noChangeShapeType="1"/>
            </p:cNvSpPr>
            <p:nvPr/>
          </p:nvSpPr>
          <p:spPr bwMode="auto">
            <a:xfrm flipV="1">
              <a:off x="1451" y="3418"/>
              <a:ext cx="104" cy="34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7" name="Line 119"/>
            <p:cNvSpPr>
              <a:spLocks noChangeShapeType="1"/>
            </p:cNvSpPr>
            <p:nvPr/>
          </p:nvSpPr>
          <p:spPr bwMode="auto">
            <a:xfrm flipV="1">
              <a:off x="1555" y="3382"/>
              <a:ext cx="107" cy="36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8" name="Line 120"/>
            <p:cNvSpPr>
              <a:spLocks noChangeShapeType="1"/>
            </p:cNvSpPr>
            <p:nvPr/>
          </p:nvSpPr>
          <p:spPr bwMode="auto">
            <a:xfrm flipV="1">
              <a:off x="1662" y="3344"/>
              <a:ext cx="106" cy="38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69" name="Line 121"/>
            <p:cNvSpPr>
              <a:spLocks noChangeShapeType="1"/>
            </p:cNvSpPr>
            <p:nvPr/>
          </p:nvSpPr>
          <p:spPr bwMode="auto">
            <a:xfrm flipV="1">
              <a:off x="1768" y="3306"/>
              <a:ext cx="107" cy="38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0" name="Line 122"/>
            <p:cNvSpPr>
              <a:spLocks noChangeShapeType="1"/>
            </p:cNvSpPr>
            <p:nvPr/>
          </p:nvSpPr>
          <p:spPr bwMode="auto">
            <a:xfrm flipV="1">
              <a:off x="1875" y="3265"/>
              <a:ext cx="107" cy="41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1" name="Line 123"/>
            <p:cNvSpPr>
              <a:spLocks noChangeShapeType="1"/>
            </p:cNvSpPr>
            <p:nvPr/>
          </p:nvSpPr>
          <p:spPr bwMode="auto">
            <a:xfrm flipV="1">
              <a:off x="1982" y="3223"/>
              <a:ext cx="104" cy="42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2" name="Line 124"/>
            <p:cNvSpPr>
              <a:spLocks noChangeShapeType="1"/>
            </p:cNvSpPr>
            <p:nvPr/>
          </p:nvSpPr>
          <p:spPr bwMode="auto">
            <a:xfrm flipV="1">
              <a:off x="2086" y="3182"/>
              <a:ext cx="107" cy="41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3" name="Line 125"/>
            <p:cNvSpPr>
              <a:spLocks noChangeShapeType="1"/>
            </p:cNvSpPr>
            <p:nvPr/>
          </p:nvSpPr>
          <p:spPr bwMode="auto">
            <a:xfrm flipV="1">
              <a:off x="2193" y="3136"/>
              <a:ext cx="106" cy="46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4" name="Line 126"/>
            <p:cNvSpPr>
              <a:spLocks noChangeShapeType="1"/>
            </p:cNvSpPr>
            <p:nvPr/>
          </p:nvSpPr>
          <p:spPr bwMode="auto">
            <a:xfrm flipV="1">
              <a:off x="2299" y="3091"/>
              <a:ext cx="107" cy="45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5" name="Line 127"/>
            <p:cNvSpPr>
              <a:spLocks noChangeShapeType="1"/>
            </p:cNvSpPr>
            <p:nvPr/>
          </p:nvSpPr>
          <p:spPr bwMode="auto">
            <a:xfrm flipV="1">
              <a:off x="2406" y="3044"/>
              <a:ext cx="104" cy="47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6" name="Line 128"/>
            <p:cNvSpPr>
              <a:spLocks noChangeShapeType="1"/>
            </p:cNvSpPr>
            <p:nvPr/>
          </p:nvSpPr>
          <p:spPr bwMode="auto">
            <a:xfrm flipV="1">
              <a:off x="2510" y="2997"/>
              <a:ext cx="107" cy="47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7" name="Line 129"/>
            <p:cNvSpPr>
              <a:spLocks noChangeShapeType="1"/>
            </p:cNvSpPr>
            <p:nvPr/>
          </p:nvSpPr>
          <p:spPr bwMode="auto">
            <a:xfrm flipV="1">
              <a:off x="2617" y="2949"/>
              <a:ext cx="107" cy="48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8" name="Line 130"/>
            <p:cNvSpPr>
              <a:spLocks noChangeShapeType="1"/>
            </p:cNvSpPr>
            <p:nvPr/>
          </p:nvSpPr>
          <p:spPr bwMode="auto">
            <a:xfrm flipV="1">
              <a:off x="2724" y="2898"/>
              <a:ext cx="106" cy="51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79" name="Line 131"/>
            <p:cNvSpPr>
              <a:spLocks noChangeShapeType="1"/>
            </p:cNvSpPr>
            <p:nvPr/>
          </p:nvSpPr>
          <p:spPr bwMode="auto">
            <a:xfrm flipV="1">
              <a:off x="2830" y="2848"/>
              <a:ext cx="107" cy="50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0" name="Line 132"/>
            <p:cNvSpPr>
              <a:spLocks noChangeShapeType="1"/>
            </p:cNvSpPr>
            <p:nvPr/>
          </p:nvSpPr>
          <p:spPr bwMode="auto">
            <a:xfrm flipV="1">
              <a:off x="2937" y="2795"/>
              <a:ext cx="104" cy="53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1" name="Line 133"/>
            <p:cNvSpPr>
              <a:spLocks noChangeShapeType="1"/>
            </p:cNvSpPr>
            <p:nvPr/>
          </p:nvSpPr>
          <p:spPr bwMode="auto">
            <a:xfrm flipV="1">
              <a:off x="3041" y="2743"/>
              <a:ext cx="107" cy="52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2" name="Line 134"/>
            <p:cNvSpPr>
              <a:spLocks noChangeShapeType="1"/>
            </p:cNvSpPr>
            <p:nvPr/>
          </p:nvSpPr>
          <p:spPr bwMode="auto">
            <a:xfrm flipV="1">
              <a:off x="3148" y="2689"/>
              <a:ext cx="106" cy="54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3" name="Line 135"/>
            <p:cNvSpPr>
              <a:spLocks noChangeShapeType="1"/>
            </p:cNvSpPr>
            <p:nvPr/>
          </p:nvSpPr>
          <p:spPr bwMode="auto">
            <a:xfrm flipV="1">
              <a:off x="3254" y="2634"/>
              <a:ext cx="107" cy="55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4" name="Line 136"/>
            <p:cNvSpPr>
              <a:spLocks noChangeShapeType="1"/>
            </p:cNvSpPr>
            <p:nvPr/>
          </p:nvSpPr>
          <p:spPr bwMode="auto">
            <a:xfrm flipV="1">
              <a:off x="3361" y="2578"/>
              <a:ext cx="106" cy="56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5" name="Line 137"/>
            <p:cNvSpPr>
              <a:spLocks noChangeShapeType="1"/>
            </p:cNvSpPr>
            <p:nvPr/>
          </p:nvSpPr>
          <p:spPr bwMode="auto">
            <a:xfrm flipV="1">
              <a:off x="3467" y="2523"/>
              <a:ext cx="105" cy="55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6" name="Line 138"/>
            <p:cNvSpPr>
              <a:spLocks noChangeShapeType="1"/>
            </p:cNvSpPr>
            <p:nvPr/>
          </p:nvSpPr>
          <p:spPr bwMode="auto">
            <a:xfrm flipV="1">
              <a:off x="3572" y="2465"/>
              <a:ext cx="107" cy="58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7" name="Line 139"/>
            <p:cNvSpPr>
              <a:spLocks noChangeShapeType="1"/>
            </p:cNvSpPr>
            <p:nvPr/>
          </p:nvSpPr>
          <p:spPr bwMode="auto">
            <a:xfrm flipV="1">
              <a:off x="3679" y="2407"/>
              <a:ext cx="106" cy="58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8" name="Line 140"/>
            <p:cNvSpPr>
              <a:spLocks noChangeShapeType="1"/>
            </p:cNvSpPr>
            <p:nvPr/>
          </p:nvSpPr>
          <p:spPr bwMode="auto">
            <a:xfrm flipV="1">
              <a:off x="3785" y="2347"/>
              <a:ext cx="107" cy="60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89" name="Line 141"/>
            <p:cNvSpPr>
              <a:spLocks noChangeShapeType="1"/>
            </p:cNvSpPr>
            <p:nvPr/>
          </p:nvSpPr>
          <p:spPr bwMode="auto">
            <a:xfrm flipV="1">
              <a:off x="3892" y="2288"/>
              <a:ext cx="104" cy="59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0" name="Line 142"/>
            <p:cNvSpPr>
              <a:spLocks noChangeShapeType="1"/>
            </p:cNvSpPr>
            <p:nvPr/>
          </p:nvSpPr>
          <p:spPr bwMode="auto">
            <a:xfrm flipV="1">
              <a:off x="3996" y="2226"/>
              <a:ext cx="107" cy="62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1" name="Line 143"/>
            <p:cNvSpPr>
              <a:spLocks noChangeShapeType="1"/>
            </p:cNvSpPr>
            <p:nvPr/>
          </p:nvSpPr>
          <p:spPr bwMode="auto">
            <a:xfrm flipV="1">
              <a:off x="4103" y="2165"/>
              <a:ext cx="106" cy="61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2" name="Line 144"/>
            <p:cNvSpPr>
              <a:spLocks noChangeShapeType="1"/>
            </p:cNvSpPr>
            <p:nvPr/>
          </p:nvSpPr>
          <p:spPr bwMode="auto">
            <a:xfrm flipV="1">
              <a:off x="4209" y="2104"/>
              <a:ext cx="107" cy="61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3" name="Line 145"/>
            <p:cNvSpPr>
              <a:spLocks noChangeShapeType="1"/>
            </p:cNvSpPr>
            <p:nvPr/>
          </p:nvSpPr>
          <p:spPr bwMode="auto">
            <a:xfrm flipV="1">
              <a:off x="4316" y="2040"/>
              <a:ext cx="106" cy="64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4" name="Line 146"/>
            <p:cNvSpPr>
              <a:spLocks noChangeShapeType="1"/>
            </p:cNvSpPr>
            <p:nvPr/>
          </p:nvSpPr>
          <p:spPr bwMode="auto">
            <a:xfrm flipV="1">
              <a:off x="4422" y="1977"/>
              <a:ext cx="105" cy="63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5" name="Line 147"/>
            <p:cNvSpPr>
              <a:spLocks noChangeShapeType="1"/>
            </p:cNvSpPr>
            <p:nvPr/>
          </p:nvSpPr>
          <p:spPr bwMode="auto">
            <a:xfrm flipV="1">
              <a:off x="4527" y="1912"/>
              <a:ext cx="107" cy="65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6" name="Line 148"/>
            <p:cNvSpPr>
              <a:spLocks noChangeShapeType="1"/>
            </p:cNvSpPr>
            <p:nvPr/>
          </p:nvSpPr>
          <p:spPr bwMode="auto">
            <a:xfrm flipV="1">
              <a:off x="4634" y="1847"/>
              <a:ext cx="106" cy="65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7" name="Line 149"/>
            <p:cNvSpPr>
              <a:spLocks noChangeShapeType="1"/>
            </p:cNvSpPr>
            <p:nvPr/>
          </p:nvSpPr>
          <p:spPr bwMode="auto">
            <a:xfrm flipV="1">
              <a:off x="4740" y="1780"/>
              <a:ext cx="107" cy="67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8" name="Line 150"/>
            <p:cNvSpPr>
              <a:spLocks noChangeShapeType="1"/>
            </p:cNvSpPr>
            <p:nvPr/>
          </p:nvSpPr>
          <p:spPr bwMode="auto">
            <a:xfrm flipV="1">
              <a:off x="4847" y="1714"/>
              <a:ext cx="104" cy="66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699" name="Line 151"/>
            <p:cNvSpPr>
              <a:spLocks noChangeShapeType="1"/>
            </p:cNvSpPr>
            <p:nvPr/>
          </p:nvSpPr>
          <p:spPr bwMode="auto">
            <a:xfrm flipV="1">
              <a:off x="4951" y="1647"/>
              <a:ext cx="107" cy="67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0" name="Line 152"/>
            <p:cNvSpPr>
              <a:spLocks noChangeShapeType="1"/>
            </p:cNvSpPr>
            <p:nvPr/>
          </p:nvSpPr>
          <p:spPr bwMode="auto">
            <a:xfrm flipV="1">
              <a:off x="5058" y="1578"/>
              <a:ext cx="106" cy="69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1" name="Line 153"/>
            <p:cNvSpPr>
              <a:spLocks noChangeShapeType="1"/>
            </p:cNvSpPr>
            <p:nvPr/>
          </p:nvSpPr>
          <p:spPr bwMode="auto">
            <a:xfrm flipV="1">
              <a:off x="5164" y="1510"/>
              <a:ext cx="107" cy="68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2" name="Line 154"/>
            <p:cNvSpPr>
              <a:spLocks noChangeShapeType="1"/>
            </p:cNvSpPr>
            <p:nvPr/>
          </p:nvSpPr>
          <p:spPr bwMode="auto">
            <a:xfrm flipV="1">
              <a:off x="5271" y="1441"/>
              <a:ext cx="106" cy="69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3" name="Line 155"/>
            <p:cNvSpPr>
              <a:spLocks noChangeShapeType="1"/>
            </p:cNvSpPr>
            <p:nvPr/>
          </p:nvSpPr>
          <p:spPr bwMode="auto">
            <a:xfrm flipV="1">
              <a:off x="600" y="3591"/>
              <a:ext cx="107" cy="4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4" name="Line 156"/>
            <p:cNvSpPr>
              <a:spLocks noChangeShapeType="1"/>
            </p:cNvSpPr>
            <p:nvPr/>
          </p:nvSpPr>
          <p:spPr bwMode="auto">
            <a:xfrm flipV="1">
              <a:off x="707" y="3559"/>
              <a:ext cx="106" cy="3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5" name="Line 157"/>
            <p:cNvSpPr>
              <a:spLocks noChangeShapeType="1"/>
            </p:cNvSpPr>
            <p:nvPr/>
          </p:nvSpPr>
          <p:spPr bwMode="auto">
            <a:xfrm flipV="1">
              <a:off x="813" y="3530"/>
              <a:ext cx="107" cy="29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6" name="Line 158"/>
            <p:cNvSpPr>
              <a:spLocks noChangeShapeType="1"/>
            </p:cNvSpPr>
            <p:nvPr/>
          </p:nvSpPr>
          <p:spPr bwMode="auto">
            <a:xfrm flipV="1">
              <a:off x="920" y="3503"/>
              <a:ext cx="106" cy="2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7" name="Line 159"/>
            <p:cNvSpPr>
              <a:spLocks noChangeShapeType="1"/>
            </p:cNvSpPr>
            <p:nvPr/>
          </p:nvSpPr>
          <p:spPr bwMode="auto">
            <a:xfrm flipV="1">
              <a:off x="1026" y="3478"/>
              <a:ext cx="105" cy="2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8" name="Line 160"/>
            <p:cNvSpPr>
              <a:spLocks noChangeShapeType="1"/>
            </p:cNvSpPr>
            <p:nvPr/>
          </p:nvSpPr>
          <p:spPr bwMode="auto">
            <a:xfrm flipV="1">
              <a:off x="1131" y="3452"/>
              <a:ext cx="107" cy="2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09" name="Line 161"/>
            <p:cNvSpPr>
              <a:spLocks noChangeShapeType="1"/>
            </p:cNvSpPr>
            <p:nvPr/>
          </p:nvSpPr>
          <p:spPr bwMode="auto">
            <a:xfrm flipV="1">
              <a:off x="1238" y="3429"/>
              <a:ext cx="106" cy="23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0" name="Line 162"/>
            <p:cNvSpPr>
              <a:spLocks noChangeShapeType="1"/>
            </p:cNvSpPr>
            <p:nvPr/>
          </p:nvSpPr>
          <p:spPr bwMode="auto">
            <a:xfrm flipV="1">
              <a:off x="1344" y="3407"/>
              <a:ext cx="107" cy="2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1" name="Line 163"/>
            <p:cNvSpPr>
              <a:spLocks noChangeShapeType="1"/>
            </p:cNvSpPr>
            <p:nvPr/>
          </p:nvSpPr>
          <p:spPr bwMode="auto">
            <a:xfrm flipV="1">
              <a:off x="1451" y="3386"/>
              <a:ext cx="104" cy="21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2" name="Line 164"/>
            <p:cNvSpPr>
              <a:spLocks noChangeShapeType="1"/>
            </p:cNvSpPr>
            <p:nvPr/>
          </p:nvSpPr>
          <p:spPr bwMode="auto">
            <a:xfrm flipV="1">
              <a:off x="1555" y="3364"/>
              <a:ext cx="107" cy="2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3" name="Line 165"/>
            <p:cNvSpPr>
              <a:spLocks noChangeShapeType="1"/>
            </p:cNvSpPr>
            <p:nvPr/>
          </p:nvSpPr>
          <p:spPr bwMode="auto">
            <a:xfrm flipV="1">
              <a:off x="1662" y="3342"/>
              <a:ext cx="106" cy="2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4" name="Line 166"/>
            <p:cNvSpPr>
              <a:spLocks noChangeShapeType="1"/>
            </p:cNvSpPr>
            <p:nvPr/>
          </p:nvSpPr>
          <p:spPr bwMode="auto">
            <a:xfrm flipV="1">
              <a:off x="1768" y="3322"/>
              <a:ext cx="107" cy="2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5" name="Line 167"/>
            <p:cNvSpPr>
              <a:spLocks noChangeShapeType="1"/>
            </p:cNvSpPr>
            <p:nvPr/>
          </p:nvSpPr>
          <p:spPr bwMode="auto">
            <a:xfrm flipV="1">
              <a:off x="1875" y="3302"/>
              <a:ext cx="107" cy="2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6" name="Line 168"/>
            <p:cNvSpPr>
              <a:spLocks noChangeShapeType="1"/>
            </p:cNvSpPr>
            <p:nvPr/>
          </p:nvSpPr>
          <p:spPr bwMode="auto">
            <a:xfrm flipV="1">
              <a:off x="1982" y="3283"/>
              <a:ext cx="104" cy="19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7" name="Line 169"/>
            <p:cNvSpPr>
              <a:spLocks noChangeShapeType="1"/>
            </p:cNvSpPr>
            <p:nvPr/>
          </p:nvSpPr>
          <p:spPr bwMode="auto">
            <a:xfrm flipV="1">
              <a:off x="2086" y="3263"/>
              <a:ext cx="107" cy="2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8" name="Line 170"/>
            <p:cNvSpPr>
              <a:spLocks noChangeShapeType="1"/>
            </p:cNvSpPr>
            <p:nvPr/>
          </p:nvSpPr>
          <p:spPr bwMode="auto">
            <a:xfrm flipV="1">
              <a:off x="2193" y="3245"/>
              <a:ext cx="106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19" name="Line 171"/>
            <p:cNvSpPr>
              <a:spLocks noChangeShapeType="1"/>
            </p:cNvSpPr>
            <p:nvPr/>
          </p:nvSpPr>
          <p:spPr bwMode="auto">
            <a:xfrm flipV="1">
              <a:off x="2299" y="3225"/>
              <a:ext cx="107" cy="2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0" name="Line 172"/>
            <p:cNvSpPr>
              <a:spLocks noChangeShapeType="1"/>
            </p:cNvSpPr>
            <p:nvPr/>
          </p:nvSpPr>
          <p:spPr bwMode="auto">
            <a:xfrm flipV="1">
              <a:off x="2406" y="3207"/>
              <a:ext cx="104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1" name="Line 173"/>
            <p:cNvSpPr>
              <a:spLocks noChangeShapeType="1"/>
            </p:cNvSpPr>
            <p:nvPr/>
          </p:nvSpPr>
          <p:spPr bwMode="auto">
            <a:xfrm flipV="1">
              <a:off x="2510" y="3189"/>
              <a:ext cx="107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2" name="Line 174"/>
            <p:cNvSpPr>
              <a:spLocks noChangeShapeType="1"/>
            </p:cNvSpPr>
            <p:nvPr/>
          </p:nvSpPr>
          <p:spPr bwMode="auto">
            <a:xfrm flipV="1">
              <a:off x="2617" y="3171"/>
              <a:ext cx="107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3" name="Line 175"/>
            <p:cNvSpPr>
              <a:spLocks noChangeShapeType="1"/>
            </p:cNvSpPr>
            <p:nvPr/>
          </p:nvSpPr>
          <p:spPr bwMode="auto">
            <a:xfrm flipV="1">
              <a:off x="2724" y="3153"/>
              <a:ext cx="106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4" name="Line 176"/>
            <p:cNvSpPr>
              <a:spLocks noChangeShapeType="1"/>
            </p:cNvSpPr>
            <p:nvPr/>
          </p:nvSpPr>
          <p:spPr bwMode="auto">
            <a:xfrm flipV="1">
              <a:off x="2830" y="3135"/>
              <a:ext cx="107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5" name="Line 177"/>
            <p:cNvSpPr>
              <a:spLocks noChangeShapeType="1"/>
            </p:cNvSpPr>
            <p:nvPr/>
          </p:nvSpPr>
          <p:spPr bwMode="auto">
            <a:xfrm flipV="1">
              <a:off x="2937" y="3118"/>
              <a:ext cx="104" cy="1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6" name="Line 178"/>
            <p:cNvSpPr>
              <a:spLocks noChangeShapeType="1"/>
            </p:cNvSpPr>
            <p:nvPr/>
          </p:nvSpPr>
          <p:spPr bwMode="auto">
            <a:xfrm flipV="1">
              <a:off x="3041" y="3100"/>
              <a:ext cx="107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7" name="Line 179"/>
            <p:cNvSpPr>
              <a:spLocks noChangeShapeType="1"/>
            </p:cNvSpPr>
            <p:nvPr/>
          </p:nvSpPr>
          <p:spPr bwMode="auto">
            <a:xfrm flipV="1">
              <a:off x="3148" y="3082"/>
              <a:ext cx="106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8" name="Line 180"/>
            <p:cNvSpPr>
              <a:spLocks noChangeShapeType="1"/>
            </p:cNvSpPr>
            <p:nvPr/>
          </p:nvSpPr>
          <p:spPr bwMode="auto">
            <a:xfrm flipV="1">
              <a:off x="3254" y="3066"/>
              <a:ext cx="107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29" name="Line 181"/>
            <p:cNvSpPr>
              <a:spLocks noChangeShapeType="1"/>
            </p:cNvSpPr>
            <p:nvPr/>
          </p:nvSpPr>
          <p:spPr bwMode="auto">
            <a:xfrm flipV="1">
              <a:off x="3361" y="3050"/>
              <a:ext cx="106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0" name="Line 182"/>
            <p:cNvSpPr>
              <a:spLocks noChangeShapeType="1"/>
            </p:cNvSpPr>
            <p:nvPr/>
          </p:nvSpPr>
          <p:spPr bwMode="auto">
            <a:xfrm flipV="1">
              <a:off x="3467" y="3032"/>
              <a:ext cx="105" cy="1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1" name="Line 183"/>
            <p:cNvSpPr>
              <a:spLocks noChangeShapeType="1"/>
            </p:cNvSpPr>
            <p:nvPr/>
          </p:nvSpPr>
          <p:spPr bwMode="auto">
            <a:xfrm flipV="1">
              <a:off x="3572" y="3015"/>
              <a:ext cx="107" cy="1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2" name="Line 184"/>
            <p:cNvSpPr>
              <a:spLocks noChangeShapeType="1"/>
            </p:cNvSpPr>
            <p:nvPr/>
          </p:nvSpPr>
          <p:spPr bwMode="auto">
            <a:xfrm flipV="1">
              <a:off x="3679" y="2999"/>
              <a:ext cx="106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3" name="Line 185"/>
            <p:cNvSpPr>
              <a:spLocks noChangeShapeType="1"/>
            </p:cNvSpPr>
            <p:nvPr/>
          </p:nvSpPr>
          <p:spPr bwMode="auto">
            <a:xfrm flipV="1">
              <a:off x="3785" y="2983"/>
              <a:ext cx="107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4" name="Line 186"/>
            <p:cNvSpPr>
              <a:spLocks noChangeShapeType="1"/>
            </p:cNvSpPr>
            <p:nvPr/>
          </p:nvSpPr>
          <p:spPr bwMode="auto">
            <a:xfrm flipV="1">
              <a:off x="3892" y="2967"/>
              <a:ext cx="104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5" name="Line 187"/>
            <p:cNvSpPr>
              <a:spLocks noChangeShapeType="1"/>
            </p:cNvSpPr>
            <p:nvPr/>
          </p:nvSpPr>
          <p:spPr bwMode="auto">
            <a:xfrm flipV="1">
              <a:off x="3996" y="2950"/>
              <a:ext cx="107" cy="1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6" name="Line 188"/>
            <p:cNvSpPr>
              <a:spLocks noChangeShapeType="1"/>
            </p:cNvSpPr>
            <p:nvPr/>
          </p:nvSpPr>
          <p:spPr bwMode="auto">
            <a:xfrm flipV="1">
              <a:off x="4103" y="2934"/>
              <a:ext cx="106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7" name="Line 189"/>
            <p:cNvSpPr>
              <a:spLocks noChangeShapeType="1"/>
            </p:cNvSpPr>
            <p:nvPr/>
          </p:nvSpPr>
          <p:spPr bwMode="auto">
            <a:xfrm flipV="1">
              <a:off x="4209" y="2920"/>
              <a:ext cx="107" cy="14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8" name="Line 190"/>
            <p:cNvSpPr>
              <a:spLocks noChangeShapeType="1"/>
            </p:cNvSpPr>
            <p:nvPr/>
          </p:nvSpPr>
          <p:spPr bwMode="auto">
            <a:xfrm flipV="1">
              <a:off x="4316" y="2903"/>
              <a:ext cx="106" cy="1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39" name="Line 191"/>
            <p:cNvSpPr>
              <a:spLocks noChangeShapeType="1"/>
            </p:cNvSpPr>
            <p:nvPr/>
          </p:nvSpPr>
          <p:spPr bwMode="auto">
            <a:xfrm flipV="1">
              <a:off x="4422" y="2887"/>
              <a:ext cx="105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0" name="Line 192"/>
            <p:cNvSpPr>
              <a:spLocks noChangeShapeType="1"/>
            </p:cNvSpPr>
            <p:nvPr/>
          </p:nvSpPr>
          <p:spPr bwMode="auto">
            <a:xfrm flipV="1">
              <a:off x="4527" y="2873"/>
              <a:ext cx="107" cy="14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1" name="Line 193"/>
            <p:cNvSpPr>
              <a:spLocks noChangeShapeType="1"/>
            </p:cNvSpPr>
            <p:nvPr/>
          </p:nvSpPr>
          <p:spPr bwMode="auto">
            <a:xfrm flipV="1">
              <a:off x="4634" y="2857"/>
              <a:ext cx="106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2" name="Line 194"/>
            <p:cNvSpPr>
              <a:spLocks noChangeShapeType="1"/>
            </p:cNvSpPr>
            <p:nvPr/>
          </p:nvSpPr>
          <p:spPr bwMode="auto">
            <a:xfrm flipV="1">
              <a:off x="4740" y="2842"/>
              <a:ext cx="107" cy="1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3" name="Line 195"/>
            <p:cNvSpPr>
              <a:spLocks noChangeShapeType="1"/>
            </p:cNvSpPr>
            <p:nvPr/>
          </p:nvSpPr>
          <p:spPr bwMode="auto">
            <a:xfrm flipV="1">
              <a:off x="4847" y="2826"/>
              <a:ext cx="104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4" name="Line 196"/>
            <p:cNvSpPr>
              <a:spLocks noChangeShapeType="1"/>
            </p:cNvSpPr>
            <p:nvPr/>
          </p:nvSpPr>
          <p:spPr bwMode="auto">
            <a:xfrm flipV="1">
              <a:off x="4951" y="2811"/>
              <a:ext cx="107" cy="1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5" name="Line 197"/>
            <p:cNvSpPr>
              <a:spLocks noChangeShapeType="1"/>
            </p:cNvSpPr>
            <p:nvPr/>
          </p:nvSpPr>
          <p:spPr bwMode="auto">
            <a:xfrm flipV="1">
              <a:off x="5058" y="2795"/>
              <a:ext cx="106" cy="1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6" name="Line 198"/>
            <p:cNvSpPr>
              <a:spLocks noChangeShapeType="1"/>
            </p:cNvSpPr>
            <p:nvPr/>
          </p:nvSpPr>
          <p:spPr bwMode="auto">
            <a:xfrm flipV="1">
              <a:off x="5164" y="2781"/>
              <a:ext cx="107" cy="14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7" name="Line 199"/>
            <p:cNvSpPr>
              <a:spLocks noChangeShapeType="1"/>
            </p:cNvSpPr>
            <p:nvPr/>
          </p:nvSpPr>
          <p:spPr bwMode="auto">
            <a:xfrm flipV="1">
              <a:off x="5271" y="2766"/>
              <a:ext cx="106" cy="1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8" name="Line 200"/>
            <p:cNvSpPr>
              <a:spLocks noChangeShapeType="1"/>
            </p:cNvSpPr>
            <p:nvPr/>
          </p:nvSpPr>
          <p:spPr bwMode="auto">
            <a:xfrm flipV="1">
              <a:off x="600" y="3539"/>
              <a:ext cx="107" cy="9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49" name="Line 201"/>
            <p:cNvSpPr>
              <a:spLocks noChangeShapeType="1"/>
            </p:cNvSpPr>
            <p:nvPr/>
          </p:nvSpPr>
          <p:spPr bwMode="auto">
            <a:xfrm flipV="1">
              <a:off x="707" y="3503"/>
              <a:ext cx="106" cy="3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50" name="Line 202"/>
            <p:cNvSpPr>
              <a:spLocks noChangeShapeType="1"/>
            </p:cNvSpPr>
            <p:nvPr/>
          </p:nvSpPr>
          <p:spPr bwMode="auto">
            <a:xfrm flipV="1">
              <a:off x="813" y="3476"/>
              <a:ext cx="107" cy="2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751" name="Line 203"/>
            <p:cNvSpPr>
              <a:spLocks noChangeShapeType="1"/>
            </p:cNvSpPr>
            <p:nvPr/>
          </p:nvSpPr>
          <p:spPr bwMode="auto">
            <a:xfrm flipV="1">
              <a:off x="920" y="3452"/>
              <a:ext cx="106" cy="2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468" name="Line 205"/>
          <p:cNvSpPr>
            <a:spLocks noChangeShapeType="1"/>
          </p:cNvSpPr>
          <p:nvPr/>
        </p:nvSpPr>
        <p:spPr bwMode="auto">
          <a:xfrm flipV="1">
            <a:off x="1628775" y="5451475"/>
            <a:ext cx="166688" cy="285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69" name="Line 206"/>
          <p:cNvSpPr>
            <a:spLocks noChangeShapeType="1"/>
          </p:cNvSpPr>
          <p:nvPr/>
        </p:nvSpPr>
        <p:spPr bwMode="auto">
          <a:xfrm flipV="1">
            <a:off x="1795463" y="5422900"/>
            <a:ext cx="169862" cy="285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0" name="Line 207"/>
          <p:cNvSpPr>
            <a:spLocks noChangeShapeType="1"/>
          </p:cNvSpPr>
          <p:nvPr/>
        </p:nvSpPr>
        <p:spPr bwMode="auto">
          <a:xfrm flipV="1">
            <a:off x="1965325" y="5397500"/>
            <a:ext cx="168275" cy="25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1" name="Line 208"/>
          <p:cNvSpPr>
            <a:spLocks noChangeShapeType="1"/>
          </p:cNvSpPr>
          <p:nvPr/>
        </p:nvSpPr>
        <p:spPr bwMode="auto">
          <a:xfrm flipV="1">
            <a:off x="2133600" y="5375275"/>
            <a:ext cx="169863" cy="222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2" name="Line 209"/>
          <p:cNvSpPr>
            <a:spLocks noChangeShapeType="1"/>
          </p:cNvSpPr>
          <p:nvPr/>
        </p:nvSpPr>
        <p:spPr bwMode="auto">
          <a:xfrm flipV="1">
            <a:off x="2303463" y="5351463"/>
            <a:ext cx="165100" cy="238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3" name="Line 210"/>
          <p:cNvSpPr>
            <a:spLocks noChangeShapeType="1"/>
          </p:cNvSpPr>
          <p:nvPr/>
        </p:nvSpPr>
        <p:spPr bwMode="auto">
          <a:xfrm flipV="1">
            <a:off x="2468563" y="5330825"/>
            <a:ext cx="169862" cy="206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4" name="Line 211"/>
          <p:cNvSpPr>
            <a:spLocks noChangeShapeType="1"/>
          </p:cNvSpPr>
          <p:nvPr/>
        </p:nvSpPr>
        <p:spPr bwMode="auto">
          <a:xfrm flipV="1">
            <a:off x="2638425" y="5311775"/>
            <a:ext cx="168275" cy="190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5" name="Line 212"/>
          <p:cNvSpPr>
            <a:spLocks noChangeShapeType="1"/>
          </p:cNvSpPr>
          <p:nvPr/>
        </p:nvSpPr>
        <p:spPr bwMode="auto">
          <a:xfrm flipV="1">
            <a:off x="2806700" y="5291138"/>
            <a:ext cx="169863" cy="2063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6" name="Line 213"/>
          <p:cNvSpPr>
            <a:spLocks noChangeShapeType="1"/>
          </p:cNvSpPr>
          <p:nvPr/>
        </p:nvSpPr>
        <p:spPr bwMode="auto">
          <a:xfrm flipV="1">
            <a:off x="2976563" y="5273675"/>
            <a:ext cx="169862" cy="1746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7" name="Line 214"/>
          <p:cNvSpPr>
            <a:spLocks noChangeShapeType="1"/>
          </p:cNvSpPr>
          <p:nvPr/>
        </p:nvSpPr>
        <p:spPr bwMode="auto">
          <a:xfrm flipV="1">
            <a:off x="3146425" y="5257800"/>
            <a:ext cx="165100" cy="158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8" name="Line 215"/>
          <p:cNvSpPr>
            <a:spLocks noChangeShapeType="1"/>
          </p:cNvSpPr>
          <p:nvPr/>
        </p:nvSpPr>
        <p:spPr bwMode="auto">
          <a:xfrm flipV="1">
            <a:off x="3311525" y="5240338"/>
            <a:ext cx="169863" cy="1746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79" name="Line 216"/>
          <p:cNvSpPr>
            <a:spLocks noChangeShapeType="1"/>
          </p:cNvSpPr>
          <p:nvPr/>
        </p:nvSpPr>
        <p:spPr bwMode="auto">
          <a:xfrm flipV="1">
            <a:off x="3481388" y="5226050"/>
            <a:ext cx="168275" cy="142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0" name="Line 217"/>
          <p:cNvSpPr>
            <a:spLocks noChangeShapeType="1"/>
          </p:cNvSpPr>
          <p:nvPr/>
        </p:nvSpPr>
        <p:spPr bwMode="auto">
          <a:xfrm flipV="1">
            <a:off x="3649663" y="5208588"/>
            <a:ext cx="169862" cy="1746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1" name="Line 218"/>
          <p:cNvSpPr>
            <a:spLocks noChangeShapeType="1"/>
          </p:cNvSpPr>
          <p:nvPr/>
        </p:nvSpPr>
        <p:spPr bwMode="auto">
          <a:xfrm flipV="1">
            <a:off x="3819525" y="5194300"/>
            <a:ext cx="165100" cy="142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2" name="Line 219"/>
          <p:cNvSpPr>
            <a:spLocks noChangeShapeType="1"/>
          </p:cNvSpPr>
          <p:nvPr/>
        </p:nvSpPr>
        <p:spPr bwMode="auto">
          <a:xfrm flipV="1">
            <a:off x="3984625" y="5180013"/>
            <a:ext cx="169863" cy="142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3" name="Line 220"/>
          <p:cNvSpPr>
            <a:spLocks noChangeShapeType="1"/>
          </p:cNvSpPr>
          <p:nvPr/>
        </p:nvSpPr>
        <p:spPr bwMode="auto">
          <a:xfrm flipV="1">
            <a:off x="4154488" y="5165725"/>
            <a:ext cx="169862" cy="142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4" name="Line 221"/>
          <p:cNvSpPr>
            <a:spLocks noChangeShapeType="1"/>
          </p:cNvSpPr>
          <p:nvPr/>
        </p:nvSpPr>
        <p:spPr bwMode="auto">
          <a:xfrm flipV="1">
            <a:off x="4324350" y="5151438"/>
            <a:ext cx="168275" cy="142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5" name="Line 222"/>
          <p:cNvSpPr>
            <a:spLocks noChangeShapeType="1"/>
          </p:cNvSpPr>
          <p:nvPr/>
        </p:nvSpPr>
        <p:spPr bwMode="auto">
          <a:xfrm flipV="1">
            <a:off x="4492625" y="5138738"/>
            <a:ext cx="169863" cy="127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6" name="Line 223"/>
          <p:cNvSpPr>
            <a:spLocks noChangeShapeType="1"/>
          </p:cNvSpPr>
          <p:nvPr/>
        </p:nvSpPr>
        <p:spPr bwMode="auto">
          <a:xfrm flipV="1">
            <a:off x="4662488" y="5124450"/>
            <a:ext cx="165100" cy="142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7" name="Line 224"/>
          <p:cNvSpPr>
            <a:spLocks noChangeShapeType="1"/>
          </p:cNvSpPr>
          <p:nvPr/>
        </p:nvSpPr>
        <p:spPr bwMode="auto">
          <a:xfrm flipV="1">
            <a:off x="4827588" y="5113338"/>
            <a:ext cx="169862" cy="111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8" name="Line 225"/>
          <p:cNvSpPr>
            <a:spLocks noChangeShapeType="1"/>
          </p:cNvSpPr>
          <p:nvPr/>
        </p:nvSpPr>
        <p:spPr bwMode="auto">
          <a:xfrm flipV="1">
            <a:off x="4997450" y="5099050"/>
            <a:ext cx="168275" cy="142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89" name="Line 226"/>
          <p:cNvSpPr>
            <a:spLocks noChangeShapeType="1"/>
          </p:cNvSpPr>
          <p:nvPr/>
        </p:nvSpPr>
        <p:spPr bwMode="auto">
          <a:xfrm flipV="1">
            <a:off x="5165725" y="5087938"/>
            <a:ext cx="169863" cy="111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0" name="Line 227"/>
          <p:cNvSpPr>
            <a:spLocks noChangeShapeType="1"/>
          </p:cNvSpPr>
          <p:nvPr/>
        </p:nvSpPr>
        <p:spPr bwMode="auto">
          <a:xfrm flipV="1">
            <a:off x="5335588" y="5076825"/>
            <a:ext cx="168275" cy="1111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1" name="Line 228"/>
          <p:cNvSpPr>
            <a:spLocks noChangeShapeType="1"/>
          </p:cNvSpPr>
          <p:nvPr/>
        </p:nvSpPr>
        <p:spPr bwMode="auto">
          <a:xfrm flipV="1">
            <a:off x="5503863" y="5065713"/>
            <a:ext cx="166687" cy="111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2" name="Line 229"/>
          <p:cNvSpPr>
            <a:spLocks noChangeShapeType="1"/>
          </p:cNvSpPr>
          <p:nvPr/>
        </p:nvSpPr>
        <p:spPr bwMode="auto">
          <a:xfrm flipV="1">
            <a:off x="5670550" y="5053013"/>
            <a:ext cx="169863" cy="127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3" name="Line 230"/>
          <p:cNvSpPr>
            <a:spLocks noChangeShapeType="1"/>
          </p:cNvSpPr>
          <p:nvPr/>
        </p:nvSpPr>
        <p:spPr bwMode="auto">
          <a:xfrm flipV="1">
            <a:off x="5840413" y="5041900"/>
            <a:ext cx="168275" cy="1111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4" name="Line 231"/>
          <p:cNvSpPr>
            <a:spLocks noChangeShapeType="1"/>
          </p:cNvSpPr>
          <p:nvPr/>
        </p:nvSpPr>
        <p:spPr bwMode="auto">
          <a:xfrm flipV="1">
            <a:off x="6008688" y="5030788"/>
            <a:ext cx="169862" cy="111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5" name="Line 232"/>
          <p:cNvSpPr>
            <a:spLocks noChangeShapeType="1"/>
          </p:cNvSpPr>
          <p:nvPr/>
        </p:nvSpPr>
        <p:spPr bwMode="auto">
          <a:xfrm flipV="1">
            <a:off x="6178550" y="5019675"/>
            <a:ext cx="165100" cy="1111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6" name="Line 233"/>
          <p:cNvSpPr>
            <a:spLocks noChangeShapeType="1"/>
          </p:cNvSpPr>
          <p:nvPr/>
        </p:nvSpPr>
        <p:spPr bwMode="auto">
          <a:xfrm flipV="1">
            <a:off x="6343650" y="5006975"/>
            <a:ext cx="169863" cy="127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7" name="Line 234"/>
          <p:cNvSpPr>
            <a:spLocks noChangeShapeType="1"/>
          </p:cNvSpPr>
          <p:nvPr/>
        </p:nvSpPr>
        <p:spPr bwMode="auto">
          <a:xfrm flipV="1">
            <a:off x="6513513" y="4999038"/>
            <a:ext cx="168275" cy="793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8" name="Line 235"/>
          <p:cNvSpPr>
            <a:spLocks noChangeShapeType="1"/>
          </p:cNvSpPr>
          <p:nvPr/>
        </p:nvSpPr>
        <p:spPr bwMode="auto">
          <a:xfrm flipV="1">
            <a:off x="6681788" y="4987925"/>
            <a:ext cx="169862" cy="1111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499" name="Line 236"/>
          <p:cNvSpPr>
            <a:spLocks noChangeShapeType="1"/>
          </p:cNvSpPr>
          <p:nvPr/>
        </p:nvSpPr>
        <p:spPr bwMode="auto">
          <a:xfrm flipV="1">
            <a:off x="6851650" y="4978400"/>
            <a:ext cx="168275" cy="95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0" name="Line 237"/>
          <p:cNvSpPr>
            <a:spLocks noChangeShapeType="1"/>
          </p:cNvSpPr>
          <p:nvPr/>
        </p:nvSpPr>
        <p:spPr bwMode="auto">
          <a:xfrm flipV="1">
            <a:off x="7019925" y="4967288"/>
            <a:ext cx="166688" cy="111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1" name="Line 238"/>
          <p:cNvSpPr>
            <a:spLocks noChangeShapeType="1"/>
          </p:cNvSpPr>
          <p:nvPr/>
        </p:nvSpPr>
        <p:spPr bwMode="auto">
          <a:xfrm flipV="1">
            <a:off x="7186613" y="4959350"/>
            <a:ext cx="169862" cy="79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2" name="Line 239"/>
          <p:cNvSpPr>
            <a:spLocks noChangeShapeType="1"/>
          </p:cNvSpPr>
          <p:nvPr/>
        </p:nvSpPr>
        <p:spPr bwMode="auto">
          <a:xfrm flipV="1">
            <a:off x="7356475" y="4948238"/>
            <a:ext cx="168275" cy="111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3" name="Line 240"/>
          <p:cNvSpPr>
            <a:spLocks noChangeShapeType="1"/>
          </p:cNvSpPr>
          <p:nvPr/>
        </p:nvSpPr>
        <p:spPr bwMode="auto">
          <a:xfrm flipV="1">
            <a:off x="7524750" y="4938713"/>
            <a:ext cx="169863" cy="95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4" name="Line 241"/>
          <p:cNvSpPr>
            <a:spLocks noChangeShapeType="1"/>
          </p:cNvSpPr>
          <p:nvPr/>
        </p:nvSpPr>
        <p:spPr bwMode="auto">
          <a:xfrm flipV="1">
            <a:off x="7694613" y="4930775"/>
            <a:ext cx="165100" cy="79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5" name="Line 242"/>
          <p:cNvSpPr>
            <a:spLocks noChangeShapeType="1"/>
          </p:cNvSpPr>
          <p:nvPr/>
        </p:nvSpPr>
        <p:spPr bwMode="auto">
          <a:xfrm flipV="1">
            <a:off x="7859713" y="4921250"/>
            <a:ext cx="169862" cy="95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6" name="Line 243"/>
          <p:cNvSpPr>
            <a:spLocks noChangeShapeType="1"/>
          </p:cNvSpPr>
          <p:nvPr/>
        </p:nvSpPr>
        <p:spPr bwMode="auto">
          <a:xfrm flipV="1">
            <a:off x="8029575" y="4910138"/>
            <a:ext cx="168275" cy="1111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7" name="Line 244"/>
          <p:cNvSpPr>
            <a:spLocks noChangeShapeType="1"/>
          </p:cNvSpPr>
          <p:nvPr/>
        </p:nvSpPr>
        <p:spPr bwMode="auto">
          <a:xfrm flipV="1">
            <a:off x="8197850" y="4902200"/>
            <a:ext cx="169863" cy="79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8" name="Line 245"/>
          <p:cNvSpPr>
            <a:spLocks noChangeShapeType="1"/>
          </p:cNvSpPr>
          <p:nvPr/>
        </p:nvSpPr>
        <p:spPr bwMode="auto">
          <a:xfrm flipV="1">
            <a:off x="8367713" y="4892675"/>
            <a:ext cx="168275" cy="95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09" name="Rectangle 246"/>
          <p:cNvSpPr>
            <a:spLocks noChangeArrowheads="1"/>
          </p:cNvSpPr>
          <p:nvPr/>
        </p:nvSpPr>
        <p:spPr bwMode="auto">
          <a:xfrm>
            <a:off x="354013" y="56673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0.00</a:t>
            </a:r>
            <a:endParaRPr lang="pt-BR">
              <a:latin typeface="Calibri" charset="0"/>
            </a:endParaRPr>
          </a:p>
        </p:txBody>
      </p:sp>
      <p:sp>
        <p:nvSpPr>
          <p:cNvPr id="62510" name="Rectangle 247"/>
          <p:cNvSpPr>
            <a:spLocks noChangeArrowheads="1"/>
          </p:cNvSpPr>
          <p:nvPr/>
        </p:nvSpPr>
        <p:spPr bwMode="auto">
          <a:xfrm>
            <a:off x="354013" y="5219700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2.00</a:t>
            </a:r>
            <a:endParaRPr lang="pt-BR">
              <a:latin typeface="Calibri" charset="0"/>
            </a:endParaRPr>
          </a:p>
        </p:txBody>
      </p:sp>
      <p:sp>
        <p:nvSpPr>
          <p:cNvPr id="62511" name="Rectangle 248"/>
          <p:cNvSpPr>
            <a:spLocks noChangeArrowheads="1"/>
          </p:cNvSpPr>
          <p:nvPr/>
        </p:nvSpPr>
        <p:spPr bwMode="auto">
          <a:xfrm>
            <a:off x="354013" y="477202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4.00</a:t>
            </a:r>
            <a:endParaRPr lang="pt-BR">
              <a:latin typeface="Calibri" charset="0"/>
            </a:endParaRPr>
          </a:p>
        </p:txBody>
      </p:sp>
      <p:sp>
        <p:nvSpPr>
          <p:cNvPr id="62512" name="Rectangle 249"/>
          <p:cNvSpPr>
            <a:spLocks noChangeArrowheads="1"/>
          </p:cNvSpPr>
          <p:nvPr/>
        </p:nvSpPr>
        <p:spPr bwMode="auto">
          <a:xfrm>
            <a:off x="354013" y="432593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6.00</a:t>
            </a:r>
            <a:endParaRPr lang="pt-BR">
              <a:latin typeface="Calibri" charset="0"/>
            </a:endParaRPr>
          </a:p>
        </p:txBody>
      </p:sp>
      <p:sp>
        <p:nvSpPr>
          <p:cNvPr id="62513" name="Rectangle 250"/>
          <p:cNvSpPr>
            <a:spLocks noChangeArrowheads="1"/>
          </p:cNvSpPr>
          <p:nvPr/>
        </p:nvSpPr>
        <p:spPr bwMode="auto">
          <a:xfrm>
            <a:off x="354013" y="387826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8.00</a:t>
            </a:r>
            <a:endParaRPr lang="pt-BR">
              <a:latin typeface="Calibri" charset="0"/>
            </a:endParaRPr>
          </a:p>
        </p:txBody>
      </p:sp>
      <p:sp>
        <p:nvSpPr>
          <p:cNvPr id="62514" name="Rectangle 251"/>
          <p:cNvSpPr>
            <a:spLocks noChangeArrowheads="1"/>
          </p:cNvSpPr>
          <p:nvPr/>
        </p:nvSpPr>
        <p:spPr bwMode="auto">
          <a:xfrm>
            <a:off x="247650" y="3429000"/>
            <a:ext cx="593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10.00</a:t>
            </a:r>
            <a:endParaRPr lang="pt-BR">
              <a:latin typeface="Calibri" charset="0"/>
            </a:endParaRPr>
          </a:p>
        </p:txBody>
      </p:sp>
      <p:sp>
        <p:nvSpPr>
          <p:cNvPr id="62515" name="Rectangle 252"/>
          <p:cNvSpPr>
            <a:spLocks noChangeArrowheads="1"/>
          </p:cNvSpPr>
          <p:nvPr/>
        </p:nvSpPr>
        <p:spPr bwMode="auto">
          <a:xfrm>
            <a:off x="247650" y="2981325"/>
            <a:ext cx="593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12.00</a:t>
            </a:r>
            <a:endParaRPr lang="pt-BR">
              <a:latin typeface="Calibri" charset="0"/>
            </a:endParaRPr>
          </a:p>
        </p:txBody>
      </p:sp>
      <p:sp>
        <p:nvSpPr>
          <p:cNvPr id="62516" name="Rectangle 253"/>
          <p:cNvSpPr>
            <a:spLocks noChangeArrowheads="1"/>
          </p:cNvSpPr>
          <p:nvPr/>
        </p:nvSpPr>
        <p:spPr bwMode="auto">
          <a:xfrm>
            <a:off x="247650" y="2533650"/>
            <a:ext cx="593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14.00</a:t>
            </a:r>
            <a:endParaRPr lang="pt-BR">
              <a:latin typeface="Calibri" charset="0"/>
            </a:endParaRPr>
          </a:p>
        </p:txBody>
      </p:sp>
      <p:sp>
        <p:nvSpPr>
          <p:cNvPr id="62517" name="Rectangle 254"/>
          <p:cNvSpPr>
            <a:spLocks noChangeArrowheads="1"/>
          </p:cNvSpPr>
          <p:nvPr/>
        </p:nvSpPr>
        <p:spPr bwMode="auto">
          <a:xfrm>
            <a:off x="247650" y="2087563"/>
            <a:ext cx="593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16.00</a:t>
            </a:r>
            <a:endParaRPr lang="pt-BR">
              <a:latin typeface="Calibri" charset="0"/>
            </a:endParaRPr>
          </a:p>
        </p:txBody>
      </p:sp>
      <p:sp>
        <p:nvSpPr>
          <p:cNvPr id="62518" name="Rectangle 255"/>
          <p:cNvSpPr>
            <a:spLocks noChangeArrowheads="1"/>
          </p:cNvSpPr>
          <p:nvPr/>
        </p:nvSpPr>
        <p:spPr bwMode="auto">
          <a:xfrm>
            <a:off x="247650" y="1639888"/>
            <a:ext cx="593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18.00</a:t>
            </a:r>
            <a:endParaRPr lang="pt-BR">
              <a:latin typeface="Calibri" charset="0"/>
            </a:endParaRPr>
          </a:p>
        </p:txBody>
      </p:sp>
      <p:sp>
        <p:nvSpPr>
          <p:cNvPr id="62519" name="Rectangle 256"/>
          <p:cNvSpPr>
            <a:spLocks noChangeArrowheads="1"/>
          </p:cNvSpPr>
          <p:nvPr/>
        </p:nvSpPr>
        <p:spPr bwMode="auto">
          <a:xfrm rot="-2700000">
            <a:off x="522288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0.00</a:t>
            </a:r>
            <a:endParaRPr lang="pt-BR">
              <a:latin typeface="Calibri" charset="0"/>
            </a:endParaRPr>
          </a:p>
        </p:txBody>
      </p:sp>
      <p:sp>
        <p:nvSpPr>
          <p:cNvPr id="62520" name="Rectangle 257"/>
          <p:cNvSpPr>
            <a:spLocks noChangeArrowheads="1"/>
          </p:cNvSpPr>
          <p:nvPr/>
        </p:nvSpPr>
        <p:spPr bwMode="auto">
          <a:xfrm rot="-2700000">
            <a:off x="860425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0.20</a:t>
            </a:r>
            <a:endParaRPr lang="pt-BR">
              <a:latin typeface="Calibri" charset="0"/>
            </a:endParaRPr>
          </a:p>
        </p:txBody>
      </p:sp>
      <p:sp>
        <p:nvSpPr>
          <p:cNvPr id="62521" name="Rectangle 258"/>
          <p:cNvSpPr>
            <a:spLocks noChangeArrowheads="1"/>
          </p:cNvSpPr>
          <p:nvPr/>
        </p:nvSpPr>
        <p:spPr bwMode="auto">
          <a:xfrm rot="-2700000">
            <a:off x="119856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0.40</a:t>
            </a:r>
            <a:endParaRPr lang="pt-BR">
              <a:latin typeface="Calibri" charset="0"/>
            </a:endParaRPr>
          </a:p>
        </p:txBody>
      </p:sp>
      <p:sp>
        <p:nvSpPr>
          <p:cNvPr id="62522" name="Rectangle 259"/>
          <p:cNvSpPr>
            <a:spLocks noChangeArrowheads="1"/>
          </p:cNvSpPr>
          <p:nvPr/>
        </p:nvSpPr>
        <p:spPr bwMode="auto">
          <a:xfrm rot="-2700000">
            <a:off x="153511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0.60</a:t>
            </a:r>
            <a:endParaRPr lang="pt-BR">
              <a:latin typeface="Calibri" charset="0"/>
            </a:endParaRPr>
          </a:p>
        </p:txBody>
      </p:sp>
      <p:sp>
        <p:nvSpPr>
          <p:cNvPr id="62523" name="Rectangle 260"/>
          <p:cNvSpPr>
            <a:spLocks noChangeArrowheads="1"/>
          </p:cNvSpPr>
          <p:nvPr/>
        </p:nvSpPr>
        <p:spPr bwMode="auto">
          <a:xfrm rot="-2700000">
            <a:off x="1873250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0.80</a:t>
            </a:r>
            <a:endParaRPr lang="pt-BR">
              <a:latin typeface="Calibri" charset="0"/>
            </a:endParaRPr>
          </a:p>
        </p:txBody>
      </p:sp>
      <p:sp>
        <p:nvSpPr>
          <p:cNvPr id="62524" name="Rectangle 261"/>
          <p:cNvSpPr>
            <a:spLocks noChangeArrowheads="1"/>
          </p:cNvSpPr>
          <p:nvPr/>
        </p:nvSpPr>
        <p:spPr bwMode="auto">
          <a:xfrm rot="-2700000">
            <a:off x="220821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1.00</a:t>
            </a:r>
            <a:endParaRPr lang="pt-BR">
              <a:latin typeface="Calibri" charset="0"/>
            </a:endParaRPr>
          </a:p>
        </p:txBody>
      </p:sp>
      <p:sp>
        <p:nvSpPr>
          <p:cNvPr id="62525" name="Rectangle 262"/>
          <p:cNvSpPr>
            <a:spLocks noChangeArrowheads="1"/>
          </p:cNvSpPr>
          <p:nvPr/>
        </p:nvSpPr>
        <p:spPr bwMode="auto">
          <a:xfrm rot="-2700000">
            <a:off x="2546350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1.20</a:t>
            </a:r>
            <a:endParaRPr lang="pt-BR">
              <a:latin typeface="Calibri" charset="0"/>
            </a:endParaRPr>
          </a:p>
        </p:txBody>
      </p:sp>
      <p:sp>
        <p:nvSpPr>
          <p:cNvPr id="62526" name="Rectangle 263"/>
          <p:cNvSpPr>
            <a:spLocks noChangeArrowheads="1"/>
          </p:cNvSpPr>
          <p:nvPr/>
        </p:nvSpPr>
        <p:spPr bwMode="auto">
          <a:xfrm rot="-2700000">
            <a:off x="288131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1.40</a:t>
            </a:r>
            <a:endParaRPr lang="pt-BR">
              <a:latin typeface="Calibri" charset="0"/>
            </a:endParaRPr>
          </a:p>
        </p:txBody>
      </p:sp>
      <p:sp>
        <p:nvSpPr>
          <p:cNvPr id="62527" name="Rectangle 264"/>
          <p:cNvSpPr>
            <a:spLocks noChangeArrowheads="1"/>
          </p:cNvSpPr>
          <p:nvPr/>
        </p:nvSpPr>
        <p:spPr bwMode="auto">
          <a:xfrm rot="-2700000">
            <a:off x="3219450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1.60</a:t>
            </a:r>
            <a:endParaRPr lang="pt-BR">
              <a:latin typeface="Calibri" charset="0"/>
            </a:endParaRPr>
          </a:p>
        </p:txBody>
      </p:sp>
      <p:sp>
        <p:nvSpPr>
          <p:cNvPr id="62528" name="Rectangle 265"/>
          <p:cNvSpPr>
            <a:spLocks noChangeArrowheads="1"/>
          </p:cNvSpPr>
          <p:nvPr/>
        </p:nvSpPr>
        <p:spPr bwMode="auto">
          <a:xfrm rot="-2700000">
            <a:off x="355441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1.80</a:t>
            </a:r>
            <a:endParaRPr lang="pt-BR">
              <a:latin typeface="Calibri" charset="0"/>
            </a:endParaRPr>
          </a:p>
        </p:txBody>
      </p:sp>
      <p:sp>
        <p:nvSpPr>
          <p:cNvPr id="62529" name="Rectangle 266"/>
          <p:cNvSpPr>
            <a:spLocks noChangeArrowheads="1"/>
          </p:cNvSpPr>
          <p:nvPr/>
        </p:nvSpPr>
        <p:spPr bwMode="auto">
          <a:xfrm rot="-2700000">
            <a:off x="3892550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2.00</a:t>
            </a:r>
            <a:endParaRPr lang="pt-BR">
              <a:latin typeface="Calibri" charset="0"/>
            </a:endParaRPr>
          </a:p>
        </p:txBody>
      </p:sp>
      <p:sp>
        <p:nvSpPr>
          <p:cNvPr id="62530" name="Rectangle 267"/>
          <p:cNvSpPr>
            <a:spLocks noChangeArrowheads="1"/>
          </p:cNvSpPr>
          <p:nvPr/>
        </p:nvSpPr>
        <p:spPr bwMode="auto">
          <a:xfrm rot="-2700000">
            <a:off x="4232275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2.20</a:t>
            </a:r>
            <a:endParaRPr lang="pt-BR">
              <a:latin typeface="Calibri" charset="0"/>
            </a:endParaRPr>
          </a:p>
        </p:txBody>
      </p:sp>
      <p:sp>
        <p:nvSpPr>
          <p:cNvPr id="62531" name="Rectangle 268"/>
          <p:cNvSpPr>
            <a:spLocks noChangeArrowheads="1"/>
          </p:cNvSpPr>
          <p:nvPr/>
        </p:nvSpPr>
        <p:spPr bwMode="auto">
          <a:xfrm rot="-2700000">
            <a:off x="4567238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2.40</a:t>
            </a:r>
            <a:endParaRPr lang="pt-BR">
              <a:latin typeface="Calibri" charset="0"/>
            </a:endParaRPr>
          </a:p>
        </p:txBody>
      </p:sp>
      <p:sp>
        <p:nvSpPr>
          <p:cNvPr id="62532" name="Rectangle 269"/>
          <p:cNvSpPr>
            <a:spLocks noChangeArrowheads="1"/>
          </p:cNvSpPr>
          <p:nvPr/>
        </p:nvSpPr>
        <p:spPr bwMode="auto">
          <a:xfrm rot="-2700000">
            <a:off x="4905375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2.60</a:t>
            </a:r>
            <a:endParaRPr lang="pt-BR">
              <a:latin typeface="Calibri" charset="0"/>
            </a:endParaRPr>
          </a:p>
        </p:txBody>
      </p:sp>
      <p:sp>
        <p:nvSpPr>
          <p:cNvPr id="62533" name="Rectangle 270"/>
          <p:cNvSpPr>
            <a:spLocks noChangeArrowheads="1"/>
          </p:cNvSpPr>
          <p:nvPr/>
        </p:nvSpPr>
        <p:spPr bwMode="auto">
          <a:xfrm rot="-2700000">
            <a:off x="5240338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2.80</a:t>
            </a:r>
            <a:endParaRPr lang="pt-BR">
              <a:latin typeface="Calibri" charset="0"/>
            </a:endParaRPr>
          </a:p>
        </p:txBody>
      </p:sp>
      <p:sp>
        <p:nvSpPr>
          <p:cNvPr id="62534" name="Rectangle 271"/>
          <p:cNvSpPr>
            <a:spLocks noChangeArrowheads="1"/>
          </p:cNvSpPr>
          <p:nvPr/>
        </p:nvSpPr>
        <p:spPr bwMode="auto">
          <a:xfrm rot="-2700000">
            <a:off x="5578475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3.00</a:t>
            </a:r>
            <a:endParaRPr lang="pt-BR">
              <a:latin typeface="Calibri" charset="0"/>
            </a:endParaRPr>
          </a:p>
        </p:txBody>
      </p:sp>
      <p:sp>
        <p:nvSpPr>
          <p:cNvPr id="62535" name="Rectangle 272"/>
          <p:cNvSpPr>
            <a:spLocks noChangeArrowheads="1"/>
          </p:cNvSpPr>
          <p:nvPr/>
        </p:nvSpPr>
        <p:spPr bwMode="auto">
          <a:xfrm rot="-2700000">
            <a:off x="5913438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3.20</a:t>
            </a:r>
            <a:endParaRPr lang="pt-BR">
              <a:latin typeface="Calibri" charset="0"/>
            </a:endParaRPr>
          </a:p>
        </p:txBody>
      </p:sp>
      <p:sp>
        <p:nvSpPr>
          <p:cNvPr id="62536" name="Rectangle 273"/>
          <p:cNvSpPr>
            <a:spLocks noChangeArrowheads="1"/>
          </p:cNvSpPr>
          <p:nvPr/>
        </p:nvSpPr>
        <p:spPr bwMode="auto">
          <a:xfrm rot="-2700000">
            <a:off x="6251575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3.40</a:t>
            </a:r>
            <a:endParaRPr lang="pt-BR">
              <a:latin typeface="Calibri" charset="0"/>
            </a:endParaRPr>
          </a:p>
        </p:txBody>
      </p:sp>
      <p:sp>
        <p:nvSpPr>
          <p:cNvPr id="62537" name="Rectangle 274"/>
          <p:cNvSpPr>
            <a:spLocks noChangeArrowheads="1"/>
          </p:cNvSpPr>
          <p:nvPr/>
        </p:nvSpPr>
        <p:spPr bwMode="auto">
          <a:xfrm rot="-2700000">
            <a:off x="658971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3.60</a:t>
            </a:r>
            <a:endParaRPr lang="pt-BR">
              <a:latin typeface="Calibri" charset="0"/>
            </a:endParaRPr>
          </a:p>
        </p:txBody>
      </p:sp>
      <p:sp>
        <p:nvSpPr>
          <p:cNvPr id="62538" name="Rectangle 275"/>
          <p:cNvSpPr>
            <a:spLocks noChangeArrowheads="1"/>
          </p:cNvSpPr>
          <p:nvPr/>
        </p:nvSpPr>
        <p:spPr bwMode="auto">
          <a:xfrm rot="-2700000">
            <a:off x="692626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3.80</a:t>
            </a:r>
            <a:endParaRPr lang="pt-BR">
              <a:latin typeface="Calibri" charset="0"/>
            </a:endParaRPr>
          </a:p>
        </p:txBody>
      </p:sp>
      <p:sp>
        <p:nvSpPr>
          <p:cNvPr id="62539" name="Rectangle 276"/>
          <p:cNvSpPr>
            <a:spLocks noChangeArrowheads="1"/>
          </p:cNvSpPr>
          <p:nvPr/>
        </p:nvSpPr>
        <p:spPr bwMode="auto">
          <a:xfrm rot="-2700000">
            <a:off x="7264400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4.00</a:t>
            </a:r>
            <a:endParaRPr lang="pt-BR">
              <a:latin typeface="Calibri" charset="0"/>
            </a:endParaRPr>
          </a:p>
        </p:txBody>
      </p:sp>
      <p:sp>
        <p:nvSpPr>
          <p:cNvPr id="62540" name="Rectangle 277"/>
          <p:cNvSpPr>
            <a:spLocks noChangeArrowheads="1"/>
          </p:cNvSpPr>
          <p:nvPr/>
        </p:nvSpPr>
        <p:spPr bwMode="auto">
          <a:xfrm rot="-2700000">
            <a:off x="7599363" y="5997575"/>
            <a:ext cx="481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4.20</a:t>
            </a:r>
            <a:endParaRPr lang="pt-BR">
              <a:latin typeface="Calibri" charset="0"/>
            </a:endParaRPr>
          </a:p>
        </p:txBody>
      </p:sp>
      <p:sp>
        <p:nvSpPr>
          <p:cNvPr id="62541" name="Rectangle 278"/>
          <p:cNvSpPr>
            <a:spLocks noChangeArrowheads="1"/>
          </p:cNvSpPr>
          <p:nvPr/>
        </p:nvSpPr>
        <p:spPr bwMode="auto">
          <a:xfrm rot="-2700000">
            <a:off x="7937500" y="5997575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4.40</a:t>
            </a:r>
            <a:endParaRPr lang="pt-BR">
              <a:latin typeface="Calibri" charset="0"/>
            </a:endParaRPr>
          </a:p>
        </p:txBody>
      </p:sp>
      <p:sp>
        <p:nvSpPr>
          <p:cNvPr id="62542" name="Rectangle 279"/>
          <p:cNvSpPr>
            <a:spLocks noChangeArrowheads="1"/>
          </p:cNvSpPr>
          <p:nvPr/>
        </p:nvSpPr>
        <p:spPr bwMode="auto">
          <a:xfrm>
            <a:off x="2784475" y="6400800"/>
            <a:ext cx="4225925" cy="3730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charset="0"/>
            </a:endParaRPr>
          </a:p>
        </p:txBody>
      </p:sp>
      <p:sp>
        <p:nvSpPr>
          <p:cNvPr id="62543" name="Line 280"/>
          <p:cNvSpPr>
            <a:spLocks noChangeShapeType="1"/>
          </p:cNvSpPr>
          <p:nvPr/>
        </p:nvSpPr>
        <p:spPr bwMode="auto">
          <a:xfrm>
            <a:off x="2838450" y="6629400"/>
            <a:ext cx="219075" cy="15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44" name="Rectangle 281"/>
          <p:cNvSpPr>
            <a:spLocks noChangeArrowheads="1"/>
          </p:cNvSpPr>
          <p:nvPr/>
        </p:nvSpPr>
        <p:spPr bwMode="auto">
          <a:xfrm>
            <a:off x="3101975" y="6532563"/>
            <a:ext cx="403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C(y)i</a:t>
            </a:r>
            <a:endParaRPr lang="pt-BR">
              <a:latin typeface="Calibri" charset="0"/>
            </a:endParaRPr>
          </a:p>
        </p:txBody>
      </p:sp>
      <p:sp>
        <p:nvSpPr>
          <p:cNvPr id="62545" name="Line 282"/>
          <p:cNvSpPr>
            <a:spLocks noChangeShapeType="1"/>
          </p:cNvSpPr>
          <p:nvPr/>
        </p:nvSpPr>
        <p:spPr bwMode="auto">
          <a:xfrm>
            <a:off x="3813175" y="6629400"/>
            <a:ext cx="217488" cy="1588"/>
          </a:xfrm>
          <a:prstGeom prst="line">
            <a:avLst/>
          </a:prstGeom>
          <a:noFill/>
          <a:ln w="349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46" name="Rectangle 283"/>
          <p:cNvSpPr>
            <a:spLocks noChangeArrowheads="1"/>
          </p:cNvSpPr>
          <p:nvPr/>
        </p:nvSpPr>
        <p:spPr bwMode="auto">
          <a:xfrm>
            <a:off x="4076700" y="6532563"/>
            <a:ext cx="498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C(y) ii</a:t>
            </a:r>
            <a:endParaRPr lang="pt-BR">
              <a:latin typeface="Calibri" charset="0"/>
            </a:endParaRPr>
          </a:p>
        </p:txBody>
      </p:sp>
      <p:sp>
        <p:nvSpPr>
          <p:cNvPr id="62547" name="Line 284"/>
          <p:cNvSpPr>
            <a:spLocks noChangeShapeType="1"/>
          </p:cNvSpPr>
          <p:nvPr/>
        </p:nvSpPr>
        <p:spPr bwMode="auto">
          <a:xfrm>
            <a:off x="4787900" y="6629400"/>
            <a:ext cx="217488" cy="1588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48" name="Rectangle 285"/>
          <p:cNvSpPr>
            <a:spLocks noChangeArrowheads="1"/>
          </p:cNvSpPr>
          <p:nvPr/>
        </p:nvSpPr>
        <p:spPr bwMode="auto">
          <a:xfrm>
            <a:off x="5051425" y="6532563"/>
            <a:ext cx="541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C(y) iii</a:t>
            </a:r>
            <a:endParaRPr lang="pt-BR">
              <a:latin typeface="Calibri" charset="0"/>
            </a:endParaRPr>
          </a:p>
        </p:txBody>
      </p:sp>
      <p:sp>
        <p:nvSpPr>
          <p:cNvPr id="62549" name="Line 286"/>
          <p:cNvSpPr>
            <a:spLocks noChangeShapeType="1"/>
          </p:cNvSpPr>
          <p:nvPr/>
        </p:nvSpPr>
        <p:spPr bwMode="auto">
          <a:xfrm>
            <a:off x="5753100" y="6629400"/>
            <a:ext cx="219075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550" name="Rectangle 287"/>
          <p:cNvSpPr>
            <a:spLocks noChangeArrowheads="1"/>
          </p:cNvSpPr>
          <p:nvPr/>
        </p:nvSpPr>
        <p:spPr bwMode="auto">
          <a:xfrm>
            <a:off x="6016625" y="6532563"/>
            <a:ext cx="655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C(y)   iv</a:t>
            </a:r>
            <a:endParaRPr lang="pt-BR">
              <a:latin typeface="Calibri" charset="0"/>
            </a:endParaRPr>
          </a:p>
        </p:txBody>
      </p:sp>
      <p:sp>
        <p:nvSpPr>
          <p:cNvPr id="62551" name="Text Box 288"/>
          <p:cNvSpPr txBox="1">
            <a:spLocks noChangeArrowheads="1"/>
          </p:cNvSpPr>
          <p:nvPr/>
        </p:nvSpPr>
        <p:spPr bwMode="auto">
          <a:xfrm>
            <a:off x="1143000" y="1981200"/>
            <a:ext cx="365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Calibri" charset="0"/>
              </a:rPr>
              <a:t>i)  a = 0,5;  b = 0,5</a:t>
            </a:r>
          </a:p>
          <a:p>
            <a:pPr>
              <a:spcBef>
                <a:spcPct val="50000"/>
              </a:spcBef>
            </a:pPr>
            <a:r>
              <a:rPr lang="pt-BR" b="1">
                <a:latin typeface="Calibri" charset="0"/>
              </a:rPr>
              <a:t>ii) a = 0,2;  b = 0,5</a:t>
            </a:r>
          </a:p>
          <a:p>
            <a:pPr>
              <a:spcBef>
                <a:spcPct val="50000"/>
              </a:spcBef>
            </a:pPr>
            <a:r>
              <a:rPr lang="pt-BR" b="1">
                <a:latin typeface="Calibri" charset="0"/>
              </a:rPr>
              <a:t>iii) a = 0,8; b = 0,5</a:t>
            </a:r>
          </a:p>
          <a:p>
            <a:pPr>
              <a:spcBef>
                <a:spcPct val="50000"/>
              </a:spcBef>
            </a:pPr>
            <a:r>
              <a:rPr lang="pt-BR" b="1">
                <a:latin typeface="Calibri" charset="0"/>
              </a:rPr>
              <a:t>iv) a = 1,0; b = 1,2</a:t>
            </a:r>
          </a:p>
          <a:p>
            <a:pPr>
              <a:spcBef>
                <a:spcPct val="50000"/>
              </a:spcBef>
            </a:pPr>
            <a:r>
              <a:rPr lang="pt-BR" b="1">
                <a:latin typeface="Calibri" charset="0"/>
              </a:rPr>
              <a:t>w</a:t>
            </a:r>
            <a:r>
              <a:rPr lang="pt-BR" b="1" baseline="-25000">
                <a:latin typeface="Calibri" charset="0"/>
              </a:rPr>
              <a:t>1</a:t>
            </a:r>
            <a:r>
              <a:rPr lang="pt-BR" b="1">
                <a:latin typeface="Calibri" charset="0"/>
              </a:rPr>
              <a:t>=1;  w</a:t>
            </a:r>
            <a:r>
              <a:rPr lang="pt-BR" b="1" baseline="-25000">
                <a:latin typeface="Calibri" charset="0"/>
              </a:rPr>
              <a:t>2</a:t>
            </a:r>
            <a:r>
              <a:rPr lang="pt-BR" b="1">
                <a:latin typeface="Calibri" charset="0"/>
              </a:rPr>
              <a:t>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smtClean="0"/>
              <a:t>Custo Médio - Tecnologia Cobb-Douglas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54113"/>
            <a:ext cx="89154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smtClean="0"/>
              <a:t>Custo Marginal - Tecnologia Cobb-Douglas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313738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Função de Produção</a:t>
            </a:r>
          </a:p>
        </p:txBody>
      </p:sp>
      <p:sp>
        <p:nvSpPr>
          <p:cNvPr id="4" name="Freeform 3"/>
          <p:cNvSpPr/>
          <p:nvPr/>
        </p:nvSpPr>
        <p:spPr>
          <a:xfrm>
            <a:off x="2530245" y="2449180"/>
            <a:ext cx="3260955" cy="1819608"/>
          </a:xfrm>
          <a:custGeom>
            <a:avLst/>
            <a:gdLst>
              <a:gd name="connsiteX0" fmla="*/ 0 w 3260955"/>
              <a:gd name="connsiteY0" fmla="*/ 0 h 3418220"/>
              <a:gd name="connsiteX1" fmla="*/ 1599122 w 3260955"/>
              <a:gd name="connsiteY1" fmla="*/ 658556 h 3418220"/>
              <a:gd name="connsiteX2" fmla="*/ 2602492 w 3260955"/>
              <a:gd name="connsiteY2" fmla="*/ 1646390 h 3418220"/>
              <a:gd name="connsiteX3" fmla="*/ 3260955 w 3260955"/>
              <a:gd name="connsiteY3" fmla="*/ 3418220 h 34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955" h="3418220">
                <a:moveTo>
                  <a:pt x="0" y="0"/>
                </a:moveTo>
                <a:cubicBezTo>
                  <a:pt x="582686" y="192079"/>
                  <a:pt x="1165373" y="384158"/>
                  <a:pt x="1599122" y="658556"/>
                </a:cubicBezTo>
                <a:cubicBezTo>
                  <a:pt x="2032871" y="932954"/>
                  <a:pt x="2325520" y="1186446"/>
                  <a:pt x="2602492" y="1646390"/>
                </a:cubicBezTo>
                <a:cubicBezTo>
                  <a:pt x="2879464" y="2106334"/>
                  <a:pt x="3070209" y="2762277"/>
                  <a:pt x="3260955" y="3418220"/>
                </a:cubicBezTo>
              </a:path>
            </a:pathLst>
          </a:custGeom>
          <a:noFill/>
          <a:ln w="4445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286000" y="4267200"/>
            <a:ext cx="3581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258094" y="3237706"/>
            <a:ext cx="2514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867400" y="4038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INSUMO (x)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1905000" y="1600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PRODUTO (y)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1524000" y="51054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charset="0"/>
              </a:rPr>
              <a:t>y = f(x) </a:t>
            </a:r>
          </a:p>
          <a:p>
            <a:r>
              <a:rPr lang="pt-BR" sz="2400">
                <a:latin typeface="Calibri" charset="0"/>
              </a:rPr>
              <a:t>y é a maior quantidade de produto que se pode obter com a quantidade x de insumo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096000" y="2209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produção eficiente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6096000" y="29067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desperdício de insumo</a:t>
            </a:r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5334000" y="15240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charset="0"/>
              </a:rPr>
              <a:t>produção tecnicamente impossível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>
            <a:off x="5448301" y="2551112"/>
            <a:ext cx="12954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338513" y="4643438"/>
            <a:ext cx="2757487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Simplificação: um insumo e um produto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Curto Prazo e Longo Prazo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Curto prazo x </a:t>
            </a:r>
            <a:r>
              <a:rPr lang="pt-BR" smtClean="0">
                <a:solidFill>
                  <a:srgbClr val="FF0000"/>
                </a:solidFill>
              </a:rPr>
              <a:t>Longo prazo</a:t>
            </a:r>
          </a:p>
        </p:txBody>
      </p:sp>
      <p:sp>
        <p:nvSpPr>
          <p:cNvPr id="1946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CP - Fatores de produção variáveis e fixos</a:t>
            </a:r>
          </a:p>
          <a:p>
            <a:endParaRPr lang="pt-BR" smtClean="0"/>
          </a:p>
          <a:p>
            <a:r>
              <a:rPr lang="pt-BR" smtClean="0">
                <a:solidFill>
                  <a:srgbClr val="FF0000"/>
                </a:solidFill>
              </a:rPr>
              <a:t>LP – Todos os fatores são variáveis</a:t>
            </a:r>
            <a:endParaRPr lang="pt-BR" smtClean="0"/>
          </a:p>
          <a:p>
            <a:r>
              <a:rPr lang="pt-BR" smtClean="0"/>
              <a:t>CP – Os fatores de produção fixos geram custos fixos.</a:t>
            </a:r>
          </a:p>
          <a:p>
            <a:r>
              <a:rPr lang="pt-BR" smtClean="0">
                <a:solidFill>
                  <a:srgbClr val="FF0000"/>
                </a:solidFill>
              </a:rPr>
              <a:t>LP – Não há custo fixo</a:t>
            </a:r>
          </a:p>
          <a:p>
            <a:r>
              <a:rPr lang="pt-BR" smtClean="0">
                <a:solidFill>
                  <a:srgbClr val="FF0000"/>
                </a:solidFill>
              </a:rPr>
              <a:t>Custo LP ≤ </a:t>
            </a:r>
            <a:r>
              <a:rPr lang="pt-BR" smtClean="0"/>
              <a:t>Custo CP</a:t>
            </a:r>
            <a:endParaRPr lang="pt-BR" smtClean="0">
              <a:solidFill>
                <a:srgbClr val="FF0000"/>
              </a:solidFill>
            </a:endParaRPr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505075" y="2214563"/>
          <a:ext cx="4138613" cy="457200"/>
        </p:xfrm>
        <a:graphic>
          <a:graphicData uri="http://schemas.openxmlformats.org/presentationml/2006/ole">
            <p:oleObj spid="_x0000_s19458" name="Equação" r:id="rId3" imgW="2070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Custos – CP e LP</a:t>
            </a:r>
          </a:p>
        </p:txBody>
      </p:sp>
      <p:sp>
        <p:nvSpPr>
          <p:cNvPr id="66563" name="CaixaDeTexto 4"/>
          <p:cNvSpPr txBox="1">
            <a:spLocks noChangeArrowheads="1"/>
          </p:cNvSpPr>
          <p:nvPr/>
        </p:nvSpPr>
        <p:spPr bwMode="auto">
          <a:xfrm>
            <a:off x="6858000" y="264318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Custo Médio LP</a:t>
            </a:r>
          </a:p>
        </p:txBody>
      </p:sp>
      <p:grpSp>
        <p:nvGrpSpPr>
          <p:cNvPr id="66564" name="Grupo 9"/>
          <p:cNvGrpSpPr>
            <a:grpSpLocks/>
          </p:cNvGrpSpPr>
          <p:nvPr/>
        </p:nvGrpSpPr>
        <p:grpSpPr bwMode="auto">
          <a:xfrm>
            <a:off x="914400" y="2828925"/>
            <a:ext cx="6943725" cy="3468688"/>
            <a:chOff x="914400" y="2828925"/>
            <a:chExt cx="6943725" cy="3468688"/>
          </a:xfrm>
        </p:grpSpPr>
        <p:sp>
          <p:nvSpPr>
            <p:cNvPr id="4" name="Forma livre 3"/>
            <p:cNvSpPr/>
            <p:nvPr/>
          </p:nvSpPr>
          <p:spPr>
            <a:xfrm>
              <a:off x="990600" y="2828925"/>
              <a:ext cx="6867525" cy="2319338"/>
            </a:xfrm>
            <a:custGeom>
              <a:avLst/>
              <a:gdLst>
                <a:gd name="connsiteX0" fmla="*/ 0 w 6867525"/>
                <a:gd name="connsiteY0" fmla="*/ 0 h 2319337"/>
                <a:gd name="connsiteX1" fmla="*/ 895350 w 6867525"/>
                <a:gd name="connsiteY1" fmla="*/ 1228725 h 2319337"/>
                <a:gd name="connsiteX2" fmla="*/ 2190750 w 6867525"/>
                <a:gd name="connsiteY2" fmla="*/ 2066925 h 2319337"/>
                <a:gd name="connsiteX3" fmla="*/ 3895725 w 6867525"/>
                <a:gd name="connsiteY3" fmla="*/ 2266950 h 2319337"/>
                <a:gd name="connsiteX4" fmla="*/ 5391150 w 6867525"/>
                <a:gd name="connsiteY4" fmla="*/ 1752600 h 2319337"/>
                <a:gd name="connsiteX5" fmla="*/ 6410325 w 6867525"/>
                <a:gd name="connsiteY5" fmla="*/ 904875 h 2319337"/>
                <a:gd name="connsiteX6" fmla="*/ 6867525 w 6867525"/>
                <a:gd name="connsiteY6" fmla="*/ 190500 h 231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7525" h="2319337">
                  <a:moveTo>
                    <a:pt x="0" y="0"/>
                  </a:moveTo>
                  <a:cubicBezTo>
                    <a:pt x="265112" y="442119"/>
                    <a:pt x="530225" y="884238"/>
                    <a:pt x="895350" y="1228725"/>
                  </a:cubicBezTo>
                  <a:cubicBezTo>
                    <a:pt x="1260475" y="1573212"/>
                    <a:pt x="1690688" y="1893888"/>
                    <a:pt x="2190750" y="2066925"/>
                  </a:cubicBezTo>
                  <a:cubicBezTo>
                    <a:pt x="2690812" y="2239962"/>
                    <a:pt x="3362325" y="2319337"/>
                    <a:pt x="3895725" y="2266950"/>
                  </a:cubicBezTo>
                  <a:cubicBezTo>
                    <a:pt x="4429125" y="2214563"/>
                    <a:pt x="4972050" y="1979612"/>
                    <a:pt x="5391150" y="1752600"/>
                  </a:cubicBezTo>
                  <a:cubicBezTo>
                    <a:pt x="5810250" y="1525588"/>
                    <a:pt x="6164263" y="1165225"/>
                    <a:pt x="6410325" y="904875"/>
                  </a:cubicBezTo>
                  <a:cubicBezTo>
                    <a:pt x="6656387" y="644525"/>
                    <a:pt x="6761956" y="417512"/>
                    <a:pt x="6867525" y="1905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914400" y="2933700"/>
              <a:ext cx="4705350" cy="3363913"/>
            </a:xfrm>
            <a:custGeom>
              <a:avLst/>
              <a:gdLst>
                <a:gd name="connsiteX0" fmla="*/ 0 w 4705350"/>
                <a:gd name="connsiteY0" fmla="*/ 190500 h 3363913"/>
                <a:gd name="connsiteX1" fmla="*/ 1228725 w 4705350"/>
                <a:gd name="connsiteY1" fmla="*/ 2943225 h 3363913"/>
                <a:gd name="connsiteX2" fmla="*/ 3105150 w 4705350"/>
                <a:gd name="connsiteY2" fmla="*/ 2714625 h 3363913"/>
                <a:gd name="connsiteX3" fmla="*/ 4705350 w 4705350"/>
                <a:gd name="connsiteY3" fmla="*/ 0 h 336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350" h="3363913">
                  <a:moveTo>
                    <a:pt x="0" y="190500"/>
                  </a:moveTo>
                  <a:cubicBezTo>
                    <a:pt x="355600" y="1356518"/>
                    <a:pt x="711200" y="2522537"/>
                    <a:pt x="1228725" y="2943225"/>
                  </a:cubicBezTo>
                  <a:cubicBezTo>
                    <a:pt x="1746250" y="3363913"/>
                    <a:pt x="2525713" y="3205162"/>
                    <a:pt x="3105150" y="2714625"/>
                  </a:cubicBezTo>
                  <a:cubicBezTo>
                    <a:pt x="3684587" y="2224088"/>
                    <a:pt x="4194968" y="1112044"/>
                    <a:pt x="4705350" y="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66565" name="CaixaDeTexto 8"/>
          <p:cNvSpPr txBox="1">
            <a:spLocks noChangeArrowheads="1"/>
          </p:cNvSpPr>
          <p:nvPr/>
        </p:nvSpPr>
        <p:spPr bwMode="auto">
          <a:xfrm>
            <a:off x="4643438" y="257175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Custo Marginal LP</a:t>
            </a:r>
          </a:p>
        </p:txBody>
      </p:sp>
      <p:grpSp>
        <p:nvGrpSpPr>
          <p:cNvPr id="3" name="Grupo 21"/>
          <p:cNvGrpSpPr>
            <a:grpSpLocks/>
          </p:cNvGrpSpPr>
          <p:nvPr/>
        </p:nvGrpSpPr>
        <p:grpSpPr bwMode="auto">
          <a:xfrm>
            <a:off x="1571625" y="3478213"/>
            <a:ext cx="3143250" cy="1314450"/>
            <a:chOff x="1571604" y="3478413"/>
            <a:chExt cx="3143272" cy="1314252"/>
          </a:xfrm>
        </p:grpSpPr>
        <p:grpSp>
          <p:nvGrpSpPr>
            <p:cNvPr id="66573" name="Grupo 10"/>
            <p:cNvGrpSpPr>
              <a:grpSpLocks/>
            </p:cNvGrpSpPr>
            <p:nvPr/>
          </p:nvGrpSpPr>
          <p:grpSpPr bwMode="auto">
            <a:xfrm>
              <a:off x="1571604" y="3643314"/>
              <a:ext cx="2219316" cy="1149351"/>
              <a:chOff x="914400" y="2828925"/>
              <a:chExt cx="6943725" cy="3468688"/>
            </a:xfrm>
          </p:grpSpPr>
          <p:sp>
            <p:nvSpPr>
              <p:cNvPr id="12" name="Forma livre 11"/>
              <p:cNvSpPr/>
              <p:nvPr/>
            </p:nvSpPr>
            <p:spPr>
              <a:xfrm>
                <a:off x="988906" y="2829450"/>
                <a:ext cx="6869297" cy="2318496"/>
              </a:xfrm>
              <a:custGeom>
                <a:avLst/>
                <a:gdLst>
                  <a:gd name="connsiteX0" fmla="*/ 0 w 6867525"/>
                  <a:gd name="connsiteY0" fmla="*/ 0 h 2319337"/>
                  <a:gd name="connsiteX1" fmla="*/ 895350 w 6867525"/>
                  <a:gd name="connsiteY1" fmla="*/ 1228725 h 2319337"/>
                  <a:gd name="connsiteX2" fmla="*/ 2190750 w 6867525"/>
                  <a:gd name="connsiteY2" fmla="*/ 2066925 h 2319337"/>
                  <a:gd name="connsiteX3" fmla="*/ 3895725 w 6867525"/>
                  <a:gd name="connsiteY3" fmla="*/ 2266950 h 2319337"/>
                  <a:gd name="connsiteX4" fmla="*/ 5391150 w 6867525"/>
                  <a:gd name="connsiteY4" fmla="*/ 1752600 h 2319337"/>
                  <a:gd name="connsiteX5" fmla="*/ 6410325 w 6867525"/>
                  <a:gd name="connsiteY5" fmla="*/ 904875 h 2319337"/>
                  <a:gd name="connsiteX6" fmla="*/ 6867525 w 6867525"/>
                  <a:gd name="connsiteY6" fmla="*/ 190500 h 231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67525" h="2319337">
                    <a:moveTo>
                      <a:pt x="0" y="0"/>
                    </a:moveTo>
                    <a:cubicBezTo>
                      <a:pt x="265112" y="442119"/>
                      <a:pt x="530225" y="884238"/>
                      <a:pt x="895350" y="1228725"/>
                    </a:cubicBezTo>
                    <a:cubicBezTo>
                      <a:pt x="1260475" y="1573212"/>
                      <a:pt x="1690688" y="1893888"/>
                      <a:pt x="2190750" y="2066925"/>
                    </a:cubicBezTo>
                    <a:cubicBezTo>
                      <a:pt x="2690812" y="2239962"/>
                      <a:pt x="3362325" y="2319337"/>
                      <a:pt x="3895725" y="2266950"/>
                    </a:cubicBezTo>
                    <a:cubicBezTo>
                      <a:pt x="4429125" y="2214563"/>
                      <a:pt x="4972050" y="1979612"/>
                      <a:pt x="5391150" y="1752600"/>
                    </a:cubicBezTo>
                    <a:cubicBezTo>
                      <a:pt x="5810250" y="1525588"/>
                      <a:pt x="6164263" y="1165225"/>
                      <a:pt x="6410325" y="904875"/>
                    </a:cubicBezTo>
                    <a:cubicBezTo>
                      <a:pt x="6656387" y="644525"/>
                      <a:pt x="6761956" y="417512"/>
                      <a:pt x="6867525" y="1905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" name="Forma livre 12"/>
              <p:cNvSpPr/>
              <p:nvPr/>
            </p:nvSpPr>
            <p:spPr>
              <a:xfrm>
                <a:off x="914400" y="2934836"/>
                <a:ext cx="4703708" cy="3362777"/>
              </a:xfrm>
              <a:custGeom>
                <a:avLst/>
                <a:gdLst>
                  <a:gd name="connsiteX0" fmla="*/ 0 w 4705350"/>
                  <a:gd name="connsiteY0" fmla="*/ 190500 h 3363913"/>
                  <a:gd name="connsiteX1" fmla="*/ 1228725 w 4705350"/>
                  <a:gd name="connsiteY1" fmla="*/ 2943225 h 3363913"/>
                  <a:gd name="connsiteX2" fmla="*/ 3105150 w 4705350"/>
                  <a:gd name="connsiteY2" fmla="*/ 2714625 h 3363913"/>
                  <a:gd name="connsiteX3" fmla="*/ 4705350 w 4705350"/>
                  <a:gd name="connsiteY3" fmla="*/ 0 h 336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5350" h="3363913">
                    <a:moveTo>
                      <a:pt x="0" y="190500"/>
                    </a:moveTo>
                    <a:cubicBezTo>
                      <a:pt x="355600" y="1356518"/>
                      <a:pt x="711200" y="2522537"/>
                      <a:pt x="1228725" y="2943225"/>
                    </a:cubicBezTo>
                    <a:cubicBezTo>
                      <a:pt x="1746250" y="3363913"/>
                      <a:pt x="2525713" y="3205162"/>
                      <a:pt x="3105150" y="2714625"/>
                    </a:cubicBezTo>
                    <a:cubicBezTo>
                      <a:pt x="3684587" y="2224088"/>
                      <a:pt x="4194968" y="1112044"/>
                      <a:pt x="4705350" y="0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574" name="CaixaDeTexto 13"/>
            <p:cNvSpPr txBox="1">
              <a:spLocks noChangeArrowheads="1"/>
            </p:cNvSpPr>
            <p:nvPr/>
          </p:nvSpPr>
          <p:spPr bwMode="auto">
            <a:xfrm>
              <a:off x="3152764" y="3478413"/>
              <a:ext cx="1562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/>
                <a:t>Custo Médio CP</a:t>
              </a:r>
            </a:p>
          </p:txBody>
        </p:sp>
        <p:sp>
          <p:nvSpPr>
            <p:cNvPr id="66575" name="CaixaDeTexto 14"/>
            <p:cNvSpPr txBox="1">
              <a:spLocks noChangeArrowheads="1"/>
            </p:cNvSpPr>
            <p:nvPr/>
          </p:nvSpPr>
          <p:spPr bwMode="auto">
            <a:xfrm>
              <a:off x="1857356" y="3692727"/>
              <a:ext cx="17145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/>
                <a:t>Custo Marginal CP</a:t>
              </a:r>
            </a:p>
          </p:txBody>
        </p:sp>
      </p:grpSp>
      <p:grpSp>
        <p:nvGrpSpPr>
          <p:cNvPr id="6" name="Grupo 15"/>
          <p:cNvGrpSpPr>
            <a:grpSpLocks/>
          </p:cNvGrpSpPr>
          <p:nvPr/>
        </p:nvGrpSpPr>
        <p:grpSpPr bwMode="auto">
          <a:xfrm>
            <a:off x="3357563" y="4351338"/>
            <a:ext cx="2262187" cy="1149350"/>
            <a:chOff x="914400" y="2828925"/>
            <a:chExt cx="6943725" cy="3468688"/>
          </a:xfrm>
        </p:grpSpPr>
        <p:sp>
          <p:nvSpPr>
            <p:cNvPr id="17" name="Forma livre 16"/>
            <p:cNvSpPr/>
            <p:nvPr/>
          </p:nvSpPr>
          <p:spPr>
            <a:xfrm>
              <a:off x="992365" y="2828925"/>
              <a:ext cx="6865760" cy="2318847"/>
            </a:xfrm>
            <a:custGeom>
              <a:avLst/>
              <a:gdLst>
                <a:gd name="connsiteX0" fmla="*/ 0 w 6867525"/>
                <a:gd name="connsiteY0" fmla="*/ 0 h 2319337"/>
                <a:gd name="connsiteX1" fmla="*/ 895350 w 6867525"/>
                <a:gd name="connsiteY1" fmla="*/ 1228725 h 2319337"/>
                <a:gd name="connsiteX2" fmla="*/ 2190750 w 6867525"/>
                <a:gd name="connsiteY2" fmla="*/ 2066925 h 2319337"/>
                <a:gd name="connsiteX3" fmla="*/ 3895725 w 6867525"/>
                <a:gd name="connsiteY3" fmla="*/ 2266950 h 2319337"/>
                <a:gd name="connsiteX4" fmla="*/ 5391150 w 6867525"/>
                <a:gd name="connsiteY4" fmla="*/ 1752600 h 2319337"/>
                <a:gd name="connsiteX5" fmla="*/ 6410325 w 6867525"/>
                <a:gd name="connsiteY5" fmla="*/ 904875 h 2319337"/>
                <a:gd name="connsiteX6" fmla="*/ 6867525 w 6867525"/>
                <a:gd name="connsiteY6" fmla="*/ 190500 h 231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7525" h="2319337">
                  <a:moveTo>
                    <a:pt x="0" y="0"/>
                  </a:moveTo>
                  <a:cubicBezTo>
                    <a:pt x="265112" y="442119"/>
                    <a:pt x="530225" y="884238"/>
                    <a:pt x="895350" y="1228725"/>
                  </a:cubicBezTo>
                  <a:cubicBezTo>
                    <a:pt x="1260475" y="1573212"/>
                    <a:pt x="1690688" y="1893888"/>
                    <a:pt x="2190750" y="2066925"/>
                  </a:cubicBezTo>
                  <a:cubicBezTo>
                    <a:pt x="2690812" y="2239962"/>
                    <a:pt x="3362325" y="2319337"/>
                    <a:pt x="3895725" y="2266950"/>
                  </a:cubicBezTo>
                  <a:cubicBezTo>
                    <a:pt x="4429125" y="2214563"/>
                    <a:pt x="4972050" y="1979612"/>
                    <a:pt x="5391150" y="1752600"/>
                  </a:cubicBezTo>
                  <a:cubicBezTo>
                    <a:pt x="5810250" y="1525588"/>
                    <a:pt x="6164263" y="1165225"/>
                    <a:pt x="6410325" y="904875"/>
                  </a:cubicBezTo>
                  <a:cubicBezTo>
                    <a:pt x="6656387" y="644525"/>
                    <a:pt x="6761956" y="417512"/>
                    <a:pt x="6867525" y="1905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914400" y="2934327"/>
              <a:ext cx="4707116" cy="3363286"/>
            </a:xfrm>
            <a:custGeom>
              <a:avLst/>
              <a:gdLst>
                <a:gd name="connsiteX0" fmla="*/ 0 w 4705350"/>
                <a:gd name="connsiteY0" fmla="*/ 190500 h 3363913"/>
                <a:gd name="connsiteX1" fmla="*/ 1228725 w 4705350"/>
                <a:gd name="connsiteY1" fmla="*/ 2943225 h 3363913"/>
                <a:gd name="connsiteX2" fmla="*/ 3105150 w 4705350"/>
                <a:gd name="connsiteY2" fmla="*/ 2714625 h 3363913"/>
                <a:gd name="connsiteX3" fmla="*/ 4705350 w 4705350"/>
                <a:gd name="connsiteY3" fmla="*/ 0 h 336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350" h="3363913">
                  <a:moveTo>
                    <a:pt x="0" y="190500"/>
                  </a:moveTo>
                  <a:cubicBezTo>
                    <a:pt x="355600" y="1356518"/>
                    <a:pt x="711200" y="2522537"/>
                    <a:pt x="1228725" y="2943225"/>
                  </a:cubicBezTo>
                  <a:cubicBezTo>
                    <a:pt x="1746250" y="3363913"/>
                    <a:pt x="2525713" y="3205162"/>
                    <a:pt x="3105150" y="2714625"/>
                  </a:cubicBezTo>
                  <a:cubicBezTo>
                    <a:pt x="3684587" y="2224088"/>
                    <a:pt x="4194968" y="1112044"/>
                    <a:pt x="470535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upo 18"/>
          <p:cNvGrpSpPr>
            <a:grpSpLocks/>
          </p:cNvGrpSpPr>
          <p:nvPr/>
        </p:nvGrpSpPr>
        <p:grpSpPr bwMode="auto">
          <a:xfrm>
            <a:off x="5424488" y="3286125"/>
            <a:ext cx="2219325" cy="1149350"/>
            <a:chOff x="914400" y="2828925"/>
            <a:chExt cx="6943725" cy="3468688"/>
          </a:xfrm>
        </p:grpSpPr>
        <p:sp>
          <p:nvSpPr>
            <p:cNvPr id="20" name="Forma livre 19"/>
            <p:cNvSpPr/>
            <p:nvPr/>
          </p:nvSpPr>
          <p:spPr>
            <a:xfrm>
              <a:off x="988902" y="2828925"/>
              <a:ext cx="6869223" cy="2318847"/>
            </a:xfrm>
            <a:custGeom>
              <a:avLst/>
              <a:gdLst>
                <a:gd name="connsiteX0" fmla="*/ 0 w 6867525"/>
                <a:gd name="connsiteY0" fmla="*/ 0 h 2319337"/>
                <a:gd name="connsiteX1" fmla="*/ 895350 w 6867525"/>
                <a:gd name="connsiteY1" fmla="*/ 1228725 h 2319337"/>
                <a:gd name="connsiteX2" fmla="*/ 2190750 w 6867525"/>
                <a:gd name="connsiteY2" fmla="*/ 2066925 h 2319337"/>
                <a:gd name="connsiteX3" fmla="*/ 3895725 w 6867525"/>
                <a:gd name="connsiteY3" fmla="*/ 2266950 h 2319337"/>
                <a:gd name="connsiteX4" fmla="*/ 5391150 w 6867525"/>
                <a:gd name="connsiteY4" fmla="*/ 1752600 h 2319337"/>
                <a:gd name="connsiteX5" fmla="*/ 6410325 w 6867525"/>
                <a:gd name="connsiteY5" fmla="*/ 904875 h 2319337"/>
                <a:gd name="connsiteX6" fmla="*/ 6867525 w 6867525"/>
                <a:gd name="connsiteY6" fmla="*/ 190500 h 231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7525" h="2319337">
                  <a:moveTo>
                    <a:pt x="0" y="0"/>
                  </a:moveTo>
                  <a:cubicBezTo>
                    <a:pt x="265112" y="442119"/>
                    <a:pt x="530225" y="884238"/>
                    <a:pt x="895350" y="1228725"/>
                  </a:cubicBezTo>
                  <a:cubicBezTo>
                    <a:pt x="1260475" y="1573212"/>
                    <a:pt x="1690688" y="1893888"/>
                    <a:pt x="2190750" y="2066925"/>
                  </a:cubicBezTo>
                  <a:cubicBezTo>
                    <a:pt x="2690812" y="2239962"/>
                    <a:pt x="3362325" y="2319337"/>
                    <a:pt x="3895725" y="2266950"/>
                  </a:cubicBezTo>
                  <a:cubicBezTo>
                    <a:pt x="4429125" y="2214563"/>
                    <a:pt x="4972050" y="1979612"/>
                    <a:pt x="5391150" y="1752600"/>
                  </a:cubicBezTo>
                  <a:cubicBezTo>
                    <a:pt x="5810250" y="1525588"/>
                    <a:pt x="6164263" y="1165225"/>
                    <a:pt x="6410325" y="904875"/>
                  </a:cubicBezTo>
                  <a:cubicBezTo>
                    <a:pt x="6656387" y="644525"/>
                    <a:pt x="6761956" y="417512"/>
                    <a:pt x="6867525" y="1905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914400" y="2934327"/>
              <a:ext cx="4703652" cy="3363286"/>
            </a:xfrm>
            <a:custGeom>
              <a:avLst/>
              <a:gdLst>
                <a:gd name="connsiteX0" fmla="*/ 0 w 4705350"/>
                <a:gd name="connsiteY0" fmla="*/ 190500 h 3363913"/>
                <a:gd name="connsiteX1" fmla="*/ 1228725 w 4705350"/>
                <a:gd name="connsiteY1" fmla="*/ 2943225 h 3363913"/>
                <a:gd name="connsiteX2" fmla="*/ 3105150 w 4705350"/>
                <a:gd name="connsiteY2" fmla="*/ 2714625 h 3363913"/>
                <a:gd name="connsiteX3" fmla="*/ 4705350 w 4705350"/>
                <a:gd name="connsiteY3" fmla="*/ 0 h 336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350" h="3363913">
                  <a:moveTo>
                    <a:pt x="0" y="190500"/>
                  </a:moveTo>
                  <a:cubicBezTo>
                    <a:pt x="355600" y="1356518"/>
                    <a:pt x="711200" y="2522537"/>
                    <a:pt x="1228725" y="2943225"/>
                  </a:cubicBezTo>
                  <a:cubicBezTo>
                    <a:pt x="1746250" y="3363913"/>
                    <a:pt x="2525713" y="3205162"/>
                    <a:pt x="3105150" y="2714625"/>
                  </a:cubicBezTo>
                  <a:cubicBezTo>
                    <a:pt x="3684587" y="2224088"/>
                    <a:pt x="4194968" y="1112044"/>
                    <a:pt x="470535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Produto marginal de um insumo ou fator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855788" y="1285875"/>
            <a:ext cx="5645150" cy="4359275"/>
            <a:chOff x="1855788" y="1285875"/>
            <a:chExt cx="5645150" cy="4359275"/>
          </a:xfrm>
        </p:grpSpPr>
        <p:cxnSp>
          <p:nvCxnSpPr>
            <p:cNvPr id="5" name="Conector de seta reta 4"/>
            <p:cNvCxnSpPr/>
            <p:nvPr/>
          </p:nvCxnSpPr>
          <p:spPr>
            <a:xfrm rot="5400000" flipH="1" flipV="1">
              <a:off x="-322262" y="3463925"/>
              <a:ext cx="435768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>
              <a:off x="1857375" y="5643563"/>
              <a:ext cx="5643563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57200" y="1201738"/>
            <a:ext cx="1471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Produto (y)</a:t>
            </a:r>
            <a:endParaRPr lang="pt-BR" dirty="0"/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6786562" y="5702300"/>
            <a:ext cx="1385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Insumo (x)</a:t>
            </a:r>
            <a:endParaRPr lang="pt-BR" dirty="0"/>
          </a:p>
        </p:txBody>
      </p:sp>
      <p:sp>
        <p:nvSpPr>
          <p:cNvPr id="12" name="Forma livre 11"/>
          <p:cNvSpPr/>
          <p:nvPr/>
        </p:nvSpPr>
        <p:spPr>
          <a:xfrm>
            <a:off x="1857375" y="1876425"/>
            <a:ext cx="5114925" cy="3771900"/>
          </a:xfrm>
          <a:custGeom>
            <a:avLst/>
            <a:gdLst>
              <a:gd name="connsiteX0" fmla="*/ 0 w 5114925"/>
              <a:gd name="connsiteY0" fmla="*/ 3771900 h 3771900"/>
              <a:gd name="connsiteX1" fmla="*/ 990600 w 5114925"/>
              <a:gd name="connsiteY1" fmla="*/ 1905000 h 3771900"/>
              <a:gd name="connsiteX2" fmla="*/ 2876550 w 5114925"/>
              <a:gd name="connsiteY2" fmla="*/ 552450 h 3771900"/>
              <a:gd name="connsiteX3" fmla="*/ 5114925 w 5114925"/>
              <a:gd name="connsiteY3" fmla="*/ 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4925" h="3771900">
                <a:moveTo>
                  <a:pt x="0" y="3771900"/>
                </a:moveTo>
                <a:cubicBezTo>
                  <a:pt x="255587" y="3106737"/>
                  <a:pt x="511175" y="2441575"/>
                  <a:pt x="990600" y="1905000"/>
                </a:cubicBezTo>
                <a:cubicBezTo>
                  <a:pt x="1470025" y="1368425"/>
                  <a:pt x="2189163" y="869950"/>
                  <a:pt x="2876550" y="552450"/>
                </a:cubicBezTo>
                <a:cubicBezTo>
                  <a:pt x="3563937" y="234950"/>
                  <a:pt x="5114925" y="0"/>
                  <a:pt x="511492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201941" y="15070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Produto Total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H="1">
            <a:off x="2843808" y="3781425"/>
            <a:ext cx="4167" cy="1862138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2193653" y="4507037"/>
            <a:ext cx="2160240" cy="4166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10800000">
            <a:off x="1857376" y="3789040"/>
            <a:ext cx="990600" cy="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rot="10800000" flipV="1">
            <a:off x="1857376" y="3428999"/>
            <a:ext cx="1418480" cy="1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771800" y="56519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x</a:t>
            </a:r>
            <a:r>
              <a:rPr lang="pt-BR" baseline="-25000" dirty="0" smtClean="0"/>
              <a:t>1 </a:t>
            </a:r>
            <a:r>
              <a:rPr lang="pt-BR" dirty="0" smtClean="0"/>
              <a:t>= 1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331640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y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cxnSp>
        <p:nvCxnSpPr>
          <p:cNvPr id="24" name="Conector reto 23"/>
          <p:cNvCxnSpPr/>
          <p:nvPr/>
        </p:nvCxnSpPr>
        <p:spPr>
          <a:xfrm rot="10800000">
            <a:off x="1853208" y="2492898"/>
            <a:ext cx="2790800" cy="1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10800000" flipV="1">
            <a:off x="1853207" y="2276871"/>
            <a:ext cx="3222852" cy="1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3062784" y="4069954"/>
            <a:ext cx="3158282" cy="4166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rot="5400000">
            <a:off x="3386821" y="3961942"/>
            <a:ext cx="3374305" cy="4166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4279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x</a:t>
            </a:r>
            <a:r>
              <a:rPr lang="pt-BR" baseline="-25000" dirty="0" smtClean="0"/>
              <a:t>2</a:t>
            </a:r>
            <a:r>
              <a:rPr lang="pt-BR" dirty="0" smtClean="0"/>
              <a:t> = 1</a:t>
            </a:r>
            <a:endParaRPr lang="pt-BR" baseline="-25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331640" y="21328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y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37" name="Retângulo 36"/>
          <p:cNvSpPr/>
          <p:nvPr/>
        </p:nvSpPr>
        <p:spPr>
          <a:xfrm>
            <a:off x="2843808" y="3429001"/>
            <a:ext cx="427882" cy="35242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2843808" y="5308824"/>
            <a:ext cx="427882" cy="35242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4648174" y="2276870"/>
            <a:ext cx="427882" cy="20840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4644008" y="5452839"/>
            <a:ext cx="427882" cy="20840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rupo 46"/>
          <p:cNvGrpSpPr/>
          <p:nvPr/>
        </p:nvGrpSpPr>
        <p:grpSpPr>
          <a:xfrm>
            <a:off x="2789310" y="5452840"/>
            <a:ext cx="2214738" cy="988124"/>
            <a:chOff x="2789310" y="5452840"/>
            <a:chExt cx="2214738" cy="988124"/>
          </a:xfrm>
        </p:grpSpPr>
        <p:sp>
          <p:nvSpPr>
            <p:cNvPr id="41" name="CaixaDeTexto 40"/>
            <p:cNvSpPr txBox="1"/>
            <p:nvPr/>
          </p:nvSpPr>
          <p:spPr>
            <a:xfrm>
              <a:off x="2789310" y="6071632"/>
              <a:ext cx="221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70C0"/>
                  </a:solidFill>
                </a:rPr>
                <a:t>Produto Marginal</a:t>
              </a:r>
              <a:endParaRPr lang="pt-BR" dirty="0">
                <a:solidFill>
                  <a:srgbClr val="0070C0"/>
                </a:solidFill>
              </a:endParaRPr>
            </a:p>
          </p:txBody>
        </p:sp>
        <p:cxnSp>
          <p:nvCxnSpPr>
            <p:cNvPr id="43" name="Conector de seta reta 42"/>
            <p:cNvCxnSpPr/>
            <p:nvPr/>
          </p:nvCxnSpPr>
          <p:spPr>
            <a:xfrm rot="16200000" flipV="1">
              <a:off x="3038468" y="5474204"/>
              <a:ext cx="61879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 flipV="1">
              <a:off x="3635896" y="5517232"/>
              <a:ext cx="1152128" cy="568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orma livre 57"/>
          <p:cNvSpPr/>
          <p:nvPr/>
        </p:nvSpPr>
        <p:spPr>
          <a:xfrm>
            <a:off x="1979712" y="4653136"/>
            <a:ext cx="4495800" cy="864096"/>
          </a:xfrm>
          <a:custGeom>
            <a:avLst/>
            <a:gdLst>
              <a:gd name="connsiteX0" fmla="*/ 4495800 w 4495800"/>
              <a:gd name="connsiteY0" fmla="*/ 1133475 h 1133475"/>
              <a:gd name="connsiteX1" fmla="*/ 923925 w 4495800"/>
              <a:gd name="connsiteY1" fmla="*/ 838200 h 1133475"/>
              <a:gd name="connsiteX2" fmla="*/ 0 w 4495800"/>
              <a:gd name="connsiteY2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5800" h="1133475">
                <a:moveTo>
                  <a:pt x="4495800" y="1133475"/>
                </a:moveTo>
                <a:cubicBezTo>
                  <a:pt x="3084512" y="1080294"/>
                  <a:pt x="1673225" y="1027113"/>
                  <a:pt x="923925" y="838200"/>
                </a:cubicBezTo>
                <a:cubicBezTo>
                  <a:pt x="174625" y="649288"/>
                  <a:pt x="87312" y="324644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/>
          <p:cNvSpPr txBox="1"/>
          <p:nvPr/>
        </p:nvSpPr>
        <p:spPr>
          <a:xfrm>
            <a:off x="5364088" y="5147900"/>
            <a:ext cx="21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Produto Marginal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reto 61"/>
          <p:cNvCxnSpPr/>
          <p:nvPr/>
        </p:nvCxnSpPr>
        <p:spPr>
          <a:xfrm rot="5400000" flipH="1" flipV="1">
            <a:off x="1522500" y="2251708"/>
            <a:ext cx="3096344" cy="24265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Produto marginal de um insumo ou fator</a:t>
            </a:r>
            <a:endParaRPr lang="pt-BR" dirty="0"/>
          </a:p>
        </p:txBody>
      </p:sp>
      <p:grpSp>
        <p:nvGrpSpPr>
          <p:cNvPr id="3" name="Grupo 3"/>
          <p:cNvGrpSpPr/>
          <p:nvPr/>
        </p:nvGrpSpPr>
        <p:grpSpPr>
          <a:xfrm>
            <a:off x="1855788" y="1285875"/>
            <a:ext cx="5645150" cy="4359275"/>
            <a:chOff x="1855788" y="1285875"/>
            <a:chExt cx="5645150" cy="4359275"/>
          </a:xfrm>
        </p:grpSpPr>
        <p:cxnSp>
          <p:nvCxnSpPr>
            <p:cNvPr id="5" name="Conector de seta reta 4"/>
            <p:cNvCxnSpPr/>
            <p:nvPr/>
          </p:nvCxnSpPr>
          <p:spPr>
            <a:xfrm rot="5400000" flipH="1" flipV="1">
              <a:off x="-322262" y="3463925"/>
              <a:ext cx="435768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>
              <a:off x="1857375" y="5643563"/>
              <a:ext cx="5643563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57200" y="1201738"/>
            <a:ext cx="1471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Produto (y)</a:t>
            </a:r>
            <a:endParaRPr lang="pt-BR" dirty="0"/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6786562" y="5702300"/>
            <a:ext cx="1385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Insumo (x)</a:t>
            </a:r>
            <a:endParaRPr lang="pt-BR" dirty="0"/>
          </a:p>
        </p:txBody>
      </p:sp>
      <p:sp>
        <p:nvSpPr>
          <p:cNvPr id="12" name="Forma livre 11"/>
          <p:cNvSpPr/>
          <p:nvPr/>
        </p:nvSpPr>
        <p:spPr>
          <a:xfrm>
            <a:off x="1857375" y="1876425"/>
            <a:ext cx="5114925" cy="3771900"/>
          </a:xfrm>
          <a:custGeom>
            <a:avLst/>
            <a:gdLst>
              <a:gd name="connsiteX0" fmla="*/ 0 w 5114925"/>
              <a:gd name="connsiteY0" fmla="*/ 3771900 h 3771900"/>
              <a:gd name="connsiteX1" fmla="*/ 990600 w 5114925"/>
              <a:gd name="connsiteY1" fmla="*/ 1905000 h 3771900"/>
              <a:gd name="connsiteX2" fmla="*/ 2876550 w 5114925"/>
              <a:gd name="connsiteY2" fmla="*/ 552450 h 3771900"/>
              <a:gd name="connsiteX3" fmla="*/ 5114925 w 5114925"/>
              <a:gd name="connsiteY3" fmla="*/ 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4925" h="3771900">
                <a:moveTo>
                  <a:pt x="0" y="3771900"/>
                </a:moveTo>
                <a:cubicBezTo>
                  <a:pt x="255587" y="3106737"/>
                  <a:pt x="511175" y="2441575"/>
                  <a:pt x="990600" y="1905000"/>
                </a:cubicBezTo>
                <a:cubicBezTo>
                  <a:pt x="1470025" y="1368425"/>
                  <a:pt x="2189163" y="869950"/>
                  <a:pt x="2876550" y="552450"/>
                </a:cubicBezTo>
                <a:cubicBezTo>
                  <a:pt x="3563937" y="234950"/>
                  <a:pt x="5114925" y="0"/>
                  <a:pt x="511492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201941" y="15070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Produto Total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H="1">
            <a:off x="2843808" y="3781425"/>
            <a:ext cx="4167" cy="1862138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10800000">
            <a:off x="1857376" y="3789040"/>
            <a:ext cx="990600" cy="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635896" y="56519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x → 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331640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ymbol" pitchFamily="18" charset="2"/>
              </a:rPr>
              <a:t>D</a:t>
            </a:r>
            <a:r>
              <a:rPr lang="pt-BR" dirty="0" smtClean="0"/>
              <a:t> y</a:t>
            </a:r>
            <a:endParaRPr lang="pt-BR" baseline="-250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580113" y="27089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Produto Marginal = </a:t>
            </a:r>
            <a:r>
              <a:rPr lang="pt-BR" dirty="0" err="1" smtClean="0">
                <a:solidFill>
                  <a:srgbClr val="0070C0"/>
                </a:solidFill>
              </a:rPr>
              <a:t>dy</a:t>
            </a:r>
            <a:r>
              <a:rPr lang="pt-BR" dirty="0" smtClean="0">
                <a:solidFill>
                  <a:srgbClr val="0070C0"/>
                </a:solidFill>
              </a:rPr>
              <a:t>/dx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1835696" y="2327994"/>
            <a:ext cx="3240362" cy="3374306"/>
            <a:chOff x="1835697" y="2276871"/>
            <a:chExt cx="3240362" cy="3374306"/>
          </a:xfrm>
        </p:grpSpPr>
        <p:cxnSp>
          <p:nvCxnSpPr>
            <p:cNvPr id="26" name="Conector reto 25"/>
            <p:cNvCxnSpPr/>
            <p:nvPr/>
          </p:nvCxnSpPr>
          <p:spPr>
            <a:xfrm rot="10800000" flipV="1">
              <a:off x="1853207" y="2276871"/>
              <a:ext cx="3222852" cy="1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rot="5400000">
              <a:off x="3386821" y="3961942"/>
              <a:ext cx="3374305" cy="4166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V="1">
              <a:off x="1835697" y="2276873"/>
              <a:ext cx="3240362" cy="2160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o 63"/>
          <p:cNvGrpSpPr/>
          <p:nvPr/>
        </p:nvGrpSpPr>
        <p:grpSpPr>
          <a:xfrm>
            <a:off x="1835697" y="2557290"/>
            <a:ext cx="2592289" cy="3086273"/>
            <a:chOff x="1835697" y="2564903"/>
            <a:chExt cx="2592289" cy="3086273"/>
          </a:xfrm>
        </p:grpSpPr>
        <p:cxnSp>
          <p:nvCxnSpPr>
            <p:cNvPr id="32" name="Conector reto 31"/>
            <p:cNvCxnSpPr/>
            <p:nvPr/>
          </p:nvCxnSpPr>
          <p:spPr>
            <a:xfrm rot="5400000">
              <a:off x="2884849" y="4108040"/>
              <a:ext cx="3086272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rot="10800000" flipV="1">
              <a:off x="1835697" y="2564903"/>
              <a:ext cx="2592289" cy="1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1853207" y="2564906"/>
              <a:ext cx="2574778" cy="201622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/>
          <p:cNvGrpSpPr/>
          <p:nvPr/>
        </p:nvGrpSpPr>
        <p:grpSpPr>
          <a:xfrm>
            <a:off x="1835698" y="3068957"/>
            <a:ext cx="1800199" cy="2582219"/>
            <a:chOff x="1835698" y="3068957"/>
            <a:chExt cx="1800199" cy="2582219"/>
          </a:xfrm>
        </p:grpSpPr>
        <p:cxnSp>
          <p:nvCxnSpPr>
            <p:cNvPr id="52" name="Conector reto 51"/>
            <p:cNvCxnSpPr/>
            <p:nvPr/>
          </p:nvCxnSpPr>
          <p:spPr>
            <a:xfrm rot="5400000">
              <a:off x="2349434" y="4364714"/>
              <a:ext cx="2572924" cy="0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rot="10800000" flipV="1">
              <a:off x="1835698" y="3068957"/>
              <a:ext cx="1800199" cy="1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V="1">
              <a:off x="1857376" y="3068962"/>
              <a:ext cx="1761010" cy="17281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Elipse 59"/>
          <p:cNvSpPr/>
          <p:nvPr/>
        </p:nvSpPr>
        <p:spPr>
          <a:xfrm>
            <a:off x="2771800" y="3717032"/>
            <a:ext cx="144016" cy="15163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2037</Words>
  <Application>Microsoft Office PowerPoint</Application>
  <PresentationFormat>Apresentação na tela (4:3)</PresentationFormat>
  <Paragraphs>382</Paragraphs>
  <Slides>72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72</vt:i4>
      </vt:variant>
    </vt:vector>
  </HeadingPairs>
  <TitlesOfParts>
    <vt:vector size="77" baseType="lpstr">
      <vt:lpstr>Office Theme</vt:lpstr>
      <vt:lpstr>Equação</vt:lpstr>
      <vt:lpstr>Equation</vt:lpstr>
      <vt:lpstr>Documento</vt:lpstr>
      <vt:lpstr>Gráfico</vt:lpstr>
      <vt:lpstr>Economia – Aula 3 Teoria da firma: tecnologia e função de produção. Propriedades da tecnologia. Custos e Curva de Oferta  </vt:lpstr>
      <vt:lpstr>Produção</vt:lpstr>
      <vt:lpstr>Quem produz?</vt:lpstr>
      <vt:lpstr>FIRMA como CAIXA PRETA</vt:lpstr>
      <vt:lpstr>Possibilidades de Produção</vt:lpstr>
      <vt:lpstr>Conjunto de Possibilidades de Produção</vt:lpstr>
      <vt:lpstr>Função de Produção</vt:lpstr>
      <vt:lpstr>Produto marginal de um insumo ou fator</vt:lpstr>
      <vt:lpstr>Produto marginal de um insumo ou fator</vt:lpstr>
      <vt:lpstr>Função de Produção – Rendimentos do Insumo ou fator de produção</vt:lpstr>
      <vt:lpstr>Função de produção e Rendimentos do Fator</vt:lpstr>
      <vt:lpstr>Requisito de insumos</vt:lpstr>
      <vt:lpstr>Requisito de insumos e Custo Variável Total</vt:lpstr>
      <vt:lpstr>Custo Total e Custo Médio</vt:lpstr>
      <vt:lpstr>Custo Total e Custo Marginal</vt:lpstr>
      <vt:lpstr>Custo Total, Médio e Marginal Exemplo</vt:lpstr>
      <vt:lpstr>Custo Total, Médio e Marginal</vt:lpstr>
      <vt:lpstr>Problema do Produtor (1)</vt:lpstr>
      <vt:lpstr>Maximização de Lucros (1)</vt:lpstr>
      <vt:lpstr>Maximização de Lucros (1)</vt:lpstr>
      <vt:lpstr>Maximização de Lucros (1)</vt:lpstr>
      <vt:lpstr>Maximização de Lucros (1)</vt:lpstr>
      <vt:lpstr>Maximização de Lucros (1)</vt:lpstr>
      <vt:lpstr>Problema do Produtor (2)</vt:lpstr>
      <vt:lpstr>Exemplo: Rendimento de um fator</vt:lpstr>
      <vt:lpstr>Questão (a)</vt:lpstr>
      <vt:lpstr>O valor do produto médio do insumo deve ser igual ou maior que o preço do insumo</vt:lpstr>
      <vt:lpstr>Questão (a)</vt:lpstr>
      <vt:lpstr>Como será a função de produção?</vt:lpstr>
      <vt:lpstr>Questão (b)</vt:lpstr>
      <vt:lpstr>Suplementação ótima</vt:lpstr>
      <vt:lpstr>Slide 32</vt:lpstr>
      <vt:lpstr>Custo Marginal, Médio e Curva de Oferta</vt:lpstr>
      <vt:lpstr>Curva de Oferta</vt:lpstr>
      <vt:lpstr>Curva de Oferta</vt:lpstr>
      <vt:lpstr>Passos da derivação da  Curva de Oferta</vt:lpstr>
      <vt:lpstr>Escolha ótima de insumos</vt:lpstr>
      <vt:lpstr>Isoquantas ou Curvas de Isoproduto</vt:lpstr>
      <vt:lpstr>Taxa Marginal de Substituição</vt:lpstr>
      <vt:lpstr>Taxa Marginal de Substituição</vt:lpstr>
      <vt:lpstr>Taxa Marginal de Substituição</vt:lpstr>
      <vt:lpstr>Insumos substitutos perfeitos</vt:lpstr>
      <vt:lpstr>Insumos complementares perfeitos</vt:lpstr>
      <vt:lpstr>Função de Produção Cobb-Douglas  y = x1ax2b       a &gt; 0;  b&gt;0</vt:lpstr>
      <vt:lpstr>Função de Produção Cobb-Douglas y = x1ax2b              a=0,5 ;  b=0,5</vt:lpstr>
      <vt:lpstr>Função de Produção Cobb-Douglas y = x1ax2b              a=0,3 ;  b=0,7</vt:lpstr>
      <vt:lpstr>Função de Produção Cobb-Douglas y = x1ax2b              a=0,8 ;  b=0,6</vt:lpstr>
      <vt:lpstr>Função de Produção Cobb-Douglas y = x1ax2b              a=1,2 ;  b=1,6</vt:lpstr>
      <vt:lpstr>Rendimentos de um fator e rendimentos de escala</vt:lpstr>
      <vt:lpstr>Rendimentos de um fator e rendimentos de escala</vt:lpstr>
      <vt:lpstr>Rendimentos de escala</vt:lpstr>
      <vt:lpstr>Economias de escala</vt:lpstr>
      <vt:lpstr>Economias de Escala: Custo de tanques de expansão</vt:lpstr>
      <vt:lpstr>Custo de resfriamento do leite escala e utilização da capacidade instalada</vt:lpstr>
      <vt:lpstr>Problema do Produtor</vt:lpstr>
      <vt:lpstr>Problema do Produtor (I)</vt:lpstr>
      <vt:lpstr>Problema do Produtor (II)</vt:lpstr>
      <vt:lpstr>Solução do Problema do Produtor</vt:lpstr>
      <vt:lpstr>Solução do Problema do Produtor Insumos Substitutos Perfeitos</vt:lpstr>
      <vt:lpstr>Passos da derivação da  Curva de Oferta</vt:lpstr>
      <vt:lpstr>A função custo pode ser obtida a partir da função de produção</vt:lpstr>
      <vt:lpstr>A função custo pode ser obtida a partir da função de produção</vt:lpstr>
      <vt:lpstr>A função custo pode ser obtida a partir da função de produção</vt:lpstr>
      <vt:lpstr>A função custo pode ser obtida a partir da função de produção</vt:lpstr>
      <vt:lpstr>A função custo pode ser obtida a partir da função de produção</vt:lpstr>
      <vt:lpstr>A função custo pode ser obtida a partir da função de produção</vt:lpstr>
      <vt:lpstr>Custo Total - Tecnologia Cobb-Douglas</vt:lpstr>
      <vt:lpstr>Custo Médio - Tecnologia Cobb-Douglas</vt:lpstr>
      <vt:lpstr>Custo Marginal - Tecnologia Cobb-Douglas</vt:lpstr>
      <vt:lpstr>Curto Prazo e Longo Prazo</vt:lpstr>
      <vt:lpstr>Curto prazo x Longo prazo</vt:lpstr>
      <vt:lpstr>Custos – CP e LP</vt:lpstr>
    </vt:vector>
  </TitlesOfParts>
  <Company>FZEA/USP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– Aula 7 Teoria da firma: tecnologia e função de produção. Propriedades da tecnologia. Curto e longo prazos.</dc:title>
  <dc:creator>Rubens Nunes</dc:creator>
  <cp:lastModifiedBy>ZEB-Aula03</cp:lastModifiedBy>
  <cp:revision>146</cp:revision>
  <dcterms:created xsi:type="dcterms:W3CDTF">2009-03-24T16:59:57Z</dcterms:created>
  <dcterms:modified xsi:type="dcterms:W3CDTF">2017-08-27T14:54:41Z</dcterms:modified>
</cp:coreProperties>
</file>