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67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11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0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8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4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29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68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27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36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64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ABC7-172E-4D8A-AAC6-BBC6ADE40231}" type="datetimeFigureOut">
              <a:rPr lang="pt-BR" smtClean="0"/>
              <a:t>07/05/2018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71D1-C829-4A2B-B232-CB8B466EA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02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Erro na aula de dúvidas! </a:t>
            </a:r>
            <a:r>
              <a:rPr lang="pt-BR" dirty="0" smtClean="0">
                <a:sym typeface="Wingdings" panose="05000000000000000000" pitchFamily="2" charset="2"/>
              </a:rPr>
              <a:t>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14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188913"/>
            <a:ext cx="8569325" cy="792162"/>
          </a:xfrm>
        </p:spPr>
        <p:txBody>
          <a:bodyPr/>
          <a:lstStyle/>
          <a:p>
            <a:pPr eaLnBrk="1" hangingPunct="1"/>
            <a:r>
              <a:rPr lang="pt-BR" altLang="pt-BR" sz="4000"/>
              <a:t>Duas medidas de variação de bem estar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96976"/>
            <a:ext cx="8382000" cy="5280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Variação compensatória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na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renda</a:t>
            </a:r>
            <a:r>
              <a:rPr lang="pt-BR" altLang="pt-BR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3200" dirty="0"/>
              <a:t>Dada uma variação em um preço, de quanto a renda do consumidor deve variar para que ele retorne ao seu nível original de bem-estar aos novos preços?</a:t>
            </a:r>
            <a:endParaRPr lang="en-US" altLang="pt-BR" sz="32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pt-BR" u="sng" dirty="0" err="1" smtClean="0"/>
              <a:t>Interpretação</a:t>
            </a:r>
            <a:r>
              <a:rPr lang="en-US" altLang="pt-BR" dirty="0" smtClean="0"/>
              <a:t>: </a:t>
            </a:r>
            <a:r>
              <a:rPr lang="en-US" altLang="pt-BR" dirty="0" err="1" smtClean="0"/>
              <a:t>quanto</a:t>
            </a:r>
            <a:r>
              <a:rPr lang="en-US" altLang="pt-BR" dirty="0" smtClean="0"/>
              <a:t> que </a:t>
            </a:r>
            <a:r>
              <a:rPr lang="en-US" altLang="pt-BR" dirty="0" err="1" smtClean="0"/>
              <a:t>eu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tenho</a:t>
            </a:r>
            <a:r>
              <a:rPr lang="en-US" altLang="pt-BR" dirty="0" smtClean="0"/>
              <a:t> que </a:t>
            </a:r>
            <a:r>
              <a:rPr lang="en-US" altLang="pt-BR" dirty="0" err="1" smtClean="0"/>
              <a:t>dar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renda</a:t>
            </a:r>
            <a:r>
              <a:rPr lang="en-US" altLang="pt-BR" dirty="0" smtClean="0"/>
              <a:t> a </a:t>
            </a:r>
            <a:r>
              <a:rPr lang="en-US" altLang="pt-BR" dirty="0" err="1" smtClean="0"/>
              <a:t>mais</a:t>
            </a:r>
            <a:r>
              <a:rPr lang="en-US" altLang="pt-BR" dirty="0" smtClean="0"/>
              <a:t> para um </a:t>
            </a:r>
            <a:r>
              <a:rPr lang="en-US" altLang="pt-BR" dirty="0" err="1" smtClean="0"/>
              <a:t>consumidor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depois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alteração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preço</a:t>
            </a:r>
            <a:r>
              <a:rPr lang="en-US" altLang="pt-BR" dirty="0" smtClean="0"/>
              <a:t>, para que </a:t>
            </a:r>
            <a:r>
              <a:rPr lang="en-US" altLang="pt-BR" dirty="0" err="1" smtClean="0"/>
              <a:t>ele</a:t>
            </a:r>
            <a:r>
              <a:rPr lang="en-US" altLang="pt-BR" dirty="0" smtClean="0"/>
              <a:t> fique do </a:t>
            </a:r>
            <a:r>
              <a:rPr lang="en-US" altLang="pt-BR" dirty="0" err="1" smtClean="0"/>
              <a:t>mesmo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jeito</a:t>
            </a:r>
            <a:r>
              <a:rPr lang="en-US" altLang="pt-BR" dirty="0" smtClean="0"/>
              <a:t> que </a:t>
            </a:r>
            <a:r>
              <a:rPr lang="en-US" altLang="pt-BR" dirty="0" err="1" smtClean="0"/>
              <a:t>estava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inicialmente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novos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preços</a:t>
            </a:r>
            <a:r>
              <a:rPr lang="en-US" alt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44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Variação compensatória</a:t>
            </a:r>
          </a:p>
        </p:txBody>
      </p:sp>
      <p:sp>
        <p:nvSpPr>
          <p:cNvPr id="11267" name="Line 8"/>
          <p:cNvSpPr>
            <a:spLocks noChangeShapeType="1"/>
          </p:cNvSpPr>
          <p:nvPr/>
        </p:nvSpPr>
        <p:spPr bwMode="auto">
          <a:xfrm>
            <a:off x="4598988" y="18288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268" name="Line 9"/>
          <p:cNvSpPr>
            <a:spLocks noChangeShapeType="1"/>
          </p:cNvSpPr>
          <p:nvPr/>
        </p:nvSpPr>
        <p:spPr bwMode="auto">
          <a:xfrm>
            <a:off x="4598988" y="5257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269" name="Line 10"/>
          <p:cNvSpPr>
            <a:spLocks noChangeShapeType="1"/>
          </p:cNvSpPr>
          <p:nvPr/>
        </p:nvSpPr>
        <p:spPr bwMode="auto">
          <a:xfrm>
            <a:off x="4598988" y="2362200"/>
            <a:ext cx="1447800" cy="28956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598988" y="2362200"/>
            <a:ext cx="2743200" cy="2895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271" name="Freeform 12"/>
          <p:cNvSpPr>
            <a:spLocks/>
          </p:cNvSpPr>
          <p:nvPr/>
        </p:nvSpPr>
        <p:spPr bwMode="auto">
          <a:xfrm>
            <a:off x="4903788" y="2490788"/>
            <a:ext cx="1219200" cy="1905000"/>
          </a:xfrm>
          <a:custGeom>
            <a:avLst/>
            <a:gdLst>
              <a:gd name="T0" fmla="*/ 0 w 768"/>
              <a:gd name="T1" fmla="*/ 0 h 1200"/>
              <a:gd name="T2" fmla="*/ 1219200 w 768"/>
              <a:gd name="T3" fmla="*/ 1905000 h 1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68" h="1200">
                <a:moveTo>
                  <a:pt x="0" y="0"/>
                </a:moveTo>
                <a:cubicBezTo>
                  <a:pt x="63" y="901"/>
                  <a:pt x="768" y="1200"/>
                  <a:pt x="768" y="120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9" name="Freeform 13"/>
          <p:cNvSpPr>
            <a:spLocks/>
          </p:cNvSpPr>
          <p:nvPr/>
        </p:nvSpPr>
        <p:spPr bwMode="auto">
          <a:xfrm>
            <a:off x="4605338" y="3009900"/>
            <a:ext cx="2114550" cy="2247900"/>
          </a:xfrm>
          <a:custGeom>
            <a:avLst/>
            <a:gdLst>
              <a:gd name="T0" fmla="*/ 0 w 1332"/>
              <a:gd name="T1" fmla="*/ 0 h 1416"/>
              <a:gd name="T2" fmla="*/ 2114550 w 1332"/>
              <a:gd name="T3" fmla="*/ 2247900 h 14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32" h="1416">
                <a:moveTo>
                  <a:pt x="0" y="0"/>
                </a:moveTo>
                <a:lnTo>
                  <a:pt x="1332" y="1416"/>
                </a:ln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273" name="Oval 14"/>
          <p:cNvSpPr>
            <a:spLocks noChangeArrowheads="1"/>
          </p:cNvSpPr>
          <p:nvPr/>
        </p:nvSpPr>
        <p:spPr bwMode="auto">
          <a:xfrm>
            <a:off x="5103813" y="33718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437188" y="38671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pt-BR" altLang="pt-BR"/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7808914" y="5375275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i="1"/>
              <a:t>x</a:t>
            </a:r>
            <a:r>
              <a:rPr lang="pt-BR" altLang="pt-BR" baseline="-25000"/>
              <a:t>1</a:t>
            </a:r>
            <a:endParaRPr lang="pt-BR" altLang="pt-BR" i="1"/>
          </a:p>
        </p:txBody>
      </p:sp>
      <p:sp>
        <p:nvSpPr>
          <p:cNvPr id="4113" name="Freeform 17"/>
          <p:cNvSpPr>
            <a:spLocks/>
          </p:cNvSpPr>
          <p:nvPr/>
        </p:nvSpPr>
        <p:spPr bwMode="auto">
          <a:xfrm>
            <a:off x="5199063" y="2151063"/>
            <a:ext cx="1219200" cy="1905000"/>
          </a:xfrm>
          <a:custGeom>
            <a:avLst/>
            <a:gdLst>
              <a:gd name="T0" fmla="*/ 0 w 768"/>
              <a:gd name="T1" fmla="*/ 0 h 1200"/>
              <a:gd name="T2" fmla="*/ 1219200 w 768"/>
              <a:gd name="T3" fmla="*/ 1905000 h 1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68" h="1200">
                <a:moveTo>
                  <a:pt x="0" y="0"/>
                </a:moveTo>
                <a:cubicBezTo>
                  <a:pt x="63" y="901"/>
                  <a:pt x="768" y="1200"/>
                  <a:pt x="768" y="120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5767388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8" name="Text Box 28"/>
          <p:cNvSpPr txBox="1">
            <a:spLocks noChangeArrowheads="1"/>
          </p:cNvSpPr>
          <p:nvPr/>
        </p:nvSpPr>
        <p:spPr bwMode="auto">
          <a:xfrm>
            <a:off x="4114800" y="1752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i="1"/>
              <a:t>x</a:t>
            </a:r>
            <a:r>
              <a:rPr lang="pt-BR" altLang="pt-BR" baseline="-25000"/>
              <a:t>2</a:t>
            </a:r>
            <a:endParaRPr lang="pt-BR" altLang="pt-BR" i="1"/>
          </a:p>
        </p:txBody>
      </p:sp>
      <p:grpSp>
        <p:nvGrpSpPr>
          <p:cNvPr id="11279" name="Group 31"/>
          <p:cNvGrpSpPr>
            <a:grpSpLocks/>
          </p:cNvGrpSpPr>
          <p:nvPr/>
        </p:nvGrpSpPr>
        <p:grpSpPr bwMode="auto">
          <a:xfrm>
            <a:off x="2651126" y="3927475"/>
            <a:ext cx="3216275" cy="1371600"/>
            <a:chOff x="710" y="2474"/>
            <a:chExt cx="2026" cy="864"/>
          </a:xfrm>
        </p:grpSpPr>
        <p:sp>
          <p:nvSpPr>
            <p:cNvPr id="11290" name="Text Box 29"/>
            <p:cNvSpPr txBox="1">
              <a:spLocks noChangeArrowheads="1"/>
            </p:cNvSpPr>
            <p:nvPr/>
          </p:nvSpPr>
          <p:spPr bwMode="auto">
            <a:xfrm>
              <a:off x="710" y="2474"/>
              <a:ext cx="14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Restrição orçamentária original</a:t>
              </a:r>
            </a:p>
          </p:txBody>
        </p:sp>
        <p:sp>
          <p:nvSpPr>
            <p:cNvPr id="11291" name="Freeform 30"/>
            <p:cNvSpPr>
              <a:spLocks/>
            </p:cNvSpPr>
            <p:nvPr/>
          </p:nvSpPr>
          <p:spPr bwMode="auto">
            <a:xfrm>
              <a:off x="1488" y="2692"/>
              <a:ext cx="1248" cy="646"/>
            </a:xfrm>
            <a:custGeom>
              <a:avLst/>
              <a:gdLst>
                <a:gd name="T0" fmla="*/ 0 w 1248"/>
                <a:gd name="T1" fmla="*/ 44 h 646"/>
                <a:gd name="T2" fmla="*/ 1248 w 1248"/>
                <a:gd name="T3" fmla="*/ 428 h 6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8" h="646">
                  <a:moveTo>
                    <a:pt x="0" y="44"/>
                  </a:moveTo>
                  <a:cubicBezTo>
                    <a:pt x="887" y="0"/>
                    <a:pt x="416" y="646"/>
                    <a:pt x="1248" y="4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130" name="Group 34"/>
          <p:cNvGrpSpPr>
            <a:grpSpLocks/>
          </p:cNvGrpSpPr>
          <p:nvPr/>
        </p:nvGrpSpPr>
        <p:grpSpPr bwMode="auto">
          <a:xfrm>
            <a:off x="6527800" y="2438400"/>
            <a:ext cx="2235200" cy="2209800"/>
            <a:chOff x="3152" y="1536"/>
            <a:chExt cx="1408" cy="1392"/>
          </a:xfrm>
        </p:grpSpPr>
        <p:sp>
          <p:nvSpPr>
            <p:cNvPr id="11288" name="Text Box 32"/>
            <p:cNvSpPr txBox="1">
              <a:spLocks noChangeArrowheads="1"/>
            </p:cNvSpPr>
            <p:nvPr/>
          </p:nvSpPr>
          <p:spPr bwMode="auto">
            <a:xfrm>
              <a:off x="3152" y="1536"/>
              <a:ext cx="140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Restrição orçamentária após redução em </a:t>
              </a:r>
              <a:r>
                <a:rPr lang="pt-BR" altLang="pt-BR" sz="1800" i="1"/>
                <a:t>p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11289" name="Freeform 33"/>
            <p:cNvSpPr>
              <a:spLocks/>
            </p:cNvSpPr>
            <p:nvPr/>
          </p:nvSpPr>
          <p:spPr bwMode="auto">
            <a:xfrm>
              <a:off x="3312" y="2064"/>
              <a:ext cx="336" cy="864"/>
            </a:xfrm>
            <a:custGeom>
              <a:avLst/>
              <a:gdLst>
                <a:gd name="T0" fmla="*/ 336 w 336"/>
                <a:gd name="T1" fmla="*/ 0 h 864"/>
                <a:gd name="T2" fmla="*/ 0 w 336"/>
                <a:gd name="T3" fmla="*/ 864 h 8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6" h="864">
                  <a:moveTo>
                    <a:pt x="336" y="0"/>
                  </a:moveTo>
                  <a:cubicBezTo>
                    <a:pt x="50" y="205"/>
                    <a:pt x="332" y="463"/>
                    <a:pt x="0" y="8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4098926" y="4800600"/>
            <a:ext cx="2454275" cy="1639888"/>
            <a:chOff x="1622" y="3024"/>
            <a:chExt cx="1546" cy="1033"/>
          </a:xfrm>
        </p:grpSpPr>
        <p:sp>
          <p:nvSpPr>
            <p:cNvPr id="11286" name="Text Box 35"/>
            <p:cNvSpPr txBox="1">
              <a:spLocks noChangeArrowheads="1"/>
            </p:cNvSpPr>
            <p:nvPr/>
          </p:nvSpPr>
          <p:spPr bwMode="auto">
            <a:xfrm>
              <a:off x="1622" y="3480"/>
              <a:ext cx="154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Restrição orçamentária após compensação na renda</a:t>
              </a:r>
            </a:p>
          </p:txBody>
        </p:sp>
        <p:sp>
          <p:nvSpPr>
            <p:cNvPr id="11287" name="Freeform 36"/>
            <p:cNvSpPr>
              <a:spLocks/>
            </p:cNvSpPr>
            <p:nvPr/>
          </p:nvSpPr>
          <p:spPr bwMode="auto">
            <a:xfrm>
              <a:off x="2784" y="3024"/>
              <a:ext cx="214" cy="432"/>
            </a:xfrm>
            <a:custGeom>
              <a:avLst/>
              <a:gdLst>
                <a:gd name="T0" fmla="*/ 0 w 214"/>
                <a:gd name="T1" fmla="*/ 432 h 432"/>
                <a:gd name="T2" fmla="*/ 192 w 214"/>
                <a:gd name="T3" fmla="*/ 0 h 4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4" h="432">
                  <a:moveTo>
                    <a:pt x="0" y="432"/>
                  </a:moveTo>
                  <a:cubicBezTo>
                    <a:pt x="214" y="232"/>
                    <a:pt x="37" y="220"/>
                    <a:pt x="1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34" name="Line 38"/>
          <p:cNvSpPr>
            <a:spLocks noChangeShapeType="1"/>
          </p:cNvSpPr>
          <p:nvPr/>
        </p:nvSpPr>
        <p:spPr bwMode="auto">
          <a:xfrm flipH="1">
            <a:off x="3810000" y="3048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H="1">
            <a:off x="38100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4343400" y="236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4137" name="Object 41"/>
          <p:cNvGraphicFramePr>
            <a:graphicFrameLocks noChangeAspect="1"/>
          </p:cNvGraphicFramePr>
          <p:nvPr/>
        </p:nvGraphicFramePr>
        <p:xfrm>
          <a:off x="3810000" y="2381250"/>
          <a:ext cx="4000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266469" imgH="431425" progId="Equation.3">
                  <p:embed/>
                </p:oleObj>
              </mc:Choice>
              <mc:Fallback>
                <p:oleObj name="Equation" r:id="rId3" imgW="266469" imgH="431425" progId="Equation.3">
                  <p:embed/>
                  <p:pic>
                    <p:nvPicPr>
                      <p:cNvPr id="4137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381250"/>
                        <a:ext cx="4000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75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Duas medidas de variação de bem estar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981200"/>
            <a:ext cx="813467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Variação equivalente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na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renda</a:t>
            </a:r>
            <a:r>
              <a:rPr lang="pt-BR" altLang="pt-BR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3200" dirty="0"/>
              <a:t>Dada uma variação em um preço, qual seria a variação em sua renda que faria com que, aos preços iniciais, o consumidor tivesse a mesma variação em sua utilidade?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3200" dirty="0"/>
              <a:t>Quanto tenho que pagar para o consumidor ficar na posição final (após alteração de preços) mas aos preços iniciais??</a:t>
            </a:r>
          </a:p>
        </p:txBody>
      </p:sp>
    </p:spTree>
    <p:extLst>
      <p:ext uri="{BB962C8B-B14F-4D97-AF65-F5344CB8AC3E}">
        <p14:creationId xmlns:p14="http://schemas.microsoft.com/office/powerpoint/2010/main" val="33898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Variação Equivalente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4598988" y="1981201"/>
            <a:ext cx="0" cy="407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598988" y="60547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98988" y="3159125"/>
            <a:ext cx="1447800" cy="28956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598988" y="3159125"/>
            <a:ext cx="2743200" cy="2895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4903788" y="3287713"/>
            <a:ext cx="1219200" cy="1905000"/>
          </a:xfrm>
          <a:custGeom>
            <a:avLst/>
            <a:gdLst>
              <a:gd name="T0" fmla="*/ 0 w 768"/>
              <a:gd name="T1" fmla="*/ 0 h 1200"/>
              <a:gd name="T2" fmla="*/ 1219200 w 768"/>
              <a:gd name="T3" fmla="*/ 1905000 h 1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68" h="1200">
                <a:moveTo>
                  <a:pt x="0" y="0"/>
                </a:moveTo>
                <a:cubicBezTo>
                  <a:pt x="63" y="901"/>
                  <a:pt x="768" y="1200"/>
                  <a:pt x="768" y="120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103813" y="41687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808914" y="61722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i="1"/>
              <a:t>x</a:t>
            </a:r>
            <a:r>
              <a:rPr lang="pt-BR" altLang="pt-BR" baseline="-25000"/>
              <a:t>1</a:t>
            </a:r>
            <a:endParaRPr lang="pt-BR" altLang="pt-BR" i="1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>
            <a:off x="5199063" y="2947988"/>
            <a:ext cx="1219200" cy="1905000"/>
          </a:xfrm>
          <a:custGeom>
            <a:avLst/>
            <a:gdLst>
              <a:gd name="T0" fmla="*/ 0 w 768"/>
              <a:gd name="T1" fmla="*/ 0 h 1200"/>
              <a:gd name="T2" fmla="*/ 1219200 w 768"/>
              <a:gd name="T3" fmla="*/ 1905000 h 1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68" h="1200">
                <a:moveTo>
                  <a:pt x="0" y="0"/>
                </a:moveTo>
                <a:cubicBezTo>
                  <a:pt x="63" y="901"/>
                  <a:pt x="768" y="1200"/>
                  <a:pt x="768" y="120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5767388" y="437832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114800" y="16002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i="1"/>
              <a:t>x</a:t>
            </a:r>
            <a:r>
              <a:rPr lang="pt-BR" altLang="pt-BR" baseline="-25000"/>
              <a:t>2</a:t>
            </a:r>
            <a:endParaRPr lang="pt-BR" altLang="pt-BR" i="1"/>
          </a:p>
        </p:txBody>
      </p:sp>
      <p:grpSp>
        <p:nvGrpSpPr>
          <p:cNvPr id="13325" name="Group 13"/>
          <p:cNvGrpSpPr>
            <a:grpSpLocks/>
          </p:cNvGrpSpPr>
          <p:nvPr/>
        </p:nvGrpSpPr>
        <p:grpSpPr bwMode="auto">
          <a:xfrm>
            <a:off x="2651126" y="4724400"/>
            <a:ext cx="3216275" cy="1371600"/>
            <a:chOff x="710" y="2474"/>
            <a:chExt cx="2026" cy="864"/>
          </a:xfrm>
        </p:grpSpPr>
        <p:sp>
          <p:nvSpPr>
            <p:cNvPr id="13338" name="Text Box 14"/>
            <p:cNvSpPr txBox="1">
              <a:spLocks noChangeArrowheads="1"/>
            </p:cNvSpPr>
            <p:nvPr/>
          </p:nvSpPr>
          <p:spPr bwMode="auto">
            <a:xfrm>
              <a:off x="710" y="2474"/>
              <a:ext cx="14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Restrição orçamentária original</a:t>
              </a:r>
            </a:p>
          </p:txBody>
        </p:sp>
        <p:sp>
          <p:nvSpPr>
            <p:cNvPr id="13339" name="Freeform 15"/>
            <p:cNvSpPr>
              <a:spLocks/>
            </p:cNvSpPr>
            <p:nvPr/>
          </p:nvSpPr>
          <p:spPr bwMode="auto">
            <a:xfrm>
              <a:off x="1488" y="2692"/>
              <a:ext cx="1248" cy="646"/>
            </a:xfrm>
            <a:custGeom>
              <a:avLst/>
              <a:gdLst>
                <a:gd name="T0" fmla="*/ 0 w 1248"/>
                <a:gd name="T1" fmla="*/ 44 h 646"/>
                <a:gd name="T2" fmla="*/ 1248 w 1248"/>
                <a:gd name="T3" fmla="*/ 428 h 6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8" h="646">
                  <a:moveTo>
                    <a:pt x="0" y="44"/>
                  </a:moveTo>
                  <a:cubicBezTo>
                    <a:pt x="887" y="0"/>
                    <a:pt x="416" y="646"/>
                    <a:pt x="1248" y="4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6527800" y="3235325"/>
            <a:ext cx="2235200" cy="2209800"/>
            <a:chOff x="3152" y="1536"/>
            <a:chExt cx="1408" cy="1392"/>
          </a:xfrm>
        </p:grpSpPr>
        <p:sp>
          <p:nvSpPr>
            <p:cNvPr id="13336" name="Text Box 17"/>
            <p:cNvSpPr txBox="1">
              <a:spLocks noChangeArrowheads="1"/>
            </p:cNvSpPr>
            <p:nvPr/>
          </p:nvSpPr>
          <p:spPr bwMode="auto">
            <a:xfrm>
              <a:off x="3152" y="1536"/>
              <a:ext cx="140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Restrição orçamentária após redução em </a:t>
              </a:r>
              <a:r>
                <a:rPr lang="pt-BR" altLang="pt-BR" sz="1800" i="1"/>
                <a:t>p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13337" name="Freeform 18"/>
            <p:cNvSpPr>
              <a:spLocks/>
            </p:cNvSpPr>
            <p:nvPr/>
          </p:nvSpPr>
          <p:spPr bwMode="auto">
            <a:xfrm>
              <a:off x="3312" y="2064"/>
              <a:ext cx="336" cy="864"/>
            </a:xfrm>
            <a:custGeom>
              <a:avLst/>
              <a:gdLst>
                <a:gd name="T0" fmla="*/ 336 w 336"/>
                <a:gd name="T1" fmla="*/ 0 h 864"/>
                <a:gd name="T2" fmla="*/ 0 w 336"/>
                <a:gd name="T3" fmla="*/ 864 h 8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6" h="864">
                  <a:moveTo>
                    <a:pt x="336" y="0"/>
                  </a:moveTo>
                  <a:cubicBezTo>
                    <a:pt x="50" y="205"/>
                    <a:pt x="332" y="463"/>
                    <a:pt x="0" y="8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4621213" y="2286001"/>
            <a:ext cx="1884362" cy="37687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142" name="Group 22"/>
          <p:cNvGrpSpPr>
            <a:grpSpLocks/>
          </p:cNvGrpSpPr>
          <p:nvPr/>
        </p:nvGrpSpPr>
        <p:grpSpPr bwMode="auto">
          <a:xfrm>
            <a:off x="4953000" y="1600200"/>
            <a:ext cx="2514600" cy="1219200"/>
            <a:chOff x="2160" y="1008"/>
            <a:chExt cx="1584" cy="768"/>
          </a:xfrm>
        </p:grpSpPr>
        <p:sp>
          <p:nvSpPr>
            <p:cNvPr id="13334" name="Text Box 20"/>
            <p:cNvSpPr txBox="1">
              <a:spLocks noChangeArrowheads="1"/>
            </p:cNvSpPr>
            <p:nvPr/>
          </p:nvSpPr>
          <p:spPr bwMode="auto">
            <a:xfrm>
              <a:off x="2486" y="1008"/>
              <a:ext cx="125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pt-BR" altLang="pt-BR" sz="1800"/>
                <a:t>Ajuste de renda que geraria o mesmo ganho que a redução em </a:t>
              </a:r>
              <a:r>
                <a:rPr lang="pt-BR" altLang="pt-BR" sz="1800" i="1"/>
                <a:t>p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13335" name="Freeform 21"/>
            <p:cNvSpPr>
              <a:spLocks/>
            </p:cNvSpPr>
            <p:nvPr/>
          </p:nvSpPr>
          <p:spPr bwMode="auto">
            <a:xfrm>
              <a:off x="2160" y="1481"/>
              <a:ext cx="344" cy="295"/>
            </a:xfrm>
            <a:custGeom>
              <a:avLst/>
              <a:gdLst>
                <a:gd name="T0" fmla="*/ 336 w 344"/>
                <a:gd name="T1" fmla="*/ 7 h 295"/>
                <a:gd name="T2" fmla="*/ 0 w 344"/>
                <a:gd name="T3" fmla="*/ 295 h 2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4" h="295">
                  <a:moveTo>
                    <a:pt x="336" y="7"/>
                  </a:moveTo>
                  <a:cubicBezTo>
                    <a:pt x="73" y="0"/>
                    <a:pt x="344" y="129"/>
                    <a:pt x="0" y="29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5410200" y="38671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>
            <a:off x="40386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H="1">
            <a:off x="40386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43434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3819525" y="2381250"/>
          <a:ext cx="381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53890" imgH="431613" progId="Equation.3">
                  <p:embed/>
                </p:oleObj>
              </mc:Choice>
              <mc:Fallback>
                <p:oleObj name="Equation" r:id="rId3" imgW="253890" imgH="431613" progId="Equation.3">
                  <p:embed/>
                  <p:pic>
                    <p:nvPicPr>
                      <p:cNvPr id="514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2381250"/>
                        <a:ext cx="381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09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indivíduo considera “sonho de valsa” e “bis” como substitutos perfeitos. Ele está indiferente entre 1 “sonho de valsa” – x</a:t>
            </a:r>
            <a:r>
              <a:rPr lang="pt-BR" baseline="-25000" dirty="0" smtClean="0"/>
              <a:t>1</a:t>
            </a:r>
            <a:r>
              <a:rPr lang="pt-BR" dirty="0" smtClean="0"/>
              <a:t> -  e 3 chocolates “bis” – x</a:t>
            </a:r>
            <a:r>
              <a:rPr lang="pt-BR" baseline="-25000" dirty="0" smtClean="0"/>
              <a:t>2</a:t>
            </a:r>
            <a:r>
              <a:rPr lang="pt-BR" dirty="0" smtClean="0"/>
              <a:t>.</a:t>
            </a:r>
          </a:p>
          <a:p>
            <a:r>
              <a:rPr lang="pt-BR" dirty="0" smtClean="0"/>
              <a:t>Atualmente, os preços de x</a:t>
            </a:r>
            <a:r>
              <a:rPr lang="pt-BR" baseline="-25000" dirty="0" smtClean="0"/>
              <a:t>1</a:t>
            </a:r>
            <a:r>
              <a:rPr lang="pt-BR" dirty="0" smtClean="0"/>
              <a:t> de x</a:t>
            </a:r>
            <a:r>
              <a:rPr lang="pt-BR" baseline="-25000" dirty="0" smtClean="0"/>
              <a:t>2</a:t>
            </a:r>
            <a:r>
              <a:rPr lang="pt-BR" dirty="0" smtClean="0"/>
              <a:t> são de respectivamente, R$1,5 e R$0,30. E sua renda é de R$3 para gastar com doces. </a:t>
            </a:r>
          </a:p>
          <a:p>
            <a:r>
              <a:rPr lang="pt-BR" dirty="0" smtClean="0"/>
              <a:t>Ele foi convidado para participar do clube do sonho de valsa! Se ele ficar sócio ele poderá pagar apenas R$0,5 por cada sonho de valsa.</a:t>
            </a:r>
          </a:p>
          <a:p>
            <a:r>
              <a:rPr lang="pt-BR" dirty="0" smtClean="0"/>
              <a:t>Quanto ele está disposto a pagar para ficar sócio?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90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326" y="234495"/>
            <a:ext cx="10515600" cy="758281"/>
          </a:xfrm>
        </p:spPr>
        <p:txBody>
          <a:bodyPr/>
          <a:lstStyle/>
          <a:p>
            <a:r>
              <a:rPr lang="pt-BR" dirty="0" smtClean="0"/>
              <a:t>Porque é compensatória?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Ele está lá feliz da vida... Só irá aceitar participar do clube se for para ficar melhor do que está...</a:t>
            </a:r>
          </a:p>
          <a:p>
            <a:r>
              <a:rPr lang="pt-BR" dirty="0" smtClean="0"/>
              <a:t>Atualmente, ele está consumindo apenas bis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3p</a:t>
            </a:r>
            <a:r>
              <a:rPr lang="pt-BR" baseline="-25000" dirty="0" smtClean="0"/>
              <a:t>2 </a:t>
            </a:r>
            <a:r>
              <a:rPr lang="pt-BR" dirty="0" smtClean="0"/>
              <a:t>(=R$0,9) &lt; 1p</a:t>
            </a:r>
            <a:r>
              <a:rPr lang="pt-BR" baseline="-25000" dirty="0" smtClean="0"/>
              <a:t>1</a:t>
            </a:r>
            <a:r>
              <a:rPr lang="pt-BR" dirty="0" smtClean="0"/>
              <a:t>(R$1,5); sendo assim, x1* = 0 e x2* = m/p2 = 3/0,3 = 10.</a:t>
            </a:r>
          </a:p>
          <a:p>
            <a:r>
              <a:rPr lang="pt-BR" dirty="0" smtClean="0"/>
              <a:t>Uma forma funcional para sua utilidade é U(x1, x2) = x</a:t>
            </a:r>
            <a:r>
              <a:rPr lang="pt-BR" baseline="-25000" dirty="0" smtClean="0"/>
              <a:t>1</a:t>
            </a:r>
            <a:r>
              <a:rPr lang="pt-BR" dirty="0" smtClean="0"/>
              <a:t> + (x</a:t>
            </a:r>
            <a:r>
              <a:rPr lang="pt-BR" baseline="-25000" dirty="0" smtClean="0"/>
              <a:t>2</a:t>
            </a:r>
            <a:r>
              <a:rPr lang="pt-BR" dirty="0" smtClean="0"/>
              <a:t>/3).</a:t>
            </a:r>
          </a:p>
          <a:p>
            <a:r>
              <a:rPr lang="pt-BR" dirty="0" smtClean="0"/>
              <a:t>Portanto, sua utilidade inicial é de U</a:t>
            </a:r>
            <a:r>
              <a:rPr lang="pt-BR" baseline="-25000" dirty="0" smtClean="0"/>
              <a:t>0</a:t>
            </a:r>
            <a:r>
              <a:rPr lang="pt-BR" dirty="0" smtClean="0"/>
              <a:t> = 10/3 = 3,333333.</a:t>
            </a:r>
          </a:p>
          <a:p>
            <a:r>
              <a:rPr lang="pt-BR" dirty="0" smtClean="0"/>
              <a:t>A ideia é: só ficarei sócio do clube, se ao final tiver pelo menos a utilidade que tenho hoje.</a:t>
            </a:r>
          </a:p>
          <a:p>
            <a:r>
              <a:rPr lang="pt-BR" dirty="0" smtClean="0"/>
              <a:t>Sendo assim, tenho que calcular qual seria a renda que eu preciso ter, </a:t>
            </a:r>
            <a:r>
              <a:rPr lang="pt-BR" u="sng" dirty="0" smtClean="0"/>
              <a:t>aos preços finais (com desconto no clube)</a:t>
            </a:r>
            <a:r>
              <a:rPr lang="pt-BR" dirty="0" smtClean="0"/>
              <a:t>, para ter a </a:t>
            </a:r>
            <a:r>
              <a:rPr lang="pt-BR" u="sng" dirty="0" smtClean="0"/>
              <a:t>mesma utilidade que tenho hoje</a:t>
            </a:r>
            <a:r>
              <a:rPr lang="pt-BR" dirty="0"/>
              <a:t> </a:t>
            </a:r>
            <a:r>
              <a:rPr lang="pt-BR" dirty="0" smtClean="0">
                <a:sym typeface="Wingdings" panose="05000000000000000000" pitchFamily="2" charset="2"/>
              </a:rPr>
              <a:t> e então comparar com a minha renda verdadeira  isso é variação compensatória!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470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Calculando a variação compensatória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o preço do sonho de valsa passa para R$0,5, começa a valer mais a pena comprar sonho de valsa: 1p</a:t>
            </a:r>
            <a:r>
              <a:rPr lang="pt-BR" baseline="-25000" dirty="0" smtClean="0"/>
              <a:t>1</a:t>
            </a:r>
            <a:r>
              <a:rPr lang="pt-BR" dirty="0" smtClean="0"/>
              <a:t>’ (=R$0,5)&lt; 3p</a:t>
            </a:r>
            <a:r>
              <a:rPr lang="pt-BR" baseline="-25000" dirty="0" smtClean="0"/>
              <a:t>2</a:t>
            </a:r>
            <a:r>
              <a:rPr lang="pt-BR" dirty="0" smtClean="0"/>
              <a:t> (=R$0,9). </a:t>
            </a:r>
          </a:p>
          <a:p>
            <a:r>
              <a:rPr lang="pt-BR" dirty="0" smtClean="0"/>
              <a:t>Se esses são os preços, então, x1* = m’/0,5 e x2* = 0.</a:t>
            </a:r>
            <a:endParaRPr lang="pt-BR" dirty="0"/>
          </a:p>
          <a:p>
            <a:r>
              <a:rPr lang="pt-BR" dirty="0" smtClean="0"/>
              <a:t>3,333333 = x1* + x2*/3 </a:t>
            </a:r>
            <a:r>
              <a:rPr lang="pt-BR" dirty="0" smtClean="0">
                <a:sym typeface="Wingdings" panose="05000000000000000000" pitchFamily="2" charset="2"/>
              </a:rPr>
              <a:t> 3,33333 = </a:t>
            </a:r>
            <a:r>
              <a:rPr lang="pt-BR" dirty="0" smtClean="0"/>
              <a:t>m’/0,5 </a:t>
            </a:r>
            <a:r>
              <a:rPr lang="pt-BR" dirty="0" smtClean="0">
                <a:sym typeface="Wingdings" panose="05000000000000000000" pitchFamily="2" charset="2"/>
              </a:rPr>
              <a:t> m’ = 1,665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∆m = 3 – 1,665 = 1,335   isso é quanto eu estou disposto a pagar para ficar sócio do clube.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6512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554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Tema do Office</vt:lpstr>
      <vt:lpstr>Equation</vt:lpstr>
      <vt:lpstr>Erro na aula de dúvidas! </vt:lpstr>
      <vt:lpstr>Duas medidas de variação de bem estar</vt:lpstr>
      <vt:lpstr>Variação compensatória</vt:lpstr>
      <vt:lpstr>Duas medidas de variação de bem estar</vt:lpstr>
      <vt:lpstr>Variação Equivalente</vt:lpstr>
      <vt:lpstr>Exercício</vt:lpstr>
      <vt:lpstr>Porque é compensatória?</vt:lpstr>
      <vt:lpstr>Calculando a variação compensatória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 na aula de dúvidas! </dc:title>
  <dc:creator>User</dc:creator>
  <cp:lastModifiedBy>User</cp:lastModifiedBy>
  <cp:revision>3</cp:revision>
  <dcterms:created xsi:type="dcterms:W3CDTF">2018-05-07T13:21:29Z</dcterms:created>
  <dcterms:modified xsi:type="dcterms:W3CDTF">2018-05-07T16:51:44Z</dcterms:modified>
</cp:coreProperties>
</file>