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6" r:id="rId1"/>
  </p:sldMasterIdLst>
  <p:notesMasterIdLst>
    <p:notesMasterId r:id="rId17"/>
  </p:notesMasterIdLst>
  <p:sldIdLst>
    <p:sldId id="256" r:id="rId2"/>
    <p:sldId id="275" r:id="rId3"/>
    <p:sldId id="259" r:id="rId4"/>
    <p:sldId id="267" r:id="rId5"/>
    <p:sldId id="262" r:id="rId6"/>
    <p:sldId id="276" r:id="rId7"/>
    <p:sldId id="263" r:id="rId8"/>
    <p:sldId id="279" r:id="rId9"/>
    <p:sldId id="277" r:id="rId10"/>
    <p:sldId id="280" r:id="rId11"/>
    <p:sldId id="283" r:id="rId12"/>
    <p:sldId id="284" r:id="rId13"/>
    <p:sldId id="285" r:id="rId14"/>
    <p:sldId id="286" r:id="rId15"/>
    <p:sldId id="289" r:id="rId16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5" autoAdjust="0"/>
    <p:restoredTop sz="94660"/>
  </p:normalViewPr>
  <p:slideViewPr>
    <p:cSldViewPr>
      <p:cViewPr varScale="1">
        <p:scale>
          <a:sx n="62" d="100"/>
          <a:sy n="62" d="100"/>
        </p:scale>
        <p:origin x="139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>
            <a:extLst>
              <a:ext uri="{FF2B5EF4-FFF2-40B4-BE49-F238E27FC236}">
                <a16:creationId xmlns:a16="http://schemas.microsoft.com/office/drawing/2014/main" id="{F8CB89F6-2457-429C-9880-6DF3F8D04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67E55777-39B2-418C-A04E-A953E12F688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AF9A00B-873A-4F4D-8E99-0CBA35856C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13A851CA-7B0A-44F3-A2E8-36E37FAA8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DE69CB1-E599-4706-91ED-F6E73873EAB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1016399E-CC20-4F7A-ACB5-1181DBF1B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3B7D4E8-0476-4933-A576-FF3EFA857DE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86D7AF77-A228-45EF-A065-BC1720BB2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D385104-D447-4DBF-A4D4-12EB996BED6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C2271A3D-3C83-4E2A-99FB-4F328F6F1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8DFE55C-2949-464B-BD7B-856CD78CC21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F0431-9AAD-4D0C-AF0F-70148938C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6B2703-FE04-4366-8D98-2679318B7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115135-C7F2-40BF-A8CA-788DA326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E8DE0-98A6-4DF2-8431-339766B81580}" type="datetimeFigureOut">
              <a:rPr lang="en-US" smtClean="0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9FCFBD-7741-4F73-960D-F2242353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6C7A5-5597-4CDB-82A3-18206A41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735-A630-4FC9-BE97-67ADEC751A3A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8612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B2D8C-E818-4CCE-B38F-F95E5915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19A7180-ABDC-442B-BD12-7A92BC40A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5A2236-F29C-4E6E-AB9F-13CC818A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E8DE0-98A6-4DF2-8431-339766B81580}" type="datetimeFigureOut">
              <a:rPr lang="en-US" smtClean="0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B97B03-AEBD-482D-9D1F-5FF0E022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7F8D50-B564-4895-B67E-6CA0A1E0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735-A630-4FC9-BE97-67ADEC751A3A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1259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3ACDC6-724F-434F-88BB-E4726C1D5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7CBBFD-A27F-449C-B540-3DC7899E1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D231EF-730B-4779-ACF7-52A21B6D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E8DE0-98A6-4DF2-8431-339766B81580}" type="datetimeFigureOut">
              <a:rPr lang="en-US" smtClean="0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B8FDD2-599B-47F7-B620-3D0AD365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E65A74-3167-4169-AAB1-6E8E06A3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735-A630-4FC9-BE97-67ADEC751A3A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9692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1363" y="700088"/>
            <a:ext cx="8604250" cy="125888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7663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225E4-54A5-4C14-A2DD-21A1AC0F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A5EE2B-9417-4D72-B4F1-D43C0C195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8A3382-A556-4B15-8623-FBC407F5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E8DE0-98A6-4DF2-8431-339766B81580}" type="datetimeFigureOut">
              <a:rPr lang="en-US" smtClean="0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57C801-2AAF-4D23-B2F1-08918095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B0D89E-AB9A-4F69-9FF2-0F4452CE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735-A630-4FC9-BE97-67ADEC751A3A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4384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52048-D147-4BA0-A430-D4E5F385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8BDDA9-40DD-453B-9902-7E2AB50E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C10540-618F-47C0-A0C0-DEC70A07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3594A-4570-4B1B-9424-8F1B85E7C28B}" type="datetimeFigureOut">
              <a:rPr lang="en-US" smtClean="0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6D7074-BFFB-4EC1-9DFF-E3D98B2F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FC0880-0BFD-4B7D-B5D1-2DC6A7EB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5B42-A6E1-44E8-B2CA-A53DD011E81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1123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23D8A-A003-4D48-A918-B65DAE60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D475F8-5C85-4C64-AC43-F66869EAA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6AE128-5DDB-4579-9948-8D457E307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BDD7C7-3759-4E0F-8247-5DA6D239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BBD1C-4C0E-457C-B6D4-BC5CAE9C100F}" type="datetimeFigureOut">
              <a:rPr lang="en-US" smtClean="0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C84DC6-08E9-4EA4-BF48-9F005F1E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ACB503-9086-4A8B-B833-B39AF649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F56F-33B3-4F78-B368-7F3A84D4D59E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8685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7E6C0-CEEC-4024-A517-ACC7F611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3D6075-7E5F-4B0C-AA7F-B77DD47D7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EF528E-732E-481E-A67F-0C37D1F84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C4A7D94-7A01-4D6A-9B02-69E244F08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8A6FCCB-3469-4443-8723-8062FEE2C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F7B42CA-4483-4F87-8FE8-3A4F87F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84BAF-317B-4B9A-B95E-155C01E3AABD}" type="datetimeFigureOut">
              <a:rPr lang="en-US" smtClean="0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01C45C-D91F-4FF2-BC44-C460A78E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689A1D4-506D-48FB-B913-02843741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FDF8-06E0-49C6-B4EB-0098D068FDD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837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D4DA3-E901-49FE-8237-72B29576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F24EA16-61C8-44AE-8837-A96D6FBB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E8DE0-98A6-4DF2-8431-339766B81580}" type="datetimeFigureOut">
              <a:rPr lang="en-US" smtClean="0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FF3C5EA-AE96-4AA8-94FF-A0C66BC1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CD8728-673D-4973-A236-3A5C5533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735-A630-4FC9-BE97-67ADEC751A3A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0785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2BF1784-459F-4C3A-B669-3366B0E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E8DE0-98A6-4DF2-8431-339766B81580}" type="datetimeFigureOut">
              <a:rPr lang="en-US" smtClean="0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9FC72D-5BEF-47DB-A77A-EB72CB86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F6DBAF-5DEB-4D0E-86B4-9286F351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735-A630-4FC9-BE97-67ADEC751A3A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696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804D4-7B90-4BF0-94B3-EADFBDBE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6A7532-B23C-4A20-AFB2-6E76830B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D570E7-ED8C-48FC-8883-01224CB98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CB1AA5-9707-4CBD-A450-89A9E667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A40F1-87F6-4F9E-A747-D022496F25AB}" type="datetimeFigureOut">
              <a:rPr lang="en-US" smtClean="0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D999AA-F03D-44F8-89A4-41C21DED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04BA7C-7BF8-442A-8C8A-652088B0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EA81-DE3F-498F-BF91-18155C020E5C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7327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044E2-DE82-43B7-B83B-675972EF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50EB2B1-9944-4D63-8AFB-D04C8801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EC9EB5-8B0C-4BE9-A558-628C0A8A6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8A1EF3-9116-4492-9EE4-D4DA5114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15336-55DF-4305-AF25-464587BE8ECF}" type="datetimeFigureOut">
              <a:rPr lang="en-US" smtClean="0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0EA8DD-2B6D-421A-8FB1-18417A66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050EA3-3331-46DF-9E96-E13F389F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0AC7-279C-4D50-9064-FD53CB56D56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4965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41D3B53-DC0C-4377-A06B-01BA1BF2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9223B-7010-4CA2-B03F-F04D9B34A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1D87E8-6181-4478-B801-C2D8DA089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3E8DE0-98A6-4DF2-8431-339766B81580}" type="datetimeFigureOut">
              <a:rPr lang="en-US" smtClean="0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5A501C-46DA-4ED6-BA6F-95DF4CC50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6E33F7-7FE0-4F7A-9831-BCD3FD6E9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0735-A630-4FC9-BE97-67ADEC751A3A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4541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http://upload.wikimedia.org/wikipedia/commons/e/e9/Bundesarchiv_R_49_Bild-0705,_Polen,_Herkunft_der_Umsiedler,_Karte.jpg">
            <a:extLst>
              <a:ext uri="{FF2B5EF4-FFF2-40B4-BE49-F238E27FC236}">
                <a16:creationId xmlns:a16="http://schemas.microsoft.com/office/drawing/2014/main" id="{8F6E3E39-DBFD-4BC8-80F7-2C9AA377E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C3AA5AFA-1C8B-4A70-9BA0-4667BCDE551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40312" y="3923853"/>
            <a:ext cx="5580435" cy="2304256"/>
          </a:xfrm>
        </p:spPr>
        <p:txBody>
          <a:bodyPr lIns="0" tIns="28080" rIns="0" bIns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Char char=""/>
              <a:tabLst>
                <a:tab pos="34290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de-DE" sz="2500" b="1">
                <a:solidFill>
                  <a:schemeClr val="tx2">
                    <a:lumMod val="75000"/>
                  </a:schemeClr>
                </a:solidFill>
              </a:rPr>
              <a:t>Aula 4 </a:t>
            </a:r>
            <a:r>
              <a:rPr lang="de-DE" sz="2500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pt-BR" sz="2500" b="1" dirty="0">
                <a:solidFill>
                  <a:schemeClr val="tx2">
                    <a:lumMod val="75000"/>
                  </a:schemeClr>
                </a:solidFill>
              </a:rPr>
              <a:t>A Geografia do poder</a:t>
            </a:r>
            <a:endParaRPr lang="en-US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57" y="700758"/>
            <a:ext cx="9212635" cy="2736095"/>
            <a:chOff x="409710" y="635715"/>
            <a:chExt cx="11142208" cy="2482136"/>
          </a:xfrm>
        </p:grpSpPr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49A0D86-5F52-47F6-8AE0-EB2ABCA6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15" y="837544"/>
            <a:ext cx="8521667" cy="146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sz="3800">
                <a:solidFill>
                  <a:srgbClr val="FFFFFF"/>
                </a:solidFill>
              </a:rPr>
              <a:t>Nova regionalização brasileira?</a:t>
            </a:r>
          </a:p>
        </p:txBody>
      </p:sp>
      <p:sp>
        <p:nvSpPr>
          <p:cNvPr id="28676" name="CaixaDeTexto 5">
            <a:extLst>
              <a:ext uri="{FF2B5EF4-FFF2-40B4-BE49-F238E27FC236}">
                <a16:creationId xmlns:a16="http://schemas.microsoft.com/office/drawing/2014/main" id="{E0CB20C8-BB0C-4580-B11B-7DAAB8615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482" y="2749669"/>
            <a:ext cx="4112440" cy="41092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100" dirty="0"/>
              <a:t> </a:t>
            </a:r>
            <a:r>
              <a:rPr lang="en-US" altLang="pt-BR" sz="2100" dirty="0" err="1"/>
              <a:t>Fragmentar</a:t>
            </a:r>
            <a:r>
              <a:rPr lang="en-US" altLang="pt-BR" sz="2100" dirty="0"/>
              <a:t> </a:t>
            </a:r>
            <a:r>
              <a:rPr lang="en-US" altLang="pt-BR" sz="2100" dirty="0" err="1"/>
              <a:t>ou</a:t>
            </a:r>
            <a:r>
              <a:rPr lang="en-US" altLang="pt-BR" sz="2100" dirty="0"/>
              <a:t> </a:t>
            </a:r>
            <a:r>
              <a:rPr lang="en-US" altLang="pt-BR" sz="2100" dirty="0" err="1"/>
              <a:t>unificar</a:t>
            </a:r>
            <a:r>
              <a:rPr lang="en-US" altLang="pt-BR" sz="2100" dirty="0"/>
              <a:t>?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100" dirty="0"/>
              <a:t> </a:t>
            </a:r>
            <a:r>
              <a:rPr lang="en-US" altLang="pt-BR" sz="2100" dirty="0" err="1"/>
              <a:t>Equilibrar</a:t>
            </a:r>
            <a:r>
              <a:rPr lang="en-US" altLang="pt-BR" sz="2100" dirty="0"/>
              <a:t> </a:t>
            </a:r>
            <a:r>
              <a:rPr lang="en-US" altLang="pt-BR" sz="2100" dirty="0" err="1"/>
              <a:t>politicamente</a:t>
            </a:r>
            <a:r>
              <a:rPr lang="en-US" altLang="pt-BR" sz="2100" dirty="0"/>
              <a:t> </a:t>
            </a:r>
            <a:r>
              <a:rPr lang="en-US" altLang="pt-BR" sz="2100" dirty="0" err="1"/>
              <a:t>ou</a:t>
            </a:r>
            <a:r>
              <a:rPr lang="en-US" altLang="pt-BR" sz="2100" dirty="0"/>
              <a:t> </a:t>
            </a:r>
            <a:r>
              <a:rPr lang="en-US" altLang="pt-BR" sz="2100" dirty="0" err="1"/>
              <a:t>unir</a:t>
            </a:r>
            <a:r>
              <a:rPr lang="en-US" altLang="pt-BR" sz="2100" dirty="0"/>
              <a:t> por </a:t>
            </a:r>
            <a:r>
              <a:rPr lang="en-US" altLang="pt-BR" sz="2100" dirty="0" err="1"/>
              <a:t>homogeneidade</a:t>
            </a:r>
            <a:r>
              <a:rPr lang="en-US" altLang="pt-BR" sz="2100" dirty="0"/>
              <a:t>?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100" dirty="0"/>
              <a:t> </a:t>
            </a:r>
            <a:r>
              <a:rPr lang="en-US" altLang="pt-BR" sz="2100" dirty="0" err="1"/>
              <a:t>Quais</a:t>
            </a:r>
            <a:r>
              <a:rPr lang="en-US" altLang="pt-BR" sz="2100" dirty="0"/>
              <a:t> </a:t>
            </a:r>
            <a:r>
              <a:rPr lang="en-US" altLang="pt-BR" sz="2100" dirty="0" err="1"/>
              <a:t>seriam</a:t>
            </a:r>
            <a:r>
              <a:rPr lang="en-US" altLang="pt-BR" sz="2100" dirty="0"/>
              <a:t> </a:t>
            </a:r>
            <a:r>
              <a:rPr lang="en-US" altLang="pt-BR" sz="2100" dirty="0" err="1"/>
              <a:t>os</a:t>
            </a:r>
            <a:r>
              <a:rPr lang="en-US" altLang="pt-BR" sz="2100" dirty="0"/>
              <a:t> </a:t>
            </a:r>
            <a:r>
              <a:rPr lang="en-US" altLang="pt-BR" sz="2100" dirty="0" err="1"/>
              <a:t>critérios</a:t>
            </a:r>
            <a:r>
              <a:rPr lang="en-US" altLang="pt-BR" sz="2100" dirty="0"/>
              <a:t> para a </a:t>
            </a:r>
            <a:r>
              <a:rPr lang="en-US" altLang="pt-BR" sz="2100" dirty="0" err="1"/>
              <a:t>regionalização</a:t>
            </a:r>
            <a:r>
              <a:rPr lang="en-US" altLang="pt-BR" sz="2100" dirty="0"/>
              <a:t>?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100" dirty="0"/>
              <a:t> </a:t>
            </a:r>
            <a:r>
              <a:rPr lang="en-US" altLang="pt-BR" sz="2100" dirty="0" err="1"/>
              <a:t>Dinâmica</a:t>
            </a:r>
            <a:r>
              <a:rPr lang="en-US" altLang="pt-BR" sz="2100" dirty="0"/>
              <a:t> </a:t>
            </a:r>
            <a:r>
              <a:rPr lang="en-US" altLang="pt-BR" sz="2100" dirty="0" err="1"/>
              <a:t>interna</a:t>
            </a:r>
            <a:r>
              <a:rPr lang="en-US" altLang="pt-BR" sz="2100" dirty="0"/>
              <a:t> </a:t>
            </a:r>
            <a:r>
              <a:rPr lang="en-US" altLang="pt-BR" sz="2100" dirty="0" err="1"/>
              <a:t>ou</a:t>
            </a:r>
            <a:r>
              <a:rPr lang="en-US" altLang="pt-BR" sz="2100" dirty="0"/>
              <a:t> </a:t>
            </a:r>
            <a:r>
              <a:rPr lang="en-US" altLang="pt-BR" sz="2100" dirty="0" err="1"/>
              <a:t>dinâmica</a:t>
            </a:r>
            <a:r>
              <a:rPr lang="en-US" altLang="pt-BR" sz="2100" dirty="0"/>
              <a:t> externa?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100" dirty="0"/>
              <a:t> </a:t>
            </a:r>
            <a:r>
              <a:rPr lang="en-US" altLang="pt-BR" sz="2100" dirty="0" err="1"/>
              <a:t>Quais</a:t>
            </a:r>
            <a:r>
              <a:rPr lang="en-US" altLang="pt-BR" sz="2100" dirty="0"/>
              <a:t> </a:t>
            </a:r>
            <a:r>
              <a:rPr lang="en-US" altLang="pt-BR" sz="2100" dirty="0" err="1"/>
              <a:t>seriam</a:t>
            </a:r>
            <a:r>
              <a:rPr lang="en-US" altLang="pt-BR" sz="2100" dirty="0"/>
              <a:t> </a:t>
            </a:r>
            <a:r>
              <a:rPr lang="en-US" altLang="pt-BR" sz="2100" dirty="0" err="1"/>
              <a:t>os</a:t>
            </a:r>
            <a:r>
              <a:rPr lang="en-US" altLang="pt-BR" sz="2100" dirty="0"/>
              <a:t> </a:t>
            </a:r>
            <a:r>
              <a:rPr lang="en-US" altLang="pt-BR" sz="2100" dirty="0" err="1"/>
              <a:t>papéis</a:t>
            </a:r>
            <a:r>
              <a:rPr lang="en-US" altLang="pt-BR" sz="2100" dirty="0"/>
              <a:t> das </a:t>
            </a:r>
            <a:r>
              <a:rPr lang="en-US" altLang="pt-BR" sz="2100" dirty="0" err="1"/>
              <a:t>agências</a:t>
            </a:r>
            <a:r>
              <a:rPr lang="en-US" altLang="pt-BR" sz="2100" dirty="0"/>
              <a:t> </a:t>
            </a:r>
            <a:r>
              <a:rPr lang="en-US" altLang="pt-BR" sz="2100" dirty="0" err="1"/>
              <a:t>regionais</a:t>
            </a:r>
            <a:r>
              <a:rPr lang="en-US" altLang="pt-BR" sz="2100" dirty="0"/>
              <a:t>?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100" dirty="0"/>
              <a:t> Como o </a:t>
            </a:r>
            <a:r>
              <a:rPr lang="en-US" altLang="pt-BR" sz="2100" dirty="0" err="1"/>
              <a:t>geógrafo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poderia</a:t>
            </a:r>
            <a:r>
              <a:rPr lang="en-US" altLang="pt-BR" sz="2100" dirty="0"/>
              <a:t> </a:t>
            </a:r>
            <a:r>
              <a:rPr lang="en-US" altLang="pt-BR" sz="2100" dirty="0" err="1"/>
              <a:t>contribuir</a:t>
            </a:r>
            <a:r>
              <a:rPr lang="en-US" altLang="pt-BR" sz="2100" dirty="0"/>
              <a:t>?</a:t>
            </a:r>
          </a:p>
        </p:txBody>
      </p:sp>
      <p:pic>
        <p:nvPicPr>
          <p:cNvPr id="5" name="Picture 2" descr="http://3.bp.blogspot.com/_S4IWIivuKpg/SwXV3WsKeoI/AAAAAAAAAIQ/muFpk_Umxjk/s1600/mapa_fronteira.gif">
            <a:extLst>
              <a:ext uri="{FF2B5EF4-FFF2-40B4-BE49-F238E27FC236}">
                <a16:creationId xmlns:a16="http://schemas.microsoft.com/office/drawing/2014/main" id="{2C93FA06-2B5E-4644-BFD6-88E714918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-1" b="17824"/>
          <a:stretch/>
        </p:blipFill>
        <p:spPr bwMode="auto">
          <a:xfrm>
            <a:off x="5042703" y="2747382"/>
            <a:ext cx="3970738" cy="39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1A4CC90-E81A-4B03-8C94-6821E5FDE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http://temi.repubblica.it/UserFiles/limes-heartland/Image/Maps/map_iraq_on_the_move_500.jpg">
            <a:extLst>
              <a:ext uri="{FF2B5EF4-FFF2-40B4-BE49-F238E27FC236}">
                <a16:creationId xmlns:a16="http://schemas.microsoft.com/office/drawing/2014/main" id="{18964CC9-4AC9-4285-B244-69CDD5743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3" r="-1" b="-1"/>
          <a:stretch/>
        </p:blipFill>
        <p:spPr bwMode="auto">
          <a:xfrm>
            <a:off x="20" y="250"/>
            <a:ext cx="10080352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Freeform 6">
            <a:extLst>
              <a:ext uri="{FF2B5EF4-FFF2-40B4-BE49-F238E27FC236}">
                <a16:creationId xmlns:a16="http://schemas.microsoft.com/office/drawing/2014/main" id="{38CD23D4-26BA-4E59-A55A-81578AFA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430893" y="1004336"/>
            <a:ext cx="568651" cy="6295281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id="{6F059731-63E0-422B-B3AA-680FC080E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510650"/>
            <a:ext cx="435922" cy="5788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D1A706C7-360D-4E89-98E4-289C5332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61593" y="709303"/>
            <a:ext cx="338478" cy="6086336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">
            <a:extLst>
              <a:ext uri="{FF2B5EF4-FFF2-40B4-BE49-F238E27FC236}">
                <a16:creationId xmlns:a16="http://schemas.microsoft.com/office/drawing/2014/main" id="{6BA198B2-A78E-4D9C-A9E4-B0ED42B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7761" y="710311"/>
            <a:ext cx="3188249" cy="5788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48CD31-B3F1-4A8C-97BB-6738EF04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21" y="449245"/>
            <a:ext cx="2631728" cy="16225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500" b="1" dirty="0">
                <a:solidFill>
                  <a:srgbClr val="FFFFFF"/>
                </a:solidFill>
              </a:rPr>
              <a:t>Geopolítica Clássica</a:t>
            </a:r>
          </a:p>
        </p:txBody>
      </p:sp>
      <p:sp>
        <p:nvSpPr>
          <p:cNvPr id="31748" name="Espaço Reservado para Conteúdo 2">
            <a:extLst>
              <a:ext uri="{FF2B5EF4-FFF2-40B4-BE49-F238E27FC236}">
                <a16:creationId xmlns:a16="http://schemas.microsoft.com/office/drawing/2014/main" id="{FF758E5F-0B49-4939-94D3-D68CDFED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93" y="1830067"/>
            <a:ext cx="3183220" cy="4669211"/>
          </a:xfrm>
        </p:spPr>
        <p:txBody>
          <a:bodyPr anchor="t">
            <a:normAutofit fontScale="92500" lnSpcReduction="10000"/>
          </a:bodyPr>
          <a:lstStyle/>
          <a:p>
            <a:r>
              <a:rPr lang="pt-BR" altLang="pt-BR" sz="2300" dirty="0">
                <a:solidFill>
                  <a:srgbClr val="FEFFFF"/>
                </a:solidFill>
              </a:rPr>
              <a:t>A mutabilidade das estruturas políticas;</a:t>
            </a:r>
          </a:p>
          <a:p>
            <a:r>
              <a:rPr lang="pt-BR" altLang="pt-BR" sz="2300" dirty="0">
                <a:solidFill>
                  <a:srgbClr val="FEFFFF"/>
                </a:solidFill>
              </a:rPr>
              <a:t>Velocidade da mudança, Estado Maior. </a:t>
            </a:r>
          </a:p>
          <a:p>
            <a:r>
              <a:rPr lang="pt-BR" altLang="pt-BR" sz="2300" dirty="0">
                <a:solidFill>
                  <a:srgbClr val="FEFFFF"/>
                </a:solidFill>
              </a:rPr>
              <a:t>Estratégia para apropriação e exercício do poder sobre grandes extensões territoriais;</a:t>
            </a:r>
          </a:p>
          <a:p>
            <a:r>
              <a:rPr lang="pt-BR" altLang="pt-BR" sz="2300" dirty="0">
                <a:solidFill>
                  <a:srgbClr val="FEFFFF"/>
                </a:solidFill>
              </a:rPr>
              <a:t>Ação direta ou indireta sobre fronteiras e limites, afetando a distribuição ou exercício do poder;</a:t>
            </a:r>
          </a:p>
          <a:p>
            <a:r>
              <a:rPr lang="pt-BR" altLang="pt-BR" sz="2300" dirty="0">
                <a:solidFill>
                  <a:srgbClr val="FEFFFF"/>
                </a:solidFill>
              </a:rPr>
              <a:t>Nova combinação de forças entre agentes estatais e grandes agentes econômicos.</a:t>
            </a:r>
          </a:p>
          <a:p>
            <a:endParaRPr lang="pt-BR" altLang="pt-BR" sz="1400" dirty="0">
              <a:solidFill>
                <a:srgbClr val="FE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7" descr="insual">
            <a:extLst>
              <a:ext uri="{FF2B5EF4-FFF2-40B4-BE49-F238E27FC236}">
                <a16:creationId xmlns:a16="http://schemas.microsoft.com/office/drawing/2014/main" id="{01C659DF-2A04-4DDA-A4E7-B220DD48E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r="16085"/>
          <a:stretch/>
        </p:blipFill>
        <p:spPr bwMode="auto">
          <a:xfrm>
            <a:off x="6088788" y="-19"/>
            <a:ext cx="3991837" cy="7559673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nflisual">
            <a:extLst>
              <a:ext uri="{FF2B5EF4-FFF2-40B4-BE49-F238E27FC236}">
                <a16:creationId xmlns:a16="http://schemas.microsoft.com/office/drawing/2014/main" id="{5DB3043F-3078-45D9-939A-D9124C1CB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8" r="22563" b="1"/>
          <a:stretch/>
        </p:blipFill>
        <p:spPr bwMode="auto">
          <a:xfrm>
            <a:off x="2579158" y="19"/>
            <a:ext cx="4106242" cy="7559674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62490" cy="7559675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54928" cy="7559675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BF6E42-C36E-4660-8131-A526510B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46" y="750718"/>
            <a:ext cx="2937390" cy="1461188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pt-BR" sz="2700" b="1" dirty="0"/>
              <a:t>Golbery, Geopolítica do Brasil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0907"/>
            <a:ext cx="105846" cy="720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902" y="2303772"/>
            <a:ext cx="2343745" cy="20160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3" name="Espaço Reservado para Conteúdo 2">
            <a:extLst>
              <a:ext uri="{FF2B5EF4-FFF2-40B4-BE49-F238E27FC236}">
                <a16:creationId xmlns:a16="http://schemas.microsoft.com/office/drawing/2014/main" id="{ECFEE2CF-C6A3-4348-8F8F-710539764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89215"/>
            <a:ext cx="3350290" cy="5070460"/>
          </a:xfrm>
        </p:spPr>
        <p:txBody>
          <a:bodyPr>
            <a:normAutofit fontScale="92500"/>
          </a:bodyPr>
          <a:lstStyle/>
          <a:p>
            <a:r>
              <a:rPr lang="pt-BR" altLang="pt-BR" sz="2300" dirty="0"/>
              <a:t>O alinhamento automático aos EUA: bases militares, industrialização, retenção dos movimentos comunistas;</a:t>
            </a:r>
          </a:p>
          <a:p>
            <a:r>
              <a:rPr lang="pt-BR" altLang="pt-BR" sz="2300" dirty="0"/>
              <a:t>A liderança regional como contrapartida da abertura econômica e militar;</a:t>
            </a:r>
          </a:p>
          <a:p>
            <a:r>
              <a:rPr lang="pt-BR" altLang="pt-BR" sz="2300" dirty="0"/>
              <a:t>A integração logística do território brasileiro: novos limites;</a:t>
            </a:r>
          </a:p>
          <a:p>
            <a:r>
              <a:rPr lang="pt-BR" altLang="pt-BR" sz="2300" dirty="0"/>
              <a:t>O aumento da fronteira marítima e a diminuição dos custos militares no Brasil.</a:t>
            </a:r>
          </a:p>
          <a:p>
            <a:endParaRPr lang="pt-BR" altLang="pt-B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://www.scielo.br/img/revistas/ccrh/v21n53/a03f03.gif">
            <a:extLst>
              <a:ext uri="{FF2B5EF4-FFF2-40B4-BE49-F238E27FC236}">
                <a16:creationId xmlns:a16="http://schemas.microsoft.com/office/drawing/2014/main" id="{BBA7D6C2-EEB9-4159-BECD-26A20D8F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5976938" cy="759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88BEA6-9810-441F-A849-AF7D6E9D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937" y="294400"/>
            <a:ext cx="4103687" cy="1181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Geopolítica de K. </a:t>
            </a:r>
            <a:r>
              <a:rPr lang="pt-BR" dirty="0" err="1">
                <a:solidFill>
                  <a:schemeClr val="bg1"/>
                </a:solidFill>
              </a:rPr>
              <a:t>Haushoffer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3796" name="Espaço Reservado para Conteúdo 2">
            <a:extLst>
              <a:ext uri="{FF2B5EF4-FFF2-40B4-BE49-F238E27FC236}">
                <a16:creationId xmlns:a16="http://schemas.microsoft.com/office/drawing/2014/main" id="{AD1000AB-A567-4B59-A973-CA12C085C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938" y="1979613"/>
            <a:ext cx="4103687" cy="5580062"/>
          </a:xfrm>
        </p:spPr>
        <p:txBody>
          <a:bodyPr/>
          <a:lstStyle/>
          <a:p>
            <a:pPr algn="just"/>
            <a:r>
              <a:rPr lang="pt-BR" altLang="pt-BR" sz="2100" dirty="0">
                <a:solidFill>
                  <a:schemeClr val="bg1"/>
                </a:solidFill>
              </a:rPr>
              <a:t>Crise da “Paz Negociada”: </a:t>
            </a:r>
            <a:r>
              <a:rPr lang="pt-BR" altLang="pt-BR" sz="2100" dirty="0" err="1">
                <a:solidFill>
                  <a:schemeClr val="bg1"/>
                </a:solidFill>
              </a:rPr>
              <a:t>revan-chismo</a:t>
            </a:r>
            <a:r>
              <a:rPr lang="pt-BR" altLang="pt-BR" sz="2100" dirty="0">
                <a:solidFill>
                  <a:schemeClr val="bg1"/>
                </a:solidFill>
              </a:rPr>
              <a:t>, nacionalismo e novo </a:t>
            </a:r>
            <a:r>
              <a:rPr lang="pt-BR" altLang="pt-BR" sz="2100" dirty="0" err="1">
                <a:solidFill>
                  <a:schemeClr val="bg1"/>
                </a:solidFill>
              </a:rPr>
              <a:t>es-forço</a:t>
            </a:r>
            <a:r>
              <a:rPr lang="pt-BR" altLang="pt-BR" sz="2100" dirty="0">
                <a:solidFill>
                  <a:schemeClr val="bg1"/>
                </a:solidFill>
              </a:rPr>
              <a:t> de guerra;</a:t>
            </a:r>
          </a:p>
          <a:p>
            <a:pPr algn="just"/>
            <a:r>
              <a:rPr lang="pt-BR" altLang="pt-BR" sz="2100" dirty="0">
                <a:solidFill>
                  <a:schemeClr val="bg1"/>
                </a:solidFill>
              </a:rPr>
              <a:t>O Círculo de Munique: espaço </a:t>
            </a:r>
            <a:r>
              <a:rPr lang="pt-BR" altLang="pt-BR" sz="2100" dirty="0" err="1">
                <a:solidFill>
                  <a:schemeClr val="bg1"/>
                </a:solidFill>
              </a:rPr>
              <a:t>vi-tal</a:t>
            </a:r>
            <a:r>
              <a:rPr lang="pt-BR" altLang="pt-BR" sz="2100" dirty="0">
                <a:solidFill>
                  <a:schemeClr val="bg1"/>
                </a:solidFill>
              </a:rPr>
              <a:t>, </a:t>
            </a:r>
            <a:r>
              <a:rPr lang="pt-BR" altLang="pt-BR" sz="2100" dirty="0" err="1">
                <a:solidFill>
                  <a:schemeClr val="bg1"/>
                </a:solidFill>
              </a:rPr>
              <a:t>pan-regiões</a:t>
            </a:r>
            <a:r>
              <a:rPr lang="pt-BR" altLang="pt-BR" sz="2100" dirty="0">
                <a:solidFill>
                  <a:schemeClr val="bg1"/>
                </a:solidFill>
              </a:rPr>
              <a:t>, protecionismo e as fronteiras fluídas;</a:t>
            </a:r>
          </a:p>
          <a:p>
            <a:pPr algn="just"/>
            <a:r>
              <a:rPr lang="pt-BR" altLang="pt-BR" sz="2100" dirty="0">
                <a:solidFill>
                  <a:schemeClr val="bg1"/>
                </a:solidFill>
              </a:rPr>
              <a:t>Reconstituição do poderio </a:t>
            </a:r>
            <a:r>
              <a:rPr lang="pt-BR" altLang="pt-BR" sz="2100" dirty="0" err="1">
                <a:solidFill>
                  <a:schemeClr val="bg1"/>
                </a:solidFill>
              </a:rPr>
              <a:t>ale-mão</a:t>
            </a:r>
            <a:r>
              <a:rPr lang="pt-BR" altLang="pt-BR" sz="2100" dirty="0">
                <a:solidFill>
                  <a:schemeClr val="bg1"/>
                </a:solidFill>
              </a:rPr>
              <a:t>: estratégia territorial; </a:t>
            </a:r>
          </a:p>
          <a:p>
            <a:pPr algn="just"/>
            <a:r>
              <a:rPr lang="pt-BR" altLang="pt-BR" sz="2100" dirty="0">
                <a:solidFill>
                  <a:schemeClr val="bg1"/>
                </a:solidFill>
              </a:rPr>
              <a:t>A velocidade da conquista;</a:t>
            </a:r>
          </a:p>
          <a:p>
            <a:pPr algn="just"/>
            <a:r>
              <a:rPr lang="pt-BR" altLang="pt-BR" sz="2100" dirty="0">
                <a:solidFill>
                  <a:schemeClr val="bg1"/>
                </a:solidFill>
              </a:rPr>
              <a:t>A quebra dos nexos territoriais;</a:t>
            </a:r>
          </a:p>
          <a:p>
            <a:pPr algn="just"/>
            <a:r>
              <a:rPr lang="pt-BR" altLang="pt-BR" sz="2100" dirty="0">
                <a:solidFill>
                  <a:schemeClr val="bg1"/>
                </a:solidFill>
              </a:rPr>
              <a:t>Missões diplomáticas: Inglaterra, Japão e Itália.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Ronanda\Documents\Rodrigo\imagens\HaushoferWorld_Big (1).jpg">
            <a:extLst>
              <a:ext uri="{FF2B5EF4-FFF2-40B4-BE49-F238E27FC236}">
                <a16:creationId xmlns:a16="http://schemas.microsoft.com/office/drawing/2014/main" id="{86B65227-A508-4C07-98E7-1F010FC13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r="16616"/>
          <a:stretch/>
        </p:blipFill>
        <p:spPr bwMode="auto">
          <a:xfrm>
            <a:off x="2681134" y="10"/>
            <a:ext cx="7399492" cy="7559665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84051" cy="7559675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76492" cy="7559675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B9508E-137D-4F5B-8318-9837AB94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29" y="1026762"/>
            <a:ext cx="2842736" cy="1240907"/>
          </a:xfrm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pt-BR" sz="2700" b="1" dirty="0"/>
              <a:t>Limites da Geopolítica clássica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7743" y="743344"/>
            <a:ext cx="80637" cy="453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4081" y="2693484"/>
            <a:ext cx="2759572" cy="20159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820" name="Espaço Reservado para Conteúdo 2">
            <a:extLst>
              <a:ext uri="{FF2B5EF4-FFF2-40B4-BE49-F238E27FC236}">
                <a16:creationId xmlns:a16="http://schemas.microsoft.com/office/drawing/2014/main" id="{6D3E869B-FD00-4C33-892D-AA54509D5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96150"/>
            <a:ext cx="3684051" cy="4543356"/>
          </a:xfrm>
        </p:spPr>
        <p:txBody>
          <a:bodyPr anchor="t">
            <a:noAutofit/>
          </a:bodyPr>
          <a:lstStyle/>
          <a:p>
            <a:r>
              <a:rPr lang="pt-BR" altLang="pt-BR" sz="2300" dirty="0"/>
              <a:t>Geopolítica existe para servir o Estado-Maior;</a:t>
            </a:r>
          </a:p>
          <a:p>
            <a:r>
              <a:rPr lang="pt-BR" altLang="pt-BR" sz="2300" dirty="0"/>
              <a:t>Espaço vital de </a:t>
            </a:r>
            <a:r>
              <a:rPr lang="pt-BR" altLang="pt-BR" sz="2300" dirty="0" err="1"/>
              <a:t>Ratzel</a:t>
            </a:r>
            <a:r>
              <a:rPr lang="pt-BR" altLang="pt-BR" sz="2300" dirty="0"/>
              <a:t> + malthusianismo;</a:t>
            </a:r>
          </a:p>
          <a:p>
            <a:r>
              <a:rPr lang="pt-BR" altLang="pt-BR" sz="2300" dirty="0"/>
              <a:t>O controle do território como chave do discurso;</a:t>
            </a:r>
          </a:p>
          <a:p>
            <a:r>
              <a:rPr lang="pt-BR" altLang="pt-BR" sz="2300" dirty="0"/>
              <a:t>Reconhecimento e discussão de objetivos pragmáticos, sem valor moral.</a:t>
            </a:r>
          </a:p>
          <a:p>
            <a:endParaRPr lang="pt-BR" altLang="pt-BR" sz="2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://www.duke.edu/~lla3/MST/Favela.jpg">
            <a:extLst>
              <a:ext uri="{FF2B5EF4-FFF2-40B4-BE49-F238E27FC236}">
                <a16:creationId xmlns:a16="http://schemas.microsoft.com/office/drawing/2014/main" id="{C6D7437E-1A84-4E09-A584-96014BAA6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r="10207"/>
          <a:stretch/>
        </p:blipFill>
        <p:spPr bwMode="auto">
          <a:xfrm>
            <a:off x="2899838" y="-1"/>
            <a:ext cx="7397058" cy="7559674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684051" cy="7559674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76491" cy="7559675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71CC69-2C3F-474F-B407-999086A9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46" y="1280104"/>
            <a:ext cx="3578205" cy="136578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pt-BR" sz="2700" dirty="0"/>
              <a:t>  </a:t>
            </a:r>
            <a:r>
              <a:rPr lang="pt-BR" sz="2700" b="1" dirty="0"/>
              <a:t>A nova geopolítica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6346"/>
            <a:ext cx="105846" cy="720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454" y="2693484"/>
            <a:ext cx="2797373" cy="20159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1E9AD4-0E2F-4DC0-B2BA-F2BE78F9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96150"/>
            <a:ext cx="3888184" cy="4375455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pt-BR" sz="2300" dirty="0"/>
              <a:t>O </a:t>
            </a:r>
            <a:r>
              <a:rPr lang="pt-BR" sz="2300" dirty="0" err="1"/>
              <a:t>pós-colonialismo</a:t>
            </a:r>
            <a:r>
              <a:rPr lang="pt-BR" sz="2300" dirty="0"/>
              <a:t> e o pós-estruturalismo;  </a:t>
            </a:r>
          </a:p>
          <a:p>
            <a:pPr>
              <a:defRPr/>
            </a:pPr>
            <a:r>
              <a:rPr lang="pt-BR" sz="2300" dirty="0"/>
              <a:t>Foucault e os marginalizados;</a:t>
            </a:r>
          </a:p>
          <a:p>
            <a:pPr>
              <a:defRPr/>
            </a:pPr>
            <a:r>
              <a:rPr lang="pt-BR" sz="2300" dirty="0"/>
              <a:t> A microfísica do poder;</a:t>
            </a:r>
          </a:p>
          <a:p>
            <a:pPr>
              <a:defRPr/>
            </a:pPr>
            <a:r>
              <a:rPr lang="pt-BR" sz="2300" dirty="0"/>
              <a:t> Os espaços marginais e seu papel para o ordenamento </a:t>
            </a:r>
            <a:r>
              <a:rPr lang="pt-BR" sz="2300" dirty="0" err="1"/>
              <a:t>po-lítico</a:t>
            </a:r>
            <a:r>
              <a:rPr lang="pt-BR" sz="2300" dirty="0"/>
              <a:t>;</a:t>
            </a:r>
          </a:p>
          <a:p>
            <a:pPr>
              <a:defRPr/>
            </a:pPr>
            <a:r>
              <a:rPr lang="pt-BR" sz="2300" dirty="0"/>
              <a:t>As estratégias de reconhecimento político;</a:t>
            </a:r>
          </a:p>
          <a:p>
            <a:pPr>
              <a:defRPr/>
            </a:pPr>
            <a:r>
              <a:rPr lang="pt-BR" sz="2300" dirty="0"/>
              <a:t>A transformação do Estado e da sociedade.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5" name="Picture 5" descr="How to talk about politics constructively |">
            <a:extLst>
              <a:ext uri="{FF2B5EF4-FFF2-40B4-BE49-F238E27FC236}">
                <a16:creationId xmlns:a16="http://schemas.microsoft.com/office/drawing/2014/main" id="{A67550D9-0A93-4F78-8AFE-BFFCB7F58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2" r="26087" b="9090"/>
          <a:stretch/>
        </p:blipFill>
        <p:spPr bwMode="auto">
          <a:xfrm>
            <a:off x="2912457" y="10"/>
            <a:ext cx="7168168" cy="75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066981" cy="7559675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829C23-96FA-4673-9EFB-0E0E3DE2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04" y="895970"/>
            <a:ext cx="3508056" cy="12397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2700" dirty="0"/>
              <a:t>  </a:t>
            </a:r>
            <a:r>
              <a:rPr lang="en-US" sz="3200" b="1" dirty="0" err="1"/>
              <a:t>Política</a:t>
            </a:r>
            <a:r>
              <a:rPr lang="en-US" sz="3200" b="1" dirty="0"/>
              <a:t> e </a:t>
            </a:r>
            <a:r>
              <a:rPr lang="en-US" sz="3200" b="1" dirty="0" err="1"/>
              <a:t>direito</a:t>
            </a:r>
            <a:endParaRPr lang="en-US" sz="3200" b="1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7743" y="743344"/>
            <a:ext cx="80637" cy="453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4081" y="2693484"/>
            <a:ext cx="2729330" cy="20159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3" name="CaixaDeTexto 2">
            <a:extLst>
              <a:ext uri="{FF2B5EF4-FFF2-40B4-BE49-F238E27FC236}">
                <a16:creationId xmlns:a16="http://schemas.microsoft.com/office/drawing/2014/main" id="{7C3326AF-0E41-4D9D-92F1-F39762F0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04" y="2996150"/>
            <a:ext cx="4012112" cy="4291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pt-BR" sz="24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 err="1"/>
              <a:t>Rompimento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tradição</a:t>
            </a:r>
            <a:r>
              <a:rPr lang="en-US" altLang="pt-BR" sz="2400" dirty="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 err="1"/>
              <a:t>Soberania</a:t>
            </a:r>
            <a:r>
              <a:rPr lang="en-US" altLang="pt-BR" sz="2400" dirty="0"/>
              <a:t> do </a:t>
            </a:r>
            <a:r>
              <a:rPr lang="en-US" altLang="pt-BR" sz="2400" dirty="0" err="1"/>
              <a:t>povo</a:t>
            </a:r>
            <a:r>
              <a:rPr lang="en-US" altLang="pt-BR" sz="2400" dirty="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 err="1"/>
              <a:t>Ascensão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burguesa</a:t>
            </a:r>
            <a:r>
              <a:rPr lang="en-US" altLang="pt-BR" sz="2400" dirty="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 err="1"/>
              <a:t>Formalização</a:t>
            </a:r>
            <a:r>
              <a:rPr lang="en-US" altLang="pt-BR" sz="2400" dirty="0"/>
              <a:t> do </a:t>
            </a:r>
            <a:r>
              <a:rPr lang="en-US" altLang="pt-BR" sz="2400" dirty="0" err="1"/>
              <a:t>jurídico</a:t>
            </a:r>
            <a:r>
              <a:rPr lang="en-US" altLang="pt-BR" sz="2400" dirty="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 err="1"/>
              <a:t>Política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como</a:t>
            </a:r>
            <a:r>
              <a:rPr lang="en-US" altLang="pt-BR" sz="2400" dirty="0"/>
              <a:t> Sistema;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 err="1"/>
              <a:t>Política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como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conhecimento</a:t>
            </a:r>
            <a:r>
              <a:rPr lang="en-US" altLang="pt-BR" sz="2400" dirty="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 err="1"/>
              <a:t>Política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como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ação</a:t>
            </a:r>
            <a:r>
              <a:rPr lang="en-US" altLang="pt-BR" sz="2400" dirty="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/>
              <a:t>Como </a:t>
            </a:r>
            <a:r>
              <a:rPr lang="en-US" altLang="pt-BR" sz="2400" dirty="0" err="1"/>
              <a:t>exercer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política</a:t>
            </a:r>
            <a:r>
              <a:rPr lang="en-US" altLang="pt-BR" sz="2400" dirty="0"/>
              <a:t>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8C9886B1-8531-47A8-B930-3256F9A64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60" y="4460580"/>
            <a:ext cx="3528392" cy="27036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fontAlgn="auto">
              <a:spcAft>
                <a:spcPts val="0"/>
              </a:spcAft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en-US" sz="3500" b="1" dirty="0"/>
              <a:t>Estado-</a:t>
            </a:r>
            <a:r>
              <a:rPr lang="en-US" sz="3500" b="1" dirty="0" err="1"/>
              <a:t>Nação</a:t>
            </a:r>
            <a:r>
              <a:rPr lang="en-US" sz="3500" b="1" dirty="0"/>
              <a:t> e </a:t>
            </a:r>
            <a:r>
              <a:rPr lang="en-US" sz="3500" b="1" dirty="0" err="1"/>
              <a:t>suas</a:t>
            </a:r>
            <a:r>
              <a:rPr lang="en-US" sz="3500" b="1" dirty="0"/>
              <a:t> </a:t>
            </a:r>
            <a:r>
              <a:rPr lang="en-US" sz="3500" b="1" dirty="0" err="1"/>
              <a:t>instituições</a:t>
            </a:r>
            <a:endParaRPr lang="en-US" sz="3500" b="1" dirty="0"/>
          </a:p>
        </p:txBody>
      </p:sp>
      <p:pic>
        <p:nvPicPr>
          <p:cNvPr id="11270" name="Picture 6" descr="Aves &amp; Árvores: Viagem pelo Brasil: Spix e Martius no Jardim ...">
            <a:extLst>
              <a:ext uri="{FF2B5EF4-FFF2-40B4-BE49-F238E27FC236}">
                <a16:creationId xmlns:a16="http://schemas.microsoft.com/office/drawing/2014/main" id="{41A4FFA8-919E-4FDA-91C7-30DEFDDDA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8" r="2" b="13872"/>
          <a:stretch/>
        </p:blipFill>
        <p:spPr bwMode="auto">
          <a:xfrm>
            <a:off x="20" y="10"/>
            <a:ext cx="10080605" cy="4499907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id="{626D85EF-0316-425C-88D0-F8962A60654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88184" y="4317143"/>
            <a:ext cx="6192421" cy="324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algn="just" defTabSz="914400">
              <a:tabLst>
                <a:tab pos="34290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altLang="pt-BR" sz="2400" dirty="0" err="1"/>
              <a:t>Monopólio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violência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legítima</a:t>
            </a:r>
            <a:r>
              <a:rPr lang="en-US" altLang="pt-BR" sz="2400" dirty="0"/>
              <a:t>;</a:t>
            </a:r>
          </a:p>
          <a:p>
            <a:pPr marL="0" indent="-228600" algn="just" defTabSz="914400">
              <a:tabLst>
                <a:tab pos="34290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altLang="pt-BR" sz="2400" dirty="0" err="1"/>
              <a:t>Distribuição</a:t>
            </a:r>
            <a:r>
              <a:rPr lang="en-US" altLang="pt-BR" sz="2400" dirty="0"/>
              <a:t> dos </a:t>
            </a:r>
            <a:r>
              <a:rPr lang="en-US" altLang="pt-BR" sz="2400" dirty="0" err="1"/>
              <a:t>poderes</a:t>
            </a:r>
            <a:r>
              <a:rPr lang="en-US" altLang="pt-BR" sz="2400" dirty="0"/>
              <a:t>;</a:t>
            </a:r>
          </a:p>
          <a:p>
            <a:pPr marL="0" indent="-228600" algn="just" defTabSz="914400">
              <a:tabLst>
                <a:tab pos="34290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altLang="pt-BR" sz="2400" dirty="0" err="1"/>
              <a:t>Educação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saúde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serviços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planejamento</a:t>
            </a:r>
            <a:r>
              <a:rPr lang="en-US" altLang="pt-BR" sz="2400" dirty="0"/>
              <a:t>;</a:t>
            </a:r>
          </a:p>
          <a:p>
            <a:pPr marL="0" indent="-228600" algn="just" defTabSz="914400">
              <a:tabLst>
                <a:tab pos="34290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altLang="pt-BR" sz="2400" dirty="0" err="1"/>
              <a:t>Controle</a:t>
            </a:r>
            <a:r>
              <a:rPr lang="en-US" altLang="pt-BR" sz="2400" dirty="0"/>
              <a:t> territorial;</a:t>
            </a:r>
          </a:p>
          <a:p>
            <a:pPr marL="0" indent="-228600" algn="just" defTabSz="914400">
              <a:tabLst>
                <a:tab pos="34290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altLang="pt-BR" sz="2400" dirty="0" err="1"/>
              <a:t>Equilíbrio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interno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como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questão</a:t>
            </a:r>
            <a:r>
              <a:rPr lang="en-US" altLang="pt-BR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9" name="Picture 7" descr="RedStateEclectic : Violence, Sustenance, and Faith - Civil Society ...">
            <a:extLst>
              <a:ext uri="{FF2B5EF4-FFF2-40B4-BE49-F238E27FC236}">
                <a16:creationId xmlns:a16="http://schemas.microsoft.com/office/drawing/2014/main" id="{4DFB1AA4-9B5B-4853-B9CF-7F4049F47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7" b="-1"/>
          <a:stretch/>
        </p:blipFill>
        <p:spPr bwMode="auto">
          <a:xfrm>
            <a:off x="499129" y="-1"/>
            <a:ext cx="9581496" cy="75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296" cy="7559675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2F0124-5AFA-41E1-B0A6-F86D4B91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63" y="776242"/>
            <a:ext cx="3203679" cy="23672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</a:rPr>
              <a:t>As </a:t>
            </a:r>
            <a:r>
              <a:rPr lang="en-US" sz="4400" dirty="0" err="1">
                <a:solidFill>
                  <a:schemeClr val="bg1"/>
                </a:solidFill>
              </a:rPr>
              <a:t>teorias</a:t>
            </a:r>
            <a:r>
              <a:rPr lang="en-US" sz="4400" dirty="0">
                <a:solidFill>
                  <a:schemeClr val="bg1"/>
                </a:solidFill>
              </a:rPr>
              <a:t> do Estado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01857" cy="35648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863" y="80636"/>
            <a:ext cx="974800" cy="256799"/>
            <a:chOff x="1188720" y="73152"/>
            <a:chExt cx="1178966" cy="232963"/>
          </a:xfrm>
        </p:grpSpPr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64868"/>
            <a:ext cx="501857" cy="3994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6" name="CaixaDeTexto 2">
            <a:extLst>
              <a:ext uri="{FF2B5EF4-FFF2-40B4-BE49-F238E27FC236}">
                <a16:creationId xmlns:a16="http://schemas.microsoft.com/office/drawing/2014/main" id="{1757DD60-BAB0-4B18-AD3E-872340E1E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658" y="337435"/>
            <a:ext cx="5696446" cy="23672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228600" indent="0">
              <a:lnSpc>
                <a:spcPct val="90000"/>
              </a:lnSpc>
              <a:spcAft>
                <a:spcPts val="600"/>
              </a:spcAft>
            </a:pPr>
            <a:r>
              <a:rPr lang="en-US" altLang="pt-BR" sz="2300" dirty="0">
                <a:latin typeface="+mn-lt"/>
              </a:rPr>
              <a:t>A) COERÇÃO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300" dirty="0" err="1">
                <a:latin typeface="+mn-lt"/>
              </a:rPr>
              <a:t>Impedir</a:t>
            </a:r>
            <a:r>
              <a:rPr lang="en-US" altLang="pt-BR" sz="2300" dirty="0">
                <a:latin typeface="+mn-lt"/>
              </a:rPr>
              <a:t> </a:t>
            </a:r>
            <a:r>
              <a:rPr lang="en-US" altLang="pt-BR" sz="2300" dirty="0" err="1">
                <a:latin typeface="+mn-lt"/>
              </a:rPr>
              <a:t>desagregação</a:t>
            </a:r>
            <a:r>
              <a:rPr lang="en-US" altLang="pt-BR" sz="2300" dirty="0">
                <a:latin typeface="+mn-lt"/>
              </a:rPr>
              <a:t> social;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300" dirty="0">
                <a:latin typeface="+mn-lt"/>
              </a:rPr>
              <a:t> </a:t>
            </a:r>
            <a:r>
              <a:rPr lang="en-US" altLang="pt-BR" sz="2300" dirty="0" err="1">
                <a:latin typeface="+mn-lt"/>
              </a:rPr>
              <a:t>Centralizar</a:t>
            </a:r>
            <a:r>
              <a:rPr lang="en-US" altLang="pt-BR" sz="2300" dirty="0">
                <a:latin typeface="+mn-lt"/>
              </a:rPr>
              <a:t> o </a:t>
            </a:r>
            <a:r>
              <a:rPr lang="en-US" altLang="pt-BR" sz="2300" dirty="0" err="1">
                <a:latin typeface="+mn-lt"/>
              </a:rPr>
              <a:t>poder</a:t>
            </a:r>
            <a:r>
              <a:rPr lang="en-US" altLang="pt-BR" sz="2300" dirty="0">
                <a:latin typeface="+mn-lt"/>
              </a:rPr>
              <a:t>: </a:t>
            </a:r>
            <a:r>
              <a:rPr lang="en-US" altLang="pt-BR" sz="2300" dirty="0" err="1">
                <a:latin typeface="+mn-lt"/>
              </a:rPr>
              <a:t>papel</a:t>
            </a:r>
            <a:r>
              <a:rPr lang="en-US" altLang="pt-BR" sz="2300" dirty="0">
                <a:latin typeface="+mn-lt"/>
              </a:rPr>
              <a:t> do Príncipe;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300" dirty="0" err="1">
                <a:latin typeface="+mn-lt"/>
              </a:rPr>
              <a:t>Administração</a:t>
            </a:r>
            <a:r>
              <a:rPr lang="en-US" altLang="pt-BR" sz="2300" dirty="0">
                <a:latin typeface="+mn-lt"/>
              </a:rPr>
              <a:t> </a:t>
            </a:r>
            <a:r>
              <a:rPr lang="en-US" altLang="pt-BR" sz="2300" dirty="0" err="1">
                <a:latin typeface="+mn-lt"/>
              </a:rPr>
              <a:t>pragmática</a:t>
            </a:r>
            <a:r>
              <a:rPr lang="en-US" altLang="pt-BR" sz="2300" dirty="0">
                <a:latin typeface="+mn-lt"/>
              </a:rPr>
              <a:t>;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300" dirty="0">
                <a:latin typeface="+mn-lt"/>
              </a:rPr>
              <a:t> </a:t>
            </a:r>
            <a:r>
              <a:rPr lang="en-US" altLang="pt-BR" sz="2300" dirty="0" err="1">
                <a:latin typeface="+mn-lt"/>
              </a:rPr>
              <a:t>Diferenças</a:t>
            </a:r>
            <a:r>
              <a:rPr lang="en-US" altLang="pt-BR" sz="2300" dirty="0">
                <a:latin typeface="+mn-lt"/>
              </a:rPr>
              <a:t> entre </a:t>
            </a:r>
            <a:r>
              <a:rPr lang="en-US" altLang="pt-BR" sz="2300" dirty="0" err="1">
                <a:latin typeface="+mn-lt"/>
              </a:rPr>
              <a:t>poder</a:t>
            </a:r>
            <a:r>
              <a:rPr lang="en-US" altLang="pt-BR" sz="2300" dirty="0">
                <a:latin typeface="+mn-lt"/>
              </a:rPr>
              <a:t>, </a:t>
            </a:r>
            <a:r>
              <a:rPr lang="en-US" altLang="pt-BR" sz="2300" dirty="0" err="1">
                <a:latin typeface="+mn-lt"/>
              </a:rPr>
              <a:t>violência</a:t>
            </a:r>
            <a:r>
              <a:rPr lang="en-US" altLang="pt-BR" sz="2300" dirty="0">
                <a:latin typeface="+mn-lt"/>
              </a:rPr>
              <a:t> e </a:t>
            </a:r>
            <a:r>
              <a:rPr lang="en-US" altLang="pt-BR" sz="2300" dirty="0" err="1">
                <a:latin typeface="+mn-lt"/>
              </a:rPr>
              <a:t>legitimidade</a:t>
            </a:r>
            <a:r>
              <a:rPr lang="en-US" altLang="pt-BR" sz="2300" dirty="0">
                <a:latin typeface="+mn-lt"/>
              </a:rPr>
              <a:t>.</a:t>
            </a:r>
          </a:p>
        </p:txBody>
      </p:sp>
      <p:sp>
        <p:nvSpPr>
          <p:cNvPr id="13317" name="CaixaDeTexto 5">
            <a:extLst>
              <a:ext uri="{FF2B5EF4-FFF2-40B4-BE49-F238E27FC236}">
                <a16:creationId xmlns:a16="http://schemas.microsoft.com/office/drawing/2014/main" id="{469CAFE6-21F1-4FD4-B6D9-DFBAB9696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102" y="3162899"/>
            <a:ext cx="5035155" cy="312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300" dirty="0">
                <a:solidFill>
                  <a:schemeClr val="bg1"/>
                </a:solidFill>
              </a:rPr>
              <a:t>B) COESÃO</a:t>
            </a:r>
          </a:p>
          <a:p>
            <a:pPr lvl="1" algn="just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300" dirty="0">
                <a:solidFill>
                  <a:schemeClr val="bg1"/>
                </a:solidFill>
              </a:rPr>
              <a:t>Povo: autoridade;</a:t>
            </a:r>
          </a:p>
          <a:p>
            <a:pPr lvl="1" algn="just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300" dirty="0">
                <a:solidFill>
                  <a:schemeClr val="bg1"/>
                </a:solidFill>
              </a:rPr>
              <a:t>A construção do consenso;</a:t>
            </a:r>
          </a:p>
          <a:p>
            <a:pPr lvl="1" algn="just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300" dirty="0">
                <a:solidFill>
                  <a:schemeClr val="bg1"/>
                </a:solidFill>
              </a:rPr>
              <a:t>A visão do futuro: base para ação;</a:t>
            </a:r>
          </a:p>
          <a:p>
            <a:pPr lvl="1" algn="just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300" dirty="0">
                <a:solidFill>
                  <a:schemeClr val="bg1"/>
                </a:solidFill>
              </a:rPr>
              <a:t>O poder é derivado da moral.</a:t>
            </a:r>
          </a:p>
          <a:p>
            <a:pPr lvl="1" algn="just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pt-BR" altLang="pt-BR" sz="2300" dirty="0"/>
          </a:p>
          <a:p>
            <a:pPr lvl="1" algn="just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pt-BR" altLang="pt-BR" dirty="0"/>
          </a:p>
          <a:p>
            <a:pPr algn="just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pt-BR" alt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50A403A3-F2F4-4CA0-872E-C2E9DCDA4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768" y="4136821"/>
            <a:ext cx="2974925" cy="29947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fontAlgn="auto">
              <a:spcAft>
                <a:spcPts val="0"/>
              </a:spcAft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en-US" sz="3500" b="1" dirty="0"/>
              <a:t>Da </a:t>
            </a:r>
            <a:r>
              <a:rPr lang="en-US" sz="3500" b="1" dirty="0" err="1"/>
              <a:t>história</a:t>
            </a:r>
            <a:r>
              <a:rPr lang="en-US" sz="3500" b="1" dirty="0"/>
              <a:t> do Estado-</a:t>
            </a:r>
            <a:r>
              <a:rPr lang="en-US" sz="3500" b="1" dirty="0" err="1"/>
              <a:t>Nação</a:t>
            </a:r>
            <a:r>
              <a:rPr lang="en-US" sz="3500" b="1" dirty="0"/>
              <a:t> </a:t>
            </a:r>
            <a:br>
              <a:rPr lang="en-US" sz="3500" b="1" dirty="0"/>
            </a:br>
            <a:r>
              <a:rPr lang="en-US" sz="3500" b="1" dirty="0"/>
              <a:t>à </a:t>
            </a:r>
            <a:r>
              <a:rPr lang="en-US" sz="3500" b="1" dirty="0" err="1"/>
              <a:t>história</a:t>
            </a:r>
            <a:r>
              <a:rPr lang="en-US" sz="3500" b="1" dirty="0"/>
              <a:t> da Geografia </a:t>
            </a:r>
          </a:p>
        </p:txBody>
      </p:sp>
      <p:pic>
        <p:nvPicPr>
          <p:cNvPr id="2" name="Imagem 1" descr="Pessoas montadas em cavalos&#10;&#10;Descrição gerada automaticamente">
            <a:extLst>
              <a:ext uri="{FF2B5EF4-FFF2-40B4-BE49-F238E27FC236}">
                <a16:creationId xmlns:a16="http://schemas.microsoft.com/office/drawing/2014/main" id="{AC2B32C3-2EBF-43F2-94AD-5422F5D5C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28" r="2" b="2"/>
          <a:stretch/>
        </p:blipFill>
        <p:spPr>
          <a:xfrm>
            <a:off x="20" y="10"/>
            <a:ext cx="10080605" cy="409025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4339" name="CaixaDeTexto 3">
            <a:extLst>
              <a:ext uri="{FF2B5EF4-FFF2-40B4-BE49-F238E27FC236}">
                <a16:creationId xmlns:a16="http://schemas.microsoft.com/office/drawing/2014/main" id="{E172A295-FB16-49B2-8144-61FBAAABD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802" y="4427909"/>
            <a:ext cx="6586823" cy="27036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/>
              <a:t>Estado interfere </a:t>
            </a:r>
            <a:r>
              <a:rPr lang="en-US" altLang="pt-BR" sz="2400" dirty="0" err="1"/>
              <a:t>diretamente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criação</a:t>
            </a:r>
            <a:r>
              <a:rPr lang="en-US" altLang="pt-BR" sz="2400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/>
              <a:t>Geografia e as </a:t>
            </a:r>
            <a:r>
              <a:rPr lang="en-US" altLang="pt-BR" sz="2400" dirty="0" err="1"/>
              <a:t>ambições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funcionalistas</a:t>
            </a:r>
            <a:r>
              <a:rPr lang="en-US" altLang="pt-BR" sz="2400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/>
              <a:t>Estado e </a:t>
            </a:r>
            <a:r>
              <a:rPr lang="en-US" altLang="pt-BR" sz="2400" dirty="0" err="1"/>
              <a:t>nação</a:t>
            </a:r>
            <a:r>
              <a:rPr lang="en-US" altLang="pt-BR" sz="2400" dirty="0"/>
              <a:t>: </a:t>
            </a:r>
            <a:r>
              <a:rPr lang="en-US" altLang="pt-BR" sz="2400" dirty="0" err="1"/>
              <a:t>desafio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união</a:t>
            </a:r>
            <a:r>
              <a:rPr lang="en-US" altLang="pt-BR" sz="2400" dirty="0"/>
              <a:t> territorial;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 err="1"/>
              <a:t>Diferenças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regionais</a:t>
            </a:r>
            <a:r>
              <a:rPr lang="en-US" altLang="pt-BR" sz="2400" dirty="0"/>
              <a:t> e </a:t>
            </a:r>
            <a:r>
              <a:rPr lang="en-US" altLang="pt-BR" sz="2400" dirty="0" err="1"/>
              <a:t>integração</a:t>
            </a:r>
            <a:r>
              <a:rPr lang="en-US" altLang="pt-BR" sz="2400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 err="1"/>
              <a:t>Representação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pública</a:t>
            </a:r>
            <a:r>
              <a:rPr lang="en-US" altLang="pt-BR" sz="2400" dirty="0"/>
              <a:t> de interesses </a:t>
            </a:r>
            <a:r>
              <a:rPr lang="en-US" altLang="pt-BR" sz="2400" dirty="0" err="1"/>
              <a:t>regionais</a:t>
            </a:r>
            <a:r>
              <a:rPr lang="en-US" altLang="pt-BR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0" name="Picture 6" descr="David Livingstone | Biography, Expeditions, &amp; Facts | Britannica">
            <a:extLst>
              <a:ext uri="{FF2B5EF4-FFF2-40B4-BE49-F238E27FC236}">
                <a16:creationId xmlns:a16="http://schemas.microsoft.com/office/drawing/2014/main" id="{045B4602-02BC-481C-B6D7-0AE926EE8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r="5511" b="-2"/>
          <a:stretch/>
        </p:blipFill>
        <p:spPr bwMode="auto">
          <a:xfrm>
            <a:off x="499129" y="-1"/>
            <a:ext cx="9581496" cy="75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296" cy="7559675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56DAAE-190C-438F-9A91-F80B2A4E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08" y="795656"/>
            <a:ext cx="3984688" cy="23672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4200" dirty="0">
                <a:solidFill>
                  <a:schemeClr val="bg1"/>
                </a:solidFill>
              </a:rPr>
              <a:t>Da </a:t>
            </a:r>
            <a:r>
              <a:rPr lang="en-US" sz="4200" dirty="0" err="1">
                <a:solidFill>
                  <a:schemeClr val="bg1"/>
                </a:solidFill>
              </a:rPr>
              <a:t>política</a:t>
            </a:r>
            <a:r>
              <a:rPr lang="en-US" sz="4200" dirty="0">
                <a:solidFill>
                  <a:schemeClr val="bg1"/>
                </a:solidFill>
              </a:rPr>
              <a:t> à Geografia </a:t>
            </a:r>
            <a:r>
              <a:rPr lang="en-US" sz="4200" dirty="0" err="1">
                <a:solidFill>
                  <a:schemeClr val="bg1"/>
                </a:solidFill>
              </a:rPr>
              <a:t>Política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01857" cy="35648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863" y="80636"/>
            <a:ext cx="974800" cy="256799"/>
            <a:chOff x="1188720" y="73152"/>
            <a:chExt cx="1178966" cy="232963"/>
          </a:xfrm>
        </p:grpSpPr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64868"/>
            <a:ext cx="501857" cy="3994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8" name="CaixaDeTexto 2">
            <a:extLst>
              <a:ext uri="{FF2B5EF4-FFF2-40B4-BE49-F238E27FC236}">
                <a16:creationId xmlns:a16="http://schemas.microsoft.com/office/drawing/2014/main" id="{D1F39012-4250-43DF-B03A-193DC26DE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8" y="3725800"/>
            <a:ext cx="3976918" cy="35123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1700" dirty="0">
                <a:solidFill>
                  <a:schemeClr val="bg1"/>
                </a:solidFill>
              </a:rPr>
              <a:t> </a:t>
            </a:r>
            <a:r>
              <a:rPr lang="en-US" altLang="pt-BR" sz="2200" dirty="0" err="1">
                <a:solidFill>
                  <a:schemeClr val="bg1"/>
                </a:solidFill>
              </a:rPr>
              <a:t>Território</a:t>
            </a:r>
            <a:r>
              <a:rPr lang="en-US" altLang="pt-BR" sz="2200" dirty="0">
                <a:solidFill>
                  <a:schemeClr val="bg1"/>
                </a:solidFill>
              </a:rPr>
              <a:t>: </a:t>
            </a:r>
            <a:r>
              <a:rPr lang="en-US" altLang="pt-BR" sz="2200" dirty="0" err="1">
                <a:solidFill>
                  <a:schemeClr val="bg1"/>
                </a:solidFill>
              </a:rPr>
              <a:t>substrato</a:t>
            </a:r>
            <a:r>
              <a:rPr lang="en-US" altLang="pt-BR" sz="2200" dirty="0">
                <a:solidFill>
                  <a:schemeClr val="bg1"/>
                </a:solidFill>
              </a:rPr>
              <a:t> material e base </a:t>
            </a:r>
            <a:r>
              <a:rPr lang="en-US" altLang="pt-BR" sz="2200" dirty="0" err="1">
                <a:solidFill>
                  <a:schemeClr val="bg1"/>
                </a:solidFill>
              </a:rPr>
              <a:t>simbólica</a:t>
            </a:r>
            <a:r>
              <a:rPr lang="en-US" altLang="pt-BR" sz="2200" dirty="0">
                <a:solidFill>
                  <a:schemeClr val="bg1"/>
                </a:solidFill>
              </a:rPr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chemeClr val="bg1"/>
                </a:solidFill>
              </a:rPr>
              <a:t> </a:t>
            </a:r>
            <a:r>
              <a:rPr lang="en-US" altLang="pt-BR" sz="2200" dirty="0" err="1">
                <a:solidFill>
                  <a:schemeClr val="bg1"/>
                </a:solidFill>
              </a:rPr>
              <a:t>Projeções</a:t>
            </a:r>
            <a:r>
              <a:rPr lang="en-US" altLang="pt-BR" sz="2200" dirty="0">
                <a:solidFill>
                  <a:schemeClr val="bg1"/>
                </a:solidFill>
              </a:rPr>
              <a:t> </a:t>
            </a:r>
            <a:r>
              <a:rPr lang="en-US" altLang="pt-BR" sz="2200" dirty="0" err="1">
                <a:solidFill>
                  <a:schemeClr val="bg1"/>
                </a:solidFill>
              </a:rPr>
              <a:t>espaciais</a:t>
            </a:r>
            <a:r>
              <a:rPr lang="en-US" altLang="pt-BR" sz="2200" dirty="0">
                <a:solidFill>
                  <a:schemeClr val="bg1"/>
                </a:solidFill>
              </a:rPr>
              <a:t> do </a:t>
            </a:r>
            <a:r>
              <a:rPr lang="en-US" altLang="pt-BR" sz="2200" dirty="0" err="1">
                <a:solidFill>
                  <a:schemeClr val="bg1"/>
                </a:solidFill>
              </a:rPr>
              <a:t>poder</a:t>
            </a:r>
            <a:r>
              <a:rPr lang="en-US" altLang="pt-BR" sz="2200" dirty="0">
                <a:solidFill>
                  <a:schemeClr val="bg1"/>
                </a:solidFill>
              </a:rPr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chemeClr val="bg1"/>
                </a:solidFill>
              </a:rPr>
              <a:t> As </a:t>
            </a:r>
            <a:r>
              <a:rPr lang="en-US" altLang="pt-BR" sz="2200" dirty="0" err="1">
                <a:solidFill>
                  <a:schemeClr val="bg1"/>
                </a:solidFill>
              </a:rPr>
              <a:t>fronteiras</a:t>
            </a:r>
            <a:r>
              <a:rPr lang="en-US" altLang="pt-BR" sz="2200" dirty="0">
                <a:solidFill>
                  <a:schemeClr val="bg1"/>
                </a:solidFill>
              </a:rPr>
              <a:t> e </a:t>
            </a:r>
            <a:r>
              <a:rPr lang="en-US" altLang="pt-BR" sz="2200" dirty="0" err="1">
                <a:solidFill>
                  <a:schemeClr val="bg1"/>
                </a:solidFill>
              </a:rPr>
              <a:t>limites</a:t>
            </a:r>
            <a:r>
              <a:rPr lang="en-US" altLang="pt-BR" sz="2200" dirty="0">
                <a:solidFill>
                  <a:schemeClr val="bg1"/>
                </a:solidFill>
              </a:rPr>
              <a:t>;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chemeClr val="bg1"/>
                </a:solidFill>
              </a:rPr>
              <a:t> O </a:t>
            </a:r>
            <a:r>
              <a:rPr lang="en-US" altLang="pt-BR" sz="2200" dirty="0" err="1">
                <a:solidFill>
                  <a:schemeClr val="bg1"/>
                </a:solidFill>
              </a:rPr>
              <a:t>controle</a:t>
            </a:r>
            <a:r>
              <a:rPr lang="en-US" altLang="pt-BR" sz="2200" dirty="0">
                <a:solidFill>
                  <a:schemeClr val="bg1"/>
                </a:solidFill>
              </a:rPr>
              <a:t> da </a:t>
            </a:r>
            <a:r>
              <a:rPr lang="en-US" altLang="pt-BR" sz="2200" dirty="0" err="1">
                <a:solidFill>
                  <a:schemeClr val="bg1"/>
                </a:solidFill>
              </a:rPr>
              <a:t>população</a:t>
            </a:r>
            <a:r>
              <a:rPr lang="en-US" altLang="pt-BR" sz="2200" dirty="0">
                <a:solidFill>
                  <a:schemeClr val="bg1"/>
                </a:solidFill>
              </a:rPr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chemeClr val="bg1"/>
                </a:solidFill>
              </a:rPr>
              <a:t> A </a:t>
            </a:r>
            <a:r>
              <a:rPr lang="en-US" altLang="pt-BR" sz="2200" dirty="0" err="1">
                <a:solidFill>
                  <a:schemeClr val="bg1"/>
                </a:solidFill>
              </a:rPr>
              <a:t>segurança</a:t>
            </a:r>
            <a:r>
              <a:rPr lang="en-US" altLang="pt-BR" sz="2200" dirty="0">
                <a:solidFill>
                  <a:schemeClr val="bg1"/>
                </a:solidFill>
              </a:rPr>
              <a:t> do Estado;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200" dirty="0" err="1">
                <a:solidFill>
                  <a:schemeClr val="bg1"/>
                </a:solidFill>
              </a:rPr>
              <a:t>Ordenamento</a:t>
            </a:r>
            <a:r>
              <a:rPr lang="en-US" altLang="pt-BR" sz="2200" dirty="0">
                <a:solidFill>
                  <a:schemeClr val="bg1"/>
                </a:solidFill>
              </a:rPr>
              <a:t> </a:t>
            </a:r>
            <a:r>
              <a:rPr lang="en-US" altLang="pt-BR" sz="2200" dirty="0" err="1">
                <a:solidFill>
                  <a:schemeClr val="bg1"/>
                </a:solidFill>
              </a:rPr>
              <a:t>administrativo</a:t>
            </a:r>
            <a:r>
              <a:rPr lang="en-US" altLang="pt-BR" sz="2200" dirty="0">
                <a:solidFill>
                  <a:schemeClr val="bg1"/>
                </a:solidFill>
              </a:rPr>
              <a:t>: </a:t>
            </a:r>
            <a:r>
              <a:rPr lang="en-US" altLang="pt-BR" sz="2200" dirty="0" err="1">
                <a:solidFill>
                  <a:schemeClr val="bg1"/>
                </a:solidFill>
              </a:rPr>
              <a:t>suporte</a:t>
            </a:r>
            <a:r>
              <a:rPr lang="en-US" altLang="pt-BR" sz="2200" dirty="0">
                <a:solidFill>
                  <a:schemeClr val="bg1"/>
                </a:solidFill>
              </a:rPr>
              <a:t> </a:t>
            </a:r>
            <a:r>
              <a:rPr lang="en-US" altLang="pt-BR" sz="2200" dirty="0" err="1">
                <a:solidFill>
                  <a:schemeClr val="bg1"/>
                </a:solidFill>
              </a:rPr>
              <a:t>espacial</a:t>
            </a:r>
            <a:r>
              <a:rPr lang="en-US" altLang="pt-BR" sz="22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4AD101E-2E66-40BD-855E-05AB6F2D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9035" cy="4249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9534EC3F-0D74-40BE-976A-D15316336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746" y="782944"/>
            <a:ext cx="4131510" cy="31011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fontAlgn="auto">
              <a:spcAft>
                <a:spcPts val="0"/>
              </a:spcAft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en-US" sz="4400" b="1" dirty="0" err="1"/>
              <a:t>Utilitarismo</a:t>
            </a:r>
            <a:r>
              <a:rPr lang="en-US" sz="4400" b="1" dirty="0"/>
              <a:t> e a Geografia </a:t>
            </a:r>
            <a:r>
              <a:rPr lang="en-US" sz="4400" b="1" dirty="0" err="1"/>
              <a:t>Ativa</a:t>
            </a:r>
            <a:endParaRPr lang="en-US" sz="44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5530" cy="4249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DD3537-7141-4DCE-87A0-24A9FDECE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7786" y="80636"/>
            <a:ext cx="974800" cy="256799"/>
            <a:chOff x="7763256" y="73152"/>
            <a:chExt cx="1178966" cy="232963"/>
          </a:xfrm>
        </p:grpSpPr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4CA9913A-B1D8-45B4-9957-42C103F2D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2CB1F3BD-F556-44C4-A1A7-2CB13B32D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176D79EE-734E-43CF-A5CB-369A381DC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45B23C19-C5F7-4D3E-9D63-C648D7458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CACAA539-E3A5-4EAB-B861-2671362B7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9D66262B-0C5D-407E-AD43-E35D3D7D4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73A9A192-0D92-42E1-8233-FFCBC0269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0CF8C28B-11D4-43D3-B0FA-1A9D62D20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14DE6CB6-1BA3-4A45-8DF5-8728DB456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312655A1-4DA2-44E9-A217-B968FD5CD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211F6A0A-4682-40E9-AC75-233D3C0D6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5EA6239D-D233-4711-A471-E07BD472A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F0776104-DC4B-4056-8197-6F6EF1234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1E37F985-0DDA-4764-9078-C71591476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4C09BF5A-C1E9-4446-BD6E-A185B97FE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4B01D206-0B6E-445C-9DC1-DB9961CAE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94A013BB-FBDD-4BEA-A7D7-836B72051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5196F63B-7395-42FD-B183-3149E3326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4">
              <a:extLst>
                <a:ext uri="{FF2B5EF4-FFF2-40B4-BE49-F238E27FC236}">
                  <a16:creationId xmlns:a16="http://schemas.microsoft.com/office/drawing/2014/main" id="{4052E94C-3771-40D8-AACB-56694FE6E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EA6D390F-CDEC-4C7B-91D8-C4E8ADD1A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61" name="Picture 5" descr="Censo e história: os dados como bússola para a ação pública | Nexo ...">
            <a:extLst>
              <a:ext uri="{FF2B5EF4-FFF2-40B4-BE49-F238E27FC236}">
                <a16:creationId xmlns:a16="http://schemas.microsoft.com/office/drawing/2014/main" id="{7D47AE0E-EE44-4C14-86E8-784F79300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8" b="1"/>
          <a:stretch/>
        </p:blipFill>
        <p:spPr bwMode="auto">
          <a:xfrm>
            <a:off x="4675553" y="10"/>
            <a:ext cx="5405072" cy="40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CaixaDeTexto 2">
            <a:extLst>
              <a:ext uri="{FF2B5EF4-FFF2-40B4-BE49-F238E27FC236}">
                <a16:creationId xmlns:a16="http://schemas.microsoft.com/office/drawing/2014/main" id="{51B2F93A-214A-4541-8BD4-74BFDD4BF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6" y="4563726"/>
            <a:ext cx="9260012" cy="22738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 err="1"/>
              <a:t>Conhecimento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técnico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serviço</a:t>
            </a:r>
            <a:r>
              <a:rPr lang="en-US" altLang="pt-BR" sz="2400" dirty="0"/>
              <a:t> do Estado;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/>
              <a:t> </a:t>
            </a:r>
            <a:r>
              <a:rPr lang="en-US" altLang="pt-BR" sz="2400" dirty="0" err="1"/>
              <a:t>Aplicação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prática</a:t>
            </a:r>
            <a:r>
              <a:rPr lang="en-US" altLang="pt-BR" sz="2400" dirty="0"/>
              <a:t> do </a:t>
            </a:r>
            <a:r>
              <a:rPr lang="en-US" altLang="pt-BR" sz="2400" dirty="0" err="1"/>
              <a:t>conhecimento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geográfico</a:t>
            </a:r>
            <a:r>
              <a:rPr lang="en-US" altLang="pt-BR" sz="2400" dirty="0"/>
              <a:t>;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 err="1"/>
              <a:t>Biopolítica</a:t>
            </a:r>
            <a:r>
              <a:rPr lang="en-US" altLang="pt-BR" sz="2400" dirty="0"/>
              <a:t> dos </a:t>
            </a:r>
            <a:r>
              <a:rPr lang="en-US" altLang="pt-BR" sz="2400" dirty="0" err="1"/>
              <a:t>censos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demográficos</a:t>
            </a:r>
            <a:r>
              <a:rPr lang="en-US" altLang="pt-BR" sz="2400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/>
              <a:t> O </a:t>
            </a:r>
            <a:r>
              <a:rPr lang="en-US" altLang="pt-BR" sz="2400" dirty="0" err="1"/>
              <a:t>mapeamento</a:t>
            </a:r>
            <a:r>
              <a:rPr lang="en-US" altLang="pt-BR" sz="2400" dirty="0"/>
              <a:t> total do </a:t>
            </a:r>
            <a:r>
              <a:rPr lang="en-US" altLang="pt-BR" sz="2400" dirty="0" err="1"/>
              <a:t>país</a:t>
            </a:r>
            <a:r>
              <a:rPr lang="en-US" altLang="pt-BR" sz="2400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/>
              <a:t> </a:t>
            </a:r>
            <a:r>
              <a:rPr lang="en-US" altLang="pt-BR" sz="2400" dirty="0" err="1"/>
              <a:t>Propostas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regionalização</a:t>
            </a:r>
            <a:r>
              <a:rPr lang="en-US" altLang="pt-BR" sz="2400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/>
              <a:t> </a:t>
            </a:r>
            <a:r>
              <a:rPr lang="en-US" altLang="pt-BR" sz="2400" dirty="0" err="1"/>
              <a:t>Estruturas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produtivas</a:t>
            </a:r>
            <a:r>
              <a:rPr lang="en-US" altLang="pt-BR" sz="2400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/>
              <a:t> A </a:t>
            </a:r>
            <a:r>
              <a:rPr lang="en-US" altLang="pt-BR" sz="2400" dirty="0" err="1"/>
              <a:t>complementaridade</a:t>
            </a:r>
            <a:r>
              <a:rPr lang="en-US" altLang="pt-BR" sz="2400" dirty="0"/>
              <a:t> dos </a:t>
            </a:r>
            <a:r>
              <a:rPr lang="en-US" altLang="pt-BR" sz="2400" dirty="0" err="1"/>
              <a:t>espaços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regionais</a:t>
            </a:r>
            <a:r>
              <a:rPr lang="en-US" altLang="pt-BR" sz="2400" dirty="0"/>
              <a:t>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7157192"/>
            <a:ext cx="10080624" cy="4024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57" y="700758"/>
            <a:ext cx="9212635" cy="2736095"/>
            <a:chOff x="409710" y="635715"/>
            <a:chExt cx="11142208" cy="2482136"/>
          </a:xfrm>
        </p:grpSpPr>
        <p:sp>
          <p:nvSpPr>
            <p:cNvPr id="140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F38FE2B-3DF9-4514-9018-1185349B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15" y="837544"/>
            <a:ext cx="8521667" cy="146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sz="3800" dirty="0">
                <a:solidFill>
                  <a:srgbClr val="FFFFFF"/>
                </a:solidFill>
              </a:rPr>
              <a:t>A </a:t>
            </a:r>
            <a:r>
              <a:rPr lang="en-US" sz="3800">
                <a:solidFill>
                  <a:srgbClr val="FFFFFF"/>
                </a:solidFill>
              </a:rPr>
              <a:t>regionalização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>
                <a:solidFill>
                  <a:srgbClr val="FFFFFF"/>
                </a:solidFill>
              </a:rPr>
              <a:t>brasileira</a:t>
            </a:r>
            <a:r>
              <a:rPr lang="en-US" sz="3800" dirty="0">
                <a:solidFill>
                  <a:srgbClr val="FFFFFF"/>
                </a:solidFill>
              </a:rPr>
              <a:t> (40’s)</a:t>
            </a:r>
            <a:endParaRPr lang="en-US" sz="3800">
              <a:solidFill>
                <a:srgbClr val="FFFFFF"/>
              </a:solidFill>
            </a:endParaRPr>
          </a:p>
        </p:txBody>
      </p:sp>
      <p:sp>
        <p:nvSpPr>
          <p:cNvPr id="25604" name="CaixaDeTexto 3">
            <a:extLst>
              <a:ext uri="{FF2B5EF4-FFF2-40B4-BE49-F238E27FC236}">
                <a16:creationId xmlns:a16="http://schemas.microsoft.com/office/drawing/2014/main" id="{AE2FCBDE-8EF4-4E36-8E00-6E8AC115C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910" y="2749669"/>
            <a:ext cx="4029401" cy="48100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100" dirty="0"/>
              <a:t>Lógica da divisão de recursos;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100" dirty="0"/>
              <a:t>Dividir, separar, priorizar;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100" dirty="0"/>
              <a:t>Do natural ao humano;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100" dirty="0"/>
              <a:t>Conexão da universidade </a:t>
            </a:r>
            <a:r>
              <a:rPr lang="pt-BR" altLang="pt-BR" sz="2100" dirty="0" err="1"/>
              <a:t>comórgãos</a:t>
            </a:r>
            <a:r>
              <a:rPr lang="pt-BR" altLang="pt-BR" sz="2100" dirty="0"/>
              <a:t> estatais;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100" dirty="0"/>
              <a:t>O </a:t>
            </a:r>
            <a:r>
              <a:rPr lang="en-US" altLang="pt-BR" sz="2100" dirty="0" err="1"/>
              <a:t>Brasil</a:t>
            </a:r>
            <a:r>
              <a:rPr lang="en-US" altLang="pt-BR" sz="2100" dirty="0"/>
              <a:t> </a:t>
            </a:r>
            <a:r>
              <a:rPr lang="en-US" altLang="pt-BR" sz="2100" dirty="0" err="1"/>
              <a:t>desconhecido</a:t>
            </a:r>
            <a:r>
              <a:rPr lang="en-US" altLang="pt-BR" sz="2100" dirty="0"/>
              <a:t>;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100" dirty="0"/>
              <a:t> A </a:t>
            </a:r>
            <a:r>
              <a:rPr lang="en-US" altLang="pt-BR" sz="2100" dirty="0" err="1"/>
              <a:t>criação</a:t>
            </a:r>
            <a:r>
              <a:rPr lang="en-US" altLang="pt-BR" sz="2100" dirty="0"/>
              <a:t> do IBE, CNG e IBGE;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100" dirty="0"/>
              <a:t> O </a:t>
            </a:r>
            <a:r>
              <a:rPr lang="en-US" altLang="pt-BR" sz="2100" dirty="0" err="1"/>
              <a:t>primeiro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censo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demográfico</a:t>
            </a:r>
            <a:r>
              <a:rPr lang="en-US" altLang="pt-BR" sz="2100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100" dirty="0"/>
              <a:t> </a:t>
            </a:r>
            <a:r>
              <a:rPr lang="en-US" altLang="pt-BR" sz="2100" dirty="0" err="1"/>
              <a:t>Os</a:t>
            </a:r>
            <a:r>
              <a:rPr lang="en-US" altLang="pt-BR" sz="2100" dirty="0"/>
              <a:t> </a:t>
            </a:r>
            <a:r>
              <a:rPr lang="en-US" altLang="pt-BR" sz="2100" dirty="0" err="1"/>
              <a:t>critérios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regionalização</a:t>
            </a:r>
            <a:r>
              <a:rPr lang="en-US" altLang="pt-BR" sz="2100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100" dirty="0"/>
              <a:t> </a:t>
            </a:r>
            <a:r>
              <a:rPr lang="en-US" altLang="pt-BR" sz="2100" dirty="0" err="1"/>
              <a:t>Regiões</a:t>
            </a:r>
            <a:r>
              <a:rPr lang="en-US" altLang="pt-BR" sz="2100" dirty="0"/>
              <a:t> </a:t>
            </a:r>
            <a:r>
              <a:rPr lang="en-US" altLang="pt-BR" sz="2100" dirty="0" err="1"/>
              <a:t>naturais</a:t>
            </a:r>
            <a:r>
              <a:rPr lang="en-US" altLang="pt-BR" sz="2100" dirty="0"/>
              <a:t>, </a:t>
            </a:r>
            <a:r>
              <a:rPr lang="en-US" altLang="pt-BR" sz="2100" dirty="0" err="1"/>
              <a:t>regiões</a:t>
            </a:r>
            <a:r>
              <a:rPr lang="en-US" altLang="pt-BR" sz="2100" dirty="0"/>
              <a:t> </a:t>
            </a:r>
            <a:r>
              <a:rPr lang="en-US" altLang="pt-BR" sz="2100" dirty="0" err="1"/>
              <a:t>econômicas</a:t>
            </a:r>
            <a:r>
              <a:rPr lang="en-US" altLang="pt-BR" sz="2100" dirty="0"/>
              <a:t>, </a:t>
            </a:r>
            <a:r>
              <a:rPr lang="en-US" altLang="pt-BR" sz="2100" dirty="0" err="1"/>
              <a:t>regiões</a:t>
            </a:r>
            <a:r>
              <a:rPr lang="en-US" altLang="pt-BR" sz="2100" dirty="0"/>
              <a:t> </a:t>
            </a:r>
            <a:r>
              <a:rPr lang="en-US" altLang="pt-BR" sz="2100" dirty="0" err="1"/>
              <a:t>históricas</a:t>
            </a:r>
            <a:r>
              <a:rPr lang="en-US" altLang="pt-BR" sz="2100" dirty="0"/>
              <a:t>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pt-BR" sz="2100" dirty="0"/>
              <a:t> A </a:t>
            </a:r>
            <a:r>
              <a:rPr lang="en-US" altLang="pt-BR" sz="2100" dirty="0" err="1"/>
              <a:t>eficiência</a:t>
            </a:r>
            <a:r>
              <a:rPr lang="en-US" altLang="pt-BR" sz="2100" dirty="0"/>
              <a:t> da </a:t>
            </a:r>
            <a:r>
              <a:rPr lang="en-US" altLang="pt-BR" sz="2100" dirty="0" err="1"/>
              <a:t>política</a:t>
            </a:r>
            <a:r>
              <a:rPr lang="en-US" altLang="pt-BR" sz="2100" dirty="0"/>
              <a:t>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8957A73-001B-4C13-A500-C7FCBFF03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4" r="1" b="16558"/>
          <a:stretch/>
        </p:blipFill>
        <p:spPr>
          <a:xfrm>
            <a:off x="4782369" y="2699717"/>
            <a:ext cx="4894154" cy="4841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2F2A2-6CF3-487B-ADE2-92A0A702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56" y="0"/>
            <a:ext cx="8604250" cy="1050950"/>
          </a:xfrm>
        </p:spPr>
        <p:txBody>
          <a:bodyPr/>
          <a:lstStyle/>
          <a:p>
            <a:pPr algn="ctr">
              <a:defRPr/>
            </a:pPr>
            <a:r>
              <a:rPr lang="pt-BR" dirty="0"/>
              <a:t>A invenção do Nordeste</a:t>
            </a:r>
          </a:p>
        </p:txBody>
      </p:sp>
      <p:sp>
        <p:nvSpPr>
          <p:cNvPr id="26627" name="CaixaDeTexto 2">
            <a:extLst>
              <a:ext uri="{FF2B5EF4-FFF2-40B4-BE49-F238E27FC236}">
                <a16:creationId xmlns:a16="http://schemas.microsoft.com/office/drawing/2014/main" id="{BE3E76CE-2377-4169-B2E7-EA721CABE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5275"/>
            <a:ext cx="5468938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 </a:t>
            </a:r>
            <a:r>
              <a:rPr lang="pt-BR" altLang="pt-BR" sz="2800">
                <a:solidFill>
                  <a:schemeClr val="tx1"/>
                </a:solidFill>
              </a:rPr>
              <a:t>Divisão inexistente até o final do século XIX; 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</a:rPr>
              <a:t> Bahia era vista como semelhante ao Sudeste bra-sileiro, enquanto o Maranhão era visto como continuidade da Ama-zônia;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</a:rPr>
              <a:t> Ausência de acordos integra-dores até então: culturas distin-tas, alimentação diferenciada, produtos diferenciados;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</a:rPr>
              <a:t> Seca: elemento de integração?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</a:rPr>
              <a:t> Invenção do regionalismo nor-destino</a:t>
            </a:r>
          </a:p>
        </p:txBody>
      </p:sp>
      <p:pic>
        <p:nvPicPr>
          <p:cNvPr id="26628" name="Picture 5" descr="http://wwwusers.rdc.puc-rio.br/kids/kidlink/khouse/kfamilia/2008/gifs_comuns/nordeste.gif">
            <a:extLst>
              <a:ext uri="{FF2B5EF4-FFF2-40B4-BE49-F238E27FC236}">
                <a16:creationId xmlns:a16="http://schemas.microsoft.com/office/drawing/2014/main" id="{C03E8F57-F235-47D2-A54F-5AF43687F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116013"/>
            <a:ext cx="38893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http://trovador.files.wordpress.com/2009/02/1944-retirantes.jpg">
            <a:extLst>
              <a:ext uri="{FF2B5EF4-FFF2-40B4-BE49-F238E27FC236}">
                <a16:creationId xmlns:a16="http://schemas.microsoft.com/office/drawing/2014/main" id="{27BA4A54-351E-467A-A4DD-42BB70450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4500563"/>
            <a:ext cx="387985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708</Words>
  <Application>Microsoft Office PowerPoint</Application>
  <PresentationFormat>Personalizar</PresentationFormat>
  <Paragraphs>104</Paragraphs>
  <Slides>15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2</vt:lpstr>
      <vt:lpstr>Tema do Office</vt:lpstr>
      <vt:lpstr>Apresentação do PowerPoint</vt:lpstr>
      <vt:lpstr>  Política e direito</vt:lpstr>
      <vt:lpstr>Estado-Nação e suas instituições</vt:lpstr>
      <vt:lpstr>As teorias do Estado</vt:lpstr>
      <vt:lpstr>Da história do Estado-Nação  à história da Geografia </vt:lpstr>
      <vt:lpstr>Da política à Geografia Política</vt:lpstr>
      <vt:lpstr>Utilitarismo e a Geografia Ativa</vt:lpstr>
      <vt:lpstr>A regionalização brasileira (40’s)</vt:lpstr>
      <vt:lpstr>A invenção do Nordeste</vt:lpstr>
      <vt:lpstr>Nova regionalização brasileira?</vt:lpstr>
      <vt:lpstr>Geopolítica Clássica</vt:lpstr>
      <vt:lpstr>Golbery, Geopolítica do Brasil</vt:lpstr>
      <vt:lpstr>Geopolítica de K. Haushoffer</vt:lpstr>
      <vt:lpstr>Limites da Geopolítica clássica</vt:lpstr>
      <vt:lpstr>  A nova geopolítica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Valverde</dc:creator>
  <cp:lastModifiedBy>Rodrigo Valverde</cp:lastModifiedBy>
  <cp:revision>3</cp:revision>
  <dcterms:created xsi:type="dcterms:W3CDTF">2020-05-21T15:06:37Z</dcterms:created>
  <dcterms:modified xsi:type="dcterms:W3CDTF">2020-05-27T10:19:37Z</dcterms:modified>
</cp:coreProperties>
</file>