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4A26-65C6-435C-89C0-1D52629F1991}" type="datetimeFigureOut">
              <a:rPr lang="pt-BR" smtClean="0"/>
              <a:t>14/03/2019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F851-BB29-4869-A721-B1E7F91CF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8125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4A26-65C6-435C-89C0-1D52629F1991}" type="datetimeFigureOut">
              <a:rPr lang="pt-BR" smtClean="0"/>
              <a:t>14/03/2019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F851-BB29-4869-A721-B1E7F91CF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9340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4A26-65C6-435C-89C0-1D52629F1991}" type="datetimeFigureOut">
              <a:rPr lang="pt-BR" smtClean="0"/>
              <a:t>14/03/2019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F851-BB29-4869-A721-B1E7F91CF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7167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4A26-65C6-435C-89C0-1D52629F1991}" type="datetimeFigureOut">
              <a:rPr lang="pt-BR" smtClean="0"/>
              <a:t>14/03/2019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F851-BB29-4869-A721-B1E7F91CF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868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4A26-65C6-435C-89C0-1D52629F1991}" type="datetimeFigureOut">
              <a:rPr lang="pt-BR" smtClean="0"/>
              <a:t>14/03/2019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F851-BB29-4869-A721-B1E7F91CF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836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4A26-65C6-435C-89C0-1D52629F1991}" type="datetimeFigureOut">
              <a:rPr lang="pt-BR" smtClean="0"/>
              <a:t>14/03/2019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F851-BB29-4869-A721-B1E7F91CF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91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4A26-65C6-435C-89C0-1D52629F1991}" type="datetimeFigureOut">
              <a:rPr lang="pt-BR" smtClean="0"/>
              <a:t>14/03/2019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F851-BB29-4869-A721-B1E7F91CF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671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4A26-65C6-435C-89C0-1D52629F1991}" type="datetimeFigureOut">
              <a:rPr lang="pt-BR" smtClean="0"/>
              <a:t>14/03/2019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F851-BB29-4869-A721-B1E7F91CF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22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4A26-65C6-435C-89C0-1D52629F1991}" type="datetimeFigureOut">
              <a:rPr lang="pt-BR" smtClean="0"/>
              <a:t>14/03/2019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F851-BB29-4869-A721-B1E7F91CF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6930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4A26-65C6-435C-89C0-1D52629F1991}" type="datetimeFigureOut">
              <a:rPr lang="pt-BR" smtClean="0"/>
              <a:t>14/03/2019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F851-BB29-4869-A721-B1E7F91CF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777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4A26-65C6-435C-89C0-1D52629F1991}" type="datetimeFigureOut">
              <a:rPr lang="pt-BR" smtClean="0"/>
              <a:t>14/03/2019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F851-BB29-4869-A721-B1E7F91CF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218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D4A26-65C6-435C-89C0-1D52629F1991}" type="datetimeFigureOut">
              <a:rPr lang="pt-BR" smtClean="0"/>
              <a:t>14/03/2019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EF851-BB29-4869-A721-B1E7F91CF0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027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/>
              <a:t>Família romano-germânica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6551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pt-BR" b="1" dirty="0"/>
              <a:t>doutrina: </a:t>
            </a:r>
            <a:r>
              <a:rPr lang="pt-BR" dirty="0"/>
              <a:t>em que sentido a doutrina pode ser fonte de direito?</a:t>
            </a:r>
          </a:p>
          <a:p>
            <a:pPr lvl="2"/>
            <a:r>
              <a:rPr lang="pt-BR" dirty="0"/>
              <a:t>interpretação da norma escrita feita por acadêmicos (p.ex.: significado de dano moral)</a:t>
            </a:r>
          </a:p>
          <a:p>
            <a:pPr lvl="2"/>
            <a:r>
              <a:rPr lang="pt-BR" dirty="0"/>
              <a:t>cria instrumento de trabalho para os </a:t>
            </a:r>
            <a:r>
              <a:rPr lang="pt-BR" dirty="0" smtClean="0"/>
              <a:t>juristas </a:t>
            </a:r>
            <a:endParaRPr lang="pt-BR" dirty="0"/>
          </a:p>
          <a:p>
            <a:pPr lvl="2"/>
            <a:r>
              <a:rPr lang="pt-BR" dirty="0"/>
              <a:t>estilos de doutrina</a:t>
            </a:r>
          </a:p>
          <a:p>
            <a:pPr lvl="3"/>
            <a:r>
              <a:rPr lang="pt-BR" dirty="0"/>
              <a:t>comentários aos códigos </a:t>
            </a:r>
          </a:p>
          <a:p>
            <a:pPr lvl="3"/>
            <a:r>
              <a:rPr lang="pt-BR" dirty="0"/>
              <a:t>manuais e tratados </a:t>
            </a:r>
          </a:p>
          <a:p>
            <a:pPr lvl="2"/>
            <a:r>
              <a:rPr lang="pt-BR" dirty="0"/>
              <a:t>apenas de modo mediato a doutrina é fonte de direito:</a:t>
            </a:r>
          </a:p>
          <a:p>
            <a:pPr lvl="3"/>
            <a:r>
              <a:rPr lang="pt-BR" dirty="0"/>
              <a:t>poder legislativo transforma em lei o que foi elaborado nas universidades</a:t>
            </a:r>
          </a:p>
          <a:p>
            <a:pPr lvl="3"/>
            <a:r>
              <a:rPr lang="pt-BR" dirty="0"/>
              <a:t>poder judiciário interpreta recorrendo a conceitos desenvolvidos nas universidades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7363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366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/>
              <a:t>Ponto de partida: </a:t>
            </a:r>
            <a:r>
              <a:rPr lang="pt-BR" dirty="0"/>
              <a:t>século V. Queda do </a:t>
            </a:r>
            <a:r>
              <a:rPr lang="pt-BR" i="1" dirty="0"/>
              <a:t>Império romano do ocidente</a:t>
            </a:r>
            <a:r>
              <a:rPr lang="pt-BR" dirty="0"/>
              <a:t>, com as invasões de povos germânicos (francos, lombardos, visigodos etc.). </a:t>
            </a:r>
          </a:p>
          <a:p>
            <a:pPr lvl="0"/>
            <a:r>
              <a:rPr lang="pt-BR" dirty="0"/>
              <a:t>desaparecimento gradual do direito romano. Em seu lugar, o direito consuetudinário</a:t>
            </a:r>
          </a:p>
          <a:p>
            <a:pPr lvl="0"/>
            <a:r>
              <a:rPr lang="pt-BR" dirty="0"/>
              <a:t>substituição do ideal de justiça do direito romano de dar a cada um o que lhe pertence pelos ideais</a:t>
            </a:r>
          </a:p>
          <a:p>
            <a:pPr lvl="1"/>
            <a:r>
              <a:rPr lang="pt-BR" dirty="0"/>
              <a:t>de manter a coesão do grupo, assegurando convivência pacífica entre rivais</a:t>
            </a:r>
          </a:p>
          <a:p>
            <a:pPr lvl="1"/>
            <a:r>
              <a:rPr lang="pt-BR" dirty="0"/>
              <a:t>de uma sociedade cristã fundada na fraternidade e caridade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206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Renascimento do ideal de justiça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 smtClean="0"/>
              <a:t>Condições de possibilidade </a:t>
            </a:r>
            <a:r>
              <a:rPr lang="pt-BR" dirty="0" smtClean="0"/>
              <a:t>(séc. </a:t>
            </a:r>
            <a:r>
              <a:rPr lang="pt-BR" dirty="0" err="1" smtClean="0"/>
              <a:t>XII-XIII</a:t>
            </a:r>
            <a:r>
              <a:rPr lang="pt-BR" dirty="0" smtClean="0"/>
              <a:t>, Ocidente europeu)</a:t>
            </a:r>
          </a:p>
          <a:p>
            <a:pPr marL="0" lvl="0" indent="0">
              <a:buNone/>
            </a:pPr>
            <a:r>
              <a:rPr lang="pt-BR" dirty="0" smtClean="0"/>
              <a:t>1. expansão </a:t>
            </a:r>
            <a:r>
              <a:rPr lang="pt-BR" dirty="0"/>
              <a:t>do comércio</a:t>
            </a:r>
          </a:p>
          <a:p>
            <a:pPr marL="0" lvl="0" indent="0">
              <a:buNone/>
            </a:pPr>
            <a:r>
              <a:rPr lang="pt-BR" dirty="0" smtClean="0"/>
              <a:t>2. crescimento </a:t>
            </a:r>
            <a:r>
              <a:rPr lang="pt-BR" dirty="0"/>
              <a:t>de centros urbanos</a:t>
            </a:r>
          </a:p>
          <a:p>
            <a:pPr marL="0" lvl="0" indent="0">
              <a:buNone/>
            </a:pPr>
            <a:r>
              <a:rPr lang="pt-BR" dirty="0" smtClean="0"/>
              <a:t>3. necessidade </a:t>
            </a:r>
            <a:r>
              <a:rPr lang="pt-BR" dirty="0"/>
              <a:t>de segurança jurídica, que inexistia num ambiente em que os processos eram resolvidos mediante apelo ao sobrenatural </a:t>
            </a:r>
          </a:p>
          <a:p>
            <a:pPr marL="0" lvl="0" indent="0">
              <a:buNone/>
            </a:pPr>
            <a:r>
              <a:rPr lang="pt-BR" dirty="0" smtClean="0"/>
              <a:t>4. a </a:t>
            </a:r>
            <a:r>
              <a:rPr lang="pt-BR" dirty="0"/>
              <a:t>insuficiência dos costumes tribais dos povos germânicos para novas matérias e para abranger áreas fora de seus domínios territoriais.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1466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Pilares do sistema romano-germânico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pt-BR" dirty="0"/>
              <a:t>ensino do direito romano em todas as universidades europeias, juntamente com o direito </a:t>
            </a:r>
            <a:r>
              <a:rPr lang="pt-BR" dirty="0" smtClean="0"/>
              <a:t>canônico</a:t>
            </a:r>
            <a:endParaRPr lang="pt-BR" dirty="0"/>
          </a:p>
          <a:p>
            <a:pPr lvl="2"/>
            <a:r>
              <a:rPr lang="pt-BR" dirty="0"/>
              <a:t>obra da razão</a:t>
            </a:r>
          </a:p>
          <a:p>
            <a:pPr lvl="2"/>
            <a:r>
              <a:rPr lang="pt-BR" dirty="0"/>
              <a:t>vocação universal, não está ligado a nenhuma tradição local</a:t>
            </a:r>
          </a:p>
          <a:p>
            <a:pPr lvl="2"/>
            <a:r>
              <a:rPr lang="pt-BR" dirty="0"/>
              <a:t>o direito é visto como conjunto de normas que prescrevem como os indivíduos devem se comportar e não como um litígio deve ser resolvido</a:t>
            </a:r>
          </a:p>
          <a:p>
            <a:pPr lvl="1"/>
            <a:r>
              <a:rPr lang="pt-BR" dirty="0"/>
              <a:t>direitos germânicos </a:t>
            </a:r>
          </a:p>
          <a:p>
            <a:pPr lvl="2"/>
            <a:r>
              <a:rPr lang="pt-BR" dirty="0"/>
              <a:t>direito consuetudinário: sociedades tradicionais e fechadas</a:t>
            </a:r>
          </a:p>
          <a:p>
            <a:pPr lvl="2"/>
            <a:r>
              <a:rPr lang="pt-BR" dirty="0"/>
              <a:t>espírito comunitário e não individualista</a:t>
            </a:r>
          </a:p>
          <a:p>
            <a:pPr lvl="2"/>
            <a:r>
              <a:rPr lang="pt-BR" dirty="0"/>
              <a:t>relações de família</a:t>
            </a:r>
          </a:p>
          <a:p>
            <a:pPr lvl="2"/>
            <a:r>
              <a:rPr lang="pt-BR" dirty="0"/>
              <a:t>regime de terras</a:t>
            </a:r>
          </a:p>
          <a:p>
            <a:pPr lvl="2"/>
            <a:r>
              <a:rPr lang="pt-BR" dirty="0" smtClean="0"/>
              <a:t>sucessões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117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b="1" dirty="0"/>
              <a:t>Elementos constitutivos do sistema</a:t>
            </a:r>
            <a:endParaRPr lang="pt-BR" dirty="0"/>
          </a:p>
          <a:p>
            <a:pPr lvl="1"/>
            <a:r>
              <a:rPr lang="pt-BR" dirty="0"/>
              <a:t>direito público e direito privado</a:t>
            </a:r>
          </a:p>
          <a:p>
            <a:pPr lvl="2"/>
            <a:r>
              <a:rPr lang="pt-BR" dirty="0"/>
              <a:t>direito público: relação entre poder público e poder privado. Princípio da legalidade</a:t>
            </a:r>
          </a:p>
          <a:p>
            <a:pPr lvl="2"/>
            <a:r>
              <a:rPr lang="pt-BR" dirty="0"/>
              <a:t>direito privado: relação entre particulares. Princípio da liberdade</a:t>
            </a:r>
          </a:p>
          <a:p>
            <a:pPr lvl="1"/>
            <a:r>
              <a:rPr lang="pt-BR" dirty="0"/>
              <a:t>direito material e direito processual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1512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Fontes do sistema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b="1" dirty="0" smtClean="0"/>
              <a:t>lei</a:t>
            </a:r>
            <a:r>
              <a:rPr lang="pt-BR" b="1" dirty="0"/>
              <a:t>: </a:t>
            </a:r>
            <a:endParaRPr lang="pt-BR" dirty="0"/>
          </a:p>
          <a:p>
            <a:pPr lvl="2"/>
            <a:r>
              <a:rPr lang="pt-BR" dirty="0"/>
              <a:t>hierarquizada (constituição no vértice)</a:t>
            </a:r>
          </a:p>
          <a:p>
            <a:pPr lvl="2"/>
            <a:r>
              <a:rPr lang="pt-BR" dirty="0"/>
              <a:t>ponto de partida para a solução de um problema</a:t>
            </a:r>
          </a:p>
          <a:p>
            <a:pPr lvl="2"/>
            <a:r>
              <a:rPr lang="pt-BR" dirty="0"/>
              <a:t>resultado de uma decisão política, estabelece o quadro normativo </a:t>
            </a:r>
          </a:p>
          <a:p>
            <a:pPr lvl="2"/>
            <a:r>
              <a:rPr lang="pt-BR" dirty="0"/>
              <a:t>prescreve como os indivíduos devem se comportar, e não como um determinado litígio deve ser resolvido</a:t>
            </a:r>
          </a:p>
          <a:p>
            <a:pPr lvl="2"/>
            <a:r>
              <a:rPr lang="pt-BR" dirty="0"/>
              <a:t>os códigos são o ponto de partida do raciocínio </a:t>
            </a:r>
            <a:r>
              <a:rPr lang="pt-BR" dirty="0" smtClean="0"/>
              <a:t>dos </a:t>
            </a:r>
            <a:r>
              <a:rPr lang="pt-BR" dirty="0"/>
              <a:t>juristas para descobrir a solução a aplicar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9083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pt-BR" b="1" dirty="0"/>
              <a:t>jurisprudência:</a:t>
            </a:r>
            <a:r>
              <a:rPr lang="pt-BR" dirty="0"/>
              <a:t> formuladas dentro do quadro estabelecido pelo legislador</a:t>
            </a:r>
          </a:p>
          <a:p>
            <a:pPr lvl="2"/>
            <a:r>
              <a:rPr lang="pt-BR" dirty="0"/>
              <a:t>interpretação lógica, gramatical, complementada pelos trabalhos preparatórios. </a:t>
            </a:r>
            <a:endParaRPr lang="pt-BR" dirty="0" smtClean="0"/>
          </a:p>
          <a:p>
            <a:pPr lvl="2"/>
            <a:r>
              <a:rPr lang="pt-BR" dirty="0" smtClean="0"/>
              <a:t>métodos </a:t>
            </a:r>
            <a:r>
              <a:rPr lang="pt-BR" dirty="0"/>
              <a:t>de interpretação que libertam o juiz da lei, sem ignorá-la: </a:t>
            </a:r>
          </a:p>
          <a:p>
            <a:pPr lvl="3"/>
            <a:r>
              <a:rPr lang="pt-BR" dirty="0"/>
              <a:t>interpretar dentro do espírito do nosso tempo, e não do tempo do legislador (p.ex.: o espírito de uma revolução)</a:t>
            </a:r>
          </a:p>
          <a:p>
            <a:pPr lvl="3"/>
            <a:r>
              <a:rPr lang="pt-BR" dirty="0"/>
              <a:t>interpretar a partir de prescrições de caráter geral contidas no ordenamento ou desenvolvidas pela doutrina: bons costumes, consciência do homem honesto</a:t>
            </a:r>
          </a:p>
          <a:p>
            <a:pPr lvl="2"/>
            <a:r>
              <a:rPr lang="pt-BR" dirty="0"/>
              <a:t>interpretação como ato de escolha </a:t>
            </a:r>
            <a:r>
              <a:rPr lang="pt-BR" dirty="0" smtClean="0"/>
              <a:t>política</a:t>
            </a:r>
            <a:endParaRPr lang="pt-BR" dirty="0"/>
          </a:p>
          <a:p>
            <a:pPr lvl="2"/>
            <a:r>
              <a:rPr lang="pt-BR" dirty="0"/>
              <a:t>estilos de jurisprudência</a:t>
            </a:r>
          </a:p>
          <a:p>
            <a:pPr lvl="3"/>
            <a:r>
              <a:rPr lang="pt-BR" dirty="0"/>
              <a:t>acórdãos formados por votos individuais (STF)</a:t>
            </a:r>
          </a:p>
          <a:p>
            <a:pPr lvl="3"/>
            <a:r>
              <a:rPr lang="pt-BR" dirty="0"/>
              <a:t>decisões coletivas</a:t>
            </a:r>
          </a:p>
          <a:p>
            <a:pPr lvl="4"/>
            <a:r>
              <a:rPr lang="pt-BR" dirty="0"/>
              <a:t>votos concordantes em separado</a:t>
            </a:r>
          </a:p>
          <a:p>
            <a:pPr lvl="4"/>
            <a:r>
              <a:rPr lang="pt-BR" dirty="0"/>
              <a:t>votos dissidentes em separado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4170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b="1" dirty="0"/>
              <a:t>princípios gerais: </a:t>
            </a:r>
            <a:endParaRPr lang="pt-BR" dirty="0"/>
          </a:p>
          <a:p>
            <a:pPr lvl="2"/>
            <a:r>
              <a:rPr lang="pt-BR" dirty="0"/>
              <a:t>presentes no texto legal ou no universo legislativo: igualdade entre homem e mulher, igualdade entre filhos havidos dentro e fora do casamento</a:t>
            </a:r>
          </a:p>
          <a:p>
            <a:pPr lvl="2"/>
            <a:r>
              <a:rPr lang="pt-BR" dirty="0"/>
              <a:t>deduzidos de fora da lei </a:t>
            </a:r>
            <a:r>
              <a:rPr lang="pt-BR" dirty="0" smtClean="0"/>
              <a:t>: </a:t>
            </a:r>
            <a:r>
              <a:rPr lang="pt-BR" dirty="0"/>
              <a:t>abuso de direito, não agir contra fato </a:t>
            </a:r>
            <a:r>
              <a:rPr lang="pt-BR" dirty="0" smtClean="0"/>
              <a:t>próprio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4038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b="1" dirty="0"/>
              <a:t>costume: </a:t>
            </a:r>
            <a:endParaRPr lang="pt-BR" dirty="0"/>
          </a:p>
          <a:p>
            <a:pPr lvl="2"/>
            <a:r>
              <a:rPr lang="pt-BR" dirty="0"/>
              <a:t>serve como complemento para interpretar a lei escrita</a:t>
            </a:r>
          </a:p>
          <a:p>
            <a:pPr lvl="2"/>
            <a:r>
              <a:rPr lang="pt-BR" dirty="0"/>
              <a:t>o costume poderá vincular se, no caso concreto, for demonstrado que determinado tipo de comportamento, dada a sua repetição, criou expectativas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39055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590</Words>
  <Application>Microsoft Office PowerPoint</Application>
  <PresentationFormat>Apresentação na tela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Família romano-germânica</vt:lpstr>
      <vt:lpstr>Apresentação do PowerPoint</vt:lpstr>
      <vt:lpstr>Renascimento do ideal de justiça</vt:lpstr>
      <vt:lpstr>Pilares do sistema romano-germânico</vt:lpstr>
      <vt:lpstr>Apresentação do PowerPoint</vt:lpstr>
      <vt:lpstr>Fontes do sistema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Família romano-germânica</dc:title>
  <dc:creator>Geraldo Miniuci</dc:creator>
  <cp:lastModifiedBy>Geraldo Miniuci</cp:lastModifiedBy>
  <cp:revision>7</cp:revision>
  <dcterms:created xsi:type="dcterms:W3CDTF">2019-03-14T14:10:00Z</dcterms:created>
  <dcterms:modified xsi:type="dcterms:W3CDTF">2019-03-14T14:33:55Z</dcterms:modified>
</cp:coreProperties>
</file>