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5143500" type="screen16x9"/>
  <p:notesSz cx="6858000" cy="9144000"/>
  <p:embeddedFontLst>
    <p:embeddedFont>
      <p:font typeface="Roboto" panose="020B0604020202020204" charset="0"/>
      <p:regular r:id="rId73"/>
      <p:bold r:id="rId74"/>
      <p:italic r:id="rId75"/>
      <p:boldItalic r:id="rId76"/>
    </p:embeddedFont>
    <p:embeddedFont>
      <p:font typeface="Roboto Medium" panose="020B060402020202020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triz Reis Silva" initials="" lastIdx="2" clrIdx="0"/>
  <p:cmAuthor id="1" name="Fernanda Andrade do Nascimento Alves"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2-18T13:33:00.732" idx="1">
    <p:pos x="6000" y="0"/>
    <p:text>estruturas flexíveis e vazadas que permitem modificações por
parte daqueles que queiram utilizá-las em outros contextos que não o
das propostas iniciais. (ROJO E MOURA, 2012, p.8)</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96324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05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a902a78f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a902a78f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7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2ff188ddb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2ff188dd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96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582a0195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582a0195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44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936a30b9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936a30b9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975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936a30b9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936a30b9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95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936a30b9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936a30b9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510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936a30b9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936a30b9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34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936a30b9f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936a30b9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882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1ea92b9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1ea92b9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319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1ea92b90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1ea92b90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22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582a01952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582a0195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60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936a30b9f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936a30b9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54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1ea92b90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1ea92b90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514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1ea92b90f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1ea92b90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833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1ea92b90f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1ea92b90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06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1ea92b90f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1ea92b90f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676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1ea92b90f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b1ea92b90f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43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1ea92b90f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1ea92b90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276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b1ea92b90f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b1ea92b90f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87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1ea92b90f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1ea92b90f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461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1ea92b90f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1ea92b90f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16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582a01952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582a0195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881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1ea92b90f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1ea92b90f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555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936a30b9f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936a30b9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993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936a30b9f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936a30b9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208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936a30b9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a936a30b9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045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1ea92b90f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b1ea92b90f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6325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2ff188ddb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a2ff188dd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244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1ea92b90f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1ea92b90f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093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f0fc2ed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af0fc2ed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131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f0fc2ed5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f0fc2ed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090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af1fd19d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af1fd19d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95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936a30b9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936a30b9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690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af0fc2ed5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af0fc2ed5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996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af0fc2ed5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af0fc2ed5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807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f0fc2ed5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f0fc2ed5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816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af1fd19df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af1fd19d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815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1ea92b90f_1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b1ea92b90f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756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ada48e2c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ada48e2c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648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d8dba81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d8dba81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589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ad8dba81c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ad8dba81c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197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b1ea92b90f_1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b1ea92b90f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664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1ea92b90f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1ea92b90f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77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936a30b9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936a30b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635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ad8dba81c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ad8dba81c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1419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da48e2cc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da48e2c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82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ada48e2cc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ada48e2c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853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ad8dba81c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ad8dba81c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2390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ada48e2cc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ada48e2cc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064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a582a0195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a582a0195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12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ada48e2cc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ada48e2cc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0845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a936a30b9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a936a30b9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581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a582a0195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a582a0195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42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b1ea92b90f_1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b1ea92b90f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98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582a0195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582a0195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4590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b1ea92b90f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b1ea92b90f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915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a902a78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aa902a78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4957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aa902a78f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aa902a78f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7207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a582a0195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a582a019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7830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a902a78f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aa902a78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0393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aa902a78f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aa902a78f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1230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aa902a78f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aa902a78f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9066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aa902a78f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aa902a78f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5475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aa902a78f3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aa902a78f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1601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aa902a78f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aa902a78f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75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582a01952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582a0195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3111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a902a78f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aa902a78f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015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a902a78f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a902a78f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16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a902a78f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a902a78f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41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michaelis.uol.com.br/busca?r=0&amp;f=0&amp;t=0&amp;palavra=semin%C3%A1rio"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file:///C:\Users\Public\Documents\bea\Faculdade\Atividade%20de%20Est&#225;gio_ESPANHOL\trabalho%20final\TELLES_Semin&#225;rio%20dos%20Ratos.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d4j5lKER5Y&amp;ab_channel=Taui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letras.mus.br/chico-buarque/45133/" TargetMode="Externa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abcdoabc.com.br/caderno/corrupcao-direito-politicos-ratos-escobar-hamelin-4533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rtamaior.com.br/?/Editoria/Pelo-Mundo/Em-audio-vazado-primeira-dama-do-Chile-alerta-amiga-teremos-que-diminuir-nossos-privilegios-/6/45572"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jamboard.google.com/d/1WbohAya8tJ_MF4-fGCkm4Nh-8MCiT0IrcuF4msbRroU/viewer?f=0"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coladaweb.com/literatura/contos-e-mini-conto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br.depositphotos.com/stock-photos/lupa-com-olho.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dle.rae.es/el#ESraxkH"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com.br/maps/@-34.5980835,-58.3917004,3a,60y,194.13h,91.4t/data=!3m6!1e1!3m4!1seDYGfW6h4z5HFi0jQvLZJg!2e0!7i16384!8i8192?hl=pt-BR&amp;authuser=0"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image" Target="../media/image9.jpg"/><Relationship Id="rId4" Type="http://schemas.openxmlformats.org/officeDocument/2006/relationships/image" Target="../media/image8.jpg"/></Relationships>
</file>

<file path=ppt/slides/_rels/slide43.xml.rels><?xml version="1.0" encoding="UTF-8" standalone="yes"?>
<Relationships xmlns="http://schemas.openxmlformats.org/package/2006/relationships"><Relationship Id="rId3" Type="http://schemas.openxmlformats.org/officeDocument/2006/relationships/hyperlink" Target="https://saopauloantiga.com.br/category/antes-depoi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file:///C:\Users\Public\Documents\bea\Faculdade\Atividade%20de%20Est&#225;gio_ESPANHOL\trabalho%20final\Bestiario_Casa%20tomada.pdf" TargetMode="External"/><Relationship Id="rId3" Type="http://schemas.openxmlformats.org/officeDocument/2006/relationships/notesSlide" Target="../notesSlides/notesSlide45.xml"/><Relationship Id="rId7" Type="http://schemas.openxmlformats.org/officeDocument/2006/relationships/hyperlink" Target="https://www.guiapraticodeespanhol.com.br/2009/09/conto-casa-tomada-de-julio-cortazar-em.htm"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hyperlink" Target="https://www.ifmg.edu.br/governadorvaladares/noticias/dialogos-debate-conto-do-literato-argentino-julio-cortazar/texto-casa-tomada-de-julio-cortazar.pdf" TargetMode="External"/><Relationship Id="rId5" Type="http://schemas.openxmlformats.org/officeDocument/2006/relationships/hyperlink" Target="https://jamboard.google.com/d/1fnD2Z93PEHcTgwGyrOdtR7XbCc5AVhj-KPcp9HaGjFE/viewer?f=0" TargetMode="External"/><Relationship Id="rId4" Type="http://schemas.openxmlformats.org/officeDocument/2006/relationships/image" Target="../media/image11.png"/><Relationship Id="rId9" Type="http://schemas.openxmlformats.org/officeDocument/2006/relationships/image" Target="../media/image10.wmf"/></Relationships>
</file>

<file path=ppt/slides/_rels/slide46.xml.rels><?xml version="1.0" encoding="UTF-8" standalone="yes"?>
<Relationships xmlns="http://schemas.openxmlformats.org/package/2006/relationships"><Relationship Id="rId3" Type="http://schemas.openxmlformats.org/officeDocument/2006/relationships/hyperlink" Target="https://jamboard.google.com/d/1fnD2Z93PEHcTgwGyrOdtR7XbCc5AVhj-KPcp9HaGjFE/viewer?f=1"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g1.globo.com/sp/sao-paulo/noticia/2020/06/16/moradores-reclamam-de-reintegracao-de-posse-na-zona-leste-de-sp-em-meio-a-pandemia.ghtml"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hyperlink" Target="http://lounge.obviousmag.org/literarquiteturas/2012/08/a-casa-que-habita-em-cortazar.html" TargetMode="External"/><Relationship Id="rId5" Type="http://schemas.openxmlformats.org/officeDocument/2006/relationships/hyperlink" Target="https://valengarcia92.wordpress.com/2014/04/03/interpretacion-casa-tomada-por-julio-cortazar/" TargetMode="External"/><Relationship Id="rId4" Type="http://schemas.openxmlformats.org/officeDocument/2006/relationships/image" Target="../media/image13.jpg"/></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hyperlink" Target="https://laplumayellibro.com/casa-tomada-julio-cortazar/"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hyperlink" Target="https://latinta.com.ar/2017/10/gesto-patas-en-la-fuente/"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doi.org/10.1590/2316-40185614" TargetMode="External"/><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98750"/>
            <a:ext cx="8222100" cy="106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x-none" i="1"/>
              <a:t>Una historia absurda o lo absurdo de la Historia </a:t>
            </a:r>
            <a:endParaRPr/>
          </a:p>
        </p:txBody>
      </p:sp>
      <p:sp>
        <p:nvSpPr>
          <p:cNvPr id="86" name="Google Shape;86;p13"/>
          <p:cNvSpPr txBox="1">
            <a:spLocks noGrp="1"/>
          </p:cNvSpPr>
          <p:nvPr>
            <p:ph type="subTitle" idx="1"/>
          </p:nvPr>
        </p:nvSpPr>
        <p:spPr>
          <a:xfrm>
            <a:off x="598100" y="2864658"/>
            <a:ext cx="8222100" cy="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Uma aproximação ao conto fantástico como recurso de leitura e interpretação de um mundo em tempos de necropolítica   </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1700" y="1358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Organização prática </a:t>
            </a:r>
            <a:endParaRPr/>
          </a:p>
        </p:txBody>
      </p:sp>
      <p:sp>
        <p:nvSpPr>
          <p:cNvPr id="143" name="Google Shape;143;p22"/>
          <p:cNvSpPr txBox="1">
            <a:spLocks noGrp="1"/>
          </p:cNvSpPr>
          <p:nvPr>
            <p:ph type="body" idx="1"/>
          </p:nvPr>
        </p:nvSpPr>
        <p:spPr>
          <a:xfrm>
            <a:off x="135000" y="657000"/>
            <a:ext cx="8874000" cy="448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Quanto à língua da produção textual, decidimos não determinar entre português ou espanhol dada as variadas possibilidades de organização (cf. slide 7) deste protótipo, sendo possível trabalhá-lo em aulas de língua portuguesa, espanhol como língua estrangeira ou em projetos interdisciplinares. A escolha da língua das produções pode ser, ainda, uma opção do aluno: alguns escrevem em português, outros em espanhol e, ao final teremos uma </a:t>
            </a:r>
            <a:r>
              <a:rPr lang="x-none" b="1"/>
              <a:t>apresentação plurilingue e intercultural</a:t>
            </a:r>
            <a:r>
              <a:rPr lang="x-none"/>
              <a:t>.   </a:t>
            </a:r>
            <a:endParaRPr/>
          </a:p>
          <a:p>
            <a:pPr marL="0" lvl="0" indent="0" algn="l" rtl="0">
              <a:spcBef>
                <a:spcPts val="1600"/>
              </a:spcBef>
              <a:spcAft>
                <a:spcPts val="0"/>
              </a:spcAft>
              <a:buNone/>
            </a:pPr>
            <a:r>
              <a:rPr lang="x-none"/>
              <a:t>&gt; Apresentamos ainda uma proposta de compartilhamento das produções finais em uma espécie de</a:t>
            </a:r>
            <a:r>
              <a:rPr lang="x-none" b="1"/>
              <a:t> sarau </a:t>
            </a:r>
            <a:r>
              <a:rPr lang="x-none"/>
              <a:t>organizado pelos e para os alunos que permite inúmeras e variadas adaptações de acordo com o perfil e possibilidades de cada turma e escola.</a:t>
            </a:r>
            <a:endParaRPr/>
          </a:p>
          <a:p>
            <a:pPr marL="0" lvl="0" indent="0" algn="l" rtl="0">
              <a:spcBef>
                <a:spcPts val="1600"/>
              </a:spcBef>
              <a:spcAft>
                <a:spcPts val="1600"/>
              </a:spcAft>
              <a:buNone/>
            </a:pPr>
            <a:r>
              <a:rPr lang="x-none"/>
              <a:t>&gt; E, finalmente, sugerimos uma </a:t>
            </a:r>
            <a:r>
              <a:rPr lang="x-none" b="1"/>
              <a:t>proposta de autoavaliação</a:t>
            </a:r>
            <a:r>
              <a:rPr lang="x-none"/>
              <a:t>,                                      tendo em vista favorecer e aguçar a reflexão autocrítica e a                             autonomia do aluno no processo de aprendizagem.   </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3"/>
          <p:cNvSpPr txBox="1">
            <a:spLocks noGrp="1"/>
          </p:cNvSpPr>
          <p:nvPr>
            <p:ph type="title" idx="4294967295"/>
          </p:nvPr>
        </p:nvSpPr>
        <p:spPr>
          <a:xfrm>
            <a:off x="0" y="4647600"/>
            <a:ext cx="7622400" cy="495900"/>
          </a:xfrm>
          <a:prstGeom prst="rect">
            <a:avLst/>
          </a:prstGeom>
          <a:solidFill>
            <a:srgbClr val="EFEFEF"/>
          </a:solidFill>
        </p:spPr>
        <p:txBody>
          <a:bodyPr spcFirstLastPara="1" wrap="square" lIns="91425" tIns="91425" rIns="91425" bIns="91425" anchor="t" anchorCtr="0">
            <a:noAutofit/>
          </a:bodyPr>
          <a:lstStyle/>
          <a:p>
            <a:pPr marL="0" lvl="0" indent="0" algn="l" rtl="0">
              <a:spcBef>
                <a:spcPts val="0"/>
              </a:spcBef>
              <a:spcAft>
                <a:spcPts val="0"/>
              </a:spcAft>
              <a:buNone/>
            </a:pPr>
            <a:r>
              <a:rPr lang="x-none" i="1"/>
              <a:t>Seminário dos ratos</a:t>
            </a:r>
            <a:r>
              <a:rPr lang="x-none"/>
              <a:t>, Lygia Fagundes Telles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2116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Pré-leitura</a:t>
            </a:r>
            <a:endParaRPr/>
          </a:p>
        </p:txBody>
      </p:sp>
      <p:sp>
        <p:nvSpPr>
          <p:cNvPr id="154" name="Google Shape;154;p24"/>
          <p:cNvSpPr txBox="1">
            <a:spLocks noGrp="1"/>
          </p:cNvSpPr>
          <p:nvPr>
            <p:ph type="body" idx="1"/>
          </p:nvPr>
        </p:nvSpPr>
        <p:spPr>
          <a:xfrm>
            <a:off x="311700" y="90225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Antes de ler o texto, podemos trabalhar com os alunos os significados possíveis no título:</a:t>
            </a:r>
            <a:endParaRPr dirty="0"/>
          </a:p>
          <a:p>
            <a:pPr marL="457200" lvl="0" indent="-342900" algn="l" rtl="0">
              <a:spcBef>
                <a:spcPts val="1600"/>
              </a:spcBef>
              <a:spcAft>
                <a:spcPts val="0"/>
              </a:spcAft>
              <a:buSzPts val="1800"/>
              <a:buChar char="●"/>
            </a:pPr>
            <a:r>
              <a:rPr lang="x-none" b="1"/>
              <a:t>o seminário:</a:t>
            </a:r>
            <a:r>
              <a:rPr lang="x-none"/>
              <a:t> os significados segundo </a:t>
            </a:r>
            <a:r>
              <a:rPr lang="x-none" u="sng">
                <a:solidFill>
                  <a:schemeClr val="hlink"/>
                </a:solidFill>
                <a:hlinkClick r:id="rId3"/>
              </a:rPr>
              <a:t>o dicionário</a:t>
            </a:r>
            <a:endParaRPr dirty="0"/>
          </a:p>
          <a:p>
            <a:pPr marL="457200" lvl="0" indent="-342900" algn="l" rtl="0">
              <a:spcBef>
                <a:spcPts val="0"/>
              </a:spcBef>
              <a:spcAft>
                <a:spcPts val="0"/>
              </a:spcAft>
              <a:buSzPts val="1800"/>
              <a:buChar char="●"/>
            </a:pPr>
            <a:r>
              <a:rPr lang="x-none" b="1"/>
              <a:t>o gênero</a:t>
            </a:r>
            <a:r>
              <a:rPr lang="x-none"/>
              <a:t> seminário: uma exposição oral especializada seguida por debate sobre um assunto determinado  </a:t>
            </a:r>
            <a:endParaRPr dirty="0"/>
          </a:p>
          <a:p>
            <a:pPr marL="457200" lvl="0" indent="-342900" algn="l" rtl="0">
              <a:spcBef>
                <a:spcPts val="0"/>
              </a:spcBef>
              <a:spcAft>
                <a:spcPts val="0"/>
              </a:spcAft>
              <a:buSzPts val="1800"/>
              <a:buChar char="●"/>
            </a:pPr>
            <a:r>
              <a:rPr lang="x-none"/>
              <a:t>o que este título pode antecipar sobre o conteúdo do conto?</a:t>
            </a:r>
            <a:endParaRPr dirty="0"/>
          </a:p>
          <a:p>
            <a:pPr marL="0" lvl="0" indent="0" algn="l" rtl="0">
              <a:spcBef>
                <a:spcPts val="1600"/>
              </a:spcBef>
              <a:spcAft>
                <a:spcPts val="1600"/>
              </a:spcAft>
              <a:buNone/>
            </a:pPr>
            <a:r>
              <a:rPr lang="x-none"/>
              <a:t>&gt; Neste ponto é importante explorar com os alunos a ambiguidade materializada pela preposição “</a:t>
            </a:r>
            <a:r>
              <a:rPr lang="x-none" b="1"/>
              <a:t>dos”</a:t>
            </a:r>
            <a:r>
              <a:rPr lang="x-none"/>
              <a:t>: a partir do título, vocês conseguem determinar se os ratos são </a:t>
            </a:r>
            <a:r>
              <a:rPr lang="x-none" i="1"/>
              <a:t>o tema</a:t>
            </a:r>
            <a:r>
              <a:rPr lang="x-none"/>
              <a:t> do seminário ou </a:t>
            </a:r>
            <a:r>
              <a:rPr lang="x-none" i="1"/>
              <a:t>os participantes</a:t>
            </a:r>
            <a:r>
              <a:rPr lang="x-none"/>
              <a:t> do mesmo?   </a:t>
            </a:r>
            <a:r>
              <a:rPr lang="x-none" b="1"/>
              <a:t>  </a:t>
            </a:r>
            <a:r>
              <a:rPr lang="x-none"/>
              <a:t>  </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x-none"/>
              <a:t>Lendo o conto  </a:t>
            </a:r>
            <a:endParaRPr dirty="0"/>
          </a:p>
        </p:txBody>
      </p:sp>
      <p:graphicFrame>
        <p:nvGraphicFramePr>
          <p:cNvPr id="2" name="1 Objeto"/>
          <p:cNvGraphicFramePr>
            <a:graphicFrameLocks noChangeAspect="1"/>
          </p:cNvGraphicFramePr>
          <p:nvPr>
            <p:extLst>
              <p:ext uri="{D42A27DB-BD31-4B8C-83A1-F6EECF244321}">
                <p14:modId xmlns:p14="http://schemas.microsoft.com/office/powerpoint/2010/main" val="525121725"/>
              </p:ext>
            </p:extLst>
          </p:nvPr>
        </p:nvGraphicFramePr>
        <p:xfrm>
          <a:off x="4366727" y="2307286"/>
          <a:ext cx="914400" cy="771525"/>
        </p:xfrm>
        <a:graphic>
          <a:graphicData uri="http://schemas.openxmlformats.org/presentationml/2006/ole">
            <mc:AlternateContent xmlns:mc="http://schemas.openxmlformats.org/markup-compatibility/2006">
              <mc:Choice xmlns:v="urn:schemas-microsoft-com:vml" Requires="v">
                <p:oleObj spid="_x0000_s2055" name="Acrobat Document" showAsIcon="1" r:id="rId4" imgW="914400" imgH="771480" progId="Acrobat.Document.DC">
                  <p:link updateAutomatic="1"/>
                </p:oleObj>
              </mc:Choice>
              <mc:Fallback>
                <p:oleObj name="Acrobat Document" showAsIcon="1" r:id="rId4" imgW="914400" imgH="771480" progId="Acrobat.Document.DC">
                  <p:link updateAutomatic="1"/>
                  <p:pic>
                    <p:nvPicPr>
                      <p:cNvPr id="0" name=""/>
                      <p:cNvPicPr/>
                      <p:nvPr/>
                    </p:nvPicPr>
                    <p:blipFill>
                      <a:blip r:embed="rId5"/>
                      <a:stretch>
                        <a:fillRect/>
                      </a:stretch>
                    </p:blipFill>
                    <p:spPr>
                      <a:xfrm>
                        <a:off x="4366727" y="2307286"/>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Estratégias de leitura</a:t>
            </a:r>
            <a:endParaRPr/>
          </a:p>
        </p:txBody>
      </p:sp>
      <p:sp>
        <p:nvSpPr>
          <p:cNvPr id="165" name="Google Shape;165;p26"/>
          <p:cNvSpPr txBox="1">
            <a:spLocks noGrp="1"/>
          </p:cNvSpPr>
          <p:nvPr>
            <p:ph type="body" idx="1"/>
          </p:nvPr>
        </p:nvSpPr>
        <p:spPr>
          <a:xfrm>
            <a:off x="283708" y="1125747"/>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Como pediremos aos alunos que leiam o conto em casa, é interessante que sugiramos aos alunos algumas estratégias que ajude-os a orientar suas leituras, por exemplo:</a:t>
            </a:r>
            <a:endParaRPr dirty="0"/>
          </a:p>
          <a:p>
            <a:pPr marL="457200" lvl="0" indent="-342900" algn="l" rtl="0">
              <a:spcBef>
                <a:spcPts val="1600"/>
              </a:spcBef>
              <a:spcAft>
                <a:spcPts val="0"/>
              </a:spcAft>
              <a:buSzPts val="1800"/>
              <a:buAutoNum type="arabicParenR"/>
            </a:pPr>
            <a:r>
              <a:rPr lang="x-none"/>
              <a:t>qual o objetivo do seminário?</a:t>
            </a:r>
            <a:endParaRPr dirty="0"/>
          </a:p>
          <a:p>
            <a:pPr marL="457200" lvl="0" indent="-342900" algn="l" rtl="0">
              <a:spcBef>
                <a:spcPts val="0"/>
              </a:spcBef>
              <a:spcAft>
                <a:spcPts val="0"/>
              </a:spcAft>
              <a:buSzPts val="1800"/>
              <a:buAutoNum type="arabicParenR"/>
            </a:pPr>
            <a:r>
              <a:rPr lang="x-none"/>
              <a:t>quem são os participantes?</a:t>
            </a:r>
            <a:endParaRPr dirty="0"/>
          </a:p>
          <a:p>
            <a:pPr marL="457200" lvl="0" indent="-342900" algn="l" rtl="0">
              <a:spcBef>
                <a:spcPts val="0"/>
              </a:spcBef>
              <a:spcAft>
                <a:spcPts val="0"/>
              </a:spcAft>
              <a:buSzPts val="1800"/>
              <a:buAutoNum type="arabicParenR"/>
            </a:pPr>
            <a:r>
              <a:rPr lang="x-none"/>
              <a:t>é possível resolver a ambiguidade instaurada pelo título com a leitura do texto completo? Se sim, a partir de quais elementos? Se não, por que?</a:t>
            </a:r>
            <a:endParaRPr dirty="0"/>
          </a:p>
          <a:p>
            <a:pPr marL="457200" lvl="0" indent="-342900" algn="l" rtl="0">
              <a:spcBef>
                <a:spcPts val="0"/>
              </a:spcBef>
              <a:spcAft>
                <a:spcPts val="0"/>
              </a:spcAft>
              <a:buSzPts val="1800"/>
              <a:buAutoNum type="arabicParenR"/>
            </a:pPr>
            <a:r>
              <a:rPr lang="x-none"/>
              <a:t>observe a epígrafe com atenção, pesquise a origem deste texto e pense nas relações que podem existir entre eles.    </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265500" y="1553375"/>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x-none"/>
              <a:t>Pós-leitura</a:t>
            </a:r>
            <a:endParaRPr/>
          </a:p>
        </p:txBody>
      </p:sp>
      <p:sp>
        <p:nvSpPr>
          <p:cNvPr id="171" name="Google Shape;171;p2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x-none"/>
              <a:t>Após leitura em casa, é importante discutir os sentidos que esses textos produziram individualmente para, assim, buscar pontos de comunicação que construa uma interpretação coletiva   </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Primeiras impressões</a:t>
            </a:r>
            <a:endParaRPr/>
          </a:p>
        </p:txBody>
      </p:sp>
      <p:sp>
        <p:nvSpPr>
          <p:cNvPr id="177" name="Google Shape;177;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x-none"/>
              <a:t>você gostou do texto? Por quê? </a:t>
            </a:r>
            <a:endParaRPr/>
          </a:p>
          <a:p>
            <a:pPr marL="457200" lvl="0" indent="-342900" algn="l" rtl="0">
              <a:spcBef>
                <a:spcPts val="0"/>
              </a:spcBef>
              <a:spcAft>
                <a:spcPts val="0"/>
              </a:spcAft>
              <a:buSzPts val="1800"/>
              <a:buChar char="●"/>
            </a:pPr>
            <a:r>
              <a:rPr lang="x-none"/>
              <a:t>que reações te causou? Surpresa, medo, nojo, graça etc?   </a:t>
            </a:r>
            <a:endParaRPr/>
          </a:p>
          <a:p>
            <a:pPr marL="457200" lvl="0" indent="-342900" algn="l" rtl="0">
              <a:spcBef>
                <a:spcPts val="0"/>
              </a:spcBef>
              <a:spcAft>
                <a:spcPts val="0"/>
              </a:spcAft>
              <a:buSzPts val="1800"/>
              <a:buChar char="●"/>
            </a:pPr>
            <a:r>
              <a:rPr lang="x-none"/>
              <a:t>o que mais te chamou a atenção no texto?</a:t>
            </a:r>
            <a:endParaRPr/>
          </a:p>
          <a:p>
            <a:pPr marL="457200" lvl="0" indent="-342900" algn="l" rtl="0">
              <a:spcBef>
                <a:spcPts val="0"/>
              </a:spcBef>
              <a:spcAft>
                <a:spcPts val="0"/>
              </a:spcAft>
              <a:buSzPts val="1800"/>
              <a:buChar char="●"/>
            </a:pPr>
            <a:r>
              <a:rPr lang="x-none"/>
              <a:t>você já tinha lido algum texto parecido? Qual(is)? Por que se parecem? </a:t>
            </a:r>
            <a:endParaRPr/>
          </a:p>
          <a:p>
            <a:pPr marL="0" lvl="0" indent="0" algn="l" rtl="0">
              <a:spcBef>
                <a:spcPts val="1600"/>
              </a:spcBef>
              <a:spcAft>
                <a:spcPts val="1600"/>
              </a:spcAft>
              <a:buNone/>
            </a:pPr>
            <a:r>
              <a:rPr lang="x-none"/>
              <a:t>Ao final dessa primeira troca de impressões, caso as respostas para as perguntas direcionadas nas estratégias de leitura não tenham reverberado ainda, retomá-las de maneira mais direta (cf. slide 14). </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Algumas expressões do conto</a:t>
            </a:r>
            <a:endParaRPr/>
          </a:p>
        </p:txBody>
      </p:sp>
      <p:sp>
        <p:nvSpPr>
          <p:cNvPr id="183" name="Google Shape;183;p29"/>
          <p:cNvSpPr txBox="1">
            <a:spLocks noGrp="1"/>
          </p:cNvSpPr>
          <p:nvPr>
            <p:ph type="body" idx="1"/>
          </p:nvPr>
        </p:nvSpPr>
        <p:spPr>
          <a:xfrm>
            <a:off x="311700" y="1152650"/>
            <a:ext cx="8520600" cy="34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Para aprofundarmos na construção de sentidos, podemos discutir como os alunos entendem os cargos e as atribuições de algumas personagens da narrativa: </a:t>
            </a:r>
            <a:endParaRPr/>
          </a:p>
          <a:p>
            <a:pPr marL="457200" lvl="0" indent="-342900" algn="l" rtl="0">
              <a:spcBef>
                <a:spcPts val="1600"/>
              </a:spcBef>
              <a:spcAft>
                <a:spcPts val="0"/>
              </a:spcAft>
              <a:buSzPts val="1800"/>
              <a:buChar char="●"/>
            </a:pPr>
            <a:r>
              <a:rPr lang="x-none" b="1"/>
              <a:t>Secretário do Bem-Estar Público e Privado</a:t>
            </a:r>
            <a:r>
              <a:rPr lang="x-none"/>
              <a:t> </a:t>
            </a:r>
            <a:endParaRPr/>
          </a:p>
          <a:p>
            <a:pPr marL="457200" lvl="0" indent="-342900" algn="l" rtl="0">
              <a:spcBef>
                <a:spcPts val="0"/>
              </a:spcBef>
              <a:spcAft>
                <a:spcPts val="0"/>
              </a:spcAft>
              <a:buSzPts val="1800"/>
              <a:buChar char="●"/>
            </a:pPr>
            <a:r>
              <a:rPr lang="x-none" b="1"/>
              <a:t>Diretor das Classes Conservadoras Desarmadas e Armadas</a:t>
            </a:r>
            <a:endParaRPr b="1"/>
          </a:p>
          <a:p>
            <a:pPr marL="457200" lvl="0" indent="-342900" algn="l" rtl="0">
              <a:spcBef>
                <a:spcPts val="0"/>
              </a:spcBef>
              <a:spcAft>
                <a:spcPts val="0"/>
              </a:spcAft>
              <a:buSzPts val="1800"/>
              <a:buChar char="●"/>
            </a:pPr>
            <a:r>
              <a:rPr lang="x-none" b="1"/>
              <a:t>Chefe de Relações Públicas</a:t>
            </a:r>
            <a:endParaRPr b="1"/>
          </a:p>
          <a:p>
            <a:pPr marL="0" lvl="0" indent="0" algn="l" rtl="0">
              <a:spcBef>
                <a:spcPts val="1600"/>
              </a:spcBef>
              <a:spcAft>
                <a:spcPts val="0"/>
              </a:spcAft>
              <a:buNone/>
            </a:pPr>
            <a:r>
              <a:rPr lang="x-none"/>
              <a:t>&gt; É possível estabelecer alguma relação com os cargos públicos que conhecemos? Ou com os políticos que conhecemos?</a:t>
            </a:r>
            <a:endParaRPr/>
          </a:p>
          <a:p>
            <a:pPr marL="0" lvl="0" indent="0" algn="l" rtl="0">
              <a:spcBef>
                <a:spcPts val="1600"/>
              </a:spcBef>
              <a:spcAft>
                <a:spcPts val="0"/>
              </a:spcAft>
              <a:buNone/>
            </a:pPr>
            <a:r>
              <a:rPr lang="x-none" b="1"/>
              <a:t> </a:t>
            </a:r>
            <a:endParaRPr b="1"/>
          </a:p>
          <a:p>
            <a:pPr marL="0" lvl="0" indent="0" algn="l" rtl="0">
              <a:spcBef>
                <a:spcPts val="1600"/>
              </a:spcBef>
              <a:spcAft>
                <a:spcPts val="0"/>
              </a:spcAft>
              <a:buNone/>
            </a:pPr>
            <a:endParaRPr/>
          </a:p>
          <a:p>
            <a:pPr marL="0" lvl="0" indent="0" algn="l" rtl="0">
              <a:spcBef>
                <a:spcPts val="1600"/>
              </a:spcBef>
              <a:spcAft>
                <a:spcPts val="1600"/>
              </a:spcAft>
              <a:buNone/>
            </a:pPr>
            <a:r>
              <a:rPr lang="x-none"/>
              <a:t> </a:t>
            </a:r>
            <a:r>
              <a:rPr lang="x-none" b="1"/>
              <a:t> </a:t>
            </a:r>
            <a:r>
              <a:rPr lang="x-none"/>
              <a:t>    </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Algumas expressões do conto</a:t>
            </a:r>
            <a:endParaRPr/>
          </a:p>
        </p:txBody>
      </p:sp>
      <p:sp>
        <p:nvSpPr>
          <p:cNvPr id="189" name="Google Shape;189;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b="1" u="sng"/>
              <a:t>O que foram as Revoluções de 32 e 64?</a:t>
            </a:r>
            <a:endParaRPr b="1" u="sng"/>
          </a:p>
          <a:p>
            <a:pPr marL="0" lvl="0" indent="0" algn="l" rtl="0">
              <a:spcBef>
                <a:spcPts val="1600"/>
              </a:spcBef>
              <a:spcAft>
                <a:spcPts val="0"/>
              </a:spcAft>
              <a:buNone/>
            </a:pPr>
            <a:r>
              <a:rPr lang="x-none"/>
              <a:t>&gt; Vocês já ouviram falar dessas revoluções em alguma outra disciplina? Nas aulas de História ou de Geografia, por exemplo? Se não, pesquisem, em casa ou na escola (caso haja a possibilidade de utilizar um laboratório de informática ou outro espaço que disponibilize computadores com acesso à internet) o que foi cada uma dessas revoluções e apresentem no próximo encontro os resultados dessas pesquisas. </a:t>
            </a:r>
            <a:endParaRPr/>
          </a:p>
          <a:p>
            <a:pPr marL="0" lvl="0" indent="0" algn="l" rtl="0">
              <a:spcBef>
                <a:spcPts val="1600"/>
              </a:spcBef>
              <a:spcAft>
                <a:spcPts val="0"/>
              </a:spcAft>
              <a:buNone/>
            </a:pPr>
            <a:endParaRPr/>
          </a:p>
          <a:p>
            <a:pPr marL="0" lvl="0" indent="0" algn="l" rtl="0">
              <a:spcBef>
                <a:spcPts val="1600"/>
              </a:spcBef>
              <a:spcAft>
                <a:spcPts val="1600"/>
              </a:spcAft>
              <a:buNone/>
            </a:pPr>
            <a:r>
              <a:rPr lang="x-none"/>
              <a:t>	   </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2736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i="1"/>
              <a:t>Pode ser a gota d’água…</a:t>
            </a:r>
            <a:r>
              <a:rPr lang="x-none"/>
              <a:t> </a:t>
            </a:r>
            <a:endParaRPr/>
          </a:p>
        </p:txBody>
      </p:sp>
      <p:sp>
        <p:nvSpPr>
          <p:cNvPr id="195" name="Google Shape;195;p31"/>
          <p:cNvSpPr txBox="1">
            <a:spLocks noGrp="1"/>
          </p:cNvSpPr>
          <p:nvPr>
            <p:ph type="body" idx="1"/>
          </p:nvPr>
        </p:nvSpPr>
        <p:spPr>
          <a:xfrm>
            <a:off x="136325" y="969700"/>
            <a:ext cx="44358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300" i="1">
                <a:solidFill>
                  <a:schemeClr val="dk1"/>
                </a:solidFill>
              </a:rPr>
              <a:t>“Entre consternado e tímido, o jovem apontou para o pé enfermo: </a:t>
            </a:r>
            <a:endParaRPr sz="1300" i="1">
              <a:solidFill>
                <a:schemeClr val="dk1"/>
              </a:solidFill>
            </a:endParaRPr>
          </a:p>
          <a:p>
            <a:pPr marL="457200" lvl="0" indent="-311150" algn="l" rtl="0">
              <a:spcBef>
                <a:spcPts val="0"/>
              </a:spcBef>
              <a:spcAft>
                <a:spcPts val="0"/>
              </a:spcAft>
              <a:buClr>
                <a:schemeClr val="dk1"/>
              </a:buClr>
              <a:buSzPts val="1300"/>
              <a:buChar char="-"/>
            </a:pPr>
            <a:r>
              <a:rPr lang="x-none" sz="1300" i="1">
                <a:solidFill>
                  <a:schemeClr val="dk1"/>
                </a:solidFill>
              </a:rPr>
              <a:t>É algo grave? </a:t>
            </a:r>
            <a:endParaRPr sz="1300" i="1">
              <a:solidFill>
                <a:schemeClr val="dk1"/>
              </a:solidFill>
            </a:endParaRPr>
          </a:p>
          <a:p>
            <a:pPr marL="457200" lvl="0" indent="-311150" algn="l" rtl="0">
              <a:spcBef>
                <a:spcPts val="0"/>
              </a:spcBef>
              <a:spcAft>
                <a:spcPts val="0"/>
              </a:spcAft>
              <a:buClr>
                <a:schemeClr val="dk1"/>
              </a:buClr>
              <a:buSzPts val="1300"/>
              <a:buChar char="-"/>
            </a:pPr>
            <a:r>
              <a:rPr lang="x-none" sz="1300" i="1">
                <a:solidFill>
                  <a:schemeClr val="dk1"/>
                </a:solidFill>
              </a:rPr>
              <a:t>A gota. </a:t>
            </a:r>
            <a:endParaRPr sz="1300" i="1">
              <a:solidFill>
                <a:schemeClr val="dk1"/>
              </a:solidFill>
            </a:endParaRPr>
          </a:p>
          <a:p>
            <a:pPr marL="457200" lvl="0" indent="-311150" algn="l" rtl="0">
              <a:spcBef>
                <a:spcPts val="0"/>
              </a:spcBef>
              <a:spcAft>
                <a:spcPts val="0"/>
              </a:spcAft>
              <a:buClr>
                <a:schemeClr val="dk1"/>
              </a:buClr>
              <a:buSzPts val="1300"/>
              <a:buChar char="-"/>
            </a:pPr>
            <a:r>
              <a:rPr lang="x-none" sz="1300" i="1">
                <a:solidFill>
                  <a:schemeClr val="dk1"/>
                </a:solidFill>
              </a:rPr>
              <a:t>E dói, Excelência?</a:t>
            </a:r>
            <a:endParaRPr sz="1300" i="1">
              <a:solidFill>
                <a:schemeClr val="dk1"/>
              </a:solidFill>
            </a:endParaRPr>
          </a:p>
          <a:p>
            <a:pPr marL="457200" lvl="0" indent="-311150" algn="l" rtl="0">
              <a:spcBef>
                <a:spcPts val="0"/>
              </a:spcBef>
              <a:spcAft>
                <a:spcPts val="0"/>
              </a:spcAft>
              <a:buClr>
                <a:schemeClr val="dk1"/>
              </a:buClr>
              <a:buSzPts val="1300"/>
              <a:buChar char="-"/>
            </a:pPr>
            <a:r>
              <a:rPr lang="x-none" sz="1300" i="1">
                <a:solidFill>
                  <a:schemeClr val="dk1"/>
                </a:solidFill>
              </a:rPr>
              <a:t>Muito. </a:t>
            </a:r>
            <a:endParaRPr sz="1300" i="1">
              <a:solidFill>
                <a:schemeClr val="dk1"/>
              </a:solidFill>
            </a:endParaRPr>
          </a:p>
          <a:p>
            <a:pPr marL="457200" lvl="0" indent="-311150" algn="l" rtl="0">
              <a:spcBef>
                <a:spcPts val="0"/>
              </a:spcBef>
              <a:spcAft>
                <a:spcPts val="0"/>
              </a:spcAft>
              <a:buClr>
                <a:schemeClr val="dk1"/>
              </a:buClr>
              <a:buSzPts val="1300"/>
              <a:buChar char="-"/>
            </a:pPr>
            <a:r>
              <a:rPr lang="x-none" sz="1300" i="1">
                <a:solidFill>
                  <a:schemeClr val="dk1"/>
                </a:solidFill>
              </a:rPr>
              <a:t>Pode ser a gota d’água! Pode ser a gota d’água! – cantarolou ele ampliando o sorriso que logo esmoreceu no silêncio taciturno que se seguia à sua intervenção musical. Pigarreou. Ajustou o nó da gravata: – Bueno, é uma canção que o povo canta por aí. </a:t>
            </a:r>
            <a:endParaRPr sz="1300" i="1">
              <a:solidFill>
                <a:schemeClr val="dk1"/>
              </a:solidFill>
            </a:endParaRPr>
          </a:p>
          <a:p>
            <a:pPr marL="457200" lvl="0" indent="-317500" algn="l" rtl="0">
              <a:spcBef>
                <a:spcPts val="0"/>
              </a:spcBef>
              <a:spcAft>
                <a:spcPts val="0"/>
              </a:spcAft>
              <a:buClr>
                <a:schemeClr val="dk1"/>
              </a:buClr>
              <a:buSzPts val="1400"/>
              <a:buChar char="-"/>
            </a:pPr>
            <a:r>
              <a:rPr lang="x-none" sz="1300" i="1">
                <a:solidFill>
                  <a:schemeClr val="dk1"/>
                </a:solidFill>
              </a:rPr>
              <a:t>O povo, o povo – disse o Secretário do Bem-Estar Público e Privado entrelaçando as mãos. A voz ficou um brando queixume: – Só se fala em povo e no entanto o povo não passa de uma abstração.</a:t>
            </a:r>
            <a:endParaRPr sz="1300" i="1">
              <a:solidFill>
                <a:schemeClr val="dk1"/>
              </a:solidFill>
            </a:endParaRPr>
          </a:p>
          <a:p>
            <a:pPr marL="0" lvl="0" indent="0" algn="r" rtl="0">
              <a:spcBef>
                <a:spcPts val="0"/>
              </a:spcBef>
              <a:spcAft>
                <a:spcPts val="0"/>
              </a:spcAft>
              <a:buNone/>
            </a:pPr>
            <a:r>
              <a:rPr lang="x-none" sz="1300">
                <a:solidFill>
                  <a:schemeClr val="dk1"/>
                </a:solidFill>
              </a:rPr>
              <a:t>(TELLES, 1984, p. 178) </a:t>
            </a:r>
            <a:r>
              <a:rPr lang="x-none" i="1">
                <a:solidFill>
                  <a:schemeClr val="dk1"/>
                </a:solidFill>
              </a:rPr>
              <a:t>  </a:t>
            </a:r>
            <a:endParaRPr i="1">
              <a:solidFill>
                <a:schemeClr val="dk1"/>
              </a:solidFill>
            </a:endParaRPr>
          </a:p>
        </p:txBody>
      </p:sp>
      <p:sp>
        <p:nvSpPr>
          <p:cNvPr id="196" name="Google Shape;196;p31"/>
          <p:cNvSpPr txBox="1">
            <a:spLocks noGrp="1"/>
          </p:cNvSpPr>
          <p:nvPr>
            <p:ph type="body" idx="2"/>
          </p:nvPr>
        </p:nvSpPr>
        <p:spPr>
          <a:xfrm>
            <a:off x="4672525" y="49500"/>
            <a:ext cx="4313100" cy="504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Após recuperar este trecho do conto, podemos escutar com os alunos a </a:t>
            </a:r>
            <a:r>
              <a:rPr lang="x-none" u="sng">
                <a:solidFill>
                  <a:schemeClr val="hlink"/>
                </a:solidFill>
                <a:hlinkClick r:id="rId3"/>
              </a:rPr>
              <a:t>“canção que o povo canta por aí”</a:t>
            </a:r>
            <a:r>
              <a:rPr lang="x-none"/>
              <a:t>, acompanhando, se assim for necessário, com </a:t>
            </a:r>
            <a:r>
              <a:rPr lang="x-none" u="sng">
                <a:solidFill>
                  <a:schemeClr val="hlink"/>
                </a:solidFill>
                <a:hlinkClick r:id="rId4"/>
              </a:rPr>
              <a:t>a letra</a:t>
            </a:r>
            <a:r>
              <a:rPr lang="x-none"/>
              <a:t> da mesma. É interessante colocar em destaque a ideia de </a:t>
            </a:r>
            <a:r>
              <a:rPr lang="x-none" i="1"/>
              <a:t>“situação limite”</a:t>
            </a:r>
            <a:r>
              <a:rPr lang="x-none"/>
              <a:t> que dispara a expressão gota d’água:</a:t>
            </a:r>
            <a:endParaRPr/>
          </a:p>
          <a:p>
            <a:pPr marL="0" lvl="0" indent="0" algn="l" rtl="0">
              <a:spcBef>
                <a:spcPts val="1600"/>
              </a:spcBef>
              <a:spcAft>
                <a:spcPts val="0"/>
              </a:spcAft>
              <a:buNone/>
            </a:pPr>
            <a:r>
              <a:rPr lang="x-none"/>
              <a:t>&gt; A partir dessa apreciação e da pesquisa que os alunos hajam realizado previamente, o que podemos inferir do contexto histórico no qual se inscreve o conto? </a:t>
            </a:r>
            <a:endParaRPr/>
          </a:p>
          <a:p>
            <a:pPr marL="0" lvl="0" indent="0" algn="l" rtl="0">
              <a:spcBef>
                <a:spcPts val="0"/>
              </a:spcBef>
              <a:spcAft>
                <a:spcPts val="0"/>
              </a:spcAft>
              <a:buNone/>
            </a:pPr>
            <a:r>
              <a:rPr lang="x-none"/>
              <a:t>&gt; Que conotações imprime o uso da expressão </a:t>
            </a:r>
            <a:r>
              <a:rPr lang="x-none" b="1"/>
              <a:t>“Revolução de 64”</a:t>
            </a:r>
            <a:r>
              <a:rPr lang="x-none"/>
              <a:t> para se referir ao </a:t>
            </a:r>
            <a:r>
              <a:rPr lang="x-none" b="1"/>
              <a:t>período de exceção política</a:t>
            </a:r>
            <a:r>
              <a:rPr lang="x-none"/>
              <a:t> que se viveu no Brasil e na América Latina, de maneira geral? </a:t>
            </a:r>
            <a:endParaRPr/>
          </a:p>
          <a:p>
            <a:pPr marL="0" lvl="0" indent="0" algn="l" rtl="0">
              <a:spcBef>
                <a:spcPts val="0"/>
              </a:spcBef>
              <a:spcAft>
                <a:spcPts val="0"/>
              </a:spcAft>
              <a:buNone/>
            </a:pPr>
            <a:r>
              <a:rPr lang="x-none"/>
              <a:t>&gt; Assim, desde que posição política parecem produzir-se os discursos do Secretário de Bem-Estar Público e Privado? </a:t>
            </a:r>
            <a:endParaRPr/>
          </a:p>
          <a:p>
            <a:pPr marL="0" lvl="0" indent="0" algn="l" rtl="0">
              <a:spcBef>
                <a:spcPts val="0"/>
              </a:spcBef>
              <a:spcAft>
                <a:spcPts val="0"/>
              </a:spcAft>
              <a:buNone/>
            </a:pPr>
            <a:r>
              <a:rPr lang="x-none"/>
              <a:t>&gt; Em que ideia de “povo” parece fundar-se o discurso do Secretário?           </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1945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 que é um protótipo de ensino</a:t>
            </a:r>
            <a:endParaRPr/>
          </a:p>
        </p:txBody>
      </p:sp>
      <p:sp>
        <p:nvSpPr>
          <p:cNvPr id="92" name="Google Shape;92;p14"/>
          <p:cNvSpPr txBox="1">
            <a:spLocks noGrp="1"/>
          </p:cNvSpPr>
          <p:nvPr>
            <p:ph type="body" idx="4294967295"/>
          </p:nvPr>
        </p:nvSpPr>
        <p:spPr>
          <a:xfrm>
            <a:off x="103800" y="917250"/>
            <a:ext cx="8936400" cy="412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Utilizamos, neste trabalho, os conceitos de protótipo como formulados abaixo: </a:t>
            </a:r>
            <a:endParaRPr/>
          </a:p>
          <a:p>
            <a:pPr marL="0" lvl="0" indent="1439999" algn="r" rtl="0">
              <a:spcBef>
                <a:spcPts val="1600"/>
              </a:spcBef>
              <a:spcAft>
                <a:spcPts val="0"/>
              </a:spcAft>
              <a:buNone/>
            </a:pPr>
            <a:r>
              <a:rPr lang="x-none" i="1"/>
              <a:t> um protótipo, em resumo, é um material navegável e interativo (...), mas com um discurso autoral/professoral que conduza os alunos a um trabalho digital aberto, investigativo e colaborativo, mediado pelo professor, e que abra a esse professor possibilidades de escolha de acervos alternativos ao acervo principal da proposta didática, de maneira a poder acompanhar o trabalho colaborativo dos alunos. (ROJO, 2017, p. 18)</a:t>
            </a:r>
            <a:endParaRPr i="1"/>
          </a:p>
          <a:p>
            <a:pPr marL="0" lvl="0" indent="0" algn="l" rtl="0">
              <a:spcBef>
                <a:spcPts val="1600"/>
              </a:spcBef>
              <a:spcAft>
                <a:spcPts val="0"/>
              </a:spcAft>
              <a:buNone/>
            </a:pPr>
            <a:r>
              <a:rPr lang="x-none"/>
              <a:t>e ainda:</a:t>
            </a:r>
            <a:endParaRPr/>
          </a:p>
          <a:p>
            <a:pPr marL="0" lvl="0" indent="0" algn="r" rtl="0">
              <a:spcBef>
                <a:spcPts val="1600"/>
              </a:spcBef>
              <a:spcAft>
                <a:spcPts val="0"/>
              </a:spcAft>
              <a:buNone/>
            </a:pPr>
            <a:r>
              <a:rPr lang="x-none" i="1"/>
              <a:t>estruturas flexíveis e vazadas que permitem modificações por parte daqueles que queiram utilizá-las em outros contextos que não o das propostas iniciais</a:t>
            </a:r>
            <a:r>
              <a:rPr lang="x-none"/>
              <a:t>.</a:t>
            </a:r>
            <a:endParaRPr/>
          </a:p>
          <a:p>
            <a:pPr marL="0" lvl="0" indent="0" algn="r" rtl="0">
              <a:spcBef>
                <a:spcPts val="0"/>
              </a:spcBef>
              <a:spcAft>
                <a:spcPts val="0"/>
              </a:spcAft>
              <a:buNone/>
            </a:pPr>
            <a:r>
              <a:rPr lang="x-none"/>
              <a:t>(ROJO E MOURA, 2012, p.8) </a:t>
            </a:r>
            <a:endParaRPr/>
          </a:p>
          <a:p>
            <a:pPr marL="0" lvl="0" indent="0" algn="r" rtl="0">
              <a:spcBef>
                <a:spcPts val="0"/>
              </a:spcBef>
              <a:spcAft>
                <a:spcPts val="0"/>
              </a:spcAft>
              <a:buNone/>
            </a:pPr>
            <a:endParaRPr/>
          </a:p>
          <a:p>
            <a:pPr marL="0" lvl="0" indent="0" algn="l" rtl="0">
              <a:spcBef>
                <a:spcPts val="1600"/>
              </a:spcBef>
              <a:spcAft>
                <a:spcPts val="1600"/>
              </a:spcAft>
              <a:buNone/>
            </a:pPr>
            <a:r>
              <a:rPr lang="x-none"/>
              <a:t> </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 “abstrato” povo e os ratos</a:t>
            </a:r>
            <a:endParaRPr/>
          </a:p>
        </p:txBody>
      </p:sp>
      <p:sp>
        <p:nvSpPr>
          <p:cNvPr id="202" name="Google Shape;202;p32"/>
          <p:cNvSpPr txBox="1">
            <a:spLocks noGrp="1"/>
          </p:cNvSpPr>
          <p:nvPr>
            <p:ph type="body" idx="1"/>
          </p:nvPr>
        </p:nvSpPr>
        <p:spPr>
          <a:xfrm>
            <a:off x="311700" y="1229875"/>
            <a:ext cx="8520600" cy="350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Como vimos, o Secretário do Bem-Estar Público e Privado apresenta uma ideia muito clara e reduzida do que seja o povo. Enquanto trabalha desde uma luxuosa e isolada casa de campo, sentado em sua poltrona de couro, com os pés estendidos sobre uma almofada e calçados “num grosso chinelo de lã com debrum de pelúcia” (TELLES, 1984, p. 171), o abstrato povo ao qual o Secretário se refere está vivendo uma praga de ratos. O Chefe de Relações Públicas anuncia que a população de ratos já equivale a “cem ratos para cada habitante” (cf. op. cit. p. 174). Nas favelas, como é comum, a situação é ainda pior, pois os ratos já estariam até expulsando as pessoas de suas casas. Enquanto o                        abstrato povo já comeu todos os gatos para matar a fome, no                   Seminário dos Ratos, os políticos se esbaldam…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x-none"/>
              <a:t>   </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body" idx="1"/>
          </p:nvPr>
        </p:nvSpPr>
        <p:spPr>
          <a:xfrm>
            <a:off x="324100" y="411750"/>
            <a:ext cx="4497000" cy="412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500" i="1">
                <a:solidFill>
                  <a:schemeClr val="dk1"/>
                </a:solidFill>
              </a:rPr>
              <a:t>– Quase sete horas, Excelência. O jantar será servido às oito, a mesa decorada só com orquídeas e frutas, a mais fina cor local, encomendei do norte abacaxis belíssimos! E as lagostas, então? O Cozinheiro-Chefe ficou entusiasmado, nunca viu lagostas tão grandes. Bueno, eu tinha pensado num vinho nacional que anda de primeiríssima qualidade, diga-se de passagem, mas me veio um certo receio: e se der alguma dor de cabeça? Por um desses azares, Vossa Excelência já imaginou? Então achei prudente encomendar um vinho chileno. </a:t>
            </a:r>
            <a:endParaRPr sz="1500" i="1">
              <a:solidFill>
                <a:schemeClr val="dk1"/>
              </a:solidFill>
            </a:endParaRPr>
          </a:p>
          <a:p>
            <a:pPr marL="0" lvl="0" indent="0" algn="l" rtl="0">
              <a:spcBef>
                <a:spcPts val="0"/>
              </a:spcBef>
              <a:spcAft>
                <a:spcPts val="0"/>
              </a:spcAft>
              <a:buNone/>
            </a:pPr>
            <a:r>
              <a:rPr lang="x-none" sz="1500" i="1">
                <a:solidFill>
                  <a:schemeClr val="dk1"/>
                </a:solidFill>
              </a:rPr>
              <a:t>– De que safra?</a:t>
            </a:r>
            <a:endParaRPr sz="1500" i="1">
              <a:solidFill>
                <a:schemeClr val="dk1"/>
              </a:solidFill>
            </a:endParaRPr>
          </a:p>
          <a:p>
            <a:pPr marL="0" lvl="0" indent="0" algn="l" rtl="0">
              <a:spcBef>
                <a:spcPts val="0"/>
              </a:spcBef>
              <a:spcAft>
                <a:spcPts val="0"/>
              </a:spcAft>
              <a:buNone/>
            </a:pPr>
            <a:r>
              <a:rPr lang="x-none" sz="1500" i="1">
                <a:solidFill>
                  <a:schemeClr val="dk1"/>
                </a:solidFill>
              </a:rPr>
              <a:t>– De Pinochet, naturalmente.</a:t>
            </a:r>
            <a:endParaRPr sz="1500" i="1">
              <a:solidFill>
                <a:schemeClr val="dk1"/>
              </a:solidFill>
            </a:endParaRPr>
          </a:p>
          <a:p>
            <a:pPr marL="0" lvl="0" indent="0" algn="r" rtl="0">
              <a:spcBef>
                <a:spcPts val="0"/>
              </a:spcBef>
              <a:spcAft>
                <a:spcPts val="0"/>
              </a:spcAft>
              <a:buNone/>
            </a:pPr>
            <a:r>
              <a:rPr lang="x-none" sz="1500">
                <a:solidFill>
                  <a:schemeClr val="dk1"/>
                </a:solidFill>
              </a:rPr>
              <a:t>(TELLES, 1984, p. 179) </a:t>
            </a:r>
            <a:r>
              <a:rPr lang="x-none" sz="1500"/>
              <a:t> </a:t>
            </a:r>
            <a:endParaRPr sz="1500"/>
          </a:p>
        </p:txBody>
      </p:sp>
      <p:pic>
        <p:nvPicPr>
          <p:cNvPr id="208" name="Google Shape;208;p33"/>
          <p:cNvPicPr preferRelativeResize="0"/>
          <p:nvPr/>
        </p:nvPicPr>
        <p:blipFill>
          <a:blip r:embed="rId3">
            <a:alphaModFix/>
          </a:blip>
          <a:stretch>
            <a:fillRect/>
          </a:stretch>
        </p:blipFill>
        <p:spPr>
          <a:xfrm>
            <a:off x="5391375" y="254225"/>
            <a:ext cx="3329374" cy="4439151"/>
          </a:xfrm>
          <a:prstGeom prst="rect">
            <a:avLst/>
          </a:prstGeom>
          <a:noFill/>
          <a:ln>
            <a:noFill/>
          </a:ln>
        </p:spPr>
      </p:pic>
      <p:sp>
        <p:nvSpPr>
          <p:cNvPr id="209" name="Google Shape;209;p33"/>
          <p:cNvSpPr txBox="1"/>
          <p:nvPr/>
        </p:nvSpPr>
        <p:spPr>
          <a:xfrm>
            <a:off x="5391375" y="4693375"/>
            <a:ext cx="3197700" cy="53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000">
                <a:latin typeface="Roboto"/>
                <a:ea typeface="Roboto"/>
                <a:cs typeface="Roboto"/>
                <a:sym typeface="Roboto"/>
              </a:rPr>
              <a:t>fonte: </a:t>
            </a:r>
            <a:r>
              <a:rPr lang="x-none" sz="1000" u="sng">
                <a:solidFill>
                  <a:schemeClr val="hlink"/>
                </a:solidFill>
                <a:latin typeface="Roboto"/>
                <a:ea typeface="Roboto"/>
                <a:cs typeface="Roboto"/>
                <a:sym typeface="Roboto"/>
                <a:hlinkClick r:id="rId4"/>
              </a:rPr>
              <a:t>Jornal ABC do ABC</a:t>
            </a:r>
            <a:r>
              <a:rPr lang="x-none"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Quem são realmente os ratos?</a:t>
            </a:r>
            <a:endParaRPr/>
          </a:p>
        </p:txBody>
      </p:sp>
      <p:sp>
        <p:nvSpPr>
          <p:cNvPr id="215" name="Google Shape;215;p34"/>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Como observa Andrade (2018, p. 2), “o modo como a metáfora dos ratos se apresenta e se rearranja dentro da trama é o ponto para onde convergem todos os acontecimentos que engendram o clímax do conto.” Portanto, é fundamental perguntar-nos quem são esses ratos, que sentidos eles produzem:</a:t>
            </a:r>
            <a:endParaRPr/>
          </a:p>
          <a:p>
            <a:pPr marL="0" lvl="0" indent="0" algn="l" rtl="0">
              <a:spcBef>
                <a:spcPts val="0"/>
              </a:spcBef>
              <a:spcAft>
                <a:spcPts val="0"/>
              </a:spcAft>
              <a:buNone/>
            </a:pPr>
            <a:r>
              <a:rPr lang="x-none"/>
              <a:t>Dessa maneira, podemos recuperar os valores associativos que socialmente esses bichos podem representar:</a:t>
            </a:r>
            <a:endParaRPr/>
          </a:p>
          <a:p>
            <a:pPr marL="457200" lvl="0" indent="-317500" algn="l" rtl="0">
              <a:spcBef>
                <a:spcPts val="0"/>
              </a:spcBef>
              <a:spcAft>
                <a:spcPts val="0"/>
              </a:spcAft>
              <a:buSzPts val="1400"/>
              <a:buChar char="-"/>
            </a:pPr>
            <a:r>
              <a:rPr lang="x-none" b="1"/>
              <a:t>covardes, trapaceiros, ladrões e, por consequência, corruptos</a:t>
            </a:r>
            <a:r>
              <a:rPr lang="x-none"/>
              <a:t>   </a:t>
            </a:r>
            <a:endParaRPr/>
          </a:p>
        </p:txBody>
      </p:sp>
      <p:sp>
        <p:nvSpPr>
          <p:cNvPr id="216" name="Google Shape;216;p34"/>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800"/>
              <a:t>&gt; Podemos nos perguntar, assim</a:t>
            </a:r>
            <a:endParaRPr sz="1800"/>
          </a:p>
          <a:p>
            <a:pPr marL="457200" lvl="0" indent="-342900" algn="l" rtl="0">
              <a:spcBef>
                <a:spcPts val="0"/>
              </a:spcBef>
              <a:spcAft>
                <a:spcPts val="0"/>
              </a:spcAft>
              <a:buSzPts val="1800"/>
              <a:buChar char="●"/>
            </a:pPr>
            <a:r>
              <a:rPr lang="x-none" sz="1800"/>
              <a:t>por que os ratos representam uma ameaça tão grave no conto? </a:t>
            </a:r>
            <a:endParaRPr sz="1800"/>
          </a:p>
          <a:p>
            <a:pPr marL="457200" lvl="0" indent="-342900" algn="l" rtl="0">
              <a:spcBef>
                <a:spcPts val="0"/>
              </a:spcBef>
              <a:spcAft>
                <a:spcPts val="0"/>
              </a:spcAft>
              <a:buSzPts val="1800"/>
              <a:buChar char="●"/>
            </a:pPr>
            <a:r>
              <a:rPr lang="x-none" sz="1800"/>
              <a:t>a quem eles ameaçam? </a:t>
            </a:r>
            <a:endParaRPr sz="1800"/>
          </a:p>
          <a:p>
            <a:pPr marL="457200" lvl="0" indent="-342900" algn="l" rtl="0">
              <a:spcBef>
                <a:spcPts val="0"/>
              </a:spcBef>
              <a:spcAft>
                <a:spcPts val="0"/>
              </a:spcAft>
              <a:buSzPts val="1800"/>
              <a:buChar char="●"/>
            </a:pPr>
            <a:r>
              <a:rPr lang="x-none" sz="1800"/>
              <a:t>qual a causa dessa praga?</a:t>
            </a:r>
            <a:endParaRPr sz="1800"/>
          </a:p>
          <a:p>
            <a:pPr marL="0" lvl="0" indent="0" algn="l" rtl="0">
              <a:spcBef>
                <a:spcPts val="0"/>
              </a:spcBef>
              <a:spcAft>
                <a:spcPts val="0"/>
              </a:spcAft>
              <a:buNone/>
            </a:pPr>
            <a:r>
              <a:rPr lang="x-none" sz="1800"/>
              <a:t>&gt; São os ratos a principal mazela do povo ou seriam os políticos os “ratos” mais prejudicam o bem-estar coletivo?  </a:t>
            </a:r>
            <a:endParaRPr sz="1800"/>
          </a:p>
          <a:p>
            <a:pPr marL="0" lvl="0" indent="0" algn="l" rtl="0">
              <a:spcBef>
                <a:spcPts val="0"/>
              </a:spcBef>
              <a:spcAft>
                <a:spcPts val="1600"/>
              </a:spcAft>
              <a:buNone/>
            </a:pPr>
            <a:endParaRPr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73675" y="958575"/>
            <a:ext cx="8520600" cy="203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x-none" sz="4800"/>
              <a:t>Problemas de muitos, privilégios para poucos...</a:t>
            </a:r>
            <a:endParaRPr sz="4800"/>
          </a:p>
        </p:txBody>
      </p:sp>
      <p:sp>
        <p:nvSpPr>
          <p:cNvPr id="222" name="Google Shape;222;p35"/>
          <p:cNvSpPr txBox="1">
            <a:spLocks noGrp="1"/>
          </p:cNvSpPr>
          <p:nvPr>
            <p:ph type="body" idx="1"/>
          </p:nvPr>
        </p:nvSpPr>
        <p:spPr>
          <a:xfrm>
            <a:off x="311700" y="3232875"/>
            <a:ext cx="8520600" cy="1464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x-none"/>
              <a:t>Essa situação explicitamente desigual entre a condição da elite política e a precária condição de vida da população é persistente nas frágeis democracias latino-americanas. Vejamos alguns exemplos recentes que nos mostram como a ficção de Telles ainda está muito arraigada aos problemas sociais reais:  </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ctrTitle"/>
          </p:nvPr>
        </p:nvSpPr>
        <p:spPr>
          <a:xfrm>
            <a:off x="598100" y="207267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x-none" b="1"/>
              <a:t>Componente intercultural:</a:t>
            </a:r>
            <a:r>
              <a:rPr lang="x-none"/>
              <a:t> um exemplo do Chile </a:t>
            </a:r>
            <a:endParaRPr sz="1800"/>
          </a:p>
        </p:txBody>
      </p:sp>
      <p:sp>
        <p:nvSpPr>
          <p:cNvPr id="228" name="Google Shape;228;p36"/>
          <p:cNvSpPr txBox="1">
            <a:spLocks noGrp="1"/>
          </p:cNvSpPr>
          <p:nvPr>
            <p:ph type="subTitle" idx="1"/>
          </p:nvPr>
        </p:nvSpPr>
        <p:spPr>
          <a:xfrm>
            <a:off x="598088" y="303816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800" u="sng">
                <a:solidFill>
                  <a:schemeClr val="hlink"/>
                </a:solidFill>
                <a:hlinkClick r:id="rId3"/>
              </a:rPr>
              <a:t>"Vamos a tener que disminuir nuestros privilegios y compartir con los demás"</a:t>
            </a:r>
            <a:endParaRPr sz="1800" dirty="0"/>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 povo: um alienígena</a:t>
            </a:r>
            <a:endParaRPr/>
          </a:p>
        </p:txBody>
      </p:sp>
      <p:sp>
        <p:nvSpPr>
          <p:cNvPr id="234" name="Google Shape;234;p37"/>
          <p:cNvSpPr txBox="1">
            <a:spLocks noGrp="1"/>
          </p:cNvSpPr>
          <p:nvPr>
            <p:ph type="body" idx="1"/>
          </p:nvPr>
        </p:nvSpPr>
        <p:spPr>
          <a:xfrm>
            <a:off x="311700" y="1017800"/>
            <a:ext cx="8520600" cy="37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No áudio do slide anterior, escutamos uma mensagem da primeira dama do Chile que, em meio a insurreição de uma onda de manifestações e protestos por todo o país ao final de 2019, se consterna com a atitude da população que, indignada com a situação política do país, passa a reclamar por seus direitos e por sua dignidade em uma sociedade extremamente estratificada e desigual. </a:t>
            </a:r>
            <a:endParaRPr dirty="0"/>
          </a:p>
          <a:p>
            <a:pPr marL="0" lvl="0" indent="0" algn="l" rtl="0">
              <a:spcBef>
                <a:spcPts val="1600"/>
              </a:spcBef>
              <a:spcAft>
                <a:spcPts val="1600"/>
              </a:spcAft>
              <a:buNone/>
            </a:pPr>
            <a:r>
              <a:rPr lang="x-none"/>
              <a:t>&gt; Podemos estabelecer paralelos entre essa situação e a narrada em Seminário dos Ratos mas também com muitas </a:t>
            </a:r>
            <a:r>
              <a:rPr lang="x-none" u="sng">
                <a:solidFill>
                  <a:schemeClr val="hlink"/>
                </a:solidFill>
                <a:hlinkClick r:id="rId3"/>
              </a:rPr>
              <a:t>outras situações</a:t>
            </a:r>
            <a:r>
              <a:rPr lang="x-none"/>
              <a:t> nas quais os privilégios de uma classe muito restrita a distanciam profundamente da realidade vivida por um povo considerado alienígena ou mesmo estrangeiro. Ou seja,                         aqueles que não pertencem ao que a elite política considera o                           povo, os cidadãos dessa nação.  </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i="1"/>
              <a:t>Abstração ou alienígena:</a:t>
            </a:r>
            <a:r>
              <a:rPr lang="x-none"/>
              <a:t> o que é o povo? </a:t>
            </a:r>
            <a:endParaRPr/>
          </a:p>
        </p:txBody>
      </p:sp>
      <p:sp>
        <p:nvSpPr>
          <p:cNvPr id="240" name="Google Shape;240;p3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a:t>
            </a:r>
            <a:r>
              <a:rPr lang="x-none" b="1" u="sng"/>
              <a:t>DISCUSSÃO e EXERCITAÇÃO INICIAL:</a:t>
            </a:r>
            <a:endParaRPr b="1" u="sng"/>
          </a:p>
          <a:p>
            <a:pPr marL="457200" lvl="0" indent="-342900" algn="l" rtl="0">
              <a:spcBef>
                <a:spcPts val="1600"/>
              </a:spcBef>
              <a:spcAft>
                <a:spcPts val="0"/>
              </a:spcAft>
              <a:buSzPts val="1800"/>
              <a:buChar char="●"/>
            </a:pPr>
            <a:r>
              <a:rPr lang="x-none"/>
              <a:t>Assim, como podemos relacionar a visão que o Secretário do conto de Telles tece sobre “o povo” e a visão que a primeira-dama chilena apresenta?</a:t>
            </a:r>
            <a:endParaRPr/>
          </a:p>
          <a:p>
            <a:pPr marL="457200" lvl="0" indent="-342900" algn="l" rtl="0">
              <a:spcBef>
                <a:spcPts val="0"/>
              </a:spcBef>
              <a:spcAft>
                <a:spcPts val="0"/>
              </a:spcAft>
              <a:buSzPts val="1800"/>
              <a:buChar char="●"/>
            </a:pPr>
            <a:r>
              <a:rPr lang="x-none"/>
              <a:t>Como o povo pode passar de uma abstração a uma invasão estrangeira? </a:t>
            </a:r>
            <a:endParaRPr/>
          </a:p>
          <a:p>
            <a:pPr marL="457200" lvl="0" indent="-342900" algn="l" rtl="0">
              <a:spcBef>
                <a:spcPts val="0"/>
              </a:spcBef>
              <a:spcAft>
                <a:spcPts val="0"/>
              </a:spcAft>
              <a:buSzPts val="1800"/>
              <a:buChar char="●"/>
            </a:pPr>
            <a:r>
              <a:rPr lang="x-none"/>
              <a:t>Como você acredita que </a:t>
            </a:r>
            <a:r>
              <a:rPr lang="x-none" b="1" u="sng"/>
              <a:t>o povo </a:t>
            </a:r>
            <a:r>
              <a:rPr lang="x-none"/>
              <a:t>é entendido pela elite brasileira? Quem forma parte desse povo?</a:t>
            </a:r>
            <a:endParaRPr/>
          </a:p>
          <a:p>
            <a:pPr marL="457200" lvl="0" indent="-342900" algn="l" rtl="0">
              <a:spcBef>
                <a:spcPts val="0"/>
              </a:spcBef>
              <a:spcAft>
                <a:spcPts val="0"/>
              </a:spcAft>
              <a:buSzPts val="1800"/>
              <a:buChar char="●"/>
            </a:pPr>
            <a:r>
              <a:rPr lang="x-none"/>
              <a:t>A partir da ideia de povo como abstração e da que o vê como alienígena, </a:t>
            </a:r>
            <a:r>
              <a:rPr lang="x-none" b="1" u="sng"/>
              <a:t>escrevam uma terceira descrição do que é como vocês vêem                           o povo brasileiro hoje, em pleno 2020.</a:t>
            </a:r>
            <a:r>
              <a:rPr lang="x-none"/>
              <a:t>    </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x-none"/>
              <a:t>A hesitação que ronda o </a:t>
            </a:r>
            <a:r>
              <a:rPr lang="x-none" i="1"/>
              <a:t>Seminário</a:t>
            </a:r>
            <a:r>
              <a:rPr lang="x-none"/>
              <a:t>... </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 hesitação que ronda o </a:t>
            </a:r>
            <a:r>
              <a:rPr lang="x-none" i="1"/>
              <a:t>Seminário</a:t>
            </a:r>
            <a:endParaRPr i="1"/>
          </a:p>
        </p:txBody>
      </p:sp>
      <p:sp>
        <p:nvSpPr>
          <p:cNvPr id="251" name="Google Shape;251;p40"/>
          <p:cNvSpPr txBox="1">
            <a:spLocks noGrp="1"/>
          </p:cNvSpPr>
          <p:nvPr>
            <p:ph type="body" idx="1"/>
          </p:nvPr>
        </p:nvSpPr>
        <p:spPr>
          <a:xfrm>
            <a:off x="311700" y="1229975"/>
            <a:ext cx="3999900" cy="37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Durante a conversa com o Chefe das Relações Públicas, o Secretário do Bem-Estar Público e Privado começa a escutar barulhos estranhos que não sabe identificar de onde surgem.</a:t>
            </a:r>
            <a:endParaRPr/>
          </a:p>
          <a:p>
            <a:pPr marL="0" lvl="0" indent="0" algn="l" rtl="0">
              <a:spcBef>
                <a:spcPts val="1600"/>
              </a:spcBef>
              <a:spcAft>
                <a:spcPts val="0"/>
              </a:spcAft>
              <a:buNone/>
            </a:pPr>
            <a:r>
              <a:rPr lang="x-none"/>
              <a:t>Aos poucos esses ruídos vão ficando cada vez mais fortes e, apesar de que somente o Secretário parece escutá-los, vai-se instaurando um clima de apreensão na narrativa, uma espécie de suspense causado pelo caráter oscilante dos barulhos. </a:t>
            </a:r>
            <a:endParaRPr/>
          </a:p>
          <a:p>
            <a:pPr marL="0" lvl="0" indent="0" algn="l" rtl="0">
              <a:spcBef>
                <a:spcPts val="1600"/>
              </a:spcBef>
              <a:spcAft>
                <a:spcPts val="0"/>
              </a:spcAft>
              <a:buNone/>
            </a:pPr>
            <a:r>
              <a:rPr lang="x-none"/>
              <a:t>Até que de um momento a outro a intensidade do barulho é tão intensa que o próprio Chefe das Relações públicas reconhece escutá-lo:  </a:t>
            </a:r>
            <a:endParaRPr/>
          </a:p>
          <a:p>
            <a:pPr marL="0" lvl="0" indent="0" algn="l" rtl="0">
              <a:spcBef>
                <a:spcPts val="1600"/>
              </a:spcBef>
              <a:spcAft>
                <a:spcPts val="1600"/>
              </a:spcAft>
              <a:buNone/>
            </a:pPr>
            <a:endParaRPr/>
          </a:p>
        </p:txBody>
      </p:sp>
      <p:sp>
        <p:nvSpPr>
          <p:cNvPr id="252" name="Google Shape;252;p40"/>
          <p:cNvSpPr txBox="1">
            <a:spLocks noGrp="1"/>
          </p:cNvSpPr>
          <p:nvPr>
            <p:ph type="body" idx="2"/>
          </p:nvPr>
        </p:nvSpPr>
        <p:spPr>
          <a:xfrm>
            <a:off x="4832400" y="1229975"/>
            <a:ext cx="3999900" cy="3727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x-none" i="1">
                <a:solidFill>
                  <a:schemeClr val="dk1"/>
                </a:solidFill>
              </a:rPr>
              <a:t>– Está ouvindo agora? Está mais forte, ouviu isso? Fortíssimo! </a:t>
            </a:r>
            <a:endParaRPr i="1">
              <a:solidFill>
                <a:schemeClr val="dk1"/>
              </a:solidFill>
            </a:endParaRPr>
          </a:p>
          <a:p>
            <a:pPr marL="0" lvl="0" indent="0" algn="r" rtl="0">
              <a:spcBef>
                <a:spcPts val="0"/>
              </a:spcBef>
              <a:spcAft>
                <a:spcPts val="0"/>
              </a:spcAft>
              <a:buNone/>
            </a:pPr>
            <a:r>
              <a:rPr lang="x-none" i="1">
                <a:solidFill>
                  <a:schemeClr val="dk1"/>
                </a:solidFill>
              </a:rPr>
              <a:t>O Chefe das Relações Públicas levantou-se de um salto. Apertou entre as mãos a cara ruborizada: </a:t>
            </a:r>
            <a:endParaRPr i="1">
              <a:solidFill>
                <a:schemeClr val="dk1"/>
              </a:solidFill>
            </a:endParaRPr>
          </a:p>
          <a:p>
            <a:pPr marL="0" lvl="0" indent="0" algn="r" rtl="0">
              <a:spcBef>
                <a:spcPts val="0"/>
              </a:spcBef>
              <a:spcAft>
                <a:spcPts val="0"/>
              </a:spcAft>
              <a:buNone/>
            </a:pPr>
            <a:r>
              <a:rPr lang="x-none" i="1">
                <a:solidFill>
                  <a:schemeClr val="dk1"/>
                </a:solidFill>
              </a:rPr>
              <a:t>– Mas claro, Excelência, está repercutindo aqui no assoalho, o assoalho está tremendo! Mas o que é isso?!</a:t>
            </a:r>
            <a:endParaRPr i="1">
              <a:solidFill>
                <a:schemeClr val="dk1"/>
              </a:solidFill>
            </a:endParaRPr>
          </a:p>
          <a:p>
            <a:pPr marL="0" lvl="0" indent="0" algn="r" rtl="0">
              <a:spcBef>
                <a:spcPts val="0"/>
              </a:spcBef>
              <a:spcAft>
                <a:spcPts val="0"/>
              </a:spcAft>
              <a:buNone/>
            </a:pPr>
            <a:r>
              <a:rPr lang="x-none">
                <a:solidFill>
                  <a:schemeClr val="dk1"/>
                </a:solidFill>
              </a:rPr>
              <a:t>(TELLES, 1984, p. 180)</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x-none"/>
              <a:t>&gt; Esse é o momento em que tudo começa a ruir, é </a:t>
            </a:r>
            <a:r>
              <a:rPr lang="x-none" b="1"/>
              <a:t>o momento de ruptura</a:t>
            </a:r>
            <a:r>
              <a:rPr lang="x-none"/>
              <a:t> entre a situação de aparente (e contraditória) estabilidade e o descontrole na ação narrativa.    </a:t>
            </a:r>
            <a:endParaRPr/>
          </a:p>
          <a:p>
            <a:pPr marL="0" lvl="0" indent="0" algn="ctr" rtl="0">
              <a:spcBef>
                <a:spcPts val="0"/>
              </a:spcBef>
              <a:spcAft>
                <a:spcPts val="0"/>
              </a:spcAft>
              <a:buNone/>
            </a:pPr>
            <a:r>
              <a:rPr lang="x-none" i="1"/>
              <a:t> </a:t>
            </a:r>
            <a:endParaRPr i="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 hesitação que ronda o </a:t>
            </a:r>
            <a:r>
              <a:rPr lang="x-none" i="1"/>
              <a:t>Seminário</a:t>
            </a:r>
            <a:endParaRPr i="1"/>
          </a:p>
        </p:txBody>
      </p:sp>
      <p:sp>
        <p:nvSpPr>
          <p:cNvPr id="258" name="Google Shape;258;p41"/>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500"/>
              <a:t>&gt; Essa hesitação é uma marca fundamental nesse relato, pois anuncia que a qualquer momento tudo pode mudar, confirma que a narrativa está gira, o tempo todo, em torno de uma situação limite. A intensificação do barulho e o estremecimento do assoalho são apenas a gota d’água para que a ação narrativa tome outro rumos. </a:t>
            </a:r>
            <a:endParaRPr sz="1500"/>
          </a:p>
          <a:p>
            <a:pPr marL="0" lvl="0" indent="0" algn="l" rtl="0">
              <a:spcBef>
                <a:spcPts val="1600"/>
              </a:spcBef>
              <a:spcAft>
                <a:spcPts val="0"/>
              </a:spcAft>
              <a:buNone/>
            </a:pPr>
            <a:r>
              <a:rPr lang="x-none" sz="1500"/>
              <a:t>&gt; Entretanto, a hesitação também se encontra em outros elemento do texto, analise com seus colegas:</a:t>
            </a:r>
            <a:r>
              <a:rPr lang="x-none" sz="1500" b="1"/>
              <a:t> </a:t>
            </a:r>
            <a:endParaRPr sz="1500"/>
          </a:p>
        </p:txBody>
      </p:sp>
      <p:sp>
        <p:nvSpPr>
          <p:cNvPr id="259" name="Google Shape;259;p41"/>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x-none" sz="1500" b="1"/>
              <a:t>em quais elementos do conto podemos identificar esse traço</a:t>
            </a:r>
            <a:r>
              <a:rPr lang="x-none" sz="1500"/>
              <a:t> (ex: a hesitação diante da origem dos ratos, a postura hesitante das personagens quanto às soluções possíveis, a própria indeterminação da gravidade da situação etc) </a:t>
            </a:r>
            <a:endParaRPr sz="1500"/>
          </a:p>
          <a:p>
            <a:pPr marL="457200" lvl="0" indent="-323850" algn="l" rtl="0">
              <a:spcBef>
                <a:spcPts val="0"/>
              </a:spcBef>
              <a:spcAft>
                <a:spcPts val="0"/>
              </a:spcAft>
              <a:buSzPts val="1500"/>
              <a:buChar char="●"/>
            </a:pPr>
            <a:r>
              <a:rPr lang="x-none" sz="1500"/>
              <a:t>e </a:t>
            </a:r>
            <a:r>
              <a:rPr lang="x-none" sz="1500" b="1"/>
              <a:t>que efeito eles produzem na narrativa</a:t>
            </a:r>
            <a:r>
              <a:rPr lang="x-none" sz="1500"/>
              <a:t> (ex: instauram uma atmosfera de suspense, como afetam as personagens? etc).   </a:t>
            </a:r>
            <a:endParaRPr sz="15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1993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Os contos</a:t>
            </a:r>
            <a:endParaRPr/>
          </a:p>
        </p:txBody>
      </p:sp>
      <p:sp>
        <p:nvSpPr>
          <p:cNvPr id="98" name="Google Shape;98;p15"/>
          <p:cNvSpPr txBox="1">
            <a:spLocks noGrp="1"/>
          </p:cNvSpPr>
          <p:nvPr>
            <p:ph type="body" idx="1"/>
          </p:nvPr>
        </p:nvSpPr>
        <p:spPr>
          <a:xfrm>
            <a:off x="123950" y="807100"/>
            <a:ext cx="8923500" cy="298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Como uma prática sociocultural frequente em ambos contextos aqui abordados, trabalhar com o gênero conto permite estabelecer uma série de aproximações e comparações que expõem a heterogeneidade que atravessa essas línguas (portuguesa e espanhola). </a:t>
            </a:r>
            <a:endParaRPr/>
          </a:p>
          <a:p>
            <a:pPr marL="457200" lvl="0" indent="-342900" algn="l" rtl="0">
              <a:spcBef>
                <a:spcPts val="1600"/>
              </a:spcBef>
              <a:spcAft>
                <a:spcPts val="0"/>
              </a:spcAft>
              <a:buSzPts val="1800"/>
              <a:buChar char="●"/>
            </a:pPr>
            <a:r>
              <a:rPr lang="x-none"/>
              <a:t>O primeiro conto que leremos é </a:t>
            </a:r>
            <a:r>
              <a:rPr lang="x-none" b="1"/>
              <a:t>Seminário dos Ratos</a:t>
            </a:r>
            <a:r>
              <a:rPr lang="x-none"/>
              <a:t>, da autora paulistana Lygia Fagundes Telles. O relato foi publicado pela primeira vez no ano de 1977 em coletânea de contos homônima.</a:t>
            </a:r>
            <a:endParaRPr/>
          </a:p>
          <a:p>
            <a:pPr marL="457200" lvl="0" indent="-342900" algn="l" rtl="0">
              <a:spcBef>
                <a:spcPts val="0"/>
              </a:spcBef>
              <a:spcAft>
                <a:spcPts val="0"/>
              </a:spcAft>
              <a:buSzPts val="1800"/>
              <a:buChar char="●"/>
            </a:pPr>
            <a:r>
              <a:rPr lang="x-none"/>
              <a:t>O relato em língua espanhola que entrará em relação com o texto de Telles é </a:t>
            </a:r>
            <a:r>
              <a:rPr lang="x-none" b="1"/>
              <a:t>Casa</a:t>
            </a:r>
            <a:r>
              <a:rPr lang="x-none"/>
              <a:t> </a:t>
            </a:r>
            <a:r>
              <a:rPr lang="x-none" b="1"/>
              <a:t>Tomada,</a:t>
            </a:r>
            <a:r>
              <a:rPr lang="x-none"/>
              <a:t> do autor argentino Julio Cortázar. Este conto foi publicado pela 1ª  </a:t>
            </a:r>
            <a:endParaRPr/>
          </a:p>
        </p:txBody>
      </p:sp>
      <p:sp>
        <p:nvSpPr>
          <p:cNvPr id="99" name="Google Shape;99;p15"/>
          <p:cNvSpPr txBox="1"/>
          <p:nvPr/>
        </p:nvSpPr>
        <p:spPr>
          <a:xfrm>
            <a:off x="607325" y="3792700"/>
            <a:ext cx="6321000" cy="135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x-none" sz="1800">
                <a:solidFill>
                  <a:schemeClr val="dk2"/>
                </a:solidFill>
                <a:latin typeface="Roboto"/>
                <a:ea typeface="Roboto"/>
                <a:cs typeface="Roboto"/>
                <a:sym typeface="Roboto"/>
              </a:rPr>
              <a:t>vez em 1946 na revista </a:t>
            </a:r>
            <a:r>
              <a:rPr lang="x-none" sz="1800" i="1">
                <a:solidFill>
                  <a:schemeClr val="dk2"/>
                </a:solidFill>
                <a:latin typeface="Roboto"/>
                <a:ea typeface="Roboto"/>
                <a:cs typeface="Roboto"/>
                <a:sym typeface="Roboto"/>
              </a:rPr>
              <a:t>Los Anales de Buenos Aires</a:t>
            </a:r>
            <a:r>
              <a:rPr lang="x-none" sz="1800">
                <a:solidFill>
                  <a:schemeClr val="dk2"/>
                </a:solidFill>
                <a:latin typeface="Roboto"/>
                <a:ea typeface="Roboto"/>
                <a:cs typeface="Roboto"/>
                <a:sym typeface="Roboto"/>
              </a:rPr>
              <a:t>, dirigida por Jorge Luis Borges. Em 1951 o relato foi incorporado a </a:t>
            </a:r>
            <a:r>
              <a:rPr lang="x-none" sz="1800" i="1">
                <a:solidFill>
                  <a:schemeClr val="dk2"/>
                </a:solidFill>
                <a:latin typeface="Roboto"/>
                <a:ea typeface="Roboto"/>
                <a:cs typeface="Roboto"/>
                <a:sym typeface="Roboto"/>
              </a:rPr>
              <a:t>Bestiario,</a:t>
            </a:r>
            <a:r>
              <a:rPr lang="x-none" sz="1800">
                <a:solidFill>
                  <a:schemeClr val="dk2"/>
                </a:solidFill>
                <a:latin typeface="Roboto"/>
                <a:ea typeface="Roboto"/>
                <a:cs typeface="Roboto"/>
                <a:sym typeface="Roboto"/>
              </a:rPr>
              <a:t> primeiro livro de contos publicado pelo autor.</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x-none"/>
              <a:t>O conto fantástico</a:t>
            </a:r>
            <a:endParaRPr/>
          </a:p>
        </p:txBody>
      </p:sp>
      <p:sp>
        <p:nvSpPr>
          <p:cNvPr id="265" name="Google Shape;265;p42"/>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b="1"/>
              <a:t>Você já ouviu falar em conto fantástico?</a:t>
            </a:r>
            <a:endParaRPr b="1"/>
          </a:p>
        </p:txBody>
      </p:sp>
      <p:sp>
        <p:nvSpPr>
          <p:cNvPr id="266" name="Google Shape;266;p4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x-none"/>
              <a:t>A literatura está repleta de elementos que escapam à “realidade”, por isso muitas vezes que lemos um texto dizemos que se trata de uma ficção. No entanto, no conto que estamos lendo, podemos dizer que tudo, absolutamente tudo, se trata de fantasia? É evidente que não, certo? Há, em toda ficção, algum grau de conexão com aquilo que conhecemos como “real”.</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 maravilhoso</a:t>
            </a:r>
            <a:endParaRPr/>
          </a:p>
        </p:txBody>
      </p:sp>
      <p:sp>
        <p:nvSpPr>
          <p:cNvPr id="272" name="Google Shape;272;p43"/>
          <p:cNvSpPr txBox="1">
            <a:spLocks noGrp="1"/>
          </p:cNvSpPr>
          <p:nvPr>
            <p:ph type="body" idx="1"/>
          </p:nvPr>
        </p:nvSpPr>
        <p:spPr>
          <a:xfrm>
            <a:off x="311700" y="732750"/>
            <a:ext cx="3999900" cy="40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a:p>
            <a:pPr marL="0" lvl="0" indent="0" algn="l" rtl="0">
              <a:spcBef>
                <a:spcPts val="0"/>
              </a:spcBef>
              <a:spcAft>
                <a:spcPts val="1600"/>
              </a:spcAft>
              <a:buNone/>
            </a:pPr>
            <a:r>
              <a:rPr lang="x-none" sz="1500"/>
              <a:t>&gt; Nos textos que lemos na infância, como as fábulas, por exemplo, há vários elementos retirados da nossa própria experiência no mundo e outros que a extrapolam – como o fato de animais falarem –, que são, nesse sentido, marcas de um subgênero: </a:t>
            </a:r>
            <a:r>
              <a:rPr lang="x-none" sz="1500" b="1"/>
              <a:t>o maravilhoso</a:t>
            </a:r>
            <a:r>
              <a:rPr lang="x-none" sz="1500"/>
              <a:t>. Esse é um traço das fábulas ou dos contos de fadas, por exemplo, quando os eventos sobrenaturais são entendidos como fruto de uma ordem outra, cuja validação no real é </a:t>
            </a:r>
            <a:r>
              <a:rPr lang="x-none" sz="1500" i="1"/>
              <a:t>imediatamente dispensada e o impossível é assumido como a ordem que rege essa narrativa </a:t>
            </a:r>
            <a:r>
              <a:rPr lang="x-none" sz="1500"/>
              <a:t>(TODOROV, 1970).</a:t>
            </a:r>
            <a:r>
              <a:rPr lang="x-none" sz="1500" i="1"/>
              <a:t> </a:t>
            </a:r>
            <a:r>
              <a:rPr lang="x-none" sz="1500"/>
              <a:t>    </a:t>
            </a:r>
            <a:endParaRPr sz="1500"/>
          </a:p>
        </p:txBody>
      </p:sp>
      <p:pic>
        <p:nvPicPr>
          <p:cNvPr id="273" name="Google Shape;273;p43"/>
          <p:cNvPicPr preferRelativeResize="0"/>
          <p:nvPr/>
        </p:nvPicPr>
        <p:blipFill>
          <a:blip r:embed="rId3">
            <a:alphaModFix/>
          </a:blip>
          <a:stretch>
            <a:fillRect/>
          </a:stretch>
        </p:blipFill>
        <p:spPr>
          <a:xfrm>
            <a:off x="4572000" y="409988"/>
            <a:ext cx="4324350" cy="4162425"/>
          </a:xfrm>
          <a:prstGeom prst="rect">
            <a:avLst/>
          </a:prstGeom>
          <a:noFill/>
          <a:ln>
            <a:noFill/>
          </a:ln>
        </p:spPr>
      </p:pic>
      <p:sp>
        <p:nvSpPr>
          <p:cNvPr id="274" name="Google Shape;274;p43"/>
          <p:cNvSpPr txBox="1"/>
          <p:nvPr/>
        </p:nvSpPr>
        <p:spPr>
          <a:xfrm>
            <a:off x="4797450" y="4572425"/>
            <a:ext cx="40989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000">
                <a:latin typeface="Roboto"/>
                <a:ea typeface="Roboto"/>
                <a:cs typeface="Roboto"/>
                <a:sym typeface="Roboto"/>
              </a:rPr>
              <a:t>Foto: </a:t>
            </a:r>
            <a:r>
              <a:rPr lang="x-none" sz="1050">
                <a:solidFill>
                  <a:srgbClr val="1A73E8"/>
                </a:solidFill>
                <a:highlight>
                  <a:srgbClr val="FFFFFF"/>
                </a:highlight>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https://www.coladaweb.com/literatura/contos-e-mini-contos</a:t>
            </a:r>
            <a:r>
              <a:rPr lang="x-none"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 estranho</a:t>
            </a:r>
            <a:endParaRPr/>
          </a:p>
        </p:txBody>
      </p:sp>
      <p:sp>
        <p:nvSpPr>
          <p:cNvPr id="280" name="Google Shape;280;p44"/>
          <p:cNvSpPr txBox="1">
            <a:spLocks noGrp="1"/>
          </p:cNvSpPr>
          <p:nvPr>
            <p:ph type="body" idx="1"/>
          </p:nvPr>
        </p:nvSpPr>
        <p:spPr>
          <a:xfrm>
            <a:off x="311700" y="1229975"/>
            <a:ext cx="3999900" cy="37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500"/>
              <a:t>&gt; Por outro lado, às vezes esses fenômenos fantásticos que aparecem na narrativa de maneira inexplicável, insólita ou até mesmo assustadora, encontram uma </a:t>
            </a:r>
            <a:r>
              <a:rPr lang="x-none" sz="1500" i="1"/>
              <a:t>explicação perfeitamente razoável e passam a ser entendidos como uma ilusão das personagens e do leitor, ou ainda, como um mal entendido</a:t>
            </a:r>
            <a:r>
              <a:rPr lang="x-none" sz="1500"/>
              <a:t>. É quando, por exemplo, em uma narrativa de terror, o fantasma que assombra os moradores de uma casa não passa, na verdade, de um lençol pendurado, esse é um típico caso de uma narrativa inserida no plano do </a:t>
            </a:r>
            <a:r>
              <a:rPr lang="x-none" sz="1500" b="1"/>
              <a:t>estranho</a:t>
            </a:r>
            <a:r>
              <a:rPr lang="x-none" sz="1500"/>
              <a:t> (TODOROV, 1970). </a:t>
            </a:r>
            <a:endParaRPr sz="1500"/>
          </a:p>
          <a:p>
            <a:pPr marL="0" lvl="0" indent="0" algn="l" rtl="0">
              <a:spcBef>
                <a:spcPts val="1600"/>
              </a:spcBef>
              <a:spcAft>
                <a:spcPts val="1600"/>
              </a:spcAft>
              <a:buNone/>
            </a:pPr>
            <a:r>
              <a:rPr lang="x-none" sz="1500"/>
              <a:t>           </a:t>
            </a:r>
            <a:endParaRPr sz="1500"/>
          </a:p>
        </p:txBody>
      </p:sp>
      <p:pic>
        <p:nvPicPr>
          <p:cNvPr id="281" name="Google Shape;281;p44"/>
          <p:cNvPicPr preferRelativeResize="0"/>
          <p:nvPr/>
        </p:nvPicPr>
        <p:blipFill>
          <a:blip r:embed="rId3">
            <a:alphaModFix/>
          </a:blip>
          <a:stretch>
            <a:fillRect/>
          </a:stretch>
        </p:blipFill>
        <p:spPr>
          <a:xfrm>
            <a:off x="4699600" y="1362175"/>
            <a:ext cx="4132699" cy="2755125"/>
          </a:xfrm>
          <a:prstGeom prst="rect">
            <a:avLst/>
          </a:prstGeom>
          <a:noFill/>
          <a:ln>
            <a:noFill/>
          </a:ln>
        </p:spPr>
      </p:pic>
      <p:sp>
        <p:nvSpPr>
          <p:cNvPr id="282" name="Google Shape;282;p44"/>
          <p:cNvSpPr txBox="1"/>
          <p:nvPr/>
        </p:nvSpPr>
        <p:spPr>
          <a:xfrm>
            <a:off x="4699600" y="4176775"/>
            <a:ext cx="4608300" cy="3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000">
                <a:latin typeface="Roboto"/>
                <a:ea typeface="Roboto"/>
                <a:cs typeface="Roboto"/>
                <a:sym typeface="Roboto"/>
              </a:rPr>
              <a:t>Foto: </a:t>
            </a:r>
            <a:r>
              <a:rPr lang="x-none" sz="1050">
                <a:solidFill>
                  <a:srgbClr val="1A73E8"/>
                </a:solidFill>
                <a:highlight>
                  <a:srgbClr val="FFFFFF"/>
                </a:highlight>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https://br.depositphotos.com/stock-photos/lupa-com-olho.html</a:t>
            </a:r>
            <a:endParaRPr sz="1050">
              <a:solidFill>
                <a:srgbClr val="1A73E8"/>
              </a:solidFill>
              <a:highlight>
                <a:srgbClr val="FFFFFF"/>
              </a:highlight>
              <a:latin typeface="Roboto"/>
              <a:ea typeface="Roboto"/>
              <a:cs typeface="Roboto"/>
              <a:sym typeface="Roboto"/>
            </a:endParaRPr>
          </a:p>
          <a:p>
            <a:pPr marL="114300" marR="114300" lvl="0" indent="0" algn="l" rtl="0">
              <a:lnSpc>
                <a:spcPct val="115000"/>
              </a:lnSpc>
              <a:spcBef>
                <a:spcPts val="500"/>
              </a:spcBef>
              <a:spcAft>
                <a:spcPts val="0"/>
              </a:spcAft>
              <a:buNone/>
            </a:pPr>
            <a:endParaRPr sz="1050">
              <a:highlight>
                <a:srgbClr val="FFFFFF"/>
              </a:highlight>
              <a:latin typeface="Roboto"/>
              <a:ea typeface="Roboto"/>
              <a:cs typeface="Roboto"/>
              <a:sym typeface="Roboto"/>
            </a:endParaRPr>
          </a:p>
          <a:p>
            <a:pPr marL="0" lvl="0" indent="0" algn="l" rtl="0">
              <a:spcBef>
                <a:spcPts val="0"/>
              </a:spcBef>
              <a:spcAft>
                <a:spcPts val="0"/>
              </a:spcAft>
              <a:buNone/>
            </a:pPr>
            <a:r>
              <a:rPr lang="x-none"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311700" y="3480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 fantástico</a:t>
            </a:r>
            <a:endParaRPr/>
          </a:p>
        </p:txBody>
      </p:sp>
      <p:sp>
        <p:nvSpPr>
          <p:cNvPr id="288" name="Google Shape;288;p45"/>
          <p:cNvSpPr txBox="1">
            <a:spLocks noGrp="1"/>
          </p:cNvSpPr>
          <p:nvPr>
            <p:ph type="body" idx="1"/>
          </p:nvPr>
        </p:nvSpPr>
        <p:spPr>
          <a:xfrm>
            <a:off x="260275" y="955825"/>
            <a:ext cx="8634000" cy="384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Contudo, no conto de Lygia F. Telles, não podemos dizer que há a construção de uma ordem outra, de um plano onde as leis naturais são outras, para considerá-lo um conto maravilhoso. Tampouco não nos são dadas respostas, como já vimos observando, que justifiquem o caráter sobrenatural dessa praga de ratos, pois eles são reais e não fruto de uma ilusão, típica marca do estranho.</a:t>
            </a:r>
            <a:endParaRPr dirty="0"/>
          </a:p>
          <a:p>
            <a:pPr marL="0" lvl="0" indent="0" algn="l" rtl="0">
              <a:spcBef>
                <a:spcPts val="1600"/>
              </a:spcBef>
              <a:spcAft>
                <a:spcPts val="0"/>
              </a:spcAft>
              <a:buNone/>
            </a:pPr>
            <a:r>
              <a:rPr lang="x-none"/>
              <a:t>&gt; Além da hesitação nessa “dúvida” a respeito da origem desses eventos insólitos, a própria ambiguidade da linguagem, discutida na pré-leitura (cf. slide 12)  e a irrupção de elementos insólitos no âmbito do cotidiano, invadindo e perturbando as fronteiras entre o real e o sobrenatural são também </a:t>
            </a:r>
            <a:r>
              <a:rPr lang="x-none" smtClean="0"/>
              <a:t>outros </a:t>
            </a:r>
            <a:r>
              <a:rPr lang="x-none"/>
              <a:t>sinais </a:t>
            </a:r>
            <a:r>
              <a:rPr lang="pt-BR" dirty="0" smtClean="0"/>
              <a:t>                          </a:t>
            </a:r>
            <a:r>
              <a:rPr lang="x-none" smtClean="0"/>
              <a:t>que </a:t>
            </a:r>
            <a:r>
              <a:rPr lang="x-none"/>
              <a:t>nos anunciam que estamos diante de um </a:t>
            </a:r>
            <a:r>
              <a:rPr lang="x-none" smtClean="0"/>
              <a:t>conto</a:t>
            </a:r>
            <a:r>
              <a:rPr lang="pt-BR" dirty="0" smtClean="0"/>
              <a:t> </a:t>
            </a:r>
            <a:r>
              <a:rPr lang="x-none" b="1" smtClean="0"/>
              <a:t>fantástico </a:t>
            </a:r>
            <a:r>
              <a:rPr lang="pt-BR" b="1" dirty="0" smtClean="0"/>
              <a:t>                </a:t>
            </a:r>
            <a:r>
              <a:rPr lang="x-none" smtClean="0"/>
              <a:t>(</a:t>
            </a:r>
            <a:r>
              <a:rPr lang="x-none"/>
              <a:t>TODOROV, 1992). </a:t>
            </a:r>
            <a:endParaRPr dirty="0"/>
          </a:p>
          <a:p>
            <a:pPr marL="0" lvl="0" indent="0" algn="l" rtl="0">
              <a:spcBef>
                <a:spcPts val="1600"/>
              </a:spcBef>
              <a:spcAft>
                <a:spcPts val="1600"/>
              </a:spcAft>
              <a:buNone/>
            </a:pPr>
            <a:r>
              <a:rPr lang="x-none"/>
              <a:t>  </a:t>
            </a: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163000" y="-272675"/>
            <a:ext cx="8520600" cy="203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x-none" sz="4800"/>
              <a:t>Produção 1</a:t>
            </a:r>
            <a:endParaRPr sz="4800"/>
          </a:p>
        </p:txBody>
      </p:sp>
      <p:sp>
        <p:nvSpPr>
          <p:cNvPr id="294" name="Google Shape;294;p46"/>
          <p:cNvSpPr txBox="1">
            <a:spLocks noGrp="1"/>
          </p:cNvSpPr>
          <p:nvPr>
            <p:ph type="body" idx="1"/>
          </p:nvPr>
        </p:nvSpPr>
        <p:spPr>
          <a:xfrm>
            <a:off x="311700" y="1883900"/>
            <a:ext cx="8520600" cy="270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b="1">
                <a:solidFill>
                  <a:schemeClr val="accent4"/>
                </a:solidFill>
              </a:rPr>
              <a:t>Professor!</a:t>
            </a:r>
            <a:r>
              <a:rPr lang="x-none"/>
              <a:t> Nesse momento é importante antecipar, de maneira sucinta, aonde pretendemos chegar com as produções textuais deste protótipo, apresentando:</a:t>
            </a:r>
            <a:endParaRPr/>
          </a:p>
          <a:p>
            <a:pPr marL="457200" lvl="0" indent="-342900" algn="l" rtl="0">
              <a:spcBef>
                <a:spcPts val="1600"/>
              </a:spcBef>
              <a:spcAft>
                <a:spcPts val="0"/>
              </a:spcAft>
              <a:buSzPts val="1800"/>
              <a:buChar char="●"/>
            </a:pPr>
            <a:r>
              <a:rPr lang="x-none"/>
              <a:t> a intenção de uma</a:t>
            </a:r>
            <a:r>
              <a:rPr lang="x-none" b="1"/>
              <a:t> construção coletiva</a:t>
            </a:r>
            <a:r>
              <a:rPr lang="x-none"/>
              <a:t>, por meio das oficinas de escrita e partilha dos processos em um sarau ao final da sequência didática, e</a:t>
            </a:r>
            <a:endParaRPr/>
          </a:p>
          <a:p>
            <a:pPr marL="457200" lvl="0" indent="-342900" algn="l" rtl="0">
              <a:spcBef>
                <a:spcPts val="0"/>
              </a:spcBef>
              <a:spcAft>
                <a:spcPts val="0"/>
              </a:spcAft>
              <a:buSzPts val="1800"/>
              <a:buChar char="●"/>
            </a:pPr>
            <a:r>
              <a:rPr lang="x-none"/>
              <a:t>a importância de não perder de vista durante o processo </a:t>
            </a:r>
            <a:r>
              <a:rPr lang="x-none" b="1"/>
              <a:t>o contexto de produção</a:t>
            </a:r>
            <a:r>
              <a:rPr lang="x-none"/>
              <a:t>: público leitor, espaço de produção e circulação dos textos e o(s) suporte(s) pelo qual(is) esses textos serão reproduzidos (impressos, blogs, redes sociais etc)         </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body" idx="4294967295"/>
          </p:nvPr>
        </p:nvSpPr>
        <p:spPr>
          <a:xfrm>
            <a:off x="198300" y="520550"/>
            <a:ext cx="8750100" cy="443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700"/>
              <a:t>&gt; A partir desses conceitos e, centrando-se na ideia de hesitação e nos efeitos que esta produz na narrativa, podemos propor aos alunos que </a:t>
            </a:r>
            <a:r>
              <a:rPr lang="x-none" sz="1700" b="1"/>
              <a:t>escrevam um primeiro esboço de um conto fantástico.</a:t>
            </a:r>
            <a:r>
              <a:rPr lang="x-none" sz="1700"/>
              <a:t> Nesse texto eles podem ainda se apropriar de outras estratégias utilizadas por Lygia F. Telles em Seminário dos Ratos, como a metáfora por exemplo, para </a:t>
            </a:r>
            <a:r>
              <a:rPr lang="x-none" sz="1700" b="1"/>
              <a:t>construir o elemento – humano, animal, objeto, espaço, situação etc – que será instaurador dessa hesitação.</a:t>
            </a:r>
            <a:r>
              <a:rPr lang="x-none" sz="1700"/>
              <a:t> </a:t>
            </a:r>
            <a:endParaRPr sz="1700"/>
          </a:p>
          <a:p>
            <a:pPr marL="0" lvl="0" indent="0" algn="l" rtl="0">
              <a:spcBef>
                <a:spcPts val="1600"/>
              </a:spcBef>
              <a:spcAft>
                <a:spcPts val="0"/>
              </a:spcAft>
              <a:buNone/>
            </a:pPr>
            <a:r>
              <a:rPr lang="x-none" sz="1700"/>
              <a:t>&gt; Portanto, o que pedimos aqui não é para que os alunos escrevam um conto completo, com início, meio e fim, mas sim para que elaborem uma espécie de clímax para a sua narrativa. Esse exercício não impede, entretanto, que eles elaborem outras partes desse texto caso assim o queiram. Porém, a proposta é que essa produção textual se dê aos poucos, pedacinho por pedacinho, com o intuito de que o aprendiz perceba que o texto é resultado de um processo complexo, de um alinhamento das partes e que escrever não necessariamente começa do “começo”, desenvolve um “meio” e coroa-se com um redondo “fim”.</a:t>
            </a:r>
            <a:endParaRPr sz="1700"/>
          </a:p>
          <a:p>
            <a:pPr marL="0" lvl="0" indent="0" algn="l" rtl="0">
              <a:spcBef>
                <a:spcPts val="1600"/>
              </a:spcBef>
              <a:spcAft>
                <a:spcPts val="1600"/>
              </a:spcAft>
              <a:buNone/>
            </a:pPr>
            <a:r>
              <a:rPr lang="x-none"/>
              <a:t>        </a:t>
            </a:r>
            <a:endParaRPr/>
          </a:p>
        </p:txBody>
      </p:sp>
      <p:sp>
        <p:nvSpPr>
          <p:cNvPr id="300" name="Google Shape;300;p47"/>
          <p:cNvSpPr txBox="1">
            <a:spLocks noGrp="1"/>
          </p:cNvSpPr>
          <p:nvPr>
            <p:ph type="title" idx="4294967295"/>
          </p:nvPr>
        </p:nvSpPr>
        <p:spPr>
          <a:xfrm>
            <a:off x="311700" y="490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Oficina de escrita - 1</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body" idx="4294967295"/>
          </p:nvPr>
        </p:nvSpPr>
        <p:spPr>
          <a:xfrm>
            <a:off x="148725" y="161125"/>
            <a:ext cx="8874000" cy="488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x-none"/>
              <a:t>&gt; Além disso, é fundamental que os alunos retomem suas produções a respeito do povo (cf. slide 26). Essa reflexão pode ajudar na construção desse elemento de indeterminação constitutivo do conto fantástico. </a:t>
            </a:r>
            <a:endParaRPr/>
          </a:p>
          <a:p>
            <a:pPr marL="0" lvl="0" indent="0" algn="l" rtl="0">
              <a:spcBef>
                <a:spcPts val="1600"/>
              </a:spcBef>
              <a:spcAft>
                <a:spcPts val="1600"/>
              </a:spcAft>
              <a:buNone/>
            </a:pPr>
            <a:r>
              <a:rPr lang="x-none"/>
              <a:t>&gt; Por se tratar de uma produção inicial que ainda poderá ser desenvolvida, ampliada e modificada ao longo do processo de escrita pessoal de cada aluno, essa atividade pode ser realizada em duplas, grupos pequenos de até 4 integrantes ou individualmente. </a:t>
            </a:r>
            <a:r>
              <a:rPr lang="x-none" sz="1900"/>
              <a:t>    </a:t>
            </a:r>
            <a:endParaRPr sz="1900"/>
          </a:p>
        </p:txBody>
      </p:sp>
      <p:sp>
        <p:nvSpPr>
          <p:cNvPr id="306" name="Google Shape;306;p48"/>
          <p:cNvSpPr txBox="1"/>
          <p:nvPr/>
        </p:nvSpPr>
        <p:spPr>
          <a:xfrm>
            <a:off x="8675775" y="1239400"/>
            <a:ext cx="7138800" cy="8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x-none"/>
              <a:t>Casa Tomada</a:t>
            </a:r>
            <a:endParaRPr/>
          </a:p>
        </p:txBody>
      </p:sp>
      <p:sp>
        <p:nvSpPr>
          <p:cNvPr id="312" name="Google Shape;312;p4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x-none"/>
              <a:t>PRÉ-LECTURA</a:t>
            </a:r>
            <a:endParaRPr/>
          </a:p>
        </p:txBody>
      </p:sp>
      <p:sp>
        <p:nvSpPr>
          <p:cNvPr id="313" name="Google Shape;313;p4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a:t>– Julio Cortázar – </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Pré-lectura (opción 1)</a:t>
            </a:r>
            <a:endParaRPr/>
          </a:p>
        </p:txBody>
      </p:sp>
      <p:sp>
        <p:nvSpPr>
          <p:cNvPr id="319" name="Google Shape;319;p5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Así como trabajamos con Seminário dos Ratos, el análisis atento del título acá también nos permite una interesante entrada a los sentidos que presentes en el texto y que serán mejor desarrollados a lo largo de la lectura y de la post-lectura</a:t>
            </a:r>
            <a:endParaRPr/>
          </a:p>
          <a:p>
            <a:pPr marL="457200" lvl="0" indent="-342900" algn="l" rtl="0">
              <a:spcBef>
                <a:spcPts val="1600"/>
              </a:spcBef>
              <a:spcAft>
                <a:spcPts val="0"/>
              </a:spcAft>
              <a:buSzPts val="1800"/>
              <a:buChar char="●"/>
            </a:pPr>
            <a:r>
              <a:rPr lang="x-none" b="1"/>
              <a:t>¿CASA TOMADA o LA CASA TOMADA?</a:t>
            </a:r>
            <a:endParaRPr b="1"/>
          </a:p>
          <a:p>
            <a:pPr marL="0" lvl="0" indent="0" algn="l" rtl="0">
              <a:spcBef>
                <a:spcPts val="1600"/>
              </a:spcBef>
              <a:spcAft>
                <a:spcPts val="0"/>
              </a:spcAft>
              <a:buNone/>
            </a:pPr>
            <a:r>
              <a:rPr lang="x-none"/>
              <a:t>&gt; qué puede implicar la ausencia del artículo determinado en el título? </a:t>
            </a:r>
            <a:endParaRPr/>
          </a:p>
          <a:p>
            <a:pPr marL="0" lvl="0" indent="0" algn="l" rtl="0">
              <a:spcBef>
                <a:spcPts val="1600"/>
              </a:spcBef>
              <a:spcAft>
                <a:spcPts val="1600"/>
              </a:spcAft>
              <a:buNone/>
            </a:pPr>
            <a:r>
              <a:rPr lang="x-none"/>
              <a:t>Para pensarlo, es importante que reflexionemos sobre las funciones de los artículos, en especial del </a:t>
            </a:r>
            <a:r>
              <a:rPr lang="x-none" b="1"/>
              <a:t>artículo determinado</a:t>
            </a:r>
            <a:r>
              <a:rPr lang="x-none"/>
              <a:t>  </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Algunas perspectivas para orientar la consigna</a:t>
            </a:r>
            <a:endParaRPr/>
          </a:p>
        </p:txBody>
      </p:sp>
      <p:sp>
        <p:nvSpPr>
          <p:cNvPr id="325" name="Google Shape;325;p51"/>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x-none" sz="1600" i="1"/>
              <a:t>El artículo definido se caracteriza por presuponer la unicidad del referente, es decir que la descripción que sigue es satisfecha por un único individuo o por un conjunto particular de individuos, identificables por el contexto situacional o por el conocimiento compartido de los interlocutores. Indican que la descripción que sigue es satisfecha por un único individuo o un conjunto particular de individuos.</a:t>
            </a:r>
            <a:endParaRPr sz="1600" i="1"/>
          </a:p>
          <a:p>
            <a:pPr marL="0" lvl="0" indent="0" algn="r" rtl="0">
              <a:spcBef>
                <a:spcPts val="1600"/>
              </a:spcBef>
              <a:spcAft>
                <a:spcPts val="1600"/>
              </a:spcAft>
              <a:buNone/>
            </a:pPr>
            <a:r>
              <a:rPr lang="x-none" sz="1600"/>
              <a:t>(Di Tullio, 1997, p. 109-110)</a:t>
            </a:r>
            <a:endParaRPr sz="1600"/>
          </a:p>
        </p:txBody>
      </p:sp>
      <p:sp>
        <p:nvSpPr>
          <p:cNvPr id="326" name="Google Shape;326;p51"/>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a:p>
            <a:pPr marL="0" lvl="0" indent="0" algn="r" rtl="0">
              <a:spcBef>
                <a:spcPts val="1600"/>
              </a:spcBef>
              <a:spcAft>
                <a:spcPts val="0"/>
              </a:spcAft>
              <a:buNone/>
            </a:pPr>
            <a:r>
              <a:rPr lang="x-none" sz="1600" i="1"/>
              <a:t>La frase sin artículo eleva la casa tomada al rango de una categoría adquirida, permitiendo su ingreso a una tipología.</a:t>
            </a:r>
            <a:endParaRPr sz="1600" i="1"/>
          </a:p>
          <a:p>
            <a:pPr marL="0" lvl="0" indent="0" algn="r" rtl="0">
              <a:spcBef>
                <a:spcPts val="1600"/>
              </a:spcBef>
              <a:spcAft>
                <a:spcPts val="1600"/>
              </a:spcAft>
              <a:buNone/>
            </a:pPr>
            <a:r>
              <a:rPr lang="x-none" sz="1600"/>
              <a:t>(Mizraje, 2008, p. 156)</a:t>
            </a:r>
            <a:endParaRPr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79875" y="165395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x-none"/>
              <a:t>A proposta</a:t>
            </a:r>
            <a:endParaRPr/>
          </a:p>
        </p:txBody>
      </p:sp>
      <p:sp>
        <p:nvSpPr>
          <p:cNvPr id="105" name="Google Shape;105;p16"/>
          <p:cNvSpPr txBox="1">
            <a:spLocks noGrp="1"/>
          </p:cNvSpPr>
          <p:nvPr>
            <p:ph type="body" idx="2"/>
          </p:nvPr>
        </p:nvSpPr>
        <p:spPr>
          <a:xfrm>
            <a:off x="4731300" y="114950"/>
            <a:ext cx="4277100" cy="48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x-none"/>
              <a:t>Neste protótipo, buscamos trabalhar com a narrativa literária para promover uma aproximação, por meio de textos em língua espanhola, ao outro. Essa aproximação, que pode ser formadora de estranhamentos, também deve funcionar como um processo de sensibilização aos pontos de identificação que possam existir entre o próprio e o alheio</a:t>
            </a:r>
            <a:endParaRPr/>
          </a:p>
          <a:p>
            <a:pPr marL="0" lvl="0" indent="0" algn="l" rtl="0">
              <a:spcBef>
                <a:spcPts val="1600"/>
              </a:spcBef>
              <a:spcAft>
                <a:spcPts val="1600"/>
              </a:spcAft>
              <a:buNone/>
            </a:pPr>
            <a:r>
              <a:rPr lang="x-none"/>
              <a:t>&gt; </a:t>
            </a:r>
            <a:r>
              <a:rPr lang="x-none" b="1"/>
              <a:t>descentramento da subjetividade</a:t>
            </a:r>
            <a:r>
              <a:rPr lang="x-none"/>
              <a:t> (SERRANI-INFANTE, 2010, p. 18)                                                                  </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txBox="1">
            <a:spLocks noGrp="1"/>
          </p:cNvSpPr>
          <p:nvPr>
            <p:ph type="body" idx="1"/>
          </p:nvPr>
        </p:nvSpPr>
        <p:spPr>
          <a:xfrm>
            <a:off x="152400" y="2123600"/>
            <a:ext cx="8820900" cy="293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 partir de la </a:t>
            </a:r>
            <a:r>
              <a:rPr lang="x-none" u="sng">
                <a:solidFill>
                  <a:schemeClr val="hlink"/>
                </a:solidFill>
                <a:hlinkClick r:id="rId3"/>
              </a:rPr>
              <a:t>Entrada del diccionario de la RAE</a:t>
            </a:r>
            <a:r>
              <a:rPr lang="x-none"/>
              <a:t>, podemos ver que el artículo determinado tiene la función de </a:t>
            </a:r>
            <a:r>
              <a:rPr lang="x-none" i="1"/>
              <a:t>especificar, de delimitar</a:t>
            </a:r>
            <a:r>
              <a:rPr lang="x-none"/>
              <a:t> un sustantivo y, por consecuencia, sus sentidos. Así, </a:t>
            </a:r>
            <a:endParaRPr dirty="0"/>
          </a:p>
          <a:p>
            <a:pPr marL="457200" lvl="0" indent="-342900" algn="l" rtl="0">
              <a:spcBef>
                <a:spcPts val="0"/>
              </a:spcBef>
              <a:spcAft>
                <a:spcPts val="0"/>
              </a:spcAft>
              <a:buSzPts val="1800"/>
              <a:buChar char="●"/>
            </a:pPr>
            <a:r>
              <a:rPr lang="x-none"/>
              <a:t>¿qué puede implicar la ausencia del artículo </a:t>
            </a:r>
            <a:r>
              <a:rPr lang="x-none" i="1"/>
              <a:t>“la”</a:t>
            </a:r>
            <a:r>
              <a:rPr lang="x-none"/>
              <a:t> en el título del cuento? (ej: una indeterminación de la casa, una inscripción del sustantivo en una categoría, la de </a:t>
            </a:r>
            <a:r>
              <a:rPr lang="x-none" i="1"/>
              <a:t>tomada</a:t>
            </a:r>
            <a:r>
              <a:rPr lang="x-none"/>
              <a:t>)</a:t>
            </a:r>
            <a:endParaRPr dirty="0"/>
          </a:p>
          <a:p>
            <a:pPr marL="0" lvl="0" indent="0" algn="l" rtl="0">
              <a:spcBef>
                <a:spcPts val="0"/>
              </a:spcBef>
              <a:spcAft>
                <a:spcPts val="0"/>
              </a:spcAft>
              <a:buNone/>
            </a:pPr>
            <a:r>
              <a:rPr lang="x-none"/>
              <a:t>&gt; Eso nos puede llevar a entender la casa más como un objeto bajo el efecto de apoderación, de apropiación y ya no </a:t>
            </a:r>
            <a:r>
              <a:rPr lang="x-none" b="1" i="1"/>
              <a:t>la</a:t>
            </a:r>
            <a:r>
              <a:rPr lang="x-none" i="1"/>
              <a:t> casa de alguien</a:t>
            </a:r>
            <a:r>
              <a:rPr lang="x-none"/>
              <a:t>, por ejemplo (MIZRAJE, 2008).        </a:t>
            </a:r>
            <a:endParaRPr dirty="0"/>
          </a:p>
        </p:txBody>
      </p:sp>
      <p:pic>
        <p:nvPicPr>
          <p:cNvPr id="332" name="Google Shape;332;p52"/>
          <p:cNvPicPr preferRelativeResize="0"/>
          <p:nvPr/>
        </p:nvPicPr>
        <p:blipFill>
          <a:blip r:embed="rId4">
            <a:alphaModFix/>
          </a:blip>
          <a:stretch>
            <a:fillRect/>
          </a:stretch>
        </p:blipFill>
        <p:spPr>
          <a:xfrm>
            <a:off x="152400" y="164800"/>
            <a:ext cx="8267700" cy="1866900"/>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txBox="1">
            <a:spLocks noGrp="1"/>
          </p:cNvSpPr>
          <p:nvPr>
            <p:ph type="title"/>
          </p:nvPr>
        </p:nvSpPr>
        <p:spPr>
          <a:xfrm>
            <a:off x="311700" y="2364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Pré-lectura (opción 2)</a:t>
            </a:r>
            <a:endParaRPr/>
          </a:p>
        </p:txBody>
      </p:sp>
      <p:sp>
        <p:nvSpPr>
          <p:cNvPr id="338" name="Google Shape;338;p53"/>
          <p:cNvSpPr txBox="1">
            <a:spLocks noGrp="1"/>
          </p:cNvSpPr>
          <p:nvPr>
            <p:ph type="body" idx="1"/>
          </p:nvPr>
        </p:nvSpPr>
        <p:spPr>
          <a:xfrm>
            <a:off x="311700" y="96962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Anticipamos la referencia espacial a la Av. Rodríguez Peña, en la ciudad de Buenos Aires, que trae el cuento (Bestiario, p. 6) para elaborar un paseo virtual sobre referida avenida. La idea es que los alumnos se acerquen al espacio del relato y, por consecuencia, vayan entrando en contacto con el contexto de la narrativa. </a:t>
            </a:r>
            <a:endParaRPr/>
          </a:p>
          <a:p>
            <a:pPr marL="457200" lvl="0" indent="-342900" algn="l" rtl="0">
              <a:spcBef>
                <a:spcPts val="1600"/>
              </a:spcBef>
              <a:spcAft>
                <a:spcPts val="0"/>
              </a:spcAft>
              <a:buSzPts val="1800"/>
              <a:buChar char="●"/>
            </a:pPr>
            <a:r>
              <a:rPr lang="x-none" b="1"/>
              <a:t>Paseo virtual:</a:t>
            </a:r>
            <a:endParaRPr b="1"/>
          </a:p>
          <a:p>
            <a:pPr marL="0" lvl="0" indent="0" algn="l" rtl="0">
              <a:spcBef>
                <a:spcPts val="1600"/>
              </a:spcBef>
              <a:spcAft>
                <a:spcPts val="0"/>
              </a:spcAft>
              <a:buNone/>
            </a:pPr>
            <a:r>
              <a:rPr lang="x-none"/>
              <a:t>&gt; Abran este enlace de </a:t>
            </a:r>
            <a:r>
              <a:rPr lang="x-none" u="sng">
                <a:solidFill>
                  <a:schemeClr val="hlink"/>
                </a:solidFill>
                <a:hlinkClick r:id="rId3"/>
              </a:rPr>
              <a:t>Google Earth</a:t>
            </a:r>
            <a:r>
              <a:rPr lang="x-none"/>
              <a:t> y echen un vistazo a la avenida Rodríguez Peña en Buenos Aires, ciudad donde se ubica la narrativa que leeremos más adelante. Imaginen que se pasean por allí y vayan poniendo                          atención a los tipos de viviendas que ahí hay. </a:t>
            </a:r>
            <a:endParaRPr/>
          </a:p>
          <a:p>
            <a:pPr marL="457200" lvl="0" indent="0" algn="l" rtl="0">
              <a:spcBef>
                <a:spcPts val="1600"/>
              </a:spcBef>
              <a:spcAft>
                <a:spcPts val="1600"/>
              </a:spcAft>
              <a:buNone/>
            </a:pPr>
            <a:r>
              <a:rPr lang="x-none" b="1"/>
              <a:t> </a:t>
            </a:r>
            <a:r>
              <a:rPr lang="x-none"/>
              <a:t> </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4"/>
          <p:cNvSpPr txBox="1">
            <a:spLocks noGrp="1"/>
          </p:cNvSpPr>
          <p:nvPr>
            <p:ph type="body" idx="4294967295"/>
          </p:nvPr>
        </p:nvSpPr>
        <p:spPr>
          <a:xfrm>
            <a:off x="0" y="211650"/>
            <a:ext cx="9144000" cy="23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x-none"/>
              <a:t>  </a:t>
            </a:r>
            <a:endParaRPr/>
          </a:p>
        </p:txBody>
      </p:sp>
      <p:pic>
        <p:nvPicPr>
          <p:cNvPr id="344" name="Google Shape;344;p54"/>
          <p:cNvPicPr preferRelativeResize="0"/>
          <p:nvPr/>
        </p:nvPicPr>
        <p:blipFill>
          <a:blip r:embed="rId3">
            <a:alphaModFix/>
          </a:blip>
          <a:stretch>
            <a:fillRect/>
          </a:stretch>
        </p:blipFill>
        <p:spPr>
          <a:xfrm>
            <a:off x="4315225" y="-50"/>
            <a:ext cx="4828776" cy="2571749"/>
          </a:xfrm>
          <a:prstGeom prst="rect">
            <a:avLst/>
          </a:prstGeom>
          <a:noFill/>
          <a:ln>
            <a:noFill/>
          </a:ln>
        </p:spPr>
      </p:pic>
      <p:pic>
        <p:nvPicPr>
          <p:cNvPr id="345" name="Google Shape;345;p54"/>
          <p:cNvPicPr preferRelativeResize="0"/>
          <p:nvPr/>
        </p:nvPicPr>
        <p:blipFill>
          <a:blip r:embed="rId4">
            <a:alphaModFix/>
          </a:blip>
          <a:stretch>
            <a:fillRect/>
          </a:stretch>
        </p:blipFill>
        <p:spPr>
          <a:xfrm>
            <a:off x="0" y="-76"/>
            <a:ext cx="4520150" cy="2571749"/>
          </a:xfrm>
          <a:prstGeom prst="rect">
            <a:avLst/>
          </a:prstGeom>
          <a:noFill/>
          <a:ln>
            <a:noFill/>
          </a:ln>
        </p:spPr>
      </p:pic>
      <p:sp>
        <p:nvSpPr>
          <p:cNvPr id="346" name="Google Shape;346;p54"/>
          <p:cNvSpPr txBox="1"/>
          <p:nvPr/>
        </p:nvSpPr>
        <p:spPr>
          <a:xfrm>
            <a:off x="7056375" y="4754550"/>
            <a:ext cx="1901700" cy="2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a:solidFill>
                  <a:schemeClr val="dk2"/>
                </a:solidFill>
                <a:latin typeface="Roboto"/>
                <a:ea typeface="Roboto"/>
                <a:cs typeface="Roboto"/>
                <a:sym typeface="Roboto"/>
              </a:rPr>
              <a:t>Fotos: Google Earth</a:t>
            </a:r>
            <a:endParaRPr>
              <a:solidFill>
                <a:schemeClr val="dk2"/>
              </a:solidFill>
              <a:latin typeface="Roboto"/>
              <a:ea typeface="Roboto"/>
              <a:cs typeface="Roboto"/>
              <a:sym typeface="Roboto"/>
            </a:endParaRPr>
          </a:p>
        </p:txBody>
      </p:sp>
      <p:pic>
        <p:nvPicPr>
          <p:cNvPr id="347" name="Google Shape;347;p54"/>
          <p:cNvPicPr preferRelativeResize="0"/>
          <p:nvPr/>
        </p:nvPicPr>
        <p:blipFill>
          <a:blip r:embed="rId5">
            <a:alphaModFix/>
          </a:blip>
          <a:stretch>
            <a:fillRect/>
          </a:stretch>
        </p:blipFill>
        <p:spPr>
          <a:xfrm>
            <a:off x="1937275" y="2571750"/>
            <a:ext cx="5057301" cy="2571751"/>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5"/>
          <p:cNvSpPr txBox="1">
            <a:spLocks noGrp="1"/>
          </p:cNvSpPr>
          <p:nvPr>
            <p:ph type="body" idx="1"/>
          </p:nvPr>
        </p:nvSpPr>
        <p:spPr>
          <a:xfrm>
            <a:off x="311700" y="151600"/>
            <a:ext cx="8520600" cy="45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Con este ejercicio, debemos enfocarnos en la importancia del espacio en la construcción de la atmósfera fantásticas en esos relatos:</a:t>
            </a:r>
            <a:endParaRPr/>
          </a:p>
          <a:p>
            <a:pPr marL="457200" lvl="0" indent="-342900" algn="l" rtl="0">
              <a:spcBef>
                <a:spcPts val="1600"/>
              </a:spcBef>
              <a:spcAft>
                <a:spcPts val="0"/>
              </a:spcAft>
              <a:buSzPts val="1800"/>
              <a:buChar char="●"/>
            </a:pPr>
            <a:r>
              <a:rPr lang="x-none"/>
              <a:t>hagan breves notas describiendo el aspecto que tienen las casas, los edificios, las construcciones en general que ven durante el paseo virtual</a:t>
            </a:r>
            <a:endParaRPr/>
          </a:p>
          <a:p>
            <a:pPr marL="457200" lvl="0" indent="-342900" algn="l" rtl="0">
              <a:spcBef>
                <a:spcPts val="0"/>
              </a:spcBef>
              <a:spcAft>
                <a:spcPts val="0"/>
              </a:spcAft>
              <a:buSzPts val="1800"/>
              <a:buChar char="●"/>
            </a:pPr>
            <a:r>
              <a:rPr lang="x-none" sz="1600"/>
              <a:t>¿</a:t>
            </a:r>
            <a:r>
              <a:rPr lang="x-none"/>
              <a:t>tienen aspecto moderno, antiguo?</a:t>
            </a:r>
            <a:endParaRPr/>
          </a:p>
          <a:p>
            <a:pPr marL="457200" lvl="0" indent="-342900" algn="l" rtl="0">
              <a:spcBef>
                <a:spcPts val="0"/>
              </a:spcBef>
              <a:spcAft>
                <a:spcPts val="0"/>
              </a:spcAft>
              <a:buSzPts val="1800"/>
              <a:buChar char="●"/>
            </a:pPr>
            <a:r>
              <a:rPr lang="x-none"/>
              <a:t>¿hay un estilo más o menos homogéneo?</a:t>
            </a:r>
            <a:endParaRPr/>
          </a:p>
          <a:p>
            <a:pPr marL="457200" lvl="0" indent="-342900" algn="l" rtl="0">
              <a:spcBef>
                <a:spcPts val="0"/>
              </a:spcBef>
              <a:spcAft>
                <a:spcPts val="0"/>
              </a:spcAft>
              <a:buSzPts val="1800"/>
              <a:buChar char="●"/>
            </a:pPr>
            <a:r>
              <a:rPr lang="x-none"/>
              <a:t>¿qué les sugieren esas fachadas?  </a:t>
            </a:r>
            <a:endParaRPr/>
          </a:p>
          <a:p>
            <a:pPr marL="457200" lvl="0" indent="-342900" algn="l" rtl="0">
              <a:spcBef>
                <a:spcPts val="0"/>
              </a:spcBef>
              <a:spcAft>
                <a:spcPts val="0"/>
              </a:spcAft>
              <a:buSzPts val="1800"/>
              <a:buChar char="●"/>
            </a:pPr>
            <a:r>
              <a:rPr lang="x-none"/>
              <a:t>¿parece ser una zona central, periférica, rica, popular?</a:t>
            </a:r>
            <a:endParaRPr/>
          </a:p>
          <a:p>
            <a:pPr marL="457200" lvl="0" indent="-342900" algn="l" rtl="0">
              <a:spcBef>
                <a:spcPts val="0"/>
              </a:spcBef>
              <a:spcAft>
                <a:spcPts val="0"/>
              </a:spcAft>
              <a:buSzPts val="1800"/>
              <a:buChar char="●"/>
            </a:pPr>
            <a:r>
              <a:rPr lang="x-none"/>
              <a:t>¿esa zona les hace acordar algún barrio o región de tu ciudad?</a:t>
            </a:r>
            <a:endParaRPr/>
          </a:p>
          <a:p>
            <a:pPr marL="0" lvl="0" indent="0" algn="l" rtl="0">
              <a:spcBef>
                <a:spcPts val="1600"/>
              </a:spcBef>
              <a:spcAft>
                <a:spcPts val="0"/>
              </a:spcAft>
              <a:buNone/>
            </a:pPr>
            <a:r>
              <a:rPr lang="x-none" b="1">
                <a:solidFill>
                  <a:schemeClr val="accent2"/>
                </a:solidFill>
              </a:rPr>
              <a:t>Componente intercultural:</a:t>
            </a:r>
            <a:r>
              <a:rPr lang="x-none"/>
              <a:t> echemos un vistazo a la página                                     </a:t>
            </a:r>
            <a:r>
              <a:rPr lang="x-none" u="sng">
                <a:solidFill>
                  <a:schemeClr val="hlink"/>
                </a:solidFill>
                <a:hlinkClick r:id="rId3"/>
              </a:rPr>
              <a:t>São Paulo Antiga</a:t>
            </a:r>
            <a:r>
              <a:rPr lang="x-none"/>
              <a:t> y observemos qué puede haber de parecido                             entre São Paulo y Buenos Aires                                              </a:t>
            </a:r>
            <a:endParaRPr/>
          </a:p>
          <a:p>
            <a:pPr marL="0" lvl="0" indent="0" algn="l" rtl="0">
              <a:spcBef>
                <a:spcPts val="1600"/>
              </a:spcBef>
              <a:spcAft>
                <a:spcPts val="1600"/>
              </a:spcAft>
              <a:buNone/>
            </a:pPr>
            <a:r>
              <a:rPr lang="x-none"/>
              <a:t>   </a:t>
            </a:r>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x-none"/>
              <a:t>Leyendo el cuento</a:t>
            </a: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57"/>
          <p:cNvPicPr preferRelativeResize="0"/>
          <p:nvPr/>
        </p:nvPicPr>
        <p:blipFill rotWithShape="1">
          <a:blip r:embed="rId4">
            <a:alphaModFix/>
          </a:blip>
          <a:srcRect l="7067" t="4760" r="6740" b="4561"/>
          <a:stretch/>
        </p:blipFill>
        <p:spPr>
          <a:xfrm>
            <a:off x="0" y="-125692"/>
            <a:ext cx="3626500" cy="5217875"/>
          </a:xfrm>
          <a:prstGeom prst="rect">
            <a:avLst/>
          </a:prstGeom>
          <a:noFill/>
          <a:ln>
            <a:noFill/>
          </a:ln>
        </p:spPr>
      </p:pic>
      <p:sp>
        <p:nvSpPr>
          <p:cNvPr id="363" name="Google Shape;363;p57"/>
          <p:cNvSpPr txBox="1"/>
          <p:nvPr/>
        </p:nvSpPr>
        <p:spPr>
          <a:xfrm>
            <a:off x="3915525" y="135312"/>
            <a:ext cx="4957500" cy="47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600" u="sng">
                <a:solidFill>
                  <a:schemeClr val="bg2"/>
                </a:solidFill>
                <a:latin typeface="Roboto"/>
                <a:ea typeface="Roboto"/>
                <a:cs typeface="Roboto"/>
                <a:sym typeface="Roboto"/>
              </a:rPr>
              <a:t>El cuento</a:t>
            </a:r>
            <a:r>
              <a:rPr lang="x-none" sz="1600">
                <a:latin typeface="Roboto"/>
                <a:ea typeface="Roboto"/>
                <a:cs typeface="Roboto"/>
                <a:sym typeface="Roboto"/>
              </a:rPr>
              <a:t>* - recomendamos que se realice una lectura compartida del texto en clase. </a:t>
            </a:r>
            <a:endParaRPr sz="1600" dirty="0">
              <a:latin typeface="Roboto"/>
              <a:ea typeface="Roboto"/>
              <a:cs typeface="Roboto"/>
              <a:sym typeface="Roboto"/>
            </a:endParaRPr>
          </a:p>
          <a:p>
            <a:pPr marL="0" lvl="0" indent="0" algn="l" rtl="0">
              <a:spcBef>
                <a:spcPts val="0"/>
              </a:spcBef>
              <a:spcAft>
                <a:spcPts val="0"/>
              </a:spcAft>
              <a:buNone/>
            </a:pPr>
            <a:endParaRPr sz="1600" dirty="0">
              <a:latin typeface="Roboto"/>
              <a:ea typeface="Roboto"/>
              <a:cs typeface="Roboto"/>
              <a:sym typeface="Roboto"/>
            </a:endParaRPr>
          </a:p>
          <a:p>
            <a:pPr marL="0" lvl="0" indent="0" algn="l" rtl="0">
              <a:spcBef>
                <a:spcPts val="0"/>
              </a:spcBef>
              <a:spcAft>
                <a:spcPts val="0"/>
              </a:spcAft>
              <a:buNone/>
            </a:pPr>
            <a:r>
              <a:rPr lang="x-none" sz="1600" u="sng">
                <a:solidFill>
                  <a:schemeClr val="hlink"/>
                </a:solidFill>
                <a:latin typeface="Roboto"/>
                <a:ea typeface="Roboto"/>
                <a:cs typeface="Roboto"/>
                <a:sym typeface="Roboto"/>
                <a:hlinkClick r:id="rId5"/>
              </a:rPr>
              <a:t>¿Qué cuenta el cuento?</a:t>
            </a:r>
            <a:r>
              <a:rPr lang="x-none" sz="1600">
                <a:latin typeface="Roboto"/>
                <a:ea typeface="Roboto"/>
                <a:cs typeface="Roboto"/>
                <a:sym typeface="Roboto"/>
              </a:rPr>
              <a:t>  - después de la primera lectura colectiva, accedemos en el enlace anterior a un Jamboard, una especie de pizarra virtual, donde en la primera parte sugerimos una dinámica para poner en discusión los aspectos que hacen con que Casa Tomada sea interpretado como un cuento fantástico:</a:t>
            </a: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x-none" sz="1600">
                <a:latin typeface="Roboto"/>
                <a:ea typeface="Roboto"/>
                <a:cs typeface="Roboto"/>
                <a:sym typeface="Roboto"/>
              </a:rPr>
              <a:t>la</a:t>
            </a:r>
            <a:r>
              <a:rPr lang="x-none" sz="1600" b="1">
                <a:latin typeface="Roboto"/>
                <a:ea typeface="Roboto"/>
                <a:cs typeface="Roboto"/>
                <a:sym typeface="Roboto"/>
              </a:rPr>
              <a:t> indeterminación </a:t>
            </a:r>
            <a:r>
              <a:rPr lang="x-none" sz="1600">
                <a:latin typeface="Roboto"/>
                <a:ea typeface="Roboto"/>
                <a:cs typeface="Roboto"/>
                <a:sym typeface="Roboto"/>
              </a:rPr>
              <a:t>de la naturaleza de los eventos narrados;</a:t>
            </a: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x-none" sz="1600">
                <a:latin typeface="Roboto"/>
                <a:ea typeface="Roboto"/>
                <a:cs typeface="Roboto"/>
                <a:sym typeface="Roboto"/>
              </a:rPr>
              <a:t>la tensión entre </a:t>
            </a:r>
            <a:r>
              <a:rPr lang="x-none" sz="1600" b="1">
                <a:latin typeface="Roboto"/>
                <a:ea typeface="Roboto"/>
                <a:cs typeface="Roboto"/>
                <a:sym typeface="Roboto"/>
              </a:rPr>
              <a:t>lo familiar X lo extraño</a:t>
            </a:r>
            <a:r>
              <a:rPr lang="x-none" sz="1600">
                <a:latin typeface="Roboto"/>
                <a:ea typeface="Roboto"/>
                <a:cs typeface="Roboto"/>
                <a:sym typeface="Roboto"/>
              </a:rPr>
              <a:t>: la impregnación de elementos absurdos, raros e insólitos en espacios y situaciones del cotidiano;</a:t>
            </a:r>
            <a:endParaRPr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x-none" sz="1600">
                <a:latin typeface="Roboto"/>
                <a:ea typeface="Roboto"/>
                <a:cs typeface="Roboto"/>
                <a:sym typeface="Roboto"/>
              </a:rPr>
              <a:t>la </a:t>
            </a:r>
            <a:r>
              <a:rPr lang="x-none" sz="1600" b="1">
                <a:latin typeface="Roboto"/>
                <a:ea typeface="Roboto"/>
                <a:cs typeface="Roboto"/>
                <a:sym typeface="Roboto"/>
              </a:rPr>
              <a:t>ambigüedad</a:t>
            </a:r>
            <a:r>
              <a:rPr lang="x-none" sz="1600">
                <a:latin typeface="Roboto"/>
                <a:ea typeface="Roboto"/>
                <a:cs typeface="Roboto"/>
                <a:sym typeface="Roboto"/>
              </a:rPr>
              <a:t> del lenguaje</a:t>
            </a:r>
            <a:endParaRPr sz="1600" dirty="0">
              <a:latin typeface="Roboto"/>
              <a:ea typeface="Roboto"/>
              <a:cs typeface="Roboto"/>
              <a:sym typeface="Roboto"/>
            </a:endParaRPr>
          </a:p>
          <a:p>
            <a:pPr marL="457200" lvl="0" indent="0" algn="l" rtl="0">
              <a:spcBef>
                <a:spcPts val="0"/>
              </a:spcBef>
              <a:spcAft>
                <a:spcPts val="0"/>
              </a:spcAft>
              <a:buNone/>
            </a:pPr>
            <a:r>
              <a:rPr lang="x-none" sz="1600">
                <a:latin typeface="Roboto"/>
                <a:ea typeface="Roboto"/>
                <a:cs typeface="Roboto"/>
                <a:sym typeface="Roboto"/>
              </a:rPr>
              <a:t>(TODOROV, 1992)</a:t>
            </a:r>
            <a:endParaRPr sz="1600" dirty="0">
              <a:latin typeface="Roboto"/>
              <a:ea typeface="Roboto"/>
              <a:cs typeface="Roboto"/>
              <a:sym typeface="Roboto"/>
            </a:endParaRPr>
          </a:p>
          <a:p>
            <a:pPr marL="0" lvl="0" indent="0" algn="l" rtl="0">
              <a:spcBef>
                <a:spcPts val="0"/>
              </a:spcBef>
              <a:spcAft>
                <a:spcPts val="0"/>
              </a:spcAft>
              <a:buNone/>
            </a:pPr>
            <a:r>
              <a:rPr lang="x-none" sz="1600" b="1">
                <a:latin typeface="Roboto"/>
                <a:ea typeface="Roboto"/>
                <a:cs typeface="Roboto"/>
                <a:sym typeface="Roboto"/>
              </a:rPr>
              <a:t>* </a:t>
            </a:r>
            <a:r>
              <a:rPr lang="x-none" sz="1600" b="1" u="sng">
                <a:solidFill>
                  <a:schemeClr val="hlink"/>
                </a:solidFill>
                <a:latin typeface="Roboto"/>
                <a:ea typeface="Roboto"/>
                <a:cs typeface="Roboto"/>
                <a:sym typeface="Roboto"/>
                <a:hlinkClick r:id="rId6"/>
              </a:rPr>
              <a:t>Versão traduzida</a:t>
            </a:r>
            <a:r>
              <a:rPr lang="x-none" sz="1600" b="1">
                <a:latin typeface="Roboto"/>
                <a:ea typeface="Roboto"/>
                <a:cs typeface="Roboto"/>
                <a:sym typeface="Roboto"/>
              </a:rPr>
              <a:t>  </a:t>
            </a:r>
            <a:r>
              <a:rPr lang="x-none" sz="1600">
                <a:latin typeface="Roboto"/>
                <a:ea typeface="Roboto"/>
                <a:cs typeface="Roboto"/>
                <a:sym typeface="Roboto"/>
              </a:rPr>
              <a:t> </a:t>
            </a:r>
            <a:endParaRPr sz="1600" dirty="0">
              <a:latin typeface="Roboto"/>
              <a:ea typeface="Roboto"/>
              <a:cs typeface="Roboto"/>
              <a:sym typeface="Roboto"/>
            </a:endParaRPr>
          </a:p>
          <a:p>
            <a:pPr marL="457200" lvl="0" indent="0" algn="l" rtl="0">
              <a:spcBef>
                <a:spcPts val="0"/>
              </a:spcBef>
              <a:spcAft>
                <a:spcPts val="0"/>
              </a:spcAft>
              <a:buNone/>
            </a:pPr>
            <a:endParaRPr sz="1600" dirty="0">
              <a:latin typeface="Roboto"/>
              <a:ea typeface="Roboto"/>
              <a:cs typeface="Roboto"/>
              <a:sym typeface="Roboto"/>
            </a:endParaRPr>
          </a:p>
          <a:p>
            <a:pPr marL="0" lvl="0" indent="0" algn="l" rtl="0">
              <a:spcBef>
                <a:spcPts val="0"/>
              </a:spcBef>
              <a:spcAft>
                <a:spcPts val="0"/>
              </a:spcAft>
              <a:buNone/>
            </a:pPr>
            <a:endParaRPr sz="1600" dirty="0">
              <a:latin typeface="Roboto"/>
              <a:ea typeface="Roboto"/>
              <a:cs typeface="Roboto"/>
              <a:sym typeface="Roboto"/>
            </a:endParaRPr>
          </a:p>
        </p:txBody>
      </p:sp>
      <p:sp>
        <p:nvSpPr>
          <p:cNvPr id="364" name="Google Shape;364;p57"/>
          <p:cNvSpPr txBox="1"/>
          <p:nvPr/>
        </p:nvSpPr>
        <p:spPr>
          <a:xfrm>
            <a:off x="37250" y="4780200"/>
            <a:ext cx="3552000" cy="3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000" b="1">
                <a:solidFill>
                  <a:schemeClr val="lt1"/>
                </a:solidFill>
                <a:latin typeface="Roboto"/>
                <a:ea typeface="Roboto"/>
                <a:cs typeface="Roboto"/>
                <a:sym typeface="Roboto"/>
              </a:rPr>
              <a:t>FOTO: </a:t>
            </a:r>
            <a:r>
              <a:rPr lang="x-none" sz="1000" b="1" u="sng">
                <a:solidFill>
                  <a:schemeClr val="hlink"/>
                </a:solidFill>
                <a:latin typeface="Roboto"/>
                <a:ea typeface="Roboto"/>
                <a:cs typeface="Roboto"/>
                <a:sym typeface="Roboto"/>
                <a:hlinkClick r:id="rId7"/>
              </a:rPr>
              <a:t>guia pratico de espanhol</a:t>
            </a:r>
            <a:r>
              <a:rPr lang="x-none" sz="1000" b="1">
                <a:solidFill>
                  <a:schemeClr val="lt1"/>
                </a:solidFill>
                <a:latin typeface="Roboto"/>
                <a:ea typeface="Roboto"/>
                <a:cs typeface="Roboto"/>
                <a:sym typeface="Roboto"/>
              </a:rPr>
              <a:t>l</a:t>
            </a:r>
            <a:endParaRPr sz="1000" b="1">
              <a:solidFill>
                <a:schemeClr val="lt1"/>
              </a:solidFill>
              <a:latin typeface="Roboto"/>
              <a:ea typeface="Roboto"/>
              <a:cs typeface="Roboto"/>
              <a:sym typeface="Roboto"/>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824068440"/>
              </p:ext>
            </p:extLst>
          </p:nvPr>
        </p:nvGraphicFramePr>
        <p:xfrm>
          <a:off x="8123927" y="70876"/>
          <a:ext cx="914400" cy="771525"/>
        </p:xfrm>
        <a:graphic>
          <a:graphicData uri="http://schemas.openxmlformats.org/presentationml/2006/ole">
            <mc:AlternateContent xmlns:mc="http://schemas.openxmlformats.org/markup-compatibility/2006">
              <mc:Choice xmlns:v="urn:schemas-microsoft-com:vml" Requires="v">
                <p:oleObj spid="_x0000_s1035" name="Acrobat Document" showAsIcon="1" r:id="rId8" imgW="914400" imgH="771480" progId="Acrobat.Document.DC">
                  <p:link updateAutomatic="1"/>
                </p:oleObj>
              </mc:Choice>
              <mc:Fallback>
                <p:oleObj name="Acrobat Document" showAsIcon="1" r:id="rId8" imgW="914400" imgH="771480" progId="Acrobat.Document.DC">
                  <p:link updateAutomatic="1"/>
                  <p:pic>
                    <p:nvPicPr>
                      <p:cNvPr id="0" name=""/>
                      <p:cNvPicPr/>
                      <p:nvPr/>
                    </p:nvPicPr>
                    <p:blipFill>
                      <a:blip r:embed="rId9"/>
                      <a:stretch>
                        <a:fillRect/>
                      </a:stretch>
                    </p:blipFill>
                    <p:spPr>
                      <a:xfrm>
                        <a:off x="8123927" y="70876"/>
                        <a:ext cx="914400" cy="771525"/>
                      </a:xfrm>
                      <a:prstGeom prst="rect">
                        <a:avLst/>
                      </a:prstGeom>
                    </p:spPr>
                  </p:pic>
                </p:oleObj>
              </mc:Fallback>
            </mc:AlternateContent>
          </a:graphicData>
        </a:graphic>
      </p:graphicFrame>
      <p:sp>
        <p:nvSpPr>
          <p:cNvPr id="4" name="3 Flecha derecha"/>
          <p:cNvSpPr/>
          <p:nvPr/>
        </p:nvSpPr>
        <p:spPr>
          <a:xfrm>
            <a:off x="7679093" y="527180"/>
            <a:ext cx="317241" cy="139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La indeterminación</a:t>
            </a:r>
            <a:endParaRPr/>
          </a:p>
        </p:txBody>
      </p:sp>
      <p:sp>
        <p:nvSpPr>
          <p:cNvPr id="370" name="Google Shape;370;p58"/>
          <p:cNvSpPr txBox="1">
            <a:spLocks noGrp="1"/>
          </p:cNvSpPr>
          <p:nvPr>
            <p:ph type="body" idx="1"/>
          </p:nvPr>
        </p:nvSpPr>
        <p:spPr>
          <a:xfrm>
            <a:off x="311700" y="1122000"/>
            <a:ext cx="8520600" cy="2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600"/>
              <a:t>Para Mizraje (2008, p. 151) “quién es el dueño de la tierra y dónde está lo propio parece problematizar el cuento desde distintos ángulos, quién posee el derecho al reclamo, a la permanencia, quién traza las fronteras, quién sobrevive, cómo se mueven los límites”. A partir de estas proposiciones, se puede empezar a proponer una reflexión acerca del primer elemento característico del género fantástico mencionado – la naturaleza indeterminada de los eventos narrados:  </a:t>
            </a:r>
            <a:endParaRPr sz="1600"/>
          </a:p>
          <a:p>
            <a:pPr marL="457200" lvl="0" indent="-330200" algn="l" rtl="0">
              <a:spcBef>
                <a:spcPts val="1600"/>
              </a:spcBef>
              <a:spcAft>
                <a:spcPts val="0"/>
              </a:spcAft>
              <a:buSzPts val="1600"/>
              <a:buChar char="●"/>
            </a:pPr>
            <a:r>
              <a:rPr lang="x-none" sz="1600"/>
              <a:t>¿quiénes son esos intrusos que van tomando la casa?</a:t>
            </a:r>
            <a:endParaRPr sz="1600"/>
          </a:p>
          <a:p>
            <a:pPr marL="457200" lvl="0" indent="-330200" algn="l" rtl="0">
              <a:spcBef>
                <a:spcPts val="0"/>
              </a:spcBef>
              <a:spcAft>
                <a:spcPts val="0"/>
              </a:spcAft>
              <a:buSzPts val="1600"/>
              <a:buChar char="●"/>
            </a:pPr>
            <a:r>
              <a:rPr lang="x-none" sz="1600"/>
              <a:t>¿son </a:t>
            </a:r>
            <a:r>
              <a:rPr lang="x-none" sz="1600" b="1"/>
              <a:t>personas</a:t>
            </a:r>
            <a:r>
              <a:rPr lang="x-none" sz="1600"/>
              <a:t>, </a:t>
            </a:r>
            <a:r>
              <a:rPr lang="x-none" sz="1600" b="1"/>
              <a:t>animales</a:t>
            </a:r>
            <a:r>
              <a:rPr lang="x-none" sz="1600"/>
              <a:t>, ratos, inclusive, </a:t>
            </a:r>
            <a:r>
              <a:rPr lang="x-none" sz="1600" b="1"/>
              <a:t>seres fantásticos</a:t>
            </a:r>
            <a:r>
              <a:rPr lang="x-none" sz="1600"/>
              <a:t> o aún, tal vez, </a:t>
            </a:r>
            <a:r>
              <a:rPr lang="x-none" sz="1600" b="1"/>
              <a:t>voces imaginarias</a:t>
            </a:r>
            <a:r>
              <a:rPr lang="x-none" sz="1600"/>
              <a:t>?</a:t>
            </a:r>
            <a:endParaRPr sz="1600"/>
          </a:p>
          <a:p>
            <a:pPr marL="0" lvl="0" indent="0" algn="l" rtl="0">
              <a:spcBef>
                <a:spcPts val="1600"/>
              </a:spcBef>
              <a:spcAft>
                <a:spcPts val="1600"/>
              </a:spcAft>
              <a:buNone/>
            </a:pPr>
            <a:endParaRPr sz="1600"/>
          </a:p>
        </p:txBody>
      </p:sp>
      <p:sp>
        <p:nvSpPr>
          <p:cNvPr id="371" name="Google Shape;371;p58"/>
          <p:cNvSpPr txBox="1"/>
          <p:nvPr/>
        </p:nvSpPr>
        <p:spPr>
          <a:xfrm>
            <a:off x="398425" y="3948300"/>
            <a:ext cx="5777400" cy="81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x-none" sz="1600">
                <a:solidFill>
                  <a:schemeClr val="dk2"/>
                </a:solidFill>
                <a:latin typeface="Roboto"/>
                <a:ea typeface="Roboto"/>
                <a:cs typeface="Roboto"/>
                <a:sym typeface="Roboto"/>
              </a:rPr>
              <a:t>Para realizar esta actividad sugerimos que se trabaje con la 2da diapositiva de la </a:t>
            </a:r>
            <a:r>
              <a:rPr lang="x-none" sz="1600" u="sng">
                <a:solidFill>
                  <a:schemeClr val="hlink"/>
                </a:solidFill>
                <a:latin typeface="Roboto"/>
                <a:ea typeface="Roboto"/>
                <a:cs typeface="Roboto"/>
                <a:sym typeface="Roboto"/>
                <a:hlinkClick r:id="rId3"/>
              </a:rPr>
              <a:t>pizarra virtual</a:t>
            </a:r>
            <a:endParaRPr sz="1600">
              <a:solidFill>
                <a:schemeClr val="dk2"/>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5"/>
        <p:cNvGrpSpPr/>
        <p:nvPr/>
      </p:nvGrpSpPr>
      <p:grpSpPr>
        <a:xfrm>
          <a:off x="0" y="0"/>
          <a:ext cx="0" cy="0"/>
          <a:chOff x="0" y="0"/>
          <a:chExt cx="0" cy="0"/>
        </a:xfrm>
      </p:grpSpPr>
      <p:sp>
        <p:nvSpPr>
          <p:cNvPr id="376" name="Google Shape;376;p59"/>
          <p:cNvSpPr txBox="1">
            <a:spLocks noGrp="1"/>
          </p:cNvSpPr>
          <p:nvPr>
            <p:ph type="body" idx="4294967295"/>
          </p:nvPr>
        </p:nvSpPr>
        <p:spPr>
          <a:xfrm>
            <a:off x="182100" y="238675"/>
            <a:ext cx="8779800" cy="453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600"/>
              <a:t>&gt; Es interesante que observen que la indeterminación del relato está muy bien ubicado en los elementos de la casa. </a:t>
            </a:r>
            <a:r>
              <a:rPr lang="x-none" sz="1600" b="1" u="sng"/>
              <a:t>Volvámonos a las primeras dos páginas del cuento y observemos, además como la descripción de la casa nos indica el nivel social de los personajes </a:t>
            </a:r>
            <a:r>
              <a:rPr lang="x-none" sz="1600"/>
              <a:t>– el zaguán con mayólica, el piano, la biblioteca </a:t>
            </a:r>
            <a:r>
              <a:rPr lang="x-none"/>
              <a:t>etc </a:t>
            </a:r>
            <a:r>
              <a:rPr lang="x-none" sz="1600"/>
              <a:t>– </a:t>
            </a:r>
            <a:r>
              <a:rPr lang="x-none" sz="1600" b="1" u="sng"/>
              <a:t>busquemos identificar:</a:t>
            </a:r>
            <a:endParaRPr sz="1400" b="1" u="sng"/>
          </a:p>
          <a:p>
            <a:pPr marL="457200" lvl="0" indent="-330200" algn="l" rtl="0">
              <a:spcBef>
                <a:spcPts val="1600"/>
              </a:spcBef>
              <a:spcAft>
                <a:spcPts val="0"/>
              </a:spcAft>
              <a:buSzPts val="1600"/>
              <a:buChar char="●"/>
            </a:pPr>
            <a:r>
              <a:rPr lang="x-none" sz="1600"/>
              <a:t>¿Cómo los hermanos se ganaban la vida? ¿Pueden identificar en el texto alguna alusión a las profesiones de las personajes?</a:t>
            </a:r>
            <a:endParaRPr sz="1600"/>
          </a:p>
          <a:p>
            <a:pPr marL="457200" lvl="0" indent="-330200" algn="l" rtl="0">
              <a:spcBef>
                <a:spcPts val="0"/>
              </a:spcBef>
              <a:spcAft>
                <a:spcPts val="0"/>
              </a:spcAft>
              <a:buSzPts val="1600"/>
              <a:buChar char="●"/>
            </a:pPr>
            <a:r>
              <a:rPr lang="x-none" sz="1600"/>
              <a:t>¿Cómo los hermanos podían mantener una casa tan grande y, aparentemente, lujosa?</a:t>
            </a:r>
            <a:endParaRPr sz="1600"/>
          </a:p>
          <a:p>
            <a:pPr marL="0" lvl="0" indent="0" algn="l" rtl="0">
              <a:spcBef>
                <a:spcPts val="1600"/>
              </a:spcBef>
              <a:spcAft>
                <a:spcPts val="0"/>
              </a:spcAft>
              <a:buNone/>
            </a:pPr>
            <a:r>
              <a:rPr lang="x-none" sz="1600"/>
              <a:t>&gt; Como vimos, los hermanos del relato de Cortázar no trabajan, viven de rentas del campo y obtuvieron la casa como herencia de la familia, por lo que podemos interpretar que estos personajes forman parte de lo que la clase media o clase alta, oriundos de la oligarquía porteña.</a:t>
            </a:r>
            <a:endParaRPr sz="1600"/>
          </a:p>
          <a:p>
            <a:pPr marL="0" lvl="0" indent="0" algn="l" rtl="0">
              <a:spcBef>
                <a:spcPts val="0"/>
              </a:spcBef>
              <a:spcAft>
                <a:spcPts val="0"/>
              </a:spcAft>
              <a:buNone/>
            </a:pPr>
            <a:r>
              <a:rPr lang="x-none" sz="1600"/>
              <a:t>&gt; Además, como vemos por la descripción de la casa, esta es tan grande que allí podrían vivir hasta “ocho personas sin estorbarse” (CORTÁZAR, 1970, p. 4). Lo que nos hace pensar que la vivienda era demasiado grande, tan grande como para que a cualquier momento invasores la tomaran de sorpresa.    </a:t>
            </a:r>
            <a:endParaRPr sz="1600"/>
          </a:p>
          <a:p>
            <a:pPr marL="0" lvl="0" indent="0" algn="l" rtl="0">
              <a:spcBef>
                <a:spcPts val="0"/>
              </a:spcBef>
              <a:spcAft>
                <a:spcPts val="0"/>
              </a:spcAft>
              <a:buNone/>
            </a:pPr>
            <a:r>
              <a:rPr lang="x-none" sz="1600"/>
              <a:t>                                                                                                                 </a:t>
            </a:r>
            <a:endParaRPr sz="1600"/>
          </a:p>
          <a:p>
            <a:pPr marL="0" lvl="0" indent="0" algn="l" rtl="0">
              <a:lnSpc>
                <a:spcPct val="100000"/>
              </a:lnSpc>
              <a:spcBef>
                <a:spcPts val="1600"/>
              </a:spcBef>
              <a:spcAft>
                <a:spcPts val="0"/>
              </a:spcAft>
              <a:buNone/>
            </a:pPr>
            <a:endParaRPr sz="16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0"/>
          <p:cNvSpPr txBox="1">
            <a:spLocks noGrp="1"/>
          </p:cNvSpPr>
          <p:nvPr>
            <p:ph type="body" idx="1"/>
          </p:nvPr>
        </p:nvSpPr>
        <p:spPr>
          <a:xfrm>
            <a:off x="161125" y="201150"/>
            <a:ext cx="8812200" cy="45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600"/>
              <a:t>&gt; Como lo observa Mizraje (2008), con la inherente irrupción de invasores “gravita el temor de la casa compartida y la paradoja de que </a:t>
            </a:r>
            <a:r>
              <a:rPr lang="x-none" sz="1600" i="1"/>
              <a:t>el que menos tiene termine siendo el que lo tenga todo</a:t>
            </a:r>
            <a:r>
              <a:rPr lang="x-none" sz="1600"/>
              <a:t>” (p. 146 – el subrayado es nuestro).</a:t>
            </a:r>
            <a:endParaRPr sz="1600" dirty="0"/>
          </a:p>
          <a:p>
            <a:pPr marL="0" lvl="0" indent="0" algn="l" rtl="0">
              <a:spcBef>
                <a:spcPts val="0"/>
              </a:spcBef>
              <a:spcAft>
                <a:spcPts val="0"/>
              </a:spcAft>
              <a:buNone/>
            </a:pPr>
            <a:r>
              <a:rPr lang="x-none" sz="1600"/>
              <a:t> </a:t>
            </a:r>
            <a:r>
              <a:rPr lang="x-none" sz="1600" b="1" u="sng"/>
              <a:t>&gt; DISCUSIÓN</a:t>
            </a:r>
            <a:r>
              <a:rPr lang="x-none" sz="1600"/>
              <a:t> – La indeterminación espacial, así, nos permite poner en jaque la cuestión de </a:t>
            </a:r>
            <a:r>
              <a:rPr lang="x-none" sz="1600" b="1"/>
              <a:t>los límites</a:t>
            </a:r>
            <a:r>
              <a:rPr lang="x-none" sz="1600"/>
              <a:t> dentro de la narrativa: </a:t>
            </a:r>
            <a:endParaRPr sz="1600" dirty="0"/>
          </a:p>
          <a:p>
            <a:pPr marL="457200" lvl="0" indent="-330200" algn="l" rtl="0">
              <a:lnSpc>
                <a:spcPct val="100000"/>
              </a:lnSpc>
              <a:spcBef>
                <a:spcPts val="0"/>
              </a:spcBef>
              <a:spcAft>
                <a:spcPts val="0"/>
              </a:spcAft>
              <a:buSzPts val="1600"/>
              <a:buChar char="●"/>
            </a:pPr>
            <a:r>
              <a:rPr lang="x-none" sz="1600"/>
              <a:t>¿qué es lo público y qué es lo privado?</a:t>
            </a:r>
            <a:endParaRPr sz="1600" dirty="0"/>
          </a:p>
          <a:p>
            <a:pPr marL="457200" lvl="0" indent="-330200" algn="l" rtl="0">
              <a:lnSpc>
                <a:spcPct val="100000"/>
              </a:lnSpc>
              <a:spcBef>
                <a:spcPts val="0"/>
              </a:spcBef>
              <a:spcAft>
                <a:spcPts val="0"/>
              </a:spcAft>
              <a:buSzPts val="1600"/>
              <a:buChar char="●"/>
            </a:pPr>
            <a:r>
              <a:rPr lang="x-none" sz="1600"/>
              <a:t>¿dónde empieza lo nuestro (la casa, por ejemplo) y dónde empieza lo ajeno?</a:t>
            </a:r>
            <a:endParaRPr sz="1600" dirty="0"/>
          </a:p>
          <a:p>
            <a:pPr marL="457200" lvl="0" indent="-330200" algn="l" rtl="0">
              <a:lnSpc>
                <a:spcPct val="100000"/>
              </a:lnSpc>
              <a:spcBef>
                <a:spcPts val="0"/>
              </a:spcBef>
              <a:spcAft>
                <a:spcPts val="0"/>
              </a:spcAft>
              <a:buSzPts val="1600"/>
              <a:buChar char="●"/>
            </a:pPr>
            <a:r>
              <a:rPr lang="x-none" sz="1600"/>
              <a:t>¿cómo las casas se integran en la calle, en la ciudad? ¿Ustedes la ven como parte de la calle, de la ciudad y, por lo tanto pertenecen a estas, o como parte de un patrimonio individual o familiar?  </a:t>
            </a:r>
            <a:r>
              <a:rPr lang="x-none" sz="1600" b="1"/>
              <a:t>CASA X CALLE</a:t>
            </a:r>
            <a:endParaRPr sz="1600" b="1" dirty="0"/>
          </a:p>
          <a:p>
            <a:pPr marL="457200" lvl="0" indent="-330200" algn="l" rtl="0">
              <a:spcBef>
                <a:spcPts val="0"/>
              </a:spcBef>
              <a:spcAft>
                <a:spcPts val="0"/>
              </a:spcAft>
              <a:buSzPts val="1600"/>
              <a:buChar char="●"/>
            </a:pPr>
            <a:r>
              <a:rPr lang="x-none" sz="1600"/>
              <a:t>¿qué significa, en el contexto de las grandes ciudades, la </a:t>
            </a:r>
            <a:r>
              <a:rPr lang="x-none" sz="1600" b="1"/>
              <a:t>toma de posesión</a:t>
            </a:r>
            <a:r>
              <a:rPr lang="x-none" sz="1600"/>
              <a:t>?</a:t>
            </a:r>
            <a:endParaRPr sz="1600" dirty="0"/>
          </a:p>
          <a:p>
            <a:pPr marL="0" lvl="0" indent="0" algn="l" rtl="0">
              <a:spcBef>
                <a:spcPts val="1600"/>
              </a:spcBef>
              <a:spcAft>
                <a:spcPts val="1600"/>
              </a:spcAft>
              <a:buNone/>
            </a:pPr>
            <a:r>
              <a:rPr lang="x-none" sz="1600" b="1" u="sng">
                <a:solidFill>
                  <a:schemeClr val="accent4"/>
                </a:solidFill>
              </a:rPr>
              <a:t>TIP:</a:t>
            </a:r>
            <a:r>
              <a:rPr lang="x-none" sz="1600"/>
              <a:t> Para profundizar la reflexión se puede trabajar el concepto a partir de notícias de diarios, abordándolo desde la actual y persistente cuestión de habitación en la ciudad de San Pablo y relacionando distintas esferas de producción, como la literaria y la                                    periodística, por ejemplo: </a:t>
            </a:r>
            <a:r>
              <a:rPr lang="x-none" sz="1600"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Reintegração de posse em meio a pandemia</a:t>
            </a:r>
            <a:r>
              <a:rPr lang="x-none" sz="1600"/>
              <a:t>    </a:t>
            </a:r>
            <a:endParaRP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1"/>
          <p:cNvSpPr txBox="1">
            <a:spLocks noGrp="1"/>
          </p:cNvSpPr>
          <p:nvPr>
            <p:ph type="title"/>
          </p:nvPr>
        </p:nvSpPr>
        <p:spPr>
          <a:xfrm>
            <a:off x="277900" y="1485725"/>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x-none"/>
              <a:t>Post lectura</a:t>
            </a:r>
            <a:endParaRPr/>
          </a:p>
        </p:txBody>
      </p:sp>
      <p:sp>
        <p:nvSpPr>
          <p:cNvPr id="387" name="Google Shape;387;p6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x-none" sz="2800" b="1"/>
              <a:t>Producción 2</a:t>
            </a:r>
            <a:endParaRPr sz="28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 proposta</a:t>
            </a:r>
            <a:endParaRPr/>
          </a:p>
          <a:p>
            <a:pPr marL="0" lvl="0" indent="0" algn="l" rtl="0">
              <a:spcBef>
                <a:spcPts val="0"/>
              </a:spcBef>
              <a:spcAft>
                <a:spcPts val="0"/>
              </a:spcAft>
              <a:buNone/>
            </a:pPr>
            <a:endParaRPr sz="1800"/>
          </a:p>
        </p:txBody>
      </p:sp>
      <p:sp>
        <p:nvSpPr>
          <p:cNvPr id="111" name="Google Shape;111;p17"/>
          <p:cNvSpPr txBox="1">
            <a:spLocks noGrp="1"/>
          </p:cNvSpPr>
          <p:nvPr>
            <p:ph type="body" idx="1"/>
          </p:nvPr>
        </p:nvSpPr>
        <p:spPr>
          <a:xfrm>
            <a:off x="311700" y="1017800"/>
            <a:ext cx="3999900" cy="392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600"/>
              <a:t>Além disso, buscando uma teoria da leitura que oriente nossa abordagem dos textos, nos inspiramos também na perspectiva de Petit (2008), cuja discussão em torno de uma experiência de leitura subjetiva – como aquela que permite a elaboração de uma posição de sujeito – nos levou a orientar este trabalho a um tratamento com o texto que privilegie, mais que uma abordagem específica (estruturalista, histórica etc), a possibilidade de um texto produzir no aprendiz sentidos não previstos.</a:t>
            </a:r>
            <a:r>
              <a:rPr lang="x-none" sz="1500"/>
              <a:t>   </a:t>
            </a:r>
            <a:r>
              <a:rPr lang="x-none"/>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12" name="Google Shape;112;p17"/>
          <p:cNvSpPr txBox="1">
            <a:spLocks noGrp="1"/>
          </p:cNvSpPr>
          <p:nvPr>
            <p:ph type="body" idx="2"/>
          </p:nvPr>
        </p:nvSpPr>
        <p:spPr>
          <a:xfrm>
            <a:off x="4832400" y="324850"/>
            <a:ext cx="3999900" cy="49767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x-none" sz="1700" i="1">
                <a:solidFill>
                  <a:schemeClr val="dk1"/>
                </a:solidFill>
              </a:rPr>
              <a:t>Cuando escuchamos a los lectores, nos sorprendemos de que los descubrimiento, los relatos, las frase, que les hablan, que los ayudan a dar sentido a sus vidas y resistir a las adversidades son, frecuentemente, muy esperado. Es esencial, pues, que los niños, los adolescentes, los adultos, tengan derecho a la metáfora, al desplazamiento, al desarraigo. El derecho de no estar destinados a los únicos textos pretendidos que les ofrecen un reflejo de sus vidas y concebidos para responder a sus “necesidades”. El derecho a acceder a otra figuras identificatorias (...). </a:t>
            </a:r>
            <a:endParaRPr sz="1700" i="1">
              <a:solidFill>
                <a:schemeClr val="dk1"/>
              </a:solidFill>
            </a:endParaRPr>
          </a:p>
          <a:p>
            <a:pPr marL="0" lvl="0" indent="0" algn="r" rtl="0">
              <a:lnSpc>
                <a:spcPct val="100000"/>
              </a:lnSpc>
              <a:spcBef>
                <a:spcPts val="0"/>
              </a:spcBef>
              <a:spcAft>
                <a:spcPts val="0"/>
              </a:spcAft>
              <a:buNone/>
            </a:pPr>
            <a:r>
              <a:rPr lang="x-none" sz="1700">
                <a:solidFill>
                  <a:schemeClr val="dk1"/>
                </a:solidFill>
              </a:rPr>
              <a:t>(PETIT, 2008, p. 142)</a:t>
            </a:r>
            <a:endParaRPr sz="1700">
              <a:solidFill>
                <a:schemeClr val="dk1"/>
              </a:solidFill>
            </a:endParaRPr>
          </a:p>
          <a:p>
            <a:pPr marL="0" lvl="0" indent="0" algn="l" rtl="0">
              <a:spcBef>
                <a:spcPts val="0"/>
              </a:spcBef>
              <a:spcAft>
                <a:spcPts val="1600"/>
              </a:spcAft>
              <a:buNone/>
            </a:pPr>
            <a:endParaRPr sz="1700" i="1">
              <a:solidFill>
                <a:schemeClr val="dk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2"/>
          <p:cNvSpPr txBox="1">
            <a:spLocks noGrp="1"/>
          </p:cNvSpPr>
          <p:nvPr>
            <p:ph type="body" idx="1"/>
          </p:nvPr>
        </p:nvSpPr>
        <p:spPr>
          <a:xfrm>
            <a:off x="185900" y="732750"/>
            <a:ext cx="8725500" cy="426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600"/>
              <a:t>&gt; Al final de la lectura colectiva y de las primeras reflexiones, les recomendamos a los alumnos a que vuelvan una vez más al trecho del relato en el cual se hace la descripción de los ambientes de la casa. Les solicitamos que, a partir de esa descripción, </a:t>
            </a:r>
            <a:r>
              <a:rPr lang="x-none" sz="1600" b="1" u="sng"/>
              <a:t>escriban un plano de una casa o de otro lugar que les parezca interesante para que, más adelante, sea el espacio desde donde tendrá lugar sus propias narrativas.</a:t>
            </a:r>
            <a:r>
              <a:rPr lang="x-none" sz="1600"/>
              <a:t> </a:t>
            </a:r>
            <a:endParaRPr sz="1600"/>
          </a:p>
          <a:p>
            <a:pPr marL="0" lvl="0" indent="0" algn="l" rtl="0">
              <a:spcBef>
                <a:spcPts val="1600"/>
              </a:spcBef>
              <a:spcAft>
                <a:spcPts val="0"/>
              </a:spcAft>
              <a:buNone/>
            </a:pPr>
            <a:r>
              <a:rPr lang="x-none" sz="1600"/>
              <a:t>&gt; En caso de que se haya realizado la opción 2 de pré-lectura (cf. slides 41-43), es importante que el profesor les haga acordar a los alumnos de que pueden usar las notas que tomaron durante el paseo virtual como inspiración y referencia para esta segunda producción. Además, en esta  etapa de la producción, se recomienda que cada alumno trabaje en su propio texto, teniendo en cuenta, sin embargo, las producciones colectivas anteriores (cf. slides 34-36).  </a:t>
            </a:r>
            <a:endParaRPr sz="1600"/>
          </a:p>
          <a:p>
            <a:pPr marL="0" lvl="0" indent="0" algn="l" rtl="0">
              <a:spcBef>
                <a:spcPts val="1600"/>
              </a:spcBef>
              <a:spcAft>
                <a:spcPts val="0"/>
              </a:spcAft>
              <a:buNone/>
            </a:pPr>
            <a:r>
              <a:rPr lang="x-none" sz="1600" b="1" u="sng">
                <a:solidFill>
                  <a:schemeClr val="accent4"/>
                </a:solidFill>
              </a:rPr>
              <a:t>TIP:</a:t>
            </a:r>
            <a:r>
              <a:rPr lang="x-none" sz="1600"/>
              <a:t> Este ejercicio, además, es una posibilidad de trabajar el vocabulario                                     de la casa en clase de lengua española, por ejemplo.</a:t>
            </a:r>
            <a:endParaRPr sz="1600"/>
          </a:p>
          <a:p>
            <a:pPr marL="0" lvl="0" indent="0" algn="l" rtl="0">
              <a:spcBef>
                <a:spcPts val="1600"/>
              </a:spcBef>
              <a:spcAft>
                <a:spcPts val="0"/>
              </a:spcAft>
              <a:buNone/>
            </a:pPr>
            <a:r>
              <a:rPr lang="x-none" sz="1600"/>
              <a:t>                          .   </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r" rtl="0">
              <a:spcBef>
                <a:spcPts val="1600"/>
              </a:spcBef>
              <a:spcAft>
                <a:spcPts val="0"/>
              </a:spcAft>
              <a:buNone/>
            </a:pPr>
            <a:endParaRPr sz="1600" i="1"/>
          </a:p>
          <a:p>
            <a:pPr marL="0" lvl="0" indent="0" algn="l" rtl="0">
              <a:spcBef>
                <a:spcPts val="1600"/>
              </a:spcBef>
              <a:spcAft>
                <a:spcPts val="0"/>
              </a:spcAft>
              <a:buNone/>
            </a:pPr>
            <a:endParaRPr sz="1600"/>
          </a:p>
          <a:p>
            <a:pPr marL="457200" lvl="0" indent="0" algn="l" rtl="0">
              <a:lnSpc>
                <a:spcPct val="100000"/>
              </a:lnSpc>
              <a:spcBef>
                <a:spcPts val="1600"/>
              </a:spcBef>
              <a:spcAft>
                <a:spcPts val="0"/>
              </a:spcAft>
              <a:buNone/>
            </a:pPr>
            <a:r>
              <a:rPr lang="x-none" sz="1600"/>
              <a:t> </a:t>
            </a:r>
            <a:endParaRPr sz="1600"/>
          </a:p>
          <a:p>
            <a:pPr marL="0" lvl="0" indent="0" algn="l" rtl="0">
              <a:spcBef>
                <a:spcPts val="0"/>
              </a:spcBef>
              <a:spcAft>
                <a:spcPts val="0"/>
              </a:spcAft>
              <a:buNone/>
            </a:pPr>
            <a:endParaRPr sz="1600"/>
          </a:p>
          <a:p>
            <a:pPr marL="0" lvl="0" indent="0" algn="l" rtl="0">
              <a:spcBef>
                <a:spcPts val="1600"/>
              </a:spcBef>
              <a:spcAft>
                <a:spcPts val="1600"/>
              </a:spcAft>
              <a:buNone/>
            </a:pPr>
            <a:endParaRPr sz="1600"/>
          </a:p>
        </p:txBody>
      </p:sp>
      <p:sp>
        <p:nvSpPr>
          <p:cNvPr id="393" name="Google Shape;393;p62"/>
          <p:cNvSpPr txBox="1"/>
          <p:nvPr/>
        </p:nvSpPr>
        <p:spPr>
          <a:xfrm>
            <a:off x="7473550" y="5211425"/>
            <a:ext cx="6425400" cy="774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endParaRPr>
              <a:latin typeface="Roboto"/>
              <a:ea typeface="Roboto"/>
              <a:cs typeface="Roboto"/>
              <a:sym typeface="Roboto"/>
            </a:endParaRPr>
          </a:p>
        </p:txBody>
      </p:sp>
      <p:sp>
        <p:nvSpPr>
          <p:cNvPr id="394" name="Google Shape;394;p62"/>
          <p:cNvSpPr txBox="1">
            <a:spLocks noGrp="1"/>
          </p:cNvSpPr>
          <p:nvPr>
            <p:ph type="title"/>
          </p:nvPr>
        </p:nvSpPr>
        <p:spPr>
          <a:xfrm>
            <a:off x="311700" y="1249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Producción 2 - oficina de escritura 2</a:t>
            </a: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8"/>
        <p:cNvGrpSpPr/>
        <p:nvPr/>
      </p:nvGrpSpPr>
      <p:grpSpPr>
        <a:xfrm>
          <a:off x="0" y="0"/>
          <a:ext cx="0" cy="0"/>
          <a:chOff x="0" y="0"/>
          <a:chExt cx="0" cy="0"/>
        </a:xfrm>
      </p:grpSpPr>
      <p:pic>
        <p:nvPicPr>
          <p:cNvPr id="399" name="Google Shape;399;p63"/>
          <p:cNvPicPr preferRelativeResize="0"/>
          <p:nvPr/>
        </p:nvPicPr>
        <p:blipFill>
          <a:blip r:embed="rId3">
            <a:alphaModFix/>
          </a:blip>
          <a:stretch>
            <a:fillRect/>
          </a:stretch>
        </p:blipFill>
        <p:spPr>
          <a:xfrm>
            <a:off x="190500" y="299550"/>
            <a:ext cx="4381500" cy="4381500"/>
          </a:xfrm>
          <a:prstGeom prst="rect">
            <a:avLst/>
          </a:prstGeom>
          <a:noFill/>
          <a:ln>
            <a:noFill/>
          </a:ln>
        </p:spPr>
      </p:pic>
      <p:pic>
        <p:nvPicPr>
          <p:cNvPr id="400" name="Google Shape;400;p63"/>
          <p:cNvPicPr preferRelativeResize="0"/>
          <p:nvPr/>
        </p:nvPicPr>
        <p:blipFill>
          <a:blip r:embed="rId4">
            <a:alphaModFix/>
          </a:blip>
          <a:stretch>
            <a:fillRect/>
          </a:stretch>
        </p:blipFill>
        <p:spPr>
          <a:xfrm rot="5400000">
            <a:off x="4839550" y="883812"/>
            <a:ext cx="4321375" cy="3004075"/>
          </a:xfrm>
          <a:prstGeom prst="rect">
            <a:avLst/>
          </a:prstGeom>
          <a:noFill/>
          <a:ln>
            <a:noFill/>
          </a:ln>
        </p:spPr>
      </p:pic>
      <p:sp>
        <p:nvSpPr>
          <p:cNvPr id="401" name="Google Shape;401;p63"/>
          <p:cNvSpPr txBox="1"/>
          <p:nvPr/>
        </p:nvSpPr>
        <p:spPr>
          <a:xfrm>
            <a:off x="3621525" y="99150"/>
            <a:ext cx="2198400" cy="359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a:solidFill>
                  <a:schemeClr val="lt2"/>
                </a:solidFill>
                <a:latin typeface="Roboto"/>
                <a:ea typeface="Roboto"/>
                <a:cs typeface="Roboto"/>
                <a:sym typeface="Roboto"/>
              </a:rPr>
              <a:t>Otras referencias útiles:</a:t>
            </a:r>
            <a:endParaRPr b="1">
              <a:solidFill>
                <a:schemeClr val="lt2"/>
              </a:solidFill>
              <a:latin typeface="Roboto"/>
              <a:ea typeface="Roboto"/>
              <a:cs typeface="Roboto"/>
              <a:sym typeface="Roboto"/>
            </a:endParaRPr>
          </a:p>
        </p:txBody>
      </p:sp>
      <p:sp>
        <p:nvSpPr>
          <p:cNvPr id="402" name="Google Shape;402;p63"/>
          <p:cNvSpPr txBox="1"/>
          <p:nvPr/>
        </p:nvSpPr>
        <p:spPr>
          <a:xfrm>
            <a:off x="-123938" y="4681050"/>
            <a:ext cx="9391875" cy="2764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000">
                <a:solidFill>
                  <a:srgbClr val="FFFFFF"/>
                </a:solidFill>
                <a:latin typeface="Roboto"/>
                <a:ea typeface="Roboto"/>
                <a:cs typeface="Roboto"/>
                <a:sym typeface="Roboto"/>
              </a:rPr>
              <a:t>fotos: </a:t>
            </a:r>
            <a:r>
              <a:rPr lang="x-none" sz="1000" u="sng">
                <a:solidFill>
                  <a:schemeClr val="hlink"/>
                </a:solidFill>
                <a:latin typeface="Roboto"/>
                <a:ea typeface="Roboto"/>
                <a:cs typeface="Roboto"/>
                <a:sym typeface="Roboto"/>
                <a:hlinkClick r:id="rId5"/>
              </a:rPr>
              <a:t>https://valengarcia92.wordpress.com/2014/04/03/interpretacion-casa-tomada-por-julio-cortazar/</a:t>
            </a:r>
            <a:r>
              <a:rPr lang="x-none" sz="1000">
                <a:solidFill>
                  <a:srgbClr val="FFFFFF"/>
                </a:solidFill>
                <a:latin typeface="Roboto"/>
                <a:ea typeface="Roboto"/>
                <a:cs typeface="Roboto"/>
                <a:sym typeface="Roboto"/>
              </a:rPr>
              <a:t> e </a:t>
            </a:r>
            <a:r>
              <a:rPr lang="x-none" sz="1000" u="sng">
                <a:solidFill>
                  <a:schemeClr val="hlink"/>
                </a:solidFill>
                <a:latin typeface="Roboto"/>
                <a:ea typeface="Roboto"/>
                <a:cs typeface="Roboto"/>
                <a:sym typeface="Roboto"/>
                <a:hlinkClick r:id="rId6"/>
              </a:rPr>
              <a:t>http://lounge.obviousmag.org/literarquiteturas/2012/08/a-casa-que-habita-em-cortazar.html</a:t>
            </a:r>
            <a:r>
              <a:rPr lang="x-none"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Se toma el mate mientras se les toman la casa </a:t>
            </a:r>
            <a:endParaRPr i="1"/>
          </a:p>
        </p:txBody>
      </p:sp>
      <p:sp>
        <p:nvSpPr>
          <p:cNvPr id="408" name="Google Shape;408;p64"/>
          <p:cNvSpPr txBox="1">
            <a:spLocks noGrp="1"/>
          </p:cNvSpPr>
          <p:nvPr>
            <p:ph type="body" idx="4294967295"/>
          </p:nvPr>
        </p:nvSpPr>
        <p:spPr>
          <a:xfrm>
            <a:off x="311700" y="1103075"/>
            <a:ext cx="6096000" cy="21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Así como en Seminário dos Ratos, en Casa Tomada hay elementos que van subiendo, poco a poco, el tono de la narrativa y creando puntos de rupturas con lo real que causan la hesitación en el lector. </a:t>
            </a:r>
            <a:endParaRPr dirty="0"/>
          </a:p>
          <a:p>
            <a:pPr marL="0" lvl="0" indent="0" algn="l" rtl="0">
              <a:spcBef>
                <a:spcPts val="1600"/>
              </a:spcBef>
              <a:spcAft>
                <a:spcPts val="0"/>
              </a:spcAft>
              <a:buNone/>
            </a:pPr>
            <a:r>
              <a:rPr lang="x-none"/>
              <a:t>De a poco el narrador pasa de una secuencia de eventos rutineros, del ámbito de lo doméstico, como:</a:t>
            </a:r>
            <a:endParaRPr dirty="0"/>
          </a:p>
          <a:p>
            <a:pPr marL="0" lvl="0" indent="0" algn="r" rtl="0">
              <a:spcBef>
                <a:spcPts val="1600"/>
              </a:spcBef>
              <a:spcAft>
                <a:spcPts val="0"/>
              </a:spcAft>
              <a:buNone/>
            </a:pPr>
            <a:endParaRPr dirty="0"/>
          </a:p>
          <a:p>
            <a:pPr marL="0" lvl="0" indent="0" algn="r" rtl="0">
              <a:spcBef>
                <a:spcPts val="1600"/>
              </a:spcBef>
              <a:spcAft>
                <a:spcPts val="1600"/>
              </a:spcAft>
              <a:buNone/>
            </a:pPr>
            <a:endParaRPr dirty="0"/>
          </a:p>
        </p:txBody>
      </p:sp>
      <p:pic>
        <p:nvPicPr>
          <p:cNvPr id="409" name="Google Shape;409;p64"/>
          <p:cNvPicPr preferRelativeResize="0"/>
          <p:nvPr/>
        </p:nvPicPr>
        <p:blipFill rotWithShape="1">
          <a:blip r:embed="rId3">
            <a:alphaModFix/>
          </a:blip>
          <a:srcRect t="34341" r="21801" b="5177"/>
          <a:stretch/>
        </p:blipFill>
        <p:spPr>
          <a:xfrm>
            <a:off x="6241800" y="1363350"/>
            <a:ext cx="2902200" cy="3185250"/>
          </a:xfrm>
          <a:prstGeom prst="rect">
            <a:avLst/>
          </a:prstGeom>
          <a:noFill/>
          <a:ln>
            <a:noFill/>
          </a:ln>
        </p:spPr>
      </p:pic>
      <p:sp>
        <p:nvSpPr>
          <p:cNvPr id="410" name="Google Shape;410;p64"/>
          <p:cNvSpPr txBox="1"/>
          <p:nvPr/>
        </p:nvSpPr>
        <p:spPr>
          <a:xfrm>
            <a:off x="311700" y="3383575"/>
            <a:ext cx="5787900" cy="71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i="1">
                <a:latin typeface="Roboto Medium"/>
                <a:ea typeface="Roboto Medium"/>
                <a:cs typeface="Roboto Medium"/>
                <a:sym typeface="Roboto Medium"/>
              </a:rPr>
              <a:t>“Irene estaba tejiendo en su dormitorio, eran las ocho de la noche y de repente se me ocurrió poner al fuego la pavita del mate.”</a:t>
            </a:r>
            <a:endParaRPr i="1"/>
          </a:p>
          <a:p>
            <a:pPr marL="0" lvl="0" indent="0" algn="l" rtl="0">
              <a:spcBef>
                <a:spcPts val="0"/>
              </a:spcBef>
              <a:spcAft>
                <a:spcPts val="0"/>
              </a:spcAft>
              <a:buNone/>
            </a:pPr>
            <a:endParaRPr>
              <a:latin typeface="Roboto"/>
              <a:ea typeface="Roboto"/>
              <a:cs typeface="Roboto"/>
              <a:sym typeface="Roboto"/>
            </a:endParaRPr>
          </a:p>
        </p:txBody>
      </p:sp>
      <p:sp>
        <p:nvSpPr>
          <p:cNvPr id="411" name="Google Shape;411;p64"/>
          <p:cNvSpPr txBox="1"/>
          <p:nvPr/>
        </p:nvSpPr>
        <p:spPr>
          <a:xfrm>
            <a:off x="490500" y="4102375"/>
            <a:ext cx="4883100" cy="7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800">
                <a:solidFill>
                  <a:schemeClr val="dk2"/>
                </a:solidFill>
                <a:latin typeface="Roboto"/>
                <a:ea typeface="Roboto"/>
                <a:cs typeface="Roboto"/>
                <a:sym typeface="Roboto"/>
              </a:rPr>
              <a:t>a un momento de transgresión del orden establecido...</a:t>
            </a:r>
            <a:endParaRPr sz="1800">
              <a:solidFill>
                <a:schemeClr val="dk2"/>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5"/>
          <p:cNvSpPr txBox="1">
            <a:spLocks noGrp="1"/>
          </p:cNvSpPr>
          <p:nvPr>
            <p:ph type="title"/>
          </p:nvPr>
        </p:nvSpPr>
        <p:spPr>
          <a:xfrm>
            <a:off x="262100" y="12808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La ruptura</a:t>
            </a:r>
            <a:endParaRPr/>
          </a:p>
        </p:txBody>
      </p:sp>
      <p:sp>
        <p:nvSpPr>
          <p:cNvPr id="417" name="Google Shape;417;p65"/>
          <p:cNvSpPr txBox="1">
            <a:spLocks noGrp="1"/>
          </p:cNvSpPr>
          <p:nvPr>
            <p:ph type="body" idx="1"/>
          </p:nvPr>
        </p:nvSpPr>
        <p:spPr>
          <a:xfrm>
            <a:off x="200150" y="188865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b="1" i="1"/>
              <a:t>La puerta de roble</a:t>
            </a:r>
            <a:r>
              <a:rPr lang="x-none"/>
              <a:t> es el punto de ruptura en Casa Tomada a partir del cual empieza a colapsar la narrativa.</a:t>
            </a:r>
            <a:endParaRPr/>
          </a:p>
          <a:p>
            <a:pPr marL="0" lvl="0" indent="0" algn="l" rtl="0">
              <a:spcBef>
                <a:spcPts val="1600"/>
              </a:spcBef>
              <a:spcAft>
                <a:spcPts val="1600"/>
              </a:spcAft>
              <a:buNone/>
            </a:pPr>
            <a:r>
              <a:rPr lang="x-none"/>
              <a:t>&gt; Recordémonos como la puerta de roble es mencionada en la descripción de la casa como un elemento de referencia, como aquello que aísla, que divide el ambiente e, inclusive, permite alterar la impresión que se puede tener del tamaño de la casa – doble realidad.</a:t>
            </a:r>
            <a:endParaRPr/>
          </a:p>
        </p:txBody>
      </p:sp>
      <p:sp>
        <p:nvSpPr>
          <p:cNvPr id="418" name="Google Shape;418;p65"/>
          <p:cNvSpPr txBox="1"/>
          <p:nvPr/>
        </p:nvSpPr>
        <p:spPr>
          <a:xfrm>
            <a:off x="582525" y="260275"/>
            <a:ext cx="7647000" cy="1090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x-none" i="1">
                <a:latin typeface="Roboto"/>
                <a:ea typeface="Roboto"/>
                <a:cs typeface="Roboto"/>
                <a:sym typeface="Roboto"/>
              </a:rPr>
              <a:t>“Fui por el pasillo hasta enfrentar la entornada puerta de roble, y daba la vuelta al codo que llevaba a la cocina cuando escuché algo en el comedor o en la biblioteca. El sonido venía impreciso y sordo, como un volcarse de silla sobre la alfombra o un ahogado susurro de conversación.”</a:t>
            </a:r>
            <a:endParaRPr i="1">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a:spLocks noGrp="1"/>
          </p:cNvSpPr>
          <p:nvPr>
            <p:ph type="title"/>
          </p:nvPr>
        </p:nvSpPr>
        <p:spPr>
          <a:xfrm>
            <a:off x="311700" y="2240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lo familiar X lo extraño</a:t>
            </a:r>
            <a:endParaRPr/>
          </a:p>
        </p:txBody>
      </p:sp>
      <p:sp>
        <p:nvSpPr>
          <p:cNvPr id="424" name="Google Shape;424;p66"/>
          <p:cNvSpPr txBox="1">
            <a:spLocks noGrp="1"/>
          </p:cNvSpPr>
          <p:nvPr>
            <p:ph type="body" idx="1"/>
          </p:nvPr>
        </p:nvSpPr>
        <p:spPr>
          <a:xfrm>
            <a:off x="311700" y="902250"/>
            <a:ext cx="8520600" cy="26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Así, el </a:t>
            </a:r>
            <a:r>
              <a:rPr lang="x-none" b="1"/>
              <a:t>cruce entre elementos del ámbito de lo cotidiano</a:t>
            </a:r>
            <a:r>
              <a:rPr lang="x-none"/>
              <a:t> – el mate, las costuras de Irene, las lecturas, la limpieza diaria de la casa etc – </a:t>
            </a:r>
            <a:r>
              <a:rPr lang="x-none" b="1"/>
              <a:t>y elementos que exceden lo razonable</a:t>
            </a:r>
            <a:r>
              <a:rPr lang="x-none"/>
              <a:t> es un recurso más que lo convierte al relato de Cortázar en un ejemplar de la literatura fantástica.</a:t>
            </a:r>
            <a:endParaRPr/>
          </a:p>
          <a:p>
            <a:pPr marL="457200" lvl="0" indent="-342900" algn="l" rtl="0">
              <a:spcBef>
                <a:spcPts val="1600"/>
              </a:spcBef>
              <a:spcAft>
                <a:spcPts val="0"/>
              </a:spcAft>
              <a:buSzPts val="1800"/>
              <a:buChar char="●"/>
            </a:pPr>
            <a:r>
              <a:rPr lang="x-none"/>
              <a:t>Este recurso, cuyo efecto más evidente es la vacilación que le causa al lector (TODOROV, 1992), puede instaurar también matices de lo que Freud (1919) describe como </a:t>
            </a:r>
            <a:r>
              <a:rPr lang="x-none" i="1"/>
              <a:t>lo siniestro (unheimlich)</a:t>
            </a:r>
            <a:r>
              <a:rPr lang="x-none"/>
              <a:t>: </a:t>
            </a:r>
            <a:endParaRPr/>
          </a:p>
          <a:p>
            <a:pPr marL="457200" lvl="0" indent="0" algn="r" rtl="0">
              <a:spcBef>
                <a:spcPts val="1600"/>
              </a:spcBef>
              <a:spcAft>
                <a:spcPts val="0"/>
              </a:spcAft>
              <a:buNone/>
            </a:pPr>
            <a:endParaRPr/>
          </a:p>
          <a:p>
            <a:pPr marL="457200" lvl="0" indent="0" algn="l" rtl="0">
              <a:spcBef>
                <a:spcPts val="1600"/>
              </a:spcBef>
              <a:spcAft>
                <a:spcPts val="0"/>
              </a:spcAft>
              <a:buNone/>
            </a:pPr>
            <a:r>
              <a:rPr lang="x-none"/>
              <a:t>        </a:t>
            </a:r>
            <a:endParaRPr/>
          </a:p>
          <a:p>
            <a:pPr marL="0" lvl="0" indent="0" algn="l" rtl="0">
              <a:spcBef>
                <a:spcPts val="1600"/>
              </a:spcBef>
              <a:spcAft>
                <a:spcPts val="0"/>
              </a:spcAft>
              <a:buNone/>
            </a:pPr>
            <a:endParaRPr/>
          </a:p>
          <a:p>
            <a:pPr marL="0" lvl="0" indent="0" algn="l" rtl="0">
              <a:spcBef>
                <a:spcPts val="1600"/>
              </a:spcBef>
              <a:spcAft>
                <a:spcPts val="1600"/>
              </a:spcAft>
              <a:buNone/>
            </a:pPr>
            <a:r>
              <a:rPr lang="x-none"/>
              <a:t>   </a:t>
            </a:r>
            <a:endParaRPr/>
          </a:p>
        </p:txBody>
      </p:sp>
      <p:sp>
        <p:nvSpPr>
          <p:cNvPr id="425" name="Google Shape;425;p66"/>
          <p:cNvSpPr txBox="1"/>
          <p:nvPr/>
        </p:nvSpPr>
        <p:spPr>
          <a:xfrm>
            <a:off x="144875" y="3602125"/>
            <a:ext cx="6320700" cy="996000"/>
          </a:xfrm>
          <a:prstGeom prst="rect">
            <a:avLst/>
          </a:prstGeom>
          <a:noFill/>
          <a:ln>
            <a:noFill/>
          </a:ln>
        </p:spPr>
        <p:txBody>
          <a:bodyPr spcFirstLastPara="1" wrap="square" lIns="91425" tIns="91425" rIns="91425" bIns="91425" anchor="t" anchorCtr="0">
            <a:noAutofit/>
          </a:bodyPr>
          <a:lstStyle/>
          <a:p>
            <a:pPr marL="457200" lvl="0" indent="0" algn="r" rtl="0">
              <a:lnSpc>
                <a:spcPct val="115000"/>
              </a:lnSpc>
              <a:spcBef>
                <a:spcPts val="0"/>
              </a:spcBef>
              <a:spcAft>
                <a:spcPts val="1600"/>
              </a:spcAft>
              <a:buNone/>
            </a:pPr>
            <a:r>
              <a:rPr lang="x-none" sz="1800" i="1">
                <a:solidFill>
                  <a:schemeClr val="dk2"/>
                </a:solidFill>
                <a:latin typeface="Roboto"/>
                <a:ea typeface="Roboto"/>
                <a:cs typeface="Roboto"/>
                <a:sym typeface="Roboto"/>
              </a:rPr>
              <a:t>“o inquietante é aquela espécie de coisa assustadora que remonta ao que é há muito conhecido, ao bastante familiar”</a:t>
            </a:r>
            <a:r>
              <a:rPr lang="x-none" sz="1800">
                <a:solidFill>
                  <a:schemeClr val="dk2"/>
                </a:solidFill>
                <a:latin typeface="Roboto"/>
                <a:ea typeface="Roboto"/>
                <a:cs typeface="Roboto"/>
                <a:sym typeface="Roboto"/>
              </a:rPr>
              <a:t> (p. 331).</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7"/>
          <p:cNvSpPr txBox="1">
            <a:spLocks noGrp="1"/>
          </p:cNvSpPr>
          <p:nvPr>
            <p:ph type="title"/>
          </p:nvPr>
        </p:nvSpPr>
        <p:spPr>
          <a:xfrm>
            <a:off x="311700" y="3094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lo siniestro (Freud, 1919) - oficina de escritura 3</a:t>
            </a:r>
            <a:endParaRPr/>
          </a:p>
        </p:txBody>
      </p:sp>
      <p:sp>
        <p:nvSpPr>
          <p:cNvPr id="431" name="Google Shape;431;p67"/>
          <p:cNvSpPr txBox="1">
            <a:spLocks noGrp="1"/>
          </p:cNvSpPr>
          <p:nvPr>
            <p:ph type="body" idx="1"/>
          </p:nvPr>
        </p:nvSpPr>
        <p:spPr>
          <a:xfrm>
            <a:off x="311700" y="1057475"/>
            <a:ext cx="8520600" cy="36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De modo general, lo que Freud describió como </a:t>
            </a:r>
            <a:r>
              <a:rPr lang="x-none" i="1"/>
              <a:t>unheimlich </a:t>
            </a:r>
            <a:r>
              <a:rPr lang="x-none"/>
              <a:t>puede ser identificado en los relatos fantásticos y, especialmente, en Casa Tomada como la tensión que irrumpe por la impregnación de elementos asustadores, inexplicables o, aún, desorientadores de lo que conocemos como lo familiar, destructuradores del orden previamente establecido.</a:t>
            </a:r>
            <a:endParaRPr/>
          </a:p>
          <a:p>
            <a:pPr marL="0" lvl="0" indent="0" algn="l" rtl="0">
              <a:spcBef>
                <a:spcPts val="1600"/>
              </a:spcBef>
              <a:spcAft>
                <a:spcPts val="0"/>
              </a:spcAft>
              <a:buNone/>
            </a:pPr>
            <a:r>
              <a:rPr lang="x-none" b="1" u="sng"/>
              <a:t>&gt; ¿Hay algún elemento en tu cuento que se puede caracterizar de esta manera?</a:t>
            </a:r>
            <a:endParaRPr b="1" u="sng"/>
          </a:p>
          <a:p>
            <a:pPr marL="0" lvl="0" indent="0" algn="l" rtl="0">
              <a:spcBef>
                <a:spcPts val="1600"/>
              </a:spcBef>
              <a:spcAft>
                <a:spcPts val="0"/>
              </a:spcAft>
              <a:buNone/>
            </a:pPr>
            <a:r>
              <a:rPr lang="x-none"/>
              <a:t>Para discutirlo, reúnanse en grupos de 3 o 4 personas y lean en voz alta sus cuentos, buscando identificar qué hay de siniestro en cada uno                               de los textos y, si no logran identificar ningún elemento de ese                             tipo, discutan de qué manera lo pueden incorporar.         </a:t>
            </a:r>
            <a:endParaRPr/>
          </a:p>
          <a:p>
            <a:pPr marL="0" lvl="0" indent="0" algn="l" rtl="0">
              <a:spcBef>
                <a:spcPts val="1600"/>
              </a:spcBef>
              <a:spcAft>
                <a:spcPts val="1600"/>
              </a:spcAft>
              <a:buNone/>
            </a:pPr>
            <a:r>
              <a:rPr lang="x-none"/>
              <a:t>  </a:t>
            </a:r>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68"/>
          <p:cNvPicPr preferRelativeResize="0"/>
          <p:nvPr/>
        </p:nvPicPr>
        <p:blipFill>
          <a:blip r:embed="rId3">
            <a:alphaModFix/>
          </a:blip>
          <a:stretch>
            <a:fillRect/>
          </a:stretch>
        </p:blipFill>
        <p:spPr>
          <a:xfrm>
            <a:off x="271650" y="121900"/>
            <a:ext cx="4381500" cy="2914650"/>
          </a:xfrm>
          <a:prstGeom prst="rect">
            <a:avLst/>
          </a:prstGeom>
          <a:noFill/>
          <a:ln>
            <a:noFill/>
          </a:ln>
        </p:spPr>
      </p:pic>
      <p:sp>
        <p:nvSpPr>
          <p:cNvPr id="437" name="Google Shape;437;p68"/>
          <p:cNvSpPr txBox="1"/>
          <p:nvPr/>
        </p:nvSpPr>
        <p:spPr>
          <a:xfrm>
            <a:off x="4887900" y="121900"/>
            <a:ext cx="4065300" cy="5577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2400">
                <a:solidFill>
                  <a:schemeClr val="dk2"/>
                </a:solidFill>
                <a:latin typeface="Roboto"/>
                <a:ea typeface="Roboto"/>
                <a:cs typeface="Roboto"/>
                <a:sym typeface="Roboto"/>
              </a:rPr>
              <a:t>Los hermanos encurralados</a:t>
            </a:r>
            <a:endParaRPr sz="2400">
              <a:solidFill>
                <a:schemeClr val="dk2"/>
              </a:solidFill>
              <a:latin typeface="Roboto"/>
              <a:ea typeface="Roboto"/>
              <a:cs typeface="Roboto"/>
              <a:sym typeface="Roboto"/>
            </a:endParaRPr>
          </a:p>
        </p:txBody>
      </p:sp>
      <p:sp>
        <p:nvSpPr>
          <p:cNvPr id="438" name="Google Shape;438;p68"/>
          <p:cNvSpPr txBox="1"/>
          <p:nvPr/>
        </p:nvSpPr>
        <p:spPr>
          <a:xfrm>
            <a:off x="4746900" y="3314300"/>
            <a:ext cx="4347300" cy="42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600">
                <a:solidFill>
                  <a:schemeClr val="dk2"/>
                </a:solidFill>
                <a:latin typeface="Roboto"/>
                <a:ea typeface="Roboto"/>
                <a:cs typeface="Roboto"/>
                <a:sym typeface="Roboto"/>
              </a:rPr>
              <a:t> </a:t>
            </a:r>
            <a:r>
              <a:rPr lang="x-none">
                <a:solidFill>
                  <a:schemeClr val="dk2"/>
                </a:solidFill>
                <a:latin typeface="Roboto"/>
                <a:ea typeface="Roboto"/>
                <a:cs typeface="Roboto"/>
                <a:sym typeface="Roboto"/>
              </a:rPr>
              <a:t>        </a:t>
            </a:r>
            <a:endParaRPr>
              <a:solidFill>
                <a:schemeClr val="dk2"/>
              </a:solidFill>
              <a:latin typeface="Roboto"/>
              <a:ea typeface="Roboto"/>
              <a:cs typeface="Roboto"/>
              <a:sym typeface="Roboto"/>
            </a:endParaRPr>
          </a:p>
        </p:txBody>
      </p:sp>
      <p:sp>
        <p:nvSpPr>
          <p:cNvPr id="439" name="Google Shape;439;p68"/>
          <p:cNvSpPr txBox="1"/>
          <p:nvPr/>
        </p:nvSpPr>
        <p:spPr>
          <a:xfrm>
            <a:off x="4887900" y="881800"/>
            <a:ext cx="4065300" cy="40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800">
                <a:solidFill>
                  <a:schemeClr val="dk2"/>
                </a:solidFill>
                <a:latin typeface="Roboto"/>
                <a:ea typeface="Roboto"/>
                <a:cs typeface="Roboto"/>
                <a:sym typeface="Roboto"/>
              </a:rPr>
              <a:t>Vimos que, así como los políticos del Seminário dos Ratos, los personajes del cuento cortazariano son cercados por intrusos indeseados – y, en este caso, innombrados por la narrativa – que se aposan de a poco de todo el espacio, mientras los hermanos, pasivos, se dejan asediar hasta que se encuentran totalmente sitiados y ya no tienen otra opción sino huir desesperados </a:t>
            </a:r>
            <a:r>
              <a:rPr lang="x-none" sz="1800" b="1">
                <a:solidFill>
                  <a:schemeClr val="dk2"/>
                </a:solidFill>
                <a:latin typeface="Roboto"/>
                <a:ea typeface="Roboto"/>
                <a:cs typeface="Roboto"/>
                <a:sym typeface="Roboto"/>
              </a:rPr>
              <a:t>sin pensar en volver</a:t>
            </a:r>
            <a:r>
              <a:rPr lang="x-none" sz="1800">
                <a:solidFill>
                  <a:schemeClr val="dk2"/>
                </a:solidFill>
                <a:latin typeface="Roboto"/>
                <a:ea typeface="Roboto"/>
                <a:cs typeface="Roboto"/>
                <a:sym typeface="Roboto"/>
              </a:rPr>
              <a:t>.</a:t>
            </a:r>
            <a:endParaRPr sz="1800">
              <a:solidFill>
                <a:schemeClr val="dk2"/>
              </a:solidFill>
              <a:latin typeface="Roboto"/>
              <a:ea typeface="Roboto"/>
              <a:cs typeface="Roboto"/>
              <a:sym typeface="Roboto"/>
            </a:endParaRPr>
          </a:p>
          <a:p>
            <a:pPr marL="0" lvl="0" indent="0" algn="l" rtl="0">
              <a:spcBef>
                <a:spcPts val="0"/>
              </a:spcBef>
              <a:spcAft>
                <a:spcPts val="0"/>
              </a:spcAft>
              <a:buNone/>
            </a:pPr>
            <a:r>
              <a:rPr lang="x-none" sz="1600">
                <a:solidFill>
                  <a:schemeClr val="dk2"/>
                </a:solidFill>
                <a:latin typeface="Roboto"/>
                <a:ea typeface="Roboto"/>
                <a:cs typeface="Roboto"/>
                <a:sym typeface="Roboto"/>
              </a:rPr>
              <a:t>     </a:t>
            </a:r>
            <a:endParaRPr sz="1600">
              <a:solidFill>
                <a:schemeClr val="dk2"/>
              </a:solidFill>
              <a:latin typeface="Roboto"/>
              <a:ea typeface="Roboto"/>
              <a:cs typeface="Roboto"/>
              <a:sym typeface="Roboto"/>
            </a:endParaRPr>
          </a:p>
        </p:txBody>
      </p:sp>
      <p:sp>
        <p:nvSpPr>
          <p:cNvPr id="440" name="Google Shape;440;p68"/>
          <p:cNvSpPr txBox="1"/>
          <p:nvPr/>
        </p:nvSpPr>
        <p:spPr>
          <a:xfrm>
            <a:off x="271650" y="3124675"/>
            <a:ext cx="4475400" cy="19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800">
                <a:solidFill>
                  <a:schemeClr val="dk2"/>
                </a:solidFill>
                <a:latin typeface="Roboto"/>
                <a:ea typeface="Roboto"/>
                <a:cs typeface="Roboto"/>
                <a:sym typeface="Roboto"/>
              </a:rPr>
              <a:t>En la narrativa, </a:t>
            </a:r>
            <a:r>
              <a:rPr lang="x-none" sz="1800" b="1">
                <a:solidFill>
                  <a:schemeClr val="dk2"/>
                </a:solidFill>
                <a:latin typeface="Roboto"/>
                <a:ea typeface="Roboto"/>
                <a:cs typeface="Roboto"/>
                <a:sym typeface="Roboto"/>
              </a:rPr>
              <a:t>lo único que parece avanzar es la invasión</a:t>
            </a:r>
            <a:r>
              <a:rPr lang="x-none" sz="1800">
                <a:solidFill>
                  <a:schemeClr val="dk2"/>
                </a:solidFill>
                <a:latin typeface="Roboto"/>
                <a:ea typeface="Roboto"/>
                <a:cs typeface="Roboto"/>
                <a:sym typeface="Roboto"/>
              </a:rPr>
              <a:t>, como si la casa tomada se </a:t>
            </a:r>
            <a:r>
              <a:rPr lang="x-none" sz="1800" b="1">
                <a:solidFill>
                  <a:schemeClr val="dk2"/>
                </a:solidFill>
                <a:latin typeface="Roboto"/>
                <a:ea typeface="Roboto"/>
                <a:cs typeface="Roboto"/>
                <a:sym typeface="Roboto"/>
              </a:rPr>
              <a:t>personificara</a:t>
            </a:r>
            <a:r>
              <a:rPr lang="x-none" sz="1800">
                <a:solidFill>
                  <a:schemeClr val="dk2"/>
                </a:solidFill>
                <a:latin typeface="Roboto"/>
                <a:ea typeface="Roboto"/>
                <a:cs typeface="Roboto"/>
                <a:sym typeface="Roboto"/>
              </a:rPr>
              <a:t> – así como la peste de ratas del relato de Telles – mientras los personajes, inmóviles, simplemente lo aceptan resignados.</a:t>
            </a:r>
            <a:endParaRPr sz="1800">
              <a:solidFill>
                <a:schemeClr val="dk2"/>
              </a:solidFill>
              <a:latin typeface="Roboto"/>
              <a:ea typeface="Roboto"/>
              <a:cs typeface="Roboto"/>
              <a:sym typeface="Roboto"/>
            </a:endParaRPr>
          </a:p>
        </p:txBody>
      </p:sp>
      <p:sp>
        <p:nvSpPr>
          <p:cNvPr id="441" name="Google Shape;441;p68"/>
          <p:cNvSpPr/>
          <p:nvPr/>
        </p:nvSpPr>
        <p:spPr>
          <a:xfrm rot="10800000">
            <a:off x="4653150" y="4121500"/>
            <a:ext cx="843600" cy="805200"/>
          </a:xfrm>
          <a:prstGeom prst="bentArrow">
            <a:avLst>
              <a:gd name="adj1" fmla="val 25000"/>
              <a:gd name="adj2" fmla="val 25000"/>
              <a:gd name="adj3" fmla="val 25000"/>
              <a:gd name="adj4" fmla="val 4375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8"/>
          <p:cNvSpPr txBox="1"/>
          <p:nvPr/>
        </p:nvSpPr>
        <p:spPr>
          <a:xfrm>
            <a:off x="334625" y="2726675"/>
            <a:ext cx="22185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000" u="sng">
                <a:solidFill>
                  <a:schemeClr val="hlink"/>
                </a:solidFill>
                <a:latin typeface="Roboto"/>
                <a:ea typeface="Roboto"/>
                <a:cs typeface="Roboto"/>
                <a:sym typeface="Roboto"/>
                <a:hlinkClick r:id="rId4"/>
              </a:rPr>
              <a:t>fonte foto</a:t>
            </a:r>
            <a:endParaRPr sz="1000">
              <a:solidFill>
                <a:schemeClr val="lt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9"/>
          <p:cNvSpPr txBox="1">
            <a:spLocks noGrp="1"/>
          </p:cNvSpPr>
          <p:nvPr>
            <p:ph type="title"/>
          </p:nvPr>
        </p:nvSpPr>
        <p:spPr>
          <a:xfrm>
            <a:off x="212550" y="1256050"/>
            <a:ext cx="8520600" cy="203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x-none" sz="6600"/>
              <a:t>o absurdo</a:t>
            </a:r>
            <a:endParaRPr sz="6600"/>
          </a:p>
        </p:txBody>
      </p:sp>
      <p:sp>
        <p:nvSpPr>
          <p:cNvPr id="448" name="Google Shape;448;p69"/>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x-none" sz="2500"/>
              <a:t>nas relações entre Casa Tomada e Seminário dos Ratos</a:t>
            </a:r>
            <a:endParaRPr sz="25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quando o absurdo é a regra… </a:t>
            </a:r>
            <a:endParaRPr/>
          </a:p>
        </p:txBody>
      </p:sp>
      <p:sp>
        <p:nvSpPr>
          <p:cNvPr id="454" name="Google Shape;454;p70"/>
          <p:cNvSpPr txBox="1">
            <a:spLocks noGrp="1"/>
          </p:cNvSpPr>
          <p:nvPr>
            <p:ph type="body" idx="1"/>
          </p:nvPr>
        </p:nvSpPr>
        <p:spPr>
          <a:xfrm>
            <a:off x="311700" y="1186625"/>
            <a:ext cx="3999900" cy="3665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x-none" i="1"/>
              <a:t>Mas são essas as críticas mais severas, Excelência. Bisonhices. Ah, e aquela tecla que não cansam de bater, que já estamos no VII Seminário e até agora, nada de objetivo, que a população ratal já se multiplicou sete mil vezes depois do primeiro Seminário, que temos agora cem ratos para cada habitante, que nas favelas não são as Marias mas as ratazanas que andam de lata d’água na cabeça – acrescentou contendo uma risadinha – O de sempre… Não se conformam é de nos renirmos em local retirado, que devíamos estar lá no centro, dentro do problema. Nosso Assessor de Imprensa já esclareceu o óbvio, que este Seminário é o Quartel-General de uma verdadeira batalha! </a:t>
            </a:r>
            <a:endParaRPr b="1" i="1"/>
          </a:p>
        </p:txBody>
      </p:sp>
      <p:sp>
        <p:nvSpPr>
          <p:cNvPr id="455" name="Google Shape;455;p70"/>
          <p:cNvSpPr txBox="1">
            <a:spLocks noGrp="1"/>
          </p:cNvSpPr>
          <p:nvPr>
            <p:ph type="body" idx="2"/>
          </p:nvPr>
        </p:nvSpPr>
        <p:spPr>
          <a:xfrm>
            <a:off x="4832400" y="1186625"/>
            <a:ext cx="3999900" cy="37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i="1"/>
              <a:t>E que traçar as coordenadas de uma ação conjunta deste porte exige meditação. Lucidez. Onde poderiam os senhores trabalhar senão aqui, respirando um ar que só o campo pode oferecer? Nesta bendita solidão, em contato íntimo com a natureza… O Delegado de Massachusetts achou genial essa idéia do encontro em pleno campo. Um moço muito gentil, tão simples. Achou excelente nossa piscina térmica, Vossa Excelência sabia? E ele foi campeão de nado de peito, está lá se divertindo, adorou nossa água de coco!</a:t>
            </a:r>
            <a:endParaRPr i="1"/>
          </a:p>
          <a:p>
            <a:pPr marL="0" lvl="0" indent="0" algn="r" rtl="0">
              <a:spcBef>
                <a:spcPts val="1600"/>
              </a:spcBef>
              <a:spcAft>
                <a:spcPts val="0"/>
              </a:spcAft>
              <a:buNone/>
            </a:pPr>
            <a:r>
              <a:rPr lang="x-none" b="1" i="1"/>
              <a:t>– Seminário dos Ratos, p. 174-175</a:t>
            </a:r>
            <a:endParaRPr b="1" i="1"/>
          </a:p>
          <a:p>
            <a:pPr marL="0" lvl="0" indent="0" algn="l" rtl="0">
              <a:spcBef>
                <a:spcPts val="1600"/>
              </a:spcBef>
              <a:spcAft>
                <a:spcPts val="1600"/>
              </a:spcAft>
              <a:buNone/>
            </a:pPr>
            <a:endParaRPr i="1"/>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 ironia é a única saída</a:t>
            </a:r>
            <a:endParaRPr/>
          </a:p>
        </p:txBody>
      </p:sp>
      <p:sp>
        <p:nvSpPr>
          <p:cNvPr id="461" name="Google Shape;461;p71"/>
          <p:cNvSpPr txBox="1">
            <a:spLocks noGrp="1"/>
          </p:cNvSpPr>
          <p:nvPr>
            <p:ph type="body" idx="1"/>
          </p:nvPr>
        </p:nvSpPr>
        <p:spPr>
          <a:xfrm>
            <a:off x="311700" y="1229975"/>
            <a:ext cx="3999900" cy="37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i="1"/>
              <a:t>Los primeros días nos pareció penoso porque ambos habíamos dejado en la parte tomada muchas cosas que queríamos. Mis libros de literatura francesa, por ejemplo, estaban todos en la biblioteca. Irene pensó en una botella de Hesperidina de muchos años. Con frecuencia (pero esto solamente sucedió los primeros días) cerrábamos algún cajón de las cómodas y nos mirábamos con tristeza. (...)</a:t>
            </a:r>
            <a:endParaRPr i="1"/>
          </a:p>
          <a:p>
            <a:pPr marL="0" lvl="0" indent="0" algn="l" rtl="0">
              <a:spcBef>
                <a:spcPts val="1600"/>
              </a:spcBef>
              <a:spcAft>
                <a:spcPts val="1600"/>
              </a:spcAft>
              <a:buNone/>
            </a:pPr>
            <a:r>
              <a:rPr lang="x-none" i="1"/>
              <a:t>Pero también tuvimos ventajas. La limpieza se simplificó tanto que aun levantándose tardísimo, a las nueve y media por ejemplo, no daban las once y ya estábamos de brazos cruzados. – </a:t>
            </a:r>
            <a:r>
              <a:rPr lang="x-none" b="1" i="1"/>
              <a:t>Bestiario, p. 8</a:t>
            </a:r>
            <a:r>
              <a:rPr lang="x-none" i="1"/>
              <a:t>.  </a:t>
            </a:r>
            <a:endParaRPr/>
          </a:p>
        </p:txBody>
      </p:sp>
      <p:sp>
        <p:nvSpPr>
          <p:cNvPr id="462" name="Google Shape;462;p71"/>
          <p:cNvSpPr txBox="1">
            <a:spLocks noGrp="1"/>
          </p:cNvSpPr>
          <p:nvPr>
            <p:ph type="body" idx="2"/>
          </p:nvPr>
        </p:nvSpPr>
        <p:spPr>
          <a:xfrm>
            <a:off x="4832400" y="410000"/>
            <a:ext cx="3999900" cy="44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i="1"/>
              <a:t>Estábamos bien, y poco a poco empezábamos a no pensar. Se puede vivir sin pensar. – </a:t>
            </a:r>
            <a:r>
              <a:rPr lang="x-none" b="1" i="1"/>
              <a:t>Bestiario, p. 9</a:t>
            </a:r>
            <a:r>
              <a:rPr lang="x-none" i="1"/>
              <a:t>.</a:t>
            </a:r>
            <a:endParaRPr i="1"/>
          </a:p>
          <a:p>
            <a:pPr marL="0" lvl="0" indent="0" algn="l" rtl="0">
              <a:spcBef>
                <a:spcPts val="1600"/>
              </a:spcBef>
              <a:spcAft>
                <a:spcPts val="0"/>
              </a:spcAft>
              <a:buNone/>
            </a:pPr>
            <a:r>
              <a:rPr lang="x-none" b="1" u="sng"/>
              <a:t>&gt; REFLEXÃO:</a:t>
            </a:r>
            <a:endParaRPr b="1" u="sng"/>
          </a:p>
          <a:p>
            <a:pPr marL="457200" lvl="0" indent="-317500" algn="l" rtl="0">
              <a:spcBef>
                <a:spcPts val="1600"/>
              </a:spcBef>
              <a:spcAft>
                <a:spcPts val="0"/>
              </a:spcAft>
              <a:buSzPts val="1400"/>
              <a:buChar char="●"/>
            </a:pPr>
            <a:r>
              <a:rPr lang="x-none"/>
              <a:t>o descompasso entre o narrado e a percepção dos narradores e personagens em ambos relatos tendem a uma postura negacionista.</a:t>
            </a:r>
            <a:endParaRPr/>
          </a:p>
          <a:p>
            <a:pPr marL="457200" lvl="0" indent="-317500" algn="l" rtl="0">
              <a:spcBef>
                <a:spcPts val="0"/>
              </a:spcBef>
              <a:spcAft>
                <a:spcPts val="0"/>
              </a:spcAft>
              <a:buSzPts val="1400"/>
              <a:buChar char="●"/>
            </a:pPr>
            <a:r>
              <a:rPr lang="x-none"/>
              <a:t>podemos considerar que a negação da gravidade da situação é a causa desses finais tão adversos para as personagens dos contos?</a:t>
            </a:r>
            <a:endParaRPr/>
          </a:p>
          <a:p>
            <a:pPr marL="457200" lvl="0" indent="-317500" algn="l" rtl="0">
              <a:spcBef>
                <a:spcPts val="0"/>
              </a:spcBef>
              <a:spcAft>
                <a:spcPts val="0"/>
              </a:spcAft>
              <a:buSzPts val="1400"/>
              <a:buChar char="●"/>
            </a:pPr>
            <a:r>
              <a:rPr lang="x-none"/>
              <a:t>vocês vêm a fuga, nesses casos, como um sinal de covardia? Seriam os políticos do conto de Telles e os irmãos do conto de Cortázar os verdadeiros ratos?             </a:t>
            </a:r>
            <a:r>
              <a:rPr lang="x-none" i="1"/>
              <a:t> </a:t>
            </a:r>
            <a:endParaRPr i="1"/>
          </a:p>
          <a:p>
            <a:pPr marL="0" lvl="0" indent="0" algn="l" rtl="0">
              <a:spcBef>
                <a:spcPts val="1600"/>
              </a:spcBef>
              <a:spcAft>
                <a:spcPts val="0"/>
              </a:spcAft>
              <a:buNone/>
            </a:pPr>
            <a:endParaRPr/>
          </a:p>
          <a:p>
            <a:pPr marL="0" lvl="0" indent="0" algn="l" rtl="0">
              <a:spcBef>
                <a:spcPts val="1600"/>
              </a:spcBef>
              <a:spcAft>
                <a:spcPts val="0"/>
              </a:spcAft>
              <a:buNone/>
            </a:pPr>
            <a:r>
              <a:rPr lang="x-none"/>
              <a:t>         </a:t>
            </a:r>
            <a:endParaRPr/>
          </a:p>
          <a:p>
            <a:pPr marL="0" lvl="0" indent="0" algn="l" rtl="0">
              <a:spcBef>
                <a:spcPts val="1600"/>
              </a:spcBef>
              <a:spcAft>
                <a:spcPts val="1600"/>
              </a:spcAft>
              <a:buNone/>
            </a:pPr>
            <a:r>
              <a:rPr lang="x-none"/>
              <a:t>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311700" y="2612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 proposta</a:t>
            </a:r>
            <a:endParaRPr/>
          </a:p>
        </p:txBody>
      </p:sp>
      <p:sp>
        <p:nvSpPr>
          <p:cNvPr id="118" name="Google Shape;118;p18"/>
          <p:cNvSpPr txBox="1">
            <a:spLocks noGrp="1"/>
          </p:cNvSpPr>
          <p:nvPr>
            <p:ph type="body" idx="1"/>
          </p:nvPr>
        </p:nvSpPr>
        <p:spPr>
          <a:xfrm>
            <a:off x="311700" y="869075"/>
            <a:ext cx="8520600" cy="39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Seguindo a </a:t>
            </a:r>
            <a:r>
              <a:rPr lang="x-none" b="1"/>
              <a:t>proposta interculturalista</a:t>
            </a:r>
            <a:r>
              <a:rPr lang="x-none"/>
              <a:t> desenvolvida por Serrani-Infante (2010), partimos do </a:t>
            </a:r>
            <a:r>
              <a:rPr lang="x-none" i="1"/>
              <a:t>contexto de origem </a:t>
            </a:r>
            <a:r>
              <a:rPr lang="x-none"/>
              <a:t>(Brasil, português brasileiro), relacionando materiais e conteúdos ao </a:t>
            </a:r>
            <a:r>
              <a:rPr lang="x-none" i="1"/>
              <a:t>contexto da língua alvo</a:t>
            </a:r>
            <a:r>
              <a:rPr lang="x-none"/>
              <a:t> (espanhol e culturas hispanofalantes), para assim</a:t>
            </a:r>
            <a:endParaRPr/>
          </a:p>
          <a:p>
            <a:pPr marL="457200" lvl="0" indent="-342900" algn="l" rtl="0">
              <a:spcBef>
                <a:spcPts val="1600"/>
              </a:spcBef>
              <a:spcAft>
                <a:spcPts val="0"/>
              </a:spcAft>
              <a:buSzPts val="1800"/>
              <a:buChar char="●"/>
            </a:pPr>
            <a:r>
              <a:rPr lang="x-none"/>
              <a:t> fortalecer o estabelecimento de </a:t>
            </a:r>
            <a:r>
              <a:rPr lang="x-none" b="1"/>
              <a:t>pontes culturais</a:t>
            </a:r>
            <a:r>
              <a:rPr lang="x-none"/>
              <a:t>, </a:t>
            </a:r>
            <a:endParaRPr/>
          </a:p>
          <a:p>
            <a:pPr marL="457200" lvl="0" indent="-342900" algn="l" rtl="0">
              <a:spcBef>
                <a:spcPts val="0"/>
              </a:spcBef>
              <a:spcAft>
                <a:spcPts val="0"/>
              </a:spcAft>
              <a:buSzPts val="1800"/>
              <a:buChar char="●"/>
            </a:pPr>
            <a:r>
              <a:rPr lang="x-none"/>
              <a:t>propiciar a </a:t>
            </a:r>
            <a:r>
              <a:rPr lang="x-none" b="1"/>
              <a:t>educação à diversidade</a:t>
            </a:r>
            <a:r>
              <a:rPr lang="x-none"/>
              <a:t> sócio-cultural e ao questionamento do etnocentrismo e do exotismo e </a:t>
            </a:r>
            <a:endParaRPr/>
          </a:p>
          <a:p>
            <a:pPr marL="457200" lvl="0" indent="-342900" algn="l" rtl="0">
              <a:spcBef>
                <a:spcPts val="0"/>
              </a:spcBef>
              <a:spcAft>
                <a:spcPts val="0"/>
              </a:spcAft>
              <a:buSzPts val="1800"/>
              <a:buChar char="●"/>
            </a:pPr>
            <a:r>
              <a:rPr lang="x-none"/>
              <a:t>dar um peso significante ao </a:t>
            </a:r>
            <a:r>
              <a:rPr lang="x-none" b="1"/>
              <a:t>componente cultural </a:t>
            </a:r>
            <a:r>
              <a:rPr lang="x-none"/>
              <a:t>no planejamento das aulas de língua na escola (seja de língua portuguesa, bem como de língua estrangeira e suas respectivas literaturas).</a:t>
            </a:r>
            <a:endParaRPr/>
          </a:p>
          <a:p>
            <a:pPr marL="457200" lvl="0" indent="0" algn="l" rtl="0">
              <a:spcBef>
                <a:spcPts val="1600"/>
              </a:spcBef>
              <a:spcAft>
                <a:spcPts val="1600"/>
              </a:spcAft>
              <a:buNone/>
            </a:pPr>
            <a:endParaRPr/>
          </a:p>
        </p:txBody>
      </p:sp>
      <p:sp>
        <p:nvSpPr>
          <p:cNvPr id="119" name="Google Shape;119;p18"/>
          <p:cNvSpPr txBox="1"/>
          <p:nvPr/>
        </p:nvSpPr>
        <p:spPr>
          <a:xfrm>
            <a:off x="892350" y="4300700"/>
            <a:ext cx="2082300" cy="32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x-none" sz="1800">
                <a:solidFill>
                  <a:schemeClr val="dk2"/>
                </a:solidFill>
                <a:latin typeface="Roboto"/>
                <a:ea typeface="Roboto"/>
                <a:cs typeface="Roboto"/>
                <a:sym typeface="Roboto"/>
              </a:rPr>
              <a:t>(c.f. op. cit, p. 22)</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2"/>
          <p:cNvSpPr txBox="1">
            <a:spLocks noGrp="1"/>
          </p:cNvSpPr>
          <p:nvPr>
            <p:ph type="title"/>
          </p:nvPr>
        </p:nvSpPr>
        <p:spPr>
          <a:xfrm>
            <a:off x="311700" y="2240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 ironia e a voz do narrador - oficina de escrita 4 </a:t>
            </a:r>
            <a:endParaRPr/>
          </a:p>
        </p:txBody>
      </p:sp>
      <p:sp>
        <p:nvSpPr>
          <p:cNvPr id="468" name="Google Shape;468;p72"/>
          <p:cNvSpPr txBox="1">
            <a:spLocks noGrp="1"/>
          </p:cNvSpPr>
          <p:nvPr>
            <p:ph type="body" idx="1"/>
          </p:nvPr>
        </p:nvSpPr>
        <p:spPr>
          <a:xfrm>
            <a:off x="283708" y="766561"/>
            <a:ext cx="8520600" cy="40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sz="1600"/>
              <a:t>&gt; em ambos relatos a passividade das personagens se contrapõe à gravidade da situação que enfrentam. Dessa forma, a ironia parece ser um dos únicos acessos ao “real” que é extrapolado e ressignificado pela condição do absurdo.</a:t>
            </a:r>
            <a:endParaRPr sz="1600" dirty="0"/>
          </a:p>
          <a:p>
            <a:pPr marL="0" lvl="0" indent="0" algn="l" rtl="0">
              <a:spcBef>
                <a:spcPts val="1600"/>
              </a:spcBef>
              <a:spcAft>
                <a:spcPts val="0"/>
              </a:spcAft>
              <a:buNone/>
            </a:pPr>
            <a:r>
              <a:rPr lang="x-none" sz="1600"/>
              <a:t>&gt; pensando no funcionamento da ironia nessas narrativa, percebemos como se dá a inscrição do foco narrativo, como por meio da ironia temos acesso a posição ideológica dos narradores em ambos relatos.</a:t>
            </a:r>
            <a:endParaRPr sz="1600" dirty="0"/>
          </a:p>
          <a:p>
            <a:pPr marL="0" lvl="0" indent="0" algn="l" rtl="0">
              <a:spcBef>
                <a:spcPts val="1600"/>
              </a:spcBef>
              <a:spcAft>
                <a:spcPts val="0"/>
              </a:spcAft>
              <a:buNone/>
            </a:pPr>
            <a:r>
              <a:rPr lang="x-none" sz="1600" b="1"/>
              <a:t>&gt; </a:t>
            </a:r>
            <a:r>
              <a:rPr lang="x-none" sz="1600" b="1" u="sng"/>
              <a:t>observem seus textos, ou seus fragmentos de textos e identifiquem como está o desenvolvimento da voz do narrador:</a:t>
            </a:r>
            <a:r>
              <a:rPr lang="x-none" sz="1600"/>
              <a:t> </a:t>
            </a:r>
            <a:endParaRPr sz="1600" dirty="0"/>
          </a:p>
          <a:p>
            <a:pPr marL="457200" lvl="0" indent="-330200" algn="l" rtl="0">
              <a:spcBef>
                <a:spcPts val="0"/>
              </a:spcBef>
              <a:spcAft>
                <a:spcPts val="0"/>
              </a:spcAft>
              <a:buSzPts val="1600"/>
              <a:buChar char="●"/>
            </a:pPr>
            <a:r>
              <a:rPr lang="x-none" sz="1600"/>
              <a:t>Como ela aparece? </a:t>
            </a:r>
            <a:endParaRPr sz="1600" dirty="0"/>
          </a:p>
          <a:p>
            <a:pPr marL="457200" lvl="0" indent="-330200" algn="l" rtl="0">
              <a:spcBef>
                <a:spcPts val="0"/>
              </a:spcBef>
              <a:spcAft>
                <a:spcPts val="0"/>
              </a:spcAft>
              <a:buSzPts val="1600"/>
              <a:buChar char="●"/>
            </a:pPr>
            <a:r>
              <a:rPr lang="x-none" sz="1600"/>
              <a:t>Há alguma alternância entre 1ª e 3ª pessoa? </a:t>
            </a:r>
            <a:endParaRPr sz="1600" dirty="0"/>
          </a:p>
          <a:p>
            <a:pPr marL="457200" lvl="0" indent="-330200" algn="l" rtl="0">
              <a:spcBef>
                <a:spcPts val="0"/>
              </a:spcBef>
              <a:spcAft>
                <a:spcPts val="0"/>
              </a:spcAft>
              <a:buSzPts val="1600"/>
              <a:buChar char="●"/>
            </a:pPr>
            <a:r>
              <a:rPr lang="x-none" sz="1600"/>
              <a:t>Como você pode estabilizá-la?</a:t>
            </a:r>
            <a:endParaRPr sz="1600" dirty="0"/>
          </a:p>
          <a:p>
            <a:pPr marL="457200" lvl="0" indent="-330200" algn="l" rtl="0">
              <a:spcBef>
                <a:spcPts val="0"/>
              </a:spcBef>
              <a:spcAft>
                <a:spcPts val="0"/>
              </a:spcAft>
              <a:buSzPts val="1600"/>
              <a:buChar char="●"/>
            </a:pPr>
            <a:r>
              <a:rPr lang="x-none" sz="1600"/>
              <a:t>O seu narrador se apoia na ironia? Como é possível se                                          aproveitar dessa figura de linguagem no seu texto? </a:t>
            </a:r>
            <a:endParaRPr sz="1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3"/>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x-none"/>
              <a:t>Literatura e Historia</a:t>
            </a:r>
            <a:endParaRPr/>
          </a:p>
        </p:txBody>
      </p:sp>
      <p:sp>
        <p:nvSpPr>
          <p:cNvPr id="474" name="Google Shape;474;p7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x-none"/>
              <a:t>&gt; teniendo en cuenta el contexto de producción del cuento de Cortázar (años 40s), hagan búsquedas por internet sobre los principales hechos históricos de esa época en Argentina y traigan para compartirlos en clase con sus compañeros. </a:t>
            </a:r>
            <a:endParaRPr/>
          </a:p>
        </p:txBody>
      </p:sp>
      <p:sp>
        <p:nvSpPr>
          <p:cNvPr id="475" name="Google Shape;475;p7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a:t>los 2 relatos en sus contextos</a:t>
            </a:r>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Google Shape;480;p74"/>
          <p:cNvSpPr txBox="1">
            <a:spLocks noGrp="1"/>
          </p:cNvSpPr>
          <p:nvPr>
            <p:ph type="body" idx="1"/>
          </p:nvPr>
        </p:nvSpPr>
        <p:spPr>
          <a:xfrm>
            <a:off x="311700" y="359425"/>
            <a:ext cx="3999900" cy="444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x-none" sz="1800" b="1">
                <a:solidFill>
                  <a:schemeClr val="accent5"/>
                </a:solidFill>
              </a:rPr>
              <a:t>&gt;</a:t>
            </a:r>
            <a:r>
              <a:rPr lang="x-none"/>
              <a:t> </a:t>
            </a:r>
            <a:r>
              <a:rPr lang="x-none" sz="2000" b="1"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El gesto poético de las patas en el fuente</a:t>
            </a:r>
            <a:endParaRPr sz="2000" b="1" u="sng" dirty="0">
              <a:solidFill>
                <a:schemeClr val="dk1"/>
              </a:solidFill>
            </a:endParaRPr>
          </a:p>
          <a:p>
            <a:pPr marL="0" lvl="0" indent="0" algn="l" rtl="0">
              <a:spcBef>
                <a:spcPts val="0"/>
              </a:spcBef>
              <a:spcAft>
                <a:spcPts val="1600"/>
              </a:spcAft>
              <a:buNone/>
            </a:pPr>
            <a:r>
              <a:rPr lang="x-none"/>
              <a:t>Como podemos observar a partir de las búsquedas de ustedes y después de leer el texto del enlace de arriba, uno de los principales marcos históricos a fines de los años 40s es el avance del movimiento popular conocido como “peronismo”. Muchas lecturas, por lo tanto, interpretaron al relato de Cortázar como un síntoma de la reacción de la clase burguesa frente a la tomada, por parte de las clases populares, de esos espacios que antes estaban reservados a la alta sociedad. Así, los patas sucias en el fuente representan una imagen que dialoga muy estrechamente con el cuento cortazariano.</a:t>
            </a:r>
            <a:endParaRPr dirty="0"/>
          </a:p>
        </p:txBody>
      </p:sp>
      <p:pic>
        <p:nvPicPr>
          <p:cNvPr id="481" name="Google Shape;481;p74"/>
          <p:cNvPicPr preferRelativeResize="0"/>
          <p:nvPr/>
        </p:nvPicPr>
        <p:blipFill>
          <a:blip r:embed="rId4">
            <a:alphaModFix/>
          </a:blip>
          <a:stretch>
            <a:fillRect/>
          </a:stretch>
        </p:blipFill>
        <p:spPr>
          <a:xfrm>
            <a:off x="4476375" y="359425"/>
            <a:ext cx="4527600" cy="2746300"/>
          </a:xfrm>
          <a:prstGeom prst="rect">
            <a:avLst/>
          </a:prstGeom>
          <a:noFill/>
          <a:ln>
            <a:noFill/>
          </a:ln>
        </p:spPr>
      </p:pic>
      <p:sp>
        <p:nvSpPr>
          <p:cNvPr id="482" name="Google Shape;482;p74"/>
          <p:cNvSpPr txBox="1"/>
          <p:nvPr/>
        </p:nvSpPr>
        <p:spPr>
          <a:xfrm>
            <a:off x="4476375" y="3160450"/>
            <a:ext cx="5230200" cy="3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000">
                <a:latin typeface="Roboto"/>
                <a:ea typeface="Roboto"/>
                <a:cs typeface="Roboto"/>
                <a:sym typeface="Roboto"/>
              </a:rPr>
              <a:t>foto: </a:t>
            </a:r>
            <a:r>
              <a:rPr lang="x-none" sz="1000" u="sng">
                <a:solidFill>
                  <a:schemeClr val="hlink"/>
                </a:solidFill>
                <a:latin typeface="Roboto"/>
                <a:ea typeface="Roboto"/>
                <a:cs typeface="Roboto"/>
                <a:sym typeface="Roboto"/>
                <a:hlinkClick r:id="rId3"/>
              </a:rPr>
              <a:t>https://latinta.com.ar/2017/10/gesto-patas-en-la-fuente/</a:t>
            </a:r>
            <a:r>
              <a:rPr lang="x-none"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5"/>
          <p:cNvSpPr txBox="1">
            <a:spLocks noGrp="1"/>
          </p:cNvSpPr>
          <p:nvPr>
            <p:ph type="title"/>
          </p:nvPr>
        </p:nvSpPr>
        <p:spPr>
          <a:xfrm>
            <a:off x="490250" y="526350"/>
            <a:ext cx="5618700" cy="439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x-none" sz="1800" b="1" u="sng"/>
              <a:t>&gt; DISCUSIÓN: </a:t>
            </a:r>
            <a:endParaRPr sz="1800" b="1" u="sng"/>
          </a:p>
          <a:p>
            <a:pPr marL="457200" lvl="0" indent="-342900" algn="l" rtl="0">
              <a:spcBef>
                <a:spcPts val="0"/>
              </a:spcBef>
              <a:spcAft>
                <a:spcPts val="0"/>
              </a:spcAft>
              <a:buSzPts val="1800"/>
              <a:buChar char="●"/>
            </a:pPr>
            <a:r>
              <a:rPr lang="x-none" sz="1800"/>
              <a:t>sin embargo, al leer ese relato hoy, ¿podemos apropiarnos de su lectura para reflexionar sobre cuestiones actuales? </a:t>
            </a:r>
            <a:endParaRPr sz="1800"/>
          </a:p>
          <a:p>
            <a:pPr marL="457200" lvl="0" indent="-342900" algn="l" rtl="0">
              <a:spcBef>
                <a:spcPts val="0"/>
              </a:spcBef>
              <a:spcAft>
                <a:spcPts val="0"/>
              </a:spcAft>
              <a:buSzPts val="1800"/>
              <a:buChar char="●"/>
            </a:pPr>
            <a:r>
              <a:rPr lang="x-none" sz="1800"/>
              <a:t>¿será que la lectura de este texto todavía se justifica en nuestro actual contexto? Por qué lo seguimos leyendo? </a:t>
            </a:r>
            <a:endParaRPr sz="1800"/>
          </a:p>
          <a:p>
            <a:pPr marL="457200" lvl="0" indent="-342900" algn="l" rtl="0">
              <a:spcBef>
                <a:spcPts val="0"/>
              </a:spcBef>
              <a:spcAft>
                <a:spcPts val="0"/>
              </a:spcAft>
              <a:buSzPts val="1800"/>
              <a:buChar char="●"/>
            </a:pPr>
            <a:r>
              <a:rPr lang="x-none" sz="1800"/>
              <a:t>si bien nos acordamos, el relato de Telles también dialogaba con un periodo histórico muy específico – La dictadura militar en Brasil -- . Como muchos deben acordarse, esas dictaduras también se dieron en Argentina, Uruguay, Chile y muchos otros países de latinoamérica. ¿Ustedes creen que la lectura de este relato en esos países también produciría los sentidos que, para nosostros, se dan casi que de inmediato? </a:t>
            </a:r>
            <a:endParaRPr sz="18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Literatura e Historia - oficina de escritura 5  </a:t>
            </a:r>
            <a:endParaRPr/>
          </a:p>
        </p:txBody>
      </p:sp>
      <p:sp>
        <p:nvSpPr>
          <p:cNvPr id="493" name="Google Shape;493;p76"/>
          <p:cNvSpPr txBox="1">
            <a:spLocks noGrp="1"/>
          </p:cNvSpPr>
          <p:nvPr>
            <p:ph type="body" idx="1"/>
          </p:nvPr>
        </p:nvSpPr>
        <p:spPr>
          <a:xfrm>
            <a:off x="311700" y="1103075"/>
            <a:ext cx="8520600" cy="34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Pensando en todos esos aspectos formales y contextuales que venimos discutiendo, teniendo en cuenta, además, las noticias que leímos en diálogo con los textos literarios, traten de imaginar cómo sus textos podrían ser interpretados desde el actual contexto que vivimos. </a:t>
            </a:r>
            <a:r>
              <a:rPr lang="x-none" b="1" u="sng"/>
              <a:t>Reflexionen cómo y por cuáles aspectos de sus textos, el lector puede entrever los rasgos de su tiempo, sus espacios y los conflictos políticos y sociales que vivimos hoy.</a:t>
            </a:r>
            <a:r>
              <a:rPr lang="x-none"/>
              <a:t>  </a:t>
            </a:r>
            <a:endParaRPr/>
          </a:p>
          <a:p>
            <a:pPr marL="0" lvl="0" indent="0" algn="l" rtl="0">
              <a:spcBef>
                <a:spcPts val="1600"/>
              </a:spcBef>
              <a:spcAft>
                <a:spcPts val="1600"/>
              </a:spcAft>
              <a:buNone/>
            </a:pPr>
            <a:r>
              <a:rPr lang="x-none"/>
              <a:t>&gt; Esta es la última oficina de escritura de este prototipo, por lo tanto, es el momento de fijarnos también en la coherencia y cohesión de nuestros textos, observando si pudimos hilvanar los fragmentos que vinimos                  produciendo en las oficinas anteriores.          </a:t>
            </a:r>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7"/>
          <p:cNvSpPr txBox="1">
            <a:spLocks noGrp="1"/>
          </p:cNvSpPr>
          <p:nvPr>
            <p:ph type="title"/>
          </p:nvPr>
        </p:nvSpPr>
        <p:spPr>
          <a:xfrm>
            <a:off x="311700" y="286050"/>
            <a:ext cx="8520600" cy="6078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x-none"/>
              <a:t>oficina de escritura 5</a:t>
            </a:r>
            <a:endParaRPr/>
          </a:p>
        </p:txBody>
      </p:sp>
      <p:sp>
        <p:nvSpPr>
          <p:cNvPr id="499" name="Google Shape;499;p77"/>
          <p:cNvSpPr txBox="1">
            <a:spLocks noGrp="1"/>
          </p:cNvSpPr>
          <p:nvPr>
            <p:ph type="body" idx="1"/>
          </p:nvPr>
        </p:nvSpPr>
        <p:spPr>
          <a:xfrm>
            <a:off x="311700" y="893850"/>
            <a:ext cx="8520600" cy="391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x-none"/>
              <a:t>¿Qué les falta a nuestros textos para que estén listos? </a:t>
            </a:r>
            <a:endParaRPr/>
          </a:p>
          <a:p>
            <a:pPr marL="457200" lvl="0" indent="-342900" algn="l" rtl="0">
              <a:spcBef>
                <a:spcPts val="0"/>
              </a:spcBef>
              <a:spcAft>
                <a:spcPts val="0"/>
              </a:spcAft>
              <a:buSzPts val="1800"/>
              <a:buChar char="●"/>
            </a:pPr>
            <a:r>
              <a:rPr lang="x-none"/>
              <a:t>¿Cómo los textos leídos a lo largo de las clases pueden ayudarnos a encontrar soluciones para el cierre de nuestros propios textos? </a:t>
            </a:r>
            <a:endParaRPr/>
          </a:p>
          <a:p>
            <a:pPr marL="0" lvl="0" indent="0" algn="l" rtl="0">
              <a:spcBef>
                <a:spcPts val="1600"/>
              </a:spcBef>
              <a:spcAft>
                <a:spcPts val="0"/>
              </a:spcAft>
              <a:buNone/>
            </a:pPr>
            <a:r>
              <a:rPr lang="x-none"/>
              <a:t>&gt; Reflexionemos esas y otras cuestiones que tengamos con nuestros compañeros durante la oficina de escritura, aprovechando al máximo este momento de intercambio, leyéndonos nuestros textos entre todos, haciéndoles comentarios a los textos de los demás, compartiendo nuestras impresiones sobre los textos y los procesos.</a:t>
            </a:r>
            <a:endParaRPr/>
          </a:p>
          <a:p>
            <a:pPr marL="0" lvl="0" indent="0" algn="l" rtl="0">
              <a:spcBef>
                <a:spcPts val="1600"/>
              </a:spcBef>
              <a:spcAft>
                <a:spcPts val="1600"/>
              </a:spcAft>
              <a:buNone/>
            </a:pPr>
            <a:r>
              <a:rPr lang="x-none" b="1">
                <a:solidFill>
                  <a:schemeClr val="accent4"/>
                </a:solidFill>
              </a:rPr>
              <a:t>¡Profe!</a:t>
            </a:r>
            <a:r>
              <a:rPr lang="x-none"/>
              <a:t> Hazlos acordar a sus alumnos que el momento de la                    presentación está llegando y que ellos deben tener en mente                         quiénes serán su público lector.       </a:t>
            </a:r>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8"/>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x-none"/>
              <a:t>Producción final </a:t>
            </a:r>
            <a:endParaRPr/>
          </a:p>
        </p:txBody>
      </p:sp>
      <p:sp>
        <p:nvSpPr>
          <p:cNvPr id="505" name="Google Shape;505;p78"/>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x-none"/>
              <a:t>entrega de los textos y evaluación</a:t>
            </a:r>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9"/>
          <p:cNvSpPr txBox="1">
            <a:spLocks noGrp="1"/>
          </p:cNvSpPr>
          <p:nvPr>
            <p:ph type="title"/>
          </p:nvPr>
        </p:nvSpPr>
        <p:spPr>
          <a:xfrm>
            <a:off x="293038" y="270041"/>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Entrega final y presentación de los textos</a:t>
            </a:r>
            <a:endParaRPr dirty="0"/>
          </a:p>
        </p:txBody>
      </p:sp>
      <p:sp>
        <p:nvSpPr>
          <p:cNvPr id="511" name="Google Shape;511;p79"/>
          <p:cNvSpPr txBox="1">
            <a:spLocks noGrp="1"/>
          </p:cNvSpPr>
          <p:nvPr>
            <p:ph type="body" idx="1"/>
          </p:nvPr>
        </p:nvSpPr>
        <p:spPr>
          <a:xfrm>
            <a:off x="311700" y="914400"/>
            <a:ext cx="8520600" cy="38255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Al final de la quinta oficina de escritura, los alumnos deben entregar una versión de sus textos para que los lea el/los profesor/es responsable/s. </a:t>
            </a:r>
            <a:endParaRPr dirty="0"/>
          </a:p>
          <a:p>
            <a:pPr marL="0" lvl="0" indent="0" algn="l" rtl="0">
              <a:spcBef>
                <a:spcPts val="1600"/>
              </a:spcBef>
              <a:spcAft>
                <a:spcPts val="0"/>
              </a:spcAft>
              <a:buNone/>
            </a:pPr>
            <a:r>
              <a:rPr lang="pt-BR" dirty="0" smtClean="0"/>
              <a:t>&gt; </a:t>
            </a:r>
            <a:r>
              <a:rPr lang="x-none" smtClean="0"/>
              <a:t>Leídos </a:t>
            </a:r>
            <a:r>
              <a:rPr lang="x-none"/>
              <a:t>los textos y hechas las últimas sugerencias, el/los profesor/es les devuelven los textos a los alumnos para que sean revisados e incorporadas las sugerencias si los mismos están de acuerdo. </a:t>
            </a:r>
            <a:endParaRPr lang="pt-BR" dirty="0" smtClean="0"/>
          </a:p>
          <a:p>
            <a:pPr marL="0" indent="0">
              <a:spcBef>
                <a:spcPts val="1600"/>
              </a:spcBef>
              <a:buNone/>
            </a:pPr>
            <a:r>
              <a:rPr lang="es-ES" dirty="0"/>
              <a:t>&gt; Realizados los últimos ajustes, los alumnos y docentes ya pueden empezar a organizar juntos la </a:t>
            </a:r>
            <a:r>
              <a:rPr lang="es-ES" b="1" dirty="0"/>
              <a:t>Tertulia Fantástica</a:t>
            </a:r>
            <a:r>
              <a:rPr lang="es-ES" dirty="0"/>
              <a:t>,</a:t>
            </a:r>
            <a:r>
              <a:rPr lang="es-ES" b="1" dirty="0"/>
              <a:t> </a:t>
            </a:r>
            <a:r>
              <a:rPr lang="es-ES" dirty="0"/>
              <a:t>en la que cada uno leerá su cuento y podrá haber, además, lecturas de otros cuentos fantásticos, proyección de películas que se inscriben en este género entre otras producciones artísticas </a:t>
            </a:r>
            <a:r>
              <a:rPr lang="es-ES" dirty="0" smtClean="0"/>
              <a:t>                           que </a:t>
            </a:r>
            <a:r>
              <a:rPr lang="es-ES" dirty="0"/>
              <a:t>dialoguen con la temática y que les interesen a la </a:t>
            </a:r>
            <a:r>
              <a:rPr lang="es-ES" dirty="0" smtClean="0"/>
              <a:t>                               comunidad </a:t>
            </a:r>
            <a:r>
              <a:rPr lang="es-ES" dirty="0"/>
              <a:t>escolar. </a:t>
            </a:r>
          </a:p>
          <a:p>
            <a:pPr marL="285750" lvl="0" indent="-285750" algn="l" rtl="0">
              <a:spcBef>
                <a:spcPts val="1600"/>
              </a:spcBef>
              <a:spcAft>
                <a:spcPts val="0"/>
              </a:spcAft>
              <a:buFont typeface="Wingdings"/>
              <a:buChar char="Ø"/>
            </a:pPr>
            <a:endParaRPr dirty="0"/>
          </a:p>
          <a:p>
            <a:pPr marL="0" lvl="0" indent="0" algn="l" rtl="0">
              <a:spcBef>
                <a:spcPts val="1600"/>
              </a:spcBef>
              <a:spcAft>
                <a:spcPts val="1600"/>
              </a:spcAft>
              <a:buNone/>
            </a:pPr>
            <a:r>
              <a:rPr lang="x-none" smtClean="0"/>
              <a:t>                     </a:t>
            </a:r>
            <a:endParaRP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Criterios de evaluación</a:t>
            </a:r>
            <a:endParaRPr/>
          </a:p>
        </p:txBody>
      </p:sp>
      <p:sp>
        <p:nvSpPr>
          <p:cNvPr id="518" name="Google Shape;518;p80"/>
          <p:cNvSpPr txBox="1">
            <a:spLocks noGrp="1"/>
          </p:cNvSpPr>
          <p:nvPr>
            <p:ph type="body" idx="1"/>
          </p:nvPr>
        </p:nvSpPr>
        <p:spPr>
          <a:xfrm>
            <a:off x="311700" y="109352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Al final de este largo y detenido trabajado con cuentos fantásticos, los aprendices deben haber logrado, de manera general: </a:t>
            </a:r>
            <a:endParaRPr/>
          </a:p>
          <a:p>
            <a:pPr marL="457200" lvl="0" indent="-342900" algn="l" rtl="0">
              <a:spcBef>
                <a:spcPts val="1600"/>
              </a:spcBef>
              <a:spcAft>
                <a:spcPts val="0"/>
              </a:spcAft>
              <a:buSzPts val="1800"/>
              <a:buChar char="●"/>
            </a:pPr>
            <a:r>
              <a:rPr lang="x-none"/>
              <a:t>reconocer las características básicas de los cuentos fantásticos;</a:t>
            </a:r>
            <a:endParaRPr/>
          </a:p>
          <a:p>
            <a:pPr marL="457200" lvl="0" indent="-342900" algn="l" rtl="0">
              <a:spcBef>
                <a:spcPts val="0"/>
              </a:spcBef>
              <a:spcAft>
                <a:spcPts val="0"/>
              </a:spcAft>
              <a:buSzPts val="1800"/>
              <a:buChar char="●"/>
            </a:pPr>
            <a:r>
              <a:rPr lang="x-none"/>
              <a:t>interpretar las metáforas, alegorías, ironías entre outras figuras del lenguaje que suelen aparecer con frecuencia en esos tipos de textos; </a:t>
            </a:r>
            <a:endParaRPr/>
          </a:p>
          <a:p>
            <a:pPr marL="457200" lvl="0" indent="-342900" algn="l" rtl="0">
              <a:spcBef>
                <a:spcPts val="0"/>
              </a:spcBef>
              <a:spcAft>
                <a:spcPts val="0"/>
              </a:spcAft>
              <a:buSzPts val="1800"/>
              <a:buChar char="●"/>
            </a:pPr>
            <a:r>
              <a:rPr lang="x-none"/>
              <a:t>identificar la posición del narrador del texto;</a:t>
            </a:r>
            <a:endParaRPr/>
          </a:p>
          <a:p>
            <a:pPr marL="457200" lvl="0" indent="-342900" algn="l" rtl="0">
              <a:spcBef>
                <a:spcPts val="0"/>
              </a:spcBef>
              <a:spcAft>
                <a:spcPts val="0"/>
              </a:spcAft>
              <a:buSzPts val="1800"/>
              <a:buChar char="●"/>
            </a:pPr>
            <a:r>
              <a:rPr lang="x-none"/>
              <a:t>reconocer rasgos e influencias del contexto histórico, social, político y cultural en los textos literarios y</a:t>
            </a:r>
            <a:endParaRPr/>
          </a:p>
          <a:p>
            <a:pPr marL="457200" lvl="0" indent="-342900" algn="l" rtl="0">
              <a:spcBef>
                <a:spcPts val="0"/>
              </a:spcBef>
              <a:spcAft>
                <a:spcPts val="0"/>
              </a:spcAft>
              <a:buSzPts val="1800"/>
              <a:buChar char="●"/>
            </a:pPr>
            <a:r>
              <a:rPr lang="x-none"/>
              <a:t>escribir, apropiándose de esos conocimientos desarrollados                              a lo largo de las clases, un cuento que se inscriba en el                                género fantástico.         </a:t>
            </a:r>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1"/>
          <p:cNvSpPr txBox="1">
            <a:spLocks noGrp="1"/>
          </p:cNvSpPr>
          <p:nvPr>
            <p:ph type="title"/>
          </p:nvPr>
        </p:nvSpPr>
        <p:spPr>
          <a:xfrm>
            <a:off x="311700" y="2612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Autoevaluación</a:t>
            </a:r>
            <a:endParaRPr/>
          </a:p>
        </p:txBody>
      </p:sp>
      <p:sp>
        <p:nvSpPr>
          <p:cNvPr id="524" name="Google Shape;524;p81"/>
          <p:cNvSpPr txBox="1">
            <a:spLocks noGrp="1"/>
          </p:cNvSpPr>
          <p:nvPr>
            <p:ph type="body" idx="1"/>
          </p:nvPr>
        </p:nvSpPr>
        <p:spPr>
          <a:xfrm>
            <a:off x="311700" y="1028700"/>
            <a:ext cx="8520600" cy="36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Teniendo en cuenta los criterios presentados, proponemos que se les entregue a los alumnos una lista de los objetivos centrales de esa propuesta didáctica y que ellos mismos, en un gesto de autoevaluación, reflexionen cuáles de esos objetivos o metas didácticas considera haber alcanzado. En seguida, se la devuelven a los profesores. </a:t>
            </a:r>
            <a:endParaRPr/>
          </a:p>
          <a:p>
            <a:pPr marL="0" lvl="0" indent="0" algn="l" rtl="0">
              <a:spcBef>
                <a:spcPts val="1600"/>
              </a:spcBef>
              <a:spcAft>
                <a:spcPts val="1600"/>
              </a:spcAft>
              <a:buNone/>
            </a:pPr>
            <a:r>
              <a:rPr lang="x-none"/>
              <a:t>&gt; El profesor o los profesores orientadores de este proyecto deben realizar una última evaluación de esas listas presentadas por los alumnos para eventuales sugerencias. En caso de que sea necesario, los profesores pueden aún reunirse con cada alumno individualmente o en pequeños grupos que                              hayan presentado desempeño similares, para que juntos                                  lleguen a una nota o concepto justo.          </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A proposta</a:t>
            </a:r>
            <a:endParaRPr/>
          </a:p>
        </p:txBody>
      </p:sp>
      <p:sp>
        <p:nvSpPr>
          <p:cNvPr id="125" name="Google Shape;125;p19"/>
          <p:cNvSpPr txBox="1">
            <a:spLocks noGrp="1"/>
          </p:cNvSpPr>
          <p:nvPr>
            <p:ph type="body" idx="1"/>
          </p:nvPr>
        </p:nvSpPr>
        <p:spPr>
          <a:xfrm>
            <a:off x="311700" y="1155500"/>
            <a:ext cx="8520600" cy="346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Nesse sentido, este protótipo permite adaptações para ser aplicado em contexto de ensino/aprendizagem de espanhol como língua estrangeira, bem como em uma sequência didática para aulas de língua portuguesa, utilizando assim, a versão traduzida do texto em espanhol ou, ainda, como orientador de uma sequência didática interdisciplinar, sendo trabalhado em conjunto por professores da área de português, espanhol e literatura principalmente, mas não exclusivamente.</a:t>
            </a:r>
            <a:endParaRPr/>
          </a:p>
          <a:p>
            <a:pPr marL="457200" lvl="0" indent="-342900" algn="l" rtl="0">
              <a:spcBef>
                <a:spcPts val="1600"/>
              </a:spcBef>
              <a:spcAft>
                <a:spcPts val="0"/>
              </a:spcAft>
              <a:buSzPts val="1800"/>
              <a:buChar char="➢"/>
            </a:pPr>
            <a:r>
              <a:rPr lang="x-none"/>
              <a:t>Consideramos, por fim, que essa proposta seja adequada para                          o segmento do </a:t>
            </a:r>
            <a:r>
              <a:rPr lang="x-none" b="1"/>
              <a:t>ensino médio</a:t>
            </a:r>
            <a:r>
              <a:rPr lang="x-none"/>
              <a:t> da educação básica,                         especialmente 1° e 2° anos.   </a:t>
            </a:r>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2"/>
          <p:cNvSpPr txBox="1">
            <a:spLocks noGrp="1"/>
          </p:cNvSpPr>
          <p:nvPr>
            <p:ph type="title" idx="4294967295"/>
          </p:nvPr>
        </p:nvSpPr>
        <p:spPr>
          <a:xfrm>
            <a:off x="65314" y="65603"/>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Referências</a:t>
            </a:r>
            <a:endParaRPr dirty="0"/>
          </a:p>
        </p:txBody>
      </p:sp>
      <p:sp>
        <p:nvSpPr>
          <p:cNvPr id="530" name="Google Shape;530;p82"/>
          <p:cNvSpPr txBox="1"/>
          <p:nvPr/>
        </p:nvSpPr>
        <p:spPr>
          <a:xfrm>
            <a:off x="65314" y="541176"/>
            <a:ext cx="9013372" cy="46023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a:latin typeface="Roboto"/>
                <a:ea typeface="Roboto"/>
                <a:cs typeface="Roboto"/>
                <a:sym typeface="Roboto"/>
              </a:rPr>
              <a:t>ANDRADE, Émile Cardoso. A democracia brasileira entre ratos e vampiros: relendo Lygia Fagundes Telles. </a:t>
            </a:r>
            <a:r>
              <a:rPr lang="x-none" b="1">
                <a:latin typeface="Roboto"/>
                <a:ea typeface="Roboto"/>
                <a:cs typeface="Roboto"/>
                <a:sym typeface="Roboto"/>
              </a:rPr>
              <a:t>Estud. Lit. Bras. Contemp.</a:t>
            </a:r>
            <a:r>
              <a:rPr lang="x-none">
                <a:latin typeface="Roboto"/>
                <a:ea typeface="Roboto"/>
                <a:cs typeface="Roboto"/>
                <a:sym typeface="Roboto"/>
              </a:rPr>
              <a:t>,  Brasília ,  n. 56,  e5614,    2019 .   Disponível em: &lt;http://www.scielo.br/scielo.php?script=sci_arttext&amp;pid=S2316-40182019000100312&amp;lng=en&amp;nrm=iso&gt;. acessado  21  Dez.  2020.  Epub Feb 25, 2019.  </a:t>
            </a:r>
            <a:r>
              <a:rPr lang="x-none" u="sng">
                <a:solidFill>
                  <a:schemeClr val="hlink"/>
                </a:solidFill>
                <a:latin typeface="Roboto"/>
                <a:ea typeface="Roboto"/>
                <a:cs typeface="Roboto"/>
                <a:sym typeface="Roboto"/>
                <a:hlinkClick r:id="rId3"/>
              </a:rPr>
              <a:t>https://doi.org/10.1590/2316-40185614</a:t>
            </a:r>
            <a:r>
              <a:rPr lang="x-none">
                <a:latin typeface="Roboto"/>
                <a:ea typeface="Roboto"/>
                <a:cs typeface="Roboto"/>
                <a:sym typeface="Roboto"/>
              </a:rPr>
              <a:t>.</a:t>
            </a: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CORTÁZAR, Julio. </a:t>
            </a:r>
            <a:r>
              <a:rPr lang="x-none" b="1">
                <a:latin typeface="Roboto"/>
                <a:ea typeface="Roboto"/>
                <a:cs typeface="Roboto"/>
                <a:sym typeface="Roboto"/>
              </a:rPr>
              <a:t>Bestiario</a:t>
            </a:r>
            <a:r>
              <a:rPr lang="x-none" i="1">
                <a:latin typeface="Roboto"/>
                <a:ea typeface="Roboto"/>
                <a:cs typeface="Roboto"/>
                <a:sym typeface="Roboto"/>
              </a:rPr>
              <a:t>. </a:t>
            </a:r>
            <a:r>
              <a:rPr lang="x-none">
                <a:latin typeface="Roboto"/>
                <a:ea typeface="Roboto"/>
                <a:cs typeface="Roboto"/>
                <a:sym typeface="Roboto"/>
              </a:rPr>
              <a:t>11. ed. Buenos Aires: Editorial Sudamericana, 1970.</a:t>
            </a: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DI TULLIO, Angela. </a:t>
            </a:r>
            <a:r>
              <a:rPr lang="x-none" b="1">
                <a:latin typeface="Roboto"/>
                <a:ea typeface="Roboto"/>
                <a:cs typeface="Roboto"/>
                <a:sym typeface="Roboto"/>
              </a:rPr>
              <a:t>Manual de Gramática del Español: Desarrollos teóricos, Ejercicios. Soluciones</a:t>
            </a:r>
            <a:r>
              <a:rPr lang="x-none" i="1">
                <a:latin typeface="Roboto"/>
                <a:ea typeface="Roboto"/>
                <a:cs typeface="Roboto"/>
                <a:sym typeface="Roboto"/>
              </a:rPr>
              <a:t>. </a:t>
            </a:r>
            <a:r>
              <a:rPr lang="x-none">
                <a:latin typeface="Roboto"/>
                <a:ea typeface="Roboto"/>
                <a:cs typeface="Roboto"/>
                <a:sym typeface="Roboto"/>
              </a:rPr>
              <a:t>Buenos Aires: Edicial, 1997. </a:t>
            </a:r>
            <a:endParaRPr lang="pt-BR" dirty="0" smtClean="0">
              <a:latin typeface="Roboto"/>
              <a:ea typeface="Roboto"/>
              <a:cs typeface="Roboto"/>
              <a:sym typeface="Roboto"/>
            </a:endParaRPr>
          </a:p>
          <a:p>
            <a:pPr lvl="0"/>
            <a:r>
              <a:rPr lang="pt-BR" dirty="0" smtClean="0">
                <a:latin typeface="Roboto"/>
                <a:ea typeface="Roboto"/>
                <a:cs typeface="Roboto"/>
                <a:sym typeface="Roboto"/>
              </a:rPr>
              <a:t>FREUD, Sigmund. O inquietante. In:</a:t>
            </a:r>
            <a:r>
              <a:rPr lang="x-none">
                <a:latin typeface="Roboto"/>
                <a:ea typeface="Roboto"/>
                <a:cs typeface="Roboto"/>
                <a:sym typeface="Roboto"/>
              </a:rPr>
              <a:t> _______.</a:t>
            </a:r>
            <a:r>
              <a:rPr lang="pt-BR" dirty="0" smtClean="0">
                <a:latin typeface="Roboto"/>
                <a:ea typeface="Roboto"/>
                <a:cs typeface="Roboto"/>
                <a:sym typeface="Roboto"/>
              </a:rPr>
              <a:t> </a:t>
            </a:r>
            <a:r>
              <a:rPr lang="pt-BR" b="1" dirty="0" smtClean="0">
                <a:latin typeface="Roboto"/>
                <a:ea typeface="Roboto"/>
                <a:cs typeface="Roboto"/>
                <a:sym typeface="Roboto"/>
              </a:rPr>
              <a:t>Freud (1917-1920): “O homem dos lobos” e outros textos. </a:t>
            </a:r>
            <a:r>
              <a:rPr lang="pt-BR" dirty="0" smtClean="0">
                <a:latin typeface="Roboto"/>
                <a:ea typeface="Roboto"/>
                <a:cs typeface="Roboto"/>
                <a:sym typeface="Roboto"/>
              </a:rPr>
              <a:t>Trad. Paulo César de Sousa, São Paulo: Cia. das Letras, 2010.  </a:t>
            </a: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MIZRAJE, María Gabriela. “Casa Tomada" de Cortázar: políticas de la lengua. </a:t>
            </a:r>
            <a:r>
              <a:rPr lang="x-none" b="1">
                <a:latin typeface="Roboto"/>
                <a:ea typeface="Roboto"/>
                <a:cs typeface="Roboto"/>
                <a:sym typeface="Roboto"/>
              </a:rPr>
              <a:t>Revista de Crítica Literaria Latinoamericana</a:t>
            </a:r>
            <a:r>
              <a:rPr lang="x-none">
                <a:latin typeface="Roboto"/>
                <a:ea typeface="Roboto"/>
                <a:cs typeface="Roboto"/>
                <a:sym typeface="Roboto"/>
              </a:rPr>
              <a:t>, Lima-Hanover NH, Ano XXXIV, n. 68, p. 143-163, 2008. </a:t>
            </a: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PETIT, Michèle. El derecho a la metáfora. </a:t>
            </a:r>
            <a:r>
              <a:rPr lang="x-none" b="1">
                <a:latin typeface="Roboto"/>
                <a:ea typeface="Roboto"/>
                <a:cs typeface="Roboto"/>
                <a:sym typeface="Roboto"/>
              </a:rPr>
              <a:t>Signo&amp;Seña</a:t>
            </a:r>
            <a:r>
              <a:rPr lang="x-none">
                <a:latin typeface="Roboto"/>
                <a:ea typeface="Roboto"/>
                <a:cs typeface="Roboto"/>
                <a:sym typeface="Roboto"/>
              </a:rPr>
              <a:t>, Buenos Aires, n. 19, p. 131-143, jul. 2008.</a:t>
            </a: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ROJO, Roxane. Protótipos didáticos para os multiletramentos. In: ROJO, Roxane; MOURA, Eduardo (org.). </a:t>
            </a:r>
            <a:r>
              <a:rPr lang="x-none" b="1">
                <a:latin typeface="Roboto"/>
                <a:ea typeface="Roboto"/>
                <a:cs typeface="Roboto"/>
                <a:sym typeface="Roboto"/>
              </a:rPr>
              <a:t>Multiletramentos na escola.</a:t>
            </a:r>
            <a:r>
              <a:rPr lang="x-none">
                <a:latin typeface="Roboto"/>
                <a:ea typeface="Roboto"/>
                <a:cs typeface="Roboto"/>
                <a:sym typeface="Roboto"/>
              </a:rPr>
              <a:t> São Paulo: Parábola Editorial, 2012. p. 7-9.</a:t>
            </a: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ROJO, Roxane. Entre plataformas, odas e protótipos: novos letramentos em tempos de Web2. </a:t>
            </a:r>
            <a:r>
              <a:rPr lang="x-none" b="1">
                <a:latin typeface="Roboto"/>
                <a:ea typeface="Roboto"/>
                <a:cs typeface="Roboto"/>
                <a:sym typeface="Roboto"/>
              </a:rPr>
              <a:t>The ESPecialist: Descrição, Ensino e Aprendizagem, </a:t>
            </a:r>
            <a:r>
              <a:rPr lang="x-none">
                <a:latin typeface="Roboto"/>
                <a:ea typeface="Roboto"/>
                <a:cs typeface="Roboto"/>
                <a:sym typeface="Roboto"/>
              </a:rPr>
              <a:t>Vol. 38, n. 1, p. 1-20, jan-jul 2017.</a:t>
            </a: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SERRANI, Silvana. O professor de língua como mediador cultural. In: _______. </a:t>
            </a:r>
            <a:r>
              <a:rPr lang="x-none" b="1">
                <a:latin typeface="Roboto"/>
                <a:ea typeface="Roboto"/>
                <a:cs typeface="Roboto"/>
                <a:sym typeface="Roboto"/>
              </a:rPr>
              <a:t>Discurso e cultura na aula de língua: currículo - leitura - escrita.</a:t>
            </a:r>
            <a:r>
              <a:rPr lang="x-none">
                <a:latin typeface="Roboto"/>
                <a:ea typeface="Roboto"/>
                <a:cs typeface="Roboto"/>
                <a:sym typeface="Roboto"/>
              </a:rPr>
              <a:t> 2. ed. Campinas: Pontes Editores, 2010. </a:t>
            </a: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TELLES, Lygia Fagundes. Seminário dos Ratos. 7. ed. Rio de Janeiro: Nova Fronteira, 1984</a:t>
            </a:r>
            <a:r>
              <a:rPr lang="x-none" smtClean="0">
                <a:latin typeface="Roboto"/>
                <a:ea typeface="Roboto"/>
                <a:cs typeface="Roboto"/>
                <a:sym typeface="Roboto"/>
              </a:rPr>
              <a:t>.</a:t>
            </a:r>
            <a:endParaRPr lang="pt-BR" dirty="0" smtClean="0">
              <a:latin typeface="Roboto"/>
              <a:ea typeface="Roboto"/>
              <a:cs typeface="Roboto"/>
              <a:sym typeface="Roboto"/>
            </a:endParaRPr>
          </a:p>
          <a:p>
            <a:pPr lvl="0"/>
            <a:r>
              <a:rPr lang="pt-BR" dirty="0">
                <a:latin typeface="Roboto"/>
                <a:ea typeface="Roboto"/>
                <a:cs typeface="Roboto"/>
                <a:sym typeface="Roboto"/>
              </a:rPr>
              <a:t>TODOROV, </a:t>
            </a:r>
            <a:r>
              <a:rPr lang="pt-BR" dirty="0" err="1">
                <a:latin typeface="Roboto"/>
                <a:ea typeface="Roboto"/>
                <a:cs typeface="Roboto"/>
                <a:sym typeface="Roboto"/>
              </a:rPr>
              <a:t>Tzvetan</a:t>
            </a:r>
            <a:r>
              <a:rPr lang="pt-BR" dirty="0">
                <a:latin typeface="Roboto"/>
                <a:ea typeface="Roboto"/>
                <a:cs typeface="Roboto"/>
                <a:sym typeface="Roboto"/>
              </a:rPr>
              <a:t>. </a:t>
            </a:r>
            <a:r>
              <a:rPr lang="pt-BR" b="1" dirty="0">
                <a:latin typeface="Roboto"/>
                <a:ea typeface="Roboto"/>
                <a:cs typeface="Roboto"/>
                <a:sym typeface="Roboto"/>
              </a:rPr>
              <a:t>Introdução à literatura fantástica</a:t>
            </a:r>
            <a:r>
              <a:rPr lang="pt-BR" dirty="0">
                <a:latin typeface="Roboto"/>
                <a:ea typeface="Roboto"/>
                <a:cs typeface="Roboto"/>
                <a:sym typeface="Roboto"/>
              </a:rPr>
              <a:t>. </a:t>
            </a:r>
            <a:r>
              <a:rPr lang="pt-BR" dirty="0" smtClean="0">
                <a:latin typeface="Roboto"/>
                <a:ea typeface="Roboto"/>
                <a:cs typeface="Roboto"/>
                <a:sym typeface="Roboto"/>
              </a:rPr>
              <a:t>Trad</a:t>
            </a:r>
            <a:r>
              <a:rPr lang="pt-BR" dirty="0">
                <a:latin typeface="Roboto"/>
                <a:ea typeface="Roboto"/>
                <a:cs typeface="Roboto"/>
                <a:sym typeface="Roboto"/>
              </a:rPr>
              <a:t>. Maria Clara Correa Castello, 2a ed., São Paulo: Perspectiva, 1992. </a:t>
            </a:r>
            <a:r>
              <a:rPr lang="x-none" smtClean="0">
                <a:latin typeface="Roboto"/>
                <a:ea typeface="Roboto"/>
                <a:cs typeface="Roboto"/>
                <a:sym typeface="Roboto"/>
              </a:rPr>
              <a:t> </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r>
              <a:rPr lang="x-none">
                <a:latin typeface="Roboto"/>
                <a:ea typeface="Roboto"/>
                <a:cs typeface="Roboto"/>
                <a:sym typeface="Roboto"/>
              </a:rPr>
              <a:t> </a:t>
            </a:r>
            <a:endParaRPr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x-none"/>
              <a:t>Organização prática do protótipo</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224925" y="4224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Organização prática</a:t>
            </a:r>
            <a:endParaRPr/>
          </a:p>
        </p:txBody>
      </p:sp>
      <p:sp>
        <p:nvSpPr>
          <p:cNvPr id="136" name="Google Shape;136;p21"/>
          <p:cNvSpPr txBox="1">
            <a:spLocks noGrp="1"/>
          </p:cNvSpPr>
          <p:nvPr>
            <p:ph type="body" idx="1"/>
          </p:nvPr>
        </p:nvSpPr>
        <p:spPr>
          <a:xfrm>
            <a:off x="311700" y="1229975"/>
            <a:ext cx="3999900" cy="37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Este protótipo não está organizado em aulas ou módulos, pois pretende, antes que ser uma sequência didática, uma proposta aberta, que permita diferentes configurações, deixando a critério dos professores e da comunidade escolar a ampliação, redução, conexão e reorganização das partes de acordo com os objetivos específicos de cada contexto escolar. </a:t>
            </a:r>
            <a:endParaRPr/>
          </a:p>
          <a:p>
            <a:pPr marL="0" lvl="0" indent="0" algn="l" rtl="0">
              <a:spcBef>
                <a:spcPts val="1600"/>
              </a:spcBef>
              <a:spcAft>
                <a:spcPts val="1600"/>
              </a:spcAft>
              <a:buNone/>
            </a:pPr>
            <a:r>
              <a:rPr lang="x-none"/>
              <a:t>&gt; Apresentamos, contudo, uma estrutura que prevê o momento da </a:t>
            </a:r>
            <a:r>
              <a:rPr lang="x-none" b="1"/>
              <a:t>pré-leitura, leitura e pós-leitura</a:t>
            </a:r>
            <a:r>
              <a:rPr lang="x-none"/>
              <a:t> para os textos do gênero conto fantástico que serão trabalhados neste trabalho.      </a:t>
            </a:r>
            <a:endParaRPr/>
          </a:p>
        </p:txBody>
      </p:sp>
      <p:sp>
        <p:nvSpPr>
          <p:cNvPr id="137" name="Google Shape;137;p21"/>
          <p:cNvSpPr txBox="1">
            <a:spLocks noGrp="1"/>
          </p:cNvSpPr>
          <p:nvPr>
            <p:ph type="body" idx="2"/>
          </p:nvPr>
        </p:nvSpPr>
        <p:spPr>
          <a:xfrm>
            <a:off x="4832400" y="173525"/>
            <a:ext cx="3999900" cy="47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&gt; Para cada um desses momentos de leitura, sugerimos </a:t>
            </a:r>
            <a:r>
              <a:rPr lang="x-none" b="1"/>
              <a:t>atividades e discussões</a:t>
            </a:r>
            <a:r>
              <a:rPr lang="x-none"/>
              <a:t> que consideramos pertinentes para os propósitos deste trabalho. </a:t>
            </a:r>
            <a:endParaRPr/>
          </a:p>
          <a:p>
            <a:pPr marL="0" lvl="0" indent="0" algn="l" rtl="0">
              <a:spcBef>
                <a:spcPts val="1600"/>
              </a:spcBef>
              <a:spcAft>
                <a:spcPts val="1600"/>
              </a:spcAft>
              <a:buNone/>
            </a:pPr>
            <a:r>
              <a:rPr lang="x-none"/>
              <a:t>&gt; Além disso, buscando estabelecer uma espécie de contínuo entre leitura e escrita, propomos algumas </a:t>
            </a:r>
            <a:r>
              <a:rPr lang="x-none" b="1"/>
              <a:t>oficinas de escrita</a:t>
            </a:r>
            <a:r>
              <a:rPr lang="x-none"/>
              <a:t> para pôr em funcionamento alguns conceitos que desenvolvemos ao longo do protótipo, dando maior materialidade à relação entre formas e sentidos, e para construir um processo significativamente coletivo. Essas oficinas estão numeradas (1 a 5) e, são, portanto, pontos de referência nesse projeto, pois abrem lugar na proposta didática para uma escrita criativa, mais desgarrada das tradicionais propostas de redação que costumam solicitar textos rígidos e extremamente formais.        </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7950</Words>
  <Application>Microsoft Office PowerPoint</Application>
  <PresentationFormat>Apresentação na tela (16:9)</PresentationFormat>
  <Paragraphs>352</Paragraphs>
  <Slides>70</Slides>
  <Notes>70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Vínculos</vt:lpstr>
      </vt:variant>
      <vt:variant>
        <vt:i4>2</vt:i4>
      </vt:variant>
      <vt:variant>
        <vt:lpstr>Títulos de slides</vt:lpstr>
      </vt:variant>
      <vt:variant>
        <vt:i4>70</vt:i4>
      </vt:variant>
    </vt:vector>
  </HeadingPairs>
  <TitlesOfParts>
    <vt:vector size="77" baseType="lpstr">
      <vt:lpstr>Roboto</vt:lpstr>
      <vt:lpstr>Wingdings</vt:lpstr>
      <vt:lpstr>Arial</vt:lpstr>
      <vt:lpstr>Roboto Medium</vt:lpstr>
      <vt:lpstr>Geometric</vt:lpstr>
      <vt:lpstr>C:\Users\Public\Documents\bea\Faculdade\Atividade de Estágio_ESPANHOL\trabalho final\TELLES_Seminário dos Ratos.pdf</vt:lpstr>
      <vt:lpstr>C:\Users\Public\Documents\bea\Faculdade\Atividade de Estágio_ESPANHOL\trabalho final\Bestiario_Casa tomada.pdf</vt:lpstr>
      <vt:lpstr>Una historia absurda o lo absurdo de la Historia </vt:lpstr>
      <vt:lpstr>O que é um protótipo de ensino</vt:lpstr>
      <vt:lpstr>Os contos</vt:lpstr>
      <vt:lpstr>A proposta</vt:lpstr>
      <vt:lpstr>A proposta </vt:lpstr>
      <vt:lpstr>A proposta</vt:lpstr>
      <vt:lpstr>A proposta</vt:lpstr>
      <vt:lpstr>Organização prática do protótipo</vt:lpstr>
      <vt:lpstr>Organização prática</vt:lpstr>
      <vt:lpstr>Organização prática </vt:lpstr>
      <vt:lpstr>Seminário dos ratos, Lygia Fagundes Telles</vt:lpstr>
      <vt:lpstr>Pré-leitura</vt:lpstr>
      <vt:lpstr>Lendo o conto  </vt:lpstr>
      <vt:lpstr>Estratégias de leitura</vt:lpstr>
      <vt:lpstr>Pós-leitura</vt:lpstr>
      <vt:lpstr>Primeiras impressões</vt:lpstr>
      <vt:lpstr>Algumas expressões do conto</vt:lpstr>
      <vt:lpstr>Algumas expressões do conto</vt:lpstr>
      <vt:lpstr>Pode ser a gota d’água… </vt:lpstr>
      <vt:lpstr>O “abstrato” povo e os ratos</vt:lpstr>
      <vt:lpstr>Apresentação do PowerPoint</vt:lpstr>
      <vt:lpstr>Quem são realmente os ratos?</vt:lpstr>
      <vt:lpstr>Problemas de muitos, privilégios para poucos...</vt:lpstr>
      <vt:lpstr>Componente intercultural: um exemplo do Chile </vt:lpstr>
      <vt:lpstr>O povo: um alienígena</vt:lpstr>
      <vt:lpstr>Abstração ou alienígena: o que é o povo? </vt:lpstr>
      <vt:lpstr>A hesitação que ronda o Seminário... </vt:lpstr>
      <vt:lpstr>A hesitação que ronda o Seminário</vt:lpstr>
      <vt:lpstr>A hesitação que ronda o Seminário</vt:lpstr>
      <vt:lpstr>O conto fantástico</vt:lpstr>
      <vt:lpstr>O maravilhoso</vt:lpstr>
      <vt:lpstr>O estranho</vt:lpstr>
      <vt:lpstr>O fantástico</vt:lpstr>
      <vt:lpstr>Produção 1</vt:lpstr>
      <vt:lpstr>Oficina de escrita - 1</vt:lpstr>
      <vt:lpstr>Apresentação do PowerPoint</vt:lpstr>
      <vt:lpstr>Casa Tomada</vt:lpstr>
      <vt:lpstr>Pré-lectura (opción 1)</vt:lpstr>
      <vt:lpstr>Algunas perspectivas para orientar la consigna</vt:lpstr>
      <vt:lpstr>Apresentação do PowerPoint</vt:lpstr>
      <vt:lpstr>Pré-lectura (opción 2)</vt:lpstr>
      <vt:lpstr>Apresentação do PowerPoint</vt:lpstr>
      <vt:lpstr>Apresentação do PowerPoint</vt:lpstr>
      <vt:lpstr>Leyendo el cuento</vt:lpstr>
      <vt:lpstr>Apresentação do PowerPoint</vt:lpstr>
      <vt:lpstr>La indeterminación</vt:lpstr>
      <vt:lpstr>Apresentação do PowerPoint</vt:lpstr>
      <vt:lpstr>Apresentação do PowerPoint</vt:lpstr>
      <vt:lpstr>Post lectura</vt:lpstr>
      <vt:lpstr>Producción 2 - oficina de escritura 2</vt:lpstr>
      <vt:lpstr>Apresentação do PowerPoint</vt:lpstr>
      <vt:lpstr>Se toma el mate mientras se les toman la casa </vt:lpstr>
      <vt:lpstr>La ruptura</vt:lpstr>
      <vt:lpstr>lo familiar X lo extraño</vt:lpstr>
      <vt:lpstr>lo siniestro (Freud, 1919) - oficina de escritura 3</vt:lpstr>
      <vt:lpstr>Apresentação do PowerPoint</vt:lpstr>
      <vt:lpstr>o absurdo</vt:lpstr>
      <vt:lpstr>quando o absurdo é a regra… </vt:lpstr>
      <vt:lpstr>...a ironia é a única saída</vt:lpstr>
      <vt:lpstr>A ironia e a voz do narrador - oficina de escrita 4 </vt:lpstr>
      <vt:lpstr>Literatura e Historia</vt:lpstr>
      <vt:lpstr>Apresentação do PowerPoint</vt:lpstr>
      <vt:lpstr>&gt; DISCUSIÓN:  sin embargo, al leer ese relato hoy, ¿podemos apropiarnos de su lectura para reflexionar sobre cuestiones actuales?  ¿será que la lectura de este texto todavía se justifica en nuestro actual contexto? Por qué lo seguimos leyendo?  si bien nos acordamos, el relato de Telles también dialogaba con un periodo histórico muy específico – La dictadura militar en Brasil -- . Como muchos deben acordarse, esas dictaduras también se dieron en Argentina, Uruguay, Chile y muchos otros países de latinoamérica. ¿Ustedes creen que la lectura de este relato en esos países también produciría los sentidos que, para nosostros, se dan casi que de inmediato? </vt:lpstr>
      <vt:lpstr>Literatura e Historia - oficina de escritura 5  </vt:lpstr>
      <vt:lpstr>oficina de escritura 5</vt:lpstr>
      <vt:lpstr>Producción final </vt:lpstr>
      <vt:lpstr>Entrega final y presentación de los textos</vt:lpstr>
      <vt:lpstr>Criterios de evaluación</vt:lpstr>
      <vt:lpstr>Autoevaluación</vt:lpstr>
      <vt:lpstr>Referências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historia absurda o lo absurdo de la Historia</dc:title>
  <dc:creator>(HP)</dc:creator>
  <cp:lastModifiedBy>Conta da Microsoft</cp:lastModifiedBy>
  <cp:revision>11</cp:revision>
  <dcterms:modified xsi:type="dcterms:W3CDTF">2020-12-21T19:45:37Z</dcterms:modified>
</cp:coreProperties>
</file>