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8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1512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4DEF8-6DAE-6C41-8D67-AEE74A9C5686}" type="datetimeFigureOut">
              <a:rPr lang="en-US" smtClean="0"/>
              <a:t>14/09/20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E3C44-10F7-0348-B78F-C649B0F923D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09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E3C44-10F7-0348-B78F-C649B0F923DF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8903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E3C44-10F7-0348-B78F-C649B0F923DF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53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3F150D65-C64D-44FB-9152-4CC2DE0C9198}" type="datetime1">
              <a:rPr lang="en-US" smtClean="0"/>
              <a:pPr/>
              <a:t>14/09/20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14/09/20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14/09/20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14/09/20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14/09/20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14/09/20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14/09/20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14/09/20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14/09/20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14/09/20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14/09/20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14/09/20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14/09/20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75D48070-6A81-47D0-9810-1540B9FEFF61}" type="datetime1">
              <a:rPr lang="en-US" smtClean="0"/>
              <a:pPr/>
              <a:t>14/09/20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14/09/20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14/09/20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14/09/20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14/09/20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14/09/20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14/09/20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5D48070-6A81-47D0-9810-1540B9FEFF61}" type="datetime1">
              <a:rPr lang="en-US" smtClean="0"/>
              <a:pPr/>
              <a:t>14/09/20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381" y="2816034"/>
            <a:ext cx="7543800" cy="1524000"/>
          </a:xfrm>
        </p:spPr>
        <p:txBody>
          <a:bodyPr/>
          <a:lstStyle/>
          <a:p>
            <a:pPr algn="ctr"/>
            <a:r>
              <a:rPr lang="pt-BR" sz="3600" b="1" dirty="0" smtClean="0"/>
              <a:t>Contribuições teóricas para o estudo das relações humanas: o giro linguístico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3772643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384" y="632174"/>
            <a:ext cx="7907952" cy="5968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4) Pós 2ª Guerra: </a:t>
            </a:r>
          </a:p>
          <a:p>
            <a:pPr>
              <a:buFont typeface="Arial"/>
              <a:buChar char="•"/>
              <a:tabLst>
                <a:tab pos="450850" algn="l"/>
                <a:tab pos="534988" algn="l"/>
              </a:tabLst>
            </a:pPr>
            <a:r>
              <a:rPr lang="pt-BR" dirty="0" smtClean="0"/>
              <a:t>GL chega aos EUA</a:t>
            </a:r>
          </a:p>
          <a:p>
            <a:pPr>
              <a:buFont typeface="Arial"/>
              <a:buChar char="•"/>
              <a:tabLst>
                <a:tab pos="450850" algn="l"/>
                <a:tab pos="534988" algn="l"/>
              </a:tabLst>
            </a:pPr>
            <a:r>
              <a:rPr lang="pt-BR" dirty="0" smtClean="0"/>
              <a:t>Críticas à distinção analítico </a:t>
            </a:r>
            <a:r>
              <a:rPr lang="pt-BR" dirty="0" err="1" smtClean="0"/>
              <a:t>X</a:t>
            </a:r>
            <a:r>
              <a:rPr lang="pt-BR" dirty="0" smtClean="0"/>
              <a:t> sintético</a:t>
            </a:r>
          </a:p>
          <a:p>
            <a:pPr>
              <a:buFont typeface="Arial"/>
              <a:buChar char="•"/>
            </a:pPr>
            <a:endParaRPr lang="pt-BR" dirty="0" smtClean="0"/>
          </a:p>
          <a:p>
            <a:pPr>
              <a:buFont typeface="Arial"/>
              <a:buChar char="•"/>
            </a:pPr>
            <a:endParaRPr lang="pt-BR" dirty="0" smtClean="0"/>
          </a:p>
          <a:p>
            <a:pPr>
              <a:buFont typeface="Arial"/>
              <a:buChar char="•"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5) </a:t>
            </a:r>
            <a:r>
              <a:rPr lang="pt-PT" b="1" dirty="0" smtClean="0"/>
              <a:t>Preocupação </a:t>
            </a:r>
            <a:r>
              <a:rPr lang="pt-PT" b="1" dirty="0"/>
              <a:t>com a linguagem </a:t>
            </a:r>
            <a:r>
              <a:rPr lang="pt-PT" b="1" dirty="0" err="1"/>
              <a:t>cotidiana</a:t>
            </a:r>
            <a:r>
              <a:rPr lang="pt-PT" b="1" dirty="0" smtClean="0"/>
              <a:t>:</a:t>
            </a:r>
          </a:p>
          <a:p>
            <a:pPr>
              <a:buFont typeface="Arial"/>
              <a:buChar char="•"/>
            </a:pPr>
            <a:r>
              <a:rPr lang="pt-PT" dirty="0" smtClean="0"/>
              <a:t> </a:t>
            </a:r>
            <a:r>
              <a:rPr lang="pt-PT" dirty="0"/>
              <a:t>O</a:t>
            </a:r>
            <a:r>
              <a:rPr lang="pt-PT" dirty="0" smtClean="0"/>
              <a:t>s </a:t>
            </a:r>
            <a:r>
              <a:rPr lang="pt-PT" dirty="0"/>
              <a:t>filósofos de Oxford </a:t>
            </a:r>
            <a:r>
              <a:rPr lang="pt-PT" dirty="0" smtClean="0"/>
              <a:t>(</a:t>
            </a:r>
            <a:r>
              <a:rPr lang="pt-PT" dirty="0" err="1" smtClean="0"/>
              <a:t>Ryle</a:t>
            </a:r>
            <a:r>
              <a:rPr lang="pt-PT" dirty="0"/>
              <a:t>, </a:t>
            </a:r>
            <a:r>
              <a:rPr lang="pt-PT" dirty="0" err="1" smtClean="0"/>
              <a:t>Grice</a:t>
            </a:r>
            <a:r>
              <a:rPr lang="pt-PT" dirty="0" smtClean="0"/>
              <a:t>, Austin</a:t>
            </a:r>
            <a:r>
              <a:rPr lang="pt-PT" dirty="0"/>
              <a:t>) opunham-se rigorosamente ao cientificismo e ao positivismo que impregnavam a corrente </a:t>
            </a:r>
            <a:r>
              <a:rPr lang="pt-PT" dirty="0" err="1"/>
              <a:t>logicista</a:t>
            </a:r>
            <a:r>
              <a:rPr lang="pt-PT" dirty="0"/>
              <a:t> e a pretensão de construir uma linguagem </a:t>
            </a:r>
            <a:r>
              <a:rPr lang="pt-PT" dirty="0" smtClean="0"/>
              <a:t>ideal.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785323" y="2824250"/>
            <a:ext cx="7442690" cy="101566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2000" dirty="0"/>
              <a:t>“As premissas epistemológicas do empirismo lógico desmoronaram e a única coisa que ficou, dessa grande aventura intelectual, foi o estímulo dado à ênfase sobre a importância da linguagem” </a:t>
            </a:r>
            <a:r>
              <a:rPr lang="pt-PT" sz="2000" dirty="0" smtClean="0"/>
              <a:t>(</a:t>
            </a:r>
            <a:r>
              <a:rPr lang="pt-PT" sz="2000" dirty="0" err="1" smtClean="0"/>
              <a:t>Ibáñez</a:t>
            </a:r>
            <a:r>
              <a:rPr lang="pt-PT" sz="2000" dirty="0" smtClean="0"/>
              <a:t>, 2004, p</a:t>
            </a:r>
            <a:r>
              <a:rPr lang="pt-PT" sz="2000" dirty="0"/>
              <a:t>. 31).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73172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96" y="582041"/>
            <a:ext cx="7492817" cy="4056062"/>
          </a:xfrm>
        </p:spPr>
        <p:txBody>
          <a:bodyPr/>
          <a:lstStyle/>
          <a:p>
            <a:r>
              <a:rPr lang="pt-BR" dirty="0" smtClean="0"/>
              <a:t>Corrigir imprecisões lógicas </a:t>
            </a:r>
            <a:r>
              <a:rPr lang="pt-BR" dirty="0" err="1" smtClean="0"/>
              <a:t>X</a:t>
            </a:r>
            <a:r>
              <a:rPr lang="pt-BR" dirty="0" smtClean="0"/>
              <a:t> entender mecanismos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PT" dirty="0"/>
              <a:t>a riqueza da linguagem </a:t>
            </a:r>
            <a:r>
              <a:rPr lang="pt-PT" dirty="0" err="1"/>
              <a:t>cotidiana</a:t>
            </a:r>
            <a:r>
              <a:rPr lang="pt-PT" dirty="0"/>
              <a:t> ultrapassa a função descritiva. </a:t>
            </a:r>
            <a:endParaRPr lang="pt-BR" dirty="0"/>
          </a:p>
        </p:txBody>
      </p:sp>
      <p:sp>
        <p:nvSpPr>
          <p:cNvPr id="6" name="Rectangle 5"/>
          <p:cNvSpPr/>
          <p:nvPr/>
        </p:nvSpPr>
        <p:spPr>
          <a:xfrm>
            <a:off x="868868" y="3208167"/>
            <a:ext cx="7752976" cy="2554545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pt-PT" sz="2000" dirty="0" smtClean="0"/>
              <a:t>“a </a:t>
            </a:r>
            <a:r>
              <a:rPr lang="pt-PT" sz="2000" dirty="0"/>
              <a:t>linguagem não é um simples veículo para expressar nossas ideias, nem uma simples roupagem para vestir nosso pensamento quando o manifestamos publicamente. Ela é a própria condição de nosso pensamento e, para entender esse último, temos que nos concentrar nas características da linguagem em vez de contemplar o suposto mundo interior de nossas ideias. </a:t>
            </a:r>
            <a:r>
              <a:rPr lang="pt-PT" sz="2000" u="sng" dirty="0"/>
              <a:t>Nosso conhecimento do mundo não se radica nas ideias que dele fazemos; ele abriga sim os enunciados que a linguagem nos permite construir para representar o mundo</a:t>
            </a:r>
            <a:r>
              <a:rPr lang="pt-PT" sz="2000" dirty="0"/>
              <a:t>.” </a:t>
            </a:r>
            <a:r>
              <a:rPr lang="pt-PT" sz="2000" dirty="0" smtClean="0"/>
              <a:t>(</a:t>
            </a:r>
            <a:r>
              <a:rPr lang="pt-PT" sz="2000" dirty="0" err="1" smtClean="0"/>
              <a:t>Ibáñez</a:t>
            </a:r>
            <a:r>
              <a:rPr lang="pt-PT" sz="2000" dirty="0" smtClean="0"/>
              <a:t>, 2004, p</a:t>
            </a:r>
            <a:r>
              <a:rPr lang="pt-PT" sz="2000" dirty="0"/>
              <a:t>. 33).</a:t>
            </a:r>
            <a:r>
              <a:rPr lang="pt-BR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7359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852" y="758288"/>
            <a:ext cx="8237537" cy="6133136"/>
          </a:xfrm>
        </p:spPr>
        <p:txBody>
          <a:bodyPr>
            <a:normAutofit/>
          </a:bodyPr>
          <a:lstStyle/>
          <a:p>
            <a:r>
              <a:rPr lang="pt-PT" dirty="0"/>
              <a:t>A linguagem não só faz pensamento, como também faz realidades </a:t>
            </a:r>
            <a:r>
              <a:rPr lang="pt-PT" dirty="0" smtClean="0"/>
              <a:t> (Austin – Pragmática)</a:t>
            </a:r>
          </a:p>
          <a:p>
            <a:r>
              <a:rPr lang="pt-PT" dirty="0"/>
              <a:t>A</a:t>
            </a:r>
            <a:r>
              <a:rPr lang="pt-PT" dirty="0" smtClean="0"/>
              <a:t> </a:t>
            </a:r>
            <a:r>
              <a:rPr lang="pt-PT" dirty="0"/>
              <a:t>linguagem é um instrumento ativo na construção de muitos dos fenômenos que elas se propõem a estudar</a:t>
            </a:r>
            <a:r>
              <a:rPr lang="pt-PT" dirty="0" smtClean="0"/>
              <a:t>.</a:t>
            </a:r>
          </a:p>
          <a:p>
            <a:endParaRPr lang="pt-PT" dirty="0"/>
          </a:p>
          <a:p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r>
              <a:rPr lang="pt-PT" dirty="0" smtClean="0"/>
              <a:t>É </a:t>
            </a:r>
            <a:r>
              <a:rPr lang="pt-PT" dirty="0"/>
              <a:t>preciso entender todos os usos da linguagem se queremos entender nossa forma de pensar, de agir e de nos relacionarmos com outras pessoas – influencia várias abordagens </a:t>
            </a:r>
            <a:r>
              <a:rPr lang="pt-PT" dirty="0" smtClean="0"/>
              <a:t>psicológicas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914401" y="2840962"/>
            <a:ext cx="7440100" cy="175432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 </a:t>
            </a:r>
            <a:r>
              <a:rPr lang="pt-PT" dirty="0" smtClean="0"/>
              <a:t>‘</a:t>
            </a:r>
            <a:r>
              <a:rPr lang="pt-PT" dirty="0"/>
              <a:t>dizer é, também, sempre fazer’. A linguagem se instituía assim como ‘constitutiva’ das coisas, mais do que meramente ‘descritiva’ delas, deixando de ser palavra acerca do mundo para passar a ser ação sobre o mundo. A linguagem não só nos diz como é o mundo, ela também o institui; e não se limita a refletir as coisas do mundo, também atua sobre elas, participando de sua constituição</a:t>
            </a:r>
            <a:r>
              <a:rPr lang="pt-PT" dirty="0" smtClean="0"/>
              <a:t>. (</a:t>
            </a:r>
            <a:r>
              <a:rPr lang="pt-PT" dirty="0" err="1" smtClean="0"/>
              <a:t>Ibáñez</a:t>
            </a:r>
            <a:r>
              <a:rPr lang="pt-PT" dirty="0" smtClean="0"/>
              <a:t>, 2004, p</a:t>
            </a:r>
            <a:r>
              <a:rPr lang="pt-PT" dirty="0"/>
              <a:t>. 39</a:t>
            </a:r>
            <a:r>
              <a:rPr lang="pt-PT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534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Abordagens </a:t>
            </a:r>
            <a:r>
              <a:rPr lang="pt-BR" dirty="0" err="1" smtClean="0"/>
              <a:t>Construcionistas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016" y="1735138"/>
            <a:ext cx="8387918" cy="1774286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investigação</a:t>
            </a:r>
            <a:r>
              <a:rPr lang="en-US" dirty="0" smtClean="0"/>
              <a:t> </a:t>
            </a:r>
            <a:r>
              <a:rPr lang="en-US" dirty="0" err="1" smtClean="0"/>
              <a:t>construcionista</a:t>
            </a:r>
            <a:r>
              <a:rPr lang="en-US" dirty="0" smtClean="0"/>
              <a:t> se </a:t>
            </a:r>
            <a:r>
              <a:rPr lang="en-US" dirty="0" err="1" smtClean="0"/>
              <a:t>preocupa</a:t>
            </a:r>
            <a:r>
              <a:rPr lang="en-US" dirty="0" smtClean="0"/>
              <a:t> “com a </a:t>
            </a:r>
            <a:r>
              <a:rPr lang="en-US" dirty="0" err="1" smtClean="0"/>
              <a:t>explicitação</a:t>
            </a:r>
            <a:r>
              <a:rPr lang="en-US" dirty="0" smtClean="0"/>
              <a:t> dos </a:t>
            </a:r>
            <a:r>
              <a:rPr lang="en-US" dirty="0" err="1" smtClean="0"/>
              <a:t>processos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meio</a:t>
            </a:r>
            <a:r>
              <a:rPr lang="en-US" dirty="0" smtClean="0"/>
              <a:t> dos </a:t>
            </a:r>
            <a:r>
              <a:rPr lang="en-US" dirty="0" err="1" smtClean="0"/>
              <a:t>quais</a:t>
            </a:r>
            <a:r>
              <a:rPr lang="en-US" dirty="0" smtClean="0"/>
              <a:t> as </a:t>
            </a:r>
            <a:r>
              <a:rPr lang="en-US" dirty="0" err="1" smtClean="0"/>
              <a:t>pessoas</a:t>
            </a:r>
            <a:r>
              <a:rPr lang="en-US" dirty="0" smtClean="0"/>
              <a:t> </a:t>
            </a:r>
            <a:r>
              <a:rPr lang="en-US" dirty="0" err="1" smtClean="0"/>
              <a:t>descrevem</a:t>
            </a:r>
            <a:r>
              <a:rPr lang="en-US" dirty="0" smtClean="0"/>
              <a:t> e </a:t>
            </a:r>
            <a:r>
              <a:rPr lang="en-US" dirty="0" err="1" smtClean="0"/>
              <a:t>explicam</a:t>
            </a:r>
            <a:r>
              <a:rPr lang="en-US" dirty="0" smtClean="0"/>
              <a:t> o </a:t>
            </a:r>
            <a:r>
              <a:rPr lang="en-US" dirty="0" err="1" smtClean="0"/>
              <a:t>mundo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vivem</a:t>
            </a:r>
            <a:r>
              <a:rPr lang="en-US" dirty="0" smtClean="0"/>
              <a:t>” (</a:t>
            </a:r>
            <a:r>
              <a:rPr lang="en-US" dirty="0" err="1" smtClean="0"/>
              <a:t>Gergen</a:t>
            </a:r>
            <a:r>
              <a:rPr lang="en-US" dirty="0" smtClean="0"/>
              <a:t>, 1985)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551397" y="3776809"/>
            <a:ext cx="8237537" cy="224676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assumir</a:t>
            </a:r>
            <a:r>
              <a:rPr lang="en-US" sz="2000" dirty="0" smtClean="0"/>
              <a:t>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perspectiva</a:t>
            </a:r>
            <a:r>
              <a:rPr lang="en-US" sz="2000" dirty="0" smtClean="0"/>
              <a:t> </a:t>
            </a:r>
            <a:r>
              <a:rPr lang="en-US" sz="2000" dirty="0" err="1" smtClean="0"/>
              <a:t>construcionista</a:t>
            </a:r>
            <a:r>
              <a:rPr lang="en-US" sz="2000" dirty="0" smtClean="0"/>
              <a:t> “</a:t>
            </a:r>
            <a:r>
              <a:rPr lang="en-US" sz="2000" dirty="0" err="1" smtClean="0"/>
              <a:t>implica</a:t>
            </a:r>
            <a:r>
              <a:rPr lang="en-US" sz="2000" dirty="0" smtClean="0"/>
              <a:t>, </a:t>
            </a:r>
            <a:r>
              <a:rPr lang="en-US" sz="2000" dirty="0" err="1" smtClean="0"/>
              <a:t>primeiramente</a:t>
            </a:r>
            <a:r>
              <a:rPr lang="en-US" sz="2000" dirty="0" smtClean="0"/>
              <a:t>, </a:t>
            </a:r>
            <a:r>
              <a:rPr lang="en-US" sz="2000" dirty="0" err="1" smtClean="0"/>
              <a:t>abdicar</a:t>
            </a:r>
            <a:r>
              <a:rPr lang="en-US" sz="2000" dirty="0" smtClean="0"/>
              <a:t> da </a:t>
            </a:r>
            <a:r>
              <a:rPr lang="en-US" sz="2000" dirty="0" err="1" smtClean="0"/>
              <a:t>visão</a:t>
            </a:r>
            <a:r>
              <a:rPr lang="en-US" sz="2000" dirty="0" smtClean="0"/>
              <a:t> </a:t>
            </a:r>
            <a:r>
              <a:rPr lang="en-US" sz="2000" dirty="0" err="1" smtClean="0"/>
              <a:t>representacionista</a:t>
            </a:r>
            <a:r>
              <a:rPr lang="en-US" sz="2000" dirty="0" smtClean="0"/>
              <a:t> de </a:t>
            </a:r>
            <a:r>
              <a:rPr lang="en-US" sz="2000" dirty="0" err="1" smtClean="0"/>
              <a:t>conhecimento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toma</a:t>
            </a:r>
            <a:r>
              <a:rPr lang="en-US" sz="2000" dirty="0" smtClean="0"/>
              <a:t> a </a:t>
            </a:r>
            <a:r>
              <a:rPr lang="en-US" sz="2000" dirty="0" err="1" smtClean="0"/>
              <a:t>mente</a:t>
            </a:r>
            <a:r>
              <a:rPr lang="en-US" sz="2000" dirty="0" smtClean="0"/>
              <a:t> </a:t>
            </a:r>
            <a:r>
              <a:rPr lang="en-US" sz="2000" dirty="0" err="1" smtClean="0"/>
              <a:t>como</a:t>
            </a:r>
            <a:r>
              <a:rPr lang="en-US" sz="2000" dirty="0" smtClean="0"/>
              <a:t> o </a:t>
            </a:r>
            <a:r>
              <a:rPr lang="en-US" sz="2000" dirty="0" err="1" smtClean="0"/>
              <a:t>espelho</a:t>
            </a:r>
            <a:r>
              <a:rPr lang="en-US" sz="2000" dirty="0" smtClean="0"/>
              <a:t> do </a:t>
            </a:r>
            <a:r>
              <a:rPr lang="en-US" sz="2000" dirty="0" err="1" smtClean="0"/>
              <a:t>mundo</a:t>
            </a:r>
            <a:r>
              <a:rPr lang="en-US" sz="2000" dirty="0" smtClean="0"/>
              <a:t>....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segundo</a:t>
            </a:r>
            <a:r>
              <a:rPr lang="en-US" sz="2000" dirty="0" smtClean="0"/>
              <a:t> </a:t>
            </a:r>
            <a:r>
              <a:rPr lang="en-US" sz="2000" dirty="0" err="1" smtClean="0"/>
              <a:t>lugar</a:t>
            </a:r>
            <a:r>
              <a:rPr lang="en-US" sz="2000" dirty="0" smtClean="0"/>
              <a:t>, </a:t>
            </a:r>
            <a:r>
              <a:rPr lang="en-US" sz="2000" dirty="0" err="1" smtClean="0"/>
              <a:t>implica</a:t>
            </a:r>
            <a:r>
              <a:rPr lang="en-US" sz="2000" dirty="0" smtClean="0"/>
              <a:t> </a:t>
            </a:r>
            <a:r>
              <a:rPr lang="en-US" sz="2000" dirty="0" err="1" smtClean="0"/>
              <a:t>adotar</a:t>
            </a:r>
            <a:r>
              <a:rPr lang="en-US" sz="2000" dirty="0" smtClean="0"/>
              <a:t> a </a:t>
            </a:r>
            <a:r>
              <a:rPr lang="en-US" sz="2000" dirty="0" err="1" smtClean="0"/>
              <a:t>perspectiva</a:t>
            </a:r>
            <a:r>
              <a:rPr lang="en-US" sz="2000" dirty="0" smtClean="0"/>
              <a:t> de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conhecimento</a:t>
            </a:r>
            <a:r>
              <a:rPr lang="en-US" sz="2000" dirty="0" smtClean="0"/>
              <a:t> </a:t>
            </a:r>
            <a:r>
              <a:rPr lang="en-US" sz="2000" dirty="0" err="1" smtClean="0"/>
              <a:t>é</a:t>
            </a:r>
            <a:r>
              <a:rPr lang="en-US" sz="2000" dirty="0" smtClean="0"/>
              <a:t> </a:t>
            </a:r>
            <a:r>
              <a:rPr lang="en-US" sz="2000" dirty="0" err="1" smtClean="0"/>
              <a:t>algo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as </a:t>
            </a:r>
            <a:r>
              <a:rPr lang="en-US" sz="2000" dirty="0" err="1" smtClean="0"/>
              <a:t>pessoas</a:t>
            </a:r>
            <a:r>
              <a:rPr lang="en-US" sz="2000" dirty="0" smtClean="0"/>
              <a:t> </a:t>
            </a:r>
            <a:r>
              <a:rPr lang="en-US" sz="2000" dirty="0" err="1" smtClean="0"/>
              <a:t>fazem</a:t>
            </a:r>
            <a:r>
              <a:rPr lang="en-US" sz="2000" dirty="0" smtClean="0"/>
              <a:t> juntas. </a:t>
            </a:r>
            <a:r>
              <a:rPr lang="en-US" sz="2000" dirty="0" err="1" smtClean="0"/>
              <a:t>Consequentemente</a:t>
            </a:r>
            <a:r>
              <a:rPr lang="en-US" sz="2000" dirty="0" smtClean="0"/>
              <a:t>, </a:t>
            </a:r>
            <a:r>
              <a:rPr lang="en-US" sz="2000" dirty="0" err="1" smtClean="0"/>
              <a:t>resulta</a:t>
            </a:r>
            <a:r>
              <a:rPr lang="en-US" sz="2000" dirty="0" smtClean="0"/>
              <a:t> </a:t>
            </a:r>
            <a:r>
              <a:rPr lang="en-US" sz="2000" dirty="0" err="1" smtClean="0"/>
              <a:t>numa</a:t>
            </a:r>
            <a:r>
              <a:rPr lang="en-US" sz="2000" dirty="0" smtClean="0"/>
              <a:t> </a:t>
            </a:r>
            <a:r>
              <a:rPr lang="en-US" sz="2000" dirty="0" err="1" smtClean="0"/>
              <a:t>socialização</a:t>
            </a:r>
            <a:r>
              <a:rPr lang="en-US" sz="2000" dirty="0" smtClean="0"/>
              <a:t> do </a:t>
            </a:r>
            <a:r>
              <a:rPr lang="en-US" sz="2000" dirty="0" err="1" smtClean="0"/>
              <a:t>conhecimento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passa</a:t>
            </a:r>
            <a:r>
              <a:rPr lang="en-US" sz="2000" dirty="0" smtClean="0"/>
              <a:t> a </a:t>
            </a:r>
            <a:r>
              <a:rPr lang="en-US" sz="2000" dirty="0" err="1" smtClean="0"/>
              <a:t>ser</a:t>
            </a:r>
            <a:r>
              <a:rPr lang="en-US" sz="2000" dirty="0" smtClean="0"/>
              <a:t> </a:t>
            </a:r>
            <a:r>
              <a:rPr lang="en-US" sz="2000" dirty="0" err="1" smtClean="0"/>
              <a:t>algo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construímos</a:t>
            </a:r>
            <a:r>
              <a:rPr lang="en-US" sz="2000" dirty="0" smtClean="0"/>
              <a:t> </a:t>
            </a:r>
            <a:r>
              <a:rPr lang="en-US" sz="2000" dirty="0" err="1" smtClean="0"/>
              <a:t>juntos</a:t>
            </a:r>
            <a:r>
              <a:rPr lang="en-US" sz="2000" dirty="0" smtClean="0"/>
              <a:t> </a:t>
            </a:r>
            <a:r>
              <a:rPr lang="en-US" sz="2000" dirty="0" err="1" smtClean="0"/>
              <a:t>por</a:t>
            </a:r>
            <a:r>
              <a:rPr lang="en-US" sz="2000" dirty="0" smtClean="0"/>
              <a:t> </a:t>
            </a:r>
            <a:r>
              <a:rPr lang="en-US" sz="2000" dirty="0" err="1" smtClean="0"/>
              <a:t>meio</a:t>
            </a:r>
            <a:r>
              <a:rPr lang="en-US" sz="2000" dirty="0" smtClean="0"/>
              <a:t> de </a:t>
            </a:r>
            <a:r>
              <a:rPr lang="en-US" sz="2000" dirty="0" err="1" smtClean="0"/>
              <a:t>nossas</a:t>
            </a:r>
            <a:r>
              <a:rPr lang="en-US" sz="2000" dirty="0" smtClean="0"/>
              <a:t> </a:t>
            </a:r>
            <a:r>
              <a:rPr lang="en-US" sz="2000" dirty="0" err="1" smtClean="0"/>
              <a:t>práticas</a:t>
            </a:r>
            <a:r>
              <a:rPr lang="en-US" sz="2000" dirty="0" smtClean="0"/>
              <a:t> </a:t>
            </a:r>
            <a:r>
              <a:rPr lang="en-US" sz="2000" dirty="0" err="1" smtClean="0"/>
              <a:t>sociais</a:t>
            </a:r>
            <a:r>
              <a:rPr lang="en-US" sz="2000" dirty="0" smtClean="0"/>
              <a:t> e </a:t>
            </a:r>
            <a:r>
              <a:rPr lang="en-US" sz="2000" dirty="0" err="1" smtClean="0"/>
              <a:t>não</a:t>
            </a:r>
            <a:r>
              <a:rPr lang="en-US" sz="2000" dirty="0" smtClean="0"/>
              <a:t> </a:t>
            </a:r>
            <a:r>
              <a:rPr lang="en-US" sz="2000" dirty="0" err="1" smtClean="0"/>
              <a:t>algo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apreendo</a:t>
            </a:r>
            <a:r>
              <a:rPr lang="en-US" sz="2000" dirty="0" smtClean="0"/>
              <a:t> do </a:t>
            </a:r>
            <a:r>
              <a:rPr lang="en-US" sz="2000" dirty="0" err="1" smtClean="0"/>
              <a:t>mundo</a:t>
            </a:r>
            <a:r>
              <a:rPr lang="en-US" sz="2000" dirty="0" smtClean="0"/>
              <a:t>. (Spink, 2004, p. 9).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558483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Desconstruções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607190" cy="4615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1) </a:t>
            </a:r>
            <a:r>
              <a:rPr lang="en-US" b="1" dirty="0" err="1" smtClean="0"/>
              <a:t>Dicotomia</a:t>
            </a:r>
            <a:r>
              <a:rPr lang="en-US" b="1" dirty="0" smtClean="0"/>
              <a:t> </a:t>
            </a:r>
            <a:r>
              <a:rPr lang="en-US" b="1" dirty="0" err="1"/>
              <a:t>sujeito-</a:t>
            </a:r>
            <a:r>
              <a:rPr lang="en-US" b="1" dirty="0" err="1" smtClean="0"/>
              <a:t>objeto</a:t>
            </a:r>
            <a:r>
              <a:rPr lang="en-US" dirty="0" smtClean="0"/>
              <a:t>: </a:t>
            </a:r>
            <a:r>
              <a:rPr lang="en-US" dirty="0" err="1" smtClean="0"/>
              <a:t>tanto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objeto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o </a:t>
            </a:r>
            <a:r>
              <a:rPr lang="en-US" dirty="0" err="1"/>
              <a:t>sujeito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tomados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construções</a:t>
            </a:r>
            <a:r>
              <a:rPr lang="en-US" dirty="0"/>
              <a:t> </a:t>
            </a:r>
            <a:r>
              <a:rPr lang="en-US" dirty="0" err="1"/>
              <a:t>sociais</a:t>
            </a:r>
            <a:r>
              <a:rPr lang="en-US" dirty="0"/>
              <a:t>. </a:t>
            </a:r>
            <a:r>
              <a:rPr lang="en-US" dirty="0" err="1"/>
              <a:t>Sendo</a:t>
            </a:r>
            <a:r>
              <a:rPr lang="en-US" dirty="0"/>
              <a:t> o </a:t>
            </a:r>
            <a:r>
              <a:rPr lang="en-US" dirty="0" err="1"/>
              <a:t>conhecimento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construção</a:t>
            </a:r>
            <a:r>
              <a:rPr lang="en-US" dirty="0"/>
              <a:t> social, </a:t>
            </a:r>
            <a:r>
              <a:rPr lang="en-US" dirty="0" err="1"/>
              <a:t>é</a:t>
            </a:r>
            <a:r>
              <a:rPr lang="en-US" dirty="0"/>
              <a:t> o </a:t>
            </a:r>
            <a:r>
              <a:rPr lang="en-US" dirty="0" err="1"/>
              <a:t>conhecimento</a:t>
            </a:r>
            <a:r>
              <a:rPr lang="en-US" dirty="0"/>
              <a:t> </a:t>
            </a:r>
            <a:r>
              <a:rPr lang="en-US" dirty="0" err="1"/>
              <a:t>socialmente</a:t>
            </a:r>
            <a:r>
              <a:rPr lang="en-US" dirty="0"/>
              <a:t> </a:t>
            </a:r>
            <a:r>
              <a:rPr lang="en-US" dirty="0" err="1"/>
              <a:t>produzido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constrói</a:t>
            </a:r>
            <a:r>
              <a:rPr lang="en-US" dirty="0"/>
              <a:t> ambos, o </a:t>
            </a:r>
            <a:r>
              <a:rPr lang="en-US" dirty="0" err="1"/>
              <a:t>sujeito</a:t>
            </a:r>
            <a:r>
              <a:rPr lang="en-US" dirty="0"/>
              <a:t> e o </a:t>
            </a:r>
            <a:r>
              <a:rPr lang="en-US" dirty="0" err="1"/>
              <a:t>objeto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i="1" dirty="0" err="1" smtClean="0"/>
              <a:t>pressupostos</a:t>
            </a:r>
            <a:r>
              <a:rPr lang="en-US" i="1" dirty="0" smtClean="0"/>
              <a:t> </a:t>
            </a:r>
            <a:r>
              <a:rPr lang="en-US" i="1" dirty="0" err="1" smtClean="0"/>
              <a:t>ontológicos</a:t>
            </a:r>
            <a:r>
              <a:rPr lang="en-US" dirty="0" smtClean="0"/>
              <a:t>: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/>
              <a:t>existem</a:t>
            </a:r>
            <a:r>
              <a:rPr lang="en-US" dirty="0"/>
              <a:t> </a:t>
            </a:r>
            <a:r>
              <a:rPr lang="en-US" dirty="0" err="1"/>
              <a:t>objetos</a:t>
            </a:r>
            <a:r>
              <a:rPr lang="en-US" dirty="0"/>
              <a:t> </a:t>
            </a:r>
            <a:r>
              <a:rPr lang="en-US" dirty="0" err="1"/>
              <a:t>naturais</a:t>
            </a:r>
            <a:r>
              <a:rPr lang="en-US" dirty="0"/>
              <a:t>: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objetos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nós</a:t>
            </a:r>
            <a:r>
              <a:rPr lang="en-US" dirty="0"/>
              <a:t> </a:t>
            </a:r>
            <a:r>
              <a:rPr lang="en-US" dirty="0" err="1"/>
              <a:t>somos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somos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i="1" dirty="0" err="1"/>
              <a:t>pressupostos</a:t>
            </a:r>
            <a:r>
              <a:rPr lang="en-US" i="1" dirty="0"/>
              <a:t> </a:t>
            </a:r>
            <a:r>
              <a:rPr lang="en-US" i="1" dirty="0" err="1" smtClean="0"/>
              <a:t>epistemológicos</a:t>
            </a:r>
            <a:r>
              <a:rPr lang="en-US" i="1" dirty="0" smtClean="0"/>
              <a:t>:</a:t>
            </a:r>
            <a:r>
              <a:rPr lang="en-US" dirty="0" smtClean="0"/>
              <a:t> o </a:t>
            </a:r>
            <a:r>
              <a:rPr lang="en-US" dirty="0" err="1"/>
              <a:t>conhecimento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representa</a:t>
            </a:r>
            <a:r>
              <a:rPr lang="en-US" dirty="0"/>
              <a:t> a </a:t>
            </a:r>
            <a:r>
              <a:rPr lang="en-US" dirty="0" err="1" smtClean="0"/>
              <a:t>realidade</a:t>
            </a:r>
            <a:r>
              <a:rPr lang="en-US" dirty="0" smtClean="0"/>
              <a:t> –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possível</a:t>
            </a:r>
            <a:r>
              <a:rPr lang="en-US" dirty="0"/>
              <a:t> </a:t>
            </a:r>
            <a:r>
              <a:rPr lang="en-US" dirty="0" err="1"/>
              <a:t>distinguir</a:t>
            </a:r>
            <a:r>
              <a:rPr lang="en-US" dirty="0"/>
              <a:t> entre a </a:t>
            </a:r>
            <a:r>
              <a:rPr lang="en-US" dirty="0" err="1"/>
              <a:t>nossa</a:t>
            </a:r>
            <a:r>
              <a:rPr lang="en-US" dirty="0"/>
              <a:t> </a:t>
            </a:r>
            <a:r>
              <a:rPr lang="en-US" dirty="0" err="1"/>
              <a:t>inteligência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o </a:t>
            </a:r>
            <a:r>
              <a:rPr lang="en-US" dirty="0" err="1"/>
              <a:t>mundo</a:t>
            </a:r>
            <a:r>
              <a:rPr lang="en-US" dirty="0"/>
              <a:t> e o </a:t>
            </a:r>
            <a:r>
              <a:rPr lang="en-US" dirty="0" err="1"/>
              <a:t>mundo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tal</a:t>
            </a:r>
            <a:r>
              <a:rPr lang="en-US" dirty="0"/>
              <a:t>.</a:t>
            </a:r>
            <a:r>
              <a:rPr lang="pt-BR" dirty="0"/>
              <a:t> </a:t>
            </a:r>
            <a:endParaRPr lang="en-US" dirty="0" smtClean="0"/>
          </a:p>
          <a:p>
            <a:pPr>
              <a:buFont typeface="Arial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3469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816" y="367654"/>
            <a:ext cx="8220827" cy="5899175"/>
          </a:xfrm>
          <a:ln>
            <a:solidFill>
              <a:srgbClr val="000000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[…]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smtClean="0"/>
              <a:t>se </a:t>
            </a:r>
            <a:r>
              <a:rPr lang="en-US" dirty="0" err="1"/>
              <a:t>afirma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a </a:t>
            </a:r>
            <a:r>
              <a:rPr lang="en-US" dirty="0" err="1"/>
              <a:t>realidade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existe</a:t>
            </a:r>
            <a:r>
              <a:rPr lang="en-US" dirty="0"/>
              <a:t> a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resultante</a:t>
            </a:r>
            <a:r>
              <a:rPr lang="en-US" dirty="0"/>
              <a:t> de </a:t>
            </a:r>
            <a:r>
              <a:rPr lang="en-US" dirty="0" err="1"/>
              <a:t>nossas</a:t>
            </a:r>
            <a:r>
              <a:rPr lang="en-US" dirty="0"/>
              <a:t> </a:t>
            </a:r>
            <a:r>
              <a:rPr lang="en-US" dirty="0" err="1"/>
              <a:t>práticas</a:t>
            </a:r>
            <a:r>
              <a:rPr lang="en-US" dirty="0"/>
              <a:t> de </a:t>
            </a:r>
            <a:r>
              <a:rPr lang="en-US" dirty="0" err="1"/>
              <a:t>construção</a:t>
            </a:r>
            <a:r>
              <a:rPr lang="en-US" dirty="0"/>
              <a:t> da </a:t>
            </a:r>
            <a:r>
              <a:rPr lang="en-US" dirty="0" err="1"/>
              <a:t>realidade</a:t>
            </a:r>
            <a:r>
              <a:rPr lang="en-US" dirty="0"/>
              <a:t> e de </a:t>
            </a:r>
            <a:r>
              <a:rPr lang="en-US" dirty="0" err="1"/>
              <a:t>todas</a:t>
            </a:r>
            <a:r>
              <a:rPr lang="en-US" dirty="0"/>
              <a:t> </a:t>
            </a:r>
            <a:r>
              <a:rPr lang="en-US" dirty="0" err="1"/>
              <a:t>aquelas</a:t>
            </a:r>
            <a:r>
              <a:rPr lang="en-US" dirty="0"/>
              <a:t> </a:t>
            </a:r>
            <a:r>
              <a:rPr lang="en-US" dirty="0" err="1"/>
              <a:t>características</a:t>
            </a:r>
            <a:r>
              <a:rPr lang="en-US" dirty="0"/>
              <a:t> </a:t>
            </a:r>
            <a:r>
              <a:rPr lang="en-US" dirty="0" err="1"/>
              <a:t>próprias</a:t>
            </a:r>
            <a:r>
              <a:rPr lang="en-US" dirty="0"/>
              <a:t> (</a:t>
            </a:r>
            <a:r>
              <a:rPr lang="en-US" dirty="0" err="1"/>
              <a:t>biológicas</a:t>
            </a:r>
            <a:r>
              <a:rPr lang="en-US" dirty="0"/>
              <a:t>, </a:t>
            </a:r>
            <a:r>
              <a:rPr lang="en-US" dirty="0" err="1"/>
              <a:t>sociais</a:t>
            </a:r>
            <a:r>
              <a:rPr lang="en-US" dirty="0"/>
              <a:t>, etc.)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conformam</a:t>
            </a:r>
            <a:r>
              <a:rPr lang="en-US" dirty="0"/>
              <a:t> </a:t>
            </a:r>
            <a:r>
              <a:rPr lang="en-US" dirty="0" err="1"/>
              <a:t>precisamente</a:t>
            </a:r>
            <a:r>
              <a:rPr lang="en-US" dirty="0"/>
              <a:t> “</a:t>
            </a:r>
            <a:r>
              <a:rPr lang="en-US" dirty="0" err="1"/>
              <a:t>nossa</a:t>
            </a:r>
            <a:r>
              <a:rPr lang="en-US" dirty="0"/>
              <a:t> </a:t>
            </a:r>
            <a:r>
              <a:rPr lang="en-US" dirty="0" err="1"/>
              <a:t>perspectiva</a:t>
            </a:r>
            <a:r>
              <a:rPr lang="en-US" dirty="0"/>
              <a:t>”, se </a:t>
            </a:r>
            <a:r>
              <a:rPr lang="en-US" dirty="0" err="1"/>
              <a:t>corre</a:t>
            </a:r>
            <a:r>
              <a:rPr lang="en-US" dirty="0"/>
              <a:t> o </a:t>
            </a:r>
            <a:r>
              <a:rPr lang="en-US" dirty="0" err="1"/>
              <a:t>risco</a:t>
            </a:r>
            <a:r>
              <a:rPr lang="en-US" dirty="0"/>
              <a:t> de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taxado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“</a:t>
            </a:r>
            <a:r>
              <a:rPr lang="en-US" dirty="0" err="1"/>
              <a:t>idealista</a:t>
            </a:r>
            <a:r>
              <a:rPr lang="en-US" dirty="0"/>
              <a:t>” e “</a:t>
            </a:r>
            <a:r>
              <a:rPr lang="en-US" dirty="0" err="1"/>
              <a:t>solipista</a:t>
            </a:r>
            <a:r>
              <a:rPr lang="en-US" dirty="0"/>
              <a:t>”.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acaso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existem</a:t>
            </a:r>
            <a:r>
              <a:rPr lang="en-US" dirty="0"/>
              <a:t> </a:t>
            </a:r>
            <a:r>
              <a:rPr lang="en-US" dirty="0" err="1"/>
              <a:t>árvores</a:t>
            </a:r>
            <a:r>
              <a:rPr lang="en-US" dirty="0"/>
              <a:t>?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acaso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existem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raios</a:t>
            </a:r>
            <a:r>
              <a:rPr lang="en-US" dirty="0"/>
              <a:t> 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trovões</a:t>
            </a:r>
            <a:r>
              <a:rPr lang="en-US" dirty="0"/>
              <a:t>?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acaso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trovões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ressoam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céus</a:t>
            </a:r>
            <a:r>
              <a:rPr lang="en-US" dirty="0"/>
              <a:t>, </a:t>
            </a:r>
            <a:r>
              <a:rPr lang="en-US" dirty="0" err="1"/>
              <a:t>mesmo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seja</a:t>
            </a:r>
            <a:r>
              <a:rPr lang="en-US" dirty="0"/>
              <a:t> </a:t>
            </a:r>
            <a:r>
              <a:rPr lang="en-US" dirty="0" err="1"/>
              <a:t>surdo</a:t>
            </a:r>
            <a:r>
              <a:rPr lang="en-US" dirty="0"/>
              <a:t>?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acaso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há</a:t>
            </a:r>
            <a:r>
              <a:rPr lang="en-US" dirty="0"/>
              <a:t> </a:t>
            </a:r>
            <a:r>
              <a:rPr lang="en-US" dirty="0" err="1"/>
              <a:t>paranoicos</a:t>
            </a:r>
            <a:r>
              <a:rPr lang="en-US" dirty="0"/>
              <a:t> e </a:t>
            </a:r>
            <a:r>
              <a:rPr lang="en-US" dirty="0" err="1"/>
              <a:t>depressivos</a:t>
            </a:r>
            <a:r>
              <a:rPr lang="en-US" dirty="0"/>
              <a:t>? </a:t>
            </a:r>
            <a:endParaRPr lang="pt-BR" dirty="0"/>
          </a:p>
          <a:p>
            <a:pPr marL="0" indent="0" algn="just">
              <a:buNone/>
            </a:pP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claro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tudo</a:t>
            </a:r>
            <a:r>
              <a:rPr lang="en-US" dirty="0"/>
              <a:t> </a:t>
            </a:r>
            <a:r>
              <a:rPr lang="en-US" dirty="0" err="1"/>
              <a:t>isso</a:t>
            </a:r>
            <a:r>
              <a:rPr lang="en-US" dirty="0"/>
              <a:t> </a:t>
            </a:r>
            <a:r>
              <a:rPr lang="en-US" dirty="0" err="1"/>
              <a:t>existe</a:t>
            </a:r>
            <a:r>
              <a:rPr lang="en-US" dirty="0"/>
              <a:t>, com total </a:t>
            </a:r>
            <a:r>
              <a:rPr lang="en-US" dirty="0" err="1"/>
              <a:t>independência</a:t>
            </a:r>
            <a:r>
              <a:rPr lang="en-US" dirty="0"/>
              <a:t> do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possa</a:t>
            </a:r>
            <a:r>
              <a:rPr lang="en-US" dirty="0"/>
              <a:t> </a:t>
            </a:r>
            <a:r>
              <a:rPr lang="en-US" dirty="0" err="1"/>
              <a:t>pensar</a:t>
            </a:r>
            <a:r>
              <a:rPr lang="en-US" dirty="0"/>
              <a:t>, </a:t>
            </a:r>
            <a:r>
              <a:rPr lang="en-US" dirty="0" err="1"/>
              <a:t>dizer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 </a:t>
            </a:r>
            <a:r>
              <a:rPr lang="en-US" dirty="0" err="1"/>
              <a:t>desejar</a:t>
            </a:r>
            <a:r>
              <a:rPr lang="en-US" dirty="0"/>
              <a:t> </a:t>
            </a:r>
            <a:r>
              <a:rPr lang="en-US" dirty="0" err="1"/>
              <a:t>qualquer</a:t>
            </a:r>
            <a:r>
              <a:rPr lang="en-US" dirty="0"/>
              <a:t> um de </a:t>
            </a:r>
            <a:r>
              <a:rPr lang="en-US" dirty="0" err="1"/>
              <a:t>nós</a:t>
            </a:r>
            <a:r>
              <a:rPr lang="en-US" dirty="0"/>
              <a:t> </a:t>
            </a:r>
            <a:r>
              <a:rPr lang="en-US" dirty="0" err="1"/>
              <a:t>individualmente</a:t>
            </a:r>
            <a:r>
              <a:rPr lang="en-US" dirty="0"/>
              <a:t> </a:t>
            </a:r>
            <a:r>
              <a:rPr lang="en-US" dirty="0" err="1"/>
              <a:t>considerado</a:t>
            </a:r>
            <a:r>
              <a:rPr lang="en-US" dirty="0"/>
              <a:t>. No </a:t>
            </a:r>
            <a:r>
              <a:rPr lang="en-US" dirty="0" err="1"/>
              <a:t>entanto</a:t>
            </a:r>
            <a:r>
              <a:rPr lang="en-US" dirty="0"/>
              <a:t>, </a:t>
            </a:r>
            <a:r>
              <a:rPr lang="en-US" dirty="0" err="1"/>
              <a:t>tudo</a:t>
            </a:r>
            <a:r>
              <a:rPr lang="en-US" dirty="0"/>
              <a:t> </a:t>
            </a:r>
            <a:r>
              <a:rPr lang="en-US" dirty="0" err="1"/>
              <a:t>isso</a:t>
            </a:r>
            <a:r>
              <a:rPr lang="en-US" dirty="0"/>
              <a:t> </a:t>
            </a:r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nós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construímos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tal</a:t>
            </a:r>
            <a:r>
              <a:rPr lang="en-US" dirty="0"/>
              <a:t>, </a:t>
            </a:r>
            <a:r>
              <a:rPr lang="en-US" dirty="0" err="1"/>
              <a:t>coletivamente</a:t>
            </a:r>
            <a:r>
              <a:rPr lang="en-US" dirty="0"/>
              <a:t>, </a:t>
            </a:r>
            <a:r>
              <a:rPr lang="en-US" dirty="0" err="1"/>
              <a:t>através</a:t>
            </a:r>
            <a:r>
              <a:rPr lang="en-US" dirty="0"/>
              <a:t> de um </a:t>
            </a:r>
            <a:r>
              <a:rPr lang="en-US" dirty="0" err="1"/>
              <a:t>longo</a:t>
            </a:r>
            <a:r>
              <a:rPr lang="en-US" dirty="0"/>
              <a:t> </a:t>
            </a:r>
            <a:r>
              <a:rPr lang="en-US" dirty="0" err="1"/>
              <a:t>processo</a:t>
            </a:r>
            <a:r>
              <a:rPr lang="en-US" dirty="0"/>
              <a:t> </a:t>
            </a:r>
            <a:r>
              <a:rPr lang="en-US" dirty="0" err="1"/>
              <a:t>histórico</a:t>
            </a:r>
            <a:r>
              <a:rPr lang="en-US" dirty="0"/>
              <a:t> </a:t>
            </a:r>
            <a:r>
              <a:rPr lang="en-US" dirty="0" err="1"/>
              <a:t>intimamente</a:t>
            </a:r>
            <a:r>
              <a:rPr lang="en-US" dirty="0"/>
              <a:t> </a:t>
            </a:r>
            <a:r>
              <a:rPr lang="en-US" dirty="0" err="1"/>
              <a:t>relacionado</a:t>
            </a:r>
            <a:r>
              <a:rPr lang="en-US" dirty="0"/>
              <a:t> com </a:t>
            </a:r>
            <a:r>
              <a:rPr lang="en-US" dirty="0" err="1"/>
              <a:t>nossas</a:t>
            </a:r>
            <a:r>
              <a:rPr lang="en-US" dirty="0"/>
              <a:t> </a:t>
            </a:r>
            <a:r>
              <a:rPr lang="en-US" dirty="0" err="1"/>
              <a:t>características</a:t>
            </a:r>
            <a:r>
              <a:rPr lang="en-US" dirty="0"/>
              <a:t> </a:t>
            </a:r>
            <a:r>
              <a:rPr lang="en-US" dirty="0" err="1"/>
              <a:t>enquanto</a:t>
            </a:r>
            <a:r>
              <a:rPr lang="en-US" dirty="0"/>
              <a:t> </a:t>
            </a:r>
            <a:r>
              <a:rPr lang="en-US" dirty="0" err="1"/>
              <a:t>seres</a:t>
            </a:r>
            <a:r>
              <a:rPr lang="en-US" dirty="0"/>
              <a:t> </a:t>
            </a:r>
            <a:r>
              <a:rPr lang="en-US" dirty="0" err="1"/>
              <a:t>humanos</a:t>
            </a:r>
            <a:r>
              <a:rPr lang="en-US" dirty="0"/>
              <a:t>. </a:t>
            </a:r>
            <a:r>
              <a:rPr lang="en-US" dirty="0" err="1"/>
              <a:t>É</a:t>
            </a:r>
            <a:r>
              <a:rPr lang="en-US" dirty="0"/>
              <a:t> 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somos</a:t>
            </a:r>
            <a:r>
              <a:rPr lang="en-US" dirty="0"/>
              <a:t>,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diversos</a:t>
            </a:r>
            <a:r>
              <a:rPr lang="en-US" dirty="0"/>
              <a:t> </a:t>
            </a:r>
            <a:r>
              <a:rPr lang="en-US" dirty="0" err="1"/>
              <a:t>planos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constituem</a:t>
            </a:r>
            <a:r>
              <a:rPr lang="en-US" dirty="0"/>
              <a:t> (o </a:t>
            </a:r>
            <a:r>
              <a:rPr lang="en-US" dirty="0" err="1"/>
              <a:t>biológico</a:t>
            </a:r>
            <a:r>
              <a:rPr lang="en-US" dirty="0"/>
              <a:t>, o </a:t>
            </a:r>
            <a:r>
              <a:rPr lang="en-US" dirty="0" err="1"/>
              <a:t>físico</a:t>
            </a:r>
            <a:r>
              <a:rPr lang="en-US" dirty="0"/>
              <a:t>, o social etc.), </a:t>
            </a:r>
            <a:r>
              <a:rPr lang="en-US" dirty="0" err="1"/>
              <a:t>junto</a:t>
            </a:r>
            <a:r>
              <a:rPr lang="en-US" dirty="0"/>
              <a:t> com 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fazemos</a:t>
            </a:r>
            <a:r>
              <a:rPr lang="en-US" dirty="0"/>
              <a:t> (o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temos</a:t>
            </a:r>
            <a:r>
              <a:rPr lang="en-US" dirty="0"/>
              <a:t> </a:t>
            </a:r>
            <a:r>
              <a:rPr lang="en-US" dirty="0" err="1"/>
              <a:t>feito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longo</a:t>
            </a:r>
            <a:r>
              <a:rPr lang="en-US" dirty="0"/>
              <a:t> da </a:t>
            </a:r>
            <a:r>
              <a:rPr lang="en-US" dirty="0" err="1"/>
              <a:t>história</a:t>
            </a:r>
            <a:r>
              <a:rPr lang="en-US" dirty="0"/>
              <a:t>),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faz</a:t>
            </a:r>
            <a:r>
              <a:rPr lang="en-US" dirty="0"/>
              <a:t> com </a:t>
            </a:r>
            <a:r>
              <a:rPr lang="en-US" dirty="0" err="1"/>
              <a:t>que</a:t>
            </a:r>
            <a:r>
              <a:rPr lang="en-US" dirty="0"/>
              <a:t> a </a:t>
            </a:r>
            <a:r>
              <a:rPr lang="en-US" dirty="0" err="1"/>
              <a:t>realidade</a:t>
            </a:r>
            <a:r>
              <a:rPr lang="en-US" dirty="0"/>
              <a:t> </a:t>
            </a:r>
            <a:r>
              <a:rPr lang="en-US" dirty="0" err="1"/>
              <a:t>exista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forma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ela</a:t>
            </a:r>
            <a:r>
              <a:rPr lang="en-US" dirty="0"/>
              <a:t> </a:t>
            </a:r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/>
              <a:t>efetivamente</a:t>
            </a:r>
            <a:r>
              <a:rPr lang="en-US" dirty="0"/>
              <a:t>. A </a:t>
            </a:r>
            <a:r>
              <a:rPr lang="en-US" dirty="0" err="1"/>
              <a:t>afirmação</a:t>
            </a:r>
            <a:r>
              <a:rPr lang="en-US" dirty="0"/>
              <a:t> </a:t>
            </a:r>
            <a:r>
              <a:rPr lang="en-US" dirty="0" err="1"/>
              <a:t>segundo</a:t>
            </a:r>
            <a:r>
              <a:rPr lang="en-US" dirty="0"/>
              <a:t> a </a:t>
            </a:r>
            <a:r>
              <a:rPr lang="en-US" dirty="0" err="1"/>
              <a:t>qual</a:t>
            </a:r>
            <a:r>
              <a:rPr lang="en-US" dirty="0"/>
              <a:t> a </a:t>
            </a:r>
            <a:r>
              <a:rPr lang="en-US" dirty="0" err="1"/>
              <a:t>realidade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/>
              <a:t>independentemente</a:t>
            </a:r>
            <a:r>
              <a:rPr lang="en-US" dirty="0"/>
              <a:t> de </a:t>
            </a:r>
            <a:r>
              <a:rPr lang="en-US" dirty="0" err="1"/>
              <a:t>nós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ilustrada</a:t>
            </a:r>
            <a:r>
              <a:rPr lang="en-US" dirty="0"/>
              <a:t> </a:t>
            </a:r>
            <a:r>
              <a:rPr lang="en-US" dirty="0" err="1"/>
              <a:t>facilmente</a:t>
            </a:r>
            <a:r>
              <a:rPr lang="en-US" dirty="0"/>
              <a:t> a </a:t>
            </a:r>
            <a:r>
              <a:rPr lang="en-US" dirty="0" err="1"/>
              <a:t>partir</a:t>
            </a:r>
            <a:r>
              <a:rPr lang="en-US" dirty="0"/>
              <a:t> </a:t>
            </a:r>
            <a:r>
              <a:rPr lang="en-US" dirty="0" err="1"/>
              <a:t>dessas</a:t>
            </a:r>
            <a:r>
              <a:rPr lang="en-US" dirty="0"/>
              <a:t> </a:t>
            </a:r>
            <a:r>
              <a:rPr lang="en-US" dirty="0" err="1"/>
              <a:t>três</a:t>
            </a:r>
            <a:r>
              <a:rPr lang="en-US" dirty="0"/>
              <a:t> </a:t>
            </a:r>
            <a:r>
              <a:rPr lang="en-US" dirty="0" err="1" smtClean="0"/>
              <a:t>considerações</a:t>
            </a:r>
            <a:r>
              <a:rPr lang="en-US" dirty="0"/>
              <a:t>: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5413716" y="6399682"/>
            <a:ext cx="339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(Ibáñez,2001, p. 258)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7415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561" y="284096"/>
            <a:ext cx="8321082" cy="5982733"/>
          </a:xfrm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dirty="0"/>
              <a:t>a) </a:t>
            </a:r>
            <a:r>
              <a:rPr lang="en-US" sz="1800" dirty="0" err="1"/>
              <a:t>Todos</a:t>
            </a:r>
            <a:r>
              <a:rPr lang="en-US" sz="1800" dirty="0"/>
              <a:t> </a:t>
            </a:r>
            <a:r>
              <a:rPr lang="en-US" sz="1800" dirty="0" err="1"/>
              <a:t>sabemos</a:t>
            </a:r>
            <a:r>
              <a:rPr lang="en-US" sz="1800" dirty="0"/>
              <a:t> […] </a:t>
            </a:r>
            <a:r>
              <a:rPr lang="en-US" sz="1800" dirty="0" err="1"/>
              <a:t>que</a:t>
            </a:r>
            <a:r>
              <a:rPr lang="en-US" sz="1800" dirty="0"/>
              <a:t> as cores </a:t>
            </a:r>
            <a:r>
              <a:rPr lang="en-US" sz="1800" dirty="0" err="1"/>
              <a:t>não</a:t>
            </a:r>
            <a:r>
              <a:rPr lang="en-US" sz="1800" dirty="0"/>
              <a:t> </a:t>
            </a:r>
            <a:r>
              <a:rPr lang="en-US" sz="1800" dirty="0" err="1"/>
              <a:t>existem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natureza</a:t>
            </a:r>
            <a:r>
              <a:rPr lang="en-US" sz="1800" dirty="0"/>
              <a:t>, e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somos</a:t>
            </a:r>
            <a:r>
              <a:rPr lang="en-US" sz="1800" dirty="0"/>
              <a:t> </a:t>
            </a:r>
            <a:r>
              <a:rPr lang="en-US" sz="1800" dirty="0" err="1"/>
              <a:t>nós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as </a:t>
            </a:r>
            <a:r>
              <a:rPr lang="en-US" sz="1800" dirty="0" err="1"/>
              <a:t>cosntruímos</a:t>
            </a:r>
            <a:r>
              <a:rPr lang="en-US" sz="1800" dirty="0"/>
              <a:t> 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nossas</a:t>
            </a:r>
            <a:r>
              <a:rPr lang="en-US" sz="1800" dirty="0"/>
              <a:t> </a:t>
            </a:r>
            <a:r>
              <a:rPr lang="en-US" sz="1800" dirty="0" err="1"/>
              <a:t>cabeças</a:t>
            </a:r>
            <a:r>
              <a:rPr lang="en-US" sz="1800" dirty="0"/>
              <a:t> </a:t>
            </a:r>
            <a:r>
              <a:rPr lang="en-US" sz="1800" dirty="0" err="1"/>
              <a:t>por</a:t>
            </a:r>
            <a:r>
              <a:rPr lang="en-US" sz="1800" dirty="0"/>
              <a:t> </a:t>
            </a:r>
            <a:r>
              <a:rPr lang="en-US" sz="1800" dirty="0" err="1"/>
              <a:t>razoes</a:t>
            </a:r>
            <a:r>
              <a:rPr lang="en-US" sz="1800" dirty="0"/>
              <a:t> </a:t>
            </a:r>
            <a:r>
              <a:rPr lang="en-US" sz="1800" dirty="0" err="1"/>
              <a:t>estritamente</a:t>
            </a:r>
            <a:r>
              <a:rPr lang="en-US" sz="1800" dirty="0"/>
              <a:t> </a:t>
            </a:r>
            <a:r>
              <a:rPr lang="en-US" sz="1800" dirty="0" err="1"/>
              <a:t>imputáveis</a:t>
            </a:r>
            <a:r>
              <a:rPr lang="en-US" sz="1800" dirty="0"/>
              <a:t> a </a:t>
            </a:r>
            <a:r>
              <a:rPr lang="en-US" sz="1800" dirty="0" err="1"/>
              <a:t>nossa</a:t>
            </a:r>
            <a:r>
              <a:rPr lang="en-US" sz="1800" dirty="0"/>
              <a:t> </a:t>
            </a:r>
            <a:r>
              <a:rPr lang="en-US" sz="1800" dirty="0" err="1"/>
              <a:t>consformação</a:t>
            </a:r>
            <a:r>
              <a:rPr lang="en-US" sz="1800" dirty="0"/>
              <a:t> sensorial. </a:t>
            </a:r>
            <a:r>
              <a:rPr lang="en-US" sz="1800" dirty="0" err="1"/>
              <a:t>É</a:t>
            </a:r>
            <a:r>
              <a:rPr lang="en-US" sz="1800" dirty="0"/>
              <a:t> </a:t>
            </a:r>
            <a:r>
              <a:rPr lang="en-US" sz="1800" dirty="0" err="1"/>
              <a:t>claro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se </a:t>
            </a:r>
            <a:r>
              <a:rPr lang="en-US" sz="1800" dirty="0" err="1"/>
              <a:t>nossa</a:t>
            </a:r>
            <a:r>
              <a:rPr lang="en-US" sz="1800" dirty="0"/>
              <a:t> </a:t>
            </a:r>
            <a:r>
              <a:rPr lang="en-US" sz="1800" dirty="0" err="1"/>
              <a:t>estrutura</a:t>
            </a:r>
            <a:r>
              <a:rPr lang="en-US" sz="1800" dirty="0"/>
              <a:t> sensorial fosse de outro </a:t>
            </a:r>
            <a:r>
              <a:rPr lang="en-US" sz="1800" dirty="0" err="1"/>
              <a:t>tipo</a:t>
            </a:r>
            <a:r>
              <a:rPr lang="en-US" sz="1800" dirty="0"/>
              <a:t>, </a:t>
            </a:r>
            <a:r>
              <a:rPr lang="en-US" sz="1800" dirty="0" err="1"/>
              <a:t>nem</a:t>
            </a:r>
            <a:r>
              <a:rPr lang="en-US" sz="1800" dirty="0"/>
              <a:t> a </a:t>
            </a:r>
            <a:r>
              <a:rPr lang="en-US" sz="1800" dirty="0" err="1"/>
              <a:t>neve</a:t>
            </a:r>
            <a:r>
              <a:rPr lang="en-US" sz="1800" dirty="0"/>
              <a:t> </a:t>
            </a:r>
            <a:r>
              <a:rPr lang="en-US" sz="1800" dirty="0" err="1"/>
              <a:t>seria</a:t>
            </a:r>
            <a:r>
              <a:rPr lang="en-US" sz="1800" dirty="0"/>
              <a:t> </a:t>
            </a:r>
            <a:r>
              <a:rPr lang="en-US" sz="1800" dirty="0" err="1"/>
              <a:t>branca</a:t>
            </a:r>
            <a:r>
              <a:rPr lang="en-US" sz="1800" dirty="0"/>
              <a:t>, </a:t>
            </a:r>
            <a:r>
              <a:rPr lang="en-US" sz="1800" dirty="0" err="1"/>
              <a:t>nem</a:t>
            </a:r>
            <a:r>
              <a:rPr lang="en-US" sz="1800" dirty="0"/>
              <a:t> o mar </a:t>
            </a:r>
            <a:r>
              <a:rPr lang="en-US" sz="1800" dirty="0" err="1"/>
              <a:t>seria</a:t>
            </a:r>
            <a:r>
              <a:rPr lang="en-US" sz="1800" dirty="0"/>
              <a:t> </a:t>
            </a:r>
            <a:r>
              <a:rPr lang="en-US" sz="1800" dirty="0" err="1"/>
              <a:t>azul</a:t>
            </a:r>
            <a:r>
              <a:rPr lang="en-US" sz="1800" dirty="0"/>
              <a:t>. Como </a:t>
            </a:r>
            <a:r>
              <a:rPr lang="en-US" sz="1800" dirty="0" err="1"/>
              <a:t>é</a:t>
            </a:r>
            <a:r>
              <a:rPr lang="en-US" sz="1800" dirty="0"/>
              <a:t>, </a:t>
            </a:r>
            <a:r>
              <a:rPr lang="en-US" sz="1800" dirty="0" err="1"/>
              <a:t>independetemente</a:t>
            </a:r>
            <a:r>
              <a:rPr lang="en-US" sz="1800" dirty="0"/>
              <a:t> da forma </a:t>
            </a:r>
            <a:r>
              <a:rPr lang="en-US" sz="1800" dirty="0" err="1"/>
              <a:t>pela</a:t>
            </a:r>
            <a:r>
              <a:rPr lang="en-US" sz="1800" dirty="0"/>
              <a:t> </a:t>
            </a:r>
            <a:r>
              <a:rPr lang="en-US" sz="1800" dirty="0" err="1"/>
              <a:t>qual</a:t>
            </a:r>
            <a:r>
              <a:rPr lang="en-US" sz="1800" dirty="0"/>
              <a:t> a </a:t>
            </a:r>
            <a:r>
              <a:rPr lang="en-US" sz="1800" dirty="0" err="1"/>
              <a:t>vemos</a:t>
            </a:r>
            <a:r>
              <a:rPr lang="en-US" sz="1800" dirty="0"/>
              <a:t> e a </a:t>
            </a:r>
            <a:r>
              <a:rPr lang="en-US" sz="1800" dirty="0" err="1"/>
              <a:t>conhecemos</a:t>
            </a:r>
            <a:r>
              <a:rPr lang="en-US" sz="1800" dirty="0"/>
              <a:t>? A </a:t>
            </a:r>
            <a:r>
              <a:rPr lang="en-US" sz="1800" dirty="0" err="1"/>
              <a:t>pergunta</a:t>
            </a:r>
            <a:r>
              <a:rPr lang="en-US" sz="1800" dirty="0"/>
              <a:t> </a:t>
            </a:r>
            <a:r>
              <a:rPr lang="en-US" sz="1800" dirty="0" err="1"/>
              <a:t>não</a:t>
            </a:r>
            <a:r>
              <a:rPr lang="en-US" sz="1800" dirty="0"/>
              <a:t> tem </a:t>
            </a:r>
            <a:r>
              <a:rPr lang="en-US" sz="1800" dirty="0" err="1"/>
              <a:t>resposta</a:t>
            </a:r>
            <a:r>
              <a:rPr lang="en-US" sz="1800" dirty="0"/>
              <a:t> </a:t>
            </a:r>
            <a:r>
              <a:rPr lang="en-US" sz="1800" dirty="0" err="1"/>
              <a:t>possível</a:t>
            </a:r>
            <a:r>
              <a:rPr lang="en-US" sz="1800" dirty="0"/>
              <a:t>, </a:t>
            </a:r>
            <a:r>
              <a:rPr lang="en-US" sz="1800" dirty="0" err="1"/>
              <a:t>entretanto</a:t>
            </a:r>
            <a:r>
              <a:rPr lang="en-US" sz="1800" dirty="0"/>
              <a:t>, a </a:t>
            </a:r>
            <a:r>
              <a:rPr lang="en-US" sz="1800" dirty="0" err="1"/>
              <a:t>afirmação</a:t>
            </a:r>
            <a:r>
              <a:rPr lang="en-US" sz="1800" dirty="0"/>
              <a:t> de </a:t>
            </a:r>
            <a:r>
              <a:rPr lang="en-US" sz="1800" dirty="0" err="1"/>
              <a:t>que</a:t>
            </a:r>
            <a:r>
              <a:rPr lang="en-US" sz="1800" dirty="0"/>
              <a:t> “a </a:t>
            </a:r>
            <a:r>
              <a:rPr lang="en-US" sz="1800" dirty="0" err="1"/>
              <a:t>neve</a:t>
            </a:r>
            <a:r>
              <a:rPr lang="en-US" sz="1800" dirty="0"/>
              <a:t> </a:t>
            </a:r>
            <a:r>
              <a:rPr lang="en-US" sz="1800" dirty="0" err="1"/>
              <a:t>é</a:t>
            </a:r>
            <a:r>
              <a:rPr lang="en-US" sz="1800" dirty="0"/>
              <a:t> </a:t>
            </a:r>
            <a:r>
              <a:rPr lang="en-US" sz="1800" dirty="0" err="1"/>
              <a:t>branca”constitui</a:t>
            </a:r>
            <a:r>
              <a:rPr lang="en-US" sz="1800" dirty="0"/>
              <a:t>, </a:t>
            </a:r>
            <a:r>
              <a:rPr lang="en-US" sz="1800" dirty="0" err="1"/>
              <a:t>sem</a:t>
            </a:r>
            <a:r>
              <a:rPr lang="en-US" sz="1800" dirty="0"/>
              <a:t> </a:t>
            </a:r>
            <a:r>
              <a:rPr lang="en-US" sz="1800" dirty="0" err="1"/>
              <a:t>dúvida</a:t>
            </a:r>
            <a:r>
              <a:rPr lang="en-US" sz="1800" dirty="0"/>
              <a:t>, </a:t>
            </a:r>
            <a:r>
              <a:rPr lang="en-US" sz="1800" dirty="0" err="1"/>
              <a:t>uma</a:t>
            </a:r>
            <a:r>
              <a:rPr lang="en-US" sz="1800" dirty="0"/>
              <a:t> </a:t>
            </a:r>
            <a:r>
              <a:rPr lang="en-US" sz="1800" dirty="0" err="1"/>
              <a:t>afirmação</a:t>
            </a:r>
            <a:r>
              <a:rPr lang="en-US" sz="1800" dirty="0"/>
              <a:t> </a:t>
            </a:r>
            <a:r>
              <a:rPr lang="en-US" sz="1800" dirty="0" err="1"/>
              <a:t>verdadeira</a:t>
            </a:r>
            <a:r>
              <a:rPr lang="en-US" sz="1800" dirty="0"/>
              <a:t>. Mas </a:t>
            </a:r>
            <a:r>
              <a:rPr lang="en-US" sz="1800" dirty="0" err="1"/>
              <a:t>não</a:t>
            </a:r>
            <a:r>
              <a:rPr lang="en-US" sz="1800" dirty="0"/>
              <a:t> </a:t>
            </a:r>
            <a:r>
              <a:rPr lang="en-US" sz="1800" dirty="0" err="1"/>
              <a:t>porque</a:t>
            </a:r>
            <a:r>
              <a:rPr lang="en-US" sz="1800" dirty="0"/>
              <a:t> </a:t>
            </a:r>
            <a:r>
              <a:rPr lang="en-US" sz="1800" dirty="0" err="1"/>
              <a:t>essa</a:t>
            </a:r>
            <a:r>
              <a:rPr lang="en-US" sz="1800" dirty="0"/>
              <a:t> </a:t>
            </a:r>
            <a:r>
              <a:rPr lang="en-US" sz="1800" dirty="0" err="1"/>
              <a:t>afirmação</a:t>
            </a:r>
            <a:r>
              <a:rPr lang="en-US" sz="1800" dirty="0"/>
              <a:t> </a:t>
            </a:r>
            <a:r>
              <a:rPr lang="en-US" sz="1800" dirty="0" err="1"/>
              <a:t>corresponde</a:t>
            </a:r>
            <a:r>
              <a:rPr lang="en-US" sz="1800" dirty="0"/>
              <a:t> com a </a:t>
            </a:r>
            <a:r>
              <a:rPr lang="en-US" sz="1800" dirty="0" err="1"/>
              <a:t>realidade</a:t>
            </a:r>
            <a:r>
              <a:rPr lang="en-US" sz="1800" dirty="0"/>
              <a:t>, mas </a:t>
            </a:r>
            <a:r>
              <a:rPr lang="en-US" sz="1800" dirty="0" err="1"/>
              <a:t>porque</a:t>
            </a:r>
            <a:r>
              <a:rPr lang="en-US" sz="1800" dirty="0"/>
              <a:t> </a:t>
            </a:r>
            <a:r>
              <a:rPr lang="en-US" sz="1800" dirty="0" err="1"/>
              <a:t>somos</a:t>
            </a:r>
            <a:r>
              <a:rPr lang="en-US" sz="1800" dirty="0"/>
              <a:t> </a:t>
            </a:r>
            <a:r>
              <a:rPr lang="en-US" sz="1800" dirty="0" err="1"/>
              <a:t>nós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fazemos</a:t>
            </a:r>
            <a:r>
              <a:rPr lang="en-US" sz="1800" dirty="0"/>
              <a:t> com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seja</a:t>
            </a:r>
            <a:r>
              <a:rPr lang="en-US" sz="1800" dirty="0"/>
              <a:t> </a:t>
            </a:r>
            <a:r>
              <a:rPr lang="en-US" sz="1800" dirty="0" err="1"/>
              <a:t>verdadeira</a:t>
            </a:r>
            <a:r>
              <a:rPr lang="en-US" sz="1800" dirty="0"/>
              <a:t> (“o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somos</a:t>
            </a:r>
            <a:r>
              <a:rPr lang="en-US" sz="1800" dirty="0"/>
              <a:t> […] e “e as </a:t>
            </a:r>
            <a:r>
              <a:rPr lang="en-US" sz="1800" dirty="0" err="1"/>
              <a:t>convenções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temos</a:t>
            </a:r>
            <a:r>
              <a:rPr lang="en-US" sz="1800" dirty="0"/>
              <a:t> </a:t>
            </a:r>
            <a:r>
              <a:rPr lang="en-US" sz="1800" dirty="0" err="1"/>
              <a:t>criado</a:t>
            </a:r>
            <a:r>
              <a:rPr lang="en-US" sz="1800" dirty="0"/>
              <a:t>”).</a:t>
            </a:r>
            <a:endParaRPr lang="pt-BR" sz="1800" dirty="0"/>
          </a:p>
          <a:p>
            <a:pPr marL="0" indent="0" algn="just">
              <a:buNone/>
            </a:pPr>
            <a:r>
              <a:rPr lang="en-US" sz="1800" dirty="0" smtClean="0"/>
              <a:t> </a:t>
            </a:r>
            <a:r>
              <a:rPr lang="en-US" sz="1800" dirty="0"/>
              <a:t>[…</a:t>
            </a:r>
            <a:r>
              <a:rPr lang="en-US" sz="1800" dirty="0" smtClean="0"/>
              <a:t>]</a:t>
            </a:r>
            <a:r>
              <a:rPr lang="pt-BR" sz="1800" dirty="0"/>
              <a:t> </a:t>
            </a:r>
            <a:r>
              <a:rPr lang="en-US" sz="1800" dirty="0" err="1" smtClean="0"/>
              <a:t>Até</a:t>
            </a:r>
            <a:r>
              <a:rPr lang="en-US" sz="1800" dirty="0" smtClean="0"/>
              <a:t> </a:t>
            </a:r>
            <a:r>
              <a:rPr lang="en-US" sz="1800" dirty="0" err="1"/>
              <a:t>aqui</a:t>
            </a:r>
            <a:r>
              <a:rPr lang="en-US" sz="1800" dirty="0"/>
              <a:t> </a:t>
            </a:r>
            <a:r>
              <a:rPr lang="en-US" sz="1800" dirty="0" err="1"/>
              <a:t>parece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só</a:t>
            </a:r>
            <a:r>
              <a:rPr lang="en-US" sz="1800" dirty="0"/>
              <a:t> </a:t>
            </a:r>
            <a:r>
              <a:rPr lang="en-US" sz="1800" dirty="0" err="1"/>
              <a:t>estamos</a:t>
            </a:r>
            <a:r>
              <a:rPr lang="en-US" sz="1800" dirty="0"/>
              <a:t> </a:t>
            </a:r>
            <a:r>
              <a:rPr lang="en-US" sz="1800" dirty="0" err="1"/>
              <a:t>falando</a:t>
            </a:r>
            <a:r>
              <a:rPr lang="en-US" sz="1800" dirty="0"/>
              <a:t> da </a:t>
            </a:r>
            <a:r>
              <a:rPr lang="en-US" sz="1800" dirty="0" err="1"/>
              <a:t>velha</a:t>
            </a:r>
            <a:r>
              <a:rPr lang="en-US" sz="1800" dirty="0"/>
              <a:t> </a:t>
            </a:r>
            <a:r>
              <a:rPr lang="en-US" sz="1800" dirty="0" err="1"/>
              <a:t>questão</a:t>
            </a:r>
            <a:r>
              <a:rPr lang="en-US" sz="1800" dirty="0"/>
              <a:t> das </a:t>
            </a:r>
            <a:r>
              <a:rPr lang="en-US" sz="1800" dirty="0" err="1"/>
              <a:t>qualidades</a:t>
            </a:r>
            <a:r>
              <a:rPr lang="en-US" sz="1800" dirty="0"/>
              <a:t> </a:t>
            </a:r>
            <a:r>
              <a:rPr lang="en-US" sz="1800" dirty="0" err="1"/>
              <a:t>sensíveis</a:t>
            </a:r>
            <a:r>
              <a:rPr lang="en-US" sz="1800" dirty="0"/>
              <a:t> </a:t>
            </a:r>
            <a:r>
              <a:rPr lang="en-US" sz="1800" dirty="0" err="1"/>
              <a:t>secundárias</a:t>
            </a:r>
            <a:r>
              <a:rPr lang="en-US" sz="1800" dirty="0"/>
              <a:t>, mas </a:t>
            </a:r>
            <a:r>
              <a:rPr lang="en-US" sz="1800" dirty="0" err="1"/>
              <a:t>é</a:t>
            </a:r>
            <a:r>
              <a:rPr lang="en-US" sz="1800" dirty="0"/>
              <a:t> </a:t>
            </a:r>
            <a:r>
              <a:rPr lang="en-US" sz="1800" dirty="0" err="1"/>
              <a:t>verdade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se, </a:t>
            </a:r>
            <a:r>
              <a:rPr lang="en-US" sz="1800" dirty="0" err="1"/>
              <a:t>ao</a:t>
            </a:r>
            <a:r>
              <a:rPr lang="en-US" sz="1800" dirty="0"/>
              <a:t> </a:t>
            </a:r>
            <a:r>
              <a:rPr lang="en-US" sz="1800" dirty="0" err="1"/>
              <a:t>invés</a:t>
            </a:r>
            <a:r>
              <a:rPr lang="en-US" sz="1800" dirty="0"/>
              <a:t> de </a:t>
            </a:r>
            <a:r>
              <a:rPr lang="en-US" sz="1800" dirty="0" err="1"/>
              <a:t>termos</a:t>
            </a:r>
            <a:r>
              <a:rPr lang="en-US" sz="1800" dirty="0"/>
              <a:t> o </a:t>
            </a:r>
            <a:r>
              <a:rPr lang="en-US" sz="1800" dirty="0" err="1"/>
              <a:t>tamanho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temos</a:t>
            </a:r>
            <a:r>
              <a:rPr lang="en-US" sz="1800" dirty="0"/>
              <a:t>, </a:t>
            </a:r>
            <a:r>
              <a:rPr lang="en-US" sz="1800" dirty="0" err="1"/>
              <a:t>tivéssemos</a:t>
            </a:r>
            <a:r>
              <a:rPr lang="en-US" sz="1800" dirty="0"/>
              <a:t> o </a:t>
            </a:r>
            <a:r>
              <a:rPr lang="en-US" sz="1800" dirty="0" err="1"/>
              <a:t>tamanho</a:t>
            </a:r>
            <a:r>
              <a:rPr lang="en-US" sz="1800" dirty="0"/>
              <a:t> de um </a:t>
            </a:r>
            <a:r>
              <a:rPr lang="en-US" sz="1800" dirty="0" err="1"/>
              <a:t>átomo</a:t>
            </a:r>
            <a:r>
              <a:rPr lang="en-US" sz="1800" dirty="0"/>
              <a:t> </a:t>
            </a:r>
            <a:r>
              <a:rPr lang="en-US" sz="1800" dirty="0" err="1"/>
              <a:t>sem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mais</a:t>
            </a:r>
            <a:r>
              <a:rPr lang="en-US" sz="1800" dirty="0"/>
              <a:t> nada </a:t>
            </a:r>
            <a:r>
              <a:rPr lang="en-US" sz="1800" dirty="0" err="1"/>
              <a:t>mudasse</a:t>
            </a:r>
            <a:r>
              <a:rPr lang="en-US" sz="1800" dirty="0"/>
              <a:t>, as </a:t>
            </a:r>
            <a:r>
              <a:rPr lang="en-US" sz="1800" dirty="0" err="1"/>
              <a:t>árvores</a:t>
            </a:r>
            <a:r>
              <a:rPr lang="en-US" sz="1800" dirty="0"/>
              <a:t> </a:t>
            </a:r>
            <a:r>
              <a:rPr lang="en-US" sz="1800" dirty="0" err="1"/>
              <a:t>tampoco</a:t>
            </a:r>
            <a:r>
              <a:rPr lang="en-US" sz="1800" dirty="0"/>
              <a:t> </a:t>
            </a:r>
            <a:r>
              <a:rPr lang="en-US" sz="1800" dirty="0" err="1"/>
              <a:t>existiriam</a:t>
            </a:r>
            <a:r>
              <a:rPr lang="en-US" sz="1800" dirty="0"/>
              <a:t>? </a:t>
            </a:r>
            <a:r>
              <a:rPr lang="en-US" sz="1800" dirty="0" err="1"/>
              <a:t>Algo</a:t>
            </a:r>
            <a:r>
              <a:rPr lang="en-US" sz="1800" dirty="0"/>
              <a:t> </a:t>
            </a:r>
            <a:r>
              <a:rPr lang="en-US" sz="1800" dirty="0" err="1"/>
              <a:t>diferente</a:t>
            </a:r>
            <a:r>
              <a:rPr lang="en-US" sz="1800" dirty="0"/>
              <a:t> </a:t>
            </a:r>
            <a:r>
              <a:rPr lang="en-US" sz="1800" dirty="0" err="1"/>
              <a:t>existiria</a:t>
            </a:r>
            <a:r>
              <a:rPr lang="en-US" sz="1800" dirty="0"/>
              <a:t> 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seu</a:t>
            </a:r>
            <a:r>
              <a:rPr lang="en-US" sz="1800" dirty="0"/>
              <a:t> </a:t>
            </a:r>
            <a:r>
              <a:rPr lang="en-US" sz="1800" dirty="0" err="1"/>
              <a:t>lugar</a:t>
            </a:r>
            <a:r>
              <a:rPr lang="en-US" sz="1800" dirty="0"/>
              <a:t> e </a:t>
            </a:r>
            <a:r>
              <a:rPr lang="en-US" sz="1800" dirty="0" err="1"/>
              <a:t>assim</a:t>
            </a:r>
            <a:r>
              <a:rPr lang="en-US" sz="1800" dirty="0"/>
              <a:t> </a:t>
            </a:r>
            <a:r>
              <a:rPr lang="en-US" sz="1800" dirty="0" err="1"/>
              <a:t>sucessitivamente</a:t>
            </a:r>
            <a:r>
              <a:rPr lang="en-US" sz="1800" dirty="0"/>
              <a:t>. </a:t>
            </a:r>
            <a:endParaRPr lang="pt-BR" sz="1800" dirty="0"/>
          </a:p>
          <a:p>
            <a:pPr marL="0" indent="0" algn="just">
              <a:buNone/>
            </a:pPr>
            <a:r>
              <a:rPr lang="en-US" sz="1800" dirty="0" err="1"/>
              <a:t>Bem</a:t>
            </a:r>
            <a:r>
              <a:rPr lang="en-US" sz="1800" dirty="0"/>
              <a:t>, </a:t>
            </a:r>
            <a:r>
              <a:rPr lang="en-US" sz="1800" dirty="0" err="1"/>
              <a:t>quero</a:t>
            </a:r>
            <a:r>
              <a:rPr lang="en-US" sz="1800" dirty="0"/>
              <a:t> </a:t>
            </a:r>
            <a:r>
              <a:rPr lang="en-US" sz="1800" dirty="0" err="1"/>
              <a:t>inistir</a:t>
            </a:r>
            <a:r>
              <a:rPr lang="en-US" sz="1800" dirty="0"/>
              <a:t> </a:t>
            </a:r>
            <a:r>
              <a:rPr lang="en-US" sz="1800" dirty="0" err="1"/>
              <a:t>sobre</a:t>
            </a:r>
            <a:r>
              <a:rPr lang="en-US" sz="1800" dirty="0"/>
              <a:t> o </a:t>
            </a:r>
            <a:r>
              <a:rPr lang="en-US" sz="1800" dirty="0" err="1"/>
              <a:t>fato</a:t>
            </a:r>
            <a:r>
              <a:rPr lang="en-US" sz="1800" dirty="0"/>
              <a:t> de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afirmar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a </a:t>
            </a:r>
            <a:r>
              <a:rPr lang="en-US" sz="1800" dirty="0" err="1"/>
              <a:t>realidade</a:t>
            </a:r>
            <a:r>
              <a:rPr lang="en-US" sz="1800" dirty="0"/>
              <a:t> </a:t>
            </a:r>
            <a:r>
              <a:rPr lang="en-US" sz="1800" dirty="0" err="1"/>
              <a:t>não</a:t>
            </a:r>
            <a:r>
              <a:rPr lang="en-US" sz="1800" dirty="0"/>
              <a:t> </a:t>
            </a:r>
            <a:r>
              <a:rPr lang="en-US" sz="1800" dirty="0" err="1"/>
              <a:t>existe</a:t>
            </a:r>
            <a:r>
              <a:rPr lang="en-US" sz="1800" dirty="0"/>
              <a:t> </a:t>
            </a:r>
            <a:r>
              <a:rPr lang="en-US" sz="1800" dirty="0" err="1"/>
              <a:t>independentemente</a:t>
            </a:r>
            <a:r>
              <a:rPr lang="en-US" sz="1800" dirty="0"/>
              <a:t> de </a:t>
            </a:r>
            <a:r>
              <a:rPr lang="en-US" sz="1800" dirty="0" err="1"/>
              <a:t>nós</a:t>
            </a:r>
            <a:r>
              <a:rPr lang="en-US" sz="1800" dirty="0"/>
              <a:t>, o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é</a:t>
            </a:r>
            <a:r>
              <a:rPr lang="en-US" sz="1800" dirty="0"/>
              <a:t> o </a:t>
            </a:r>
            <a:r>
              <a:rPr lang="en-US" sz="1800" dirty="0" err="1"/>
              <a:t>mesmo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dizer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só</a:t>
            </a:r>
            <a:r>
              <a:rPr lang="en-US" sz="1800" dirty="0"/>
              <a:t> </a:t>
            </a:r>
            <a:r>
              <a:rPr lang="en-US" sz="1800" dirty="0" err="1"/>
              <a:t>há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realidade</a:t>
            </a:r>
            <a:r>
              <a:rPr lang="en-US" sz="1800" dirty="0"/>
              <a:t> o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colocamos</a:t>
            </a:r>
            <a:r>
              <a:rPr lang="en-US" sz="1800" dirty="0"/>
              <a:t> </a:t>
            </a:r>
            <a:r>
              <a:rPr lang="en-US" sz="1800" dirty="0" err="1"/>
              <a:t>nela</a:t>
            </a:r>
            <a:r>
              <a:rPr lang="en-US" sz="1800" dirty="0"/>
              <a:t>, </a:t>
            </a:r>
            <a:r>
              <a:rPr lang="en-US" sz="1800" dirty="0" err="1"/>
              <a:t>não</a:t>
            </a:r>
            <a:r>
              <a:rPr lang="en-US" sz="1800" dirty="0"/>
              <a:t> se </a:t>
            </a:r>
            <a:r>
              <a:rPr lang="en-US" sz="1800" dirty="0" err="1"/>
              <a:t>está</a:t>
            </a:r>
            <a:r>
              <a:rPr lang="en-US" sz="1800" dirty="0"/>
              <a:t> </a:t>
            </a:r>
            <a:r>
              <a:rPr lang="en-US" sz="1800" dirty="0" err="1"/>
              <a:t>sugerindo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podemos</a:t>
            </a:r>
            <a:r>
              <a:rPr lang="en-US" sz="1800" dirty="0"/>
              <a:t> </a:t>
            </a:r>
            <a:r>
              <a:rPr lang="en-US" sz="1800" dirty="0" err="1"/>
              <a:t>conformar</a:t>
            </a:r>
            <a:r>
              <a:rPr lang="en-US" sz="1800" dirty="0"/>
              <a:t> a </a:t>
            </a:r>
            <a:r>
              <a:rPr lang="en-US" sz="1800" dirty="0" err="1"/>
              <a:t>realidade</a:t>
            </a:r>
            <a:r>
              <a:rPr lang="en-US" sz="1800" dirty="0"/>
              <a:t> a </a:t>
            </a:r>
            <a:r>
              <a:rPr lang="en-US" sz="1800" dirty="0" err="1"/>
              <a:t>nosso</a:t>
            </a:r>
            <a:r>
              <a:rPr lang="en-US" sz="1800" dirty="0"/>
              <a:t> </a:t>
            </a:r>
            <a:r>
              <a:rPr lang="en-US" sz="1800" dirty="0" err="1"/>
              <a:t>bel</a:t>
            </a:r>
            <a:r>
              <a:rPr lang="en-US" sz="1800" dirty="0"/>
              <a:t> </a:t>
            </a:r>
            <a:r>
              <a:rPr lang="en-US" sz="1800" dirty="0" err="1"/>
              <a:t>prazer</a:t>
            </a:r>
            <a:r>
              <a:rPr lang="en-US" sz="1800" dirty="0"/>
              <a:t> e </a:t>
            </a:r>
            <a:r>
              <a:rPr lang="en-US" sz="1800" dirty="0" err="1"/>
              <a:t>colocar</a:t>
            </a:r>
            <a:r>
              <a:rPr lang="en-US" sz="1800" dirty="0"/>
              <a:t> </a:t>
            </a:r>
            <a:r>
              <a:rPr lang="en-US" sz="1800" dirty="0" err="1"/>
              <a:t>nela</a:t>
            </a:r>
            <a:r>
              <a:rPr lang="en-US" sz="1800" dirty="0"/>
              <a:t> o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quisermos</a:t>
            </a:r>
            <a:r>
              <a:rPr lang="en-US" sz="1800" dirty="0"/>
              <a:t>. O </a:t>
            </a:r>
            <a:r>
              <a:rPr lang="en-US" sz="1800" dirty="0" err="1"/>
              <a:t>que</a:t>
            </a:r>
            <a:r>
              <a:rPr lang="en-US" sz="1800" dirty="0"/>
              <a:t> “</a:t>
            </a:r>
            <a:r>
              <a:rPr lang="en-US" sz="1800" dirty="0" err="1"/>
              <a:t>somos</a:t>
            </a:r>
            <a:r>
              <a:rPr lang="en-US" sz="1800" dirty="0"/>
              <a:t>”, social, </a:t>
            </a:r>
            <a:r>
              <a:rPr lang="en-US" sz="1800" dirty="0" err="1"/>
              <a:t>biologica</a:t>
            </a:r>
            <a:r>
              <a:rPr lang="en-US" sz="1800" dirty="0"/>
              <a:t> e </a:t>
            </a:r>
            <a:r>
              <a:rPr lang="en-US" sz="1800" dirty="0" err="1"/>
              <a:t>fisicamente</a:t>
            </a:r>
            <a:r>
              <a:rPr lang="en-US" sz="1800" dirty="0"/>
              <a:t> </a:t>
            </a:r>
            <a:r>
              <a:rPr lang="en-US" sz="1800" dirty="0" err="1"/>
              <a:t>limita</a:t>
            </a:r>
            <a:r>
              <a:rPr lang="en-US" sz="1800" dirty="0"/>
              <a:t> </a:t>
            </a:r>
            <a:r>
              <a:rPr lang="en-US" sz="1800" dirty="0" err="1"/>
              <a:t>decisivamente</a:t>
            </a:r>
            <a:r>
              <a:rPr lang="en-US" sz="1800" dirty="0"/>
              <a:t> o </a:t>
            </a:r>
            <a:r>
              <a:rPr lang="en-US" sz="1800" dirty="0" err="1"/>
              <a:t>modo</a:t>
            </a:r>
            <a:r>
              <a:rPr lang="en-US" sz="1800" dirty="0"/>
              <a:t> </a:t>
            </a:r>
            <a:r>
              <a:rPr lang="en-US" sz="1800" dirty="0" err="1"/>
              <a:t>como</a:t>
            </a:r>
            <a:r>
              <a:rPr lang="en-US" sz="1800" dirty="0"/>
              <a:t> </a:t>
            </a:r>
            <a:r>
              <a:rPr lang="en-US" sz="1800" dirty="0" err="1"/>
              <a:t>podemos</a:t>
            </a:r>
            <a:r>
              <a:rPr lang="en-US" sz="1800" dirty="0"/>
              <a:t> </a:t>
            </a:r>
            <a:r>
              <a:rPr lang="en-US" sz="1800" dirty="0" err="1"/>
              <a:t>construir</a:t>
            </a:r>
            <a:r>
              <a:rPr lang="en-US" sz="1800" dirty="0"/>
              <a:t> a </a:t>
            </a:r>
            <a:r>
              <a:rPr lang="en-US" sz="1800" dirty="0" err="1"/>
              <a:t>realidade</a:t>
            </a:r>
            <a:r>
              <a:rPr lang="en-US" sz="1800" dirty="0"/>
              <a:t>, mas </a:t>
            </a:r>
            <a:r>
              <a:rPr lang="en-US" sz="1800" dirty="0" err="1"/>
              <a:t>é</a:t>
            </a:r>
            <a:r>
              <a:rPr lang="en-US" sz="1800" dirty="0"/>
              <a:t> </a:t>
            </a:r>
            <a:r>
              <a:rPr lang="en-US" sz="1800" dirty="0" err="1"/>
              <a:t>inegável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esta</a:t>
            </a:r>
            <a:r>
              <a:rPr lang="en-US" sz="1800" dirty="0"/>
              <a:t> </a:t>
            </a:r>
            <a:r>
              <a:rPr lang="en-US" sz="1800" dirty="0" err="1"/>
              <a:t>não</a:t>
            </a:r>
            <a:r>
              <a:rPr lang="en-US" sz="1800" dirty="0"/>
              <a:t> </a:t>
            </a:r>
            <a:r>
              <a:rPr lang="en-US" sz="1800" dirty="0" err="1"/>
              <a:t>vem</a:t>
            </a:r>
            <a:r>
              <a:rPr lang="en-US" sz="1800" dirty="0"/>
              <a:t> dada, mas </a:t>
            </a:r>
            <a:r>
              <a:rPr lang="en-US" sz="1800" dirty="0" err="1"/>
              <a:t>que</a:t>
            </a:r>
            <a:r>
              <a:rPr lang="en-US" sz="1800" dirty="0"/>
              <a:t> a </a:t>
            </a:r>
            <a:r>
              <a:rPr lang="en-US" sz="1800" dirty="0" err="1"/>
              <a:t>construímos</a:t>
            </a:r>
            <a:r>
              <a:rPr lang="en-US" sz="1800" dirty="0"/>
              <a:t>. </a:t>
            </a:r>
            <a:r>
              <a:rPr lang="en-US" sz="1800" dirty="0" err="1"/>
              <a:t>É</a:t>
            </a:r>
            <a:r>
              <a:rPr lang="en-US" sz="1800" dirty="0"/>
              <a:t> </a:t>
            </a:r>
            <a:r>
              <a:rPr lang="en-US" sz="1800" dirty="0" err="1"/>
              <a:t>preciso</a:t>
            </a:r>
            <a:r>
              <a:rPr lang="en-US" sz="1800" dirty="0"/>
              <a:t> abandoner o </a:t>
            </a:r>
            <a:r>
              <a:rPr lang="en-US" sz="1800" dirty="0" err="1"/>
              <a:t>critério</a:t>
            </a:r>
            <a:r>
              <a:rPr lang="en-US" sz="1800" dirty="0"/>
              <a:t> de </a:t>
            </a:r>
            <a:r>
              <a:rPr lang="en-US" sz="1800" dirty="0" err="1"/>
              <a:t>uma</a:t>
            </a:r>
            <a:r>
              <a:rPr lang="en-US" sz="1800" dirty="0"/>
              <a:t> </a:t>
            </a:r>
            <a:r>
              <a:rPr lang="en-US" sz="1800" dirty="0" err="1"/>
              <a:t>realidade</a:t>
            </a:r>
            <a:r>
              <a:rPr lang="en-US" sz="1800" dirty="0"/>
              <a:t> </a:t>
            </a:r>
            <a:r>
              <a:rPr lang="en-US" sz="1800" dirty="0" err="1"/>
              <a:t>independente</a:t>
            </a:r>
            <a:r>
              <a:rPr lang="en-US" sz="1800" dirty="0"/>
              <a:t> se se </a:t>
            </a:r>
            <a:r>
              <a:rPr lang="en-US" sz="1800" dirty="0" err="1"/>
              <a:t>quer</a:t>
            </a:r>
            <a:r>
              <a:rPr lang="en-US" sz="1800" dirty="0"/>
              <a:t> </a:t>
            </a:r>
            <a:r>
              <a:rPr lang="en-US" sz="1800" dirty="0" err="1"/>
              <a:t>entrar</a:t>
            </a:r>
            <a:r>
              <a:rPr lang="en-US" sz="1800" dirty="0"/>
              <a:t> emu ma </a:t>
            </a:r>
            <a:r>
              <a:rPr lang="en-US" sz="1800" dirty="0" err="1"/>
              <a:t>perspectiva</a:t>
            </a:r>
            <a:r>
              <a:rPr lang="en-US" sz="1800" dirty="0"/>
              <a:t> </a:t>
            </a:r>
            <a:r>
              <a:rPr lang="en-US" sz="1800" dirty="0" err="1"/>
              <a:t>construcionista</a:t>
            </a:r>
            <a:r>
              <a:rPr lang="en-US" sz="1800" dirty="0"/>
              <a:t> […</a:t>
            </a:r>
            <a:r>
              <a:rPr lang="en-US" sz="1800" dirty="0" smtClean="0"/>
              <a:t>]</a:t>
            </a:r>
            <a:endParaRPr lang="pt-BR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413716" y="6399682"/>
            <a:ext cx="339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(Ibáñez,2001, p. 258)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8601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860" y="632177"/>
            <a:ext cx="7900767" cy="3528998"/>
          </a:xfrm>
        </p:spPr>
        <p:txBody>
          <a:bodyPr/>
          <a:lstStyle/>
          <a:p>
            <a:pPr algn="just">
              <a:buFont typeface="Courier New"/>
              <a:buChar char="o"/>
            </a:pPr>
            <a:r>
              <a:rPr lang="en-US" i="1" dirty="0" err="1" smtClean="0"/>
              <a:t>Pressupostos</a:t>
            </a:r>
            <a:r>
              <a:rPr lang="en-US" i="1" dirty="0" smtClean="0"/>
              <a:t> </a:t>
            </a:r>
            <a:r>
              <a:rPr lang="en-US" i="1" dirty="0" err="1" smtClean="0"/>
              <a:t>metodológicos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postura</a:t>
            </a:r>
            <a:r>
              <a:rPr lang="en-US" dirty="0" smtClean="0"/>
              <a:t> </a:t>
            </a:r>
            <a:r>
              <a:rPr lang="en-US" dirty="0" err="1"/>
              <a:t>desreificante</a:t>
            </a:r>
            <a:r>
              <a:rPr lang="en-US" dirty="0"/>
              <a:t>, </a:t>
            </a:r>
            <a:r>
              <a:rPr lang="en-US" dirty="0" err="1"/>
              <a:t>desnaturalizante</a:t>
            </a:r>
            <a:r>
              <a:rPr lang="en-US" dirty="0"/>
              <a:t>, </a:t>
            </a:r>
            <a:r>
              <a:rPr lang="en-US" dirty="0" err="1"/>
              <a:t>desessencializadora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radicaliza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máximo</a:t>
            </a:r>
            <a:r>
              <a:rPr lang="en-US" dirty="0"/>
              <a:t> a </a:t>
            </a:r>
            <a:r>
              <a:rPr lang="en-US" dirty="0" err="1"/>
              <a:t>natureza</a:t>
            </a:r>
            <a:r>
              <a:rPr lang="en-US" dirty="0"/>
              <a:t> social do </a:t>
            </a:r>
            <a:r>
              <a:rPr lang="en-US" dirty="0" err="1"/>
              <a:t>nosso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</a:t>
            </a:r>
            <a:r>
              <a:rPr lang="en-US" dirty="0" err="1"/>
              <a:t>vivido</a:t>
            </a:r>
            <a:r>
              <a:rPr lang="en-US" dirty="0"/>
              <a:t> e a </a:t>
            </a:r>
            <a:r>
              <a:rPr lang="en-US" dirty="0" err="1"/>
              <a:t>historicidade</a:t>
            </a:r>
            <a:r>
              <a:rPr lang="en-US" dirty="0"/>
              <a:t> de </a:t>
            </a:r>
            <a:r>
              <a:rPr lang="en-US" dirty="0" err="1"/>
              <a:t>nossas</a:t>
            </a:r>
            <a:r>
              <a:rPr lang="en-US" dirty="0"/>
              <a:t> </a:t>
            </a:r>
            <a:r>
              <a:rPr lang="en-US" dirty="0" err="1" smtClean="0"/>
              <a:t>práticas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Spink, </a:t>
            </a:r>
            <a:r>
              <a:rPr lang="en-US" dirty="0" smtClean="0"/>
              <a:t>2004)</a:t>
            </a:r>
            <a:r>
              <a:rPr lang="en-US" dirty="0"/>
              <a:t>.</a:t>
            </a:r>
            <a:r>
              <a:rPr lang="pt-BR" dirty="0"/>
              <a:t> </a:t>
            </a:r>
            <a:endParaRPr lang="pt-BR" dirty="0" smtClean="0"/>
          </a:p>
          <a:p>
            <a:pPr algn="just">
              <a:buFont typeface="Courier New"/>
              <a:buChar char="o"/>
            </a:pPr>
            <a:r>
              <a:rPr lang="pt-BR" dirty="0" smtClean="0"/>
              <a:t>Não é teoria – </a:t>
            </a:r>
            <a:r>
              <a:rPr lang="pt-BR" dirty="0" err="1" smtClean="0"/>
              <a:t>construcionismos</a:t>
            </a:r>
            <a:r>
              <a:rPr lang="pt-BR" dirty="0" smtClean="0"/>
              <a:t> no plural!</a:t>
            </a:r>
          </a:p>
          <a:p>
            <a:pPr algn="just">
              <a:buFont typeface="Courier New"/>
              <a:buChar char="o"/>
            </a:pPr>
            <a:r>
              <a:rPr lang="pt-BR" dirty="0" err="1" smtClean="0"/>
              <a:t>Hacking</a:t>
            </a:r>
            <a:r>
              <a:rPr lang="pt-BR" dirty="0" smtClean="0"/>
              <a:t>: o que todas as vertentes têm em comum é </a:t>
            </a:r>
            <a:r>
              <a:rPr lang="en-US" dirty="0" smtClean="0"/>
              <a:t>o </a:t>
            </a:r>
            <a:r>
              <a:rPr lang="en-US" dirty="0" err="1"/>
              <a:t>pressuposto</a:t>
            </a:r>
            <a:r>
              <a:rPr lang="en-US" dirty="0"/>
              <a:t> de </a:t>
            </a:r>
            <a:r>
              <a:rPr lang="en-US" dirty="0" err="1"/>
              <a:t>que</a:t>
            </a:r>
            <a:r>
              <a:rPr lang="en-US" dirty="0"/>
              <a:t> as </a:t>
            </a:r>
            <a:r>
              <a:rPr lang="en-US" dirty="0" err="1"/>
              <a:t>coisas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parecem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pt-BR" dirty="0"/>
              <a:t> </a:t>
            </a:r>
            <a:endParaRPr lang="pt-BR" dirty="0" smtClean="0"/>
          </a:p>
          <a:p>
            <a:pPr algn="just">
              <a:buFont typeface="Courier New"/>
              <a:buChar char="o"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2577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180" y="802154"/>
            <a:ext cx="8411937" cy="5078314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dirty="0"/>
              <a:t>A </a:t>
            </a:r>
            <a:r>
              <a:rPr lang="en-US" dirty="0" err="1"/>
              <a:t>surpresa</a:t>
            </a:r>
            <a:r>
              <a:rPr lang="en-US" dirty="0"/>
              <a:t>, </a:t>
            </a:r>
            <a:r>
              <a:rPr lang="en-US" dirty="0" err="1"/>
              <a:t>conclui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,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se </a:t>
            </a:r>
            <a:r>
              <a:rPr lang="en-US" dirty="0" err="1"/>
              <a:t>movem</a:t>
            </a:r>
            <a:r>
              <a:rPr lang="en-US" dirty="0"/>
              <a:t> </a:t>
            </a:r>
            <a:r>
              <a:rPr lang="en-US" dirty="0" err="1"/>
              <a:t>ainda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dicotomia</a:t>
            </a:r>
            <a:r>
              <a:rPr lang="en-US" dirty="0"/>
              <a:t> entre a </a:t>
            </a:r>
            <a:r>
              <a:rPr lang="en-US" dirty="0" err="1"/>
              <a:t>aparência</a:t>
            </a:r>
            <a:r>
              <a:rPr lang="en-US" dirty="0"/>
              <a:t> e </a:t>
            </a:r>
            <a:r>
              <a:rPr lang="en-US" dirty="0" err="1"/>
              <a:t>realidade</a:t>
            </a:r>
            <a:r>
              <a:rPr lang="en-US" dirty="0"/>
              <a:t> (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essência</a:t>
            </a:r>
            <a:r>
              <a:rPr lang="en-US" dirty="0"/>
              <a:t>)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introduzida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Platão</a:t>
            </a:r>
            <a:r>
              <a:rPr lang="en-US" dirty="0"/>
              <a:t> e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recebe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forma </a:t>
            </a:r>
            <a:r>
              <a:rPr lang="en-US" dirty="0" err="1"/>
              <a:t>definitiva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Kant. </a:t>
            </a:r>
            <a:r>
              <a:rPr lang="en-US" dirty="0" err="1"/>
              <a:t>Quais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as </a:t>
            </a:r>
            <a:r>
              <a:rPr lang="en-US" dirty="0" err="1"/>
              <a:t>possíveis</a:t>
            </a:r>
            <a:r>
              <a:rPr lang="en-US" dirty="0"/>
              <a:t> </a:t>
            </a:r>
            <a:r>
              <a:rPr lang="en-US" dirty="0" err="1"/>
              <a:t>soluções</a:t>
            </a:r>
            <a:r>
              <a:rPr lang="en-US" dirty="0"/>
              <a:t> </a:t>
            </a:r>
            <a:r>
              <a:rPr lang="en-US" dirty="0" err="1"/>
              <a:t>deste</a:t>
            </a:r>
            <a:r>
              <a:rPr lang="en-US" dirty="0"/>
              <a:t> </a:t>
            </a:r>
            <a:r>
              <a:rPr lang="en-US" dirty="0" err="1"/>
              <a:t>dilema</a:t>
            </a:r>
            <a:r>
              <a:rPr lang="en-US" dirty="0"/>
              <a:t>?... </a:t>
            </a:r>
            <a:r>
              <a:rPr lang="en-US" dirty="0" err="1"/>
              <a:t>Há</a:t>
            </a:r>
            <a:r>
              <a:rPr lang="en-US" dirty="0"/>
              <a:t> </a:t>
            </a:r>
            <a:r>
              <a:rPr lang="en-US" dirty="0" err="1"/>
              <a:t>vários</a:t>
            </a:r>
            <a:r>
              <a:rPr lang="en-US" dirty="0"/>
              <a:t> </a:t>
            </a:r>
            <a:r>
              <a:rPr lang="en-US" dirty="0" err="1"/>
              <a:t>autores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Psicologia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buscam</a:t>
            </a:r>
            <a:r>
              <a:rPr lang="en-US" dirty="0"/>
              <a:t> </a:t>
            </a:r>
            <a:r>
              <a:rPr lang="en-US" dirty="0" err="1"/>
              <a:t>apoio</a:t>
            </a:r>
            <a:r>
              <a:rPr lang="en-US" dirty="0"/>
              <a:t> no </a:t>
            </a:r>
            <a:r>
              <a:rPr lang="en-US" dirty="0" err="1"/>
              <a:t>naturalismo</a:t>
            </a:r>
            <a:r>
              <a:rPr lang="en-US" dirty="0"/>
              <a:t> </a:t>
            </a:r>
            <a:r>
              <a:rPr lang="en-US" dirty="0" err="1"/>
              <a:t>crítico</a:t>
            </a:r>
            <a:r>
              <a:rPr lang="en-US" dirty="0"/>
              <a:t> de Roy </a:t>
            </a:r>
            <a:r>
              <a:rPr lang="en-US" dirty="0" err="1"/>
              <a:t>Baskar</a:t>
            </a:r>
            <a:r>
              <a:rPr lang="en-US" dirty="0"/>
              <a:t> (1983)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quem</a:t>
            </a:r>
            <a:r>
              <a:rPr lang="en-US" dirty="0"/>
              <a:t> o </a:t>
            </a:r>
            <a:r>
              <a:rPr lang="en-US" dirty="0" err="1"/>
              <a:t>dilema</a:t>
            </a:r>
            <a:r>
              <a:rPr lang="en-US" dirty="0"/>
              <a:t> </a:t>
            </a:r>
            <a:r>
              <a:rPr lang="en-US" dirty="0" err="1"/>
              <a:t>construcionista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resolvido</a:t>
            </a:r>
            <a:r>
              <a:rPr lang="en-US" dirty="0"/>
              <a:t> </a:t>
            </a:r>
            <a:r>
              <a:rPr lang="en-US" dirty="0" err="1"/>
              <a:t>pela</a:t>
            </a:r>
            <a:r>
              <a:rPr lang="en-US" dirty="0"/>
              <a:t> </a:t>
            </a:r>
            <a:r>
              <a:rPr lang="en-US" dirty="0" err="1"/>
              <a:t>distinção</a:t>
            </a:r>
            <a:r>
              <a:rPr lang="en-US" dirty="0"/>
              <a:t> entre </a:t>
            </a:r>
            <a:r>
              <a:rPr lang="en-US" dirty="0" err="1"/>
              <a:t>duas</a:t>
            </a:r>
            <a:r>
              <a:rPr lang="en-US" dirty="0"/>
              <a:t> </a:t>
            </a:r>
            <a:r>
              <a:rPr lang="en-US" dirty="0" err="1"/>
              <a:t>posturas</a:t>
            </a:r>
            <a:r>
              <a:rPr lang="en-US" dirty="0"/>
              <a:t> </a:t>
            </a:r>
            <a:r>
              <a:rPr lang="en-US" dirty="0" err="1"/>
              <a:t>complementares</a:t>
            </a:r>
            <a:r>
              <a:rPr lang="en-US" dirty="0"/>
              <a:t>: o </a:t>
            </a:r>
            <a:r>
              <a:rPr lang="en-US" dirty="0" err="1"/>
              <a:t>realismo</a:t>
            </a:r>
            <a:r>
              <a:rPr lang="en-US" dirty="0"/>
              <a:t> </a:t>
            </a:r>
            <a:r>
              <a:rPr lang="en-US" dirty="0" err="1"/>
              <a:t>ontológico</a:t>
            </a:r>
            <a:r>
              <a:rPr lang="en-US" dirty="0"/>
              <a:t> e o </a:t>
            </a:r>
            <a:r>
              <a:rPr lang="en-US" dirty="0" err="1"/>
              <a:t>construcionismo</a:t>
            </a:r>
            <a:r>
              <a:rPr lang="en-US" dirty="0"/>
              <a:t> </a:t>
            </a:r>
            <a:r>
              <a:rPr lang="en-US" dirty="0" err="1"/>
              <a:t>epistemológico</a:t>
            </a:r>
            <a:r>
              <a:rPr lang="en-US" dirty="0"/>
              <a:t>.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seja</a:t>
            </a:r>
            <a:r>
              <a:rPr lang="en-US" dirty="0"/>
              <a:t>, a </a:t>
            </a:r>
            <a:r>
              <a:rPr lang="en-US" dirty="0" err="1"/>
              <a:t>existência</a:t>
            </a:r>
            <a:r>
              <a:rPr lang="en-US" dirty="0"/>
              <a:t> de um </a:t>
            </a:r>
            <a:r>
              <a:rPr lang="en-US" dirty="0" err="1"/>
              <a:t>mundo</a:t>
            </a:r>
            <a:r>
              <a:rPr lang="en-US" dirty="0"/>
              <a:t> real (</a:t>
            </a:r>
            <a:r>
              <a:rPr lang="en-US" u="sng" dirty="0" err="1"/>
              <a:t>realismo</a:t>
            </a:r>
            <a:r>
              <a:rPr lang="en-US" u="sng" dirty="0"/>
              <a:t> </a:t>
            </a:r>
            <a:r>
              <a:rPr lang="en-US" u="sng" dirty="0" err="1"/>
              <a:t>ontológico</a:t>
            </a:r>
            <a:r>
              <a:rPr lang="en-US" dirty="0"/>
              <a:t>)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colocada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dúvida</a:t>
            </a:r>
            <a:r>
              <a:rPr lang="en-US" dirty="0"/>
              <a:t>, mas o </a:t>
            </a:r>
            <a:r>
              <a:rPr lang="en-US" dirty="0" err="1"/>
              <a:t>conhecimento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tomado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construção</a:t>
            </a:r>
            <a:r>
              <a:rPr lang="en-US" dirty="0"/>
              <a:t> social (</a:t>
            </a:r>
            <a:r>
              <a:rPr lang="en-US" u="sng" dirty="0" err="1"/>
              <a:t>construcionismo</a:t>
            </a:r>
            <a:r>
              <a:rPr lang="en-US" u="sng" dirty="0"/>
              <a:t> </a:t>
            </a:r>
            <a:r>
              <a:rPr lang="en-US" u="sng" dirty="0" err="1"/>
              <a:t>epistemológico</a:t>
            </a:r>
            <a:r>
              <a:rPr lang="en-US" dirty="0"/>
              <a:t>). </a:t>
            </a:r>
            <a:r>
              <a:rPr lang="en-US" dirty="0" err="1"/>
              <a:t>Essa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possibilidade</a:t>
            </a:r>
            <a:r>
              <a:rPr lang="en-US" dirty="0"/>
              <a:t> de </a:t>
            </a:r>
            <a:r>
              <a:rPr lang="en-US" dirty="0" err="1"/>
              <a:t>conciliação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tem </a:t>
            </a:r>
            <a:r>
              <a:rPr lang="en-US" dirty="0" err="1"/>
              <a:t>tido</a:t>
            </a:r>
            <a:r>
              <a:rPr lang="en-US" dirty="0"/>
              <a:t> </a:t>
            </a:r>
            <a:r>
              <a:rPr lang="en-US" dirty="0" err="1"/>
              <a:t>bastante</a:t>
            </a:r>
            <a:r>
              <a:rPr lang="en-US" dirty="0"/>
              <a:t> </a:t>
            </a:r>
            <a:r>
              <a:rPr lang="en-US" dirty="0" err="1"/>
              <a:t>aceitação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Psicologia</a:t>
            </a:r>
            <a:r>
              <a:rPr lang="en-US" dirty="0"/>
              <a:t>. </a:t>
            </a:r>
            <a:r>
              <a:rPr lang="en-US" dirty="0" err="1"/>
              <a:t>Já</a:t>
            </a:r>
            <a:r>
              <a:rPr lang="en-US" dirty="0"/>
              <a:t> Hacking </a:t>
            </a:r>
            <a:r>
              <a:rPr lang="en-US" dirty="0" err="1"/>
              <a:t>parece</a:t>
            </a:r>
            <a:r>
              <a:rPr lang="en-US" dirty="0"/>
              <a:t>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preferência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posição</a:t>
            </a:r>
            <a:r>
              <a:rPr lang="en-US" dirty="0"/>
              <a:t> </a:t>
            </a:r>
            <a:r>
              <a:rPr lang="en-US" dirty="0" err="1"/>
              <a:t>defendida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Searle, o </a:t>
            </a:r>
            <a:r>
              <a:rPr lang="en-US" dirty="0" err="1"/>
              <a:t>qual</a:t>
            </a:r>
            <a:r>
              <a:rPr lang="en-US" dirty="0"/>
              <a:t>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livro</a:t>
            </a:r>
            <a:r>
              <a:rPr lang="en-US" dirty="0"/>
              <a:t> </a:t>
            </a:r>
            <a:r>
              <a:rPr lang="en-US" dirty="0" err="1"/>
              <a:t>intitulado</a:t>
            </a:r>
            <a:r>
              <a:rPr lang="en-US" dirty="0"/>
              <a:t> A </a:t>
            </a:r>
            <a:r>
              <a:rPr lang="en-US" dirty="0" err="1"/>
              <a:t>Construção</a:t>
            </a:r>
            <a:r>
              <a:rPr lang="en-US" dirty="0"/>
              <a:t> Social da </a:t>
            </a:r>
            <a:r>
              <a:rPr lang="en-US" dirty="0" err="1"/>
              <a:t>Realidade</a:t>
            </a:r>
            <a:r>
              <a:rPr lang="en-US" dirty="0"/>
              <a:t> (</a:t>
            </a:r>
            <a:r>
              <a:rPr lang="en-US" dirty="0" err="1"/>
              <a:t>que</a:t>
            </a:r>
            <a:r>
              <a:rPr lang="en-US" dirty="0"/>
              <a:t> Hacking </a:t>
            </a:r>
            <a:r>
              <a:rPr lang="en-US" dirty="0" err="1"/>
              <a:t>alerta</a:t>
            </a:r>
            <a:r>
              <a:rPr lang="en-US" dirty="0"/>
              <a:t> nada tem a </a:t>
            </a:r>
            <a:r>
              <a:rPr lang="en-US" dirty="0" err="1"/>
              <a:t>ver</a:t>
            </a:r>
            <a:r>
              <a:rPr lang="en-US" dirty="0"/>
              <a:t> com </a:t>
            </a:r>
            <a:r>
              <a:rPr lang="en-US" dirty="0" err="1"/>
              <a:t>construcionismo</a:t>
            </a:r>
            <a:r>
              <a:rPr lang="en-US" dirty="0"/>
              <a:t>), argumenta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fatos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ontologicamente</a:t>
            </a:r>
            <a:r>
              <a:rPr lang="en-US" dirty="0"/>
              <a:t> </a:t>
            </a:r>
            <a:r>
              <a:rPr lang="en-US" dirty="0" err="1"/>
              <a:t>subjetivos</a:t>
            </a:r>
            <a:r>
              <a:rPr lang="en-US" dirty="0"/>
              <a:t> e </a:t>
            </a:r>
            <a:r>
              <a:rPr lang="en-US" dirty="0" err="1"/>
              <a:t>epistemologicamente</a:t>
            </a:r>
            <a:r>
              <a:rPr lang="en-US" dirty="0"/>
              <a:t> </a:t>
            </a:r>
            <a:r>
              <a:rPr lang="en-US" dirty="0" err="1"/>
              <a:t>objetivos</a:t>
            </a:r>
            <a:r>
              <a:rPr lang="en-US" dirty="0"/>
              <a:t>. </a:t>
            </a:r>
            <a:r>
              <a:rPr lang="en-US" dirty="0" err="1"/>
              <a:t>Assim</a:t>
            </a:r>
            <a:r>
              <a:rPr lang="en-US" dirty="0"/>
              <a:t>,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fatos</a:t>
            </a:r>
            <a:r>
              <a:rPr lang="en-US" dirty="0"/>
              <a:t> </a:t>
            </a:r>
            <a:r>
              <a:rPr lang="en-US" dirty="0" err="1"/>
              <a:t>seriam</a:t>
            </a:r>
            <a:r>
              <a:rPr lang="en-US" dirty="0"/>
              <a:t> </a:t>
            </a:r>
            <a:r>
              <a:rPr lang="en-US" dirty="0" err="1"/>
              <a:t>ontologicamente</a:t>
            </a:r>
            <a:r>
              <a:rPr lang="en-US" dirty="0"/>
              <a:t> </a:t>
            </a:r>
            <a:r>
              <a:rPr lang="en-US" dirty="0" err="1"/>
              <a:t>subjetivos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dependem</a:t>
            </a:r>
            <a:r>
              <a:rPr lang="en-US" dirty="0"/>
              <a:t> dos </a:t>
            </a:r>
            <a:r>
              <a:rPr lang="en-US" dirty="0" err="1"/>
              <a:t>seres</a:t>
            </a:r>
            <a:r>
              <a:rPr lang="en-US" dirty="0"/>
              <a:t> </a:t>
            </a:r>
            <a:r>
              <a:rPr lang="en-US" dirty="0" err="1"/>
              <a:t>humanos</a:t>
            </a:r>
            <a:r>
              <a:rPr lang="en-US" dirty="0"/>
              <a:t> e de </a:t>
            </a:r>
            <a:r>
              <a:rPr lang="en-US" dirty="0" err="1"/>
              <a:t>suas</a:t>
            </a:r>
            <a:r>
              <a:rPr lang="en-US" dirty="0"/>
              <a:t> </a:t>
            </a:r>
            <a:r>
              <a:rPr lang="en-US" dirty="0" err="1"/>
              <a:t>práticas</a:t>
            </a:r>
            <a:r>
              <a:rPr lang="en-US" dirty="0"/>
              <a:t>.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exemplo</a:t>
            </a:r>
            <a:r>
              <a:rPr lang="en-US" dirty="0"/>
              <a:t>, o </a:t>
            </a:r>
            <a:r>
              <a:rPr lang="en-US" dirty="0" err="1"/>
              <a:t>aluguel</a:t>
            </a:r>
            <a:r>
              <a:rPr lang="en-US" dirty="0"/>
              <a:t> de um </a:t>
            </a:r>
            <a:r>
              <a:rPr lang="en-US" dirty="0" err="1"/>
              <a:t>apartamento</a:t>
            </a:r>
            <a:r>
              <a:rPr lang="en-US" dirty="0"/>
              <a:t> </a:t>
            </a:r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prática</a:t>
            </a:r>
            <a:r>
              <a:rPr lang="en-US" dirty="0"/>
              <a:t> social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institui</a:t>
            </a:r>
            <a:r>
              <a:rPr lang="en-US" dirty="0"/>
              <a:t> </a:t>
            </a:r>
            <a:r>
              <a:rPr lang="en-US" dirty="0" err="1"/>
              <a:t>tal</a:t>
            </a:r>
            <a:r>
              <a:rPr lang="en-US" dirty="0"/>
              <a:t> </a:t>
            </a:r>
            <a:r>
              <a:rPr lang="en-US" dirty="0" err="1"/>
              <a:t>aluguel</a:t>
            </a:r>
            <a:r>
              <a:rPr lang="en-US" dirty="0"/>
              <a:t>. O </a:t>
            </a:r>
            <a:r>
              <a:rPr lang="en-US" dirty="0" err="1"/>
              <a:t>aluguel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existiria</a:t>
            </a:r>
            <a:r>
              <a:rPr lang="en-US" dirty="0"/>
              <a:t> se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existissem</a:t>
            </a:r>
            <a:r>
              <a:rPr lang="en-US" dirty="0"/>
              <a:t> </a:t>
            </a:r>
            <a:r>
              <a:rPr lang="en-US" dirty="0" err="1"/>
              <a:t>pessoas</a:t>
            </a:r>
            <a:r>
              <a:rPr lang="en-US" dirty="0"/>
              <a:t>; se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existisse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estrutura</a:t>
            </a:r>
            <a:r>
              <a:rPr lang="en-US" dirty="0"/>
              <a:t> de </a:t>
            </a:r>
            <a:r>
              <a:rPr lang="en-US" dirty="0" err="1"/>
              <a:t>propriedade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faz</a:t>
            </a:r>
            <a:r>
              <a:rPr lang="en-US" dirty="0"/>
              <a:t> com </a:t>
            </a:r>
            <a:r>
              <a:rPr lang="en-US" dirty="0" err="1"/>
              <a:t>que</a:t>
            </a:r>
            <a:r>
              <a:rPr lang="en-US" dirty="0"/>
              <a:t> as </a:t>
            </a:r>
            <a:r>
              <a:rPr lang="en-US" dirty="0" err="1"/>
              <a:t>pessoas</a:t>
            </a:r>
            <a:r>
              <a:rPr lang="en-US" dirty="0"/>
              <a:t> </a:t>
            </a:r>
            <a:r>
              <a:rPr lang="en-US" dirty="0" err="1"/>
              <a:t>aluguem</a:t>
            </a:r>
            <a:r>
              <a:rPr lang="en-US" dirty="0"/>
              <a:t> </a:t>
            </a:r>
            <a:r>
              <a:rPr lang="en-US" dirty="0" err="1"/>
              <a:t>propriedade</a:t>
            </a:r>
            <a:r>
              <a:rPr lang="en-US" dirty="0"/>
              <a:t>. </a:t>
            </a:r>
            <a:r>
              <a:rPr lang="en-US" dirty="0" err="1"/>
              <a:t>Entretanto</a:t>
            </a:r>
            <a:r>
              <a:rPr lang="en-US" dirty="0"/>
              <a:t>,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epistemologicamente</a:t>
            </a:r>
            <a:r>
              <a:rPr lang="en-US" dirty="0"/>
              <a:t> </a:t>
            </a:r>
            <a:r>
              <a:rPr lang="en-US" dirty="0" err="1"/>
              <a:t>objetivo</a:t>
            </a:r>
            <a:r>
              <a:rPr lang="en-US" dirty="0"/>
              <a:t>,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inserido</a:t>
            </a:r>
            <a:r>
              <a:rPr lang="en-US" dirty="0"/>
              <a:t> </a:t>
            </a:r>
            <a:r>
              <a:rPr lang="en-US" dirty="0" err="1"/>
              <a:t>numa</a:t>
            </a:r>
            <a:r>
              <a:rPr lang="en-US" dirty="0"/>
              <a:t> </a:t>
            </a:r>
            <a:r>
              <a:rPr lang="en-US" dirty="0" err="1"/>
              <a:t>realidade</a:t>
            </a:r>
            <a:r>
              <a:rPr lang="en-US" dirty="0"/>
              <a:t> </a:t>
            </a:r>
            <a:r>
              <a:rPr lang="en-US" dirty="0" err="1"/>
              <a:t>concreta</a:t>
            </a:r>
            <a:r>
              <a:rPr lang="en-US" dirty="0"/>
              <a:t>: se </a:t>
            </a: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pagar</a:t>
            </a:r>
            <a:r>
              <a:rPr lang="en-US" dirty="0"/>
              <a:t> o </a:t>
            </a:r>
            <a:r>
              <a:rPr lang="en-US" dirty="0" err="1"/>
              <a:t>aluguel</a:t>
            </a:r>
            <a:r>
              <a:rPr lang="en-US" dirty="0"/>
              <a:t>,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despejado</a:t>
            </a:r>
            <a:r>
              <a:rPr lang="en-US" dirty="0"/>
              <a:t>.” (Spink, 2004, p. 12, 13).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3302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51" y="701886"/>
            <a:ext cx="7953483" cy="1453903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 smtClean="0"/>
              <a:t>2) Desconstrução da </a:t>
            </a:r>
            <a:r>
              <a:rPr lang="en-US" b="1" dirty="0" smtClean="0"/>
              <a:t>“</a:t>
            </a:r>
            <a:r>
              <a:rPr lang="en-US" b="1" dirty="0" err="1"/>
              <a:t>retórica</a:t>
            </a:r>
            <a:r>
              <a:rPr lang="en-US" b="1" dirty="0"/>
              <a:t> da </a:t>
            </a:r>
            <a:r>
              <a:rPr lang="en-US" b="1" dirty="0" err="1"/>
              <a:t>verdade</a:t>
            </a:r>
            <a:r>
              <a:rPr lang="en-US" dirty="0" smtClean="0"/>
              <a:t>”: a </a:t>
            </a:r>
            <a:r>
              <a:rPr lang="en-US" dirty="0" err="1"/>
              <a:t>verdade</a:t>
            </a:r>
            <a:r>
              <a:rPr lang="en-US" dirty="0"/>
              <a:t> de </a:t>
            </a:r>
            <a:r>
              <a:rPr lang="en-US" dirty="0" err="1"/>
              <a:t>nossas</a:t>
            </a:r>
            <a:r>
              <a:rPr lang="en-US" dirty="0"/>
              <a:t> </a:t>
            </a:r>
            <a:r>
              <a:rPr lang="en-US" dirty="0" err="1"/>
              <a:t>concepções</a:t>
            </a:r>
            <a:r>
              <a:rPr lang="en-US" dirty="0"/>
              <a:t>, de </a:t>
            </a:r>
            <a:r>
              <a:rPr lang="en-US" dirty="0" err="1"/>
              <a:t>nossas</a:t>
            </a:r>
            <a:r>
              <a:rPr lang="en-US" dirty="0"/>
              <a:t> </a:t>
            </a:r>
            <a:r>
              <a:rPr lang="en-US" dirty="0" err="1"/>
              <a:t>instituições</a:t>
            </a:r>
            <a:r>
              <a:rPr lang="en-US" dirty="0"/>
              <a:t>, de </a:t>
            </a:r>
            <a:r>
              <a:rPr lang="en-US" dirty="0" err="1"/>
              <a:t>nossas</a:t>
            </a:r>
            <a:r>
              <a:rPr lang="en-US" dirty="0"/>
              <a:t> </a:t>
            </a:r>
            <a:r>
              <a:rPr lang="en-US" dirty="0" err="1"/>
              <a:t>relações</a:t>
            </a:r>
            <a:r>
              <a:rPr lang="en-US" dirty="0"/>
              <a:t>, de </a:t>
            </a:r>
            <a:r>
              <a:rPr lang="en-US" dirty="0" err="1"/>
              <a:t>nossos</a:t>
            </a:r>
            <a:r>
              <a:rPr lang="en-US" dirty="0"/>
              <a:t> </a:t>
            </a:r>
            <a:r>
              <a:rPr lang="en-US" dirty="0" err="1"/>
              <a:t>acordos</a:t>
            </a:r>
            <a:r>
              <a:rPr lang="en-US" dirty="0"/>
              <a:t> </a:t>
            </a:r>
            <a:r>
              <a:rPr lang="en-US" dirty="0" err="1" smtClean="0"/>
              <a:t>sociais</a:t>
            </a:r>
            <a:r>
              <a:rPr lang="pt-BR" dirty="0" smtClean="0"/>
              <a:t>.</a:t>
            </a:r>
          </a:p>
          <a:p>
            <a:pPr algn="just"/>
            <a:endParaRPr lang="pt-BR" b="1" dirty="0"/>
          </a:p>
        </p:txBody>
      </p:sp>
      <p:sp>
        <p:nvSpPr>
          <p:cNvPr id="5" name="Rectangle 4"/>
          <p:cNvSpPr/>
          <p:nvPr/>
        </p:nvSpPr>
        <p:spPr>
          <a:xfrm>
            <a:off x="785323" y="2436080"/>
            <a:ext cx="7953483" cy="341632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Desconstruir</a:t>
            </a:r>
            <a:r>
              <a:rPr lang="en-US" dirty="0"/>
              <a:t> a </a:t>
            </a:r>
            <a:r>
              <a:rPr lang="en-US" dirty="0" err="1"/>
              <a:t>retórica</a:t>
            </a:r>
            <a:r>
              <a:rPr lang="en-US" dirty="0"/>
              <a:t> da </a:t>
            </a:r>
            <a:r>
              <a:rPr lang="en-US" dirty="0" err="1"/>
              <a:t>verdade</a:t>
            </a:r>
            <a:r>
              <a:rPr lang="en-US" dirty="0"/>
              <a:t> </a:t>
            </a:r>
            <a:r>
              <a:rPr lang="en-US" dirty="0" err="1"/>
              <a:t>traz</a:t>
            </a:r>
            <a:r>
              <a:rPr lang="en-US" dirty="0"/>
              <a:t> </a:t>
            </a:r>
            <a:r>
              <a:rPr lang="en-US" dirty="0" err="1"/>
              <a:t>importantes</a:t>
            </a:r>
            <a:r>
              <a:rPr lang="en-US" dirty="0"/>
              <a:t> </a:t>
            </a:r>
            <a:r>
              <a:rPr lang="en-US" dirty="0" err="1"/>
              <a:t>implicações</a:t>
            </a:r>
            <a:r>
              <a:rPr lang="en-US" dirty="0"/>
              <a:t> </a:t>
            </a:r>
            <a:r>
              <a:rPr lang="en-US" dirty="0" err="1"/>
              <a:t>políticas</a:t>
            </a:r>
            <a:r>
              <a:rPr lang="en-US" dirty="0"/>
              <a:t>. Se a </a:t>
            </a:r>
            <a:r>
              <a:rPr lang="en-US" dirty="0" err="1"/>
              <a:t>verdade</a:t>
            </a:r>
            <a:r>
              <a:rPr lang="en-US" dirty="0"/>
              <a:t> </a:t>
            </a:r>
            <a:r>
              <a:rPr lang="en-US" dirty="0" err="1"/>
              <a:t>depende</a:t>
            </a:r>
            <a:r>
              <a:rPr lang="en-US" dirty="0"/>
              <a:t> de </a:t>
            </a:r>
            <a:r>
              <a:rPr lang="en-US" dirty="0" err="1"/>
              <a:t>nossas</a:t>
            </a:r>
            <a:r>
              <a:rPr lang="en-US" dirty="0"/>
              <a:t> </a:t>
            </a:r>
            <a:r>
              <a:rPr lang="en-US" dirty="0" err="1"/>
              <a:t>concepções</a:t>
            </a:r>
            <a:r>
              <a:rPr lang="en-US" dirty="0"/>
              <a:t>, </a:t>
            </a:r>
            <a:r>
              <a:rPr lang="en-US" dirty="0" err="1"/>
              <a:t>instituições</a:t>
            </a:r>
            <a:r>
              <a:rPr lang="en-US" dirty="0"/>
              <a:t>, </a:t>
            </a:r>
            <a:r>
              <a:rPr lang="en-US" dirty="0" err="1"/>
              <a:t>acordos</a:t>
            </a:r>
            <a:r>
              <a:rPr lang="en-US" dirty="0"/>
              <a:t> e </a:t>
            </a:r>
            <a:r>
              <a:rPr lang="en-US" dirty="0" err="1"/>
              <a:t>relações</a:t>
            </a:r>
            <a:r>
              <a:rPr lang="en-US" dirty="0"/>
              <a:t>, </a:t>
            </a:r>
            <a:r>
              <a:rPr lang="en-US" dirty="0" err="1"/>
              <a:t>ela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mudada</a:t>
            </a:r>
            <a:r>
              <a:rPr lang="en-US" dirty="0"/>
              <a:t>. “</a:t>
            </a:r>
            <a:r>
              <a:rPr lang="en-US" dirty="0" err="1"/>
              <a:t>Basicamente</a:t>
            </a:r>
            <a:r>
              <a:rPr lang="en-US" dirty="0"/>
              <a:t>, a </a:t>
            </a:r>
            <a:r>
              <a:rPr lang="en-US" dirty="0" err="1"/>
              <a:t>postura</a:t>
            </a:r>
            <a:r>
              <a:rPr lang="en-US" dirty="0"/>
              <a:t> </a:t>
            </a:r>
            <a:r>
              <a:rPr lang="en-US" dirty="0" err="1"/>
              <a:t>construcionista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crítica</a:t>
            </a:r>
            <a:r>
              <a:rPr lang="en-US" dirty="0"/>
              <a:t> do status quo: parte-se da </a:t>
            </a:r>
            <a:r>
              <a:rPr lang="en-US" dirty="0" err="1"/>
              <a:t>premissa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X (</a:t>
            </a:r>
            <a:r>
              <a:rPr lang="en-US" dirty="0" err="1"/>
              <a:t>sendo</a:t>
            </a:r>
            <a:r>
              <a:rPr lang="en-US" dirty="0"/>
              <a:t> X um </a:t>
            </a:r>
            <a:r>
              <a:rPr lang="en-US" dirty="0" err="1"/>
              <a:t>fenômeno</a:t>
            </a:r>
            <a:r>
              <a:rPr lang="en-US" dirty="0"/>
              <a:t> social </a:t>
            </a:r>
            <a:r>
              <a:rPr lang="en-US" dirty="0" err="1"/>
              <a:t>qualquer</a:t>
            </a:r>
            <a:r>
              <a:rPr lang="en-US" dirty="0"/>
              <a:t>)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precisaria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existido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;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determinado</a:t>
            </a:r>
            <a:r>
              <a:rPr lang="en-US" dirty="0"/>
              <a:t> </a:t>
            </a:r>
            <a:r>
              <a:rPr lang="en-US" dirty="0" err="1"/>
              <a:t>pela</a:t>
            </a:r>
            <a:r>
              <a:rPr lang="en-US" dirty="0"/>
              <a:t> </a:t>
            </a:r>
            <a:r>
              <a:rPr lang="en-US" dirty="0" err="1"/>
              <a:t>natureza</a:t>
            </a:r>
            <a:r>
              <a:rPr lang="en-US" dirty="0"/>
              <a:t> das </a:t>
            </a:r>
            <a:r>
              <a:rPr lang="en-US" dirty="0" err="1"/>
              <a:t>coisas</a:t>
            </a:r>
            <a:r>
              <a:rPr lang="en-US" dirty="0"/>
              <a:t>;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inevitável</a:t>
            </a:r>
            <a:r>
              <a:rPr lang="en-US" dirty="0"/>
              <a:t>. </a:t>
            </a:r>
            <a:r>
              <a:rPr lang="en-US" dirty="0" err="1"/>
              <a:t>Muitos</a:t>
            </a:r>
            <a:r>
              <a:rPr lang="en-US" dirty="0"/>
              <a:t> </a:t>
            </a:r>
            <a:r>
              <a:rPr lang="en-US" dirty="0" err="1"/>
              <a:t>construcionistas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param</a:t>
            </a:r>
            <a:r>
              <a:rPr lang="en-US" dirty="0"/>
              <a:t> </a:t>
            </a:r>
            <a:r>
              <a:rPr lang="en-US" dirty="0" err="1"/>
              <a:t>nesta</a:t>
            </a:r>
            <a:r>
              <a:rPr lang="en-US" dirty="0"/>
              <a:t> </a:t>
            </a:r>
            <a:r>
              <a:rPr lang="en-US" dirty="0" err="1"/>
              <a:t>primeira</a:t>
            </a:r>
            <a:r>
              <a:rPr lang="en-US" dirty="0"/>
              <a:t> </a:t>
            </a:r>
            <a:r>
              <a:rPr lang="en-US" dirty="0" err="1"/>
              <a:t>constatação</a:t>
            </a:r>
            <a:r>
              <a:rPr lang="en-US" dirty="0"/>
              <a:t>. </a:t>
            </a:r>
            <a:r>
              <a:rPr lang="en-US" dirty="0" err="1"/>
              <a:t>Vão</a:t>
            </a:r>
            <a:r>
              <a:rPr lang="en-US" dirty="0"/>
              <a:t> </a:t>
            </a:r>
            <a:r>
              <a:rPr lang="en-US" dirty="0" err="1"/>
              <a:t>além</a:t>
            </a:r>
            <a:r>
              <a:rPr lang="en-US" dirty="0"/>
              <a:t> </a:t>
            </a:r>
            <a:r>
              <a:rPr lang="en-US" dirty="0" err="1"/>
              <a:t>afirmando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X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intrinsecamente</a:t>
            </a:r>
            <a:r>
              <a:rPr lang="en-US" dirty="0"/>
              <a:t> </a:t>
            </a:r>
            <a:r>
              <a:rPr lang="en-US" dirty="0" err="1"/>
              <a:t>ruim</a:t>
            </a:r>
            <a:r>
              <a:rPr lang="en-US" dirty="0"/>
              <a:t>;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negativo</a:t>
            </a:r>
            <a:r>
              <a:rPr lang="en-US" dirty="0"/>
              <a:t>. Nesses </a:t>
            </a:r>
            <a:r>
              <a:rPr lang="en-US" dirty="0" err="1"/>
              <a:t>casos</a:t>
            </a:r>
            <a:r>
              <a:rPr lang="en-US" dirty="0"/>
              <a:t> </a:t>
            </a:r>
            <a:r>
              <a:rPr lang="en-US" dirty="0" err="1"/>
              <a:t>há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afirmação</a:t>
            </a:r>
            <a:r>
              <a:rPr lang="en-US" dirty="0"/>
              <a:t> de valor </a:t>
            </a:r>
            <a:r>
              <a:rPr lang="en-US" dirty="0" err="1"/>
              <a:t>explícita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levar</a:t>
            </a:r>
            <a:r>
              <a:rPr lang="en-US" dirty="0"/>
              <a:t> </a:t>
            </a:r>
            <a:r>
              <a:rPr lang="en-US" dirty="0" err="1"/>
              <a:t>ainda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reconhecimento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estaríamos</a:t>
            </a:r>
            <a:r>
              <a:rPr lang="en-US" dirty="0"/>
              <a:t> </a:t>
            </a:r>
            <a:r>
              <a:rPr lang="en-US" dirty="0" err="1"/>
              <a:t>muito</a:t>
            </a:r>
            <a:r>
              <a:rPr lang="en-US" dirty="0"/>
              <a:t> </a:t>
            </a:r>
            <a:r>
              <a:rPr lang="en-US" dirty="0" err="1"/>
              <a:t>melhor</a:t>
            </a:r>
            <a:r>
              <a:rPr lang="en-US" dirty="0"/>
              <a:t> se X </a:t>
            </a:r>
            <a:r>
              <a:rPr lang="en-US" dirty="0" err="1"/>
              <a:t>não</a:t>
            </a:r>
            <a:r>
              <a:rPr lang="en-US" dirty="0"/>
              <a:t> fosse </a:t>
            </a:r>
            <a:r>
              <a:rPr lang="en-US" dirty="0" err="1"/>
              <a:t>assim</a:t>
            </a:r>
            <a:r>
              <a:rPr lang="en-US" dirty="0"/>
              <a:t>.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suma</a:t>
            </a:r>
            <a:r>
              <a:rPr lang="en-US" dirty="0"/>
              <a:t>, </a:t>
            </a:r>
            <a:r>
              <a:rPr lang="en-US" dirty="0" err="1"/>
              <a:t>embora</a:t>
            </a:r>
            <a:r>
              <a:rPr lang="en-US" dirty="0"/>
              <a:t> </a:t>
            </a:r>
            <a:r>
              <a:rPr lang="en-US" dirty="0" err="1"/>
              <a:t>toda</a:t>
            </a:r>
            <a:r>
              <a:rPr lang="en-US" dirty="0"/>
              <a:t> a </a:t>
            </a:r>
            <a:r>
              <a:rPr lang="en-US" dirty="0" err="1"/>
              <a:t>pesquisa</a:t>
            </a:r>
            <a:r>
              <a:rPr lang="en-US" dirty="0"/>
              <a:t> </a:t>
            </a:r>
            <a:r>
              <a:rPr lang="en-US" dirty="0" err="1"/>
              <a:t>construcionista</a:t>
            </a:r>
            <a:r>
              <a:rPr lang="en-US" dirty="0"/>
              <a:t> </a:t>
            </a:r>
            <a:r>
              <a:rPr lang="en-US" dirty="0" err="1"/>
              <a:t>parta</a:t>
            </a:r>
            <a:r>
              <a:rPr lang="en-US" dirty="0"/>
              <a:t> do </a:t>
            </a:r>
            <a:r>
              <a:rPr lang="en-US" dirty="0" err="1"/>
              <a:t>estranhamento</a:t>
            </a:r>
            <a:r>
              <a:rPr lang="en-US" dirty="0"/>
              <a:t> </a:t>
            </a:r>
            <a:r>
              <a:rPr lang="en-US" dirty="0" err="1"/>
              <a:t>daquilo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familiar e </a:t>
            </a:r>
            <a:r>
              <a:rPr lang="en-US" dirty="0" err="1"/>
              <a:t>socialmente</a:t>
            </a:r>
            <a:r>
              <a:rPr lang="en-US" dirty="0"/>
              <a:t> </a:t>
            </a:r>
            <a:r>
              <a:rPr lang="en-US" dirty="0" err="1"/>
              <a:t>instituído</a:t>
            </a:r>
            <a:r>
              <a:rPr lang="en-US" dirty="0"/>
              <a:t>,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desenvolvida</a:t>
            </a:r>
            <a:r>
              <a:rPr lang="en-US" dirty="0"/>
              <a:t> com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graus</a:t>
            </a:r>
            <a:r>
              <a:rPr lang="en-US" dirty="0"/>
              <a:t> de </a:t>
            </a:r>
            <a:r>
              <a:rPr lang="en-US" dirty="0" err="1"/>
              <a:t>compromisso</a:t>
            </a:r>
            <a:r>
              <a:rPr lang="en-US" dirty="0"/>
              <a:t> com a </a:t>
            </a:r>
            <a:r>
              <a:rPr lang="en-US" dirty="0" err="1"/>
              <a:t>transformação</a:t>
            </a:r>
            <a:r>
              <a:rPr lang="en-US" dirty="0"/>
              <a:t> social. “ (Spink, 2004, p. 14).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084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Giro Linguístico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433" y="1735138"/>
            <a:ext cx="7793580" cy="4056062"/>
          </a:xfrm>
        </p:spPr>
        <p:txBody>
          <a:bodyPr>
            <a:normAutofit/>
          </a:bodyPr>
          <a:lstStyle/>
          <a:p>
            <a:r>
              <a:rPr lang="pt-BR" dirty="0" smtClean="0"/>
              <a:t>GL é mais do que  </a:t>
            </a:r>
            <a:r>
              <a:rPr lang="pt-PT" dirty="0"/>
              <a:t>uma mera ênfase na linguagem</a:t>
            </a:r>
            <a:r>
              <a:rPr lang="pt-BR" dirty="0"/>
              <a:t> </a:t>
            </a:r>
            <a:endParaRPr lang="pt-BR" dirty="0" smtClean="0"/>
          </a:p>
          <a:p>
            <a:r>
              <a:rPr lang="pt-BR" dirty="0" smtClean="0"/>
              <a:t>Grécia antiga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701777" y="3325597"/>
            <a:ext cx="7803103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PT" sz="2000" dirty="0"/>
              <a:t>Na abertura de sua obra </a:t>
            </a:r>
            <a:r>
              <a:rPr lang="pt-PT" sz="2000" i="1" dirty="0"/>
              <a:t>Política, </a:t>
            </a:r>
            <a:r>
              <a:rPr lang="pt-PT" sz="2000" dirty="0"/>
              <a:t>Aristóteles afirma que somente o homem é um “animal político”, isto é, social e cívico, porque somente ele é dotado de linguagem.  Os outros animais [...] possuem voz (</a:t>
            </a:r>
            <a:r>
              <a:rPr lang="pt-PT" sz="2000" i="1" dirty="0" err="1"/>
              <a:t>phoné</a:t>
            </a:r>
            <a:r>
              <a:rPr lang="pt-PT" sz="2000" dirty="0"/>
              <a:t>) e com ela exprimem dor e prazer, mas o homem possui a </a:t>
            </a:r>
            <a:r>
              <a:rPr lang="pt-PT" sz="2000" i="1" dirty="0"/>
              <a:t>palavra </a:t>
            </a:r>
            <a:r>
              <a:rPr lang="pt-PT" sz="2000" dirty="0"/>
              <a:t> (</a:t>
            </a:r>
            <a:r>
              <a:rPr lang="pt-PT" sz="2000" i="1" dirty="0" err="1"/>
              <a:t>lógos</a:t>
            </a:r>
            <a:r>
              <a:rPr lang="pt-PT" sz="2000" dirty="0"/>
              <a:t>) e, com ela, exprime o bom e o mau, o justo e o injusto. Exprimir e possuir em comum esses valores é o que torna possível a vida social e política e, dela, somente os homens são capazes.</a:t>
            </a:r>
            <a:r>
              <a:rPr lang="pt-BR" sz="2000" dirty="0"/>
              <a:t> </a:t>
            </a:r>
            <a:r>
              <a:rPr lang="pt-PT" sz="2000" dirty="0"/>
              <a:t>(</a:t>
            </a:r>
            <a:r>
              <a:rPr lang="pt-PT" sz="2000" dirty="0" err="1"/>
              <a:t>Chauí</a:t>
            </a:r>
            <a:r>
              <a:rPr lang="pt-PT" sz="2000" dirty="0"/>
              <a:t>, 2012, p. 185)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98525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AUSTIN</a:t>
            </a:r>
            <a:r>
              <a:rPr lang="en-US" dirty="0"/>
              <a:t>, J. L. How to do things with words. Cambridge: Harvard University Press, 1962.</a:t>
            </a:r>
            <a:endParaRPr lang="pt-BR" dirty="0"/>
          </a:p>
          <a:p>
            <a:r>
              <a:rPr lang="en-US" dirty="0"/>
              <a:t>GERGEN, K. The social constructionist movement in modern </a:t>
            </a:r>
            <a:r>
              <a:rPr lang="en-US" dirty="0" err="1"/>
              <a:t>Psychology.American</a:t>
            </a:r>
            <a:r>
              <a:rPr lang="en-US" dirty="0"/>
              <a:t> Psychologist, v. 40 n. 3, p. 266-275, 1985.</a:t>
            </a:r>
            <a:endParaRPr lang="pt-BR" dirty="0"/>
          </a:p>
          <a:p>
            <a:r>
              <a:rPr lang="en-US" dirty="0"/>
              <a:t>Hacking, I. The social construction of what? Cambridge, Mass: Harvard University Press, 1999. p. 1-34.</a:t>
            </a:r>
            <a:endParaRPr lang="pt-BR" dirty="0"/>
          </a:p>
          <a:p>
            <a:r>
              <a:rPr lang="en-US" dirty="0"/>
              <a:t>IBÁÑEZ, T. La </a:t>
            </a:r>
            <a:r>
              <a:rPr lang="en-US" dirty="0" err="1"/>
              <a:t>construccion</a:t>
            </a:r>
            <a:r>
              <a:rPr lang="en-US" dirty="0"/>
              <a:t> del </a:t>
            </a:r>
            <a:r>
              <a:rPr lang="en-US" dirty="0" err="1"/>
              <a:t>conocimiento</a:t>
            </a:r>
            <a:r>
              <a:rPr lang="en-US" dirty="0"/>
              <a:t> </a:t>
            </a:r>
            <a:r>
              <a:rPr lang="en-US" dirty="0" err="1"/>
              <a:t>desde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perspectiva</a:t>
            </a:r>
            <a:r>
              <a:rPr lang="en-US" dirty="0"/>
              <a:t> </a:t>
            </a:r>
            <a:r>
              <a:rPr lang="en-US" dirty="0" err="1"/>
              <a:t>socioconstrucionista</a:t>
            </a:r>
            <a:r>
              <a:rPr lang="en-US" dirty="0"/>
              <a:t>. In: Montero, M. (Org.) </a:t>
            </a:r>
            <a:r>
              <a:rPr lang="en-US" dirty="0" err="1"/>
              <a:t>Conocimiento</a:t>
            </a:r>
            <a:r>
              <a:rPr lang="en-US" dirty="0"/>
              <a:t>, </a:t>
            </a:r>
            <a:r>
              <a:rPr lang="en-US" dirty="0" err="1"/>
              <a:t>realidad</a:t>
            </a:r>
            <a:r>
              <a:rPr lang="en-US" dirty="0"/>
              <a:t> e </a:t>
            </a:r>
            <a:r>
              <a:rPr lang="en-US" dirty="0" err="1"/>
              <a:t>ideología</a:t>
            </a:r>
            <a:r>
              <a:rPr lang="en-US" dirty="0"/>
              <a:t>. Caracas: </a:t>
            </a:r>
            <a:r>
              <a:rPr lang="en-US" dirty="0" err="1"/>
              <a:t>Associacion</a:t>
            </a:r>
            <a:r>
              <a:rPr lang="en-US" dirty="0"/>
              <a:t> </a:t>
            </a:r>
            <a:r>
              <a:rPr lang="en-US" dirty="0" err="1"/>
              <a:t>Venezoelana</a:t>
            </a:r>
            <a:r>
              <a:rPr lang="en-US" dirty="0"/>
              <a:t> de </a:t>
            </a:r>
            <a:r>
              <a:rPr lang="en-US" dirty="0" err="1"/>
              <a:t>Psicología</a:t>
            </a:r>
            <a:r>
              <a:rPr lang="en-US" dirty="0"/>
              <a:t> Social – AVEPSO, 1994. p. 39-48.</a:t>
            </a:r>
            <a:endParaRPr lang="pt-BR" dirty="0"/>
          </a:p>
          <a:p>
            <a:r>
              <a:rPr lang="en-US" dirty="0"/>
              <a:t>SPINK, M. J. </a:t>
            </a:r>
            <a:r>
              <a:rPr lang="en-US" dirty="0" err="1"/>
              <a:t>Linguagem</a:t>
            </a:r>
            <a:r>
              <a:rPr lang="en-US" dirty="0"/>
              <a:t> e </a:t>
            </a:r>
            <a:r>
              <a:rPr lang="en-US" dirty="0" err="1"/>
              <a:t>produção</a:t>
            </a:r>
            <a:r>
              <a:rPr lang="en-US" dirty="0"/>
              <a:t> de </a:t>
            </a:r>
            <a:r>
              <a:rPr lang="en-US" dirty="0" err="1"/>
              <a:t>sentidos</a:t>
            </a:r>
            <a:r>
              <a:rPr lang="en-US" dirty="0"/>
              <a:t> no </a:t>
            </a:r>
            <a:r>
              <a:rPr lang="en-US" dirty="0" err="1"/>
              <a:t>cotidiano</a:t>
            </a:r>
            <a:r>
              <a:rPr lang="en-US" dirty="0"/>
              <a:t>. Rio de Janeiro: Centro </a:t>
            </a:r>
            <a:r>
              <a:rPr lang="en-US" dirty="0" err="1"/>
              <a:t>Eldelstein</a:t>
            </a:r>
            <a:r>
              <a:rPr lang="en-US" dirty="0"/>
              <a:t>, 2010.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150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96" y="448349"/>
            <a:ext cx="7313613" cy="4056062"/>
          </a:xfrm>
        </p:spPr>
        <p:txBody>
          <a:bodyPr/>
          <a:lstStyle/>
          <a:p>
            <a:r>
              <a:rPr lang="pt-BR" dirty="0" smtClean="0"/>
              <a:t>Idade média: debate entre nominalistas e realistas (Ex.: </a:t>
            </a:r>
            <a:r>
              <a:rPr lang="pt-PT" dirty="0"/>
              <a:t>Abelardo- </a:t>
            </a:r>
            <a:r>
              <a:rPr lang="pt-PT" dirty="0" smtClean="0"/>
              <a:t>séc. XII</a:t>
            </a:r>
            <a:r>
              <a:rPr lang="pt-BR" dirty="0" smtClean="0"/>
              <a:t>)</a:t>
            </a:r>
          </a:p>
          <a:p>
            <a:r>
              <a:rPr lang="pt-BR" dirty="0" smtClean="0"/>
              <a:t>Era moderna: Descartes (</a:t>
            </a:r>
            <a:r>
              <a:rPr lang="pt-PT" dirty="0" smtClean="0"/>
              <a:t>1596</a:t>
            </a:r>
            <a:r>
              <a:rPr lang="pt-PT" dirty="0"/>
              <a:t>-1650</a:t>
            </a:r>
            <a:r>
              <a:rPr lang="pt-PT" dirty="0" smtClean="0"/>
              <a:t>)</a:t>
            </a:r>
            <a:r>
              <a:rPr lang="pt-PT" dirty="0"/>
              <a:t> </a:t>
            </a:r>
            <a:r>
              <a:rPr lang="pt-PT" dirty="0" smtClean="0"/>
              <a:t>- </a:t>
            </a:r>
            <a:r>
              <a:rPr lang="pt-PT" dirty="0" smtClean="0"/>
              <a:t>a </a:t>
            </a:r>
            <a:r>
              <a:rPr lang="pt-PT" dirty="0"/>
              <a:t>linguagem é apenas um instrumento para manifestar nossas ideias (é a roupagem do pensamento</a:t>
            </a:r>
            <a:r>
              <a:rPr lang="pt-PT" dirty="0" smtClean="0"/>
              <a:t>); divisão mente</a:t>
            </a:r>
            <a:r>
              <a:rPr lang="pt-PT" dirty="0"/>
              <a:t>/</a:t>
            </a:r>
            <a:r>
              <a:rPr lang="pt-PT" dirty="0" smtClean="0"/>
              <a:t>corpo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735196" y="3193523"/>
            <a:ext cx="7492817" cy="344709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t-PT" sz="2000" dirty="0"/>
              <a:t>A partir de Descartes e durante dois séculos e meio, a filosofia europeia seria uma ‘filosofia da consciência’ centrada no estudo da interioridade do sujeito e convencida de que, para conhecer o mundo exterior, é preciso inspecionar minuciosamente as ideias que habitam os espaços interiores da subjetividade. No entanto, a partir do momento em que se aceita a dicotomia entre </a:t>
            </a:r>
            <a:r>
              <a:rPr lang="pt-PT" sz="2000" i="1" dirty="0" err="1"/>
              <a:t>res</a:t>
            </a:r>
            <a:r>
              <a:rPr lang="pt-PT" sz="2000" i="1" dirty="0"/>
              <a:t> </a:t>
            </a:r>
            <a:r>
              <a:rPr lang="pt-PT" sz="2000" i="1" dirty="0" err="1"/>
              <a:t>cogitans</a:t>
            </a:r>
            <a:r>
              <a:rPr lang="pt-PT" sz="2000" i="1" dirty="0"/>
              <a:t> [sujeito pensante] </a:t>
            </a:r>
            <a:r>
              <a:rPr lang="pt-PT" sz="2000" dirty="0"/>
              <a:t>e </a:t>
            </a:r>
            <a:r>
              <a:rPr lang="pt-PT" sz="2000" i="1" dirty="0"/>
              <a:t> </a:t>
            </a:r>
            <a:r>
              <a:rPr lang="pt-PT" sz="2000" i="1" dirty="0" err="1"/>
              <a:t>res</a:t>
            </a:r>
            <a:r>
              <a:rPr lang="pt-PT" sz="2000" i="1" dirty="0"/>
              <a:t> extensa [matéria, realidade]</a:t>
            </a:r>
            <a:r>
              <a:rPr lang="pt-PT" sz="2000" dirty="0"/>
              <a:t>, e precisamente porque foi traçada essa linha divisória, surge imediatamente a pergunta de como se relacionam entre si o ‘interior’ e o ‘exterior’ e o mistério da adequação entre nossas ideias e a realidade” </a:t>
            </a:r>
            <a:r>
              <a:rPr lang="pt-PT" sz="2000" dirty="0" smtClean="0"/>
              <a:t>(</a:t>
            </a:r>
            <a:r>
              <a:rPr lang="pt-PT" sz="2000" dirty="0" err="1" smtClean="0"/>
              <a:t>Ibáñez</a:t>
            </a:r>
            <a:r>
              <a:rPr lang="pt-PT" sz="2000" dirty="0" smtClean="0"/>
              <a:t>, 2004,  p</a:t>
            </a:r>
            <a:r>
              <a:rPr lang="pt-PT" sz="2000" dirty="0"/>
              <a:t>. 23-24)</a:t>
            </a:r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3426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96" y="448349"/>
            <a:ext cx="7313613" cy="4056062"/>
          </a:xfrm>
        </p:spPr>
        <p:txBody>
          <a:bodyPr/>
          <a:lstStyle/>
          <a:p>
            <a:r>
              <a:rPr lang="pt-BR" dirty="0" smtClean="0"/>
              <a:t>Idade média: debate entre nominalistas e realistas (Ex.: </a:t>
            </a:r>
            <a:r>
              <a:rPr lang="pt-PT" dirty="0"/>
              <a:t>Abelardo- </a:t>
            </a:r>
            <a:r>
              <a:rPr lang="pt-PT" dirty="0" smtClean="0"/>
              <a:t>séc. XII</a:t>
            </a:r>
            <a:r>
              <a:rPr lang="pt-BR" dirty="0" smtClean="0"/>
              <a:t>)</a:t>
            </a:r>
          </a:p>
          <a:p>
            <a:r>
              <a:rPr lang="pt-BR" dirty="0" smtClean="0"/>
              <a:t>Era moderna: Descartes (</a:t>
            </a:r>
            <a:r>
              <a:rPr lang="pt-PT" dirty="0" smtClean="0"/>
              <a:t>1596</a:t>
            </a:r>
            <a:r>
              <a:rPr lang="pt-PT" dirty="0"/>
              <a:t>-1650</a:t>
            </a:r>
            <a:r>
              <a:rPr lang="pt-PT" dirty="0" smtClean="0"/>
              <a:t>): a </a:t>
            </a:r>
            <a:r>
              <a:rPr lang="pt-PT" dirty="0"/>
              <a:t>linguagem é apenas um instrumento para manifestar nossas ideias (é a roupagem do pensamento</a:t>
            </a:r>
            <a:r>
              <a:rPr lang="pt-PT" dirty="0" smtClean="0"/>
              <a:t>); divisão mente</a:t>
            </a:r>
            <a:r>
              <a:rPr lang="pt-PT" dirty="0"/>
              <a:t>/</a:t>
            </a:r>
            <a:r>
              <a:rPr lang="pt-PT" dirty="0" smtClean="0"/>
              <a:t>corpo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735196" y="3193523"/>
            <a:ext cx="7492817" cy="344709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pt-PT" sz="2000" dirty="0"/>
              <a:t>A partir de Descartes e durante dois séculos e meio, a filosofia europeia seria uma ‘filosofia da consciência’ centrada no estudo da interioridade do sujeito e convencida de que, para conhecer o mundo exterior, é preciso inspecionar minuciosamente as ideias que habitam os espaços interiores da subjetividade. No entanto, a partir do momento em que se aceita a dicotomia entre </a:t>
            </a:r>
            <a:r>
              <a:rPr lang="pt-PT" sz="2000" i="1" dirty="0" err="1"/>
              <a:t>res</a:t>
            </a:r>
            <a:r>
              <a:rPr lang="pt-PT" sz="2000" i="1" dirty="0"/>
              <a:t> </a:t>
            </a:r>
            <a:r>
              <a:rPr lang="pt-PT" sz="2000" i="1" dirty="0" err="1"/>
              <a:t>cogitans</a:t>
            </a:r>
            <a:r>
              <a:rPr lang="pt-PT" sz="2000" i="1" dirty="0"/>
              <a:t> [sujeito pensante] </a:t>
            </a:r>
            <a:r>
              <a:rPr lang="pt-PT" sz="2000" dirty="0"/>
              <a:t>e </a:t>
            </a:r>
            <a:r>
              <a:rPr lang="pt-PT" sz="2000" i="1" dirty="0"/>
              <a:t> </a:t>
            </a:r>
            <a:r>
              <a:rPr lang="pt-PT" sz="2000" i="1" dirty="0" err="1"/>
              <a:t>res</a:t>
            </a:r>
            <a:r>
              <a:rPr lang="pt-PT" sz="2000" i="1" dirty="0"/>
              <a:t> extensa [matéria, realidade]</a:t>
            </a:r>
            <a:r>
              <a:rPr lang="pt-PT" sz="2000" dirty="0"/>
              <a:t>, e precisamente porque foi traçada essa linha divisória, surge imediatamente a pergunta de como se relacionam entre si o ‘interior’ e o ‘exterior’ e o mistério da adequação entre nossas ideias e a realidade” </a:t>
            </a:r>
            <a:r>
              <a:rPr lang="pt-PT" sz="2000" dirty="0" smtClean="0"/>
              <a:t>(</a:t>
            </a:r>
            <a:r>
              <a:rPr lang="pt-PT" sz="2000" dirty="0" err="1" smtClean="0"/>
              <a:t>Ibáñez</a:t>
            </a:r>
            <a:r>
              <a:rPr lang="pt-PT" sz="2000" dirty="0" smtClean="0"/>
              <a:t>, 2004,  p</a:t>
            </a:r>
            <a:r>
              <a:rPr lang="pt-PT" sz="2000" dirty="0"/>
              <a:t>. 23-24)</a:t>
            </a:r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318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97" y="1051856"/>
            <a:ext cx="7903356" cy="4947588"/>
          </a:xfrm>
        </p:spPr>
        <p:txBody>
          <a:bodyPr>
            <a:normAutofit/>
          </a:bodyPr>
          <a:lstStyle/>
          <a:p>
            <a:pPr lvl="0"/>
            <a:r>
              <a:rPr lang="pt-PT" dirty="0"/>
              <a:t>D</a:t>
            </a:r>
            <a:r>
              <a:rPr lang="pt-PT" dirty="0" smtClean="0"/>
              <a:t>ebate </a:t>
            </a:r>
            <a:r>
              <a:rPr lang="pt-PT" dirty="0"/>
              <a:t>filosófico acerca de como se relacionam o interior </a:t>
            </a:r>
            <a:r>
              <a:rPr lang="pt-PT" dirty="0" smtClean="0"/>
              <a:t> e o exterior (</a:t>
            </a:r>
            <a:r>
              <a:rPr lang="pt-PT" dirty="0" smtClean="0"/>
              <a:t>empiristas - sentidos, Kant – categorias a priori.</a:t>
            </a:r>
            <a:r>
              <a:rPr lang="pt-PT" dirty="0" smtClean="0"/>
              <a:t>..). </a:t>
            </a:r>
          </a:p>
          <a:p>
            <a:pPr lvl="0"/>
            <a:r>
              <a:rPr lang="pt-PT" dirty="0" smtClean="0"/>
              <a:t>Se </a:t>
            </a:r>
            <a:r>
              <a:rPr lang="pt-PT" dirty="0"/>
              <a:t>desfazemos </a:t>
            </a:r>
            <a:r>
              <a:rPr lang="pt-PT" dirty="0" smtClean="0"/>
              <a:t>essa dicotomia, o </a:t>
            </a:r>
            <a:r>
              <a:rPr lang="pt-PT" dirty="0"/>
              <a:t>debate que moveu a filosofia por 2 séculos e meio deixa de fazer </a:t>
            </a:r>
            <a:r>
              <a:rPr lang="pt-PT" dirty="0" smtClean="0"/>
              <a:t>sentido </a:t>
            </a:r>
            <a:r>
              <a:rPr lang="pt-PT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pt-PT" dirty="0" smtClean="0"/>
              <a:t>  GL</a:t>
            </a:r>
          </a:p>
          <a:p>
            <a:r>
              <a:rPr lang="pt-PT" dirty="0"/>
              <a:t>Séc. XX Filosofia e ciências humanas e sociais começam a dar grande importância à linguagem </a:t>
            </a:r>
          </a:p>
          <a:p>
            <a:r>
              <a:rPr lang="pt-PT" dirty="0" smtClean="0"/>
              <a:t>GL não é um fato preciso, mas um fenômeno que vai se formando progressivamente e que adota várias modalidades durante seu surgimento</a:t>
            </a:r>
            <a:r>
              <a:rPr lang="pt-BR" dirty="0" smtClean="0"/>
              <a:t> </a:t>
            </a:r>
          </a:p>
          <a:p>
            <a:pPr lvl="0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3114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413" y="868999"/>
            <a:ext cx="7502341" cy="5113734"/>
          </a:xfrm>
          <a:ln>
            <a:solidFill>
              <a:srgbClr val="000000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PT" sz="2800" dirty="0"/>
              <a:t>o giro linguístico teve efeitos e implicações que vão bem mais além do simples aumento da ênfase dada à importância da linguagem. Ele contribuiu para que fossem esboçados novos conceitos sobre a natureza do conhecimento, seja ele o do sentido comum ou o científico, para </a:t>
            </a:r>
            <a:r>
              <a:rPr lang="pt-PT" sz="2800" u="sng" dirty="0"/>
              <a:t>permitir que surgissem novos significados para aquilo que se costuma entender pelo termo “realidade</a:t>
            </a:r>
            <a:r>
              <a:rPr lang="pt-PT" sz="2800" dirty="0"/>
              <a:t>” tanto “social” ou “cultural” quanto “natural” ou “física”- e a desenhar novas modalidades de investigação proporcionando outro contexto teórico e outros enfoques metodológicos. Porém, mais que tudo, </a:t>
            </a:r>
            <a:r>
              <a:rPr lang="pt-PT" sz="2800" u="sng" dirty="0"/>
              <a:t>o “giro linguístico” modificou a própria concepção da natureza da linguagem.</a:t>
            </a:r>
            <a:r>
              <a:rPr lang="pt-PT" sz="2800" dirty="0"/>
              <a:t>” </a:t>
            </a:r>
            <a:r>
              <a:rPr lang="pt-PT" sz="2800" dirty="0" smtClean="0"/>
              <a:t>(</a:t>
            </a:r>
            <a:r>
              <a:rPr lang="pt-PT" sz="2800" dirty="0" err="1" smtClean="0"/>
              <a:t>Ibáñez</a:t>
            </a:r>
            <a:r>
              <a:rPr lang="pt-PT" sz="2800" dirty="0" smtClean="0"/>
              <a:t>, 2004, p</a:t>
            </a:r>
            <a:r>
              <a:rPr lang="pt-PT" sz="2800" dirty="0"/>
              <a:t>. 19-20).</a:t>
            </a:r>
            <a:r>
              <a:rPr lang="pt-B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9173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414" y="1370347"/>
            <a:ext cx="7476108" cy="3392443"/>
          </a:xfrm>
          <a:ln>
            <a:solidFill>
              <a:srgbClr val="000000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pt-PT" dirty="0" smtClean="0"/>
              <a:t>[A relevância do GL] reside </a:t>
            </a:r>
            <a:r>
              <a:rPr lang="pt-PT" dirty="0"/>
              <a:t>no fato de que contrapõe a linguagem </a:t>
            </a:r>
            <a:r>
              <a:rPr lang="pt-PT" dirty="0" err="1"/>
              <a:t>cotidiana</a:t>
            </a:r>
            <a:r>
              <a:rPr lang="pt-PT" dirty="0"/>
              <a:t>  (ou seja, o que nós dizemos quando falamos) à linguagem científica especializada e formal, suscitando a pergunta </a:t>
            </a:r>
            <a:r>
              <a:rPr lang="pt-PT" u="sng" dirty="0"/>
              <a:t>sobre se é ou não necessário elaborar uma linguagem própria, capaz de explicar como é o mund</a:t>
            </a:r>
            <a:r>
              <a:rPr lang="pt-PT" dirty="0"/>
              <a:t>o. [...] O giro linguístico foi um giro no sentido de ter sido uma mudança radical graças ao seu questionamento se a linguagem </a:t>
            </a:r>
            <a:r>
              <a:rPr lang="pt-PT" dirty="0" err="1"/>
              <a:t>cotidiana</a:t>
            </a:r>
            <a:r>
              <a:rPr lang="pt-PT" dirty="0"/>
              <a:t> é suficiente para explicar o mundo e a  vida real” </a:t>
            </a:r>
            <a:r>
              <a:rPr lang="pt-PT" dirty="0" smtClean="0"/>
              <a:t>(</a:t>
            </a:r>
            <a:r>
              <a:rPr lang="pt-PT" dirty="0" err="1" smtClean="0"/>
              <a:t>Iñíguez</a:t>
            </a:r>
            <a:r>
              <a:rPr lang="pt-PT" dirty="0" smtClean="0"/>
              <a:t>, 2004, p</a:t>
            </a:r>
            <a:r>
              <a:rPr lang="pt-PT" dirty="0"/>
              <a:t>. 55).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3985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Rupturas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562" y="1735137"/>
            <a:ext cx="7743452" cy="4698807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AutoNum type="arabicParenR"/>
            </a:pPr>
            <a:r>
              <a:rPr lang="pt-PT" b="1" dirty="0" smtClean="0"/>
              <a:t>Ruptura com </a:t>
            </a:r>
            <a:r>
              <a:rPr lang="pt-PT" b="1" dirty="0"/>
              <a:t>antiga tradição filológica </a:t>
            </a:r>
            <a:r>
              <a:rPr lang="pt-PT" dirty="0" smtClean="0"/>
              <a:t>(</a:t>
            </a:r>
            <a:r>
              <a:rPr lang="pt-PT" dirty="0" err="1"/>
              <a:t>Saussure</a:t>
            </a:r>
            <a:r>
              <a:rPr lang="pt-PT" dirty="0"/>
              <a:t> – séc. </a:t>
            </a:r>
            <a:r>
              <a:rPr lang="pt-PT" dirty="0" smtClean="0"/>
              <a:t>XIX, inicio </a:t>
            </a:r>
            <a:r>
              <a:rPr lang="pt-PT" dirty="0"/>
              <a:t>do XX </a:t>
            </a:r>
            <a:r>
              <a:rPr lang="pt-PT" dirty="0" smtClean="0"/>
              <a:t>)</a:t>
            </a:r>
          </a:p>
          <a:p>
            <a:pPr marL="457200" indent="-457200">
              <a:buAutoNum type="arabicParenR"/>
            </a:pPr>
            <a:r>
              <a:rPr lang="pt-PT" b="1" dirty="0"/>
              <a:t>Filosofia </a:t>
            </a:r>
            <a:r>
              <a:rPr lang="pt-PT" b="1" dirty="0" smtClean="0"/>
              <a:t>analítica</a:t>
            </a:r>
            <a:r>
              <a:rPr lang="pt-PT" dirty="0" smtClean="0"/>
              <a:t>: o </a:t>
            </a:r>
            <a:r>
              <a:rPr lang="pt-PT" dirty="0"/>
              <a:t>olhar da filosofia, até então voltado para o mundo interior e privado das entidades mentais, se volta para o mundo passível de ser objetivado e público das produções discursivas </a:t>
            </a:r>
            <a:endParaRPr lang="pt-BR" dirty="0"/>
          </a:p>
          <a:p>
            <a:pPr>
              <a:buFont typeface="Arial"/>
              <a:buChar char="•"/>
            </a:pPr>
            <a:r>
              <a:rPr lang="pt-BR" dirty="0" smtClean="0"/>
              <a:t>  </a:t>
            </a:r>
            <a:r>
              <a:rPr lang="pt-PT" dirty="0" err="1" smtClean="0"/>
              <a:t>Gottlob</a:t>
            </a:r>
            <a:r>
              <a:rPr lang="pt-PT" dirty="0" smtClean="0"/>
              <a:t> </a:t>
            </a:r>
            <a:r>
              <a:rPr lang="pt-PT" dirty="0"/>
              <a:t>Frege (1848-1925) e Bertrand Russel (1872-1970</a:t>
            </a:r>
            <a:r>
              <a:rPr lang="pt-PT" dirty="0" smtClean="0"/>
              <a:t>)</a:t>
            </a:r>
          </a:p>
          <a:p>
            <a:pPr>
              <a:buFont typeface="Arial"/>
              <a:buChar char="•"/>
            </a:pPr>
            <a:r>
              <a:rPr lang="pt-PT" dirty="0" smtClean="0"/>
              <a:t>Frege: “</a:t>
            </a:r>
            <a:r>
              <a:rPr lang="pt-PT" dirty="0"/>
              <a:t>teoria da quantificação” (base da lógica moderna</a:t>
            </a:r>
            <a:r>
              <a:rPr lang="pt-PT" dirty="0" smtClean="0"/>
              <a:t>)</a:t>
            </a:r>
            <a:r>
              <a:rPr lang="pt-PT" dirty="0"/>
              <a:t> </a:t>
            </a:r>
            <a:r>
              <a:rPr lang="pt-PT" dirty="0" smtClean="0"/>
              <a:t>– transforma os </a:t>
            </a:r>
            <a:r>
              <a:rPr lang="pt-PT" dirty="0"/>
              <a:t>enunciados linguísticos em proposições, cujo valor de verdade podia ser estabelecido de maneira rigorosamente formal </a:t>
            </a:r>
          </a:p>
          <a:p>
            <a:pPr>
              <a:buFont typeface="Arial"/>
              <a:buChar char="•"/>
            </a:pPr>
            <a:r>
              <a:rPr lang="pt-PT" dirty="0" smtClean="0"/>
              <a:t>Estudo das ideias X estudo dos enunciados linguísticos</a:t>
            </a:r>
          </a:p>
          <a:p>
            <a:pPr>
              <a:buFont typeface="Arial"/>
              <a:buChar char="•"/>
            </a:pPr>
            <a:r>
              <a:rPr lang="pt-PT" dirty="0" smtClean="0"/>
              <a:t>“não </a:t>
            </a:r>
            <a:r>
              <a:rPr lang="pt-PT" dirty="0"/>
              <a:t>são as ideias que correspondem aos objetos  do mundo, mas as </a:t>
            </a:r>
            <a:r>
              <a:rPr lang="pt-PT" dirty="0" smtClean="0"/>
              <a:t>palavras” </a:t>
            </a:r>
            <a:r>
              <a:rPr lang="pt-PT" dirty="0"/>
              <a:t>(tese </a:t>
            </a:r>
            <a:r>
              <a:rPr lang="pt-PT" dirty="0" smtClean="0"/>
              <a:t>realista)</a:t>
            </a:r>
            <a:r>
              <a:rPr lang="pt-BR" dirty="0" smtClean="0"/>
              <a:t> </a:t>
            </a:r>
            <a:endParaRPr lang="pt-BR" dirty="0"/>
          </a:p>
          <a:p>
            <a:pPr>
              <a:buFont typeface="Arial"/>
              <a:buChar char="•"/>
            </a:pPr>
            <a:endParaRPr lang="pt-BR" dirty="0"/>
          </a:p>
          <a:p>
            <a:pPr marL="457200" indent="-457200">
              <a:buAutoNum type="arabi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6340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765" y="522901"/>
            <a:ext cx="7907952" cy="604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3) </a:t>
            </a:r>
            <a:r>
              <a:rPr lang="pt-PT" b="1" dirty="0"/>
              <a:t>Estímulo </a:t>
            </a:r>
            <a:r>
              <a:rPr lang="pt-PT" b="1" dirty="0" smtClean="0"/>
              <a:t>neopositivista</a:t>
            </a:r>
          </a:p>
          <a:p>
            <a:pPr>
              <a:buFont typeface="Arial"/>
              <a:buChar char="•"/>
            </a:pPr>
            <a:r>
              <a:rPr lang="pt-PT" dirty="0" smtClean="0"/>
              <a:t> </a:t>
            </a:r>
            <a:r>
              <a:rPr lang="pt-PT" dirty="0"/>
              <a:t>Ludwig </a:t>
            </a:r>
            <a:r>
              <a:rPr lang="pt-PT" dirty="0" err="1"/>
              <a:t>Wittgenstein</a:t>
            </a:r>
            <a:r>
              <a:rPr lang="pt-PT" dirty="0"/>
              <a:t> (1889-1951) começa a estudar com Russell e  logo publica o Tratado Lógico Filosófico (</a:t>
            </a:r>
            <a:r>
              <a:rPr lang="pt-PT" dirty="0" smtClean="0"/>
              <a:t>1921)</a:t>
            </a:r>
          </a:p>
          <a:p>
            <a:pPr>
              <a:buFont typeface="Arial"/>
              <a:buChar char="•"/>
            </a:pPr>
            <a:r>
              <a:rPr lang="pt-PT" dirty="0" smtClean="0"/>
              <a:t>Círculo de Viena (1929)</a:t>
            </a:r>
            <a:r>
              <a:rPr lang="pt-BR" dirty="0" smtClean="0"/>
              <a:t> </a:t>
            </a:r>
          </a:p>
          <a:p>
            <a:pPr>
              <a:buFont typeface="Arial"/>
              <a:buChar char="•"/>
            </a:pPr>
            <a:endParaRPr lang="pt-BR" dirty="0"/>
          </a:p>
          <a:p>
            <a:pPr>
              <a:buFont typeface="Arial"/>
              <a:buChar char="•"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>
              <a:buFont typeface="Arial"/>
              <a:buChar char="•"/>
            </a:pPr>
            <a:r>
              <a:rPr lang="pt-PT" dirty="0"/>
              <a:t>só existem 2 tipos de enunciados válidos: os enunciados lógico-matemáticos (enunciados “analíticos”)</a:t>
            </a:r>
            <a:r>
              <a:rPr lang="pt-BR" dirty="0"/>
              <a:t> </a:t>
            </a:r>
            <a:r>
              <a:rPr lang="pt-BR" dirty="0" smtClean="0"/>
              <a:t>e </a:t>
            </a:r>
            <a:r>
              <a:rPr lang="pt-PT" dirty="0"/>
              <a:t>enunciados empíricos (enunciados “sintéticos”) </a:t>
            </a:r>
            <a:endParaRPr lang="pt-BR" dirty="0"/>
          </a:p>
          <a:p>
            <a:pPr>
              <a:buFont typeface="Arial"/>
              <a:buChar char="•"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175192"/>
            <a:ext cx="7313613" cy="132343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2000" dirty="0"/>
              <a:t>“para ter garantias de cientificidade é preciso reformar a linguagem usando todos os recursos técnicos da nova lógica e submetendo os enunciados a um exame rigoroso para avaliar sua consistência lógica, transformando-os em proposições.” </a:t>
            </a:r>
            <a:r>
              <a:rPr lang="pt-PT" sz="2000" dirty="0" smtClean="0"/>
              <a:t>(</a:t>
            </a:r>
            <a:r>
              <a:rPr lang="pt-PT" sz="2000" dirty="0" err="1" smtClean="0"/>
              <a:t>Ibáñez</a:t>
            </a:r>
            <a:r>
              <a:rPr lang="pt-PT" sz="2000" dirty="0" smtClean="0"/>
              <a:t>, 2004, p</a:t>
            </a:r>
            <a:r>
              <a:rPr lang="pt-PT" sz="2000" dirty="0"/>
              <a:t>. 29)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77074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2337</TotalTime>
  <Words>2900</Words>
  <Application>Microsoft Macintosh PowerPoint</Application>
  <PresentationFormat>On-screen Show (4:3)</PresentationFormat>
  <Paragraphs>82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Inkwell</vt:lpstr>
      <vt:lpstr>Contribuições teóricas para o estudo das relações humanas: o giro linguístico</vt:lpstr>
      <vt:lpstr>O Giro Linguístico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Rupturas </vt:lpstr>
      <vt:lpstr>PowerPoint Presentation</vt:lpstr>
      <vt:lpstr>PowerPoint Presentation</vt:lpstr>
      <vt:lpstr>PowerPoint Presentation</vt:lpstr>
      <vt:lpstr>PowerPoint Presentation</vt:lpstr>
      <vt:lpstr>Abordagens Construcionistas</vt:lpstr>
      <vt:lpstr>Desconstruções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Referências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Psicologia Social contemporânea e as influências do giro linguístico: a postura construcionista e a Teoria das Representações Sociais. </dc:title>
  <dc:creator>Mariana Prioli Cordeiro</dc:creator>
  <cp:lastModifiedBy>Revisor 1</cp:lastModifiedBy>
  <cp:revision>28</cp:revision>
  <dcterms:created xsi:type="dcterms:W3CDTF">2017-10-30T09:49:18Z</dcterms:created>
  <dcterms:modified xsi:type="dcterms:W3CDTF">2020-09-15T13:01:45Z</dcterms:modified>
</cp:coreProperties>
</file>