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2" r:id="rId3"/>
    <p:sldId id="263" r:id="rId4"/>
    <p:sldId id="259" r:id="rId5"/>
    <p:sldId id="265" r:id="rId6"/>
    <p:sldId id="264" r:id="rId7"/>
    <p:sldId id="266" r:id="rId8"/>
    <p:sldId id="269" r:id="rId9"/>
    <p:sldId id="267" r:id="rId10"/>
    <p:sldId id="270" r:id="rId11"/>
    <p:sldId id="271" r:id="rId12"/>
    <p:sldId id="268" r:id="rId13"/>
    <p:sldId id="272" r:id="rId14"/>
    <p:sldId id="273" r:id="rId15"/>
    <p:sldId id="274" r:id="rId16"/>
    <p:sldId id="275" r:id="rId17"/>
    <p:sldId id="276" r:id="rId18"/>
    <p:sldId id="278" r:id="rId19"/>
    <p:sldId id="277" r:id="rId20"/>
    <p:sldId id="279" r:id="rId21"/>
    <p:sldId id="280" r:id="rId22"/>
    <p:sldId id="281" r:id="rId23"/>
    <p:sldId id="282" r:id="rId24"/>
    <p:sldId id="283" r:id="rId25"/>
    <p:sldId id="284" r:id="rId26"/>
    <p:sldId id="286" r:id="rId27"/>
    <p:sldId id="285" r:id="rId28"/>
    <p:sldId id="287" r:id="rId29"/>
    <p:sldId id="289" r:id="rId30"/>
    <p:sldId id="288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5" r:id="rId46"/>
    <p:sldId id="304" r:id="rId47"/>
    <p:sldId id="307" r:id="rId48"/>
    <p:sldId id="306" r:id="rId4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/>
    <p:restoredTop sz="94648"/>
  </p:normalViewPr>
  <p:slideViewPr>
    <p:cSldViewPr snapToGrid="0" snapToObjects="1">
      <p:cViewPr varScale="1">
        <p:scale>
          <a:sx n="98" d="100"/>
          <a:sy n="98" d="100"/>
        </p:scale>
        <p:origin x="208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C4C6E-2C8B-B944-99BD-43F8BB178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BFCA7A-AA88-FE41-BB08-2A2FABE21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8E184A-BD02-844F-849B-C52C9C829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97295-2EDB-2742-9D9B-D0AF40B830FC}" type="datetimeFigureOut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B47DB-02D8-0647-8FF4-DCF0E3E73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14452-71CA-F840-A1B0-4983804A2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3E88-2F29-9A49-A7FA-14E78196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46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3EDF7-500D-7B47-AC5C-E42CE620A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06554D-91F2-D642-BD60-7B73FC8BCA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97107-4F03-6C4D-A7BB-FBCA1B290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97295-2EDB-2742-9D9B-D0AF40B830FC}" type="datetimeFigureOut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5CA8B-5DD1-0142-AEDC-D8030288A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21E65-E767-4344-B96B-24E6B5F8B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3E88-2F29-9A49-A7FA-14E78196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20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9CFC68-3774-1343-8F08-D656C82200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F66A51-D532-5F40-B749-DC8CA1D1A3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E9DA5-21ED-024F-9A50-2824DD87E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97295-2EDB-2742-9D9B-D0AF40B830FC}" type="datetimeFigureOut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F55B8-C522-8844-B276-27F472209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35DAE9-FC80-E744-9147-A9D2C1BAD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3E88-2F29-9A49-A7FA-14E78196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60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02168-A9FA-9543-B8DC-0B70D2C04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2E4FE-3C23-B54B-AA77-482362CA6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F8828-41DF-2B4E-B353-FF87070B7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97295-2EDB-2742-9D9B-D0AF40B830FC}" type="datetimeFigureOut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77701-6E4D-7845-826A-209839503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E417E-51EA-0745-A1B8-827572906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3E88-2F29-9A49-A7FA-14E78196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8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4157F-EAF9-3C47-A1C2-58DA5B03A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171B80-21FD-5941-BFE6-8D4A22F98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CFF50-B3FC-754A-A8F1-B41BD8AEE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97295-2EDB-2742-9D9B-D0AF40B830FC}" type="datetimeFigureOut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E3DCB-EC99-1A47-88E1-A588D10FA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67083-9200-6940-8E52-9D87A6AAE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3E88-2F29-9A49-A7FA-14E78196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67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90D60-46FA-EA49-BFEB-742BFC00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DA1C1-504B-0E4F-8F5C-D64DDAB8B0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0678A7-8560-D64E-BAE1-4A5258DECA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29F57B-7B0C-5442-800D-4C26ED036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97295-2EDB-2742-9D9B-D0AF40B830FC}" type="datetimeFigureOut">
              <a:rPr lang="en-US" smtClean="0"/>
              <a:t>5/2/18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BF59A1-C4C1-544F-AAC0-9F7155359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257CAD-E05C-4D41-870E-89630BFC3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3E88-2F29-9A49-A7FA-14E78196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2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72D5D-8E00-7E4D-B5CE-651B157FE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FA629B-833D-5042-8D04-4A8CCD5929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F8B41F-A803-8041-AECC-BA36D2210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367831-B3B7-C243-A36E-0A0D96ADD6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BC97F1-FA47-0A49-A845-CD2977F3CC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18C468-09AD-9A42-BC43-1DDEC2B1D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97295-2EDB-2742-9D9B-D0AF40B830FC}" type="datetimeFigureOut">
              <a:rPr lang="en-US" smtClean="0"/>
              <a:t>5/2/18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50065F-5DEB-8B4B-8401-B40A5F8FE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CBE783-C97B-8E4F-B6E9-729A7E01D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3E88-2F29-9A49-A7FA-14E78196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4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44496-709E-C640-92DB-9357C526F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1B9F5C-D613-1A40-9BD5-8240279BB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97295-2EDB-2742-9D9B-D0AF40B830FC}" type="datetimeFigureOut">
              <a:rPr lang="en-US" smtClean="0"/>
              <a:t>5/2/18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74F449-02FE-B74E-9D76-724D1F428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53232B-D822-5A47-B843-4C88DC236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3E88-2F29-9A49-A7FA-14E78196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31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059EA8-C167-A741-9791-86027D9C3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97295-2EDB-2742-9D9B-D0AF40B830FC}" type="datetimeFigureOut">
              <a:rPr lang="en-US" smtClean="0"/>
              <a:t>5/2/18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EAC65E-8AF3-8548-AE2C-25B89C11B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C4A970-036F-624E-A7FF-1B4892496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3E88-2F29-9A49-A7FA-14E78196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33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570B1-4601-8245-B4C5-6B45FB62B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E2DFA-D816-3D4A-B4C1-E4155161E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84BE5A-410C-1642-810B-91449D7CA4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ACCFB1-3B93-E84C-9983-FAADD9C65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97295-2EDB-2742-9D9B-D0AF40B830FC}" type="datetimeFigureOut">
              <a:rPr lang="en-US" smtClean="0"/>
              <a:t>5/2/18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BB4EAC-08C7-8942-A3B0-189D8BB30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5ED43A-A61D-0448-9A4F-5DAB28108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3E88-2F29-9A49-A7FA-14E78196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4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6A3AF-309A-2946-AC51-A06BA0E81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7B3262-8AA6-BB49-BAF6-3824691EFB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0781AC-AEE7-C04A-9271-DD78776F7F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46E60B-460E-8D44-AC6D-7A58BB311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97295-2EDB-2742-9D9B-D0AF40B830FC}" type="datetimeFigureOut">
              <a:rPr lang="en-US" smtClean="0"/>
              <a:t>5/2/18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62FE5F-8807-BA4E-8C80-CB257CEC2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A9EB53-1BAC-F449-BEAD-062D3BB7F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3E88-2F29-9A49-A7FA-14E78196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40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6030A8-EFE8-9042-82F2-B86B4F49B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F4C1B-B495-FB4C-BF37-4DDF4AE668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09E5E-C527-E34A-9A49-E7F2D2B9DD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97295-2EDB-2742-9D9B-D0AF40B830FC}" type="datetimeFigureOut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EC63A-6733-3A4A-A33B-277683A1FE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A7FF0-AAF9-0140-A2A1-0676243EB4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33E88-2F29-9A49-A7FA-14E78196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41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8664E-F7BD-294F-9EC0-67523F22A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Sobre o Plano Real, é correto afirmar que: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9559B-3B4F-BE4C-91AE-64E0BEB72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496" y="779711"/>
            <a:ext cx="11597641" cy="56994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dirty="0"/>
              <a:t> </a:t>
            </a:r>
            <a:endParaRPr lang="en-US" sz="2000" dirty="0"/>
          </a:p>
          <a:p>
            <a:pPr marL="0" indent="0">
              <a:buNone/>
            </a:pPr>
            <a:r>
              <a:rPr lang="pt-BR" sz="2000" dirty="0"/>
              <a:t>  </a:t>
            </a:r>
            <a:r>
              <a:rPr lang="en-US" sz="2000" dirty="0"/>
              <a:t>(. ) </a:t>
            </a:r>
            <a:r>
              <a:rPr lang="pt-BR" sz="2000" dirty="0"/>
              <a:t>O Plano Real pode ser dividido em 3 fases: Ajuste fiscal prévio, Indexação completa da economia (URV) e controle da dívida interna.</a:t>
            </a:r>
          </a:p>
          <a:p>
            <a:pPr marL="0" lvl="0" indent="0">
              <a:buNone/>
            </a:pPr>
            <a:endParaRPr lang="en-US" sz="2000" dirty="0"/>
          </a:p>
          <a:p>
            <a:pPr marL="0" lvl="0" indent="0">
              <a:buNone/>
            </a:pPr>
            <a:r>
              <a:rPr lang="pt-BR" sz="2000" dirty="0"/>
              <a:t> </a:t>
            </a:r>
            <a:r>
              <a:rPr lang="en-US" sz="2000" dirty="0"/>
              <a:t>(. ) </a:t>
            </a:r>
            <a:r>
              <a:rPr lang="pt-BR" sz="2000" dirty="0"/>
              <a:t>O Plano Real partiu de um diagnóstico de inflação de demanda, para isto adotou um conjunto de corte de despesas implementadas no Plano de Ação Imediata (PAI).</a:t>
            </a:r>
          </a:p>
          <a:p>
            <a:pPr marL="0" lvl="0" indent="0">
              <a:buNone/>
            </a:pPr>
            <a:endParaRPr lang="en-US" sz="2000" dirty="0"/>
          </a:p>
          <a:p>
            <a:pPr marL="0" lvl="0" indent="0">
              <a:buNone/>
            </a:pPr>
            <a:r>
              <a:rPr lang="pt-BR" sz="2000" dirty="0"/>
              <a:t> </a:t>
            </a:r>
            <a:r>
              <a:rPr lang="en-US" sz="2000" dirty="0"/>
              <a:t>(. ) </a:t>
            </a:r>
            <a:r>
              <a:rPr lang="pt-BR" sz="2000" dirty="0"/>
              <a:t>Para manter o Real valorizado, nos momentos de crises externas (1995, 1997 e 1998), o governo brasileiro adotou uma baixa taxa de juros interna para incentivar o aumento da produção interna.</a:t>
            </a:r>
          </a:p>
          <a:p>
            <a:pPr marL="0" lvl="0" indent="0">
              <a:buNone/>
            </a:pPr>
            <a:endParaRPr lang="en-US" sz="2000" dirty="0"/>
          </a:p>
          <a:p>
            <a:pPr marL="0" lvl="0" indent="0">
              <a:buNone/>
            </a:pPr>
            <a:r>
              <a:rPr lang="pt-BR" sz="2000" dirty="0"/>
              <a:t> </a:t>
            </a:r>
            <a:r>
              <a:rPr lang="en-US" sz="2000" dirty="0"/>
              <a:t>(. ) </a:t>
            </a:r>
            <a:r>
              <a:rPr lang="pt-BR" sz="2000" dirty="0"/>
              <a:t>Assim como os planos de contenção de inflação, adotados anteriormente, o Plano Real pretendia combater o processo inflacionário com a liberação comercial e a adoção de taxa de juros fixa.</a:t>
            </a:r>
          </a:p>
          <a:p>
            <a:pPr marL="0" lvl="0" indent="0">
              <a:buNone/>
            </a:pPr>
            <a:endParaRPr lang="en-US" sz="2000" dirty="0"/>
          </a:p>
          <a:p>
            <a:pPr marL="0" lvl="0" indent="0">
              <a:buNone/>
            </a:pPr>
            <a:r>
              <a:rPr lang="pt-BR" sz="2000" dirty="0"/>
              <a:t> </a:t>
            </a:r>
            <a:r>
              <a:rPr lang="en-US" sz="2000" dirty="0"/>
              <a:t>(. ) </a:t>
            </a:r>
            <a:r>
              <a:rPr lang="pt-BR" sz="2000" dirty="0"/>
              <a:t>Para garantir a entrada de recursos externos e para manter a valorização do real, o governo brasileiro acentuou o processo de privatização das empresas estatais, promoveu elevadas taxas de juros e, quando necessário, recorreu a empréstimos externos. </a:t>
            </a:r>
            <a:endParaRPr lang="en-US" sz="2000" dirty="0"/>
          </a:p>
          <a:p>
            <a:pPr marL="0" indent="0">
              <a:buNone/>
            </a:pPr>
            <a:r>
              <a:rPr lang="pt-BR" sz="2000" dirty="0"/>
              <a:t> 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72001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874B1-2115-2C43-8DA0-E344911F4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 </a:t>
            </a:r>
            <a:br>
              <a:rPr lang="en-US" dirty="0"/>
            </a:br>
            <a:r>
              <a:rPr lang="pt-BR" dirty="0"/>
              <a:t>Qual das afirmações a seguir pode ser atribuída ao Plano Real?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74C7E-CD5F-624F-9D9D-D4452C255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/>
              <a:t> 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(. ) Permitiu, nos primeiros anos, a geração de superávit nas transações correntes.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(. ) Houve grande expansão do multiplicador bancário devido a programas como o PROER.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(. ) Reduziu significativamente a inflação, mas aumentou a concentração de renda e a dívida externa.</a:t>
            </a:r>
            <a:endParaRPr lang="en-US" dirty="0"/>
          </a:p>
          <a:p>
            <a:pPr marL="0" lvl="0" indent="0">
              <a:buNone/>
            </a:pPr>
            <a:r>
              <a:rPr lang="pt-BR" b="1" dirty="0"/>
              <a:t>(. ) Foi uma estabilização com base no grande volume de reservas internacionais, o que permitia sustentar o câmbio.</a:t>
            </a:r>
            <a:endParaRPr lang="en-US" b="1" dirty="0"/>
          </a:p>
          <a:p>
            <a:pPr marL="0" lvl="0" indent="0">
              <a:buNone/>
            </a:pPr>
            <a:r>
              <a:rPr lang="pt-BR" dirty="0"/>
              <a:t>(. ) Foi uma estabilização com base em políticas monetária e fiscal expansivas.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 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308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874B1-2115-2C43-8DA0-E344911F4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 primeira fase do Plano Real foi caracterizada pela seguinte medida: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74C7E-CD5F-624F-9D9D-D4452C255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 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A. criação da unidade real de valor.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B. estabelecimento das regras de emissão e </a:t>
            </a:r>
            <a:r>
              <a:rPr lang="pt-BR" dirty="0" err="1"/>
              <a:t>lastreamento</a:t>
            </a:r>
            <a:r>
              <a:rPr lang="pt-BR" dirty="0"/>
              <a:t> da nova moeda (real).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C. eliminação do componente inercial da inflação.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D. congelamento de preços e salários.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E. promoção de um ajuste fiscal.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979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874B1-2115-2C43-8DA0-E344911F4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 primeira fase do Plano Real foi caracterizada pela seguinte medida: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74C7E-CD5F-624F-9D9D-D4452C255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 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A. criação da unidade real de valor.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B. estabelecimento das regras de emissão e </a:t>
            </a:r>
            <a:r>
              <a:rPr lang="pt-BR" dirty="0" err="1"/>
              <a:t>lastreamento</a:t>
            </a:r>
            <a:r>
              <a:rPr lang="pt-BR" dirty="0"/>
              <a:t> da nova moeda (real).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C. eliminação do componente inercial da inflação.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D. congelamento de preços e salários.</a:t>
            </a:r>
            <a:endParaRPr lang="en-US" dirty="0"/>
          </a:p>
          <a:p>
            <a:pPr marL="0" lvl="0" indent="0">
              <a:buNone/>
            </a:pPr>
            <a:r>
              <a:rPr lang="pt-BR" b="1" dirty="0"/>
              <a:t>E. promoção de um ajuste fiscal.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132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F71C1-432D-0540-A9D9-25B162670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Em relação ao Plano Real, está incorreta a seguinte alternativa: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2C6AF-3125-974B-926C-B75DFD082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690688"/>
            <a:ext cx="11170920" cy="4801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3400" dirty="0"/>
              <a:t> </a:t>
            </a:r>
            <a:endParaRPr lang="en-US" sz="3400" dirty="0"/>
          </a:p>
          <a:p>
            <a:pPr marL="0" indent="0">
              <a:buNone/>
            </a:pPr>
            <a:r>
              <a:rPr lang="pt-BR" sz="3400" dirty="0"/>
              <a:t>a. </a:t>
            </a:r>
            <a:r>
              <a:rPr lang="pt-BR" sz="2400" dirty="0"/>
              <a:t>Foi originalmente concebido como um programa em três fases.</a:t>
            </a:r>
          </a:p>
          <a:p>
            <a:pPr marL="0" lvl="0" indent="0">
              <a:buNone/>
            </a:pPr>
            <a:endParaRPr lang="en-US" sz="2400" dirty="0"/>
          </a:p>
          <a:p>
            <a:pPr marL="0" lvl="0" indent="0">
              <a:buNone/>
            </a:pPr>
            <a:r>
              <a:rPr lang="pt-BR" sz="2400" dirty="0"/>
              <a:t>b. A primeira fase do Plano Real tinha como função promover um ajuste fiscal.</a:t>
            </a:r>
          </a:p>
          <a:p>
            <a:pPr marL="0" lvl="0" indent="0">
              <a:buNone/>
            </a:pPr>
            <a:endParaRPr lang="en-US" sz="2400" dirty="0"/>
          </a:p>
          <a:p>
            <a:pPr marL="0" lvl="0" indent="0">
              <a:buNone/>
            </a:pPr>
            <a:r>
              <a:rPr lang="pt-BR" sz="2400" dirty="0"/>
              <a:t>c. A segunda fase do Plano Real visava à criação de um padrão estável de valor, denominado URV.</a:t>
            </a:r>
          </a:p>
          <a:p>
            <a:pPr marL="0" lvl="0" indent="0">
              <a:buNone/>
            </a:pPr>
            <a:endParaRPr lang="en-US" sz="2400" dirty="0"/>
          </a:p>
          <a:p>
            <a:pPr marL="0" lvl="0" indent="0">
              <a:buNone/>
            </a:pPr>
            <a:r>
              <a:rPr lang="pt-BR" sz="2400" dirty="0"/>
              <a:t>d. A terceira fase do Plano Real estabelecia as regras de emissão e </a:t>
            </a:r>
            <a:r>
              <a:rPr lang="pt-BR" sz="2400" dirty="0" err="1"/>
              <a:t>lastreamento</a:t>
            </a:r>
            <a:r>
              <a:rPr lang="pt-BR" sz="2400" dirty="0"/>
              <a:t> da nova moeda visando a garantir sua estabilidade.</a:t>
            </a:r>
          </a:p>
          <a:p>
            <a:pPr marL="0" lvl="0" indent="0">
              <a:buNone/>
            </a:pPr>
            <a:endParaRPr lang="en-US" sz="2400" dirty="0"/>
          </a:p>
          <a:p>
            <a:pPr marL="0" lvl="0" indent="0">
              <a:buNone/>
            </a:pPr>
            <a:r>
              <a:rPr lang="pt-BR" sz="2400" dirty="0"/>
              <a:t>e. A primeira fase do Plano Real buscava eliminar o componente inercial da inflação.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133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F71C1-432D-0540-A9D9-25B162670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Em relação ao Plano Real, está incorreta a seguinte alternativa: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2C6AF-3125-974B-926C-B75DFD082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690688"/>
            <a:ext cx="11170920" cy="4801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3400" dirty="0"/>
              <a:t> </a:t>
            </a:r>
            <a:endParaRPr lang="en-US" sz="3400" dirty="0"/>
          </a:p>
          <a:p>
            <a:pPr marL="0" indent="0">
              <a:buNone/>
            </a:pPr>
            <a:r>
              <a:rPr lang="pt-BR" sz="3400" dirty="0"/>
              <a:t>a. </a:t>
            </a:r>
            <a:r>
              <a:rPr lang="pt-BR" sz="2400" dirty="0"/>
              <a:t>Foi originalmente concebido como um programa em três fases.</a:t>
            </a:r>
          </a:p>
          <a:p>
            <a:pPr marL="0" lvl="0" indent="0">
              <a:buNone/>
            </a:pPr>
            <a:endParaRPr lang="en-US" sz="2400" dirty="0"/>
          </a:p>
          <a:p>
            <a:pPr marL="0" lvl="0" indent="0">
              <a:buNone/>
            </a:pPr>
            <a:r>
              <a:rPr lang="pt-BR" sz="2400" dirty="0"/>
              <a:t>b. A primeira fase do Plano Real tinha como função promover um ajuste fiscal.</a:t>
            </a:r>
          </a:p>
          <a:p>
            <a:pPr marL="0" lvl="0" indent="0">
              <a:buNone/>
            </a:pPr>
            <a:endParaRPr lang="en-US" sz="2400" dirty="0"/>
          </a:p>
          <a:p>
            <a:pPr marL="0" lvl="0" indent="0">
              <a:buNone/>
            </a:pPr>
            <a:r>
              <a:rPr lang="pt-BR" sz="2400" dirty="0"/>
              <a:t>c. A segunda fase do Plano Real visava à criação de um padrão estável de valor, denominado URV.</a:t>
            </a:r>
          </a:p>
          <a:p>
            <a:pPr marL="0" lvl="0" indent="0">
              <a:buNone/>
            </a:pPr>
            <a:endParaRPr lang="en-US" sz="2400" dirty="0"/>
          </a:p>
          <a:p>
            <a:pPr marL="0" lvl="0" indent="0">
              <a:buNone/>
            </a:pPr>
            <a:r>
              <a:rPr lang="pt-BR" sz="2400" dirty="0"/>
              <a:t>d. A terceira fase do Plano Real estabelecia as regras de emissão e </a:t>
            </a:r>
            <a:r>
              <a:rPr lang="pt-BR" sz="2400" dirty="0" err="1"/>
              <a:t>lastreamento</a:t>
            </a:r>
            <a:r>
              <a:rPr lang="pt-BR" sz="2400" dirty="0"/>
              <a:t> da nova moeda visando a garantir sua estabilidade.</a:t>
            </a:r>
          </a:p>
          <a:p>
            <a:pPr marL="0" lvl="0" indent="0">
              <a:buNone/>
            </a:pPr>
            <a:endParaRPr lang="en-US" sz="2400" dirty="0"/>
          </a:p>
          <a:p>
            <a:pPr marL="0" lvl="0" indent="0">
              <a:buNone/>
            </a:pPr>
            <a:r>
              <a:rPr lang="pt-BR" sz="2400" b="1" dirty="0"/>
              <a:t>e. A primeira fase do Plano Real buscava eliminar o componente inercial da inflação.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 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544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DD4B5-04A3-0A4B-8B57-02D1DAA69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Identificar</a:t>
            </a:r>
            <a:r>
              <a:rPr lang="en-US" dirty="0"/>
              <a:t> C </a:t>
            </a:r>
            <a:r>
              <a:rPr lang="en-US" dirty="0" err="1"/>
              <a:t>ou</a:t>
            </a:r>
            <a:r>
              <a:rPr lang="en-US" dirty="0"/>
              <a:t> 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8B33E-B781-C443-9A64-EE59ADB85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Na década de 90 do século passado, houve aumento da dívida líquida em percentual do PIB do governo federal e estabilização da dívida nos estados, no Distrito Federal e nos municípios.  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 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O déficit do governo pode ser medido pela variação da dívida pública.   </a:t>
            </a:r>
            <a:endParaRPr lang="en-US" dirty="0"/>
          </a:p>
          <a:p>
            <a:pPr marL="0" indent="0">
              <a:buNone/>
            </a:pPr>
            <a:br>
              <a:rPr lang="pt-BR" dirty="0"/>
            </a:br>
            <a:r>
              <a:rPr lang="pt-BR" dirty="0"/>
              <a:t>As receitas de senhoriagem, entre meados da década de 80 e da de 90 do século passado, contribuíram para o financiamento do déficit público, permitindo, em determinados períodos, a redução da dívida líquida como proporção do PIB.  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529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44BEA-F625-6B49-B42C-827C7CE17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95" y="500061"/>
            <a:ext cx="10515600" cy="1325563"/>
          </a:xfrm>
        </p:spPr>
        <p:txBody>
          <a:bodyPr>
            <a:noAutofit/>
          </a:bodyPr>
          <a:lstStyle/>
          <a:p>
            <a:r>
              <a:rPr lang="pt-BR" sz="3600" dirty="0"/>
              <a:t>Em relação à evolução da dívida líquida do setor público no Brasil, assinale a alternativa INCORRETA. 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193040C-552E-344A-8C54-D9DEFC684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195" y="1564366"/>
            <a:ext cx="11048999" cy="4744993"/>
          </a:xfrm>
        </p:spPr>
        <p:txBody>
          <a:bodyPr>
            <a:noAutofit/>
          </a:bodyPr>
          <a:lstStyle/>
          <a:p>
            <a:r>
              <a:rPr lang="en-US" sz="2400" dirty="0"/>
              <a:t>a)	O </a:t>
            </a:r>
            <a:r>
              <a:rPr lang="en-US" sz="2400" dirty="0" err="1"/>
              <a:t>período</a:t>
            </a:r>
            <a:r>
              <a:rPr lang="en-US" sz="2400" dirty="0"/>
              <a:t> de 1981 a 1984 </a:t>
            </a:r>
            <a:r>
              <a:rPr lang="en-US" sz="2400" dirty="0" err="1"/>
              <a:t>é</a:t>
            </a:r>
            <a:r>
              <a:rPr lang="en-US" sz="2400" dirty="0"/>
              <a:t> </a:t>
            </a:r>
            <a:r>
              <a:rPr lang="en-US" sz="2400" dirty="0" err="1"/>
              <a:t>caracterizado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/>
              <a:t>elevação</a:t>
            </a:r>
            <a:r>
              <a:rPr lang="en-US" sz="2400" dirty="0"/>
              <a:t> da </a:t>
            </a:r>
            <a:r>
              <a:rPr lang="en-US" sz="2400" dirty="0" err="1"/>
              <a:t>relação</a:t>
            </a:r>
            <a:r>
              <a:rPr lang="en-US" sz="2400" dirty="0"/>
              <a:t> </a:t>
            </a:r>
            <a:r>
              <a:rPr lang="en-US" sz="2400" dirty="0" err="1"/>
              <a:t>dívida</a:t>
            </a:r>
            <a:r>
              <a:rPr lang="en-US" sz="2400" dirty="0"/>
              <a:t>/PIB, </a:t>
            </a:r>
            <a:r>
              <a:rPr lang="en-US" sz="2400" dirty="0" err="1"/>
              <a:t>em</a:t>
            </a:r>
            <a:r>
              <a:rPr lang="en-US" sz="2400" dirty="0"/>
              <a:t> um </a:t>
            </a:r>
            <a:r>
              <a:rPr lang="en-US" sz="2400" dirty="0" err="1"/>
              <a:t>contexto</a:t>
            </a:r>
            <a:r>
              <a:rPr lang="en-US" sz="2400" dirty="0"/>
              <a:t> de forte </a:t>
            </a:r>
            <a:r>
              <a:rPr lang="en-US" sz="2400" dirty="0" err="1"/>
              <a:t>Déficit</a:t>
            </a:r>
            <a:r>
              <a:rPr lang="en-US" sz="2400" dirty="0"/>
              <a:t> Fiscal e </a:t>
            </a:r>
            <a:r>
              <a:rPr lang="en-US" sz="2400" dirty="0" err="1"/>
              <a:t>estagnação</a:t>
            </a:r>
            <a:r>
              <a:rPr lang="en-US" sz="2400" dirty="0"/>
              <a:t> </a:t>
            </a:r>
            <a:r>
              <a:rPr lang="en-US" sz="2400" dirty="0" err="1"/>
              <a:t>econômica</a:t>
            </a:r>
            <a:r>
              <a:rPr lang="en-US" sz="2400" dirty="0"/>
              <a:t>. </a:t>
            </a:r>
          </a:p>
          <a:p>
            <a:endParaRPr lang="en-US" sz="2400" dirty="0"/>
          </a:p>
          <a:p>
            <a:r>
              <a:rPr lang="en-US" sz="2400" dirty="0"/>
              <a:t>b)	</a:t>
            </a:r>
            <a:r>
              <a:rPr lang="en-US" sz="2400" dirty="0" err="1"/>
              <a:t>Apesar</a:t>
            </a:r>
            <a:r>
              <a:rPr lang="en-US" sz="2400" dirty="0"/>
              <a:t> de um </a:t>
            </a:r>
            <a:r>
              <a:rPr lang="en-US" sz="2400" dirty="0" err="1"/>
              <a:t>elevado</a:t>
            </a:r>
            <a:r>
              <a:rPr lang="en-US" sz="2400" dirty="0"/>
              <a:t> </a:t>
            </a:r>
            <a:r>
              <a:rPr lang="en-US" sz="2400" dirty="0" err="1"/>
              <a:t>Déficit</a:t>
            </a:r>
            <a:r>
              <a:rPr lang="en-US" sz="2400" dirty="0"/>
              <a:t> </a:t>
            </a:r>
            <a:r>
              <a:rPr lang="en-US" sz="2400" dirty="0" err="1"/>
              <a:t>Público</a:t>
            </a:r>
            <a:r>
              <a:rPr lang="en-US" sz="2400" dirty="0"/>
              <a:t>, a </a:t>
            </a:r>
            <a:r>
              <a:rPr lang="en-US" sz="2400" dirty="0" err="1"/>
              <a:t>evolução</a:t>
            </a:r>
            <a:r>
              <a:rPr lang="en-US" sz="2400" dirty="0"/>
              <a:t> da </a:t>
            </a:r>
            <a:r>
              <a:rPr lang="en-US" sz="2400" dirty="0" err="1"/>
              <a:t>relação</a:t>
            </a:r>
            <a:r>
              <a:rPr lang="en-US" sz="2400" dirty="0"/>
              <a:t> </a:t>
            </a:r>
            <a:r>
              <a:rPr lang="en-US" sz="2400" dirty="0" err="1"/>
              <a:t>dívida</a:t>
            </a:r>
            <a:r>
              <a:rPr lang="en-US" sz="2400" dirty="0"/>
              <a:t>/PIB </a:t>
            </a:r>
            <a:r>
              <a:rPr lang="en-US" sz="2400" dirty="0" err="1"/>
              <a:t>apresentou</a:t>
            </a:r>
            <a:r>
              <a:rPr lang="en-US" sz="2400" dirty="0"/>
              <a:t> 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/>
              <a:t>queda</a:t>
            </a:r>
            <a:r>
              <a:rPr lang="en-US" sz="2400" dirty="0"/>
              <a:t>, a </a:t>
            </a:r>
            <a:r>
              <a:rPr lang="en-US" sz="2400" dirty="0" err="1"/>
              <a:t>partir</a:t>
            </a:r>
            <a:r>
              <a:rPr lang="en-US" sz="2400" dirty="0"/>
              <a:t> de </a:t>
            </a:r>
            <a:r>
              <a:rPr lang="en-US" sz="2400" dirty="0" err="1"/>
              <a:t>meados</a:t>
            </a:r>
            <a:r>
              <a:rPr lang="en-US" sz="2400" dirty="0"/>
              <a:t> dos </a:t>
            </a:r>
            <a:r>
              <a:rPr lang="en-US" sz="2400" dirty="0" err="1"/>
              <a:t>anos</a:t>
            </a:r>
            <a:r>
              <a:rPr lang="en-US" sz="2400" dirty="0"/>
              <a:t> 1980.</a:t>
            </a:r>
          </a:p>
          <a:p>
            <a:endParaRPr lang="en-US" sz="2400" dirty="0"/>
          </a:p>
          <a:p>
            <a:r>
              <a:rPr lang="en-US" sz="2400" dirty="0"/>
              <a:t>c)	</a:t>
            </a:r>
            <a:r>
              <a:rPr lang="en-US" sz="2400" dirty="0" err="1"/>
              <a:t>Observou</a:t>
            </a:r>
            <a:r>
              <a:rPr lang="en-US" sz="2400" dirty="0"/>
              <a:t>-se 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/>
              <a:t>mudança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composição</a:t>
            </a:r>
            <a:r>
              <a:rPr lang="en-US" sz="2400" dirty="0"/>
              <a:t> da </a:t>
            </a:r>
            <a:r>
              <a:rPr lang="en-US" sz="2400" dirty="0" err="1"/>
              <a:t>dívida</a:t>
            </a:r>
            <a:r>
              <a:rPr lang="en-US" sz="2400" dirty="0"/>
              <a:t> </a:t>
            </a:r>
            <a:r>
              <a:rPr lang="en-US" sz="2400" dirty="0" err="1"/>
              <a:t>pública</a:t>
            </a:r>
            <a:r>
              <a:rPr lang="en-US" sz="2400" dirty="0"/>
              <a:t> </a:t>
            </a:r>
            <a:r>
              <a:rPr lang="en-US" sz="2400" dirty="0" err="1"/>
              <a:t>brasileira</a:t>
            </a:r>
            <a:r>
              <a:rPr lang="en-US" sz="2400" dirty="0"/>
              <a:t>, a </a:t>
            </a:r>
            <a:r>
              <a:rPr lang="en-US" sz="2400" dirty="0" err="1"/>
              <a:t>partir</a:t>
            </a:r>
            <a:r>
              <a:rPr lang="en-US" sz="2400" dirty="0"/>
              <a:t> dos </a:t>
            </a:r>
            <a:r>
              <a:rPr lang="en-US" sz="2400" dirty="0" err="1"/>
              <a:t>anos</a:t>
            </a:r>
            <a:r>
              <a:rPr lang="en-US" sz="2400" dirty="0"/>
              <a:t> 1990, </a:t>
            </a:r>
            <a:r>
              <a:rPr lang="en-US" sz="2400" dirty="0" err="1"/>
              <a:t>caracterizada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/>
              <a:t>tendência</a:t>
            </a:r>
            <a:r>
              <a:rPr lang="en-US" sz="2400" dirty="0"/>
              <a:t> de </a:t>
            </a:r>
            <a:r>
              <a:rPr lang="en-US" sz="2400" dirty="0" err="1"/>
              <a:t>queda</a:t>
            </a:r>
            <a:r>
              <a:rPr lang="en-US" sz="2400" dirty="0"/>
              <a:t> da </a:t>
            </a:r>
            <a:r>
              <a:rPr lang="en-US" sz="2400" dirty="0" err="1"/>
              <a:t>participação</a:t>
            </a:r>
            <a:r>
              <a:rPr lang="en-US" sz="2400" dirty="0"/>
              <a:t> da </a:t>
            </a:r>
            <a:r>
              <a:rPr lang="en-US" sz="2400" dirty="0" err="1"/>
              <a:t>dívida</a:t>
            </a:r>
            <a:r>
              <a:rPr lang="en-US" sz="2400" dirty="0"/>
              <a:t> externa. </a:t>
            </a:r>
          </a:p>
          <a:p>
            <a:endParaRPr lang="en-US" sz="2400" dirty="0"/>
          </a:p>
          <a:p>
            <a:r>
              <a:rPr lang="en-US" sz="2400" dirty="0"/>
              <a:t>d)	</a:t>
            </a:r>
            <a:r>
              <a:rPr lang="en-US" sz="2400" dirty="0" err="1"/>
              <a:t>Não</a:t>
            </a:r>
            <a:r>
              <a:rPr lang="en-US" sz="2400" dirty="0"/>
              <a:t> </a:t>
            </a:r>
            <a:r>
              <a:rPr lang="en-US" sz="2400" dirty="0" err="1"/>
              <a:t>houve</a:t>
            </a:r>
            <a:r>
              <a:rPr lang="en-US" sz="2400" dirty="0"/>
              <a:t> </a:t>
            </a:r>
            <a:r>
              <a:rPr lang="en-US" sz="2400" dirty="0" err="1"/>
              <a:t>crescimento</a:t>
            </a:r>
            <a:r>
              <a:rPr lang="en-US" sz="2400" dirty="0"/>
              <a:t> </a:t>
            </a:r>
            <a:r>
              <a:rPr lang="en-US" sz="2400" dirty="0" err="1"/>
              <a:t>expressivo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importância</a:t>
            </a:r>
            <a:r>
              <a:rPr lang="en-US" sz="2400" dirty="0"/>
              <a:t> </a:t>
            </a:r>
            <a:r>
              <a:rPr lang="en-US" sz="2400" dirty="0" err="1"/>
              <a:t>relativa</a:t>
            </a:r>
            <a:r>
              <a:rPr lang="en-US" sz="2400" dirty="0"/>
              <a:t> da </a:t>
            </a:r>
            <a:r>
              <a:rPr lang="en-US" sz="2400" dirty="0" err="1"/>
              <a:t>dívida</a:t>
            </a:r>
            <a:r>
              <a:rPr lang="en-US" sz="2400" dirty="0"/>
              <a:t> dos </a:t>
            </a:r>
            <a:r>
              <a:rPr lang="en-US" sz="2400" dirty="0" err="1"/>
              <a:t>estados</a:t>
            </a:r>
            <a:r>
              <a:rPr lang="en-US" sz="2400" dirty="0"/>
              <a:t> e </a:t>
            </a:r>
            <a:r>
              <a:rPr lang="en-US" sz="2400" dirty="0" err="1"/>
              <a:t>municípios</a:t>
            </a:r>
            <a:r>
              <a:rPr lang="en-US" sz="2400" dirty="0"/>
              <a:t> </a:t>
            </a:r>
            <a:r>
              <a:rPr lang="en-US" sz="2400" dirty="0" err="1"/>
              <a:t>durante</a:t>
            </a:r>
            <a:r>
              <a:rPr lang="en-US" sz="2400" dirty="0"/>
              <a:t> o </a:t>
            </a:r>
            <a:r>
              <a:rPr lang="en-US" sz="2400" dirty="0" err="1"/>
              <a:t>período</a:t>
            </a:r>
            <a:r>
              <a:rPr lang="en-US" sz="2400" dirty="0"/>
              <a:t> de 1990 a 1997.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8166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44BEA-F625-6B49-B42C-827C7CE17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95" y="500061"/>
            <a:ext cx="10515600" cy="1325563"/>
          </a:xfrm>
        </p:spPr>
        <p:txBody>
          <a:bodyPr>
            <a:noAutofit/>
          </a:bodyPr>
          <a:lstStyle/>
          <a:p>
            <a:r>
              <a:rPr lang="pt-BR" sz="3600" dirty="0"/>
              <a:t>Em relação à evolução da dívida líquida do setor público no Brasil, assinale a alternativa INCORRETA. 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193040C-552E-344A-8C54-D9DEFC684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195" y="1564366"/>
            <a:ext cx="11048999" cy="4744993"/>
          </a:xfrm>
        </p:spPr>
        <p:txBody>
          <a:bodyPr>
            <a:noAutofit/>
          </a:bodyPr>
          <a:lstStyle/>
          <a:p>
            <a:r>
              <a:rPr lang="en-US" sz="2400" dirty="0"/>
              <a:t>a)	O </a:t>
            </a:r>
            <a:r>
              <a:rPr lang="en-US" sz="2400" dirty="0" err="1"/>
              <a:t>período</a:t>
            </a:r>
            <a:r>
              <a:rPr lang="en-US" sz="2400" dirty="0"/>
              <a:t> de 1981 a 1984 </a:t>
            </a:r>
            <a:r>
              <a:rPr lang="en-US" sz="2400" dirty="0" err="1"/>
              <a:t>é</a:t>
            </a:r>
            <a:r>
              <a:rPr lang="en-US" sz="2400" dirty="0"/>
              <a:t> </a:t>
            </a:r>
            <a:r>
              <a:rPr lang="en-US" sz="2400" dirty="0" err="1"/>
              <a:t>caracterizado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/>
              <a:t>elevação</a:t>
            </a:r>
            <a:r>
              <a:rPr lang="en-US" sz="2400" dirty="0"/>
              <a:t> da </a:t>
            </a:r>
            <a:r>
              <a:rPr lang="en-US" sz="2400" dirty="0" err="1"/>
              <a:t>relação</a:t>
            </a:r>
            <a:r>
              <a:rPr lang="en-US" sz="2400" dirty="0"/>
              <a:t> </a:t>
            </a:r>
            <a:r>
              <a:rPr lang="en-US" sz="2400" dirty="0" err="1"/>
              <a:t>dívida</a:t>
            </a:r>
            <a:r>
              <a:rPr lang="en-US" sz="2400" dirty="0"/>
              <a:t>/PIB, </a:t>
            </a:r>
            <a:r>
              <a:rPr lang="en-US" sz="2400" dirty="0" err="1"/>
              <a:t>em</a:t>
            </a:r>
            <a:r>
              <a:rPr lang="en-US" sz="2400" dirty="0"/>
              <a:t> um </a:t>
            </a:r>
            <a:r>
              <a:rPr lang="en-US" sz="2400" dirty="0" err="1"/>
              <a:t>contexto</a:t>
            </a:r>
            <a:r>
              <a:rPr lang="en-US" sz="2400" dirty="0"/>
              <a:t> de forte </a:t>
            </a:r>
            <a:r>
              <a:rPr lang="en-US" sz="2400" dirty="0" err="1"/>
              <a:t>Déficit</a:t>
            </a:r>
            <a:r>
              <a:rPr lang="en-US" sz="2400" dirty="0"/>
              <a:t> Fiscal e </a:t>
            </a:r>
            <a:r>
              <a:rPr lang="en-US" sz="2400" dirty="0" err="1"/>
              <a:t>estagnação</a:t>
            </a:r>
            <a:r>
              <a:rPr lang="en-US" sz="2400" dirty="0"/>
              <a:t> </a:t>
            </a:r>
            <a:r>
              <a:rPr lang="en-US" sz="2400" dirty="0" err="1"/>
              <a:t>econômica</a:t>
            </a:r>
            <a:r>
              <a:rPr lang="en-US" sz="2400" dirty="0"/>
              <a:t>. </a:t>
            </a:r>
          </a:p>
          <a:p>
            <a:endParaRPr lang="en-US" sz="2400" dirty="0"/>
          </a:p>
          <a:p>
            <a:r>
              <a:rPr lang="en-US" sz="2400" dirty="0"/>
              <a:t>b)	</a:t>
            </a:r>
            <a:r>
              <a:rPr lang="en-US" sz="2400" dirty="0" err="1"/>
              <a:t>Apesar</a:t>
            </a:r>
            <a:r>
              <a:rPr lang="en-US" sz="2400" dirty="0"/>
              <a:t> de um </a:t>
            </a:r>
            <a:r>
              <a:rPr lang="en-US" sz="2400" dirty="0" err="1"/>
              <a:t>elevado</a:t>
            </a:r>
            <a:r>
              <a:rPr lang="en-US" sz="2400" dirty="0"/>
              <a:t> </a:t>
            </a:r>
            <a:r>
              <a:rPr lang="en-US" sz="2400" dirty="0" err="1"/>
              <a:t>Déficit</a:t>
            </a:r>
            <a:r>
              <a:rPr lang="en-US" sz="2400" dirty="0"/>
              <a:t> </a:t>
            </a:r>
            <a:r>
              <a:rPr lang="en-US" sz="2400" dirty="0" err="1"/>
              <a:t>Público</a:t>
            </a:r>
            <a:r>
              <a:rPr lang="en-US" sz="2400" dirty="0"/>
              <a:t>, a </a:t>
            </a:r>
            <a:r>
              <a:rPr lang="en-US" sz="2400" dirty="0" err="1"/>
              <a:t>evolução</a:t>
            </a:r>
            <a:r>
              <a:rPr lang="en-US" sz="2400" dirty="0"/>
              <a:t> da </a:t>
            </a:r>
            <a:r>
              <a:rPr lang="en-US" sz="2400" dirty="0" err="1"/>
              <a:t>relação</a:t>
            </a:r>
            <a:r>
              <a:rPr lang="en-US" sz="2400" dirty="0"/>
              <a:t> </a:t>
            </a:r>
            <a:r>
              <a:rPr lang="en-US" sz="2400" dirty="0" err="1"/>
              <a:t>dívida</a:t>
            </a:r>
            <a:r>
              <a:rPr lang="en-US" sz="2400" dirty="0"/>
              <a:t>/PIB </a:t>
            </a:r>
            <a:r>
              <a:rPr lang="en-US" sz="2400" dirty="0" err="1"/>
              <a:t>apresentou</a:t>
            </a:r>
            <a:r>
              <a:rPr lang="en-US" sz="2400" dirty="0"/>
              <a:t> 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/>
              <a:t>queda</a:t>
            </a:r>
            <a:r>
              <a:rPr lang="en-US" sz="2400" dirty="0"/>
              <a:t>, a </a:t>
            </a:r>
            <a:r>
              <a:rPr lang="en-US" sz="2400" dirty="0" err="1"/>
              <a:t>partir</a:t>
            </a:r>
            <a:r>
              <a:rPr lang="en-US" sz="2400" dirty="0"/>
              <a:t> de </a:t>
            </a:r>
            <a:r>
              <a:rPr lang="en-US" sz="2400" dirty="0" err="1"/>
              <a:t>meados</a:t>
            </a:r>
            <a:r>
              <a:rPr lang="en-US" sz="2400" dirty="0"/>
              <a:t> dos </a:t>
            </a:r>
            <a:r>
              <a:rPr lang="en-US" sz="2400" dirty="0" err="1"/>
              <a:t>anos</a:t>
            </a:r>
            <a:r>
              <a:rPr lang="en-US" sz="2400" dirty="0"/>
              <a:t> 1980.</a:t>
            </a:r>
          </a:p>
          <a:p>
            <a:endParaRPr lang="en-US" sz="2400" dirty="0"/>
          </a:p>
          <a:p>
            <a:r>
              <a:rPr lang="en-US" sz="2400" dirty="0"/>
              <a:t>c)	</a:t>
            </a:r>
            <a:r>
              <a:rPr lang="en-US" sz="2400" dirty="0" err="1"/>
              <a:t>Observou</a:t>
            </a:r>
            <a:r>
              <a:rPr lang="en-US" sz="2400" dirty="0"/>
              <a:t>-se 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/>
              <a:t>mudança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composição</a:t>
            </a:r>
            <a:r>
              <a:rPr lang="en-US" sz="2400" dirty="0"/>
              <a:t> da </a:t>
            </a:r>
            <a:r>
              <a:rPr lang="en-US" sz="2400" dirty="0" err="1"/>
              <a:t>dívida</a:t>
            </a:r>
            <a:r>
              <a:rPr lang="en-US" sz="2400" dirty="0"/>
              <a:t> </a:t>
            </a:r>
            <a:r>
              <a:rPr lang="en-US" sz="2400" dirty="0" err="1"/>
              <a:t>pública</a:t>
            </a:r>
            <a:r>
              <a:rPr lang="en-US" sz="2400" dirty="0"/>
              <a:t> </a:t>
            </a:r>
            <a:r>
              <a:rPr lang="en-US" sz="2400" dirty="0" err="1"/>
              <a:t>brasileira</a:t>
            </a:r>
            <a:r>
              <a:rPr lang="en-US" sz="2400" dirty="0"/>
              <a:t>, a </a:t>
            </a:r>
            <a:r>
              <a:rPr lang="en-US" sz="2400" dirty="0" err="1"/>
              <a:t>partir</a:t>
            </a:r>
            <a:r>
              <a:rPr lang="en-US" sz="2400" dirty="0"/>
              <a:t> dos </a:t>
            </a:r>
            <a:r>
              <a:rPr lang="en-US" sz="2400" dirty="0" err="1"/>
              <a:t>anos</a:t>
            </a:r>
            <a:r>
              <a:rPr lang="en-US" sz="2400" dirty="0"/>
              <a:t> 1990, </a:t>
            </a:r>
            <a:r>
              <a:rPr lang="en-US" sz="2400" dirty="0" err="1"/>
              <a:t>caracterizada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/>
              <a:t>tendência</a:t>
            </a:r>
            <a:r>
              <a:rPr lang="en-US" sz="2400" dirty="0"/>
              <a:t> de </a:t>
            </a:r>
            <a:r>
              <a:rPr lang="en-US" sz="2400" dirty="0" err="1"/>
              <a:t>queda</a:t>
            </a:r>
            <a:r>
              <a:rPr lang="en-US" sz="2400" dirty="0"/>
              <a:t> da </a:t>
            </a:r>
            <a:r>
              <a:rPr lang="en-US" sz="2400" dirty="0" err="1"/>
              <a:t>participação</a:t>
            </a:r>
            <a:r>
              <a:rPr lang="en-US" sz="2400" dirty="0"/>
              <a:t> da </a:t>
            </a:r>
            <a:r>
              <a:rPr lang="en-US" sz="2400" dirty="0" err="1"/>
              <a:t>dívida</a:t>
            </a:r>
            <a:r>
              <a:rPr lang="en-US" sz="2400" dirty="0"/>
              <a:t> externa. </a:t>
            </a:r>
          </a:p>
          <a:p>
            <a:endParaRPr lang="en-US" sz="2400" b="1" dirty="0"/>
          </a:p>
          <a:p>
            <a:r>
              <a:rPr lang="en-US" sz="2400" b="1" dirty="0"/>
              <a:t>d)	</a:t>
            </a:r>
            <a:r>
              <a:rPr lang="en-US" sz="2400" b="1" dirty="0" err="1"/>
              <a:t>Não</a:t>
            </a:r>
            <a:r>
              <a:rPr lang="en-US" sz="2400" b="1" dirty="0"/>
              <a:t> </a:t>
            </a:r>
            <a:r>
              <a:rPr lang="en-US" sz="2400" b="1" dirty="0" err="1"/>
              <a:t>houve</a:t>
            </a:r>
            <a:r>
              <a:rPr lang="en-US" sz="2400" b="1" dirty="0"/>
              <a:t> </a:t>
            </a:r>
            <a:r>
              <a:rPr lang="en-US" sz="2400" b="1" dirty="0" err="1"/>
              <a:t>crescimento</a:t>
            </a:r>
            <a:r>
              <a:rPr lang="en-US" sz="2400" b="1" dirty="0"/>
              <a:t> </a:t>
            </a:r>
            <a:r>
              <a:rPr lang="en-US" sz="2400" b="1" dirty="0" err="1"/>
              <a:t>expressivo</a:t>
            </a:r>
            <a:r>
              <a:rPr lang="en-US" sz="2400" b="1" dirty="0"/>
              <a:t> </a:t>
            </a:r>
            <a:r>
              <a:rPr lang="en-US" sz="2400" b="1" dirty="0" err="1"/>
              <a:t>na</a:t>
            </a:r>
            <a:r>
              <a:rPr lang="en-US" sz="2400" b="1" dirty="0"/>
              <a:t> </a:t>
            </a:r>
            <a:r>
              <a:rPr lang="en-US" sz="2400" b="1" dirty="0" err="1"/>
              <a:t>importância</a:t>
            </a:r>
            <a:r>
              <a:rPr lang="en-US" sz="2400" b="1" dirty="0"/>
              <a:t> </a:t>
            </a:r>
            <a:r>
              <a:rPr lang="en-US" sz="2400" b="1" dirty="0" err="1"/>
              <a:t>relativa</a:t>
            </a:r>
            <a:r>
              <a:rPr lang="en-US" sz="2400" b="1" dirty="0"/>
              <a:t> da </a:t>
            </a:r>
            <a:r>
              <a:rPr lang="en-US" sz="2400" b="1" dirty="0" err="1"/>
              <a:t>dívida</a:t>
            </a:r>
            <a:r>
              <a:rPr lang="en-US" sz="2400" b="1" dirty="0"/>
              <a:t> dos </a:t>
            </a:r>
            <a:r>
              <a:rPr lang="en-US" sz="2400" b="1" dirty="0" err="1"/>
              <a:t>estados</a:t>
            </a:r>
            <a:r>
              <a:rPr lang="en-US" sz="2400" b="1" dirty="0"/>
              <a:t> e </a:t>
            </a:r>
            <a:r>
              <a:rPr lang="en-US" sz="2400" b="1" dirty="0" err="1"/>
              <a:t>municípios</a:t>
            </a:r>
            <a:r>
              <a:rPr lang="en-US" sz="2400" b="1" dirty="0"/>
              <a:t> </a:t>
            </a:r>
            <a:r>
              <a:rPr lang="en-US" sz="2400" b="1" dirty="0" err="1"/>
              <a:t>durante</a:t>
            </a:r>
            <a:r>
              <a:rPr lang="en-US" sz="2400" b="1" dirty="0"/>
              <a:t> o </a:t>
            </a:r>
            <a:r>
              <a:rPr lang="en-US" sz="2400" b="1" dirty="0" err="1"/>
              <a:t>período</a:t>
            </a:r>
            <a:r>
              <a:rPr lang="en-US" sz="2400" b="1" dirty="0"/>
              <a:t> de 1990 a 1997.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98841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4DC8A-939D-724A-B4EE-6B3E6A8D0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Em relação ao processo de estabilização econômica verificado no Brasil durante os anos 90 do século passado, assinale a opção correta.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28D61-8288-2D42-A493-846C6C14C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pt-BR" dirty="0"/>
              <a:t>a. As baixas taxas de juros praticadas na segunda metade dos anos 90 do século passado contribuíram para manter a inflação sob controle.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b. Imediatamente após a aprovação do Plano Real, o resultado primário do setor público e o déficit nominal foram reduzidos.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c. A ausência de âncora cambial ajudou a recompor os dados relacionados com o comércio exterior.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d. A maioria dos efeitos benéficos sobre o comércio externo só foi observada muitos anos depois, com a recomposição das reservas cambiais.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e. A fase de transição, notadamente por causa da convivência com a unidade real de valor (URV), permitiu uma acomodação dos preços relativos.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9933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4DC8A-939D-724A-B4EE-6B3E6A8D0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Em relação ao processo de estabilização econômica verificado no Brasil durante os anos 90 do século passado, assinale a opção correta.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28D61-8288-2D42-A493-846C6C14C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pt-BR" dirty="0"/>
              <a:t>a. As baixas taxas de juros praticadas na segunda metade dos anos 90 do século passado contribuíram para manter a inflação sob controle.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b. Imediatamente após a aprovação do Plano Real, o resultado primário do setor público e o déficit nominal foram reduzidos.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c. A ausência de âncora cambial ajudou a recompor os dados relacionados com o comércio exterior.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d. A maioria dos efeitos benéficos sobre o comércio externo só foi observada muitos anos depois, com a recomposição das reservas cambiais.</a:t>
            </a:r>
            <a:endParaRPr lang="en-US" dirty="0"/>
          </a:p>
          <a:p>
            <a:pPr marL="0" lvl="0" indent="0">
              <a:buNone/>
            </a:pPr>
            <a:r>
              <a:rPr lang="pt-BR" b="1" dirty="0"/>
              <a:t>e. A fase de transição, notadamente por causa da convivência com a unidade real de valor (URV), permitiu uma acomodação dos preços relativos.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214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8664E-F7BD-294F-9EC0-67523F22A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Sobre o Plano Real, é correto afirmar que: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9559B-3B4F-BE4C-91AE-64E0BEB72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056" y="792774"/>
            <a:ext cx="11453949" cy="53206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dirty="0"/>
              <a:t> </a:t>
            </a:r>
            <a:endParaRPr lang="en-US" sz="2000" dirty="0"/>
          </a:p>
          <a:p>
            <a:pPr marL="0" indent="0">
              <a:buNone/>
            </a:pPr>
            <a:r>
              <a:rPr lang="pt-BR" sz="2000" dirty="0"/>
              <a:t>  </a:t>
            </a:r>
            <a:r>
              <a:rPr lang="en-US" sz="2000" dirty="0"/>
              <a:t>(. ) </a:t>
            </a:r>
            <a:r>
              <a:rPr lang="pt-BR" sz="2000" dirty="0"/>
              <a:t>O Plano Real pode ser dividido em 3 fases: Ajuste fiscal prévio, Indexação completa da economia (URV) e controle da dívida interna.</a:t>
            </a:r>
          </a:p>
          <a:p>
            <a:pPr marL="0" lvl="0" indent="0">
              <a:buNone/>
            </a:pPr>
            <a:endParaRPr lang="en-US" sz="2000" dirty="0"/>
          </a:p>
          <a:p>
            <a:pPr marL="0" lvl="0" indent="0">
              <a:buNone/>
            </a:pPr>
            <a:r>
              <a:rPr lang="pt-BR" sz="2000" dirty="0"/>
              <a:t> </a:t>
            </a:r>
            <a:r>
              <a:rPr lang="en-US" sz="2000" dirty="0"/>
              <a:t>(. ) </a:t>
            </a:r>
            <a:r>
              <a:rPr lang="pt-BR" sz="2000" dirty="0"/>
              <a:t>O Plano Real partiu de um diagnóstico de inflação de demanda, para isto adotou um conjunto de corte de despesas implementadas no Plano de Ação Imediata (PAI).</a:t>
            </a:r>
          </a:p>
          <a:p>
            <a:pPr marL="0" lvl="0" indent="0">
              <a:buNone/>
            </a:pPr>
            <a:endParaRPr lang="en-US" sz="2000" dirty="0"/>
          </a:p>
          <a:p>
            <a:pPr marL="0" lvl="0" indent="0">
              <a:buNone/>
            </a:pPr>
            <a:r>
              <a:rPr lang="pt-BR" sz="2000" dirty="0"/>
              <a:t> </a:t>
            </a:r>
            <a:r>
              <a:rPr lang="en-US" sz="2000" dirty="0"/>
              <a:t>(. ) </a:t>
            </a:r>
            <a:r>
              <a:rPr lang="pt-BR" sz="2000" dirty="0"/>
              <a:t>Para manter o Real valorizado, nos momentos de crises externas (1995, 1997 e 1998), o governo brasileiro adotou uma baixa taxa de juros interna para incentivar o aumento da produção interna.</a:t>
            </a:r>
          </a:p>
          <a:p>
            <a:pPr marL="0" lvl="0" indent="0">
              <a:buNone/>
            </a:pPr>
            <a:endParaRPr lang="en-US" sz="2000" dirty="0"/>
          </a:p>
          <a:p>
            <a:pPr marL="0" lvl="0" indent="0">
              <a:buNone/>
            </a:pPr>
            <a:r>
              <a:rPr lang="pt-BR" sz="2000" dirty="0"/>
              <a:t> </a:t>
            </a:r>
            <a:r>
              <a:rPr lang="en-US" sz="2000" dirty="0"/>
              <a:t>(. ) </a:t>
            </a:r>
            <a:r>
              <a:rPr lang="pt-BR" sz="2000" dirty="0"/>
              <a:t>Assim como os planos de contenção de inflação, adotados anteriormente, o Plano Real pretendia combater o processo inflacionário com a liberação comercial e a adoção de taxa de juros fixa.</a:t>
            </a:r>
          </a:p>
          <a:p>
            <a:pPr marL="0" lvl="0" indent="0">
              <a:buNone/>
            </a:pPr>
            <a:endParaRPr lang="en-US" sz="2000" dirty="0"/>
          </a:p>
          <a:p>
            <a:pPr marL="0" lvl="0" indent="0">
              <a:buNone/>
            </a:pPr>
            <a:r>
              <a:rPr lang="pt-BR" sz="2000" dirty="0"/>
              <a:t> </a:t>
            </a:r>
            <a:r>
              <a:rPr lang="en-US" sz="2000" dirty="0"/>
              <a:t>(. </a:t>
            </a:r>
            <a:r>
              <a:rPr lang="en-US" sz="2000" b="1" dirty="0"/>
              <a:t>) </a:t>
            </a:r>
            <a:r>
              <a:rPr lang="pt-BR" sz="2000" b="1" dirty="0"/>
              <a:t>Para garantir a entrada de recursos externos e para manter a valorização do real, o governo brasileiro acentuou o processo de privatização das empresas estatais, promoveu elevadas taxas de juros e, quando necessário, recorreu a empréstimos externos. </a:t>
            </a:r>
            <a:endParaRPr lang="en-US" sz="2000" b="1" dirty="0"/>
          </a:p>
          <a:p>
            <a:pPr marL="0" indent="0">
              <a:buNone/>
            </a:pPr>
            <a:r>
              <a:rPr lang="pt-BR" sz="2000" b="1" dirty="0"/>
              <a:t> </a:t>
            </a:r>
            <a:endParaRPr lang="en-US" sz="2000" b="1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644896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FFD5D-F0BA-2D4B-BB3E-2DF231B66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DB458-C71F-584E-9C81-8D47DABE9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efeito </a:t>
            </a:r>
            <a:r>
              <a:rPr lang="pt-BR" dirty="0" err="1"/>
              <a:t>Tanzi</a:t>
            </a:r>
            <a:r>
              <a:rPr lang="pt-BR" dirty="0"/>
              <a:t>, que gera perda do valor real das receitas públicas em ambientes inflacionários, contribuiu significativamente para o aumento do déficit público no Brasil no final dos anos 80 e início dos anos 90 do século passado.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760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1995F-77E7-ED48-A805-F1D53B0D5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O ajuste fiscal necessário para dar suporte às políticas macroeconômicas, durante a segunda metade dos anos 90, foi resultado dos seguintes fatores, nos quais não se inclui(em):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05DD8-32FD-034B-BDE7-448A20AD8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pt-BR" dirty="0"/>
              <a:t>o incentivo ao uso dos precatórios pelos estados e municípios.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um corte nos investimentos públicos, com consequências negativas importantes para a qualidade da infraestrutura e dos serviços públicos.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condições mais rígidas aplicadas à expansão da dívida pública estadual, após as negociações realizadas em 1997/1998.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a implementação do programa de privatização, que liberou o governo dos subsídios e empresas estatais ineficientes.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um importante aumento das receitas no nível federal por meio das contribuições sociais não compartilhadas por estados e municípios, as quais foram responsáveis pelo aumento da carga tributária.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9393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1995F-77E7-ED48-A805-F1D53B0D5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O ajuste fiscal necessário para dar suporte às políticas macroeconômicas, durante a segunda metade dos anos 90, foi resultado dos seguintes fatores, nos quais não se inclui(em):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05DD8-32FD-034B-BDE7-448A20AD8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pt-BR" b="1" dirty="0"/>
              <a:t>o incentivo ao uso dos precatórios pelos estados e municípios.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um corte nos investimentos públicos, com consequências negativas importantes para a qualidade da infraestrutura e dos serviços públicos.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condições mais rígidas aplicadas à expansão da dívida pública estadual, após as negociações realizadas em 1997/1998.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a implementação do programa de privatização, que liberou o governo dos subsídios e empresas estatais ineficientes.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um importante aumento das receitas no nível federal por meio das contribuições sociais não compartilhadas por estados e municípios, as quais foram responsáveis pelo aumento da carga tributária.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1637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E27EE-EA44-2A4F-9AA5-209E5F3DE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2BC4B-ADC6-3D46-92CF-0362B2309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início dos anos 90 do século XX foi marcado pela abertura da economia brasileira e pelo processo de privatização de empresas estatais, processos realizados com o objetivo de combater a inflação por meio da redução do déficit público.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5652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17BF8-E5EB-9A4E-B0E0-0F40609DC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3765"/>
            <a:ext cx="10515600" cy="1325563"/>
          </a:xfrm>
        </p:spPr>
        <p:txBody>
          <a:bodyPr>
            <a:noAutofit/>
          </a:bodyPr>
          <a:lstStyle/>
          <a:p>
            <a:r>
              <a:rPr lang="pt-BR" sz="2800" dirty="0"/>
              <a:t>Nos anos imediatamente </a:t>
            </a:r>
            <a:r>
              <a:rPr lang="pt-BR" sz="2800" dirty="0" err="1"/>
              <a:t>subseqüentes</a:t>
            </a:r>
            <a:r>
              <a:rPr lang="pt-BR" sz="2800" dirty="0"/>
              <a:t> ao Plano Real, houve uma sobrevalorização da moeda brasileira e déficits substanciais na conta corrente do balanço de pagamentos, embora o Banco Central acumulasse reservas de divisas internacionais, pois a conta de capital era superavitária. Em 1999, o Brasil mudou seu regime cambial para flutuante, após perdas substanciais das reservas no Banco Central. Esta mudança na situação se deveu ao(à)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A0D35-4B8D-B242-B787-2621C548D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2" y="3131026"/>
            <a:ext cx="10515600" cy="2982391"/>
          </a:xfrm>
        </p:spPr>
        <p:txBody>
          <a:bodyPr/>
          <a:lstStyle/>
          <a:p>
            <a:pPr marL="514350" lvl="0" indent="-514350">
              <a:buFont typeface="+mj-lt"/>
              <a:buAutoNum type="alphaLcParenR"/>
            </a:pPr>
            <a:r>
              <a:rPr lang="pt-BR" dirty="0"/>
              <a:t>aumento da expansão monetária doméstica.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recrudescimento da inflação doméstica.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diminuição do </a:t>
            </a:r>
            <a:r>
              <a:rPr lang="pt-BR" i="1" dirty="0"/>
              <a:t>superávit </a:t>
            </a:r>
            <a:r>
              <a:rPr lang="pt-BR" dirty="0"/>
              <a:t>primário do setor público.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diminuição da arrecadação fiscal.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crise asiática e russa, mudando a situação da conta de capital brasileira.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9848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17BF8-E5EB-9A4E-B0E0-0F40609DC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3765"/>
            <a:ext cx="10515600" cy="1325563"/>
          </a:xfrm>
        </p:spPr>
        <p:txBody>
          <a:bodyPr>
            <a:noAutofit/>
          </a:bodyPr>
          <a:lstStyle/>
          <a:p>
            <a:r>
              <a:rPr lang="pt-BR" sz="2800" dirty="0"/>
              <a:t>Nos anos imediatamente </a:t>
            </a:r>
            <a:r>
              <a:rPr lang="pt-BR" sz="2800" dirty="0" err="1"/>
              <a:t>subseqüentes</a:t>
            </a:r>
            <a:r>
              <a:rPr lang="pt-BR" sz="2800" dirty="0"/>
              <a:t> ao Plano Real, houve uma sobrevalorização da moeda brasileira e déficits substanciais na conta corrente do balanço de pagamentos, embora o Banco Central acumulasse reservas de divisas internacionais, pois a conta de capital era superavitária. Em 1999, o Brasil mudou seu regime cambial para flutuante, após perdas substanciais das reservas no Banco Central. Esta mudança na situação se deveu ao(à)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A0D35-4B8D-B242-B787-2621C548D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92721"/>
            <a:ext cx="10515600" cy="4351338"/>
          </a:xfrm>
        </p:spPr>
        <p:txBody>
          <a:bodyPr/>
          <a:lstStyle/>
          <a:p>
            <a:pPr marL="514350" lvl="0" indent="-514350">
              <a:buFont typeface="+mj-lt"/>
              <a:buAutoNum type="alphaLcParenR"/>
            </a:pPr>
            <a:r>
              <a:rPr lang="pt-BR" dirty="0"/>
              <a:t>aumento da expansão monetária doméstica.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recrudescimento da inflação doméstica.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diminuição do </a:t>
            </a:r>
            <a:r>
              <a:rPr lang="pt-BR" i="1" dirty="0"/>
              <a:t>superávit </a:t>
            </a:r>
            <a:r>
              <a:rPr lang="pt-BR" dirty="0"/>
              <a:t>primário do setor público.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diminuição da arrecadação fiscal.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b="1" dirty="0"/>
              <a:t>crise asiática e russa, mudando a situação da conta de capital brasileira.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4143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08D7C-6900-6C45-B0DB-18A91927A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Com relação a déficit público e dívida pública, </a:t>
            </a:r>
            <a:r>
              <a:rPr lang="pt-BR" u="sng" dirty="0"/>
              <a:t>não</a:t>
            </a:r>
            <a:r>
              <a:rPr lang="pt-BR" dirty="0"/>
              <a:t> se pode afirmar que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8AB1B-BD42-B643-8254-D5D15A06E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pt-BR" dirty="0"/>
              <a:t>para avaliar o estímulo do governo à atividade econômica em termos de complementação da demanda privada, há interesse em se medir o tamanho do déficit público.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quando o déficit público é menor que zero, o governo está fazendo uma política fiscal contracionista.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se o déficit público for maior que zero, o governo estará contribuindo para aumentar a demanda.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caso o governo incorra em um déficit, o gasto que supera a receita deverá ser financiado de alguma forma.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quanto menor for o estoque da dívida pública, maior será o gasto com juros.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3736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08D7C-6900-6C45-B0DB-18A91927A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Com relação a déficit público e dívida pública, </a:t>
            </a:r>
            <a:r>
              <a:rPr lang="pt-BR" u="sng" dirty="0"/>
              <a:t>não</a:t>
            </a:r>
            <a:r>
              <a:rPr lang="pt-BR" dirty="0"/>
              <a:t> se pode afirmar que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8AB1B-BD42-B643-8254-D5D15A06E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pt-BR" dirty="0"/>
              <a:t>para avaliar o estímulo do governo à atividade econômica em termos de complementação da demanda privada, há interesse em se medir o tamanho do déficit público.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quando o déficit público é menor que zero, o governo está fazendo uma política fiscal contracionista.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se o déficit público for maior que zero, o governo estará contribuindo para aumentar a demanda.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caso o governo incorra em um déficit, o gasto que supera a receita deverá ser financiado de alguma forma.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b="1" dirty="0"/>
              <a:t>quanto menor for o estoque da dívida pública, maior será o gasto com juros.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1175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0F97A-D858-084B-A835-1D77699E4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Sobre os principais conceitos e definições de déficit público, é correto afirmar: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F8670-375C-1449-9AC7-309101916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pt-BR" dirty="0"/>
              <a:t>O déficit operacional resulta do déficit primário, adicionadas as despesas com juros da dívida constituída.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O déficit operacional resulta do déficit primário, adicionadas as despesas com juros da dívida constituída, a correção monetária e a correção cambial.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O déficit de caixa resulta do déficit operacional, adicionados o principal e os juros da dívida do setor público a vencer.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O déficit fiscal resulta do déficit nominal, subtraída a correção monetária.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O déficit fiscal resulta do déficit de caixa, adicionado o saldo líquido de taxas e impostos recebidos menos despesas correntes e previdenciárias.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5988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0F97A-D858-084B-A835-1D77699E4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Sobre os principais conceitos e definições de déficit público, é correto afirmar: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F8670-375C-1449-9AC7-309101916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pt-BR" b="1" dirty="0"/>
              <a:t>O déficit operacional resulta do déficit primário, adicionadas as despesas com juros da dívida constituída.</a:t>
            </a:r>
            <a:endParaRPr lang="en-US" b="1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O déficit operacional resulta do déficit primário, adicionadas as despesas com juros da dívida constituída, a correção monetária e a correção cambial.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O déficit de caixa resulta do déficit operacional, adicionados o principal e os juros da dívida do setor público a vencer.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O déficit fiscal resulta do déficit nominal, subtraída a correção monetária.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O déficit fiscal resulta do déficit de caixa, adicionado o saldo líquido de taxas e impostos recebidos menos despesas correntes e previdenciárias.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697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8664E-F7BD-294F-9EC0-67523F22A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Em relação ao Plano Real, é correto afirmar que: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9559B-3B4F-BE4C-91AE-64E0BEB72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445" y="1027906"/>
            <a:ext cx="11192691" cy="555577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/>
              <a:t> 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(. ) nos primeiros quatro anos do Plano, a taxa de juros foi mantida baixa e próxima à média do mercado financeiro internacional. O objetivo dessa estratégia foi manter o real desvalorizado no sentido de estimular as exportações brasileiras.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pt-BR" dirty="0"/>
              <a:t>(. ) já em 1994, logo após o anúncio do Plano, foi implantado o sistema de metas de inflação, tendo a política monetária como principal instrumento para o controle dos preços.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pt-BR" dirty="0"/>
              <a:t>(. ) o Plano se beneficiou de uma conjuntura internacional favorável: durante a década de 90, não houve nenhuma crise cambial ou bancária em países emergentes.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pt-BR" dirty="0"/>
              <a:t>(. ) o único preço congelado durante os quatro primeiros anos do Plano Real foi a taxa de câmbio.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pt-BR" dirty="0"/>
              <a:t>(. ) apesar de considerar a indexação como fator importante no processo inflacionário crônico brasileiro, o Plano não se utilizou de congelamento geral de preços e salários para reduzir a inflação no país.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4386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605E2-F995-E940-A6A6-EDA47FBA0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902BB-6BD1-C848-91E3-FF88037FD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déficit operacional é uma unidade de medida utilizada em períodos de inflação estável.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2080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E62D3-9444-F845-A2FF-5C1801A09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/>
              <a:t>Em relação à evolução da dívida líquida do setor público no Brasil, assinale a alternativa INCORRETA.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D9552-B611-0C49-9005-157FA6D5B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pt-BR" dirty="0"/>
              <a:t>O período de 1981 a 1984 é caracterizado por uma elevação da relação dívida/PIB, em um contexto de forte Déficit Fiscal e estagnação econômica. 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Apesar de um elevado Déficit Público, a evolução da relação dívida/PIB apresentou uma queda, a partir de meados dos anos 1980.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Observou-se uma mudança na composição da dívida pública brasileira, a partir dos anos 1990, caracterizada por uma tendência de queda da participação da dívida externa. 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Não houve crescimento expressivo na importância relativa da dívida dos estados e municípios durante o período de 1990 a 1997.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2356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E62D3-9444-F845-A2FF-5C1801A09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/>
              <a:t>Em relação à evolução da dívida líquida do setor público no Brasil, assinale a alternativa INCORRETA.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D9552-B611-0C49-9005-157FA6D5B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pt-BR" dirty="0"/>
              <a:t>O período de 1981 a 1984 é caracterizado por uma elevação da relação dívida/PIB, em um contexto de forte Déficit Fiscal e estagnação econômica. 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Apesar de um elevado Déficit Público, a evolução da relação dívida/PIB apresentou uma queda, a partir de meados dos anos 1980.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b="1" dirty="0"/>
              <a:t>Observou-se uma mudança na composição da dívida pública brasileira, a partir dos anos 1990, caracterizada por uma tendência de queda da participação da dívida externa. 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Não houve crescimento expressivo na importância relativa da dívida dos estados e municípios durante o período de 1990 a 1997.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7831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0A137-D571-914D-B95F-7ABFC84ED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500062"/>
            <a:ext cx="10515600" cy="1325563"/>
          </a:xfrm>
        </p:spPr>
        <p:txBody>
          <a:bodyPr>
            <a:noAutofit/>
          </a:bodyPr>
          <a:lstStyle/>
          <a:p>
            <a:r>
              <a:rPr lang="pt-BR" sz="2800" dirty="0"/>
              <a:t>Um aspecto importante do panorama da economia brasileira dos anos 1990, especialmente após a adoção do Plano Real, em 1994, é o crescente aumento da vulnerabilidade externa. Este ocorreu em função, </a:t>
            </a:r>
            <a:r>
              <a:rPr lang="pt-BR" sz="2800" b="1" dirty="0"/>
              <a:t>EXCETO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38E4D-B0D1-264A-8727-994F08452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137" y="2282825"/>
            <a:ext cx="10515600" cy="4351338"/>
          </a:xfrm>
        </p:spPr>
        <p:txBody>
          <a:bodyPr/>
          <a:lstStyle/>
          <a:p>
            <a:pPr marL="514350" lvl="0" indent="-514350">
              <a:buFont typeface="+mj-lt"/>
              <a:buAutoNum type="alphaLcParenR"/>
            </a:pPr>
            <a:r>
              <a:rPr lang="pt-BR" dirty="0"/>
              <a:t>do aumento sucessivo do déficit na balança comercial.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da ampliação do déficit na balança de rendas.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do passivo externo acumulado.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do aumento do déficit na conta financeira.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do saldo negativo da balança de serviços.</a:t>
            </a:r>
            <a:endParaRPr lang="en-US" dirty="0"/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3293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0A137-D571-914D-B95F-7ABFC84ED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500062"/>
            <a:ext cx="10515600" cy="1325563"/>
          </a:xfrm>
        </p:spPr>
        <p:txBody>
          <a:bodyPr>
            <a:noAutofit/>
          </a:bodyPr>
          <a:lstStyle/>
          <a:p>
            <a:r>
              <a:rPr lang="pt-BR" sz="2800" dirty="0"/>
              <a:t>Um aspecto importante do panorama da economia brasileira dos anos 1990, especialmente após a adoção do Plano Real, em 1994, é o crescente aumento da vulnerabilidade externa. Este ocorreu em função, </a:t>
            </a:r>
            <a:r>
              <a:rPr lang="pt-BR" sz="2800" b="1" dirty="0"/>
              <a:t>EXCETO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38E4D-B0D1-264A-8727-994F08452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137" y="2282825"/>
            <a:ext cx="10515600" cy="4351338"/>
          </a:xfrm>
        </p:spPr>
        <p:txBody>
          <a:bodyPr/>
          <a:lstStyle/>
          <a:p>
            <a:pPr marL="514350" lvl="0" indent="-514350">
              <a:buFont typeface="+mj-lt"/>
              <a:buAutoNum type="alphaLcParenR"/>
            </a:pPr>
            <a:r>
              <a:rPr lang="pt-BR" dirty="0"/>
              <a:t>do aumento sucessivo do déficit na balança comercial.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da ampliação do déficit na balança de rendas.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do passivo externo acumulado.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b="1" dirty="0"/>
              <a:t>do aumento do déficit na conta financeira.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do saldo negativo da balança de serviços.</a:t>
            </a:r>
            <a:endParaRPr lang="en-US" dirty="0"/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832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09D4B-5561-5D43-BB51-F580C0645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dirty="0"/>
              <a:t>Entre as principais medidas implementadas e que tiveram impactos positivos com relação ao ajuste fiscal realizado pelo governo federal para dar suporte às políticas macroeconômicas durante a segunda metade dos anos 90, identifique a única medida não-pertinente.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9CD1D-EC38-A94C-AE50-DCB8EC1BE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pt-BR" dirty="0"/>
              <a:t>Um importante aumento das receitas arrecadadas no nível federal por meio de contribuições sociais não compartilhadas por estados e municípios, as quais foram responsáveis pelo acentuado aumento da carga tributária.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Um pacto de governabilidade entre os partidos majoritários.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Um corte nos investimentos públicos, com </a:t>
            </a:r>
            <a:r>
              <a:rPr lang="pt-BR" dirty="0" err="1"/>
              <a:t>conseqüências</a:t>
            </a:r>
            <a:r>
              <a:rPr lang="pt-BR" dirty="0"/>
              <a:t> negativas importantes para a qualidade da </a:t>
            </a:r>
            <a:r>
              <a:rPr lang="pt-BR" dirty="0" err="1"/>
              <a:t>infra-estrutura</a:t>
            </a:r>
            <a:r>
              <a:rPr lang="pt-BR" dirty="0"/>
              <a:t> e dos serviços públicos básicos.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Condições mais rígidas aplicadas à expansão da dívida pública estadual e municipal, após as renegociações realizadas em 1997/1998.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Implementação de um importante programa de privatização, que liberou o governo, dos subsídios a empresas estatais.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2549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09D4B-5561-5D43-BB51-F580C0645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dirty="0"/>
              <a:t>Entre as principais medidas implementadas e que tiveram impactos positivos com relação ao ajuste fiscal realizado pelo governo federal para dar suporte às políticas macroeconômicas durante a segunda metade dos anos 90, identifique a única medida não-pertinente.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9CD1D-EC38-A94C-AE50-DCB8EC1BE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pt-BR" dirty="0"/>
              <a:t>Um importante aumento das receitas arrecadadas no nível federal por meio de contribuições sociais não compartilhadas por estados e municípios, as quais foram responsáveis pelo acentuado aumento da carga tributária.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b="1" dirty="0"/>
              <a:t>Um pacto de governabilidade entre os partidos majoritários.</a:t>
            </a:r>
            <a:endParaRPr lang="en-US" b="1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Um corte nos investimentos públicos, com </a:t>
            </a:r>
            <a:r>
              <a:rPr lang="pt-BR" dirty="0" err="1"/>
              <a:t>conseqüências</a:t>
            </a:r>
            <a:r>
              <a:rPr lang="pt-BR" dirty="0"/>
              <a:t> negativas importantes para a qualidade da </a:t>
            </a:r>
            <a:r>
              <a:rPr lang="pt-BR" dirty="0" err="1"/>
              <a:t>infra-estrutura</a:t>
            </a:r>
            <a:r>
              <a:rPr lang="pt-BR" dirty="0"/>
              <a:t> e dos serviços públicos básicos.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Condições mais rígidas aplicadas à expansão da dívida pública estadual e municipal, após as renegociações realizadas em 1997/1998.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Implementação de um importante programa de privatização, que liberou o governo, dos subsídios a empresas estatais.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6655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3B9FF-955C-FE43-8B81-3C02ACC80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/>
              <a:t>Um aumento do </a:t>
            </a:r>
            <a:r>
              <a:rPr lang="pt-BR" sz="3600" i="1" dirty="0"/>
              <a:t>déficit</a:t>
            </a:r>
            <a:r>
              <a:rPr lang="pt-BR" sz="3600" dirty="0"/>
              <a:t> orçamentário do governo em determinado período, através de uma redução dos impostos,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D6488-6915-CF43-8FE2-0C1A15710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LcParenR"/>
            </a:pPr>
            <a:r>
              <a:rPr lang="pt-BR" dirty="0"/>
              <a:t>é considerado uma política fiscal expansiva.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é considerado uma política monetária expansiva.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leva a uma redução das taxas de juros.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leva a uma queda da demanda agregada por bens e serviços.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0655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3B9FF-955C-FE43-8B81-3C02ACC80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/>
              <a:t>Um aumento do </a:t>
            </a:r>
            <a:r>
              <a:rPr lang="pt-BR" sz="3600" i="1" dirty="0"/>
              <a:t>déficit</a:t>
            </a:r>
            <a:r>
              <a:rPr lang="pt-BR" sz="3600" dirty="0"/>
              <a:t> orçamentário do governo em determinado período, através de uma redução dos impostos,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D6488-6915-CF43-8FE2-0C1A15710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LcParenR"/>
            </a:pPr>
            <a:r>
              <a:rPr lang="pt-BR" b="1" dirty="0"/>
              <a:t>é considerado uma política fiscal expansiva.</a:t>
            </a:r>
            <a:endParaRPr lang="en-US" b="1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é considerado uma política monetária expansiva.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leva a uma redução das taxas de juros.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pt-BR" dirty="0"/>
              <a:t>leva a uma queda da demanda agregada por bens e serviços.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7069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D5E64-108A-514A-ACFA-7F2CABD1B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888274"/>
            <a:ext cx="10530840" cy="52886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/>
              <a:t>2. (IPEA – 2004) Na segunda metade dos anos 90, ocorreu uma nítida deterioração das contas públicas. Podem ser considerados como fonte desta deterioração, exceto: 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a) aumento do gasto com programas e atividades dos diversos órgãos do governo federal, agrupados na rubrica de "outras despesas de custeio e capital (OCC)". </a:t>
            </a:r>
            <a:endParaRPr lang="en-US" dirty="0"/>
          </a:p>
          <a:p>
            <a:pPr marL="0" indent="0">
              <a:buNone/>
            </a:pPr>
            <a:r>
              <a:rPr lang="pt-BR" dirty="0" err="1"/>
              <a:t>b</a:t>
            </a:r>
            <a:r>
              <a:rPr lang="pt-BR" dirty="0"/>
              <a:t>) elevação no déficit da previdência. </a:t>
            </a:r>
            <a:endParaRPr lang="en-US" dirty="0"/>
          </a:p>
          <a:p>
            <a:pPr marL="0" indent="0">
              <a:buNone/>
            </a:pPr>
            <a:r>
              <a:rPr lang="pt-BR" dirty="0" err="1"/>
              <a:t>c</a:t>
            </a:r>
            <a:r>
              <a:rPr lang="pt-BR" dirty="0"/>
              <a:t>) elevação do serviço da dívida, tendo em vista as altas taxas de juros observadas em vários momentos após a adoção do Plano Real. </a:t>
            </a:r>
            <a:endParaRPr lang="en-US" dirty="0"/>
          </a:p>
          <a:p>
            <a:pPr marL="0" indent="0">
              <a:buNone/>
            </a:pPr>
            <a:r>
              <a:rPr lang="pt-BR" dirty="0" err="1"/>
              <a:t>d</a:t>
            </a:r>
            <a:r>
              <a:rPr lang="pt-BR" dirty="0"/>
              <a:t>) redução das receitas com as operações financeiras, tendo em vista a estabilização de preços decorrentes do sucesso do Plano Real. 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e) piora na situação fiscal dos estados.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469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8664E-F7BD-294F-9EC0-67523F22A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063" y="24755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dirty="0"/>
              <a:t>Em relação ao Plano Real, é correto afirmar que: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9559B-3B4F-BE4C-91AE-64E0BEB72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19" y="910340"/>
            <a:ext cx="11192691" cy="55557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 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(. ) nos primeiros quatro anos do Plano, a taxa de juros foi mantida baixa e próxima à média do mercado financeiro internacional. O objetivo dessa estratégia foi manter o real desvalorizado no sentido de estimular as exportações brasileiras.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(. ) já em 1994, logo após o anúncio do Plano, foi implantado o sistema de metas de inflação, tendo a política monetária como principal instrumento para o controle dos preços.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(. ) o Plano se beneficiou de uma conjuntura internacional favorável: durante a década de 90, não houve nenhuma crise cambial ou bancária em países emergentes.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(. ) o único preço congelado durante os quatro primeiros anos do Plano Real foi a taxa de câmbio.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(. ) </a:t>
            </a:r>
            <a:r>
              <a:rPr lang="pt-BR" b="1" dirty="0"/>
              <a:t>apesar de considerar a indexação como fator importante no processo inflacionário crônico brasileiro, o Plano não se utilizou de congelamento geral de preços e salários para reduzir a inflação no país.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8445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D5E64-108A-514A-ACFA-7F2CABD1B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888274"/>
            <a:ext cx="10530840" cy="5288689"/>
          </a:xfrm>
        </p:spPr>
        <p:txBody>
          <a:bodyPr>
            <a:normAutofit lnSpcReduction="10000"/>
          </a:bodyPr>
          <a:lstStyle/>
          <a:p>
            <a:r>
              <a:rPr lang="pt-BR" dirty="0"/>
              <a:t>2. (IPEA – 2004) Na segunda metade dos anos 90, ocorreu uma nítida deterioração das contas públicas. Podem ser considerados como fonte desta deterioração, exceto: </a:t>
            </a:r>
            <a:endParaRPr lang="en-US" dirty="0"/>
          </a:p>
          <a:p>
            <a:r>
              <a:rPr lang="pt-BR" dirty="0"/>
              <a:t>a) aumento do gasto com programas e atividades dos diversos órgãos do governo federal, agrupados na rubrica de "outras despesas de custeio e capital (OCC)". </a:t>
            </a:r>
            <a:endParaRPr lang="en-US" dirty="0"/>
          </a:p>
          <a:p>
            <a:r>
              <a:rPr lang="pt-BR" dirty="0" err="1"/>
              <a:t>b</a:t>
            </a:r>
            <a:r>
              <a:rPr lang="pt-BR" dirty="0"/>
              <a:t>) elevação no déficit da previdência. </a:t>
            </a:r>
            <a:endParaRPr lang="en-US" dirty="0"/>
          </a:p>
          <a:p>
            <a:r>
              <a:rPr lang="pt-BR" dirty="0" err="1"/>
              <a:t>c</a:t>
            </a:r>
            <a:r>
              <a:rPr lang="pt-BR" dirty="0"/>
              <a:t>) elevação do serviço da dívida, tendo em vista as altas taxas de juros observadas em vários momentos após a adoção do Plano Real. </a:t>
            </a:r>
            <a:endParaRPr lang="en-US" dirty="0"/>
          </a:p>
          <a:p>
            <a:r>
              <a:rPr lang="pt-BR" b="1" dirty="0" err="1"/>
              <a:t>d</a:t>
            </a:r>
            <a:r>
              <a:rPr lang="pt-BR" b="1" dirty="0"/>
              <a:t>) redução das receitas com as operações financeiras, tendo em vista a estabilização de preços decorrentes do sucesso do Plano Real. </a:t>
            </a:r>
            <a:endParaRPr lang="en-US" dirty="0"/>
          </a:p>
          <a:p>
            <a:r>
              <a:rPr lang="pt-BR" dirty="0"/>
              <a:t>e) piora na situação fiscal dos estados.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2017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6D44F-36AA-C143-9D8A-26923E063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1520"/>
            <a:ext cx="10515600" cy="544544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/>
              <a:t>3. (CGU – 2006) A trajetória da dívida pública no Brasil entre 1981 a 1999 pode ser dividida em períodos. Busque a opção falsa com relação à Dívida Pública brasileira entre 1981 e 1999. 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a) O período de 1981 a 1984 caracterizou-se pela elevação da relação dívida/PIB, em um contexto de forte déficit fiscal e estagnação econômica. </a:t>
            </a:r>
            <a:endParaRPr lang="en-US" dirty="0"/>
          </a:p>
          <a:p>
            <a:pPr marL="0" indent="0">
              <a:buNone/>
            </a:pPr>
            <a:r>
              <a:rPr lang="pt-BR" dirty="0" err="1"/>
              <a:t>b</a:t>
            </a:r>
            <a:r>
              <a:rPr lang="pt-BR" dirty="0"/>
              <a:t>) A evolução da dívida sofreu uma inflexão em meados dos anos 80, devido à combinação de três elementos: crescimento de certa importância do PIB que teve uma variação real acumulada em cinco anos em 24% de 1985-1989, o aumento da receita de senhoriagem e uma importante </a:t>
            </a:r>
            <a:r>
              <a:rPr lang="pt-BR" dirty="0" err="1"/>
              <a:t>sub-indexação</a:t>
            </a:r>
            <a:r>
              <a:rPr lang="pt-BR" dirty="0"/>
              <a:t> da dívida. </a:t>
            </a:r>
            <a:endParaRPr lang="en-US" dirty="0"/>
          </a:p>
          <a:p>
            <a:pPr marL="0" indent="0">
              <a:buNone/>
            </a:pPr>
            <a:r>
              <a:rPr lang="pt-BR" dirty="0" err="1"/>
              <a:t>c</a:t>
            </a:r>
            <a:r>
              <a:rPr lang="pt-BR" dirty="0"/>
              <a:t>) A queda de importância relativa da dívida pública manteve-se durante os primeiros anos da década de 90, em outro contexto fiscal, apesar do menor crescimento da economia. </a:t>
            </a:r>
            <a:endParaRPr lang="en-US" dirty="0"/>
          </a:p>
          <a:p>
            <a:pPr marL="0" indent="0">
              <a:buNone/>
            </a:pPr>
            <a:r>
              <a:rPr lang="pt-BR" dirty="0" err="1"/>
              <a:t>d</a:t>
            </a:r>
            <a:r>
              <a:rPr lang="pt-BR" dirty="0"/>
              <a:t>) Na primeira metade dos anos 90, além da queda relativa da dívida, sua composição foi alterada pela maior participação da dívida externa na dívida total. 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e) Na análise da evolução da dívida pública no período1995-1999 podem ser agregados dois fatos relevantes: o reconhecimento de antigas dívidas, inicialmente não-registradas (passivos ocultos), que aumentou a dívida pública, e o efeito da sua redução, associado às privatizações.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9151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6D44F-36AA-C143-9D8A-26923E063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1520"/>
            <a:ext cx="10515600" cy="544544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/>
              <a:t>3. (CGU – 2006) A trajetória da dívida pública no Brasil entre 1981 a 1999 pode ser dividida em períodos. Busque a opção falsa com relação à Dívida Pública brasileira entre 1981 e 1999. 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a) O período de 1981 a 1984 caracterizou-se pela elevação da relação dívida/PIB, em um contexto de forte déficit fiscal e estagnação econômica. </a:t>
            </a:r>
            <a:endParaRPr lang="en-US" dirty="0"/>
          </a:p>
          <a:p>
            <a:pPr marL="0" indent="0">
              <a:buNone/>
            </a:pPr>
            <a:r>
              <a:rPr lang="pt-BR" dirty="0" err="1"/>
              <a:t>b</a:t>
            </a:r>
            <a:r>
              <a:rPr lang="pt-BR" dirty="0"/>
              <a:t>) A evolução da dívida sofreu uma inflexão em meados dos anos 80, devido à combinação de três elementos: crescimento de certa importância do PIB que teve uma variação real acumulada em cinco anos em 24% de 1985-1989, o aumento da receita de senhoriagem e uma importante </a:t>
            </a:r>
            <a:r>
              <a:rPr lang="pt-BR" dirty="0" err="1"/>
              <a:t>sub-indexação</a:t>
            </a:r>
            <a:r>
              <a:rPr lang="pt-BR" dirty="0"/>
              <a:t> da dívida. </a:t>
            </a:r>
            <a:endParaRPr lang="en-US" dirty="0"/>
          </a:p>
          <a:p>
            <a:pPr marL="0" indent="0">
              <a:buNone/>
            </a:pPr>
            <a:r>
              <a:rPr lang="pt-BR" dirty="0" err="1"/>
              <a:t>c</a:t>
            </a:r>
            <a:r>
              <a:rPr lang="pt-BR" dirty="0"/>
              <a:t>) A queda de importância relativa da dívida pública manteve-se durante os primeiros anos da década de 90, em outro contexto fiscal, apesar do menor crescimento da economia. </a:t>
            </a:r>
            <a:endParaRPr lang="en-US" dirty="0"/>
          </a:p>
          <a:p>
            <a:pPr marL="0" indent="0">
              <a:buNone/>
            </a:pPr>
            <a:r>
              <a:rPr lang="pt-BR" b="1" dirty="0" err="1"/>
              <a:t>d</a:t>
            </a:r>
            <a:r>
              <a:rPr lang="pt-BR" b="1" dirty="0"/>
              <a:t>) Na primeira metade dos anos 90, além da queda relativa da dívida, sua composição foi alterada pela maior participação da dívida externa na dívida total. 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e) Na análise da evolução da dívida pública no período1995-1999 podem ser agregados dois fatos relevantes: o reconhecimento de antigas dívidas, inicialmente não-registradas (passivos ocultos), que aumentou a dívida pública, e o efeito da sua redução, associado às privatizações.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8029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9AB82-F92E-2646-9AAB-12E776D99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1074"/>
            <a:ext cx="10515600" cy="57458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/>
              <a:t>4. (SRF – 2005) Observando-se o comportamento das finanças públicas, no Brasil, a partir de 1999, não se pode afirmar que: 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a) houve profunda reversão do desempenho fiscal do governo, que passou a apresentar, a partir de então, superávits primários expressivos. </a:t>
            </a:r>
            <a:endParaRPr lang="en-US" dirty="0"/>
          </a:p>
          <a:p>
            <a:pPr marL="0" indent="0">
              <a:buNone/>
            </a:pPr>
            <a:r>
              <a:rPr lang="pt-BR" dirty="0" err="1"/>
              <a:t>b</a:t>
            </a:r>
            <a:r>
              <a:rPr lang="pt-BR" dirty="0"/>
              <a:t>) o ajuste fiscal foi fortemente concentrado na elevação das receitas de impostos não cumulativos</a:t>
            </a:r>
            <a:r>
              <a:rPr lang="pt-BR" b="1" dirty="0"/>
              <a:t>. </a:t>
            </a:r>
            <a:endParaRPr lang="en-US" dirty="0"/>
          </a:p>
          <a:p>
            <a:pPr marL="0" indent="0">
              <a:buNone/>
            </a:pPr>
            <a:r>
              <a:rPr lang="pt-BR" dirty="0" err="1"/>
              <a:t>c</a:t>
            </a:r>
            <a:r>
              <a:rPr lang="pt-BR" dirty="0"/>
              <a:t>) a existência de superávits primários seria necessária para permitir a absorção de choques na economia, liberar a taxa de juros para ser usada para fins de política monetária e permitir a redução da dívida pública ao longo do tempo. </a:t>
            </a:r>
            <a:endParaRPr lang="en-US" dirty="0"/>
          </a:p>
          <a:p>
            <a:pPr marL="0" indent="0">
              <a:buNone/>
            </a:pPr>
            <a:r>
              <a:rPr lang="pt-BR" dirty="0" err="1"/>
              <a:t>d</a:t>
            </a:r>
            <a:r>
              <a:rPr lang="pt-BR" dirty="0"/>
              <a:t>) houve a aprovação da Lei de Responsabilidade Fiscal, com a imposição de limites de gastos com pessoal para os três níveis de governo. 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e) o fator previdenciário, implementado em novembro de 1999, visou adequar o benefício ao tempo médio de recebimento do benefício (expectativa de sobrevida), à idade e ao tempo de contribuição. 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0010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9AB82-F92E-2646-9AAB-12E776D99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1074"/>
            <a:ext cx="10515600" cy="57458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/>
              <a:t>4. (SRF – 2005) Observando-se o comportamento das finanças públicas, no Brasil, a partir de 1999, não se pode afirmar que: 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a) houve profunda reversão do desempenho fiscal do governo, que passou a apresentar, a partir de então, superávits primários expressivos. </a:t>
            </a:r>
            <a:endParaRPr lang="en-US" dirty="0"/>
          </a:p>
          <a:p>
            <a:pPr marL="0" indent="0">
              <a:buNone/>
            </a:pPr>
            <a:r>
              <a:rPr lang="pt-BR" b="1" dirty="0" err="1"/>
              <a:t>b</a:t>
            </a:r>
            <a:r>
              <a:rPr lang="pt-BR" b="1" dirty="0"/>
              <a:t>) o ajuste fiscal foi fortemente concentrado na elevação das receitas de impostos não cumulativos. </a:t>
            </a:r>
            <a:endParaRPr lang="en-US" dirty="0"/>
          </a:p>
          <a:p>
            <a:pPr marL="0" indent="0">
              <a:buNone/>
            </a:pPr>
            <a:r>
              <a:rPr lang="pt-BR" dirty="0" err="1"/>
              <a:t>c</a:t>
            </a:r>
            <a:r>
              <a:rPr lang="pt-BR" dirty="0"/>
              <a:t>) a existência de superávits primários seria necessária para permitir a absorção de choques na economia, liberar a taxa de juros para ser usada para fins de política monetária e permitir a redução da dívida pública ao longo do tempo. </a:t>
            </a:r>
            <a:endParaRPr lang="en-US" dirty="0"/>
          </a:p>
          <a:p>
            <a:pPr marL="0" indent="0">
              <a:buNone/>
            </a:pPr>
            <a:r>
              <a:rPr lang="pt-BR" dirty="0" err="1"/>
              <a:t>d</a:t>
            </a:r>
            <a:r>
              <a:rPr lang="pt-BR" dirty="0"/>
              <a:t>) houve a aprovação da Lei de Responsabilidade Fiscal, com a imposição de limites de gastos com pessoal para os três níveis de governo. 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e) o fator previdenciário, implementado em novembro de 1999, visou adequar o benefício ao tempo médio de recebimento do benefício (expectativa de sobrevida), à idade e ao tempo de contribuição. 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71118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2575B-1DBD-2743-B75E-5F2430B53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5. (STN – 2005) Com relação à dívida pública brasileira, não é pertinente afirmar que: 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a) os prazos curtos da dívida e os diversos planos econômicos de estabilização na década de 80 e no início da de 90 aumentaram as incertezas, reduziram a confiança dos agentes privados e ampliaram o risco de uma crise de confiança </a:t>
            </a:r>
            <a:endParaRPr lang="en-US" dirty="0"/>
          </a:p>
          <a:p>
            <a:pPr marL="0" indent="0">
              <a:buNone/>
            </a:pPr>
            <a:r>
              <a:rPr lang="pt-BR" dirty="0" err="1"/>
              <a:t>b</a:t>
            </a:r>
            <a:r>
              <a:rPr lang="pt-BR" dirty="0"/>
              <a:t>) a partir de 1999, o perfil da dívida foi alterado com a paridade entre o dólar e o real e a política interna de elevação das taxas de juros. </a:t>
            </a:r>
            <a:endParaRPr lang="en-US" dirty="0"/>
          </a:p>
          <a:p>
            <a:pPr marL="0" indent="0">
              <a:buNone/>
            </a:pPr>
            <a:r>
              <a:rPr lang="pt-BR" dirty="0" err="1"/>
              <a:t>c</a:t>
            </a:r>
            <a:r>
              <a:rPr lang="pt-BR" dirty="0"/>
              <a:t>) apesar de existir uma demanda potencial para títulos de longo prazo, o público brasileiro ainda privilegia a liquidez de curto prazo. </a:t>
            </a:r>
            <a:endParaRPr lang="en-US" dirty="0"/>
          </a:p>
          <a:p>
            <a:pPr marL="0" indent="0">
              <a:buNone/>
            </a:pPr>
            <a:r>
              <a:rPr lang="pt-BR" dirty="0" err="1"/>
              <a:t>d</a:t>
            </a:r>
            <a:r>
              <a:rPr lang="pt-BR" dirty="0"/>
              <a:t>) o encurtamento dos prazos da dívida aumenta o risco de uma crise de confiança na capacidade de pagamento do governo. 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e) como resultado da deterioração da credibilidade do governo, o prêmio exigido pelos títulos públicos na década de 80 e início dos anos 90 foi muito alto.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8250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2575B-1DBD-2743-B75E-5F2430B53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5. (STN – 2005) Com relação à dívida pública brasileira, não é pertinente afirmar que: 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a) os prazos curtos da dívida e os diversos planos econômicos de estabilização na década de 80 e no início da de 90 aumentaram as incertezas, reduziram a confiança dos agentes privados e ampliaram o risco de uma crise de confiança </a:t>
            </a:r>
            <a:endParaRPr lang="en-US" dirty="0"/>
          </a:p>
          <a:p>
            <a:pPr marL="0" indent="0">
              <a:buNone/>
            </a:pPr>
            <a:r>
              <a:rPr lang="pt-BR" b="1" dirty="0" err="1"/>
              <a:t>b</a:t>
            </a:r>
            <a:r>
              <a:rPr lang="pt-BR" b="1" dirty="0"/>
              <a:t>) a partir de 1999, o perfil da dívida foi alterado com a paridade entre o dólar e o real e a política interna de elevação das taxas de juros. </a:t>
            </a:r>
            <a:endParaRPr lang="en-US" dirty="0"/>
          </a:p>
          <a:p>
            <a:pPr marL="0" indent="0">
              <a:buNone/>
            </a:pPr>
            <a:r>
              <a:rPr lang="pt-BR" dirty="0" err="1"/>
              <a:t>c</a:t>
            </a:r>
            <a:r>
              <a:rPr lang="pt-BR" dirty="0"/>
              <a:t>) apesar de existir uma demanda potencial para títulos de longo prazo, o público brasileiro ainda privilegia a liquidez de curto prazo. </a:t>
            </a:r>
            <a:endParaRPr lang="en-US" dirty="0"/>
          </a:p>
          <a:p>
            <a:pPr marL="0" indent="0">
              <a:buNone/>
            </a:pPr>
            <a:r>
              <a:rPr lang="pt-BR" dirty="0" err="1"/>
              <a:t>d</a:t>
            </a:r>
            <a:r>
              <a:rPr lang="pt-BR" dirty="0"/>
              <a:t>) o encurtamento dos prazos da dívida aumenta o risco de uma crise de confiança na capacidade de pagamento do governo. 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e) como resultado da deterioração da credibilidade do governo, o prêmio exigido pelos títulos públicos na década de 80 e início dos anos 90 foi muito alto.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3929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07558-3F73-3444-8964-2D5C67176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0446"/>
            <a:ext cx="10515600" cy="58765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6. (IPEA – 2004) Sabe-se que entre os anos 1980 e 1994 o Brasil conviveu com níveis inflacionários muito altos. A inflação alta durante esse período NÃO resultou numa queda da arrecadação dos governos, agravando o déficit público, porque 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a) houve uma constante elevação da carga tributária que atingiu, no período, quase 35% do PIB. </a:t>
            </a:r>
            <a:endParaRPr lang="en-US" dirty="0"/>
          </a:p>
          <a:p>
            <a:pPr marL="0" indent="0">
              <a:buNone/>
            </a:pPr>
            <a:r>
              <a:rPr lang="pt-BR" dirty="0" err="1"/>
              <a:t>b</a:t>
            </a:r>
            <a:r>
              <a:rPr lang="pt-BR" dirty="0"/>
              <a:t>) os governos criaram novas fontes de arrecadação, como a CPMF, que compensaram a queda na arrecadação. </a:t>
            </a:r>
            <a:endParaRPr lang="en-US" dirty="0"/>
          </a:p>
          <a:p>
            <a:pPr marL="0" indent="0">
              <a:buNone/>
            </a:pPr>
            <a:r>
              <a:rPr lang="pt-BR" dirty="0" err="1"/>
              <a:t>c</a:t>
            </a:r>
            <a:r>
              <a:rPr lang="pt-BR" dirty="0"/>
              <a:t>) a forte desvalorização das receitas decorrente da inflação foi compensada pela privatização de empresas estatais e pela concessão onerosa de serviços públicos. </a:t>
            </a:r>
            <a:endParaRPr lang="en-US" dirty="0"/>
          </a:p>
          <a:p>
            <a:pPr marL="0" indent="0">
              <a:buNone/>
            </a:pPr>
            <a:r>
              <a:rPr lang="pt-BR" dirty="0" err="1"/>
              <a:t>d</a:t>
            </a:r>
            <a:r>
              <a:rPr lang="pt-BR" dirty="0"/>
              <a:t>) os governos se beneficiaram do chamado "imposto inflacionário", resultante da indexação das receitas sem a correspondente atualização monetária das despesas. 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e) a inflação elevada foi compensada pelo aumento constante na taxa de crescimento da economia no período.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1125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07558-3F73-3444-8964-2D5C67176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0446"/>
            <a:ext cx="10515600" cy="58765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6. (IPEA – 2004) Sabe-se que entre os anos 1980 e 1994 o Brasil conviveu com níveis inflacionários muito altos. A inflação alta durante esse período NÃO resultou numa queda da arrecadação dos governos, agravando o déficit público, porque 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a) houve uma constante elevação da carga tributária que atingiu, no período, quase 35% do PIB. </a:t>
            </a:r>
            <a:endParaRPr lang="en-US" dirty="0"/>
          </a:p>
          <a:p>
            <a:pPr marL="0" indent="0">
              <a:buNone/>
            </a:pPr>
            <a:r>
              <a:rPr lang="pt-BR" dirty="0" err="1"/>
              <a:t>b</a:t>
            </a:r>
            <a:r>
              <a:rPr lang="pt-BR" dirty="0"/>
              <a:t>) os governos criaram novas fontes de arrecadação, como a CPMF, que compensaram a queda na arrecadação. </a:t>
            </a:r>
            <a:endParaRPr lang="en-US" dirty="0"/>
          </a:p>
          <a:p>
            <a:pPr marL="0" indent="0">
              <a:buNone/>
            </a:pPr>
            <a:r>
              <a:rPr lang="pt-BR" dirty="0" err="1"/>
              <a:t>c</a:t>
            </a:r>
            <a:r>
              <a:rPr lang="pt-BR" dirty="0"/>
              <a:t>) a forte desvalorização das receitas decorrente da inflação foi compensada pela privatização de empresas estatais e pela concessão onerosa de serviços públicos. </a:t>
            </a:r>
            <a:endParaRPr lang="en-US" dirty="0"/>
          </a:p>
          <a:p>
            <a:pPr marL="0" indent="0">
              <a:buNone/>
            </a:pPr>
            <a:r>
              <a:rPr lang="pt-BR" b="1" dirty="0" err="1"/>
              <a:t>d</a:t>
            </a:r>
            <a:r>
              <a:rPr lang="pt-BR" b="1" dirty="0"/>
              <a:t>) os governos se beneficiaram do chamado "imposto inflacionário", resultante da indexação das receitas sem a correspondente atualização monetária das despesas. 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e) a inflação elevada foi compensada pelo aumento constante na taxa de crescimento da economia no período.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344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FA820-CD8E-A447-BFF3-B41E7D786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 Plano Real de estabilização da economia brasileira levou inicialmente ao(à)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7AE30-BFFB-CB47-B91B-18E339DC5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t-BR" dirty="0"/>
              <a:t>(. ) congelamento geral de preços e salários.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(. ) congelamento da taxa de câmbio </a:t>
            </a:r>
            <a:r>
              <a:rPr lang="pt-BR" dirty="0" err="1"/>
              <a:t>R</a:t>
            </a:r>
            <a:r>
              <a:rPr lang="pt-BR" dirty="0"/>
              <a:t>$ / US$.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(. ) estabelecimento de metas de inflação para o Banco Central do Brasil.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(. ) valorização do real em relação ao dólar americano.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(. ) forte expansão das exportações.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157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FA820-CD8E-A447-BFF3-B41E7D786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 Plano Real de estabilização da economia brasileira levou inicialmente ao(à)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7AE30-BFFB-CB47-B91B-18E339DC5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t-BR" dirty="0"/>
              <a:t>(. ) congelamento geral de preços e salários.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(. ) congelamento da taxa de câmbio </a:t>
            </a:r>
            <a:r>
              <a:rPr lang="pt-BR" dirty="0" err="1"/>
              <a:t>R</a:t>
            </a:r>
            <a:r>
              <a:rPr lang="pt-BR" dirty="0"/>
              <a:t>$ / US$.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(. ) estabelecimento de metas de inflação para o Banco Central do Brasil.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(. ) </a:t>
            </a:r>
            <a:r>
              <a:rPr lang="pt-BR" b="1" dirty="0"/>
              <a:t>valorização do real em relação ao dólar americano.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(. ) forte expansão das exportações.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809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874B1-2115-2C43-8DA0-E344911F4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 Plano Real, instituído no governo Itamar Franco,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74C7E-CD5F-624F-9D9D-D4452C255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 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(. ) tinha como objetivo melhorar a distribuição de renda.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(. ) foi viabilizado, entre outros fatores, pela criação do Fundo Social de Emergência.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(. ) instituiu a paridade de 1 real para 1 dólar.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(. ) criou o Real, a nova moeda, que valia 1 000 Cruzeiros Reais.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(. ) instituiu o congelamento de preços.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 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842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874B1-2115-2C43-8DA0-E344911F4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 Plano Real, instituído no governo Itamar Franco,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74C7E-CD5F-624F-9D9D-D4452C255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 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(. ) tinha como objetivo melhorar a distribuição de renda.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(. ) </a:t>
            </a:r>
            <a:r>
              <a:rPr lang="pt-BR" b="1" dirty="0"/>
              <a:t>foi viabilizado, entre outros fatores, pela criação do Fundo Social de Emergência</a:t>
            </a:r>
            <a:r>
              <a:rPr lang="pt-BR" dirty="0"/>
              <a:t>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(. ) instituiu a paridade de 1 real para 1 dólar.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(. ) criou o Real, a nova moeda, que valia 1 000 Cruzeiros Reais.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(. ) instituiu o congelamento de preços.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 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869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874B1-2115-2C43-8DA0-E344911F4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 </a:t>
            </a:r>
            <a:br>
              <a:rPr lang="en-US" dirty="0"/>
            </a:br>
            <a:r>
              <a:rPr lang="pt-BR" dirty="0"/>
              <a:t>Qual das afirmações a seguir pode ser atribuída ao Plano Real?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74C7E-CD5F-624F-9D9D-D4452C255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/>
              <a:t> 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(. ) Permitiu, nos primeiros anos, a geração de superávit nas transações correntes.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(. ) Houve grande expansão do multiplicador bancário devido a programas como o PROER.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(. ) Reduziu significativamente a inflação, mas aumentou a concentração de renda e a dívida externa.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(. ) Foi uma estabilização com base no grande volume de reservas internacionais, o que permitia sustentar o câmbio.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(. ) Foi uma estabilização com base em políticas monetária e fiscal expansivas.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 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84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4761</Words>
  <Application>Microsoft Macintosh PowerPoint</Application>
  <PresentationFormat>Widescreen</PresentationFormat>
  <Paragraphs>329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2" baseType="lpstr">
      <vt:lpstr>Arial</vt:lpstr>
      <vt:lpstr>Calibri</vt:lpstr>
      <vt:lpstr>Calibri Light</vt:lpstr>
      <vt:lpstr>Office Theme</vt:lpstr>
      <vt:lpstr>Sobre o Plano Real, é correto afirmar que: </vt:lpstr>
      <vt:lpstr>Sobre o Plano Real, é correto afirmar que: </vt:lpstr>
      <vt:lpstr>Em relação ao Plano Real, é correto afirmar que: </vt:lpstr>
      <vt:lpstr>Em relação ao Plano Real, é correto afirmar que: </vt:lpstr>
      <vt:lpstr>O Plano Real de estabilização da economia brasileira levou inicialmente ao(à) </vt:lpstr>
      <vt:lpstr>O Plano Real de estabilização da economia brasileira levou inicialmente ao(à) </vt:lpstr>
      <vt:lpstr>O Plano Real, instituído no governo Itamar Franco, </vt:lpstr>
      <vt:lpstr>O Plano Real, instituído no governo Itamar Franco, </vt:lpstr>
      <vt:lpstr>  Qual das afirmações a seguir pode ser atribuída ao Plano Real? </vt:lpstr>
      <vt:lpstr>  Qual das afirmações a seguir pode ser atribuída ao Plano Real? </vt:lpstr>
      <vt:lpstr>A primeira fase do Plano Real foi caracterizada pela seguinte medida: </vt:lpstr>
      <vt:lpstr>A primeira fase do Plano Real foi caracterizada pela seguinte medida: </vt:lpstr>
      <vt:lpstr>Em relação ao Plano Real, está incorreta a seguinte alternativa:</vt:lpstr>
      <vt:lpstr>Em relação ao Plano Real, está incorreta a seguinte alternativa:</vt:lpstr>
      <vt:lpstr>Identificar C ou E</vt:lpstr>
      <vt:lpstr>Em relação à evolução da dívida líquida do setor público no Brasil, assinale a alternativa INCORRETA.  </vt:lpstr>
      <vt:lpstr>Em relação à evolução da dívida líquida do setor público no Brasil, assinale a alternativa INCORRETA.  </vt:lpstr>
      <vt:lpstr>Em relação ao processo de estabilização econômica verificado no Brasil durante os anos 90 do século passado, assinale a opção correta. </vt:lpstr>
      <vt:lpstr>Em relação ao processo de estabilização econômica verificado no Brasil durante os anos 90 do século passado, assinale a opção correta. </vt:lpstr>
      <vt:lpstr>PowerPoint Presentation</vt:lpstr>
      <vt:lpstr>O ajuste fiscal necessário para dar suporte às políticas macroeconômicas, durante a segunda metade dos anos 90, foi resultado dos seguintes fatores, nos quais não se inclui(em): </vt:lpstr>
      <vt:lpstr>O ajuste fiscal necessário para dar suporte às políticas macroeconômicas, durante a segunda metade dos anos 90, foi resultado dos seguintes fatores, nos quais não se inclui(em): </vt:lpstr>
      <vt:lpstr>PowerPoint Presentation</vt:lpstr>
      <vt:lpstr>Nos anos imediatamente subseqüentes ao Plano Real, houve uma sobrevalorização da moeda brasileira e déficits substanciais na conta corrente do balanço de pagamentos, embora o Banco Central acumulasse reservas de divisas internacionais, pois a conta de capital era superavitária. Em 1999, o Brasil mudou seu regime cambial para flutuante, após perdas substanciais das reservas no Banco Central. Esta mudança na situação se deveu ao(à) </vt:lpstr>
      <vt:lpstr>Nos anos imediatamente subseqüentes ao Plano Real, houve uma sobrevalorização da moeda brasileira e déficits substanciais na conta corrente do balanço de pagamentos, embora o Banco Central acumulasse reservas de divisas internacionais, pois a conta de capital era superavitária. Em 1999, o Brasil mudou seu regime cambial para flutuante, após perdas substanciais das reservas no Banco Central. Esta mudança na situação se deveu ao(à) </vt:lpstr>
      <vt:lpstr>Com relação a déficit público e dívida pública, não se pode afirmar que </vt:lpstr>
      <vt:lpstr>Com relação a déficit público e dívida pública, não se pode afirmar que </vt:lpstr>
      <vt:lpstr>Sobre os principais conceitos e definições de déficit público, é correto afirmar: </vt:lpstr>
      <vt:lpstr>Sobre os principais conceitos e definições de déficit público, é correto afirmar: </vt:lpstr>
      <vt:lpstr>PowerPoint Presentation</vt:lpstr>
      <vt:lpstr>Em relação à evolução da dívida líquida do setor público no Brasil, assinale a alternativa INCORRETA.  </vt:lpstr>
      <vt:lpstr>Em relação à evolução da dívida líquida do setor público no Brasil, assinale a alternativa INCORRETA.  </vt:lpstr>
      <vt:lpstr>Um aspecto importante do panorama da economia brasileira dos anos 1990, especialmente após a adoção do Plano Real, em 1994, é o crescente aumento da vulnerabilidade externa. Este ocorreu em função, EXCETO </vt:lpstr>
      <vt:lpstr>Um aspecto importante do panorama da economia brasileira dos anos 1990, especialmente após a adoção do Plano Real, em 1994, é o crescente aumento da vulnerabilidade externa. Este ocorreu em função, EXCETO </vt:lpstr>
      <vt:lpstr>Entre as principais medidas implementadas e que tiveram impactos positivos com relação ao ajuste fiscal realizado pelo governo federal para dar suporte às políticas macroeconômicas durante a segunda metade dos anos 90, identifique a única medida não-pertinente. </vt:lpstr>
      <vt:lpstr>Entre as principais medidas implementadas e que tiveram impactos positivos com relação ao ajuste fiscal realizado pelo governo federal para dar suporte às políticas macroeconômicas durante a segunda metade dos anos 90, identifique a única medida não-pertinente. </vt:lpstr>
      <vt:lpstr>Um aumento do déficit orçamentário do governo em determinado período, através de uma redução dos impostos, </vt:lpstr>
      <vt:lpstr>Um aumento do déficit orçamentário do governo em determinado período, através de uma redução dos impostos,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Heloisa Burnquist</dc:creator>
  <cp:lastModifiedBy>Heloisa Burnquist</cp:lastModifiedBy>
  <cp:revision>12</cp:revision>
  <dcterms:created xsi:type="dcterms:W3CDTF">2018-05-02T21:44:49Z</dcterms:created>
  <dcterms:modified xsi:type="dcterms:W3CDTF">2018-05-03T13:12:41Z</dcterms:modified>
</cp:coreProperties>
</file>