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70" r:id="rId7"/>
    <p:sldId id="272" r:id="rId8"/>
    <p:sldId id="276" r:id="rId9"/>
    <p:sldId id="277" r:id="rId10"/>
    <p:sldId id="274" r:id="rId11"/>
    <p:sldId id="27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702A9-2F06-4055-969D-37C72F8DC612}" type="datetimeFigureOut">
              <a:rPr lang="pt-BR" smtClean="0"/>
              <a:t>14/10/2017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C0B7D-9605-43FD-87FA-4FCE2B35588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933056"/>
            <a:ext cx="8964488" cy="1201688"/>
          </a:xfrm>
        </p:spPr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ANATOMIA TOPOGRÁFICA DOS MEMBROS SUPERIORES</a:t>
            </a:r>
          </a:p>
          <a:p>
            <a:r>
              <a:rPr lang="pt-B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AULA 9: </a:t>
            </a:r>
            <a:r>
              <a:rPr lang="pt-BR" sz="9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Inervação</a:t>
            </a:r>
            <a:r>
              <a:rPr lang="pt-B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9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membros superiores II.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44008" y="6279703"/>
            <a:ext cx="4319017" cy="40011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Luís Fernando </a:t>
            </a:r>
            <a:r>
              <a:rPr lang="pt-BR" sz="20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Tirapelli</a:t>
            </a: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5" descr="brasao USP -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96403"/>
            <a:ext cx="1499453" cy="194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Lab Biol\Desktop\image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6632"/>
            <a:ext cx="5462257" cy="409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02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4048" y="260648"/>
            <a:ext cx="4032448" cy="11430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pt-BR" altLang="pt-BR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          RESUMO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051720" y="3829104"/>
            <a:ext cx="6841455" cy="1261884"/>
          </a:xfrm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ct val="0"/>
              </a:spcBef>
              <a:buNone/>
            </a:pPr>
            <a:endParaRPr lang="pt-BR" altLang="pt-BR" sz="2000" b="1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</a:pPr>
            <a:endParaRPr lang="pt-BR" altLang="pt-BR" sz="2000" b="1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he-IL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pt-BR" altLang="pt-BR" sz="1800" dirty="0" smtClean="0"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95536" y="401028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Plexo braquial: </a:t>
            </a:r>
            <a:r>
              <a:rPr lang="pt-BR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inervação motora e sensitiva dos ramos terminais  </a:t>
            </a:r>
            <a:endParaRPr lang="pt-BR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F:\AULAS APARELHO LOCOMOTOR  MEDICINA 2018\INERVAÇÃ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644008" cy="3483006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7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altLang="pt-BR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REFERÊNCIAS BIBLIOGRÁFICAS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628800"/>
            <a:ext cx="8816975" cy="5355312"/>
          </a:xfrm>
        </p:spPr>
        <p:txBody>
          <a:bodyPr wrap="square">
            <a:spAutoFit/>
          </a:bodyPr>
          <a:lstStyle/>
          <a:p>
            <a:pPr marL="0" indent="0" algn="ctr">
              <a:spcBef>
                <a:spcPct val="0"/>
              </a:spcBef>
            </a:pPr>
            <a:r>
              <a:rPr lang="pt-BR" altLang="pt-BR" sz="1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Aumüller</a:t>
            </a: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G. </a:t>
            </a:r>
            <a:r>
              <a:rPr lang="pt-BR" altLang="pt-BR" sz="18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Anatomia. 1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Koogan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S.A., 2009.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pt-BR" altLang="pt-BR" sz="1800" b="1" dirty="0" smtClean="0">
              <a:solidFill>
                <a:srgbClr val="0070C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</a:pPr>
            <a:r>
              <a:rPr lang="pt-BR" altLang="pt-BR" sz="1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Drake</a:t>
            </a: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R.L.,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Vogl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W., Mitchell, A.W.M. Gray</a:t>
            </a:r>
            <a:r>
              <a:rPr lang="he-IL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׳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s. Anatomia para estudantes. 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1ª ed. Rio de Janeiro: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Elsevier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Editora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Ltda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2005.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he-IL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</a:pP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Gardner,</a:t>
            </a: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Gray e O</a:t>
            </a:r>
            <a:r>
              <a:rPr lang="he-IL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׳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Rahilly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 Anatomia. 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4ª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Koogan S.A., 1978.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</a:pPr>
            <a:r>
              <a:rPr lang="pt-BR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Gray</a:t>
            </a:r>
            <a:r>
              <a:rPr lang="he-IL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׳</a:t>
            </a:r>
            <a:r>
              <a:rPr lang="pt-BR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 Anatomia. A base anatômica da prática clínica. 40ª ed. Rio de Janeiro: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Elsevier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Editora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Ltda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2010.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</a:pP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Moore, 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K.L.;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Dalley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A.F. Anatomia orientada para a clínica. 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6ª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Koogan S.A., 2011.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</a:pPr>
            <a:r>
              <a:rPr lang="pt-BR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Snell, </a:t>
            </a:r>
            <a:r>
              <a:rPr lang="pt-BR" altLang="pt-BR" sz="1800" b="1" dirty="0" err="1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R.S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Anatomia clínica para estudantes de medicina. 5ª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Koogan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S.A., 1999.</a:t>
            </a:r>
          </a:p>
          <a:p>
            <a:pPr marL="0" indent="0" algn="ctr">
              <a:spcBef>
                <a:spcPct val="0"/>
              </a:spcBef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</a:pPr>
            <a:endParaRPr lang="pt-BR" altLang="pt-BR" sz="1800" dirty="0" smtClean="0">
              <a:latin typeface="Comic Sans MS" pitchFamily="66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926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21"/>
          <p:cNvGrpSpPr>
            <a:grpSpLocks/>
          </p:cNvGrpSpPr>
          <p:nvPr/>
        </p:nvGrpSpPr>
        <p:grpSpPr bwMode="auto">
          <a:xfrm>
            <a:off x="1447800" y="609600"/>
            <a:ext cx="6235700" cy="5472113"/>
            <a:chOff x="912" y="384"/>
            <a:chExt cx="3928" cy="3447"/>
          </a:xfrm>
        </p:grpSpPr>
        <p:grpSp>
          <p:nvGrpSpPr>
            <p:cNvPr id="3" name="Group 2050"/>
            <p:cNvGrpSpPr>
              <a:grpSpLocks/>
            </p:cNvGrpSpPr>
            <p:nvPr/>
          </p:nvGrpSpPr>
          <p:grpSpPr bwMode="auto">
            <a:xfrm>
              <a:off x="912" y="384"/>
              <a:ext cx="3928" cy="3447"/>
              <a:chOff x="912" y="384"/>
              <a:chExt cx="3928" cy="3447"/>
            </a:xfrm>
          </p:grpSpPr>
          <p:grpSp>
            <p:nvGrpSpPr>
              <p:cNvPr id="4" name="Group 2051"/>
              <p:cNvGrpSpPr>
                <a:grpSpLocks/>
              </p:cNvGrpSpPr>
              <p:nvPr/>
            </p:nvGrpSpPr>
            <p:grpSpPr bwMode="auto">
              <a:xfrm>
                <a:off x="912" y="384"/>
                <a:ext cx="3928" cy="3447"/>
                <a:chOff x="912" y="384"/>
                <a:chExt cx="3928" cy="3447"/>
              </a:xfrm>
            </p:grpSpPr>
            <p:pic>
              <p:nvPicPr>
                <p:cNvPr id="15396" name="Picture 205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lum bright="-12000" contrast="24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2" y="384"/>
                  <a:ext cx="3928" cy="3447"/>
                </a:xfrm>
                <a:prstGeom prst="rect">
                  <a:avLst/>
                </a:prstGeom>
                <a:noFill/>
                <a:ln w="76200" cmpd="tri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5397" name="Rectangle 2053"/>
                <p:cNvSpPr>
                  <a:spLocks noChangeArrowheads="1"/>
                </p:cNvSpPr>
                <p:nvPr/>
              </p:nvSpPr>
              <p:spPr bwMode="auto">
                <a:xfrm>
                  <a:off x="4168" y="3419"/>
                  <a:ext cx="671" cy="41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pt-BR" altLang="pt-BR"/>
                </a:p>
              </p:txBody>
            </p:sp>
          </p:grpSp>
          <p:sp>
            <p:nvSpPr>
              <p:cNvPr id="23558" name="Text Box 2054"/>
              <p:cNvSpPr txBox="1">
                <a:spLocks noChangeArrowheads="1"/>
              </p:cNvSpPr>
              <p:nvPr/>
            </p:nvSpPr>
            <p:spPr bwMode="auto">
              <a:xfrm>
                <a:off x="936" y="411"/>
                <a:ext cx="1238" cy="407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itchFamily="34" charset="0"/>
                    <a:cs typeface="Arial" pitchFamily="34" charset="0"/>
                  </a:rPr>
                  <a:t>Plexo Braquial</a:t>
                </a:r>
              </a:p>
              <a:p>
                <a:pPr>
                  <a:defRPr/>
                </a:pPr>
                <a:r>
                  <a:rPr lang="pt-BR" sz="1600" b="1" dirty="0">
                    <a:solidFill>
                      <a:schemeClr val="hlink"/>
                    </a:solidFill>
                  </a:rPr>
                  <a:t>Ramos Terminais</a:t>
                </a:r>
              </a:p>
            </p:txBody>
          </p:sp>
        </p:grpSp>
        <p:sp>
          <p:nvSpPr>
            <p:cNvPr id="15391" name="Text Box 2118"/>
            <p:cNvSpPr txBox="1">
              <a:spLocks noChangeArrowheads="1"/>
            </p:cNvSpPr>
            <p:nvPr/>
          </p:nvSpPr>
          <p:spPr bwMode="auto">
            <a:xfrm>
              <a:off x="2140" y="3099"/>
              <a:ext cx="26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 b="1" dirty="0">
                  <a:latin typeface="Arial" pitchFamily="34" charset="0"/>
                  <a:cs typeface="Arial" pitchFamily="34" charset="0"/>
                </a:rPr>
                <a:t>FM</a:t>
              </a:r>
            </a:p>
          </p:txBody>
        </p:sp>
        <p:sp>
          <p:nvSpPr>
            <p:cNvPr id="15392" name="Text Box 2119"/>
            <p:cNvSpPr txBox="1">
              <a:spLocks noChangeArrowheads="1"/>
            </p:cNvSpPr>
            <p:nvPr/>
          </p:nvSpPr>
          <p:spPr bwMode="auto">
            <a:xfrm>
              <a:off x="2023" y="2544"/>
              <a:ext cx="24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 b="1" dirty="0">
                  <a:latin typeface="Arial" pitchFamily="34" charset="0"/>
                  <a:cs typeface="Arial" pitchFamily="34" charset="0"/>
                </a:rPr>
                <a:t>FP</a:t>
              </a:r>
            </a:p>
          </p:txBody>
        </p:sp>
        <p:sp>
          <p:nvSpPr>
            <p:cNvPr id="15393" name="Text Box 2120"/>
            <p:cNvSpPr txBox="1">
              <a:spLocks noChangeArrowheads="1"/>
            </p:cNvSpPr>
            <p:nvPr/>
          </p:nvSpPr>
          <p:spPr bwMode="auto">
            <a:xfrm>
              <a:off x="1666" y="2355"/>
              <a:ext cx="23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 b="1" dirty="0">
                  <a:latin typeface="Arial" pitchFamily="34" charset="0"/>
                  <a:cs typeface="Arial" pitchFamily="34" charset="0"/>
                </a:rPr>
                <a:t>FL</a:t>
              </a:r>
            </a:p>
          </p:txBody>
        </p:sp>
      </p:grpSp>
      <p:grpSp>
        <p:nvGrpSpPr>
          <p:cNvPr id="5" name="Group 2061"/>
          <p:cNvGrpSpPr>
            <a:grpSpLocks/>
          </p:cNvGrpSpPr>
          <p:nvPr/>
        </p:nvGrpSpPr>
        <p:grpSpPr bwMode="auto">
          <a:xfrm>
            <a:off x="228600" y="3790950"/>
            <a:ext cx="2362200" cy="552450"/>
            <a:chOff x="144" y="2388"/>
            <a:chExt cx="1488" cy="348"/>
          </a:xfrm>
        </p:grpSpPr>
        <p:sp>
          <p:nvSpPr>
            <p:cNvPr id="15388" name="Text Box 2056"/>
            <p:cNvSpPr txBox="1">
              <a:spLocks noChangeArrowheads="1"/>
            </p:cNvSpPr>
            <p:nvPr/>
          </p:nvSpPr>
          <p:spPr bwMode="auto">
            <a:xfrm>
              <a:off x="144" y="2388"/>
              <a:ext cx="1319" cy="19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>
                  <a:solidFill>
                    <a:schemeClr val="tx2"/>
                  </a:solidFill>
                </a:rPr>
                <a:t>Raiz </a:t>
              </a:r>
              <a:r>
                <a:rPr lang="pt-BR" altLang="pt-BR" sz="1400" b="1" dirty="0">
                  <a:solidFill>
                    <a:schemeClr val="tx2"/>
                  </a:solidFill>
                </a:rPr>
                <a:t>lateral  n. mediano</a:t>
              </a:r>
            </a:p>
          </p:txBody>
        </p:sp>
        <p:sp>
          <p:nvSpPr>
            <p:cNvPr id="15389" name="Line 2059"/>
            <p:cNvSpPr>
              <a:spLocks noChangeShapeType="1"/>
            </p:cNvSpPr>
            <p:nvPr/>
          </p:nvSpPr>
          <p:spPr bwMode="auto">
            <a:xfrm>
              <a:off x="1392" y="2496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2068"/>
          <p:cNvGrpSpPr>
            <a:grpSpLocks/>
          </p:cNvGrpSpPr>
          <p:nvPr/>
        </p:nvGrpSpPr>
        <p:grpSpPr bwMode="auto">
          <a:xfrm>
            <a:off x="533400" y="4633913"/>
            <a:ext cx="1284288" cy="523875"/>
            <a:chOff x="336" y="2744"/>
            <a:chExt cx="809" cy="330"/>
          </a:xfrm>
        </p:grpSpPr>
        <p:sp>
          <p:nvSpPr>
            <p:cNvPr id="15386" name="Text Box 2055"/>
            <p:cNvSpPr txBox="1">
              <a:spLocks noChangeArrowheads="1"/>
            </p:cNvSpPr>
            <p:nvPr/>
          </p:nvSpPr>
          <p:spPr bwMode="auto">
            <a:xfrm>
              <a:off x="336" y="2744"/>
              <a:ext cx="556" cy="33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/>
                <a:t>N. Axilar</a:t>
              </a:r>
            </a:p>
            <a:p>
              <a:pPr algn="ctr"/>
              <a:r>
                <a:rPr lang="pt-BR" altLang="pt-BR" sz="1400" b="1" dirty="0" smtClean="0"/>
                <a:t>C5 e C6</a:t>
              </a:r>
              <a:endParaRPr lang="pt-BR" altLang="pt-BR" sz="1400" b="1" dirty="0"/>
            </a:p>
          </p:txBody>
        </p:sp>
        <p:sp>
          <p:nvSpPr>
            <p:cNvPr id="15387" name="Line 2060"/>
            <p:cNvSpPr>
              <a:spLocks noChangeShapeType="1"/>
            </p:cNvSpPr>
            <p:nvPr/>
          </p:nvSpPr>
          <p:spPr bwMode="auto">
            <a:xfrm flipV="1">
              <a:off x="884" y="2784"/>
              <a:ext cx="261" cy="1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7" name="Group 2073"/>
          <p:cNvGrpSpPr>
            <a:grpSpLocks/>
          </p:cNvGrpSpPr>
          <p:nvPr/>
        </p:nvGrpSpPr>
        <p:grpSpPr bwMode="auto">
          <a:xfrm>
            <a:off x="4105275" y="4778376"/>
            <a:ext cx="2657475" cy="523875"/>
            <a:chOff x="2544" y="3073"/>
            <a:chExt cx="1674" cy="330"/>
          </a:xfrm>
        </p:grpSpPr>
        <p:sp>
          <p:nvSpPr>
            <p:cNvPr id="15384" name="Text Box 2070"/>
            <p:cNvSpPr txBox="1">
              <a:spLocks noChangeArrowheads="1"/>
            </p:cNvSpPr>
            <p:nvPr/>
          </p:nvSpPr>
          <p:spPr bwMode="auto">
            <a:xfrm>
              <a:off x="2698" y="3073"/>
              <a:ext cx="1520" cy="3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/>
                <a:t>N. Cutâneo </a:t>
              </a:r>
              <a:r>
                <a:rPr lang="pt-BR" altLang="pt-BR" sz="1400" b="1" dirty="0"/>
                <a:t>medial do </a:t>
              </a:r>
              <a:r>
                <a:rPr lang="pt-BR" altLang="pt-BR" sz="1400" b="1" dirty="0" smtClean="0"/>
                <a:t>braço</a:t>
              </a:r>
            </a:p>
            <a:p>
              <a:pPr algn="ctr"/>
              <a:r>
                <a:rPr lang="pt-BR" altLang="pt-BR" sz="1400" b="1" dirty="0" smtClean="0"/>
                <a:t>T1</a:t>
              </a:r>
              <a:endParaRPr lang="pt-BR" altLang="pt-BR" sz="1400" b="1" dirty="0"/>
            </a:p>
          </p:txBody>
        </p:sp>
        <p:sp>
          <p:nvSpPr>
            <p:cNvPr id="15385" name="Line 2072"/>
            <p:cNvSpPr>
              <a:spLocks noChangeShapeType="1"/>
            </p:cNvSpPr>
            <p:nvPr/>
          </p:nvSpPr>
          <p:spPr bwMode="auto">
            <a:xfrm>
              <a:off x="2544" y="326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8" name="Group 2079"/>
          <p:cNvGrpSpPr>
            <a:grpSpLocks/>
          </p:cNvGrpSpPr>
          <p:nvPr/>
        </p:nvGrpSpPr>
        <p:grpSpPr bwMode="auto">
          <a:xfrm>
            <a:off x="3733800" y="5257800"/>
            <a:ext cx="2833688" cy="625475"/>
            <a:chOff x="2352" y="3312"/>
            <a:chExt cx="1785" cy="394"/>
          </a:xfrm>
        </p:grpSpPr>
        <p:sp>
          <p:nvSpPr>
            <p:cNvPr id="15382" name="Text Box 2075"/>
            <p:cNvSpPr txBox="1">
              <a:spLocks noChangeArrowheads="1"/>
            </p:cNvSpPr>
            <p:nvPr/>
          </p:nvSpPr>
          <p:spPr bwMode="auto">
            <a:xfrm>
              <a:off x="2410" y="3376"/>
              <a:ext cx="1727" cy="3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/>
                <a:t>N. Cutâneo </a:t>
              </a:r>
              <a:r>
                <a:rPr lang="pt-BR" altLang="pt-BR" sz="1400" b="1" dirty="0"/>
                <a:t>medial do </a:t>
              </a:r>
              <a:r>
                <a:rPr lang="pt-BR" altLang="pt-BR" sz="1400" b="1" dirty="0" smtClean="0"/>
                <a:t>antebraço</a:t>
              </a:r>
            </a:p>
            <a:p>
              <a:pPr algn="ctr"/>
              <a:r>
                <a:rPr lang="pt-BR" altLang="pt-BR" sz="1400" b="1" dirty="0" smtClean="0"/>
                <a:t>C8 e T1</a:t>
              </a:r>
              <a:endParaRPr lang="pt-BR" altLang="pt-BR" sz="1400" b="1" dirty="0"/>
            </a:p>
          </p:txBody>
        </p:sp>
        <p:sp>
          <p:nvSpPr>
            <p:cNvPr id="15383" name="Line 2078"/>
            <p:cNvSpPr>
              <a:spLocks noChangeShapeType="1"/>
            </p:cNvSpPr>
            <p:nvPr/>
          </p:nvSpPr>
          <p:spPr bwMode="auto">
            <a:xfrm flipH="1" flipV="1">
              <a:off x="2352" y="3312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2088"/>
          <p:cNvGrpSpPr>
            <a:grpSpLocks/>
          </p:cNvGrpSpPr>
          <p:nvPr/>
        </p:nvGrpSpPr>
        <p:grpSpPr bwMode="auto">
          <a:xfrm>
            <a:off x="-7937" y="4076700"/>
            <a:ext cx="1912936" cy="523875"/>
            <a:chOff x="-5" y="2568"/>
            <a:chExt cx="1205" cy="330"/>
          </a:xfrm>
        </p:grpSpPr>
        <p:sp>
          <p:nvSpPr>
            <p:cNvPr id="15380" name="Text Box 2084"/>
            <p:cNvSpPr txBox="1">
              <a:spLocks noChangeArrowheads="1"/>
            </p:cNvSpPr>
            <p:nvPr/>
          </p:nvSpPr>
          <p:spPr bwMode="auto">
            <a:xfrm>
              <a:off x="-5" y="2568"/>
              <a:ext cx="1112" cy="33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pt-BR" altLang="pt-BR" sz="1400" b="1" dirty="0" smtClean="0"/>
                <a:t>N. Músculo-cutâneo </a:t>
              </a:r>
            </a:p>
            <a:p>
              <a:pPr algn="ctr"/>
              <a:r>
                <a:rPr lang="pt-BR" altLang="pt-BR" sz="1400" b="1" dirty="0" smtClean="0"/>
                <a:t>C5 a C7</a:t>
              </a:r>
              <a:endParaRPr lang="pt-BR" altLang="pt-BR" sz="1400" b="1" dirty="0"/>
            </a:p>
          </p:txBody>
        </p:sp>
        <p:sp>
          <p:nvSpPr>
            <p:cNvPr id="15381" name="Line 2087"/>
            <p:cNvSpPr>
              <a:spLocks noChangeShapeType="1"/>
            </p:cNvSpPr>
            <p:nvPr/>
          </p:nvSpPr>
          <p:spPr bwMode="auto">
            <a:xfrm>
              <a:off x="1056" y="2736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" name="Group 2092"/>
          <p:cNvGrpSpPr>
            <a:grpSpLocks/>
          </p:cNvGrpSpPr>
          <p:nvPr/>
        </p:nvGrpSpPr>
        <p:grpSpPr bwMode="auto">
          <a:xfrm>
            <a:off x="642938" y="5114926"/>
            <a:ext cx="1295400" cy="619125"/>
            <a:chOff x="405" y="3222"/>
            <a:chExt cx="816" cy="390"/>
          </a:xfrm>
        </p:grpSpPr>
        <p:sp>
          <p:nvSpPr>
            <p:cNvPr id="15378" name="Text Box 2090"/>
            <p:cNvSpPr txBox="1">
              <a:spLocks noChangeArrowheads="1"/>
            </p:cNvSpPr>
            <p:nvPr/>
          </p:nvSpPr>
          <p:spPr bwMode="auto">
            <a:xfrm>
              <a:off x="405" y="3282"/>
              <a:ext cx="575" cy="33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/>
                <a:t>N. Radial</a:t>
              </a:r>
            </a:p>
            <a:p>
              <a:pPr algn="ctr"/>
              <a:r>
                <a:rPr lang="pt-BR" altLang="pt-BR" sz="1400" b="1" dirty="0" smtClean="0"/>
                <a:t>C5 a T1</a:t>
              </a:r>
              <a:endParaRPr lang="pt-BR" altLang="pt-BR" sz="1400" b="1" dirty="0"/>
            </a:p>
          </p:txBody>
        </p:sp>
        <p:sp>
          <p:nvSpPr>
            <p:cNvPr id="15379" name="Line 2091"/>
            <p:cNvSpPr>
              <a:spLocks noChangeShapeType="1"/>
            </p:cNvSpPr>
            <p:nvPr/>
          </p:nvSpPr>
          <p:spPr bwMode="auto">
            <a:xfrm flipV="1">
              <a:off x="975" y="3222"/>
              <a:ext cx="246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1" name="Group 2117"/>
          <p:cNvGrpSpPr>
            <a:grpSpLocks/>
          </p:cNvGrpSpPr>
          <p:nvPr/>
        </p:nvGrpSpPr>
        <p:grpSpPr bwMode="auto">
          <a:xfrm>
            <a:off x="2667001" y="5486400"/>
            <a:ext cx="852488" cy="752475"/>
            <a:chOff x="1680" y="3456"/>
            <a:chExt cx="537" cy="474"/>
          </a:xfrm>
        </p:grpSpPr>
        <p:sp>
          <p:nvSpPr>
            <p:cNvPr id="15376" name="Text Box 2065"/>
            <p:cNvSpPr txBox="1">
              <a:spLocks noChangeArrowheads="1"/>
            </p:cNvSpPr>
            <p:nvPr/>
          </p:nvSpPr>
          <p:spPr bwMode="auto">
            <a:xfrm>
              <a:off x="1680" y="3600"/>
              <a:ext cx="537" cy="33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/>
                <a:t>N. </a:t>
              </a:r>
              <a:r>
                <a:rPr lang="pt-BR" altLang="pt-BR" sz="1400" b="1" dirty="0" err="1" smtClean="0"/>
                <a:t>Ulnar</a:t>
              </a:r>
              <a:endParaRPr lang="pt-BR" altLang="pt-BR" sz="1400" b="1" dirty="0" smtClean="0"/>
            </a:p>
            <a:p>
              <a:pPr algn="ctr"/>
              <a:r>
                <a:rPr lang="pt-BR" altLang="pt-BR" sz="1400" b="1" dirty="0" smtClean="0"/>
                <a:t>C7 a T1</a:t>
              </a:r>
              <a:endParaRPr lang="pt-BR" altLang="pt-BR" sz="1400" b="1" dirty="0"/>
            </a:p>
          </p:txBody>
        </p:sp>
        <p:sp>
          <p:nvSpPr>
            <p:cNvPr id="15377" name="Line 2095"/>
            <p:cNvSpPr>
              <a:spLocks noChangeShapeType="1"/>
            </p:cNvSpPr>
            <p:nvPr/>
          </p:nvSpPr>
          <p:spPr bwMode="auto">
            <a:xfrm flipH="1" flipV="1">
              <a:off x="1776" y="3456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2105"/>
          <p:cNvGrpSpPr>
            <a:grpSpLocks/>
          </p:cNvGrpSpPr>
          <p:nvPr/>
        </p:nvGrpSpPr>
        <p:grpSpPr bwMode="auto">
          <a:xfrm>
            <a:off x="755576" y="5445348"/>
            <a:ext cx="1368425" cy="873125"/>
            <a:chOff x="480" y="3320"/>
            <a:chExt cx="862" cy="550"/>
          </a:xfrm>
        </p:grpSpPr>
        <p:sp>
          <p:nvSpPr>
            <p:cNvPr id="15374" name="Text Box 2098"/>
            <p:cNvSpPr txBox="1">
              <a:spLocks noChangeArrowheads="1"/>
            </p:cNvSpPr>
            <p:nvPr/>
          </p:nvSpPr>
          <p:spPr bwMode="auto">
            <a:xfrm>
              <a:off x="480" y="3540"/>
              <a:ext cx="682" cy="33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/>
                <a:t>N. Mediano</a:t>
              </a:r>
            </a:p>
            <a:p>
              <a:pPr algn="ctr"/>
              <a:r>
                <a:rPr lang="pt-BR" altLang="pt-BR" sz="1400" b="1" dirty="0" smtClean="0"/>
                <a:t>C5 a T1</a:t>
              </a:r>
              <a:endParaRPr lang="pt-BR" altLang="pt-BR" sz="1400" b="1" dirty="0"/>
            </a:p>
          </p:txBody>
        </p:sp>
        <p:sp>
          <p:nvSpPr>
            <p:cNvPr id="15375" name="Line 2104"/>
            <p:cNvSpPr>
              <a:spLocks noChangeShapeType="1"/>
            </p:cNvSpPr>
            <p:nvPr/>
          </p:nvSpPr>
          <p:spPr bwMode="auto">
            <a:xfrm flipV="1">
              <a:off x="1152" y="3320"/>
              <a:ext cx="190" cy="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3" name="Group 2116"/>
          <p:cNvGrpSpPr>
            <a:grpSpLocks/>
          </p:cNvGrpSpPr>
          <p:nvPr/>
        </p:nvGrpSpPr>
        <p:grpSpPr bwMode="auto">
          <a:xfrm>
            <a:off x="2895601" y="5105402"/>
            <a:ext cx="2852738" cy="1131888"/>
            <a:chOff x="1824" y="3216"/>
            <a:chExt cx="1797" cy="713"/>
          </a:xfrm>
        </p:grpSpPr>
        <p:sp>
          <p:nvSpPr>
            <p:cNvPr id="15372" name="Text Box 2108"/>
            <p:cNvSpPr txBox="1">
              <a:spLocks noChangeArrowheads="1"/>
            </p:cNvSpPr>
            <p:nvPr/>
          </p:nvSpPr>
          <p:spPr bwMode="auto">
            <a:xfrm>
              <a:off x="2290" y="3735"/>
              <a:ext cx="1331" cy="194"/>
            </a:xfrm>
            <a:prstGeom prst="rect">
              <a:avLst/>
            </a:prstGeom>
            <a:solidFill>
              <a:srgbClr val="FFFFFF"/>
            </a:solidFill>
            <a:ln w="1905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400" b="1" dirty="0" smtClean="0">
                  <a:solidFill>
                    <a:schemeClr val="tx2"/>
                  </a:solidFill>
                </a:rPr>
                <a:t>Raiz </a:t>
              </a:r>
              <a:r>
                <a:rPr lang="pt-BR" altLang="pt-BR" sz="1400" b="1" dirty="0">
                  <a:solidFill>
                    <a:schemeClr val="tx2"/>
                  </a:solidFill>
                </a:rPr>
                <a:t>medial  n. mediano</a:t>
              </a:r>
            </a:p>
          </p:txBody>
        </p:sp>
        <p:sp>
          <p:nvSpPr>
            <p:cNvPr id="15373" name="Line 2112"/>
            <p:cNvSpPr>
              <a:spLocks noChangeShapeType="1"/>
            </p:cNvSpPr>
            <p:nvPr/>
          </p:nvSpPr>
          <p:spPr bwMode="auto">
            <a:xfrm flipH="1" flipV="1">
              <a:off x="1824" y="3216"/>
              <a:ext cx="557" cy="5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37872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57866" y="620168"/>
            <a:ext cx="4602166" cy="5545139"/>
            <a:chOff x="-115" y="299"/>
            <a:chExt cx="2899" cy="3493"/>
          </a:xfrm>
        </p:grpSpPr>
        <p:pic>
          <p:nvPicPr>
            <p:cNvPr id="16390" name="Picture 3"/>
            <p:cNvPicPr>
              <a:picLocks noChangeAspect="1" noChangeArrowheads="1"/>
            </p:cNvPicPr>
            <p:nvPr/>
          </p:nvPicPr>
          <p:blipFill>
            <a:blip r:embed="rId2" cstate="print">
              <a:lum bright="-18000" contras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" y="480"/>
              <a:ext cx="2394" cy="3312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391" name="Text Box 8"/>
            <p:cNvSpPr txBox="1">
              <a:spLocks noChangeArrowheads="1"/>
            </p:cNvSpPr>
            <p:nvPr/>
          </p:nvSpPr>
          <p:spPr bwMode="auto">
            <a:xfrm>
              <a:off x="-115" y="299"/>
              <a:ext cx="1578" cy="49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xtLst/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8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N. </a:t>
              </a:r>
              <a:r>
                <a:rPr lang="pt-BR" altLang="pt-BR" sz="1800" b="1" dirty="0" err="1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Músculocutâneo</a:t>
              </a:r>
              <a:endParaRPr lang="pt-BR" altLang="pt-BR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pt-BR" altLang="pt-BR" sz="18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C5 a C7</a:t>
              </a:r>
              <a:endParaRPr lang="pt-BR" altLang="pt-B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6387" name="Picture 10"/>
          <p:cNvPicPr>
            <a:picLocks noChangeAspect="1" noChangeArrowheads="1"/>
          </p:cNvPicPr>
          <p:nvPr/>
        </p:nvPicPr>
        <p:blipFill>
          <a:blip r:embed="rId3" cstate="print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19250"/>
            <a:ext cx="2101850" cy="44958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Text Box 17"/>
          <p:cNvSpPr txBox="1">
            <a:spLocks noChangeArrowheads="1"/>
          </p:cNvSpPr>
          <p:nvPr/>
        </p:nvSpPr>
        <p:spPr bwMode="auto">
          <a:xfrm>
            <a:off x="5312902" y="457200"/>
            <a:ext cx="2728247" cy="769441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Ramos Terminais</a:t>
            </a:r>
          </a:p>
          <a:p>
            <a:pPr algn="ctr"/>
            <a:r>
              <a:rPr lang="pt-BR" altLang="pt-BR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Fascículo Lateral</a:t>
            </a:r>
          </a:p>
        </p:txBody>
      </p:sp>
    </p:spTree>
    <p:extLst>
      <p:ext uri="{BB962C8B-B14F-4D97-AF65-F5344CB8AC3E}">
        <p14:creationId xmlns:p14="http://schemas.microsoft.com/office/powerpoint/2010/main" val="165225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67544" y="44186"/>
            <a:ext cx="8497144" cy="6378771"/>
            <a:chOff x="665" y="231"/>
            <a:chExt cx="4519" cy="3609"/>
          </a:xfrm>
        </p:grpSpPr>
        <p:grpSp>
          <p:nvGrpSpPr>
            <p:cNvPr id="3" name="Group 21"/>
            <p:cNvGrpSpPr>
              <a:grpSpLocks noChangeAspect="1"/>
            </p:cNvGrpSpPr>
            <p:nvPr/>
          </p:nvGrpSpPr>
          <p:grpSpPr bwMode="auto">
            <a:xfrm>
              <a:off x="665" y="750"/>
              <a:ext cx="4519" cy="3090"/>
              <a:chOff x="353" y="480"/>
              <a:chExt cx="4908" cy="3360"/>
            </a:xfrm>
          </p:grpSpPr>
          <p:pic>
            <p:nvPicPr>
              <p:cNvPr id="17418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12000" contrast="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" y="480"/>
                <a:ext cx="2017" cy="3360"/>
              </a:xfrm>
              <a:prstGeom prst="rect">
                <a:avLst/>
              </a:prstGeom>
              <a:noFill/>
              <a:ln w="57150" cmpd="thinThick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419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12000" contrast="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44" y="480"/>
                <a:ext cx="1317" cy="3360"/>
              </a:xfrm>
              <a:prstGeom prst="rect">
                <a:avLst/>
              </a:prstGeom>
              <a:noFill/>
              <a:ln w="57150" cmpd="thinThick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7413" name="Text Box 14"/>
            <p:cNvSpPr txBox="1">
              <a:spLocks noChangeAspect="1" noChangeArrowheads="1"/>
            </p:cNvSpPr>
            <p:nvPr/>
          </p:nvSpPr>
          <p:spPr bwMode="auto">
            <a:xfrm>
              <a:off x="933" y="3124"/>
              <a:ext cx="618" cy="4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x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800" b="1" dirty="0" smtClean="0"/>
                <a:t>N. Radial</a:t>
              </a:r>
            </a:p>
            <a:p>
              <a:pPr algn="ctr">
                <a:spcBef>
                  <a:spcPct val="50000"/>
                </a:spcBef>
              </a:pPr>
              <a:r>
                <a:rPr lang="pt-BR" altLang="pt-BR" sz="1800" b="1" dirty="0" smtClean="0"/>
                <a:t>C5 a T1</a:t>
              </a:r>
              <a:endParaRPr lang="pt-BR" altLang="pt-BR" sz="1800" dirty="0"/>
            </a:p>
          </p:txBody>
        </p:sp>
        <p:sp>
          <p:nvSpPr>
            <p:cNvPr id="17414" name="Text Box 15"/>
            <p:cNvSpPr txBox="1">
              <a:spLocks noChangeAspect="1" noChangeArrowheads="1"/>
            </p:cNvSpPr>
            <p:nvPr/>
          </p:nvSpPr>
          <p:spPr bwMode="auto">
            <a:xfrm>
              <a:off x="2350" y="231"/>
              <a:ext cx="618" cy="44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x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800" b="1" dirty="0" smtClean="0"/>
                <a:t>N. Axilar</a:t>
              </a:r>
            </a:p>
            <a:p>
              <a:pPr algn="ctr">
                <a:spcBef>
                  <a:spcPct val="50000"/>
                </a:spcBef>
              </a:pPr>
              <a:r>
                <a:rPr lang="pt-BR" altLang="pt-BR" sz="1800" b="1" dirty="0" smtClean="0"/>
                <a:t>C5 e C6</a:t>
              </a:r>
              <a:endParaRPr lang="pt-BR" altLang="pt-BR" sz="1800" dirty="0"/>
            </a:p>
          </p:txBody>
        </p:sp>
        <p:sp>
          <p:nvSpPr>
            <p:cNvPr id="17415" name="Line 16"/>
            <p:cNvSpPr>
              <a:spLocks noChangeAspect="1" noChangeShapeType="1"/>
            </p:cNvSpPr>
            <p:nvPr/>
          </p:nvSpPr>
          <p:spPr bwMode="auto">
            <a:xfrm flipV="1">
              <a:off x="1354" y="2252"/>
              <a:ext cx="575" cy="8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16" name="Line 17"/>
            <p:cNvSpPr>
              <a:spLocks noChangeAspect="1" noChangeShapeType="1"/>
            </p:cNvSpPr>
            <p:nvPr/>
          </p:nvSpPr>
          <p:spPr bwMode="auto">
            <a:xfrm flipH="1">
              <a:off x="1814" y="648"/>
              <a:ext cx="536" cy="10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17" name="Line 18"/>
            <p:cNvSpPr>
              <a:spLocks noChangeAspect="1" noChangeShapeType="1"/>
            </p:cNvSpPr>
            <p:nvPr/>
          </p:nvSpPr>
          <p:spPr bwMode="auto">
            <a:xfrm flipV="1">
              <a:off x="1371" y="883"/>
              <a:ext cx="3224" cy="2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7411" name="Text Box 23"/>
          <p:cNvSpPr txBox="1">
            <a:spLocks noChangeArrowheads="1"/>
          </p:cNvSpPr>
          <p:nvPr/>
        </p:nvSpPr>
        <p:spPr bwMode="auto">
          <a:xfrm>
            <a:off x="323528" y="116632"/>
            <a:ext cx="2667000" cy="1200329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Ramos Terminais</a:t>
            </a:r>
          </a:p>
          <a:p>
            <a:pPr algn="ctr"/>
            <a:r>
              <a:rPr lang="pt-BR" altLang="pt-BR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Fascículo Posterior</a:t>
            </a:r>
            <a:r>
              <a:rPr lang="pt-BR" alt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8" r="7281"/>
          <a:stretch>
            <a:fillRect/>
          </a:stretch>
        </p:blipFill>
        <p:spPr bwMode="auto">
          <a:xfrm>
            <a:off x="4047405" y="908720"/>
            <a:ext cx="2540819" cy="5733256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5220072" y="21328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CLSB</a:t>
            </a:r>
            <a:endParaRPr lang="pt-BR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92080" y="26276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CLIB</a:t>
            </a:r>
            <a:endParaRPr lang="pt-BR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860032" y="29876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/>
                </a:solidFill>
              </a:rPr>
              <a:t>CPB</a:t>
            </a:r>
            <a:endParaRPr lang="pt-BR" b="1" dirty="0">
              <a:solidFill>
                <a:schemeClr val="tx2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148064" y="37077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CPA</a:t>
            </a:r>
            <a:endParaRPr lang="pt-BR" b="1" dirty="0"/>
          </a:p>
        </p:txBody>
      </p:sp>
      <p:cxnSp>
        <p:nvCxnSpPr>
          <p:cNvPr id="18" name="Conector de seta reta 17"/>
          <p:cNvCxnSpPr/>
          <p:nvPr/>
        </p:nvCxnSpPr>
        <p:spPr>
          <a:xfrm flipH="1">
            <a:off x="6012160" y="4941168"/>
            <a:ext cx="216024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60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 preferRelativeResize="0">
            <a:picLocks noChangeAspect="1" noChangeArrowheads="1"/>
          </p:cNvPicPr>
          <p:nvPr/>
        </p:nvPicPr>
        <p:blipFill>
          <a:blip r:embed="rId2" cstate="print">
            <a:lum bright="-24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199" y="332656"/>
            <a:ext cx="4392488" cy="6418247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2771800" y="2060848"/>
            <a:ext cx="116205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1600" b="1" dirty="0" smtClean="0">
                <a:latin typeface="Arial" pitchFamily="34" charset="0"/>
                <a:cs typeface="Arial" pitchFamily="34" charset="0"/>
              </a:rPr>
              <a:t>N. </a:t>
            </a:r>
            <a:r>
              <a:rPr lang="pt-BR" altLang="pt-BR" sz="1600" b="1" dirty="0" err="1" smtClean="0">
                <a:latin typeface="Arial" pitchFamily="34" charset="0"/>
                <a:cs typeface="Arial" pitchFamily="34" charset="0"/>
              </a:rPr>
              <a:t>Ulnar</a:t>
            </a:r>
            <a:endParaRPr lang="pt-BR" alt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1600" b="1" dirty="0" smtClean="0">
                <a:latin typeface="Arial" pitchFamily="34" charset="0"/>
                <a:cs typeface="Arial" pitchFamily="34" charset="0"/>
              </a:rPr>
              <a:t>C7 a T1</a:t>
            </a:r>
            <a:endParaRPr lang="pt-BR" alt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Line 10"/>
          <p:cNvSpPr>
            <a:spLocks noChangeShapeType="1"/>
          </p:cNvSpPr>
          <p:nvPr/>
        </p:nvSpPr>
        <p:spPr bwMode="auto">
          <a:xfrm flipH="1" flipV="1">
            <a:off x="3460750" y="3117850"/>
            <a:ext cx="76200" cy="9906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439" name="Text Box 12"/>
          <p:cNvSpPr txBox="1">
            <a:spLocks noChangeArrowheads="1"/>
          </p:cNvSpPr>
          <p:nvPr/>
        </p:nvSpPr>
        <p:spPr bwMode="auto">
          <a:xfrm>
            <a:off x="1219200" y="260648"/>
            <a:ext cx="2667000" cy="1200329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Ramos Terminais</a:t>
            </a:r>
          </a:p>
          <a:p>
            <a:pPr algn="ctr"/>
            <a:r>
              <a:rPr lang="pt-BR" altLang="pt-BR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Fascículo Medial</a:t>
            </a:r>
            <a:r>
              <a:rPr lang="pt-BR" alt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020272" y="5301208"/>
            <a:ext cx="177641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M. Palmar curto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10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39698" y="260648"/>
            <a:ext cx="4680520" cy="6336704"/>
            <a:chOff x="3008" y="504"/>
            <a:chExt cx="2267" cy="331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008" y="504"/>
              <a:ext cx="2267" cy="3312"/>
              <a:chOff x="3028" y="288"/>
              <a:chExt cx="2267" cy="3312"/>
            </a:xfrm>
          </p:grpSpPr>
          <p:pic>
            <p:nvPicPr>
              <p:cNvPr id="18442" name="Picture 5"/>
              <p:cNvPicPr preferRelativeResize="0">
                <a:picLocks noChangeArrowheads="1"/>
              </p:cNvPicPr>
              <p:nvPr/>
            </p:nvPicPr>
            <p:blipFill>
              <a:blip r:embed="rId2" cstate="print">
                <a:lum bright="-18000" contrast="3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8" y="288"/>
                <a:ext cx="2267" cy="3312"/>
              </a:xfrm>
              <a:prstGeom prst="rect">
                <a:avLst/>
              </a:prstGeom>
              <a:solidFill>
                <a:srgbClr val="FFFFFF"/>
              </a:solidFill>
              <a:ln w="57150" cmpd="thinThick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</p:pic>
          <p:sp>
            <p:nvSpPr>
              <p:cNvPr id="18443" name="Rectangle 6"/>
              <p:cNvSpPr>
                <a:spLocks noChangeArrowheads="1"/>
              </p:cNvSpPr>
              <p:nvPr/>
            </p:nvSpPr>
            <p:spPr bwMode="auto">
              <a:xfrm>
                <a:off x="3072" y="1056"/>
                <a:ext cx="528" cy="2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pt-BR" altLang="pt-BR"/>
              </a:p>
            </p:txBody>
          </p:sp>
        </p:grpSp>
        <p:sp>
          <p:nvSpPr>
            <p:cNvPr id="18441" name="Text Box 7"/>
            <p:cNvSpPr txBox="1">
              <a:spLocks noChangeArrowheads="1"/>
            </p:cNvSpPr>
            <p:nvPr/>
          </p:nvSpPr>
          <p:spPr bwMode="auto">
            <a:xfrm>
              <a:off x="4207" y="1272"/>
              <a:ext cx="1047" cy="17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xtLst/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1600" b="1" dirty="0" smtClean="0">
                  <a:latin typeface="Arial" pitchFamily="34" charset="0"/>
                  <a:cs typeface="Arial" pitchFamily="34" charset="0"/>
                </a:rPr>
                <a:t>N. </a:t>
              </a:r>
              <a:r>
                <a:rPr lang="pt-BR" altLang="pt-BR" sz="1600" b="1" dirty="0">
                  <a:latin typeface="Arial" pitchFamily="34" charset="0"/>
                  <a:cs typeface="Arial" pitchFamily="34" charset="0"/>
                </a:rPr>
                <a:t>Mediano</a:t>
              </a:r>
            </a:p>
          </p:txBody>
        </p:sp>
      </p:grpSp>
      <p:sp>
        <p:nvSpPr>
          <p:cNvPr id="18437" name="Line 10"/>
          <p:cNvSpPr>
            <a:spLocks noChangeShapeType="1"/>
          </p:cNvSpPr>
          <p:nvPr/>
        </p:nvSpPr>
        <p:spPr bwMode="auto">
          <a:xfrm flipH="1" flipV="1">
            <a:off x="3460750" y="3117850"/>
            <a:ext cx="76200" cy="9906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438" name="Line 11"/>
          <p:cNvSpPr>
            <a:spLocks noChangeShapeType="1"/>
          </p:cNvSpPr>
          <p:nvPr/>
        </p:nvSpPr>
        <p:spPr bwMode="auto">
          <a:xfrm flipH="1">
            <a:off x="6153150" y="2692400"/>
            <a:ext cx="1219200" cy="6096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439" name="Text Box 12"/>
          <p:cNvSpPr txBox="1">
            <a:spLocks noChangeArrowheads="1"/>
          </p:cNvSpPr>
          <p:nvPr/>
        </p:nvSpPr>
        <p:spPr bwMode="auto">
          <a:xfrm>
            <a:off x="539552" y="418019"/>
            <a:ext cx="3136776" cy="113877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Ramos Terminais</a:t>
            </a:r>
          </a:p>
          <a:p>
            <a:pPr algn="ctr"/>
            <a:r>
              <a:rPr lang="pt-BR" altLang="pt-BR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Fascículo </a:t>
            </a:r>
            <a:r>
              <a:rPr lang="pt-BR" altLang="pt-BR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Medial e Lateral</a:t>
            </a:r>
            <a:r>
              <a:rPr lang="pt-BR" alt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alt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10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7"/>
          <p:cNvSpPr>
            <a:spLocks noChangeArrowheads="1"/>
          </p:cNvSpPr>
          <p:nvPr/>
        </p:nvSpPr>
        <p:spPr bwMode="auto">
          <a:xfrm>
            <a:off x="2057400" y="180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30729" name="Text Box 1033"/>
          <p:cNvSpPr txBox="1">
            <a:spLocks noChangeArrowheads="1"/>
          </p:cNvSpPr>
          <p:nvPr/>
        </p:nvSpPr>
        <p:spPr bwMode="auto">
          <a:xfrm>
            <a:off x="250825" y="548680"/>
            <a:ext cx="4587875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FF0000"/>
                </a:solidFill>
                <a:latin typeface="Tms Rmn" charset="0"/>
                <a:cs typeface="Times New Roman" pitchFamily="18" charset="0"/>
              </a:rPr>
              <a:t>Ramos </a:t>
            </a:r>
            <a:r>
              <a:rPr lang="pt-BR" sz="2000" b="1" dirty="0">
                <a:solidFill>
                  <a:srgbClr val="FF0000"/>
                </a:solidFill>
                <a:latin typeface="Tms Rmn" charset="0"/>
                <a:cs typeface="Times New Roman" pitchFamily="18" charset="0"/>
              </a:rPr>
              <a:t>terminais do plexo : </a:t>
            </a:r>
            <a:endParaRPr lang="pt-BR" sz="2000" b="1" dirty="0" smtClean="0">
              <a:solidFill>
                <a:srgbClr val="FF0000"/>
              </a:solidFill>
              <a:latin typeface="Tms Rmn" charset="0"/>
              <a:cs typeface="Times New Roman" pitchFamily="18" charset="0"/>
            </a:endParaRPr>
          </a:p>
          <a:p>
            <a:pPr>
              <a:defRPr/>
            </a:pPr>
            <a:r>
              <a:rPr lang="pt-BR" sz="2000" b="1" dirty="0" smtClean="0">
                <a:solidFill>
                  <a:srgbClr val="FF0000"/>
                </a:solidFill>
                <a:latin typeface="Tms Rmn" charset="0"/>
                <a:cs typeface="Times New Roman" pitchFamily="18" charset="0"/>
              </a:rPr>
              <a:t>     </a:t>
            </a:r>
            <a:r>
              <a:rPr lang="pt-BR" sz="2000" b="1" i="1" dirty="0" smtClean="0">
                <a:latin typeface="Tms Rmn" charset="0"/>
                <a:cs typeface="Times New Roman" pitchFamily="18" charset="0"/>
              </a:rPr>
              <a:t>                      </a:t>
            </a:r>
            <a:endParaRPr lang="pt-BR" sz="2000" dirty="0">
              <a:cs typeface="Times New Roman" pitchFamily="18" charset="0"/>
            </a:endParaRPr>
          </a:p>
          <a:p>
            <a:pPr>
              <a:defRPr/>
            </a:pPr>
            <a:r>
              <a:rPr lang="pt-BR" sz="2000" b="1" dirty="0" smtClean="0">
                <a:solidFill>
                  <a:schemeClr val="accent1"/>
                </a:solidFill>
                <a:latin typeface="Tms Rmn" charset="0"/>
                <a:cs typeface="Times New Roman" pitchFamily="18" charset="0"/>
              </a:rPr>
              <a:t>N. </a:t>
            </a:r>
            <a:r>
              <a:rPr lang="pt-BR" sz="2000" b="1" dirty="0">
                <a:solidFill>
                  <a:schemeClr val="accent1"/>
                </a:solidFill>
                <a:latin typeface="Tms Rmn" charset="0"/>
                <a:cs typeface="Times New Roman" pitchFamily="18" charset="0"/>
              </a:rPr>
              <a:t>radia</a:t>
            </a:r>
            <a:r>
              <a:rPr lang="pt-BR" sz="20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l </a:t>
            </a:r>
            <a:endParaRPr lang="pt-BR" sz="2000" b="1" u="sng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ms Rmn" charset="0"/>
              <a:cs typeface="Times New Roman" pitchFamily="18" charset="0"/>
            </a:endParaRPr>
          </a:p>
          <a:p>
            <a:pPr>
              <a:defRPr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(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c5, c6, c7, c8, t1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) tríceps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braquial,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bráquio-radial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, ancôneo,extensor comum dos dedos e próprios do indicador e do mínimo, extensores longo e curto do polegar, abdutor longo do polegar,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supinador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, extensores radiais curto e longo do carpo e extensor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ulnardo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 carpo. 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ms Rmn" charset="0"/>
              <a:cs typeface="Times New Roman" pitchFamily="18" charset="0"/>
            </a:endParaRPr>
          </a:p>
          <a:p>
            <a:pPr>
              <a:defRPr/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>
              <a:defRPr/>
            </a:pPr>
            <a:r>
              <a:rPr lang="pt-B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N. </a:t>
            </a:r>
            <a:r>
              <a:rPr lang="pt-BR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músculo-cutâneo </a:t>
            </a:r>
            <a:endParaRPr lang="pt-BR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ms Rmn" charset="0"/>
              <a:cs typeface="Times New Roman" pitchFamily="18" charset="0"/>
            </a:endParaRPr>
          </a:p>
          <a:p>
            <a:pPr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(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c5,c6,c7)  bíceps braquial, braquial anterior e </a:t>
            </a:r>
            <a:r>
              <a:rPr lang="pt-BR" sz="2000" b="1" dirty="0" err="1">
                <a:latin typeface="Tms Rmn" charset="0"/>
                <a:cs typeface="Times New Roman" pitchFamily="18" charset="0"/>
              </a:rPr>
              <a:t>córaco-braquial</a:t>
            </a:r>
            <a:r>
              <a:rPr lang="pt-BR" sz="2000" b="1" dirty="0" smtClean="0">
                <a:latin typeface="Tms Rmn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pt-BR" sz="2000" b="1" dirty="0">
              <a:cs typeface="Times New Roman" pitchFamily="18" charset="0"/>
            </a:endParaRPr>
          </a:p>
          <a:p>
            <a:pPr>
              <a:defRPr/>
            </a:pPr>
            <a:r>
              <a:rPr lang="pt-B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N. Axilar</a:t>
            </a:r>
          </a:p>
          <a:p>
            <a:pPr>
              <a:defRPr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(c5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, c6)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deltóide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s Rmn" charset="0"/>
                <a:cs typeface="Times New Roman" pitchFamily="18" charset="0"/>
              </a:rPr>
              <a:t> e redondo menor.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30" name="Text Box 1034"/>
          <p:cNvSpPr txBox="1">
            <a:spLocks noChangeArrowheads="1"/>
          </p:cNvSpPr>
          <p:nvPr/>
        </p:nvSpPr>
        <p:spPr bwMode="auto">
          <a:xfrm>
            <a:off x="4716016" y="836712"/>
            <a:ext cx="4427984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chemeClr val="accent1"/>
                </a:solidFill>
                <a:latin typeface="Tms Rmn" charset="0"/>
                <a:cs typeface="Times New Roman" pitchFamily="18" charset="0"/>
              </a:rPr>
              <a:t>N. </a:t>
            </a:r>
            <a:r>
              <a:rPr lang="pt-BR" sz="2000" b="1" dirty="0" err="1">
                <a:solidFill>
                  <a:schemeClr val="accent1"/>
                </a:solidFill>
                <a:latin typeface="Tms Rmn" charset="0"/>
                <a:cs typeface="Times New Roman" pitchFamily="18" charset="0"/>
              </a:rPr>
              <a:t>ulnar</a:t>
            </a:r>
            <a:r>
              <a:rPr lang="pt-BR" sz="2000" b="1" dirty="0">
                <a:solidFill>
                  <a:schemeClr val="accent1"/>
                </a:solidFill>
                <a:latin typeface="Tms Rmn" charset="0"/>
                <a:cs typeface="Times New Roman" pitchFamily="18" charset="0"/>
              </a:rPr>
              <a:t> </a:t>
            </a:r>
            <a:endParaRPr lang="pt-BR" sz="2000" b="1" dirty="0" smtClean="0">
              <a:solidFill>
                <a:schemeClr val="accent1"/>
              </a:solidFill>
              <a:latin typeface="Tms Rmn" charset="0"/>
              <a:cs typeface="Times New Roman" pitchFamily="18" charset="0"/>
            </a:endParaRPr>
          </a:p>
          <a:p>
            <a:pPr>
              <a:defRPr/>
            </a:pPr>
            <a:r>
              <a:rPr lang="pt-BR" sz="2000" b="1" dirty="0" smtClean="0">
                <a:latin typeface="Tms Rmn" charset="0"/>
                <a:cs typeface="Times New Roman" pitchFamily="18" charset="0"/>
              </a:rPr>
              <a:t>(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c7,c8,t1)  flexor </a:t>
            </a:r>
            <a:r>
              <a:rPr lang="pt-BR" sz="2000" b="1" dirty="0" err="1">
                <a:latin typeface="Tms Rmn" charset="0"/>
                <a:cs typeface="Times New Roman" pitchFamily="18" charset="0"/>
              </a:rPr>
              <a:t>ulnar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 do carpo, metade medial do flexor profundo dos dedos,  </a:t>
            </a:r>
            <a:r>
              <a:rPr lang="pt-BR" sz="2000" b="1" dirty="0" smtClean="0">
                <a:latin typeface="Tms Rmn" charset="0"/>
                <a:cs typeface="Times New Roman" pitchFamily="18" charset="0"/>
              </a:rPr>
              <a:t>interósseos 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palmares e dorsais, 2 </a:t>
            </a:r>
            <a:r>
              <a:rPr lang="pt-BR" sz="2000" b="1" dirty="0" err="1">
                <a:latin typeface="Tms Rmn" charset="0"/>
                <a:cs typeface="Times New Roman" pitchFamily="18" charset="0"/>
              </a:rPr>
              <a:t>lumbricais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 mediais,da região </a:t>
            </a:r>
            <a:r>
              <a:rPr lang="pt-BR" sz="2000" b="1" dirty="0" err="1">
                <a:latin typeface="Tms Rmn" charset="0"/>
                <a:cs typeface="Times New Roman" pitchFamily="18" charset="0"/>
              </a:rPr>
              <a:t>hipotenar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 e adutor do </a:t>
            </a:r>
            <a:r>
              <a:rPr lang="pt-BR" sz="2000" b="1" dirty="0" smtClean="0">
                <a:latin typeface="Tms Rmn" charset="0"/>
                <a:cs typeface="Times New Roman" pitchFamily="18" charset="0"/>
              </a:rPr>
              <a:t>polegar.</a:t>
            </a:r>
          </a:p>
          <a:p>
            <a:pPr>
              <a:defRPr/>
            </a:pPr>
            <a:endParaRPr lang="pt-BR" sz="2000" b="1" dirty="0">
              <a:cs typeface="Times New Roman" pitchFamily="18" charset="0"/>
            </a:endParaRPr>
          </a:p>
          <a:p>
            <a:pPr>
              <a:defRPr/>
            </a:pPr>
            <a:r>
              <a:rPr lang="pt-BR" sz="2000" b="1" dirty="0" smtClean="0">
                <a:solidFill>
                  <a:schemeClr val="accent1"/>
                </a:solidFill>
                <a:latin typeface="Tms Rmn" charset="0"/>
                <a:cs typeface="Times New Roman" pitchFamily="18" charset="0"/>
              </a:rPr>
              <a:t>N. mediano </a:t>
            </a:r>
          </a:p>
          <a:p>
            <a:pPr>
              <a:defRPr/>
            </a:pPr>
            <a:r>
              <a:rPr lang="pt-BR" sz="2000" b="1" dirty="0" smtClean="0">
                <a:latin typeface="Tms Rmn" charset="0"/>
                <a:cs typeface="Times New Roman" pitchFamily="18" charset="0"/>
              </a:rPr>
              <a:t>(c5,c6,c7,c8,t1)palmar 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longo, flexor radial do carpo, </a:t>
            </a:r>
            <a:r>
              <a:rPr lang="pt-BR" sz="2000" b="1" dirty="0" err="1">
                <a:latin typeface="Tms Rmn" charset="0"/>
                <a:cs typeface="Times New Roman" pitchFamily="18" charset="0"/>
              </a:rPr>
              <a:t>pronadores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 redondo e quadrado, flexor superficial dos dedos,metade lateral do flexor profundo dos dedos,flexor longo do polegar, da região </a:t>
            </a:r>
            <a:r>
              <a:rPr lang="pt-BR" sz="2000" b="1" dirty="0" err="1">
                <a:latin typeface="Tms Rmn" charset="0"/>
                <a:cs typeface="Times New Roman" pitchFamily="18" charset="0"/>
              </a:rPr>
              <a:t>tenar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,  e 2  </a:t>
            </a:r>
            <a:r>
              <a:rPr lang="pt-BR" sz="2000" b="1" dirty="0" err="1">
                <a:latin typeface="Tms Rmn" charset="0"/>
                <a:cs typeface="Times New Roman" pitchFamily="18" charset="0"/>
              </a:rPr>
              <a:t>lumbricais</a:t>
            </a:r>
            <a:r>
              <a:rPr lang="pt-BR" sz="2000" b="1" dirty="0">
                <a:latin typeface="Tms Rmn" charset="0"/>
                <a:cs typeface="Times New Roman" pitchFamily="18" charset="0"/>
              </a:rPr>
              <a:t> </a:t>
            </a:r>
            <a:r>
              <a:rPr lang="pt-BR" sz="2000" b="1" dirty="0" smtClean="0">
                <a:latin typeface="Tms Rmn" charset="0"/>
                <a:cs typeface="Times New Roman" pitchFamily="18" charset="0"/>
              </a:rPr>
              <a:t>laterais.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8005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52736"/>
            <a:ext cx="2036763" cy="4916487"/>
          </a:xfrm>
          <a:prstGeom prst="rect">
            <a:avLst/>
          </a:prstGeom>
          <a:solidFill>
            <a:schemeClr val="tx2"/>
          </a:solidFill>
          <a:ln w="57150" cmpd="thinThick">
            <a:solidFill>
              <a:schemeClr val="tx1"/>
            </a:solidFill>
            <a:miter lim="800000"/>
            <a:headEnd type="none" w="sm" len="sm"/>
            <a:tailEnd type="none" w="sm" len="sm"/>
          </a:ln>
          <a:extLst/>
        </p:spPr>
      </p:pic>
      <p:pic>
        <p:nvPicPr>
          <p:cNvPr id="19460" name="Picture 4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969963"/>
            <a:ext cx="2036763" cy="4916487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2069232" y="1756048"/>
            <a:ext cx="990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600" b="1" dirty="0" smtClean="0">
                <a:latin typeface="Arial" pitchFamily="34" charset="0"/>
                <a:cs typeface="Arial" pitchFamily="34" charset="0"/>
              </a:rPr>
              <a:t>N. </a:t>
            </a:r>
            <a:r>
              <a:rPr lang="pt-BR" altLang="pt-BR" sz="1600" b="1" dirty="0">
                <a:latin typeface="Arial" pitchFamily="34" charset="0"/>
                <a:cs typeface="Arial" pitchFamily="34" charset="0"/>
              </a:rPr>
              <a:t>axilar</a:t>
            </a:r>
            <a:endParaRPr lang="pt-BR" alt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7236296" y="2204864"/>
            <a:ext cx="99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1600" b="1" dirty="0" smtClean="0"/>
              <a:t>N. Radial</a:t>
            </a:r>
            <a:endParaRPr lang="pt-BR" altLang="pt-BR" sz="1600" dirty="0"/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 flipH="1">
            <a:off x="2133600" y="1600200"/>
            <a:ext cx="533400" cy="533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>
            <a:off x="2411760" y="2404120"/>
            <a:ext cx="1676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75656" y="2708920"/>
            <a:ext cx="1368425" cy="838200"/>
            <a:chOff x="1296" y="1632"/>
            <a:chExt cx="862" cy="528"/>
          </a:xfrm>
        </p:grpSpPr>
        <p:sp>
          <p:nvSpPr>
            <p:cNvPr id="19488" name="Text Box 5"/>
            <p:cNvSpPr txBox="1">
              <a:spLocks noChangeArrowheads="1"/>
            </p:cNvSpPr>
            <p:nvPr/>
          </p:nvSpPr>
          <p:spPr bwMode="auto">
            <a:xfrm>
              <a:off x="1368" y="1632"/>
              <a:ext cx="69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 b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pt-BR" altLang="pt-BR" sz="1600" b="1" dirty="0" smtClean="0">
                  <a:latin typeface="Arial" pitchFamily="34" charset="0"/>
                  <a:cs typeface="Arial" pitchFamily="34" charset="0"/>
                </a:rPr>
                <a:t>. Radial</a:t>
              </a:r>
              <a:endParaRPr lang="pt-BR" altLang="pt-BR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89" name="Line 10"/>
            <p:cNvSpPr>
              <a:spLocks noChangeShapeType="1"/>
            </p:cNvSpPr>
            <p:nvPr/>
          </p:nvSpPr>
          <p:spPr bwMode="auto">
            <a:xfrm flipH="1">
              <a:off x="1296" y="1824"/>
              <a:ext cx="336" cy="33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90" name="Line 11"/>
            <p:cNvSpPr>
              <a:spLocks noChangeShapeType="1"/>
            </p:cNvSpPr>
            <p:nvPr/>
          </p:nvSpPr>
          <p:spPr bwMode="auto">
            <a:xfrm flipV="1">
              <a:off x="1931" y="1723"/>
              <a:ext cx="227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9466" name="Line 12"/>
          <p:cNvSpPr>
            <a:spLocks noChangeShapeType="1"/>
          </p:cNvSpPr>
          <p:nvPr/>
        </p:nvSpPr>
        <p:spPr bwMode="auto">
          <a:xfrm flipH="1">
            <a:off x="7143750" y="2800350"/>
            <a:ext cx="533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4495801" y="3911600"/>
            <a:ext cx="2452688" cy="1139825"/>
            <a:chOff x="2832" y="2464"/>
            <a:chExt cx="1545" cy="718"/>
          </a:xfrm>
        </p:grpSpPr>
        <p:sp>
          <p:nvSpPr>
            <p:cNvPr id="19485" name="Text Box 13"/>
            <p:cNvSpPr txBox="1">
              <a:spLocks noChangeArrowheads="1"/>
            </p:cNvSpPr>
            <p:nvPr/>
          </p:nvSpPr>
          <p:spPr bwMode="auto">
            <a:xfrm>
              <a:off x="2832" y="2659"/>
              <a:ext cx="86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600" b="1" dirty="0">
                  <a:solidFill>
                    <a:srgbClr val="C00000"/>
                  </a:solidFill>
                </a:rPr>
                <a:t>n. Cutâneo </a:t>
              </a:r>
              <a:r>
                <a:rPr lang="pt-BR" altLang="pt-BR" sz="1600" b="1" dirty="0" smtClean="0">
                  <a:solidFill>
                    <a:srgbClr val="C00000"/>
                  </a:solidFill>
                </a:rPr>
                <a:t>medial  do antebraço</a:t>
              </a:r>
              <a:endParaRPr lang="pt-BR" altLang="pt-BR" sz="1600" dirty="0">
                <a:solidFill>
                  <a:srgbClr val="C00000"/>
                </a:solidFill>
              </a:endParaRPr>
            </a:p>
          </p:txBody>
        </p:sp>
        <p:sp>
          <p:nvSpPr>
            <p:cNvPr id="19486" name="Line 14"/>
            <p:cNvSpPr>
              <a:spLocks noChangeShapeType="1"/>
            </p:cNvSpPr>
            <p:nvPr/>
          </p:nvSpPr>
          <p:spPr bwMode="auto">
            <a:xfrm flipH="1" flipV="1">
              <a:off x="2832" y="2496"/>
              <a:ext cx="336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7" name="Line 15"/>
            <p:cNvSpPr>
              <a:spLocks noChangeShapeType="1"/>
            </p:cNvSpPr>
            <p:nvPr/>
          </p:nvSpPr>
          <p:spPr bwMode="auto">
            <a:xfrm flipV="1">
              <a:off x="3033" y="2464"/>
              <a:ext cx="134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9468" name="Text Box 16"/>
          <p:cNvSpPr txBox="1">
            <a:spLocks noChangeArrowheads="1"/>
          </p:cNvSpPr>
          <p:nvPr/>
        </p:nvSpPr>
        <p:spPr bwMode="auto">
          <a:xfrm>
            <a:off x="768896" y="5517232"/>
            <a:ext cx="12828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600" b="1" dirty="0" smtClean="0">
                <a:latin typeface="Arial" pitchFamily="34" charset="0"/>
                <a:cs typeface="Arial" pitchFamily="34" charset="0"/>
              </a:rPr>
              <a:t>N. Mediano</a:t>
            </a:r>
            <a:endParaRPr lang="pt-BR" alt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Text Box 19"/>
          <p:cNvSpPr txBox="1">
            <a:spLocks noChangeArrowheads="1"/>
          </p:cNvSpPr>
          <p:nvPr/>
        </p:nvSpPr>
        <p:spPr bwMode="auto">
          <a:xfrm>
            <a:off x="6172200" y="4648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400" b="1">
                <a:solidFill>
                  <a:schemeClr val="bg2"/>
                </a:solidFill>
              </a:rPr>
              <a:t>n.</a:t>
            </a:r>
            <a:r>
              <a:rPr lang="pt-BR" altLang="pt-BR" sz="1400" b="1"/>
              <a:t> </a:t>
            </a:r>
            <a:r>
              <a:rPr lang="pt-BR" altLang="pt-BR" sz="1400" b="1">
                <a:solidFill>
                  <a:schemeClr val="bg2"/>
                </a:solidFill>
              </a:rPr>
              <a:t>ulnar</a:t>
            </a:r>
            <a:endParaRPr lang="pt-BR" altLang="pt-BR" sz="1600">
              <a:solidFill>
                <a:schemeClr val="bg2"/>
              </a:solidFill>
            </a:endParaRPr>
          </a:p>
        </p:txBody>
      </p:sp>
      <p:sp>
        <p:nvSpPr>
          <p:cNvPr id="19472" name="Line 21"/>
          <p:cNvSpPr>
            <a:spLocks noChangeShapeType="1"/>
          </p:cNvSpPr>
          <p:nvPr/>
        </p:nvSpPr>
        <p:spPr bwMode="auto">
          <a:xfrm>
            <a:off x="6553200" y="4876800"/>
            <a:ext cx="533400" cy="2286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73" name="Line 22"/>
          <p:cNvSpPr>
            <a:spLocks noChangeShapeType="1"/>
          </p:cNvSpPr>
          <p:nvPr/>
        </p:nvSpPr>
        <p:spPr bwMode="auto">
          <a:xfrm flipH="1">
            <a:off x="5364088" y="5085184"/>
            <a:ext cx="1800200" cy="28803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74" name="Text Box 24"/>
          <p:cNvSpPr txBox="1">
            <a:spLocks noChangeArrowheads="1"/>
          </p:cNvSpPr>
          <p:nvPr/>
        </p:nvSpPr>
        <p:spPr bwMode="auto">
          <a:xfrm>
            <a:off x="2994025" y="320675"/>
            <a:ext cx="3542958" cy="52322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Inervação Sensitiva</a:t>
            </a:r>
            <a:endParaRPr lang="pt-BR" alt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4716016" y="2564904"/>
            <a:ext cx="2057400" cy="1382713"/>
            <a:chOff x="2976" y="1728"/>
            <a:chExt cx="1296" cy="871"/>
          </a:xfrm>
        </p:grpSpPr>
        <p:sp>
          <p:nvSpPr>
            <p:cNvPr id="19482" name="Rectangle 25"/>
            <p:cNvSpPr>
              <a:spLocks noChangeArrowheads="1"/>
            </p:cNvSpPr>
            <p:nvPr/>
          </p:nvSpPr>
          <p:spPr bwMode="auto">
            <a:xfrm>
              <a:off x="2976" y="1920"/>
              <a:ext cx="816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600" b="1" dirty="0">
                  <a:solidFill>
                    <a:srgbClr val="C00000"/>
                  </a:solidFill>
                </a:rPr>
                <a:t>n. Cutâneo</a:t>
              </a:r>
            </a:p>
            <a:p>
              <a:pPr>
                <a:spcBef>
                  <a:spcPct val="50000"/>
                </a:spcBef>
              </a:pPr>
              <a:r>
                <a:rPr lang="pt-BR" altLang="pt-BR" sz="1600" b="1" dirty="0">
                  <a:solidFill>
                    <a:srgbClr val="C00000"/>
                  </a:solidFill>
                </a:rPr>
                <a:t> medial</a:t>
              </a:r>
            </a:p>
            <a:p>
              <a:pPr>
                <a:spcBef>
                  <a:spcPct val="50000"/>
                </a:spcBef>
              </a:pPr>
              <a:r>
                <a:rPr lang="pt-BR" altLang="pt-BR" sz="1600" b="1" dirty="0">
                  <a:solidFill>
                    <a:srgbClr val="C00000"/>
                  </a:solidFill>
                </a:rPr>
                <a:t>braço</a:t>
              </a:r>
            </a:p>
          </p:txBody>
        </p:sp>
        <p:sp>
          <p:nvSpPr>
            <p:cNvPr id="19483" name="Line 26"/>
            <p:cNvSpPr>
              <a:spLocks noChangeShapeType="1"/>
            </p:cNvSpPr>
            <p:nvPr/>
          </p:nvSpPr>
          <p:spPr bwMode="auto">
            <a:xfrm flipH="1" flipV="1">
              <a:off x="2976" y="1824"/>
              <a:ext cx="192" cy="9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4" name="Line 27"/>
            <p:cNvSpPr>
              <a:spLocks noChangeShapeType="1"/>
            </p:cNvSpPr>
            <p:nvPr/>
          </p:nvSpPr>
          <p:spPr bwMode="auto">
            <a:xfrm flipV="1">
              <a:off x="3168" y="1728"/>
              <a:ext cx="110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9476" name="Text Box 28"/>
          <p:cNvSpPr txBox="1">
            <a:spLocks noChangeArrowheads="1"/>
          </p:cNvSpPr>
          <p:nvPr/>
        </p:nvSpPr>
        <p:spPr bwMode="auto">
          <a:xfrm>
            <a:off x="971600" y="3789040"/>
            <a:ext cx="1021433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400" b="1" dirty="0">
                <a:solidFill>
                  <a:schemeClr val="tx2"/>
                </a:solidFill>
              </a:rPr>
              <a:t>n. Cutâneo</a:t>
            </a:r>
          </a:p>
          <a:p>
            <a:pPr>
              <a:spcBef>
                <a:spcPct val="50000"/>
              </a:spcBef>
            </a:pPr>
            <a:r>
              <a:rPr lang="pt-BR" altLang="pt-BR" sz="1400" b="1" dirty="0">
                <a:solidFill>
                  <a:schemeClr val="tx2"/>
                </a:solidFill>
              </a:rPr>
              <a:t> lateral</a:t>
            </a:r>
          </a:p>
          <a:p>
            <a:pPr>
              <a:spcBef>
                <a:spcPct val="50000"/>
              </a:spcBef>
            </a:pPr>
            <a:r>
              <a:rPr lang="pt-BR" altLang="pt-BR" sz="1400" b="1" dirty="0">
                <a:solidFill>
                  <a:schemeClr val="tx2"/>
                </a:solidFill>
              </a:rPr>
              <a:t>antebraço</a:t>
            </a:r>
          </a:p>
          <a:p>
            <a:endParaRPr lang="pt-BR" altLang="pt-BR" sz="1400" dirty="0"/>
          </a:p>
        </p:txBody>
      </p:sp>
      <p:sp>
        <p:nvSpPr>
          <p:cNvPr id="19477" name="Line 29"/>
          <p:cNvSpPr>
            <a:spLocks noChangeShapeType="1"/>
          </p:cNvSpPr>
          <p:nvPr/>
        </p:nvSpPr>
        <p:spPr bwMode="auto">
          <a:xfrm flipH="1">
            <a:off x="1691680" y="3933056"/>
            <a:ext cx="1152128" cy="28803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478" name="Text Box 33"/>
          <p:cNvSpPr txBox="1">
            <a:spLocks noChangeArrowheads="1"/>
          </p:cNvSpPr>
          <p:nvPr/>
        </p:nvSpPr>
        <p:spPr bwMode="auto">
          <a:xfrm>
            <a:off x="2411760" y="5996136"/>
            <a:ext cx="1393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pt-BR" b="1" dirty="0"/>
              <a:t>Anterior</a:t>
            </a:r>
            <a:r>
              <a:rPr lang="en-US" altLang="pt-BR" dirty="0"/>
              <a:t> </a:t>
            </a:r>
            <a:endParaRPr lang="pt-BR" altLang="pt-BR" dirty="0"/>
          </a:p>
        </p:txBody>
      </p:sp>
      <p:sp>
        <p:nvSpPr>
          <p:cNvPr id="19479" name="Text Box 34"/>
          <p:cNvSpPr txBox="1">
            <a:spLocks noChangeArrowheads="1"/>
          </p:cNvSpPr>
          <p:nvPr/>
        </p:nvSpPr>
        <p:spPr bwMode="auto">
          <a:xfrm>
            <a:off x="6388100" y="5889625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pt-BR" b="1" dirty="0"/>
              <a:t>Posterior</a:t>
            </a:r>
            <a:endParaRPr lang="pt-BR" altLang="pt-BR" dirty="0"/>
          </a:p>
        </p:txBody>
      </p:sp>
      <p:cxnSp>
        <p:nvCxnSpPr>
          <p:cNvPr id="36" name="Conector reto 35"/>
          <p:cNvCxnSpPr>
            <a:stCxn id="19468" idx="3"/>
          </p:cNvCxnSpPr>
          <p:nvPr/>
        </p:nvCxnSpPr>
        <p:spPr>
          <a:xfrm flipV="1">
            <a:off x="2051720" y="5373219"/>
            <a:ext cx="661392" cy="3132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4499992" y="522920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N. </a:t>
            </a:r>
            <a:r>
              <a:rPr lang="pt-BR" sz="1600" b="1" dirty="0" err="1" smtClean="0">
                <a:latin typeface="Arial" pitchFamily="34" charset="0"/>
                <a:cs typeface="Arial" pitchFamily="34" charset="0"/>
              </a:rPr>
              <a:t>Ulnar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Conector reto 32"/>
          <p:cNvCxnSpPr/>
          <p:nvPr/>
        </p:nvCxnSpPr>
        <p:spPr>
          <a:xfrm>
            <a:off x="3131840" y="3861048"/>
            <a:ext cx="165618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9483" idx="0"/>
          </p:cNvCxnSpPr>
          <p:nvPr/>
        </p:nvCxnSpPr>
        <p:spPr>
          <a:xfrm flipH="1" flipV="1">
            <a:off x="3347864" y="2780928"/>
            <a:ext cx="1672952" cy="887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Line 12"/>
          <p:cNvSpPr>
            <a:spLocks noChangeShapeType="1"/>
          </p:cNvSpPr>
          <p:nvPr/>
        </p:nvSpPr>
        <p:spPr bwMode="auto">
          <a:xfrm flipH="1" flipV="1">
            <a:off x="7020272" y="2564904"/>
            <a:ext cx="360040" cy="720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99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r>
              <a:rPr lang="pt-BR" sz="2400" b="1" dirty="0">
                <a:solidFill>
                  <a:schemeClr val="tx2"/>
                </a:solidFill>
              </a:rPr>
              <a:t>Principais </a:t>
            </a:r>
            <a:r>
              <a:rPr lang="pt-BR" sz="2400" b="1" dirty="0" err="1" smtClean="0">
                <a:solidFill>
                  <a:schemeClr val="tx2"/>
                </a:solidFill>
              </a:rPr>
              <a:t>sintopias</a:t>
            </a:r>
            <a:r>
              <a:rPr lang="pt-BR" sz="2400" b="1" dirty="0" smtClean="0">
                <a:solidFill>
                  <a:schemeClr val="tx2"/>
                </a:solidFill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</a:rPr>
              <a:t/>
            </a:r>
            <a:br>
              <a:rPr lang="pt-BR" sz="2400" b="1" dirty="0" smtClean="0">
                <a:solidFill>
                  <a:srgbClr val="FF0000"/>
                </a:solidFill>
              </a:rPr>
            </a:br>
            <a:r>
              <a:rPr lang="pt-BR" sz="2400" b="1" dirty="0" smtClean="0">
                <a:solidFill>
                  <a:srgbClr val="FF0000"/>
                </a:solidFill>
              </a:rPr>
              <a:t>VASOS SANGUÍNEOS E NERVOS DO MEMBRO SUPERIOR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23242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dorsal da escápula:</a:t>
            </a:r>
            <a:r>
              <a:rPr lang="pt-BR" sz="1600" b="1" dirty="0"/>
              <a:t> perfura o m. escaleno médio;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torácico longo:</a:t>
            </a:r>
            <a:r>
              <a:rPr lang="pt-BR" sz="1600" b="1" dirty="0"/>
              <a:t> caminha com a a. torácica lateral;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</a:t>
            </a:r>
            <a:r>
              <a:rPr lang="pt-BR" sz="1600" b="1" dirty="0" err="1">
                <a:solidFill>
                  <a:srgbClr val="FFFF00"/>
                </a:solidFill>
              </a:rPr>
              <a:t>musculocutâneo</a:t>
            </a:r>
            <a:r>
              <a:rPr lang="pt-BR" sz="1600" b="1" dirty="0">
                <a:solidFill>
                  <a:srgbClr val="FFFF00"/>
                </a:solidFill>
              </a:rPr>
              <a:t>:</a:t>
            </a:r>
            <a:r>
              <a:rPr lang="pt-BR" sz="1600" b="1" dirty="0"/>
              <a:t> perfura o m. </a:t>
            </a:r>
            <a:r>
              <a:rPr lang="pt-BR" sz="1600" b="1" dirty="0" err="1"/>
              <a:t>coracobraquial</a:t>
            </a:r>
            <a:r>
              <a:rPr lang="pt-BR" sz="1600" b="1" dirty="0"/>
              <a:t> e seu ramo cutâneo lateral do antebraço caminha com a </a:t>
            </a:r>
            <a:r>
              <a:rPr lang="pt-BR" sz="1600" b="1" dirty="0">
                <a:solidFill>
                  <a:srgbClr val="002060"/>
                </a:solidFill>
              </a:rPr>
              <a:t>v. cefálica;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peitoral lateral:</a:t>
            </a:r>
            <a:r>
              <a:rPr lang="pt-BR" sz="1600" b="1" dirty="0"/>
              <a:t> caminha com o ramo peitoral da a. </a:t>
            </a:r>
            <a:r>
              <a:rPr lang="pt-BR" sz="1600" b="1" dirty="0" err="1"/>
              <a:t>toracoacromial</a:t>
            </a:r>
            <a:r>
              <a:rPr lang="pt-BR" sz="1600" b="1" dirty="0"/>
              <a:t>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mediano:</a:t>
            </a:r>
            <a:r>
              <a:rPr lang="pt-BR" sz="1600" b="1" dirty="0"/>
              <a:t> caminha com a </a:t>
            </a:r>
            <a:r>
              <a:rPr lang="pt-BR" sz="1600" b="1" dirty="0">
                <a:solidFill>
                  <a:srgbClr val="FF3300"/>
                </a:solidFill>
              </a:rPr>
              <a:t>a. braquial</a:t>
            </a:r>
            <a:r>
              <a:rPr lang="pt-BR" sz="1600" b="1" dirty="0"/>
              <a:t>, passa entre as origens do m. </a:t>
            </a:r>
            <a:r>
              <a:rPr lang="pt-BR" sz="1600" b="1" dirty="0" err="1"/>
              <a:t>pronador</a:t>
            </a:r>
            <a:r>
              <a:rPr lang="pt-BR" sz="1600" b="1" dirty="0"/>
              <a:t> redondo e pelo túnel do carpo;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cutâneo medial do braço:</a:t>
            </a:r>
            <a:r>
              <a:rPr lang="pt-BR" sz="1600" b="1" dirty="0"/>
              <a:t> comunica-se com o nervo </a:t>
            </a:r>
            <a:r>
              <a:rPr lang="pt-BR" sz="1600" b="1" dirty="0" err="1"/>
              <a:t>intercostobraquial</a:t>
            </a:r>
            <a:r>
              <a:rPr lang="pt-BR" sz="1600" b="1" dirty="0"/>
              <a:t> (T2);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cutâneo medial do antebraço:</a:t>
            </a:r>
            <a:r>
              <a:rPr lang="pt-BR" sz="1600" b="1" dirty="0"/>
              <a:t> caminha com a </a:t>
            </a:r>
            <a:r>
              <a:rPr lang="pt-BR" sz="1600" b="1" dirty="0">
                <a:solidFill>
                  <a:srgbClr val="002060"/>
                </a:solidFill>
              </a:rPr>
              <a:t>v. basílica; 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</a:t>
            </a:r>
            <a:r>
              <a:rPr lang="pt-BR" sz="1600" b="1" dirty="0" err="1">
                <a:solidFill>
                  <a:srgbClr val="FFFF00"/>
                </a:solidFill>
              </a:rPr>
              <a:t>ulnar</a:t>
            </a:r>
            <a:r>
              <a:rPr lang="pt-BR" sz="1600" b="1" dirty="0">
                <a:solidFill>
                  <a:srgbClr val="FFFF00"/>
                </a:solidFill>
              </a:rPr>
              <a:t>:</a:t>
            </a:r>
            <a:r>
              <a:rPr lang="pt-BR" sz="1600" b="1" dirty="0"/>
              <a:t> passa pelo sulco desse nervo (epicôndilo medial do úmero) e entre os mm. flexor superficial e profundo dos dedos;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axilar:</a:t>
            </a:r>
            <a:r>
              <a:rPr lang="pt-BR" sz="1600" b="1" dirty="0"/>
              <a:t> contorna o colo cirúrgico do úmero e passa pelo espaço quadrangular com a </a:t>
            </a:r>
            <a:r>
              <a:rPr lang="pt-BR" sz="1600" b="1" dirty="0">
                <a:solidFill>
                  <a:srgbClr val="FF3300"/>
                </a:solidFill>
              </a:rPr>
              <a:t>a. circunflexa posterior do úmero;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radial:</a:t>
            </a:r>
            <a:r>
              <a:rPr lang="pt-BR" sz="1600" b="1" dirty="0"/>
              <a:t> passa pelo sulco desse nervo (diáfise do úmero), com a </a:t>
            </a:r>
            <a:r>
              <a:rPr lang="pt-BR" sz="1600" b="1" dirty="0">
                <a:solidFill>
                  <a:srgbClr val="FF3300"/>
                </a:solidFill>
              </a:rPr>
              <a:t>a. braquial profunda</a:t>
            </a:r>
            <a:r>
              <a:rPr lang="pt-BR" sz="1600" b="1" dirty="0"/>
              <a:t> passa pelo espaço triangular e seu ramo profundo perfura o m. </a:t>
            </a:r>
            <a:r>
              <a:rPr lang="pt-BR" sz="1600" b="1" dirty="0" err="1"/>
              <a:t>supinador</a:t>
            </a:r>
            <a:r>
              <a:rPr lang="pt-BR" sz="1600" b="1" dirty="0"/>
              <a:t>;</a:t>
            </a:r>
          </a:p>
          <a:p>
            <a:pPr marL="609600" indent="-609600">
              <a:buFont typeface="Wingdings" pitchFamily="-106" charset="2"/>
              <a:buAutoNum type="arabicPeriod"/>
            </a:pPr>
            <a:r>
              <a:rPr lang="pt-BR" sz="1600" b="1" dirty="0">
                <a:solidFill>
                  <a:srgbClr val="FFFF00"/>
                </a:solidFill>
              </a:rPr>
              <a:t>N. </a:t>
            </a:r>
            <a:r>
              <a:rPr lang="pt-BR" sz="1600" b="1" dirty="0" err="1">
                <a:solidFill>
                  <a:srgbClr val="FFFF00"/>
                </a:solidFill>
              </a:rPr>
              <a:t>toracodorsal</a:t>
            </a:r>
            <a:r>
              <a:rPr lang="pt-BR" sz="1600" b="1" dirty="0">
                <a:solidFill>
                  <a:srgbClr val="FFFF00"/>
                </a:solidFill>
              </a:rPr>
              <a:t>:</a:t>
            </a:r>
            <a:r>
              <a:rPr lang="pt-BR" sz="1600" b="1" dirty="0"/>
              <a:t> acompanhado pela </a:t>
            </a:r>
            <a:r>
              <a:rPr lang="pt-BR" sz="1600" b="1" dirty="0">
                <a:solidFill>
                  <a:srgbClr val="FF3300"/>
                </a:solidFill>
              </a:rPr>
              <a:t>a. </a:t>
            </a:r>
            <a:r>
              <a:rPr lang="pt-BR" sz="1600" b="1" dirty="0" err="1">
                <a:solidFill>
                  <a:srgbClr val="FF3300"/>
                </a:solidFill>
              </a:rPr>
              <a:t>toracodorsal</a:t>
            </a:r>
            <a:r>
              <a:rPr lang="pt-BR" sz="1600" b="1" dirty="0"/>
              <a:t> (ramo da a. subescapular).  </a:t>
            </a:r>
          </a:p>
        </p:txBody>
      </p:sp>
    </p:spTree>
    <p:extLst>
      <p:ext uri="{BB962C8B-B14F-4D97-AF65-F5344CB8AC3E}">
        <p14:creationId xmlns:p14="http://schemas.microsoft.com/office/powerpoint/2010/main" val="11210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703</Words>
  <Application>Microsoft Office PowerPoint</Application>
  <PresentationFormat>Apresentação na tela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Principais sintopias  VASOS SANGUÍNEOS E NERVOS DO MEMBRO SUPERIOR </vt:lpstr>
      <vt:lpstr>            RESUMO</vt:lpstr>
      <vt:lpstr>REFERÊNCIAS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tirapelli</dc:creator>
  <cp:lastModifiedBy>Lab Biol</cp:lastModifiedBy>
  <cp:revision>8</cp:revision>
  <dcterms:created xsi:type="dcterms:W3CDTF">2018-04-24T16:46:17Z</dcterms:created>
  <dcterms:modified xsi:type="dcterms:W3CDTF">2017-10-14T21:54:47Z</dcterms:modified>
</cp:coreProperties>
</file>