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</p:sldMasterIdLst>
  <p:notesMasterIdLst>
    <p:notesMasterId r:id="rId175"/>
  </p:notesMasterIdLst>
  <p:handoutMasterIdLst>
    <p:handoutMasterId r:id="rId176"/>
  </p:handoutMasterIdLst>
  <p:sldIdLst>
    <p:sldId id="256" r:id="rId2"/>
    <p:sldId id="315" r:id="rId3"/>
    <p:sldId id="332" r:id="rId4"/>
    <p:sldId id="333" r:id="rId5"/>
    <p:sldId id="335" r:id="rId6"/>
    <p:sldId id="336" r:id="rId7"/>
    <p:sldId id="337" r:id="rId8"/>
    <p:sldId id="338" r:id="rId9"/>
    <p:sldId id="345" r:id="rId10"/>
    <p:sldId id="346" r:id="rId11"/>
    <p:sldId id="347" r:id="rId12"/>
    <p:sldId id="348" r:id="rId13"/>
    <p:sldId id="352" r:id="rId14"/>
    <p:sldId id="350" r:id="rId15"/>
    <p:sldId id="351" r:id="rId16"/>
    <p:sldId id="349" r:id="rId17"/>
    <p:sldId id="353" r:id="rId18"/>
    <p:sldId id="354" r:id="rId19"/>
    <p:sldId id="355" r:id="rId20"/>
    <p:sldId id="376" r:id="rId21"/>
    <p:sldId id="377" r:id="rId22"/>
    <p:sldId id="378" r:id="rId23"/>
    <p:sldId id="339" r:id="rId24"/>
    <p:sldId id="340" r:id="rId25"/>
    <p:sldId id="263" r:id="rId26"/>
    <p:sldId id="341" r:id="rId27"/>
    <p:sldId id="305" r:id="rId28"/>
    <p:sldId id="342" r:id="rId29"/>
    <p:sldId id="343" r:id="rId30"/>
    <p:sldId id="344" r:id="rId31"/>
    <p:sldId id="365" r:id="rId32"/>
    <p:sldId id="357" r:id="rId33"/>
    <p:sldId id="358" r:id="rId34"/>
    <p:sldId id="361" r:id="rId35"/>
    <p:sldId id="359" r:id="rId36"/>
    <p:sldId id="360" r:id="rId37"/>
    <p:sldId id="362" r:id="rId38"/>
    <p:sldId id="363" r:id="rId39"/>
    <p:sldId id="364" r:id="rId40"/>
    <p:sldId id="366" r:id="rId41"/>
    <p:sldId id="367" r:id="rId42"/>
    <p:sldId id="368" r:id="rId43"/>
    <p:sldId id="264" r:id="rId44"/>
    <p:sldId id="316" r:id="rId45"/>
    <p:sldId id="356" r:id="rId46"/>
    <p:sldId id="369" r:id="rId47"/>
    <p:sldId id="370" r:id="rId48"/>
    <p:sldId id="371" r:id="rId49"/>
    <p:sldId id="372" r:id="rId50"/>
    <p:sldId id="373" r:id="rId51"/>
    <p:sldId id="430" r:id="rId52"/>
    <p:sldId id="374" r:id="rId53"/>
    <p:sldId id="375" r:id="rId54"/>
    <p:sldId id="434" r:id="rId55"/>
    <p:sldId id="435" r:id="rId56"/>
    <p:sldId id="271" r:id="rId57"/>
    <p:sldId id="379" r:id="rId58"/>
    <p:sldId id="380" r:id="rId59"/>
    <p:sldId id="381" r:id="rId60"/>
    <p:sldId id="382" r:id="rId61"/>
    <p:sldId id="383" r:id="rId62"/>
    <p:sldId id="277" r:id="rId63"/>
    <p:sldId id="385" r:id="rId64"/>
    <p:sldId id="278" r:id="rId65"/>
    <p:sldId id="310" r:id="rId66"/>
    <p:sldId id="387" r:id="rId67"/>
    <p:sldId id="388" r:id="rId68"/>
    <p:sldId id="389" r:id="rId69"/>
    <p:sldId id="390" r:id="rId70"/>
    <p:sldId id="391" r:id="rId71"/>
    <p:sldId id="392" r:id="rId72"/>
    <p:sldId id="393" r:id="rId73"/>
    <p:sldId id="394" r:id="rId74"/>
    <p:sldId id="395" r:id="rId75"/>
    <p:sldId id="396" r:id="rId76"/>
    <p:sldId id="397" r:id="rId77"/>
    <p:sldId id="398" r:id="rId78"/>
    <p:sldId id="399" r:id="rId79"/>
    <p:sldId id="400" r:id="rId80"/>
    <p:sldId id="401" r:id="rId81"/>
    <p:sldId id="402" r:id="rId82"/>
    <p:sldId id="279" r:id="rId83"/>
    <p:sldId id="280" r:id="rId84"/>
    <p:sldId id="283" r:id="rId85"/>
    <p:sldId id="403" r:id="rId86"/>
    <p:sldId id="404" r:id="rId87"/>
    <p:sldId id="405" r:id="rId88"/>
    <p:sldId id="431" r:id="rId89"/>
    <p:sldId id="432" r:id="rId90"/>
    <p:sldId id="321" r:id="rId91"/>
    <p:sldId id="322" r:id="rId92"/>
    <p:sldId id="323" r:id="rId93"/>
    <p:sldId id="290" r:id="rId94"/>
    <p:sldId id="312" r:id="rId95"/>
    <p:sldId id="292" r:id="rId96"/>
    <p:sldId id="326" r:id="rId97"/>
    <p:sldId id="293" r:id="rId98"/>
    <p:sldId id="327" r:id="rId99"/>
    <p:sldId id="294" r:id="rId100"/>
    <p:sldId id="296" r:id="rId101"/>
    <p:sldId id="297" r:id="rId102"/>
    <p:sldId id="299" r:id="rId103"/>
    <p:sldId id="300" r:id="rId104"/>
    <p:sldId id="433" r:id="rId105"/>
    <p:sldId id="406" r:id="rId106"/>
    <p:sldId id="407" r:id="rId107"/>
    <p:sldId id="408" r:id="rId108"/>
    <p:sldId id="409" r:id="rId109"/>
    <p:sldId id="410" r:id="rId110"/>
    <p:sldId id="411" r:id="rId111"/>
    <p:sldId id="412" r:id="rId112"/>
    <p:sldId id="413" r:id="rId113"/>
    <p:sldId id="414" r:id="rId114"/>
    <p:sldId id="415" r:id="rId115"/>
    <p:sldId id="416" r:id="rId116"/>
    <p:sldId id="417" r:id="rId117"/>
    <p:sldId id="418" r:id="rId118"/>
    <p:sldId id="419" r:id="rId119"/>
    <p:sldId id="420" r:id="rId120"/>
    <p:sldId id="421" r:id="rId121"/>
    <p:sldId id="422" r:id="rId122"/>
    <p:sldId id="423" r:id="rId123"/>
    <p:sldId id="424" r:id="rId124"/>
    <p:sldId id="425" r:id="rId125"/>
    <p:sldId id="426" r:id="rId126"/>
    <p:sldId id="427" r:id="rId127"/>
    <p:sldId id="428" r:id="rId128"/>
    <p:sldId id="429" r:id="rId129"/>
    <p:sldId id="454" r:id="rId130"/>
    <p:sldId id="436" r:id="rId131"/>
    <p:sldId id="437" r:id="rId132"/>
    <p:sldId id="441" r:id="rId133"/>
    <p:sldId id="444" r:id="rId134"/>
    <p:sldId id="443" r:id="rId135"/>
    <p:sldId id="442" r:id="rId136"/>
    <p:sldId id="445" r:id="rId137"/>
    <p:sldId id="446" r:id="rId138"/>
    <p:sldId id="455" r:id="rId139"/>
    <p:sldId id="447" r:id="rId140"/>
    <p:sldId id="438" r:id="rId141"/>
    <p:sldId id="448" r:id="rId142"/>
    <p:sldId id="440" r:id="rId143"/>
    <p:sldId id="457" r:id="rId144"/>
    <p:sldId id="458" r:id="rId145"/>
    <p:sldId id="459" r:id="rId146"/>
    <p:sldId id="449" r:id="rId147"/>
    <p:sldId id="450" r:id="rId148"/>
    <p:sldId id="451" r:id="rId149"/>
    <p:sldId id="452" r:id="rId150"/>
    <p:sldId id="453" r:id="rId151"/>
    <p:sldId id="460" r:id="rId152"/>
    <p:sldId id="461" r:id="rId153"/>
    <p:sldId id="462" r:id="rId154"/>
    <p:sldId id="463" r:id="rId155"/>
    <p:sldId id="464" r:id="rId156"/>
    <p:sldId id="465" r:id="rId157"/>
    <p:sldId id="466" r:id="rId158"/>
    <p:sldId id="467" r:id="rId159"/>
    <p:sldId id="468" r:id="rId160"/>
    <p:sldId id="469" r:id="rId161"/>
    <p:sldId id="470" r:id="rId162"/>
    <p:sldId id="471" r:id="rId163"/>
    <p:sldId id="472" r:id="rId164"/>
    <p:sldId id="473" r:id="rId165"/>
    <p:sldId id="474" r:id="rId166"/>
    <p:sldId id="475" r:id="rId167"/>
    <p:sldId id="476" r:id="rId168"/>
    <p:sldId id="477" r:id="rId169"/>
    <p:sldId id="478" r:id="rId170"/>
    <p:sldId id="479" r:id="rId171"/>
    <p:sldId id="482" r:id="rId172"/>
    <p:sldId id="480" r:id="rId173"/>
    <p:sldId id="481" r:id="rId174"/>
  </p:sldIdLst>
  <p:sldSz cx="9144000" cy="6858000" type="letter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6767"/>
    <a:srgbClr val="CC0000"/>
    <a:srgbClr val="FF0000"/>
    <a:srgbClr val="FF7C80"/>
    <a:srgbClr val="FF3300"/>
    <a:srgbClr val="FF0066"/>
    <a:srgbClr val="6666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05" autoAdjust="0"/>
  </p:normalViewPr>
  <p:slideViewPr>
    <p:cSldViewPr>
      <p:cViewPr varScale="1">
        <p:scale>
          <a:sx n="110" d="100"/>
          <a:sy n="110" d="100"/>
        </p:scale>
        <p:origin x="161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3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presProps" Target="presProps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tableStyles" Target="tableStyle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handoutMaster" Target="handoutMasters/handoutMaster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6.w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w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w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w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0.wmf"/></Relationships>
</file>

<file path=ppt/drawings/_rels/vmlDrawing10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wmf"/><Relationship Id="rId1" Type="http://schemas.openxmlformats.org/officeDocument/2006/relationships/image" Target="../media/image151.w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image" Target="../media/image153.w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wmf"/></Relationships>
</file>

<file path=ppt/drawings/_rels/vmlDrawing10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wmf"/><Relationship Id="rId1" Type="http://schemas.openxmlformats.org/officeDocument/2006/relationships/image" Target="../media/image15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w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wmf"/></Relationships>
</file>

<file path=ppt/drawings/_rels/vmlDrawing1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wmf"/><Relationship Id="rId1" Type="http://schemas.openxmlformats.org/officeDocument/2006/relationships/image" Target="../media/image161.png"/></Relationships>
</file>

<file path=ppt/drawings/_rels/vmlDrawing1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image" Target="../media/image162.wmf"/></Relationships>
</file>

<file path=ppt/drawings/_rels/vmlDrawing1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wmf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wmf"/></Relationships>
</file>

<file path=ppt/drawings/_rels/vmlDrawing1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wmf"/><Relationship Id="rId1" Type="http://schemas.openxmlformats.org/officeDocument/2006/relationships/image" Target="../media/image166.wmf"/></Relationships>
</file>

<file path=ppt/drawings/_rels/vmlDrawing1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wmf"/><Relationship Id="rId1" Type="http://schemas.openxmlformats.org/officeDocument/2006/relationships/image" Target="../media/image168.wmf"/></Relationships>
</file>

<file path=ppt/drawings/_rels/vmlDrawing1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image" Target="../media/image170.png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3.wmf"/></Relationships>
</file>

<file path=ppt/drawings/_rels/vmlDrawing1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4.wmf"/></Relationships>
</file>

<file path=ppt/drawings/_rels/vmlDrawing1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5.png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6.png"/></Relationships>
</file>

<file path=ppt/drawings/_rels/vmlDrawing1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7.w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8.wmf"/></Relationships>
</file>

<file path=ppt/drawings/_rels/vmlDrawing1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wmf"/><Relationship Id="rId1" Type="http://schemas.openxmlformats.org/officeDocument/2006/relationships/image" Target="../media/image179.wmf"/></Relationships>
</file>

<file path=ppt/drawings/_rels/vmlDrawing1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1.png"/></Relationships>
</file>

<file path=ppt/drawings/_rels/vmlDrawing1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2.png"/></Relationships>
</file>

<file path=ppt/drawings/_rels/vmlDrawing1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3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1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4.png"/></Relationships>
</file>

<file path=ppt/drawings/_rels/vmlDrawing1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5.wmf"/></Relationships>
</file>

<file path=ppt/drawings/_rels/vmlDrawing1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wmf"/><Relationship Id="rId1" Type="http://schemas.openxmlformats.org/officeDocument/2006/relationships/image" Target="../media/image186.png"/></Relationships>
</file>

<file path=ppt/drawings/_rels/vmlDrawing1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8.png"/></Relationships>
</file>

<file path=ppt/drawings/_rels/vmlDrawing1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image" Target="../media/image189.png"/></Relationships>
</file>

<file path=ppt/drawings/_rels/vmlDrawing1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1.wmf"/></Relationships>
</file>

<file path=ppt/drawings/_rels/vmlDrawing1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2.wmf"/></Relationships>
</file>

<file path=ppt/drawings/_rels/vmlDrawing13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wmf"/><Relationship Id="rId1" Type="http://schemas.openxmlformats.org/officeDocument/2006/relationships/image" Target="../media/image193.wmf"/></Relationships>
</file>

<file path=ppt/drawings/_rels/vmlDrawing1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5.wmf"/></Relationships>
</file>

<file path=ppt/drawings/_rels/vmlDrawing13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wmf"/><Relationship Id="rId1" Type="http://schemas.openxmlformats.org/officeDocument/2006/relationships/image" Target="../media/image196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1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8.wmf"/></Relationships>
</file>

<file path=ppt/drawings/_rels/vmlDrawing1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9.png"/></Relationships>
</file>

<file path=ppt/drawings/_rels/vmlDrawing1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0.wmf"/></Relationships>
</file>

<file path=ppt/drawings/_rels/vmlDrawing14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wmf"/><Relationship Id="rId2" Type="http://schemas.openxmlformats.org/officeDocument/2006/relationships/image" Target="../media/image202.wmf"/><Relationship Id="rId1" Type="http://schemas.openxmlformats.org/officeDocument/2006/relationships/image" Target="../media/image20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4" Type="http://schemas.openxmlformats.org/officeDocument/2006/relationships/image" Target="../media/image23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3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4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4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vmlDrawing5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4" Type="http://schemas.openxmlformats.org/officeDocument/2006/relationships/image" Target="../media/image75.w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6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4" Type="http://schemas.openxmlformats.org/officeDocument/2006/relationships/image" Target="../media/image80.wmf"/></Relationships>
</file>

<file path=ppt/drawings/_rels/vmlDrawing6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3" Type="http://schemas.openxmlformats.org/officeDocument/2006/relationships/image" Target="../media/image74.wmf"/><Relationship Id="rId7" Type="http://schemas.openxmlformats.org/officeDocument/2006/relationships/image" Target="../media/image83.wmf"/><Relationship Id="rId2" Type="http://schemas.openxmlformats.org/officeDocument/2006/relationships/image" Target="../media/image73.wmf"/><Relationship Id="rId1" Type="http://schemas.openxmlformats.org/officeDocument/2006/relationships/image" Target="../media/image75.wmf"/><Relationship Id="rId6" Type="http://schemas.openxmlformats.org/officeDocument/2006/relationships/image" Target="../media/image82.wmf"/><Relationship Id="rId5" Type="http://schemas.openxmlformats.org/officeDocument/2006/relationships/image" Target="../media/image81.wmf"/><Relationship Id="rId4" Type="http://schemas.openxmlformats.org/officeDocument/2006/relationships/image" Target="../media/image72.wmf"/></Relationships>
</file>

<file path=ppt/drawings/_rels/vmlDrawing6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6" Type="http://schemas.openxmlformats.org/officeDocument/2006/relationships/image" Target="../media/image89.wmf"/><Relationship Id="rId5" Type="http://schemas.openxmlformats.org/officeDocument/2006/relationships/image" Target="../media/image88.wmf"/><Relationship Id="rId4" Type="http://schemas.openxmlformats.org/officeDocument/2006/relationships/image" Target="../media/image87.wmf"/></Relationships>
</file>

<file path=ppt/drawings/_rels/vmlDrawing6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7.wmf"/><Relationship Id="rId4" Type="http://schemas.openxmlformats.org/officeDocument/2006/relationships/image" Target="../media/image92.wmf"/></Relationships>
</file>

<file path=ppt/drawings/_rels/vmlDrawing6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72.wmf"/><Relationship Id="rId6" Type="http://schemas.openxmlformats.org/officeDocument/2006/relationships/image" Target="../media/image93.wmf"/><Relationship Id="rId5" Type="http://schemas.openxmlformats.org/officeDocument/2006/relationships/image" Target="../media/image84.wmf"/><Relationship Id="rId4" Type="http://schemas.openxmlformats.org/officeDocument/2006/relationships/image" Target="../media/image83.wmf"/></Relationships>
</file>

<file path=ppt/drawings/_rels/vmlDrawing6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image" Target="../media/image93.w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png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png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drawings/_rels/vmlDrawing7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image" Target="../media/image107.png"/></Relationships>
</file>

<file path=ppt/drawings/_rels/vmlDrawing7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png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png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/Relationships>
</file>

<file path=ppt/drawings/_rels/vmlDrawing8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wmf"/><Relationship Id="rId1" Type="http://schemas.openxmlformats.org/officeDocument/2006/relationships/image" Target="../media/image118.wmf"/></Relationships>
</file>

<file path=ppt/drawings/_rels/vmlDrawing8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wmf"/><Relationship Id="rId1" Type="http://schemas.openxmlformats.org/officeDocument/2006/relationships/image" Target="../media/image120.w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wmf"/></Relationships>
</file>

<file path=ppt/drawings/_rels/vmlDrawing8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wmf"/><Relationship Id="rId1" Type="http://schemas.openxmlformats.org/officeDocument/2006/relationships/image" Target="../media/image12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w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wmf"/></Relationships>
</file>

<file path=ppt/drawings/_rels/vmlDrawing9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wmf"/><Relationship Id="rId1" Type="http://schemas.openxmlformats.org/officeDocument/2006/relationships/image" Target="../media/image128.wmf"/></Relationships>
</file>

<file path=ppt/drawings/_rels/vmlDrawing9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2" Type="http://schemas.openxmlformats.org/officeDocument/2006/relationships/image" Target="../media/image131.wmf"/><Relationship Id="rId1" Type="http://schemas.openxmlformats.org/officeDocument/2006/relationships/image" Target="../media/image130.wmf"/></Relationships>
</file>

<file path=ppt/drawings/_rels/vmlDrawing9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wmf"/><Relationship Id="rId2" Type="http://schemas.openxmlformats.org/officeDocument/2006/relationships/image" Target="../media/image134.wmf"/><Relationship Id="rId1" Type="http://schemas.openxmlformats.org/officeDocument/2006/relationships/image" Target="../media/image133.wmf"/></Relationships>
</file>

<file path=ppt/drawings/_rels/vmlDrawing9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wmf"/><Relationship Id="rId1" Type="http://schemas.openxmlformats.org/officeDocument/2006/relationships/image" Target="../media/image136.w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wmf"/></Relationships>
</file>

<file path=ppt/drawings/_rels/vmlDrawing9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wmf"/><Relationship Id="rId1" Type="http://schemas.openxmlformats.org/officeDocument/2006/relationships/image" Target="../media/image142.wmf"/></Relationships>
</file>

<file path=ppt/drawings/_rels/vmlDrawing9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wmf"/><Relationship Id="rId1" Type="http://schemas.openxmlformats.org/officeDocument/2006/relationships/image" Target="../media/image14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052763" y="8704263"/>
            <a:ext cx="752475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312" tIns="44450" rIns="87312" bIns="44450">
            <a:spAutoFit/>
          </a:bodyPr>
          <a:lstStyle/>
          <a:p>
            <a:pPr algn="ctr" defTabSz="868363" eaLnBrk="0" hangingPunct="0">
              <a:lnSpc>
                <a:spcPct val="90000"/>
              </a:lnSpc>
              <a:defRPr/>
            </a:pPr>
            <a:r>
              <a:rPr lang="en-US" sz="1200"/>
              <a:t>Page </a:t>
            </a:r>
            <a:fld id="{C972BF0B-21C6-47CA-8F3B-5EEF53B579A4}" type="slidenum">
              <a:rPr lang="en-US" sz="1200"/>
              <a:pPr algn="ctr" defTabSz="868363" eaLnBrk="0" hangingPunct="0">
                <a:lnSpc>
                  <a:spcPct val="90000"/>
                </a:lnSpc>
                <a:defRPr/>
              </a:pPr>
              <a:t>‹nº›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656898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Body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052763" y="8704263"/>
            <a:ext cx="752475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312" tIns="44450" rIns="87312" bIns="44450">
            <a:spAutoFit/>
          </a:bodyPr>
          <a:lstStyle/>
          <a:p>
            <a:pPr algn="ctr" defTabSz="868363" eaLnBrk="0" hangingPunct="0">
              <a:lnSpc>
                <a:spcPct val="90000"/>
              </a:lnSpc>
              <a:defRPr/>
            </a:pPr>
            <a:r>
              <a:rPr lang="en-US" sz="1200"/>
              <a:t>Page </a:t>
            </a:r>
            <a:fld id="{1AD301A3-DD1C-4884-AE18-958DA0316761}" type="slidenum">
              <a:rPr lang="en-US" sz="1200"/>
              <a:pPr algn="ctr" defTabSz="868363" eaLnBrk="0" hangingPunct="0">
                <a:lnSpc>
                  <a:spcPct val="90000"/>
                </a:lnSpc>
                <a:defRPr/>
              </a:pPr>
              <a:t>‹nº›</a:t>
            </a:fld>
            <a:endParaRPr lang="en-US" sz="1200"/>
          </a:p>
        </p:txBody>
      </p:sp>
      <p:sp>
        <p:nvSpPr>
          <p:cNvPr id="195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2525" y="692150"/>
            <a:ext cx="455295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043314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9661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479501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</p:grpSp>
      <p:sp>
        <p:nvSpPr>
          <p:cNvPr id="30209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209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/>
              <a:t>© Prentice Hall 2001</a:t>
            </a: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/>
              <a:t>Chapter 9</a:t>
            </a: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F52E9C1C-ECE2-438E-A939-E4D4A3F036F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© Prentice Hall 2001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Chapter 9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DE3258-EFB1-4159-B6D3-16BCF5CC35C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© Prentice Hall 2001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Chapter 9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9BB2626-915A-4FD1-BC48-78DA0228644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1150938" y="617538"/>
            <a:ext cx="7804150" cy="55149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© Prentice Hall 2001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Chapter 9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3C1935-F620-4699-931B-6BF19B80E39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462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© Prentice Hall 2001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Chapter 9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10E84A-A927-426B-8701-C16E0B6B662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1150938" y="617538"/>
            <a:ext cx="779462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© Prentice Hall 2001</a:t>
            </a: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Chapter 9</a:t>
            </a: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E6828A-DAAD-4A88-9069-9008677AD7D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© Prentice Hall 2001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Chapter 9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F6405AC-944A-48AB-91D1-D93E0B4C77B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© Prentice Hall 2001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Chapter 9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1ADBE26-9425-4677-B711-99B56F04A48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© Prentice Hall 2001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Chapter 9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D47BF8E-BC91-489E-8CFD-8E371FBB008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© Prentice Hall 2001</a:t>
            </a: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Chapter 9</a:t>
            </a: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BF11DE-DFF1-4C3C-8BEE-65AFCFBFD12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© Prentice Hall 2001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Chapter 9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99489A3-0404-46DD-88F3-5ADCD1BC712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© Prentice Hall 2001</a:t>
            </a: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Chapter 9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12FE02-3787-45F1-9869-7FA0A130AD2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© Prentice Hall 2001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Chapter 9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94413F-F7CA-4A0F-BADC-35A79C9A4B4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© Prentice Hall 2001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Chapter 9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FF8098-1FD8-4969-BA59-3F48C876EFE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/>
          </a:p>
        </p:txBody>
      </p:sp>
      <p:sp>
        <p:nvSpPr>
          <p:cNvPr id="301059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/>
          </a:p>
        </p:txBody>
      </p:sp>
      <p:sp>
        <p:nvSpPr>
          <p:cNvPr id="301060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/>
          </a:p>
        </p:txBody>
      </p:sp>
      <p:sp>
        <p:nvSpPr>
          <p:cNvPr id="301061" name="Rectangle 5"/>
          <p:cNvSpPr>
            <a:spLocks noChangeArrowheads="1"/>
          </p:cNvSpPr>
          <p:nvPr/>
        </p:nvSpPr>
        <p:spPr bwMode="ltGray">
          <a:xfrm>
            <a:off x="912813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/>
          </a:p>
        </p:txBody>
      </p:sp>
      <p:sp>
        <p:nvSpPr>
          <p:cNvPr id="301062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/>
          </a:p>
        </p:txBody>
      </p:sp>
      <p:sp>
        <p:nvSpPr>
          <p:cNvPr id="301063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/>
          </a:p>
        </p:txBody>
      </p:sp>
      <p:sp>
        <p:nvSpPr>
          <p:cNvPr id="301064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/>
          </a:p>
        </p:txBody>
      </p:sp>
      <p:sp>
        <p:nvSpPr>
          <p:cNvPr id="14951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95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106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en-US"/>
              <a:t>© Prentice Hall 2001</a:t>
            </a:r>
          </a:p>
        </p:txBody>
      </p:sp>
      <p:sp>
        <p:nvSpPr>
          <p:cNvPr id="30106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en-US"/>
              <a:t>Chapter 9</a:t>
            </a:r>
          </a:p>
        </p:txBody>
      </p:sp>
      <p:sp>
        <p:nvSpPr>
          <p:cNvPr id="30106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331841E3-129C-4DB2-B2F8-5351C7EC9FA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</p:sldLayoutIdLst>
  <p:transition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3.vml"/><Relationship Id="rId4" Type="http://schemas.openxmlformats.org/officeDocument/2006/relationships/image" Target="../media/image11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4.vml"/><Relationship Id="rId4" Type="http://schemas.openxmlformats.org/officeDocument/2006/relationships/image" Target="../media/image116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5.vml"/><Relationship Id="rId4" Type="http://schemas.openxmlformats.org/officeDocument/2006/relationships/image" Target="../media/image117.w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6.vml"/><Relationship Id="rId6" Type="http://schemas.openxmlformats.org/officeDocument/2006/relationships/image" Target="../media/image119.wmf"/><Relationship Id="rId5" Type="http://schemas.openxmlformats.org/officeDocument/2006/relationships/oleObject" Target="../embeddings/oleObject135.bin"/><Relationship Id="rId4" Type="http://schemas.openxmlformats.org/officeDocument/2006/relationships/image" Target="../media/image118.w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7.vml"/><Relationship Id="rId6" Type="http://schemas.openxmlformats.org/officeDocument/2006/relationships/image" Target="../media/image121.wmf"/><Relationship Id="rId5" Type="http://schemas.openxmlformats.org/officeDocument/2006/relationships/oleObject" Target="../embeddings/oleObject137.bin"/><Relationship Id="rId4" Type="http://schemas.openxmlformats.org/officeDocument/2006/relationships/image" Target="../media/image120.wm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8.vml"/><Relationship Id="rId4" Type="http://schemas.openxmlformats.org/officeDocument/2006/relationships/image" Target="../media/image122.wm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9.vml"/><Relationship Id="rId6" Type="http://schemas.openxmlformats.org/officeDocument/2006/relationships/image" Target="../media/image124.wmf"/><Relationship Id="rId5" Type="http://schemas.openxmlformats.org/officeDocument/2006/relationships/oleObject" Target="../embeddings/oleObject140.bin"/><Relationship Id="rId4" Type="http://schemas.openxmlformats.org/officeDocument/2006/relationships/image" Target="../media/image123.wm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0.vml"/><Relationship Id="rId4" Type="http://schemas.openxmlformats.org/officeDocument/2006/relationships/image" Target="../media/image12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1.wm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1.vml"/><Relationship Id="rId4" Type="http://schemas.openxmlformats.org/officeDocument/2006/relationships/image" Target="../media/image126.wm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2.vml"/><Relationship Id="rId4" Type="http://schemas.openxmlformats.org/officeDocument/2006/relationships/image" Target="../media/image127.wm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3.vml"/><Relationship Id="rId6" Type="http://schemas.openxmlformats.org/officeDocument/2006/relationships/image" Target="../media/image129.wmf"/><Relationship Id="rId5" Type="http://schemas.openxmlformats.org/officeDocument/2006/relationships/oleObject" Target="../embeddings/oleObject145.bin"/><Relationship Id="rId4" Type="http://schemas.openxmlformats.org/officeDocument/2006/relationships/image" Target="../media/image128.wmf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wmf"/><Relationship Id="rId3" Type="http://schemas.openxmlformats.org/officeDocument/2006/relationships/oleObject" Target="../embeddings/oleObject146.bin"/><Relationship Id="rId7" Type="http://schemas.openxmlformats.org/officeDocument/2006/relationships/oleObject" Target="../embeddings/oleObject14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4.vml"/><Relationship Id="rId6" Type="http://schemas.openxmlformats.org/officeDocument/2006/relationships/image" Target="../media/image131.wmf"/><Relationship Id="rId5" Type="http://schemas.openxmlformats.org/officeDocument/2006/relationships/oleObject" Target="../embeddings/oleObject147.bin"/><Relationship Id="rId4" Type="http://schemas.openxmlformats.org/officeDocument/2006/relationships/image" Target="../media/image130.wmf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wmf"/><Relationship Id="rId3" Type="http://schemas.openxmlformats.org/officeDocument/2006/relationships/oleObject" Target="../embeddings/oleObject149.bin"/><Relationship Id="rId7" Type="http://schemas.openxmlformats.org/officeDocument/2006/relationships/oleObject" Target="../embeddings/oleObject15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5.vml"/><Relationship Id="rId6" Type="http://schemas.openxmlformats.org/officeDocument/2006/relationships/image" Target="../media/image134.wmf"/><Relationship Id="rId5" Type="http://schemas.openxmlformats.org/officeDocument/2006/relationships/oleObject" Target="../embeddings/oleObject150.bin"/><Relationship Id="rId4" Type="http://schemas.openxmlformats.org/officeDocument/2006/relationships/image" Target="../media/image133.wm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6.vml"/><Relationship Id="rId6" Type="http://schemas.openxmlformats.org/officeDocument/2006/relationships/image" Target="../media/image137.wmf"/><Relationship Id="rId5" Type="http://schemas.openxmlformats.org/officeDocument/2006/relationships/oleObject" Target="../embeddings/oleObject153.bin"/><Relationship Id="rId4" Type="http://schemas.openxmlformats.org/officeDocument/2006/relationships/image" Target="../media/image136.wmf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7.vml"/><Relationship Id="rId4" Type="http://schemas.openxmlformats.org/officeDocument/2006/relationships/image" Target="../media/image140.wmf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2.wm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8.vml"/><Relationship Id="rId6" Type="http://schemas.openxmlformats.org/officeDocument/2006/relationships/image" Target="../media/image143.wmf"/><Relationship Id="rId5" Type="http://schemas.openxmlformats.org/officeDocument/2006/relationships/oleObject" Target="../embeddings/oleObject156.bin"/><Relationship Id="rId4" Type="http://schemas.openxmlformats.org/officeDocument/2006/relationships/image" Target="../media/image142.wm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9.vml"/><Relationship Id="rId6" Type="http://schemas.openxmlformats.org/officeDocument/2006/relationships/image" Target="../media/image145.wmf"/><Relationship Id="rId5" Type="http://schemas.openxmlformats.org/officeDocument/2006/relationships/oleObject" Target="../embeddings/oleObject158.bin"/><Relationship Id="rId4" Type="http://schemas.openxmlformats.org/officeDocument/2006/relationships/image" Target="../media/image144.wmf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0.vml"/><Relationship Id="rId4" Type="http://schemas.openxmlformats.org/officeDocument/2006/relationships/image" Target="../media/image146.wmf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1.vml"/><Relationship Id="rId4" Type="http://schemas.openxmlformats.org/officeDocument/2006/relationships/image" Target="../media/image147.wmf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2.vml"/><Relationship Id="rId4" Type="http://schemas.openxmlformats.org/officeDocument/2006/relationships/image" Target="../media/image148.wmf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3.vml"/><Relationship Id="rId4" Type="http://schemas.openxmlformats.org/officeDocument/2006/relationships/image" Target="../media/image149.wmf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4.vml"/><Relationship Id="rId4" Type="http://schemas.openxmlformats.org/officeDocument/2006/relationships/image" Target="../media/image150.wmf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5.vml"/><Relationship Id="rId6" Type="http://schemas.openxmlformats.org/officeDocument/2006/relationships/image" Target="../media/image152.wmf"/><Relationship Id="rId5" Type="http://schemas.openxmlformats.org/officeDocument/2006/relationships/oleObject" Target="../embeddings/oleObject165.bin"/><Relationship Id="rId4" Type="http://schemas.openxmlformats.org/officeDocument/2006/relationships/image" Target="../media/image151.wmf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3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6.vml"/><Relationship Id="rId4" Type="http://schemas.openxmlformats.org/officeDocument/2006/relationships/image" Target="../media/image1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7.vml"/><Relationship Id="rId6" Type="http://schemas.openxmlformats.org/officeDocument/2006/relationships/image" Target="../media/image154.png"/><Relationship Id="rId5" Type="http://schemas.openxmlformats.org/officeDocument/2006/relationships/oleObject" Target="../embeddings/oleObject168.bin"/><Relationship Id="rId4" Type="http://schemas.openxmlformats.org/officeDocument/2006/relationships/image" Target="../media/image153.wmf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8.vml"/><Relationship Id="rId4" Type="http://schemas.openxmlformats.org/officeDocument/2006/relationships/image" Target="../media/image155.wmf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9.vml"/><Relationship Id="rId6" Type="http://schemas.openxmlformats.org/officeDocument/2006/relationships/image" Target="../media/image157.wmf"/><Relationship Id="rId5" Type="http://schemas.openxmlformats.org/officeDocument/2006/relationships/oleObject" Target="../embeddings/oleObject171.bin"/><Relationship Id="rId4" Type="http://schemas.openxmlformats.org/officeDocument/2006/relationships/image" Target="../media/image156.wmf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0.vml"/><Relationship Id="rId4" Type="http://schemas.openxmlformats.org/officeDocument/2006/relationships/image" Target="../media/image158.wmf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1.vml"/><Relationship Id="rId5" Type="http://schemas.openxmlformats.org/officeDocument/2006/relationships/image" Target="../media/image160.png"/><Relationship Id="rId4" Type="http://schemas.openxmlformats.org/officeDocument/2006/relationships/image" Target="../media/image159.wmf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2.vml"/><Relationship Id="rId6" Type="http://schemas.openxmlformats.org/officeDocument/2006/relationships/image" Target="../media/image162.wmf"/><Relationship Id="rId5" Type="http://schemas.openxmlformats.org/officeDocument/2006/relationships/oleObject" Target="../embeddings/oleObject175.bin"/><Relationship Id="rId4" Type="http://schemas.openxmlformats.org/officeDocument/2006/relationships/image" Target="../media/image161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3.vml"/><Relationship Id="rId6" Type="http://schemas.openxmlformats.org/officeDocument/2006/relationships/image" Target="../media/image163.png"/><Relationship Id="rId5" Type="http://schemas.openxmlformats.org/officeDocument/2006/relationships/oleObject" Target="../embeddings/oleObject177.bin"/><Relationship Id="rId4" Type="http://schemas.openxmlformats.org/officeDocument/2006/relationships/image" Target="../media/image162.wmf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4.vml"/><Relationship Id="rId4" Type="http://schemas.openxmlformats.org/officeDocument/2006/relationships/image" Target="../media/image164.wmf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5.vml"/><Relationship Id="rId4" Type="http://schemas.openxmlformats.org/officeDocument/2006/relationships/image" Target="../media/image165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4.wmf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6.vml"/><Relationship Id="rId6" Type="http://schemas.openxmlformats.org/officeDocument/2006/relationships/image" Target="../media/image167.wmf"/><Relationship Id="rId5" Type="http://schemas.openxmlformats.org/officeDocument/2006/relationships/oleObject" Target="../embeddings/oleObject181.bin"/><Relationship Id="rId4" Type="http://schemas.openxmlformats.org/officeDocument/2006/relationships/image" Target="../media/image166.wmf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7.vml"/><Relationship Id="rId6" Type="http://schemas.openxmlformats.org/officeDocument/2006/relationships/image" Target="../media/image169.wmf"/><Relationship Id="rId5" Type="http://schemas.openxmlformats.org/officeDocument/2006/relationships/oleObject" Target="../embeddings/oleObject183.bin"/><Relationship Id="rId4" Type="http://schemas.openxmlformats.org/officeDocument/2006/relationships/image" Target="../media/image168.wmf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8.vml"/><Relationship Id="rId6" Type="http://schemas.openxmlformats.org/officeDocument/2006/relationships/image" Target="../media/image171.png"/><Relationship Id="rId5" Type="http://schemas.openxmlformats.org/officeDocument/2006/relationships/oleObject" Target="../embeddings/oleObject185.bin"/><Relationship Id="rId4" Type="http://schemas.openxmlformats.org/officeDocument/2006/relationships/image" Target="../media/image170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9.vml"/><Relationship Id="rId4" Type="http://schemas.openxmlformats.org/officeDocument/2006/relationships/image" Target="../media/image172.wmf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0.vml"/><Relationship Id="rId4" Type="http://schemas.openxmlformats.org/officeDocument/2006/relationships/image" Target="../media/image173.wmf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1.vml"/><Relationship Id="rId4" Type="http://schemas.openxmlformats.org/officeDocument/2006/relationships/image" Target="../media/image174.wmf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2.vml"/><Relationship Id="rId4" Type="http://schemas.openxmlformats.org/officeDocument/2006/relationships/image" Target="../media/image175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3.vml"/><Relationship Id="rId4" Type="http://schemas.openxmlformats.org/officeDocument/2006/relationships/image" Target="../media/image176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4.vml"/><Relationship Id="rId4" Type="http://schemas.openxmlformats.org/officeDocument/2006/relationships/image" Target="../media/image177.wmf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5.vml"/><Relationship Id="rId4" Type="http://schemas.openxmlformats.org/officeDocument/2006/relationships/image" Target="../media/image178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5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6.vml"/><Relationship Id="rId6" Type="http://schemas.openxmlformats.org/officeDocument/2006/relationships/image" Target="../media/image180.wmf"/><Relationship Id="rId5" Type="http://schemas.openxmlformats.org/officeDocument/2006/relationships/oleObject" Target="../embeddings/oleObject194.bin"/><Relationship Id="rId4" Type="http://schemas.openxmlformats.org/officeDocument/2006/relationships/image" Target="../media/image179.wmf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7.vml"/><Relationship Id="rId4" Type="http://schemas.openxmlformats.org/officeDocument/2006/relationships/image" Target="../media/image181.pn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8.vml"/><Relationship Id="rId4" Type="http://schemas.openxmlformats.org/officeDocument/2006/relationships/image" Target="../media/image182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9.vml"/><Relationship Id="rId4" Type="http://schemas.openxmlformats.org/officeDocument/2006/relationships/image" Target="../media/image183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0.vml"/><Relationship Id="rId4" Type="http://schemas.openxmlformats.org/officeDocument/2006/relationships/image" Target="../media/image184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1.vml"/><Relationship Id="rId4" Type="http://schemas.openxmlformats.org/officeDocument/2006/relationships/image" Target="../media/image185.wmf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2.vml"/><Relationship Id="rId6" Type="http://schemas.openxmlformats.org/officeDocument/2006/relationships/image" Target="../media/image187.wmf"/><Relationship Id="rId5" Type="http://schemas.openxmlformats.org/officeDocument/2006/relationships/oleObject" Target="../embeddings/oleObject201.bin"/><Relationship Id="rId4" Type="http://schemas.openxmlformats.org/officeDocument/2006/relationships/image" Target="../media/image186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3.vml"/><Relationship Id="rId4" Type="http://schemas.openxmlformats.org/officeDocument/2006/relationships/image" Target="../media/image188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4.vml"/><Relationship Id="rId6" Type="http://schemas.openxmlformats.org/officeDocument/2006/relationships/image" Target="../media/image190.png"/><Relationship Id="rId5" Type="http://schemas.openxmlformats.org/officeDocument/2006/relationships/oleObject" Target="../embeddings/oleObject204.bin"/><Relationship Id="rId4" Type="http://schemas.openxmlformats.org/officeDocument/2006/relationships/image" Target="../media/image18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6.pn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5.vml"/><Relationship Id="rId4" Type="http://schemas.openxmlformats.org/officeDocument/2006/relationships/image" Target="../media/image191.wmf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6.vml"/><Relationship Id="rId4" Type="http://schemas.openxmlformats.org/officeDocument/2006/relationships/image" Target="../media/image192.wmf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7.vml"/><Relationship Id="rId6" Type="http://schemas.openxmlformats.org/officeDocument/2006/relationships/image" Target="../media/image194.wmf"/><Relationship Id="rId5" Type="http://schemas.openxmlformats.org/officeDocument/2006/relationships/oleObject" Target="../embeddings/oleObject208.bin"/><Relationship Id="rId4" Type="http://schemas.openxmlformats.org/officeDocument/2006/relationships/image" Target="../media/image193.wmf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8.vml"/><Relationship Id="rId4" Type="http://schemas.openxmlformats.org/officeDocument/2006/relationships/image" Target="../media/image195.wmf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9.vml"/><Relationship Id="rId6" Type="http://schemas.openxmlformats.org/officeDocument/2006/relationships/image" Target="../media/image197.wmf"/><Relationship Id="rId5" Type="http://schemas.openxmlformats.org/officeDocument/2006/relationships/oleObject" Target="../embeddings/oleObject211.bin"/><Relationship Id="rId4" Type="http://schemas.openxmlformats.org/officeDocument/2006/relationships/image" Target="../media/image19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7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0.vml"/><Relationship Id="rId4" Type="http://schemas.openxmlformats.org/officeDocument/2006/relationships/image" Target="../media/image198.wmf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1.vml"/><Relationship Id="rId4" Type="http://schemas.openxmlformats.org/officeDocument/2006/relationships/image" Target="../media/image199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2.vml"/><Relationship Id="rId4" Type="http://schemas.openxmlformats.org/officeDocument/2006/relationships/image" Target="../media/image200.wmf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wmf"/><Relationship Id="rId3" Type="http://schemas.openxmlformats.org/officeDocument/2006/relationships/oleObject" Target="../embeddings/oleObject215.bin"/><Relationship Id="rId7" Type="http://schemas.openxmlformats.org/officeDocument/2006/relationships/oleObject" Target="../embeddings/oleObject2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3.vml"/><Relationship Id="rId6" Type="http://schemas.openxmlformats.org/officeDocument/2006/relationships/image" Target="../media/image202.wmf"/><Relationship Id="rId5" Type="http://schemas.openxmlformats.org/officeDocument/2006/relationships/oleObject" Target="../embeddings/oleObject216.bin"/><Relationship Id="rId4" Type="http://schemas.openxmlformats.org/officeDocument/2006/relationships/image" Target="../media/image20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18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23.wmf"/><Relationship Id="rId4" Type="http://schemas.openxmlformats.org/officeDocument/2006/relationships/image" Target="../media/image20.wmf"/><Relationship Id="rId9" Type="http://schemas.openxmlformats.org/officeDocument/2006/relationships/oleObject" Target="../embeddings/oleObject2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2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8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33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35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37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38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40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41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42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44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48.bin"/><Relationship Id="rId4" Type="http://schemas.openxmlformats.org/officeDocument/2006/relationships/image" Target="../media/image4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48.w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49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5" Type="http://schemas.openxmlformats.org/officeDocument/2006/relationships/oleObject" Target="../embeddings/oleObject53.bin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5" Type="http://schemas.openxmlformats.org/officeDocument/2006/relationships/oleObject" Target="../embeddings/oleObject55.bin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52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58.bin"/><Relationship Id="rId4" Type="http://schemas.openxmlformats.org/officeDocument/2006/relationships/image" Target="../media/image53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60.bin"/><Relationship Id="rId4" Type="http://schemas.openxmlformats.org/officeDocument/2006/relationships/image" Target="../media/image5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4" Type="http://schemas.openxmlformats.org/officeDocument/2006/relationships/image" Target="../media/image57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58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4" Type="http://schemas.openxmlformats.org/officeDocument/2006/relationships/image" Target="../media/image59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Relationship Id="rId4" Type="http://schemas.openxmlformats.org/officeDocument/2006/relationships/image" Target="../media/image60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4" Type="http://schemas.openxmlformats.org/officeDocument/2006/relationships/image" Target="../media/image61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8.vml"/><Relationship Id="rId4" Type="http://schemas.openxmlformats.org/officeDocument/2006/relationships/image" Target="../media/image62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9.vml"/><Relationship Id="rId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0.vml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1.vml"/><Relationship Id="rId4" Type="http://schemas.openxmlformats.org/officeDocument/2006/relationships/image" Target="../media/image64.w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.w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2.vml"/><Relationship Id="rId4" Type="http://schemas.openxmlformats.org/officeDocument/2006/relationships/image" Target="../media/image66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3.vml"/><Relationship Id="rId4" Type="http://schemas.openxmlformats.org/officeDocument/2006/relationships/image" Target="../media/image6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4.vml"/><Relationship Id="rId4" Type="http://schemas.openxmlformats.org/officeDocument/2006/relationships/image" Target="../media/image6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5.vml"/><Relationship Id="rId4" Type="http://schemas.openxmlformats.org/officeDocument/2006/relationships/image" Target="../media/image6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6.vml"/><Relationship Id="rId4" Type="http://schemas.openxmlformats.org/officeDocument/2006/relationships/image" Target="../media/image6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7.vml"/><Relationship Id="rId4" Type="http://schemas.openxmlformats.org/officeDocument/2006/relationships/image" Target="../media/image7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oleObject" Target="../embeddings/oleObject76.bin"/><Relationship Id="rId7" Type="http://schemas.openxmlformats.org/officeDocument/2006/relationships/oleObject" Target="../embeddings/oleObject78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73.wmf"/><Relationship Id="rId11" Type="http://schemas.openxmlformats.org/officeDocument/2006/relationships/image" Target="../media/image71.jpeg"/><Relationship Id="rId5" Type="http://schemas.openxmlformats.org/officeDocument/2006/relationships/oleObject" Target="../embeddings/oleObject77.bin"/><Relationship Id="rId10" Type="http://schemas.openxmlformats.org/officeDocument/2006/relationships/image" Target="../media/image75.wmf"/><Relationship Id="rId4" Type="http://schemas.openxmlformats.org/officeDocument/2006/relationships/image" Target="../media/image72.wmf"/><Relationship Id="rId9" Type="http://schemas.openxmlformats.org/officeDocument/2006/relationships/oleObject" Target="../embeddings/oleObject79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6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9.vml"/><Relationship Id="rId4" Type="http://schemas.openxmlformats.org/officeDocument/2006/relationships/image" Target="../media/image7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3" Type="http://schemas.openxmlformats.org/officeDocument/2006/relationships/oleObject" Target="../embeddings/oleObject81.bin"/><Relationship Id="rId7" Type="http://schemas.openxmlformats.org/officeDocument/2006/relationships/oleObject" Target="../embeddings/oleObject8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78.wmf"/><Relationship Id="rId5" Type="http://schemas.openxmlformats.org/officeDocument/2006/relationships/oleObject" Target="../embeddings/oleObject82.bin"/><Relationship Id="rId10" Type="http://schemas.openxmlformats.org/officeDocument/2006/relationships/image" Target="../media/image80.wmf"/><Relationship Id="rId4" Type="http://schemas.openxmlformats.org/officeDocument/2006/relationships/image" Target="../media/image77.wmf"/><Relationship Id="rId9" Type="http://schemas.openxmlformats.org/officeDocument/2006/relationships/oleObject" Target="../embeddings/oleObject84.bin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13" Type="http://schemas.openxmlformats.org/officeDocument/2006/relationships/image" Target="../media/image81.wmf"/><Relationship Id="rId18" Type="http://schemas.openxmlformats.org/officeDocument/2006/relationships/oleObject" Target="../embeddings/oleObject93.bin"/><Relationship Id="rId3" Type="http://schemas.openxmlformats.org/officeDocument/2006/relationships/oleObject" Target="../embeddings/oleObject85.bin"/><Relationship Id="rId7" Type="http://schemas.openxmlformats.org/officeDocument/2006/relationships/oleObject" Target="../embeddings/oleObject87.bin"/><Relationship Id="rId12" Type="http://schemas.openxmlformats.org/officeDocument/2006/relationships/oleObject" Target="../embeddings/oleObject90.bin"/><Relationship Id="rId17" Type="http://schemas.openxmlformats.org/officeDocument/2006/relationships/image" Target="../media/image83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92.bin"/><Relationship Id="rId1" Type="http://schemas.openxmlformats.org/officeDocument/2006/relationships/vmlDrawing" Target="../drawings/vmlDrawing61.vml"/><Relationship Id="rId6" Type="http://schemas.openxmlformats.org/officeDocument/2006/relationships/image" Target="../media/image73.wmf"/><Relationship Id="rId11" Type="http://schemas.openxmlformats.org/officeDocument/2006/relationships/oleObject" Target="../embeddings/oleObject89.bin"/><Relationship Id="rId5" Type="http://schemas.openxmlformats.org/officeDocument/2006/relationships/oleObject" Target="../embeddings/oleObject86.bin"/><Relationship Id="rId15" Type="http://schemas.openxmlformats.org/officeDocument/2006/relationships/image" Target="../media/image82.wmf"/><Relationship Id="rId10" Type="http://schemas.openxmlformats.org/officeDocument/2006/relationships/image" Target="../media/image72.wmf"/><Relationship Id="rId19" Type="http://schemas.openxmlformats.org/officeDocument/2006/relationships/image" Target="../media/image84.wmf"/><Relationship Id="rId4" Type="http://schemas.openxmlformats.org/officeDocument/2006/relationships/image" Target="../media/image75.wmf"/><Relationship Id="rId9" Type="http://schemas.openxmlformats.org/officeDocument/2006/relationships/oleObject" Target="../embeddings/oleObject88.bin"/><Relationship Id="rId14" Type="http://schemas.openxmlformats.org/officeDocument/2006/relationships/oleObject" Target="../embeddings/oleObject91.bin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13" Type="http://schemas.openxmlformats.org/officeDocument/2006/relationships/oleObject" Target="../embeddings/oleObject99.bin"/><Relationship Id="rId3" Type="http://schemas.openxmlformats.org/officeDocument/2006/relationships/oleObject" Target="../embeddings/oleObject94.bin"/><Relationship Id="rId7" Type="http://schemas.openxmlformats.org/officeDocument/2006/relationships/oleObject" Target="../embeddings/oleObject96.bin"/><Relationship Id="rId12" Type="http://schemas.openxmlformats.org/officeDocument/2006/relationships/image" Target="../media/image8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2.vml"/><Relationship Id="rId6" Type="http://schemas.openxmlformats.org/officeDocument/2006/relationships/image" Target="../media/image85.wmf"/><Relationship Id="rId11" Type="http://schemas.openxmlformats.org/officeDocument/2006/relationships/oleObject" Target="../embeddings/oleObject98.bin"/><Relationship Id="rId5" Type="http://schemas.openxmlformats.org/officeDocument/2006/relationships/oleObject" Target="../embeddings/oleObject95.bin"/><Relationship Id="rId10" Type="http://schemas.openxmlformats.org/officeDocument/2006/relationships/image" Target="../media/image87.wmf"/><Relationship Id="rId4" Type="http://schemas.openxmlformats.org/officeDocument/2006/relationships/image" Target="../media/image84.wmf"/><Relationship Id="rId9" Type="http://schemas.openxmlformats.org/officeDocument/2006/relationships/oleObject" Target="../embeddings/oleObject97.bin"/><Relationship Id="rId14" Type="http://schemas.openxmlformats.org/officeDocument/2006/relationships/image" Target="../media/image89.wmf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oleObject" Target="../embeddings/oleObject100.bin"/><Relationship Id="rId7" Type="http://schemas.openxmlformats.org/officeDocument/2006/relationships/oleObject" Target="../embeddings/oleObject10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3.vml"/><Relationship Id="rId6" Type="http://schemas.openxmlformats.org/officeDocument/2006/relationships/image" Target="../media/image90.wmf"/><Relationship Id="rId5" Type="http://schemas.openxmlformats.org/officeDocument/2006/relationships/oleObject" Target="../embeddings/oleObject101.bin"/><Relationship Id="rId10" Type="http://schemas.openxmlformats.org/officeDocument/2006/relationships/image" Target="../media/image92.wmf"/><Relationship Id="rId4" Type="http://schemas.openxmlformats.org/officeDocument/2006/relationships/image" Target="../media/image87.wmf"/><Relationship Id="rId9" Type="http://schemas.openxmlformats.org/officeDocument/2006/relationships/oleObject" Target="../embeddings/oleObject103.bin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13" Type="http://schemas.openxmlformats.org/officeDocument/2006/relationships/oleObject" Target="../embeddings/oleObject109.bin"/><Relationship Id="rId3" Type="http://schemas.openxmlformats.org/officeDocument/2006/relationships/oleObject" Target="../embeddings/oleObject104.bin"/><Relationship Id="rId7" Type="http://schemas.openxmlformats.org/officeDocument/2006/relationships/oleObject" Target="../embeddings/oleObject106.bin"/><Relationship Id="rId12" Type="http://schemas.openxmlformats.org/officeDocument/2006/relationships/image" Target="../media/image8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4.vml"/><Relationship Id="rId6" Type="http://schemas.openxmlformats.org/officeDocument/2006/relationships/image" Target="../media/image81.wmf"/><Relationship Id="rId11" Type="http://schemas.openxmlformats.org/officeDocument/2006/relationships/oleObject" Target="../embeddings/oleObject108.bin"/><Relationship Id="rId5" Type="http://schemas.openxmlformats.org/officeDocument/2006/relationships/oleObject" Target="../embeddings/oleObject105.bin"/><Relationship Id="rId10" Type="http://schemas.openxmlformats.org/officeDocument/2006/relationships/image" Target="../media/image83.wmf"/><Relationship Id="rId4" Type="http://schemas.openxmlformats.org/officeDocument/2006/relationships/image" Target="../media/image72.wmf"/><Relationship Id="rId9" Type="http://schemas.openxmlformats.org/officeDocument/2006/relationships/oleObject" Target="../embeddings/oleObject107.bin"/><Relationship Id="rId14" Type="http://schemas.openxmlformats.org/officeDocument/2006/relationships/image" Target="../media/image93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5.vml"/><Relationship Id="rId6" Type="http://schemas.openxmlformats.org/officeDocument/2006/relationships/image" Target="../media/image94.wmf"/><Relationship Id="rId5" Type="http://schemas.openxmlformats.org/officeDocument/2006/relationships/oleObject" Target="../embeddings/oleObject111.bin"/><Relationship Id="rId4" Type="http://schemas.openxmlformats.org/officeDocument/2006/relationships/image" Target="../media/image93.w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6.vml"/><Relationship Id="rId4" Type="http://schemas.openxmlformats.org/officeDocument/2006/relationships/image" Target="../media/image9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7.vml"/><Relationship Id="rId5" Type="http://schemas.openxmlformats.org/officeDocument/2006/relationships/image" Target="../media/image96.wmf"/><Relationship Id="rId4" Type="http://schemas.openxmlformats.org/officeDocument/2006/relationships/oleObject" Target="../embeddings/oleObject11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8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8.vml"/><Relationship Id="rId4" Type="http://schemas.openxmlformats.org/officeDocument/2006/relationships/image" Target="../media/image98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9.vml"/><Relationship Id="rId4" Type="http://schemas.openxmlformats.org/officeDocument/2006/relationships/image" Target="../media/image99.w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0.vml"/><Relationship Id="rId4" Type="http://schemas.openxmlformats.org/officeDocument/2006/relationships/image" Target="../media/image100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1.vml"/><Relationship Id="rId4" Type="http://schemas.openxmlformats.org/officeDocument/2006/relationships/image" Target="../media/image10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2.vml"/><Relationship Id="rId4" Type="http://schemas.openxmlformats.org/officeDocument/2006/relationships/image" Target="../media/image102.w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3.vml"/><Relationship Id="rId4" Type="http://schemas.openxmlformats.org/officeDocument/2006/relationships/image" Target="../media/image103.w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4.vml"/><Relationship Id="rId4" Type="http://schemas.openxmlformats.org/officeDocument/2006/relationships/image" Target="../media/image104.w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5.vml"/><Relationship Id="rId4" Type="http://schemas.openxmlformats.org/officeDocument/2006/relationships/image" Target="../media/image105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6.vml"/><Relationship Id="rId4" Type="http://schemas.openxmlformats.org/officeDocument/2006/relationships/image" Target="../media/image106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9.w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7.vml"/><Relationship Id="rId6" Type="http://schemas.openxmlformats.org/officeDocument/2006/relationships/image" Target="../media/image108.png"/><Relationship Id="rId5" Type="http://schemas.openxmlformats.org/officeDocument/2006/relationships/oleObject" Target="../embeddings/oleObject124.bin"/><Relationship Id="rId4" Type="http://schemas.openxmlformats.org/officeDocument/2006/relationships/image" Target="../media/image10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8.vml"/><Relationship Id="rId6" Type="http://schemas.openxmlformats.org/officeDocument/2006/relationships/image" Target="../media/image110.png"/><Relationship Id="rId5" Type="http://schemas.openxmlformats.org/officeDocument/2006/relationships/oleObject" Target="../embeddings/oleObject126.bin"/><Relationship Id="rId4" Type="http://schemas.openxmlformats.org/officeDocument/2006/relationships/image" Target="../media/image10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9.vml"/><Relationship Id="rId4" Type="http://schemas.openxmlformats.org/officeDocument/2006/relationships/image" Target="../media/image11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0.vml"/><Relationship Id="rId4" Type="http://schemas.openxmlformats.org/officeDocument/2006/relationships/image" Target="../media/image112.wmf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1.vml"/><Relationship Id="rId4" Type="http://schemas.openxmlformats.org/officeDocument/2006/relationships/image" Target="../media/image11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2.vml"/><Relationship Id="rId4" Type="http://schemas.openxmlformats.org/officeDocument/2006/relationships/image" Target="../media/image11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636838"/>
            <a:ext cx="7721600" cy="1981200"/>
          </a:xfrm>
        </p:spPr>
        <p:txBody>
          <a:bodyPr lIns="90487" tIns="44450" rIns="90487" bIns="44450" anchor="ctr"/>
          <a:lstStyle/>
          <a:p>
            <a:pPr algn="ctr" eaLnBrk="1" hangingPunct="1">
              <a:defRPr/>
            </a:pPr>
            <a:r>
              <a:rPr lang="en-US" sz="40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Reações</a:t>
            </a:r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em</a:t>
            </a:r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b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carbonos</a:t>
            </a:r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saturados</a:t>
            </a:r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en-US" sz="4000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sp</a:t>
            </a:r>
            <a:r>
              <a:rPr lang="en-US" sz="4000" baseline="30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b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Reações</a:t>
            </a:r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de </a:t>
            </a:r>
            <a:r>
              <a:rPr lang="en-US" sz="40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Substituição</a:t>
            </a:r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sz="4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ChangeArrowheads="1"/>
          </p:cNvSpPr>
          <p:nvPr/>
        </p:nvSpPr>
        <p:spPr bwMode="auto">
          <a:xfrm>
            <a:off x="827088" y="1889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substituição nucleofílica</a:t>
            </a:r>
          </a:p>
        </p:txBody>
      </p:sp>
      <p:sp>
        <p:nvSpPr>
          <p:cNvPr id="165891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65892" name="Text Box 4"/>
          <p:cNvSpPr txBox="1">
            <a:spLocks noChangeArrowheads="1"/>
          </p:cNvSpPr>
          <p:nvPr/>
        </p:nvSpPr>
        <p:spPr bwMode="auto">
          <a:xfrm>
            <a:off x="3636963" y="1412875"/>
            <a:ext cx="1824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Nucleófilos</a:t>
            </a:r>
          </a:p>
        </p:txBody>
      </p:sp>
      <p:sp>
        <p:nvSpPr>
          <p:cNvPr id="165893" name="Text Box 5"/>
          <p:cNvSpPr txBox="1">
            <a:spLocks noChangeArrowheads="1"/>
          </p:cNvSpPr>
          <p:nvPr/>
        </p:nvSpPr>
        <p:spPr bwMode="auto">
          <a:xfrm>
            <a:off x="323850" y="1989138"/>
            <a:ext cx="857091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pt-BR" b="1"/>
              <a:t>Enquanto que a nucleofilicidade está relacionada à velocidade da reação de substituição. Três parâmetros principais influenciam a nucleofilicidade de uma espécie:</a:t>
            </a:r>
          </a:p>
          <a:p>
            <a:pPr marL="457200" indent="-457200"/>
            <a:endParaRPr lang="pt-BR" b="1"/>
          </a:p>
          <a:p>
            <a:pPr marL="457200" indent="-457200">
              <a:buFontTx/>
              <a:buAutoNum type="alphaLcParenR"/>
            </a:pPr>
            <a:r>
              <a:rPr lang="pt-BR" b="1"/>
              <a:t>Sua basicidade</a:t>
            </a:r>
          </a:p>
          <a:p>
            <a:pPr marL="457200" indent="-457200">
              <a:buFontTx/>
              <a:buAutoNum type="alphaLcParenR"/>
            </a:pPr>
            <a:r>
              <a:rPr lang="pt-BR" b="1"/>
              <a:t>Sua polarizabilidade</a:t>
            </a:r>
          </a:p>
          <a:p>
            <a:pPr marL="457200" indent="-457200">
              <a:buFontTx/>
              <a:buAutoNum type="alphaLcParenR"/>
            </a:pPr>
            <a:r>
              <a:rPr lang="pt-BR" b="1"/>
              <a:t>Sua solvatação (no solvente no qual se realiza a reação de substituição).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994" name="Object 1024"/>
          <p:cNvGraphicFramePr>
            <a:graphicFrameLocks noChangeAspect="1"/>
          </p:cNvGraphicFramePr>
          <p:nvPr/>
        </p:nvGraphicFramePr>
        <p:xfrm>
          <a:off x="1258888" y="1700213"/>
          <a:ext cx="6337300" cy="5002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8" name="Photo Editor Photo" r:id="rId3" imgW="6866667" imgH="5420482" progId="">
                  <p:embed/>
                </p:oleObj>
              </mc:Choice>
              <mc:Fallback>
                <p:oleObj name="Photo Editor Photo" r:id="rId3" imgW="6866667" imgH="5420482" progId="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1700213"/>
                        <a:ext cx="6337300" cy="5002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995" name="Rectangle 6"/>
          <p:cNvSpPr>
            <a:spLocks noChangeArrowheads="1"/>
          </p:cNvSpPr>
          <p:nvPr/>
        </p:nvSpPr>
        <p:spPr bwMode="auto">
          <a:xfrm>
            <a:off x="684213" y="549275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3200" b="1"/>
              <a:t>Função do solvente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18" name="Object 0"/>
          <p:cNvGraphicFramePr>
            <a:graphicFrameLocks noChangeAspect="1"/>
          </p:cNvGraphicFramePr>
          <p:nvPr/>
        </p:nvGraphicFramePr>
        <p:xfrm>
          <a:off x="1331913" y="1700213"/>
          <a:ext cx="6265862" cy="497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2" name="Photo Editor Photo" r:id="rId3" imgW="6942857" imgH="5514286" progId="">
                  <p:embed/>
                </p:oleObj>
              </mc:Choice>
              <mc:Fallback>
                <p:oleObj name="Photo Editor Photo" r:id="rId3" imgW="6942857" imgH="5514286" progId="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1700213"/>
                        <a:ext cx="6265862" cy="497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19" name="Rectangle 6"/>
          <p:cNvSpPr>
            <a:spLocks noChangeArrowheads="1"/>
          </p:cNvSpPr>
          <p:nvPr/>
        </p:nvSpPr>
        <p:spPr bwMode="auto">
          <a:xfrm>
            <a:off x="684213" y="549275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3200" b="1"/>
              <a:t>Função do solvente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178800" cy="46878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smtClean="0"/>
              <a:t>A maioria das reações S</a:t>
            </a:r>
            <a:r>
              <a:rPr lang="en-US" sz="2800" b="1" baseline="-25000" smtClean="0"/>
              <a:t>N</a:t>
            </a:r>
            <a:r>
              <a:rPr lang="en-US" sz="2800" b="1" smtClean="0"/>
              <a:t>2 envolvem um substrato neutro e um nucleófilo aniônico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smtClean="0"/>
              <a:t>Consequentemente um solvente polar solvataria melhor o nucleófilo do que o estado de transição, retardando a reação.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smtClean="0"/>
              <a:t>Logo, aumentando muito a polaridade do solvente, diminuiria a velocidade de reações S</a:t>
            </a:r>
            <a:r>
              <a:rPr lang="en-US" sz="2800" b="1" baseline="-25000" smtClean="0"/>
              <a:t>N</a:t>
            </a:r>
            <a:r>
              <a:rPr lang="en-US" sz="2800" b="1" smtClean="0"/>
              <a:t>2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smtClean="0"/>
              <a:t>Logo, em reaçõe S</a:t>
            </a:r>
            <a:r>
              <a:rPr lang="en-US" sz="2800" b="1" baseline="-25000" smtClean="0"/>
              <a:t>N</a:t>
            </a:r>
            <a:r>
              <a:rPr lang="en-US" sz="2800" b="1" smtClean="0"/>
              <a:t>2 deve-se utilizar solventes polares apróticos, menos polares do que os próticos.</a:t>
            </a:r>
          </a:p>
        </p:txBody>
      </p:sp>
      <p:sp>
        <p:nvSpPr>
          <p:cNvPr id="182275" name="Rectangle 5"/>
          <p:cNvSpPr>
            <a:spLocks noChangeArrowheads="1"/>
          </p:cNvSpPr>
          <p:nvPr/>
        </p:nvSpPr>
        <p:spPr bwMode="auto">
          <a:xfrm>
            <a:off x="684213" y="549275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3200" b="1"/>
              <a:t>Função do solvente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057400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Quando um substrato pode sofrer tanto uma reação </a:t>
            </a: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</a:t>
            </a:r>
            <a:r>
              <a:rPr lang="en-US" baseline="-25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 quanto S</a:t>
            </a:r>
            <a:r>
              <a:rPr lang="en-US" baseline="-25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 :</a:t>
            </a:r>
          </a:p>
          <a:p>
            <a:pPr lvl="1"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 reação S</a:t>
            </a:r>
            <a:r>
              <a:rPr lang="en-US" baseline="-25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 será favorecida com uma alta concentração de um bom nucleófilo</a:t>
            </a:r>
          </a:p>
          <a:p>
            <a:pPr lvl="1"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 reação S</a:t>
            </a:r>
            <a:r>
              <a:rPr lang="en-US" baseline="-25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 será favorecida em solvente polar aprótico</a:t>
            </a:r>
          </a:p>
          <a:p>
            <a:pPr lvl="1"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 reação S</a:t>
            </a:r>
            <a:r>
              <a:rPr lang="en-US" baseline="-25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 será favorecida com um nucleófilo mais fraco (neutro), em solvente polar prótico.</a:t>
            </a:r>
          </a:p>
        </p:txBody>
      </p:sp>
      <p:sp>
        <p:nvSpPr>
          <p:cNvPr id="183299" name="Rectangle 7"/>
          <p:cNvSpPr>
            <a:spLocks noChangeArrowheads="1"/>
          </p:cNvSpPr>
          <p:nvPr/>
        </p:nvSpPr>
        <p:spPr bwMode="auto">
          <a:xfrm>
            <a:off x="684213" y="549275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3200" b="1"/>
              <a:t>Função do solvente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684213" y="549275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3200" b="1"/>
              <a:t>Resumo influência substrato</a:t>
            </a:r>
          </a:p>
        </p:txBody>
      </p:sp>
      <p:graphicFrame>
        <p:nvGraphicFramePr>
          <p:cNvPr id="87042" name="Object 5"/>
          <p:cNvGraphicFramePr>
            <a:graphicFrameLocks noGrp="1" noChangeAspect="1"/>
          </p:cNvGraphicFramePr>
          <p:nvPr>
            <p:ph/>
          </p:nvPr>
        </p:nvGraphicFramePr>
        <p:xfrm>
          <a:off x="971550" y="1916113"/>
          <a:ext cx="7273925" cy="481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6" name="CS ChemDraw Drawing" r:id="rId3" imgW="5488200" imgH="3630960" progId="">
                  <p:embed/>
                </p:oleObj>
              </mc:Choice>
              <mc:Fallback>
                <p:oleObj name="CS ChemDraw Drawing" r:id="rId3" imgW="5488200" imgH="363096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916113"/>
                        <a:ext cx="7273925" cy="4811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3"/>
          <p:cNvSpPr>
            <a:spLocks noChangeArrowheads="1"/>
          </p:cNvSpPr>
          <p:nvPr/>
        </p:nvSpPr>
        <p:spPr bwMode="auto">
          <a:xfrm>
            <a:off x="684213" y="765175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b="1"/>
              <a:t>Aplicações em síntese</a:t>
            </a:r>
            <a:br>
              <a:rPr lang="en-US" b="1"/>
            </a:br>
            <a:r>
              <a:rPr lang="en-US" b="1"/>
              <a:t>Preparação de éteres</a:t>
            </a:r>
          </a:p>
        </p:txBody>
      </p:sp>
      <p:graphicFrame>
        <p:nvGraphicFramePr>
          <p:cNvPr id="88066" name="Object 11"/>
          <p:cNvGraphicFramePr>
            <a:graphicFrameLocks noGrp="1" noChangeAspect="1"/>
          </p:cNvGraphicFramePr>
          <p:nvPr>
            <p:ph idx="4294967295"/>
          </p:nvPr>
        </p:nvGraphicFramePr>
        <p:xfrm>
          <a:off x="1619250" y="2060575"/>
          <a:ext cx="6192838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4" name="CS ChemDraw Drawing" r:id="rId3" imgW="4167000" imgH="565920" progId="">
                  <p:embed/>
                </p:oleObj>
              </mc:Choice>
              <mc:Fallback>
                <p:oleObj name="CS ChemDraw Drawing" r:id="rId3" imgW="4167000" imgH="565920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2060575"/>
                        <a:ext cx="6192838" cy="83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67" name="Object 16"/>
          <p:cNvGraphicFramePr>
            <a:graphicFrameLocks noChangeAspect="1"/>
          </p:cNvGraphicFramePr>
          <p:nvPr/>
        </p:nvGraphicFramePr>
        <p:xfrm>
          <a:off x="611188" y="3429000"/>
          <a:ext cx="7921625" cy="253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5" name="CS ChemDraw Drawing" r:id="rId5" imgW="5720400" imgH="1829160" progId="">
                  <p:embed/>
                </p:oleObj>
              </mc:Choice>
              <mc:Fallback>
                <p:oleObj name="CS ChemDraw Drawing" r:id="rId5" imgW="5720400" imgH="1829160" progId="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3429000"/>
                        <a:ext cx="7921625" cy="2532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Rectangle 2"/>
          <p:cNvSpPr>
            <a:spLocks noChangeArrowheads="1"/>
          </p:cNvSpPr>
          <p:nvPr/>
        </p:nvSpPr>
        <p:spPr bwMode="auto">
          <a:xfrm>
            <a:off x="684213" y="26035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b="1"/>
              <a:t>Aplicações em síntese</a:t>
            </a:r>
          </a:p>
        </p:txBody>
      </p:sp>
      <p:graphicFrame>
        <p:nvGraphicFramePr>
          <p:cNvPr id="89090" name="Object 5"/>
          <p:cNvGraphicFramePr>
            <a:graphicFrameLocks noChangeAspect="1"/>
          </p:cNvGraphicFramePr>
          <p:nvPr/>
        </p:nvGraphicFramePr>
        <p:xfrm>
          <a:off x="827088" y="1628775"/>
          <a:ext cx="7343775" cy="295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8" name="CS ChemDraw Drawing" r:id="rId3" imgW="5346360" imgH="2149560" progId="">
                  <p:embed/>
                </p:oleObj>
              </mc:Choice>
              <mc:Fallback>
                <p:oleObj name="CS ChemDraw Drawing" r:id="rId3" imgW="5346360" imgH="214956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628775"/>
                        <a:ext cx="7343775" cy="295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091" name="Object 6"/>
          <p:cNvGraphicFramePr>
            <a:graphicFrameLocks noChangeAspect="1"/>
          </p:cNvGraphicFramePr>
          <p:nvPr/>
        </p:nvGraphicFramePr>
        <p:xfrm>
          <a:off x="395288" y="5300663"/>
          <a:ext cx="8424862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9" name="CS ChemDraw Drawing" r:id="rId5" imgW="6799680" imgH="688680" progId="">
                  <p:embed/>
                </p:oleObj>
              </mc:Choice>
              <mc:Fallback>
                <p:oleObj name="CS ChemDraw Drawing" r:id="rId5" imgW="6799680" imgH="68868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5300663"/>
                        <a:ext cx="8424862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2"/>
          <p:cNvSpPr>
            <a:spLocks noChangeArrowheads="1"/>
          </p:cNvSpPr>
          <p:nvPr/>
        </p:nvSpPr>
        <p:spPr bwMode="auto">
          <a:xfrm>
            <a:off x="684213" y="26035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b="1"/>
              <a:t>Aplicações em síntese</a:t>
            </a:r>
          </a:p>
        </p:txBody>
      </p:sp>
      <p:sp>
        <p:nvSpPr>
          <p:cNvPr id="90116" name="Text Box 6"/>
          <p:cNvSpPr txBox="1">
            <a:spLocks noChangeArrowheads="1"/>
          </p:cNvSpPr>
          <p:nvPr/>
        </p:nvSpPr>
        <p:spPr bwMode="auto">
          <a:xfrm>
            <a:off x="1258888" y="6021388"/>
            <a:ext cx="2754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Explique porque?</a:t>
            </a:r>
          </a:p>
        </p:txBody>
      </p:sp>
      <p:graphicFrame>
        <p:nvGraphicFramePr>
          <p:cNvPr id="90114" name="Object 7"/>
          <p:cNvGraphicFramePr>
            <a:graphicFrameLocks noChangeAspect="1"/>
          </p:cNvGraphicFramePr>
          <p:nvPr/>
        </p:nvGraphicFramePr>
        <p:xfrm>
          <a:off x="250825" y="1484313"/>
          <a:ext cx="8642350" cy="457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18" name="CS ChemDraw Drawing" r:id="rId3" imgW="6432840" imgH="3401640" progId="">
                  <p:embed/>
                </p:oleObj>
              </mc:Choice>
              <mc:Fallback>
                <p:oleObj name="CS ChemDraw Drawing" r:id="rId3" imgW="6432840" imgH="340164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484313"/>
                        <a:ext cx="8642350" cy="457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2"/>
          <p:cNvSpPr>
            <a:spLocks noChangeArrowheads="1"/>
          </p:cNvSpPr>
          <p:nvPr/>
        </p:nvSpPr>
        <p:spPr bwMode="auto">
          <a:xfrm>
            <a:off x="684213" y="26035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b="1"/>
              <a:t>Aplicações em síntese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3132138" y="1484313"/>
            <a:ext cx="2843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Síntese de aminas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971550" y="2060575"/>
            <a:ext cx="7583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Uso de amônia ou aminas – nem sempre vantajoso</a:t>
            </a:r>
          </a:p>
        </p:txBody>
      </p:sp>
      <p:graphicFrame>
        <p:nvGraphicFramePr>
          <p:cNvPr id="91138" name="Object 7"/>
          <p:cNvGraphicFramePr>
            <a:graphicFrameLocks noChangeAspect="1"/>
          </p:cNvGraphicFramePr>
          <p:nvPr/>
        </p:nvGraphicFramePr>
        <p:xfrm>
          <a:off x="1692275" y="2781300"/>
          <a:ext cx="5688013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6" name="CS ChemDraw Drawing" r:id="rId3" imgW="4747320" imgH="816120" progId="">
                  <p:embed/>
                </p:oleObj>
              </mc:Choice>
              <mc:Fallback>
                <p:oleObj name="CS ChemDraw Drawing" r:id="rId3" imgW="4747320" imgH="81612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2781300"/>
                        <a:ext cx="5688013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3" name="Text Box 8"/>
          <p:cNvSpPr txBox="1">
            <a:spLocks noChangeArrowheads="1"/>
          </p:cNvSpPr>
          <p:nvPr/>
        </p:nvSpPr>
        <p:spPr bwMode="auto">
          <a:xfrm>
            <a:off x="971550" y="4005263"/>
            <a:ext cx="751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Outros reagentes nitrogenados são mais versáteis</a:t>
            </a:r>
          </a:p>
        </p:txBody>
      </p:sp>
      <p:graphicFrame>
        <p:nvGraphicFramePr>
          <p:cNvPr id="91139" name="Object 9"/>
          <p:cNvGraphicFramePr>
            <a:graphicFrameLocks noChangeAspect="1"/>
          </p:cNvGraphicFramePr>
          <p:nvPr/>
        </p:nvGraphicFramePr>
        <p:xfrm>
          <a:off x="755650" y="4868863"/>
          <a:ext cx="7561263" cy="156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7" name="CS ChemDraw Drawing" r:id="rId5" imgW="6412320" imgH="1328760" progId="">
                  <p:embed/>
                </p:oleObj>
              </mc:Choice>
              <mc:Fallback>
                <p:oleObj name="CS ChemDraw Drawing" r:id="rId5" imgW="6412320" imgH="132876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4868863"/>
                        <a:ext cx="7561263" cy="1566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2"/>
          <p:cNvSpPr>
            <a:spLocks noChangeArrowheads="1"/>
          </p:cNvSpPr>
          <p:nvPr/>
        </p:nvSpPr>
        <p:spPr bwMode="auto">
          <a:xfrm>
            <a:off x="684213" y="26035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b="1"/>
              <a:t>Aplicações em síntese</a:t>
            </a:r>
          </a:p>
        </p:txBody>
      </p:sp>
      <p:sp>
        <p:nvSpPr>
          <p:cNvPr id="92164" name="Text Box 3"/>
          <p:cNvSpPr txBox="1">
            <a:spLocks noChangeArrowheads="1"/>
          </p:cNvSpPr>
          <p:nvPr/>
        </p:nvSpPr>
        <p:spPr bwMode="auto">
          <a:xfrm>
            <a:off x="3132138" y="1484313"/>
            <a:ext cx="2843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Síntese de aminas</a:t>
            </a:r>
          </a:p>
        </p:txBody>
      </p:sp>
      <p:sp>
        <p:nvSpPr>
          <p:cNvPr id="92165" name="Text Box 4"/>
          <p:cNvSpPr txBox="1">
            <a:spLocks noChangeArrowheads="1"/>
          </p:cNvSpPr>
          <p:nvPr/>
        </p:nvSpPr>
        <p:spPr bwMode="auto">
          <a:xfrm>
            <a:off x="971550" y="2060575"/>
            <a:ext cx="7583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Uso de amônia ou aminas – nem sempre vantajoso</a:t>
            </a:r>
          </a:p>
        </p:txBody>
      </p:sp>
      <p:graphicFrame>
        <p:nvGraphicFramePr>
          <p:cNvPr id="92162" name="Object 8"/>
          <p:cNvGraphicFramePr>
            <a:graphicFrameLocks noChangeAspect="1"/>
          </p:cNvGraphicFramePr>
          <p:nvPr/>
        </p:nvGraphicFramePr>
        <p:xfrm>
          <a:off x="1403350" y="2636838"/>
          <a:ext cx="6337300" cy="268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6" name="CS ChemDraw Drawing" r:id="rId3" imgW="5151240" imgH="2185200" progId="">
                  <p:embed/>
                </p:oleObj>
              </mc:Choice>
              <mc:Fallback>
                <p:oleObj name="CS ChemDraw Drawing" r:id="rId3" imgW="5151240" imgH="218520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2636838"/>
                        <a:ext cx="6337300" cy="268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827088" y="1889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substituição nucleofílica</a:t>
            </a:r>
          </a:p>
        </p:txBody>
      </p:sp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2700338" y="1412875"/>
            <a:ext cx="3603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Nucleófilos oxigenados</a:t>
            </a:r>
          </a:p>
        </p:txBody>
      </p:sp>
      <p:graphicFrame>
        <p:nvGraphicFramePr>
          <p:cNvPr id="9218" name="Object 6"/>
          <p:cNvGraphicFramePr>
            <a:graphicFrameLocks noChangeAspect="1"/>
          </p:cNvGraphicFramePr>
          <p:nvPr/>
        </p:nvGraphicFramePr>
        <p:xfrm>
          <a:off x="539750" y="2276475"/>
          <a:ext cx="8207375" cy="165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CS ChemDraw Drawing" r:id="rId3" imgW="5448960" imgH="1096920" progId="">
                  <p:embed/>
                </p:oleObj>
              </mc:Choice>
              <mc:Fallback>
                <p:oleObj name="CS ChemDraw Drawing" r:id="rId3" imgW="5448960" imgH="109692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2276475"/>
                        <a:ext cx="8207375" cy="165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2" name="Text Box 7"/>
          <p:cNvSpPr txBox="1">
            <a:spLocks noChangeArrowheads="1"/>
          </p:cNvSpPr>
          <p:nvPr/>
        </p:nvSpPr>
        <p:spPr bwMode="auto">
          <a:xfrm>
            <a:off x="252413" y="4221163"/>
            <a:ext cx="67071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Relação direta nucleofilicidade-basicidade</a:t>
            </a:r>
          </a:p>
          <a:p>
            <a:r>
              <a:rPr lang="pt-BR" b="1"/>
              <a:t>Quanto mais básico o nucleófilo oxigenado, </a:t>
            </a:r>
          </a:p>
          <a:p>
            <a:r>
              <a:rPr lang="pt-BR" b="1"/>
              <a:t>mais nucleófilo ele será.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2"/>
          <p:cNvSpPr>
            <a:spLocks noChangeArrowheads="1"/>
          </p:cNvSpPr>
          <p:nvPr/>
        </p:nvSpPr>
        <p:spPr bwMode="auto">
          <a:xfrm>
            <a:off x="684213" y="26035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b="1"/>
              <a:t>Aplicações em síntese</a:t>
            </a:r>
          </a:p>
        </p:txBody>
      </p:sp>
      <p:sp>
        <p:nvSpPr>
          <p:cNvPr id="93188" name="Text Box 3"/>
          <p:cNvSpPr txBox="1">
            <a:spLocks noChangeArrowheads="1"/>
          </p:cNvSpPr>
          <p:nvPr/>
        </p:nvSpPr>
        <p:spPr bwMode="auto">
          <a:xfrm>
            <a:off x="3132138" y="1484313"/>
            <a:ext cx="2843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Síntese de aminas</a:t>
            </a:r>
          </a:p>
        </p:txBody>
      </p:sp>
      <p:sp>
        <p:nvSpPr>
          <p:cNvPr id="93189" name="Text Box 4"/>
          <p:cNvSpPr txBox="1">
            <a:spLocks noChangeArrowheads="1"/>
          </p:cNvSpPr>
          <p:nvPr/>
        </p:nvSpPr>
        <p:spPr bwMode="auto">
          <a:xfrm>
            <a:off x="971550" y="2060575"/>
            <a:ext cx="751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Outros reagentes nitrogenados são mais versáteis</a:t>
            </a:r>
          </a:p>
        </p:txBody>
      </p:sp>
      <p:graphicFrame>
        <p:nvGraphicFramePr>
          <p:cNvPr id="93186" name="Object 6"/>
          <p:cNvGraphicFramePr>
            <a:graphicFrameLocks noChangeAspect="1"/>
          </p:cNvGraphicFramePr>
          <p:nvPr/>
        </p:nvGraphicFramePr>
        <p:xfrm>
          <a:off x="611188" y="2781300"/>
          <a:ext cx="7705725" cy="317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0" name="CS ChemDraw Drawing" r:id="rId3" imgW="6442560" imgH="2652840" progId="">
                  <p:embed/>
                </p:oleObj>
              </mc:Choice>
              <mc:Fallback>
                <p:oleObj name="CS ChemDraw Drawing" r:id="rId3" imgW="6442560" imgH="265284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2781300"/>
                        <a:ext cx="7705725" cy="3173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2"/>
          <p:cNvSpPr>
            <a:spLocks noChangeArrowheads="1"/>
          </p:cNvSpPr>
          <p:nvPr/>
        </p:nvSpPr>
        <p:spPr bwMode="auto">
          <a:xfrm>
            <a:off x="684213" y="26035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b="1"/>
              <a:t>Aplicações em síntese</a:t>
            </a:r>
          </a:p>
        </p:txBody>
      </p:sp>
      <p:sp>
        <p:nvSpPr>
          <p:cNvPr id="94212" name="Text Box 3"/>
          <p:cNvSpPr txBox="1">
            <a:spLocks noChangeArrowheads="1"/>
          </p:cNvSpPr>
          <p:nvPr/>
        </p:nvSpPr>
        <p:spPr bwMode="auto">
          <a:xfrm>
            <a:off x="3132138" y="1484313"/>
            <a:ext cx="2843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Síntese de aminas</a:t>
            </a:r>
          </a:p>
        </p:txBody>
      </p:sp>
      <p:sp>
        <p:nvSpPr>
          <p:cNvPr id="94213" name="Text Box 4"/>
          <p:cNvSpPr txBox="1">
            <a:spLocks noChangeArrowheads="1"/>
          </p:cNvSpPr>
          <p:nvPr/>
        </p:nvSpPr>
        <p:spPr bwMode="auto">
          <a:xfrm>
            <a:off x="971550" y="2060575"/>
            <a:ext cx="751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Outros reagentes nitrogenados são mais versáteis</a:t>
            </a:r>
          </a:p>
        </p:txBody>
      </p:sp>
      <p:graphicFrame>
        <p:nvGraphicFramePr>
          <p:cNvPr id="94210" name="Object 6"/>
          <p:cNvGraphicFramePr>
            <a:graphicFrameLocks noChangeAspect="1"/>
          </p:cNvGraphicFramePr>
          <p:nvPr/>
        </p:nvGraphicFramePr>
        <p:xfrm>
          <a:off x="323850" y="3213100"/>
          <a:ext cx="8496300" cy="257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4" name="CS ChemDraw Drawing" r:id="rId3" imgW="6661800" imgH="2016000" progId="">
                  <p:embed/>
                </p:oleObj>
              </mc:Choice>
              <mc:Fallback>
                <p:oleObj name="CS ChemDraw Drawing" r:id="rId3" imgW="6661800" imgH="201600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3213100"/>
                        <a:ext cx="8496300" cy="257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Rectangle 2"/>
          <p:cNvSpPr>
            <a:spLocks noChangeArrowheads="1"/>
          </p:cNvSpPr>
          <p:nvPr/>
        </p:nvSpPr>
        <p:spPr bwMode="auto">
          <a:xfrm>
            <a:off x="684213" y="26035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b="1"/>
              <a:t>Aplicações em síntese</a:t>
            </a:r>
          </a:p>
        </p:txBody>
      </p:sp>
      <p:sp>
        <p:nvSpPr>
          <p:cNvPr id="95237" name="Text Box 3"/>
          <p:cNvSpPr txBox="1">
            <a:spLocks noChangeArrowheads="1"/>
          </p:cNvSpPr>
          <p:nvPr/>
        </p:nvSpPr>
        <p:spPr bwMode="auto">
          <a:xfrm>
            <a:off x="1187450" y="1484313"/>
            <a:ext cx="692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Reações de alcinos – formação de ligação C-C</a:t>
            </a:r>
          </a:p>
        </p:txBody>
      </p:sp>
      <p:graphicFrame>
        <p:nvGraphicFramePr>
          <p:cNvPr id="95234" name="Object 6"/>
          <p:cNvGraphicFramePr>
            <a:graphicFrameLocks noChangeAspect="1"/>
          </p:cNvGraphicFramePr>
          <p:nvPr/>
        </p:nvGraphicFramePr>
        <p:xfrm>
          <a:off x="1908175" y="2205038"/>
          <a:ext cx="5184775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2" name="CS ChemDraw Drawing" r:id="rId3" imgW="4073040" imgH="960840" progId="">
                  <p:embed/>
                </p:oleObj>
              </mc:Choice>
              <mc:Fallback>
                <p:oleObj name="CS ChemDraw Drawing" r:id="rId3" imgW="4073040" imgH="96084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2205038"/>
                        <a:ext cx="5184775" cy="122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35" name="Object 7"/>
          <p:cNvGraphicFramePr>
            <a:graphicFrameLocks noChangeAspect="1"/>
          </p:cNvGraphicFramePr>
          <p:nvPr/>
        </p:nvGraphicFramePr>
        <p:xfrm>
          <a:off x="468313" y="3789363"/>
          <a:ext cx="8064500" cy="234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3" name="CS ChemDraw Drawing" r:id="rId5" imgW="6730200" imgH="1958760" progId="">
                  <p:embed/>
                </p:oleObj>
              </mc:Choice>
              <mc:Fallback>
                <p:oleObj name="CS ChemDraw Drawing" r:id="rId5" imgW="6730200" imgH="195876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3789363"/>
                        <a:ext cx="8064500" cy="2347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1" name="Rectangle 2"/>
          <p:cNvSpPr>
            <a:spLocks noChangeArrowheads="1"/>
          </p:cNvSpPr>
          <p:nvPr/>
        </p:nvSpPr>
        <p:spPr bwMode="auto">
          <a:xfrm>
            <a:off x="684213" y="26035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b="1"/>
              <a:t>Aplicações em síntese</a:t>
            </a:r>
          </a:p>
        </p:txBody>
      </p:sp>
      <p:sp>
        <p:nvSpPr>
          <p:cNvPr id="96262" name="Text Box 3"/>
          <p:cNvSpPr txBox="1">
            <a:spLocks noChangeArrowheads="1"/>
          </p:cNvSpPr>
          <p:nvPr/>
        </p:nvSpPr>
        <p:spPr bwMode="auto">
          <a:xfrm>
            <a:off x="1187450" y="1484313"/>
            <a:ext cx="692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Reações de alcinos – formação de ligação C-C</a:t>
            </a:r>
          </a:p>
        </p:txBody>
      </p:sp>
      <p:graphicFrame>
        <p:nvGraphicFramePr>
          <p:cNvPr id="96258" name="Object 6"/>
          <p:cNvGraphicFramePr>
            <a:graphicFrameLocks noChangeAspect="1"/>
          </p:cNvGraphicFramePr>
          <p:nvPr/>
        </p:nvGraphicFramePr>
        <p:xfrm>
          <a:off x="1331913" y="1989138"/>
          <a:ext cx="6553200" cy="2182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0" name="CS ChemDraw Drawing" r:id="rId3" imgW="5643000" imgH="1879200" progId="">
                  <p:embed/>
                </p:oleObj>
              </mc:Choice>
              <mc:Fallback>
                <p:oleObj name="CS ChemDraw Drawing" r:id="rId3" imgW="5643000" imgH="187920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1989138"/>
                        <a:ext cx="6553200" cy="2182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259" name="Object 7"/>
          <p:cNvGraphicFramePr>
            <a:graphicFrameLocks noChangeAspect="1"/>
          </p:cNvGraphicFramePr>
          <p:nvPr/>
        </p:nvGraphicFramePr>
        <p:xfrm>
          <a:off x="684213" y="4292600"/>
          <a:ext cx="7921625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1" name="CS ChemDraw Drawing" r:id="rId5" imgW="6652800" imgH="656280" progId="">
                  <p:embed/>
                </p:oleObj>
              </mc:Choice>
              <mc:Fallback>
                <p:oleObj name="CS ChemDraw Drawing" r:id="rId5" imgW="6652800" imgH="65628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4292600"/>
                        <a:ext cx="7921625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260" name="Object 8"/>
          <p:cNvGraphicFramePr>
            <a:graphicFrameLocks noChangeAspect="1"/>
          </p:cNvGraphicFramePr>
          <p:nvPr/>
        </p:nvGraphicFramePr>
        <p:xfrm>
          <a:off x="1331913" y="5516563"/>
          <a:ext cx="6696075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2" name="CS ChemDraw Drawing" r:id="rId7" imgW="5342760" imgH="637560" progId="">
                  <p:embed/>
                </p:oleObj>
              </mc:Choice>
              <mc:Fallback>
                <p:oleObj name="CS ChemDraw Drawing" r:id="rId7" imgW="5342760" imgH="63756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5516563"/>
                        <a:ext cx="6696075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5" name="Rectangle 2"/>
          <p:cNvSpPr>
            <a:spLocks noChangeArrowheads="1"/>
          </p:cNvSpPr>
          <p:nvPr/>
        </p:nvSpPr>
        <p:spPr bwMode="auto">
          <a:xfrm>
            <a:off x="684213" y="26035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b="1"/>
              <a:t>Aplicações em síntese</a:t>
            </a:r>
          </a:p>
        </p:txBody>
      </p:sp>
      <p:sp>
        <p:nvSpPr>
          <p:cNvPr id="97286" name="Text Box 3"/>
          <p:cNvSpPr txBox="1">
            <a:spLocks noChangeArrowheads="1"/>
          </p:cNvSpPr>
          <p:nvPr/>
        </p:nvSpPr>
        <p:spPr bwMode="auto">
          <a:xfrm>
            <a:off x="1187450" y="1484313"/>
            <a:ext cx="692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Reações de alcinos – formação de ligação C-C</a:t>
            </a:r>
          </a:p>
        </p:txBody>
      </p:sp>
      <p:graphicFrame>
        <p:nvGraphicFramePr>
          <p:cNvPr id="97282" name="Object 7"/>
          <p:cNvGraphicFramePr>
            <a:graphicFrameLocks noChangeAspect="1"/>
          </p:cNvGraphicFramePr>
          <p:nvPr/>
        </p:nvGraphicFramePr>
        <p:xfrm>
          <a:off x="900113" y="2565400"/>
          <a:ext cx="7345362" cy="140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4" name="CS ChemDraw Drawing" r:id="rId3" imgW="6199560" imgH="1187280" progId="">
                  <p:embed/>
                </p:oleObj>
              </mc:Choice>
              <mc:Fallback>
                <p:oleObj name="CS ChemDraw Drawing" r:id="rId3" imgW="6199560" imgH="118728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2565400"/>
                        <a:ext cx="7345362" cy="140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87" name="Text Box 8"/>
          <p:cNvSpPr txBox="1">
            <a:spLocks noChangeArrowheads="1"/>
          </p:cNvSpPr>
          <p:nvPr/>
        </p:nvSpPr>
        <p:spPr bwMode="auto">
          <a:xfrm>
            <a:off x="971550" y="1989138"/>
            <a:ext cx="7507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b="1">
                <a:solidFill>
                  <a:schemeClr val="folHlink"/>
                </a:solidFill>
              </a:rPr>
              <a:t>Tomar cuidado com a presença de grupos funcionais ácidos</a:t>
            </a:r>
          </a:p>
        </p:txBody>
      </p:sp>
      <p:graphicFrame>
        <p:nvGraphicFramePr>
          <p:cNvPr id="97283" name="Object 10"/>
          <p:cNvGraphicFramePr>
            <a:graphicFrameLocks noChangeAspect="1"/>
          </p:cNvGraphicFramePr>
          <p:nvPr/>
        </p:nvGraphicFramePr>
        <p:xfrm>
          <a:off x="611188" y="4076700"/>
          <a:ext cx="7777162" cy="159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5" name="CS ChemDraw Drawing" r:id="rId5" imgW="6199560" imgH="1269720" progId="">
                  <p:embed/>
                </p:oleObj>
              </mc:Choice>
              <mc:Fallback>
                <p:oleObj name="CS ChemDraw Drawing" r:id="rId5" imgW="6199560" imgH="1269720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4076700"/>
                        <a:ext cx="7777162" cy="159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284" name="Object 11"/>
          <p:cNvGraphicFramePr>
            <a:graphicFrameLocks noChangeAspect="1"/>
          </p:cNvGraphicFramePr>
          <p:nvPr/>
        </p:nvGraphicFramePr>
        <p:xfrm>
          <a:off x="4427538" y="5661025"/>
          <a:ext cx="2006600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6" name="CS ChemDraw Drawing" r:id="rId7" imgW="2007360" imgH="1040760" progId="">
                  <p:embed/>
                </p:oleObj>
              </mc:Choice>
              <mc:Fallback>
                <p:oleObj name="CS ChemDraw Drawing" r:id="rId7" imgW="2007360" imgH="1040760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5661025"/>
                        <a:ext cx="2006600" cy="104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2"/>
          <p:cNvSpPr>
            <a:spLocks noChangeArrowheads="1"/>
          </p:cNvSpPr>
          <p:nvPr/>
        </p:nvSpPr>
        <p:spPr bwMode="auto">
          <a:xfrm>
            <a:off x="684213" y="26035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b="1"/>
              <a:t>Aplicações em síntese</a:t>
            </a:r>
          </a:p>
        </p:txBody>
      </p:sp>
      <p:sp>
        <p:nvSpPr>
          <p:cNvPr id="98309" name="Text Box 3"/>
          <p:cNvSpPr txBox="1">
            <a:spLocks noChangeArrowheads="1"/>
          </p:cNvSpPr>
          <p:nvPr/>
        </p:nvSpPr>
        <p:spPr bwMode="auto">
          <a:xfrm>
            <a:off x="1187450" y="1484313"/>
            <a:ext cx="692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Reações de alcinos – formação de ligação C-C</a:t>
            </a:r>
          </a:p>
        </p:txBody>
      </p:sp>
      <p:graphicFrame>
        <p:nvGraphicFramePr>
          <p:cNvPr id="98306" name="Object 8"/>
          <p:cNvGraphicFramePr>
            <a:graphicFrameLocks noChangeAspect="1"/>
          </p:cNvGraphicFramePr>
          <p:nvPr/>
        </p:nvGraphicFramePr>
        <p:xfrm>
          <a:off x="971550" y="2565400"/>
          <a:ext cx="69850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4" name="CS ChemDraw Drawing" r:id="rId3" imgW="4941000" imgH="682200" progId="">
                  <p:embed/>
                </p:oleObj>
              </mc:Choice>
              <mc:Fallback>
                <p:oleObj name="CS ChemDraw Drawing" r:id="rId3" imgW="4941000" imgH="68220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2565400"/>
                        <a:ext cx="698500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07" name="Object 11"/>
          <p:cNvGraphicFramePr>
            <a:graphicFrameLocks noChangeAspect="1"/>
          </p:cNvGraphicFramePr>
          <p:nvPr/>
        </p:nvGraphicFramePr>
        <p:xfrm>
          <a:off x="468313" y="4149725"/>
          <a:ext cx="8351837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5" name="CS ChemDraw Drawing" r:id="rId5" imgW="5278680" imgH="736920" progId="">
                  <p:embed/>
                </p:oleObj>
              </mc:Choice>
              <mc:Fallback>
                <p:oleObj name="CS ChemDraw Drawing" r:id="rId5" imgW="5278680" imgH="736920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4149725"/>
                        <a:ext cx="8351837" cy="1165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ChangeArrowheads="1"/>
          </p:cNvSpPr>
          <p:nvPr/>
        </p:nvSpPr>
        <p:spPr bwMode="auto">
          <a:xfrm>
            <a:off x="684213" y="549275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b="1"/>
              <a:t>Reações de substituição em sistemas biológicos</a:t>
            </a:r>
          </a:p>
        </p:txBody>
      </p:sp>
      <p:pic>
        <p:nvPicPr>
          <p:cNvPr id="184323" name="Picture 6" descr="FG09_006-007"/>
          <p:cNvPicPr>
            <a:picLocks noChangeAspect="1" noChangeArrowheads="1"/>
          </p:cNvPicPr>
          <p:nvPr/>
        </p:nvPicPr>
        <p:blipFill>
          <a:blip r:embed="rId2" cstate="print"/>
          <a:srcRect t="26056" b="26056"/>
          <a:stretch>
            <a:fillRect/>
          </a:stretch>
        </p:blipFill>
        <p:spPr bwMode="auto">
          <a:xfrm>
            <a:off x="179388" y="2205038"/>
            <a:ext cx="8713787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ChangeArrowheads="1"/>
          </p:cNvSpPr>
          <p:nvPr/>
        </p:nvSpPr>
        <p:spPr bwMode="auto">
          <a:xfrm>
            <a:off x="684213" y="26035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b="1"/>
              <a:t>Reações de substituição em sistemas biológicos</a:t>
            </a:r>
          </a:p>
        </p:txBody>
      </p:sp>
      <p:pic>
        <p:nvPicPr>
          <p:cNvPr id="185347" name="Picture 4" descr="FG09_006-009"/>
          <p:cNvPicPr>
            <a:picLocks noChangeAspect="1" noChangeArrowheads="1"/>
          </p:cNvPicPr>
          <p:nvPr/>
        </p:nvPicPr>
        <p:blipFill>
          <a:blip r:embed="rId2" cstate="print"/>
          <a:srcRect t="18500" b="14722"/>
          <a:stretch>
            <a:fillRect/>
          </a:stretch>
        </p:blipFill>
        <p:spPr bwMode="auto">
          <a:xfrm>
            <a:off x="179388" y="1773238"/>
            <a:ext cx="878522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2"/>
          <p:cNvSpPr>
            <a:spLocks noChangeArrowheads="1"/>
          </p:cNvSpPr>
          <p:nvPr/>
        </p:nvSpPr>
        <p:spPr bwMode="auto">
          <a:xfrm>
            <a:off x="684213" y="26035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b="1"/>
              <a:t>Reações de substituição em sistemas biológicos</a:t>
            </a:r>
          </a:p>
        </p:txBody>
      </p:sp>
      <p:graphicFrame>
        <p:nvGraphicFramePr>
          <p:cNvPr id="99330" name="Object 4"/>
          <p:cNvGraphicFramePr>
            <a:graphicFrameLocks noChangeAspect="1"/>
          </p:cNvGraphicFramePr>
          <p:nvPr/>
        </p:nvGraphicFramePr>
        <p:xfrm>
          <a:off x="1547813" y="1484313"/>
          <a:ext cx="5983287" cy="519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4" name="CS ChemDraw Drawing" r:id="rId3" imgW="5982840" imgH="5194080" progId="">
                  <p:embed/>
                </p:oleObj>
              </mc:Choice>
              <mc:Fallback>
                <p:oleObj name="CS ChemDraw Drawing" r:id="rId3" imgW="5982840" imgH="519408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1484313"/>
                        <a:ext cx="5983287" cy="5194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332" name="Text Box 5"/>
          <p:cNvSpPr txBox="1">
            <a:spLocks noChangeArrowheads="1"/>
          </p:cNvSpPr>
          <p:nvPr/>
        </p:nvSpPr>
        <p:spPr bwMode="auto">
          <a:xfrm>
            <a:off x="395288" y="4724400"/>
            <a:ext cx="2667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000" b="1">
                <a:solidFill>
                  <a:schemeClr val="hlink"/>
                </a:solidFill>
              </a:rPr>
              <a:t>S-adenosilmetionina</a:t>
            </a:r>
          </a:p>
          <a:p>
            <a:pPr algn="ctr"/>
            <a:r>
              <a:rPr lang="pt-BR" sz="2000" b="1">
                <a:solidFill>
                  <a:schemeClr val="hlink"/>
                </a:solidFill>
              </a:rPr>
              <a:t>(SAM)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ChangeArrowheads="1"/>
          </p:cNvSpPr>
          <p:nvPr/>
        </p:nvSpPr>
        <p:spPr bwMode="auto">
          <a:xfrm>
            <a:off x="684213" y="26035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b="1"/>
              <a:t>Reações de substituição em sistemas biológicos</a:t>
            </a:r>
          </a:p>
        </p:txBody>
      </p:sp>
      <p:pic>
        <p:nvPicPr>
          <p:cNvPr id="186371" name="Picture 4" descr="FG09_006-010"/>
          <p:cNvPicPr>
            <a:picLocks noChangeAspect="1" noChangeArrowheads="1"/>
          </p:cNvPicPr>
          <p:nvPr/>
        </p:nvPicPr>
        <p:blipFill>
          <a:blip r:embed="rId2" cstate="print"/>
          <a:srcRect t="28583" b="34889"/>
          <a:stretch>
            <a:fillRect/>
          </a:stretch>
        </p:blipFill>
        <p:spPr bwMode="auto">
          <a:xfrm>
            <a:off x="179388" y="2349500"/>
            <a:ext cx="8640762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827088" y="1889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substituição nucleofílica</a:t>
            </a: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2700338" y="1412875"/>
            <a:ext cx="4889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Nucleófilos X eletronegatividade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900113" y="1989138"/>
            <a:ext cx="82121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Em geral a nucleofilicidade diminui com o aumento da </a:t>
            </a:r>
          </a:p>
          <a:p>
            <a:r>
              <a:rPr lang="pt-BR" b="1"/>
              <a:t>eletronegatividade</a:t>
            </a:r>
          </a:p>
        </p:txBody>
      </p:sp>
      <p:graphicFrame>
        <p:nvGraphicFramePr>
          <p:cNvPr id="10242" name="Object 7"/>
          <p:cNvGraphicFramePr>
            <a:graphicFrameLocks noChangeAspect="1"/>
          </p:cNvGraphicFramePr>
          <p:nvPr/>
        </p:nvGraphicFramePr>
        <p:xfrm>
          <a:off x="322263" y="2997200"/>
          <a:ext cx="8426450" cy="149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CS ChemDraw Drawing" r:id="rId3" imgW="5266440" imgH="933840" progId="">
                  <p:embed/>
                </p:oleObj>
              </mc:Choice>
              <mc:Fallback>
                <p:oleObj name="CS ChemDraw Drawing" r:id="rId3" imgW="5266440" imgH="93384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263" y="2997200"/>
                        <a:ext cx="8426450" cy="1493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2"/>
          <p:cNvSpPr>
            <a:spLocks noChangeArrowheads="1"/>
          </p:cNvSpPr>
          <p:nvPr/>
        </p:nvSpPr>
        <p:spPr bwMode="auto">
          <a:xfrm>
            <a:off x="684213" y="26035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b="1"/>
              <a:t>Reações de substituição intramoleculares</a:t>
            </a:r>
          </a:p>
        </p:txBody>
      </p:sp>
      <p:graphicFrame>
        <p:nvGraphicFramePr>
          <p:cNvPr id="100354" name="Object 4"/>
          <p:cNvGraphicFramePr>
            <a:graphicFrameLocks noChangeAspect="1"/>
          </p:cNvGraphicFramePr>
          <p:nvPr/>
        </p:nvGraphicFramePr>
        <p:xfrm>
          <a:off x="1258888" y="2420938"/>
          <a:ext cx="6408737" cy="172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2" name="CS ChemDraw Drawing" r:id="rId3" imgW="5010480" imgH="1345320" progId="">
                  <p:embed/>
                </p:oleObj>
              </mc:Choice>
              <mc:Fallback>
                <p:oleObj name="CS ChemDraw Drawing" r:id="rId3" imgW="5010480" imgH="134532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2420938"/>
                        <a:ext cx="6408737" cy="172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1619250" y="1700213"/>
            <a:ext cx="577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Reação de substituição intermolecular</a:t>
            </a:r>
          </a:p>
        </p:txBody>
      </p:sp>
      <p:graphicFrame>
        <p:nvGraphicFramePr>
          <p:cNvPr id="100355" name="Object 6"/>
          <p:cNvGraphicFramePr>
            <a:graphicFrameLocks noChangeAspect="1"/>
          </p:cNvGraphicFramePr>
          <p:nvPr/>
        </p:nvGraphicFramePr>
        <p:xfrm>
          <a:off x="2124075" y="4797425"/>
          <a:ext cx="4752975" cy="168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3" name="CS ChemDraw Drawing" r:id="rId5" imgW="3316680" imgH="1172880" progId="">
                  <p:embed/>
                </p:oleObj>
              </mc:Choice>
              <mc:Fallback>
                <p:oleObj name="CS ChemDraw Drawing" r:id="rId5" imgW="3316680" imgH="117288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4797425"/>
                        <a:ext cx="4752975" cy="168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58" name="Text Box 7"/>
          <p:cNvSpPr txBox="1">
            <a:spLocks noChangeArrowheads="1"/>
          </p:cNvSpPr>
          <p:nvPr/>
        </p:nvSpPr>
        <p:spPr bwMode="auto">
          <a:xfrm>
            <a:off x="1547813" y="4292600"/>
            <a:ext cx="577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Reação de substituição intramolecular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2"/>
          <p:cNvSpPr>
            <a:spLocks noChangeArrowheads="1"/>
          </p:cNvSpPr>
          <p:nvPr/>
        </p:nvSpPr>
        <p:spPr bwMode="auto">
          <a:xfrm>
            <a:off x="684213" y="26035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b="1"/>
              <a:t>Reações de substituição intramoleculares</a:t>
            </a:r>
          </a:p>
        </p:txBody>
      </p:sp>
      <p:sp>
        <p:nvSpPr>
          <p:cNvPr id="101381" name="Text Box 4"/>
          <p:cNvSpPr txBox="1">
            <a:spLocks noChangeArrowheads="1"/>
          </p:cNvSpPr>
          <p:nvPr/>
        </p:nvSpPr>
        <p:spPr bwMode="auto">
          <a:xfrm>
            <a:off x="395288" y="1652588"/>
            <a:ext cx="824865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200" b="1">
                <a:solidFill>
                  <a:schemeClr val="hlink"/>
                </a:solidFill>
              </a:rPr>
              <a:t>Reação de substituição intermoleculares</a:t>
            </a:r>
          </a:p>
          <a:p>
            <a:r>
              <a:rPr lang="pt-BR" sz="2200" b="1">
                <a:solidFill>
                  <a:schemeClr val="hlink"/>
                </a:solidFill>
              </a:rPr>
              <a:t>Favorecidas:</a:t>
            </a:r>
          </a:p>
          <a:p>
            <a:pPr>
              <a:buFontTx/>
              <a:buChar char="-"/>
            </a:pPr>
            <a:r>
              <a:rPr lang="pt-BR" sz="2200" b="1">
                <a:solidFill>
                  <a:schemeClr val="hlink"/>
                </a:solidFill>
              </a:rPr>
              <a:t> Em meio diluído (&lt; probabilidade de reação intermolecular)</a:t>
            </a:r>
          </a:p>
          <a:p>
            <a:pPr>
              <a:buFontTx/>
              <a:buChar char="-"/>
            </a:pPr>
            <a:r>
              <a:rPr lang="pt-BR" sz="2200" b="1">
                <a:solidFill>
                  <a:schemeClr val="hlink"/>
                </a:solidFill>
              </a:rPr>
              <a:t> Tamanho do anel (3, 5 e 6) </a:t>
            </a:r>
            <a:r>
              <a:rPr lang="pt-BR" sz="2200" b="1">
                <a:solidFill>
                  <a:schemeClr val="hlink"/>
                </a:solidFill>
                <a:sym typeface="Wingdings" pitchFamily="2" charset="2"/>
              </a:rPr>
              <a:t> estabilidade termodinâmica</a:t>
            </a:r>
            <a:endParaRPr lang="pt-BR" sz="2200" b="1">
              <a:solidFill>
                <a:schemeClr val="hlink"/>
              </a:solidFill>
            </a:endParaRPr>
          </a:p>
        </p:txBody>
      </p:sp>
      <p:graphicFrame>
        <p:nvGraphicFramePr>
          <p:cNvPr id="101378" name="Object 7"/>
          <p:cNvGraphicFramePr>
            <a:graphicFrameLocks noChangeAspect="1"/>
          </p:cNvGraphicFramePr>
          <p:nvPr/>
        </p:nvGraphicFramePr>
        <p:xfrm>
          <a:off x="1116013" y="3357563"/>
          <a:ext cx="7056437" cy="1474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6" name="CS ChemDraw Drawing" r:id="rId3" imgW="5246280" imgH="1096560" progId="">
                  <p:embed/>
                </p:oleObj>
              </mc:Choice>
              <mc:Fallback>
                <p:oleObj name="CS ChemDraw Drawing" r:id="rId3" imgW="5246280" imgH="109656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3357563"/>
                        <a:ext cx="7056437" cy="1474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379" name="Object 8"/>
          <p:cNvGraphicFramePr>
            <a:graphicFrameLocks noChangeAspect="1"/>
          </p:cNvGraphicFramePr>
          <p:nvPr/>
        </p:nvGraphicFramePr>
        <p:xfrm>
          <a:off x="1116013" y="5084763"/>
          <a:ext cx="6553200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7" name="CS ChemDraw Drawing" r:id="rId5" imgW="4902840" imgH="1001160" progId="">
                  <p:embed/>
                </p:oleObj>
              </mc:Choice>
              <mc:Fallback>
                <p:oleObj name="CS ChemDraw Drawing" r:id="rId5" imgW="4902840" imgH="100116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5084763"/>
                        <a:ext cx="6553200" cy="133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ChangeArrowheads="1"/>
          </p:cNvSpPr>
          <p:nvPr/>
        </p:nvSpPr>
        <p:spPr bwMode="auto">
          <a:xfrm>
            <a:off x="611188" y="10525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b="1"/>
              <a:t>Reações de substituição intramoleculares</a:t>
            </a:r>
            <a:br>
              <a:rPr lang="en-US" b="1"/>
            </a:br>
            <a:r>
              <a:rPr lang="en-US" b="1">
                <a:solidFill>
                  <a:schemeClr val="folHlink"/>
                </a:solidFill>
              </a:rPr>
              <a:t>assistência anquimérica</a:t>
            </a:r>
            <a:br>
              <a:rPr lang="en-US" b="1">
                <a:solidFill>
                  <a:schemeClr val="folHlink"/>
                </a:solidFill>
              </a:rPr>
            </a:br>
            <a:r>
              <a:rPr lang="en-US" b="1">
                <a:solidFill>
                  <a:schemeClr val="folHlink"/>
                </a:solidFill>
              </a:rPr>
              <a:t>(participação do grupo vizinho)</a:t>
            </a:r>
          </a:p>
        </p:txBody>
      </p:sp>
      <p:sp>
        <p:nvSpPr>
          <p:cNvPr id="187395" name="Text Box 3"/>
          <p:cNvSpPr txBox="1">
            <a:spLocks noChangeArrowheads="1"/>
          </p:cNvSpPr>
          <p:nvPr/>
        </p:nvSpPr>
        <p:spPr bwMode="auto">
          <a:xfrm>
            <a:off x="323850" y="2852738"/>
            <a:ext cx="8248650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200" b="1">
                <a:solidFill>
                  <a:schemeClr val="hlink"/>
                </a:solidFill>
              </a:rPr>
              <a:t>Assistência anquimérica é a catálise intramolecular</a:t>
            </a:r>
          </a:p>
          <a:p>
            <a:r>
              <a:rPr lang="pt-BR" sz="2200" b="1">
                <a:solidFill>
                  <a:schemeClr val="hlink"/>
                </a:solidFill>
              </a:rPr>
              <a:t>Também favorecida:</a:t>
            </a:r>
          </a:p>
          <a:p>
            <a:endParaRPr lang="pt-BR" sz="2200" b="1">
              <a:solidFill>
                <a:schemeClr val="hlink"/>
              </a:solidFill>
            </a:endParaRPr>
          </a:p>
          <a:p>
            <a:pPr>
              <a:buFontTx/>
              <a:buChar char="-"/>
            </a:pPr>
            <a:r>
              <a:rPr lang="pt-BR" sz="2200" b="1">
                <a:solidFill>
                  <a:schemeClr val="hlink"/>
                </a:solidFill>
              </a:rPr>
              <a:t> Em meio diluído (&lt; probabilidade de reação intermolecular)</a:t>
            </a:r>
          </a:p>
          <a:p>
            <a:pPr>
              <a:buFontTx/>
              <a:buChar char="-"/>
            </a:pPr>
            <a:endParaRPr lang="pt-BR" sz="2200" b="1">
              <a:solidFill>
                <a:schemeClr val="hlink"/>
              </a:solidFill>
            </a:endParaRPr>
          </a:p>
          <a:p>
            <a:pPr>
              <a:buFontTx/>
              <a:buChar char="-"/>
            </a:pPr>
            <a:r>
              <a:rPr lang="pt-BR" sz="2200" b="1">
                <a:solidFill>
                  <a:schemeClr val="hlink"/>
                </a:solidFill>
              </a:rPr>
              <a:t> Tamanho do anel (3, 5 e 6) </a:t>
            </a:r>
            <a:r>
              <a:rPr lang="pt-BR" sz="2200" b="1">
                <a:solidFill>
                  <a:schemeClr val="hlink"/>
                </a:solidFill>
                <a:sym typeface="Wingdings" pitchFamily="2" charset="2"/>
              </a:rPr>
              <a:t> estabilidade termodinâmica</a:t>
            </a:r>
          </a:p>
          <a:p>
            <a:endParaRPr lang="pt-BR" sz="2200" b="1">
              <a:solidFill>
                <a:schemeClr val="hlink"/>
              </a:solidFill>
              <a:sym typeface="Wingdings" pitchFamily="2" charset="2"/>
            </a:endParaRPr>
          </a:p>
          <a:p>
            <a:pPr>
              <a:buFontTx/>
              <a:buChar char="-"/>
            </a:pPr>
            <a:r>
              <a:rPr lang="pt-BR" sz="2200" b="1">
                <a:solidFill>
                  <a:schemeClr val="hlink"/>
                </a:solidFill>
                <a:sym typeface="Wingdings" pitchFamily="2" charset="2"/>
              </a:rPr>
              <a:t> Orientação dos substituintes</a:t>
            </a:r>
          </a:p>
          <a:p>
            <a:pPr>
              <a:buFontTx/>
              <a:buChar char="-"/>
            </a:pPr>
            <a:endParaRPr lang="pt-BR" sz="2200" b="1">
              <a:solidFill>
                <a:schemeClr val="hlink"/>
              </a:solidFill>
              <a:sym typeface="Wingdings" pitchFamily="2" charset="2"/>
            </a:endParaRPr>
          </a:p>
          <a:p>
            <a:pPr>
              <a:buFontTx/>
              <a:buChar char="-"/>
            </a:pPr>
            <a:r>
              <a:rPr lang="pt-BR" sz="2200" b="1">
                <a:solidFill>
                  <a:schemeClr val="hlink"/>
                </a:solidFill>
                <a:sym typeface="Wingdings" pitchFamily="2" charset="2"/>
              </a:rPr>
              <a:t> Grupo nucleófilo intramolecular rico em elétrons</a:t>
            </a:r>
            <a:endParaRPr lang="pt-BR" sz="2200" b="1">
              <a:solidFill>
                <a:schemeClr val="hlin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2"/>
          <p:cNvSpPr>
            <a:spLocks noChangeArrowheads="1"/>
          </p:cNvSpPr>
          <p:nvPr/>
        </p:nvSpPr>
        <p:spPr bwMode="auto">
          <a:xfrm>
            <a:off x="611188" y="10525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b="1"/>
              <a:t>Reações de substituição intramoleculares</a:t>
            </a:r>
            <a:br>
              <a:rPr lang="en-US" b="1"/>
            </a:br>
            <a:r>
              <a:rPr lang="en-US" b="1">
                <a:solidFill>
                  <a:schemeClr val="folHlink"/>
                </a:solidFill>
              </a:rPr>
              <a:t>assistência anquimérica</a:t>
            </a:r>
            <a:br>
              <a:rPr lang="en-US" b="1">
                <a:solidFill>
                  <a:schemeClr val="folHlink"/>
                </a:solidFill>
              </a:rPr>
            </a:br>
            <a:r>
              <a:rPr lang="en-US" b="1">
                <a:solidFill>
                  <a:schemeClr val="folHlink"/>
                </a:solidFill>
              </a:rPr>
              <a:t>(participação do grupo vizinho)</a:t>
            </a:r>
          </a:p>
        </p:txBody>
      </p:sp>
      <p:graphicFrame>
        <p:nvGraphicFramePr>
          <p:cNvPr id="102402" name="Object 5"/>
          <p:cNvGraphicFramePr>
            <a:graphicFrameLocks noChangeAspect="1"/>
          </p:cNvGraphicFramePr>
          <p:nvPr/>
        </p:nvGraphicFramePr>
        <p:xfrm>
          <a:off x="468313" y="2259013"/>
          <a:ext cx="8135937" cy="439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06" name="CS ChemDraw Drawing" r:id="rId3" imgW="6150240" imgH="3321360" progId="">
                  <p:embed/>
                </p:oleObj>
              </mc:Choice>
              <mc:Fallback>
                <p:oleObj name="CS ChemDraw Drawing" r:id="rId3" imgW="6150240" imgH="332136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259013"/>
                        <a:ext cx="8135937" cy="439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2"/>
          <p:cNvSpPr>
            <a:spLocks noChangeArrowheads="1"/>
          </p:cNvSpPr>
          <p:nvPr/>
        </p:nvSpPr>
        <p:spPr bwMode="auto">
          <a:xfrm>
            <a:off x="611188" y="10525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b="1"/>
              <a:t>Reações de substituição intramoleculares</a:t>
            </a:r>
            <a:br>
              <a:rPr lang="en-US" b="1"/>
            </a:br>
            <a:r>
              <a:rPr lang="en-US" b="1">
                <a:solidFill>
                  <a:schemeClr val="folHlink"/>
                </a:solidFill>
              </a:rPr>
              <a:t>assistência anquimérica</a:t>
            </a:r>
            <a:br>
              <a:rPr lang="en-US" b="1">
                <a:solidFill>
                  <a:schemeClr val="folHlink"/>
                </a:solidFill>
              </a:rPr>
            </a:br>
            <a:r>
              <a:rPr lang="en-US" b="1">
                <a:solidFill>
                  <a:schemeClr val="folHlink"/>
                </a:solidFill>
              </a:rPr>
              <a:t>(participação do grupo vizinho)</a:t>
            </a:r>
          </a:p>
        </p:txBody>
      </p:sp>
      <p:graphicFrame>
        <p:nvGraphicFramePr>
          <p:cNvPr id="103426" name="Object 4"/>
          <p:cNvGraphicFramePr>
            <a:graphicFrameLocks noChangeAspect="1"/>
          </p:cNvGraphicFramePr>
          <p:nvPr/>
        </p:nvGraphicFramePr>
        <p:xfrm>
          <a:off x="250825" y="2781300"/>
          <a:ext cx="8497888" cy="301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0" name="CS ChemDraw Drawing" r:id="rId3" imgW="6012720" imgH="2136960" progId="">
                  <p:embed/>
                </p:oleObj>
              </mc:Choice>
              <mc:Fallback>
                <p:oleObj name="CS ChemDraw Drawing" r:id="rId3" imgW="6012720" imgH="213696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781300"/>
                        <a:ext cx="8497888" cy="301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2"/>
          <p:cNvSpPr>
            <a:spLocks noChangeArrowheads="1"/>
          </p:cNvSpPr>
          <p:nvPr/>
        </p:nvSpPr>
        <p:spPr bwMode="auto">
          <a:xfrm>
            <a:off x="611188" y="10525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b="1"/>
              <a:t>Reações de substituição intramoleculares</a:t>
            </a:r>
            <a:br>
              <a:rPr lang="en-US" b="1"/>
            </a:br>
            <a:r>
              <a:rPr lang="en-US" b="1">
                <a:solidFill>
                  <a:schemeClr val="folHlink"/>
                </a:solidFill>
              </a:rPr>
              <a:t>assistência anquimérica</a:t>
            </a:r>
            <a:br>
              <a:rPr lang="en-US" b="1">
                <a:solidFill>
                  <a:schemeClr val="folHlink"/>
                </a:solidFill>
              </a:rPr>
            </a:br>
            <a:r>
              <a:rPr lang="en-US" b="1">
                <a:solidFill>
                  <a:schemeClr val="folHlink"/>
                </a:solidFill>
              </a:rPr>
              <a:t>(participação do grupo vizinho)</a:t>
            </a:r>
          </a:p>
        </p:txBody>
      </p:sp>
      <p:graphicFrame>
        <p:nvGraphicFramePr>
          <p:cNvPr id="104450" name="Object 4"/>
          <p:cNvGraphicFramePr>
            <a:graphicFrameLocks noChangeAspect="1"/>
          </p:cNvGraphicFramePr>
          <p:nvPr/>
        </p:nvGraphicFramePr>
        <p:xfrm>
          <a:off x="611188" y="2781300"/>
          <a:ext cx="7848600" cy="201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54" name="CS ChemDraw Drawing" r:id="rId3" imgW="5564880" imgH="1427760" progId="">
                  <p:embed/>
                </p:oleObj>
              </mc:Choice>
              <mc:Fallback>
                <p:oleObj name="CS ChemDraw Drawing" r:id="rId3" imgW="5564880" imgH="142776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2781300"/>
                        <a:ext cx="7848600" cy="201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2"/>
          <p:cNvSpPr>
            <a:spLocks noChangeArrowheads="1"/>
          </p:cNvSpPr>
          <p:nvPr/>
        </p:nvSpPr>
        <p:spPr bwMode="auto">
          <a:xfrm>
            <a:off x="611188" y="10525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b="1"/>
              <a:t>Reações de substituição intramoleculares</a:t>
            </a:r>
            <a:br>
              <a:rPr lang="en-US" b="1"/>
            </a:br>
            <a:r>
              <a:rPr lang="en-US" b="1">
                <a:solidFill>
                  <a:schemeClr val="folHlink"/>
                </a:solidFill>
              </a:rPr>
              <a:t>assistência anquimérica</a:t>
            </a:r>
            <a:br>
              <a:rPr lang="en-US" b="1">
                <a:solidFill>
                  <a:schemeClr val="folHlink"/>
                </a:solidFill>
              </a:rPr>
            </a:br>
            <a:r>
              <a:rPr lang="en-US" b="1">
                <a:solidFill>
                  <a:schemeClr val="folHlink"/>
                </a:solidFill>
              </a:rPr>
              <a:t>(participação do grupo vizinho)</a:t>
            </a:r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323850" y="2492375"/>
            <a:ext cx="85693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b="1"/>
              <a:t>A assistência anquimérica também pode ocorrer em reações S</a:t>
            </a:r>
            <a:r>
              <a:rPr lang="pt-BR" sz="2000" b="1" baseline="-25000"/>
              <a:t>N</a:t>
            </a:r>
            <a:r>
              <a:rPr lang="pt-BR" sz="2000" b="1"/>
              <a:t>1, em substratos em que o carbono eletrofílico (que sofre substituição) está substituído por um grupo doador de elétrons.</a:t>
            </a:r>
          </a:p>
        </p:txBody>
      </p:sp>
      <p:graphicFrame>
        <p:nvGraphicFramePr>
          <p:cNvPr id="105474" name="Object 5"/>
          <p:cNvGraphicFramePr>
            <a:graphicFrameLocks noChangeAspect="1"/>
          </p:cNvGraphicFramePr>
          <p:nvPr/>
        </p:nvGraphicFramePr>
        <p:xfrm>
          <a:off x="1619250" y="3573463"/>
          <a:ext cx="6048375" cy="296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78" name="CS ChemDraw Drawing" r:id="rId3" imgW="4461480" imgH="2184840" progId="">
                  <p:embed/>
                </p:oleObj>
              </mc:Choice>
              <mc:Fallback>
                <p:oleObj name="CS ChemDraw Drawing" r:id="rId3" imgW="4461480" imgH="218484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3573463"/>
                        <a:ext cx="6048375" cy="296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2"/>
          <p:cNvSpPr>
            <a:spLocks noChangeArrowheads="1"/>
          </p:cNvSpPr>
          <p:nvPr/>
        </p:nvSpPr>
        <p:spPr bwMode="auto">
          <a:xfrm>
            <a:off x="611188" y="10525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b="1"/>
              <a:t>Reações de substituição intramoleculares</a:t>
            </a:r>
            <a:br>
              <a:rPr lang="en-US" b="1"/>
            </a:br>
            <a:r>
              <a:rPr lang="en-US" b="1">
                <a:solidFill>
                  <a:schemeClr val="folHlink"/>
                </a:solidFill>
              </a:rPr>
              <a:t>assistência anquimérica</a:t>
            </a:r>
            <a:br>
              <a:rPr lang="en-US" b="1">
                <a:solidFill>
                  <a:schemeClr val="folHlink"/>
                </a:solidFill>
              </a:rPr>
            </a:br>
            <a:r>
              <a:rPr lang="en-US" b="1">
                <a:solidFill>
                  <a:schemeClr val="folHlink"/>
                </a:solidFill>
              </a:rPr>
              <a:t>(participação do grupo vizinho)</a:t>
            </a:r>
          </a:p>
        </p:txBody>
      </p:sp>
      <p:graphicFrame>
        <p:nvGraphicFramePr>
          <p:cNvPr id="106498" name="Object 6"/>
          <p:cNvGraphicFramePr>
            <a:graphicFrameLocks noChangeAspect="1"/>
          </p:cNvGraphicFramePr>
          <p:nvPr/>
        </p:nvGraphicFramePr>
        <p:xfrm>
          <a:off x="468313" y="2708275"/>
          <a:ext cx="8280400" cy="341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02" name="CS ChemDraw Drawing" r:id="rId3" imgW="5280120" imgH="2179800" progId="">
                  <p:embed/>
                </p:oleObj>
              </mc:Choice>
              <mc:Fallback>
                <p:oleObj name="CS ChemDraw Drawing" r:id="rId3" imgW="5280120" imgH="217980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708275"/>
                        <a:ext cx="8280400" cy="3417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2"/>
          <p:cNvSpPr>
            <a:spLocks noChangeArrowheads="1"/>
          </p:cNvSpPr>
          <p:nvPr/>
        </p:nvSpPr>
        <p:spPr bwMode="auto">
          <a:xfrm>
            <a:off x="611188" y="10525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b="1"/>
              <a:t>Reações de substituição intramoleculares</a:t>
            </a:r>
            <a:br>
              <a:rPr lang="en-US" b="1"/>
            </a:br>
            <a:r>
              <a:rPr lang="en-US" b="1">
                <a:solidFill>
                  <a:schemeClr val="folHlink"/>
                </a:solidFill>
              </a:rPr>
              <a:t>assistência anquimérica</a:t>
            </a:r>
            <a:br>
              <a:rPr lang="en-US" b="1">
                <a:solidFill>
                  <a:schemeClr val="folHlink"/>
                </a:solidFill>
              </a:rPr>
            </a:br>
            <a:r>
              <a:rPr lang="en-US" b="1">
                <a:solidFill>
                  <a:schemeClr val="folHlink"/>
                </a:solidFill>
              </a:rPr>
              <a:t>(participação do grupo vizinho)</a:t>
            </a:r>
          </a:p>
        </p:txBody>
      </p:sp>
      <p:sp>
        <p:nvSpPr>
          <p:cNvPr id="107525" name="Text Box 4"/>
          <p:cNvSpPr txBox="1">
            <a:spLocks noChangeArrowheads="1"/>
          </p:cNvSpPr>
          <p:nvPr/>
        </p:nvSpPr>
        <p:spPr bwMode="auto">
          <a:xfrm>
            <a:off x="395288" y="2276475"/>
            <a:ext cx="70040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Em sistemas benzílicos, depende da posição e natureza do substituínte no anel benzênico</a:t>
            </a:r>
          </a:p>
        </p:txBody>
      </p:sp>
      <p:graphicFrame>
        <p:nvGraphicFramePr>
          <p:cNvPr id="107522" name="Object 5"/>
          <p:cNvGraphicFramePr>
            <a:graphicFrameLocks noChangeAspect="1"/>
          </p:cNvGraphicFramePr>
          <p:nvPr/>
        </p:nvGraphicFramePr>
        <p:xfrm>
          <a:off x="539750" y="3213100"/>
          <a:ext cx="8280400" cy="177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30" name="CS ChemDraw Drawing" r:id="rId3" imgW="6610320" imgH="1413360" progId="">
                  <p:embed/>
                </p:oleObj>
              </mc:Choice>
              <mc:Fallback>
                <p:oleObj name="CS ChemDraw Drawing" r:id="rId3" imgW="6610320" imgH="141336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3213100"/>
                        <a:ext cx="8280400" cy="177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523" name="Object 6"/>
          <p:cNvGraphicFramePr>
            <a:graphicFrameLocks noChangeAspect="1"/>
          </p:cNvGraphicFramePr>
          <p:nvPr/>
        </p:nvGraphicFramePr>
        <p:xfrm>
          <a:off x="900113" y="4943475"/>
          <a:ext cx="6335712" cy="177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31" name="CS ChemDraw Drawing" r:id="rId5" imgW="5300640" imgH="1489320" progId="">
                  <p:embed/>
                </p:oleObj>
              </mc:Choice>
              <mc:Fallback>
                <p:oleObj name="CS ChemDraw Drawing" r:id="rId5" imgW="5300640" imgH="148932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4943475"/>
                        <a:ext cx="6335712" cy="177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6" name="Text Box 6"/>
          <p:cNvSpPr txBox="1">
            <a:spLocks noChangeArrowheads="1"/>
          </p:cNvSpPr>
          <p:nvPr/>
        </p:nvSpPr>
        <p:spPr bwMode="auto">
          <a:xfrm>
            <a:off x="1476375" y="2924175"/>
            <a:ext cx="57737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b="1">
                <a:solidFill>
                  <a:srgbClr val="66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Reações de eliminação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827088" y="1889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substituição nucleofílica</a:t>
            </a:r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2700338" y="1412875"/>
            <a:ext cx="4889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Nucleófilos X eletronegatividade</a:t>
            </a:r>
          </a:p>
        </p:txBody>
      </p:sp>
      <p:sp>
        <p:nvSpPr>
          <p:cNvPr id="11270" name="Text Box 7"/>
          <p:cNvSpPr txBox="1">
            <a:spLocks noChangeArrowheads="1"/>
          </p:cNvSpPr>
          <p:nvPr/>
        </p:nvSpPr>
        <p:spPr bwMode="auto">
          <a:xfrm>
            <a:off x="611188" y="1989138"/>
            <a:ext cx="83534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Para átomos em uma mesma linha da Tabela Periódica, os mais eletronegativos terão os ânions como bases mais fracas e serão piores nucleófilos</a:t>
            </a:r>
          </a:p>
        </p:txBody>
      </p:sp>
      <p:graphicFrame>
        <p:nvGraphicFramePr>
          <p:cNvPr id="11266" name="Object 8"/>
          <p:cNvGraphicFramePr>
            <a:graphicFrameLocks noChangeAspect="1"/>
          </p:cNvGraphicFramePr>
          <p:nvPr/>
        </p:nvGraphicFramePr>
        <p:xfrm>
          <a:off x="755650" y="3429000"/>
          <a:ext cx="7391400" cy="202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Photo Editor Photo" r:id="rId3" imgW="7504762" imgH="4619048" progId="">
                  <p:embed/>
                </p:oleObj>
              </mc:Choice>
              <mc:Fallback>
                <p:oleObj name="Photo Editor Photo" r:id="rId3" imgW="7504762" imgH="4619048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5428"/>
                      <a:stretch>
                        <a:fillRect/>
                      </a:stretch>
                    </p:blipFill>
                    <p:spPr bwMode="auto">
                      <a:xfrm>
                        <a:off x="755650" y="3429000"/>
                        <a:ext cx="7391400" cy="202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6"/>
          <p:cNvSpPr>
            <a:spLocks noChangeArrowheads="1"/>
          </p:cNvSpPr>
          <p:nvPr/>
        </p:nvSpPr>
        <p:spPr bwMode="auto">
          <a:xfrm>
            <a:off x="611188" y="260350"/>
            <a:ext cx="8334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reatividade</a:t>
            </a:r>
          </a:p>
        </p:txBody>
      </p:sp>
      <p:sp>
        <p:nvSpPr>
          <p:cNvPr id="108548" name="Rectangle 7"/>
          <p:cNvSpPr>
            <a:spLocks noChangeArrowheads="1"/>
          </p:cNvSpPr>
          <p:nvPr/>
        </p:nvSpPr>
        <p:spPr bwMode="auto">
          <a:xfrm>
            <a:off x="252413" y="1557338"/>
            <a:ext cx="8567737" cy="152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800" b="1"/>
              <a:t>Um composto orgânico contendo um grupo abandonador (X) pode apresentar 2 tipos de reações:</a:t>
            </a:r>
          </a:p>
        </p:txBody>
      </p:sp>
      <p:graphicFrame>
        <p:nvGraphicFramePr>
          <p:cNvPr id="108546" name="Object 8"/>
          <p:cNvGraphicFramePr>
            <a:graphicFrameLocks noChangeAspect="1"/>
          </p:cNvGraphicFramePr>
          <p:nvPr/>
        </p:nvGraphicFramePr>
        <p:xfrm>
          <a:off x="252413" y="3141663"/>
          <a:ext cx="8426450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50" name="Photo Editor Photo" r:id="rId3" imgW="7582958" imgH="1628571" progId="">
                  <p:embed/>
                </p:oleObj>
              </mc:Choice>
              <mc:Fallback>
                <p:oleObj name="Photo Editor Photo" r:id="rId3" imgW="7582958" imgH="1628571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13" y="3141663"/>
                        <a:ext cx="8426450" cy="180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49" name="Text Box 9"/>
          <p:cNvSpPr txBox="1">
            <a:spLocks noChangeArrowheads="1"/>
          </p:cNvSpPr>
          <p:nvPr/>
        </p:nvSpPr>
        <p:spPr bwMode="auto">
          <a:xfrm>
            <a:off x="468313" y="4868863"/>
            <a:ext cx="8135937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800" b="1"/>
              <a:t>Y</a:t>
            </a:r>
            <a:r>
              <a:rPr lang="en-US" sz="2800" b="1" baseline="30000"/>
              <a:t>-</a:t>
            </a:r>
            <a:r>
              <a:rPr lang="en-US" sz="2800" b="1"/>
              <a:t> = nucleófilo		X = grupo abandonador</a:t>
            </a:r>
          </a:p>
          <a:p>
            <a:pPr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800" b="1"/>
              <a:t>Cada uma das quais procede por mecanismos totalmente distintos</a:t>
            </a:r>
            <a:r>
              <a:rPr lang="en-US" sz="2800"/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6"/>
          <p:cNvSpPr>
            <a:spLocks noChangeArrowheads="1"/>
          </p:cNvSpPr>
          <p:nvPr/>
        </p:nvSpPr>
        <p:spPr bwMode="auto">
          <a:xfrm>
            <a:off x="683568" y="188640"/>
            <a:ext cx="7793037" cy="5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 dirty="0" err="1">
                <a:solidFill>
                  <a:schemeClr val="tx2"/>
                </a:solidFill>
              </a:rPr>
              <a:t>R</a:t>
            </a:r>
            <a:r>
              <a:rPr lang="en-US" sz="3200" b="1" dirty="0" err="1" smtClean="0">
                <a:solidFill>
                  <a:schemeClr val="tx2"/>
                </a:solidFill>
              </a:rPr>
              <a:t>eações</a:t>
            </a:r>
            <a:r>
              <a:rPr lang="en-US" sz="3200" b="1" dirty="0" smtClean="0">
                <a:solidFill>
                  <a:schemeClr val="tx2"/>
                </a:solidFill>
              </a:rPr>
              <a:t> </a:t>
            </a:r>
            <a:r>
              <a:rPr lang="en-US" sz="3200" b="1" dirty="0">
                <a:solidFill>
                  <a:schemeClr val="tx2"/>
                </a:solidFill>
              </a:rPr>
              <a:t>de </a:t>
            </a:r>
            <a:r>
              <a:rPr lang="en-US" sz="3200" b="1" dirty="0" err="1">
                <a:solidFill>
                  <a:schemeClr val="tx2"/>
                </a:solidFill>
              </a:rPr>
              <a:t>eliminação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109572" name="Text Box 7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09573" name="Text Box 12"/>
          <p:cNvSpPr txBox="1">
            <a:spLocks noChangeArrowheads="1"/>
          </p:cNvSpPr>
          <p:nvPr/>
        </p:nvSpPr>
        <p:spPr bwMode="auto">
          <a:xfrm>
            <a:off x="179388" y="980728"/>
            <a:ext cx="89646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E</a:t>
            </a:r>
            <a:r>
              <a:rPr lang="en-US" b="1" baseline="-25000" dirty="0" smtClean="0">
                <a:solidFill>
                  <a:schemeClr val="tx2"/>
                </a:solidFill>
              </a:rPr>
              <a:t>2 </a:t>
            </a:r>
            <a:r>
              <a:rPr lang="pt-BR" b="1" dirty="0" smtClean="0"/>
              <a:t>: processo </a:t>
            </a:r>
            <a:r>
              <a:rPr lang="pt-BR" b="1" dirty="0"/>
              <a:t>de </a:t>
            </a:r>
            <a:r>
              <a:rPr lang="pt-BR" b="1" dirty="0" smtClean="0"/>
              <a:t>eliminação concertado resultando na eliminação simultânea de um </a:t>
            </a:r>
            <a:r>
              <a:rPr lang="pt-BR" b="1" dirty="0"/>
              <a:t>átomo de hidrogênio (H) e um grupo abandonador (</a:t>
            </a:r>
            <a:r>
              <a:rPr lang="pt-BR" b="1" dirty="0" smtClean="0"/>
              <a:t>X).</a:t>
            </a:r>
            <a:endParaRPr lang="pt-BR" b="1" dirty="0"/>
          </a:p>
        </p:txBody>
      </p:sp>
      <p:graphicFrame>
        <p:nvGraphicFramePr>
          <p:cNvPr id="109570" name="Object 13"/>
          <p:cNvGraphicFramePr>
            <a:graphicFrameLocks noChangeAspect="1"/>
          </p:cNvGraphicFramePr>
          <p:nvPr/>
        </p:nvGraphicFramePr>
        <p:xfrm>
          <a:off x="1619672" y="2924944"/>
          <a:ext cx="6048375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83" name="CS ChemDraw Drawing" r:id="rId3" imgW="4063680" imgH="839160" progId="">
                  <p:embed/>
                </p:oleObj>
              </mc:Choice>
              <mc:Fallback>
                <p:oleObj name="CS ChemDraw Drawing" r:id="rId3" imgW="4063680" imgH="839160" progId="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2924944"/>
                        <a:ext cx="6048375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575" name="Text Box 15"/>
          <p:cNvSpPr txBox="1">
            <a:spLocks noChangeArrowheads="1"/>
          </p:cNvSpPr>
          <p:nvPr/>
        </p:nvSpPr>
        <p:spPr bwMode="auto">
          <a:xfrm>
            <a:off x="1619672" y="2276872"/>
            <a:ext cx="5864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hlink"/>
                </a:solidFill>
              </a:rPr>
              <a:t>Velocidade = </a:t>
            </a:r>
            <a:r>
              <a:rPr lang="pt-BR" b="1" i="1" dirty="0">
                <a:solidFill>
                  <a:schemeClr val="hlink"/>
                </a:solidFill>
              </a:rPr>
              <a:t>k</a:t>
            </a:r>
            <a:r>
              <a:rPr lang="pt-BR" b="1" dirty="0">
                <a:solidFill>
                  <a:schemeClr val="hlink"/>
                </a:solidFill>
              </a:rPr>
              <a:t> [substrato] [</a:t>
            </a:r>
            <a:r>
              <a:rPr lang="pt-BR" b="1" dirty="0" err="1">
                <a:solidFill>
                  <a:schemeClr val="hlink"/>
                </a:solidFill>
              </a:rPr>
              <a:t>catalizador</a:t>
            </a:r>
            <a:r>
              <a:rPr lang="pt-BR" b="1" dirty="0">
                <a:solidFill>
                  <a:schemeClr val="hlink"/>
                </a:solidFill>
              </a:rPr>
              <a:t>]</a:t>
            </a:r>
          </a:p>
        </p:txBody>
      </p:sp>
      <p:sp>
        <p:nvSpPr>
          <p:cNvPr id="8" name="Retângulo 7"/>
          <p:cNvSpPr/>
          <p:nvPr/>
        </p:nvSpPr>
        <p:spPr>
          <a:xfrm>
            <a:off x="647056" y="4293096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err="1" smtClean="0">
                <a:solidFill>
                  <a:schemeClr val="hlink"/>
                </a:solidFill>
              </a:rPr>
              <a:t>Desidrohalogenação</a:t>
            </a:r>
            <a:r>
              <a:rPr lang="pt-BR" b="1" dirty="0" smtClean="0">
                <a:solidFill>
                  <a:schemeClr val="hlink"/>
                </a:solidFill>
              </a:rPr>
              <a:t> (- HX, X = Cl, </a:t>
            </a:r>
            <a:r>
              <a:rPr lang="pt-BR" b="1" dirty="0" err="1" smtClean="0">
                <a:solidFill>
                  <a:schemeClr val="hlink"/>
                </a:solidFill>
              </a:rPr>
              <a:t>Br</a:t>
            </a:r>
            <a:r>
              <a:rPr lang="pt-BR" b="1" dirty="0" smtClean="0">
                <a:solidFill>
                  <a:schemeClr val="hlink"/>
                </a:solidFill>
              </a:rPr>
              <a:t>, I)</a:t>
            </a:r>
            <a:endParaRPr lang="pt-BR" b="1" dirty="0">
              <a:solidFill>
                <a:schemeClr val="hlink"/>
              </a:solidFill>
            </a:endParaRPr>
          </a:p>
        </p:txBody>
      </p:sp>
      <p:graphicFrame>
        <p:nvGraphicFramePr>
          <p:cNvPr id="109576" name="Object 10"/>
          <p:cNvGraphicFramePr>
            <a:graphicFrameLocks noChangeAspect="1"/>
          </p:cNvGraphicFramePr>
          <p:nvPr/>
        </p:nvGraphicFramePr>
        <p:xfrm>
          <a:off x="1475656" y="4908416"/>
          <a:ext cx="6048027" cy="1949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84" name="Photo Editor Photo" r:id="rId5" imgW="7561905" imgH="2438095" progId="">
                  <p:embed/>
                </p:oleObj>
              </mc:Choice>
              <mc:Fallback>
                <p:oleObj name="Photo Editor Photo" r:id="rId5" imgW="7561905" imgH="2438095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4908416"/>
                        <a:ext cx="6048027" cy="19495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2"/>
          <p:cNvSpPr>
            <a:spLocks noChangeArrowheads="1"/>
          </p:cNvSpPr>
          <p:nvPr/>
        </p:nvSpPr>
        <p:spPr bwMode="auto">
          <a:xfrm>
            <a:off x="611560" y="-57150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 dirty="0" err="1" smtClean="0">
                <a:solidFill>
                  <a:schemeClr val="tx2"/>
                </a:solidFill>
              </a:rPr>
              <a:t>Reações</a:t>
            </a:r>
            <a:r>
              <a:rPr lang="en-US" sz="3200" b="1" dirty="0" smtClean="0">
                <a:solidFill>
                  <a:schemeClr val="tx2"/>
                </a:solidFill>
              </a:rPr>
              <a:t> </a:t>
            </a:r>
            <a:r>
              <a:rPr lang="en-US" sz="3200" b="1" dirty="0">
                <a:solidFill>
                  <a:schemeClr val="tx2"/>
                </a:solidFill>
              </a:rPr>
              <a:t>de </a:t>
            </a:r>
            <a:r>
              <a:rPr lang="en-US" sz="3200" b="1" dirty="0" err="1">
                <a:solidFill>
                  <a:schemeClr val="tx2"/>
                </a:solidFill>
              </a:rPr>
              <a:t>eliminação</a:t>
            </a:r>
            <a:r>
              <a:rPr lang="en-US" sz="3200" b="1" dirty="0">
                <a:solidFill>
                  <a:schemeClr val="tx2"/>
                </a:solidFill>
              </a:rPr>
              <a:t> E</a:t>
            </a:r>
            <a:r>
              <a:rPr lang="en-US" sz="3200" b="1" baseline="-25000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13668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graphicFrame>
        <p:nvGraphicFramePr>
          <p:cNvPr id="113666" name="Object 10"/>
          <p:cNvGraphicFramePr>
            <a:graphicFrameLocks noChangeAspect="1"/>
          </p:cNvGraphicFramePr>
          <p:nvPr/>
        </p:nvGraphicFramePr>
        <p:xfrm>
          <a:off x="467544" y="1268760"/>
          <a:ext cx="8351838" cy="420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70" name="CS ChemDraw Drawing" r:id="rId3" imgW="6494400" imgH="3267000" progId="">
                  <p:embed/>
                </p:oleObj>
              </mc:Choice>
              <mc:Fallback>
                <p:oleObj name="CS ChemDraw Drawing" r:id="rId3" imgW="6494400" imgH="3267000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268760"/>
                        <a:ext cx="8351838" cy="420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0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reações de eliminação E</a:t>
            </a:r>
            <a:r>
              <a:rPr lang="en-US" sz="3200" b="1" baseline="-2500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16741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16742" name="Text Box 4"/>
          <p:cNvSpPr txBox="1">
            <a:spLocks noChangeArrowheads="1"/>
          </p:cNvSpPr>
          <p:nvPr/>
        </p:nvSpPr>
        <p:spPr bwMode="auto">
          <a:xfrm>
            <a:off x="179388" y="1268413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No entanto, não se forma só um produto</a:t>
            </a:r>
            <a:endParaRPr lang="pt-BR" b="1">
              <a:solidFill>
                <a:schemeClr val="hlink"/>
              </a:solidFill>
            </a:endParaRPr>
          </a:p>
        </p:txBody>
      </p:sp>
      <p:graphicFrame>
        <p:nvGraphicFramePr>
          <p:cNvPr id="116738" name="Object 6"/>
          <p:cNvGraphicFramePr>
            <a:graphicFrameLocks noChangeAspect="1"/>
          </p:cNvGraphicFramePr>
          <p:nvPr/>
        </p:nvGraphicFramePr>
        <p:xfrm>
          <a:off x="1763713" y="1844675"/>
          <a:ext cx="5329237" cy="217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46" name="CS ChemDraw Drawing" r:id="rId3" imgW="4124160" imgH="1682640" progId="">
                  <p:embed/>
                </p:oleObj>
              </mc:Choice>
              <mc:Fallback>
                <p:oleObj name="CS ChemDraw Drawing" r:id="rId3" imgW="4124160" imgH="168264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1844675"/>
                        <a:ext cx="5329237" cy="2176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743" name="Text Box 7"/>
          <p:cNvSpPr txBox="1">
            <a:spLocks noChangeArrowheads="1"/>
          </p:cNvSpPr>
          <p:nvPr/>
        </p:nvSpPr>
        <p:spPr bwMode="auto">
          <a:xfrm>
            <a:off x="323850" y="4437063"/>
            <a:ext cx="336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em proporção relativa</a:t>
            </a:r>
          </a:p>
        </p:txBody>
      </p:sp>
      <p:graphicFrame>
        <p:nvGraphicFramePr>
          <p:cNvPr id="116739" name="Object 8"/>
          <p:cNvGraphicFramePr>
            <a:graphicFrameLocks noChangeAspect="1"/>
          </p:cNvGraphicFramePr>
          <p:nvPr/>
        </p:nvGraphicFramePr>
        <p:xfrm>
          <a:off x="1763713" y="5084763"/>
          <a:ext cx="5616575" cy="147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47" name="CS ChemDraw Drawing" r:id="rId5" imgW="4281480" imgH="1125720" progId="">
                  <p:embed/>
                </p:oleObj>
              </mc:Choice>
              <mc:Fallback>
                <p:oleObj name="CS ChemDraw Drawing" r:id="rId5" imgW="4281480" imgH="112572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5084763"/>
                        <a:ext cx="5616575" cy="147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Rectangle 2"/>
          <p:cNvSpPr>
            <a:spLocks noChangeArrowheads="1"/>
          </p:cNvSpPr>
          <p:nvPr/>
        </p:nvSpPr>
        <p:spPr bwMode="auto">
          <a:xfrm>
            <a:off x="683568" y="-57150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 dirty="0" err="1" smtClean="0">
                <a:solidFill>
                  <a:schemeClr val="tx2"/>
                </a:solidFill>
              </a:rPr>
              <a:t>Reações</a:t>
            </a:r>
            <a:r>
              <a:rPr lang="en-US" sz="3200" b="1" dirty="0" smtClean="0">
                <a:solidFill>
                  <a:schemeClr val="tx2"/>
                </a:solidFill>
              </a:rPr>
              <a:t> </a:t>
            </a:r>
            <a:r>
              <a:rPr lang="en-US" sz="3200" b="1" dirty="0">
                <a:solidFill>
                  <a:schemeClr val="tx2"/>
                </a:solidFill>
              </a:rPr>
              <a:t>de </a:t>
            </a:r>
            <a:r>
              <a:rPr lang="en-US" sz="3200" b="1" dirty="0" err="1">
                <a:solidFill>
                  <a:schemeClr val="tx2"/>
                </a:solidFill>
              </a:rPr>
              <a:t>eliminação</a:t>
            </a:r>
            <a:r>
              <a:rPr lang="en-US" sz="3200" b="1" dirty="0">
                <a:solidFill>
                  <a:schemeClr val="tx2"/>
                </a:solidFill>
              </a:rPr>
              <a:t> E</a:t>
            </a:r>
            <a:r>
              <a:rPr lang="en-US" sz="3200" b="1" baseline="-25000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15716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graphicFrame>
        <p:nvGraphicFramePr>
          <p:cNvPr id="115714" name="Object 7"/>
          <p:cNvGraphicFramePr>
            <a:graphicFrameLocks noChangeAspect="1"/>
          </p:cNvGraphicFramePr>
          <p:nvPr/>
        </p:nvGraphicFramePr>
        <p:xfrm>
          <a:off x="1763688" y="1484784"/>
          <a:ext cx="5618162" cy="470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18" name="CS ChemDraw Drawing" r:id="rId3" imgW="4076640" imgH="3414960" progId="">
                  <p:embed/>
                </p:oleObj>
              </mc:Choice>
              <mc:Fallback>
                <p:oleObj name="CS ChemDraw Drawing" r:id="rId3" imgW="4076640" imgH="341496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1484784"/>
                        <a:ext cx="5618162" cy="470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Rectangle 2"/>
          <p:cNvSpPr>
            <a:spLocks noChangeArrowheads="1"/>
          </p:cNvSpPr>
          <p:nvPr/>
        </p:nvSpPr>
        <p:spPr bwMode="auto">
          <a:xfrm>
            <a:off x="467544" y="-57150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 dirty="0" err="1" smtClean="0">
                <a:solidFill>
                  <a:schemeClr val="tx2"/>
                </a:solidFill>
              </a:rPr>
              <a:t>Reações</a:t>
            </a:r>
            <a:r>
              <a:rPr lang="en-US" sz="3200" b="1" dirty="0" smtClean="0">
                <a:solidFill>
                  <a:schemeClr val="tx2"/>
                </a:solidFill>
              </a:rPr>
              <a:t> </a:t>
            </a:r>
            <a:r>
              <a:rPr lang="en-US" sz="3200" b="1" dirty="0">
                <a:solidFill>
                  <a:schemeClr val="tx2"/>
                </a:solidFill>
              </a:rPr>
              <a:t>de </a:t>
            </a:r>
            <a:r>
              <a:rPr lang="en-US" sz="3200" b="1" dirty="0" err="1">
                <a:solidFill>
                  <a:schemeClr val="tx2"/>
                </a:solidFill>
              </a:rPr>
              <a:t>eliminação</a:t>
            </a:r>
            <a:r>
              <a:rPr lang="en-US" sz="3200" b="1" dirty="0">
                <a:solidFill>
                  <a:schemeClr val="tx2"/>
                </a:solidFill>
              </a:rPr>
              <a:t> E</a:t>
            </a:r>
            <a:r>
              <a:rPr lang="en-US" sz="3200" b="1" baseline="-25000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14693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14694" name="Text Box 4"/>
          <p:cNvSpPr txBox="1">
            <a:spLocks noChangeArrowheads="1"/>
          </p:cNvSpPr>
          <p:nvPr/>
        </p:nvSpPr>
        <p:spPr bwMode="auto">
          <a:xfrm>
            <a:off x="179512" y="908720"/>
            <a:ext cx="5832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 dirty="0"/>
              <a:t>Mecanismo </a:t>
            </a:r>
            <a:r>
              <a:rPr lang="pt-BR" b="1" dirty="0" smtClean="0">
                <a:sym typeface="Wingdings" pitchFamily="2" charset="2"/>
              </a:rPr>
              <a:t>concertado</a:t>
            </a:r>
            <a:endParaRPr lang="pt-BR" b="1" dirty="0">
              <a:solidFill>
                <a:schemeClr val="hlink"/>
              </a:solidFill>
            </a:endParaRPr>
          </a:p>
        </p:txBody>
      </p:sp>
      <p:graphicFrame>
        <p:nvGraphicFramePr>
          <p:cNvPr id="114691" name="Object 9"/>
          <p:cNvGraphicFramePr>
            <a:graphicFrameLocks noChangeAspect="1"/>
          </p:cNvGraphicFramePr>
          <p:nvPr/>
        </p:nvGraphicFramePr>
        <p:xfrm>
          <a:off x="179388" y="4581525"/>
          <a:ext cx="3924300" cy="189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95" name="CS ChemDraw Drawing" r:id="rId3" imgW="2901240" imgH="1403280" progId="">
                  <p:embed/>
                </p:oleObj>
              </mc:Choice>
              <mc:Fallback>
                <p:oleObj name="CS ChemDraw Drawing" r:id="rId3" imgW="2901240" imgH="140328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4581525"/>
                        <a:ext cx="3924300" cy="189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1340768"/>
            <a:ext cx="738187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4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reações de eliminação E</a:t>
            </a:r>
            <a:r>
              <a:rPr lang="en-US" sz="3200" b="1" baseline="-2500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17765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17766" name="Text Box 4"/>
          <p:cNvSpPr txBox="1">
            <a:spLocks noChangeArrowheads="1"/>
          </p:cNvSpPr>
          <p:nvPr/>
        </p:nvSpPr>
        <p:spPr bwMode="auto">
          <a:xfrm>
            <a:off x="179388" y="1268413"/>
            <a:ext cx="8964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 dirty="0" smtClean="0"/>
              <a:t>A reação de eliminação </a:t>
            </a:r>
            <a:r>
              <a:rPr lang="pt-BR" b="1" dirty="0"/>
              <a:t>E</a:t>
            </a:r>
            <a:r>
              <a:rPr lang="pt-BR" b="1" baseline="-25000" dirty="0"/>
              <a:t>2</a:t>
            </a:r>
            <a:r>
              <a:rPr lang="pt-BR" b="1" dirty="0"/>
              <a:t> é controlada cineticamente</a:t>
            </a:r>
            <a:endParaRPr lang="pt-BR" b="1" dirty="0">
              <a:solidFill>
                <a:schemeClr val="hlink"/>
              </a:solidFill>
            </a:endParaRPr>
          </a:p>
        </p:txBody>
      </p:sp>
      <p:graphicFrame>
        <p:nvGraphicFramePr>
          <p:cNvPr id="117762" name="Object 8"/>
          <p:cNvGraphicFramePr>
            <a:graphicFrameLocks noChangeAspect="1"/>
          </p:cNvGraphicFramePr>
          <p:nvPr/>
        </p:nvGraphicFramePr>
        <p:xfrm>
          <a:off x="1187450" y="3141663"/>
          <a:ext cx="6624638" cy="353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70" name="Photo Editor Photo" r:id="rId3" imgW="7485714" imgH="3990476" progId="">
                  <p:embed/>
                </p:oleObj>
              </mc:Choice>
              <mc:Fallback>
                <p:oleObj name="Photo Editor Photo" r:id="rId3" imgW="7485714" imgH="3990476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3141663"/>
                        <a:ext cx="6624638" cy="353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63" name="Object 9"/>
          <p:cNvGraphicFramePr>
            <a:graphicFrameLocks noChangeAspect="1"/>
          </p:cNvGraphicFramePr>
          <p:nvPr/>
        </p:nvGraphicFramePr>
        <p:xfrm>
          <a:off x="2339975" y="1773238"/>
          <a:ext cx="4319588" cy="1303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71" name="CS ChemDraw Drawing" r:id="rId5" imgW="3149280" imgH="948960" progId="">
                  <p:embed/>
                </p:oleObj>
              </mc:Choice>
              <mc:Fallback>
                <p:oleObj name="CS ChemDraw Drawing" r:id="rId5" imgW="3149280" imgH="94896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1773238"/>
                        <a:ext cx="4319588" cy="1303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reações de eliminação E</a:t>
            </a:r>
            <a:r>
              <a:rPr lang="en-US" sz="3200" b="1" baseline="-2500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18789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18790" name="Text Box 4"/>
          <p:cNvSpPr txBox="1">
            <a:spLocks noChangeArrowheads="1"/>
          </p:cNvSpPr>
          <p:nvPr/>
        </p:nvSpPr>
        <p:spPr bwMode="auto">
          <a:xfrm>
            <a:off x="179388" y="1268413"/>
            <a:ext cx="89646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A velocidade da reação será determinada pela formação do estado de transição mais estável </a:t>
            </a:r>
            <a:r>
              <a:rPr lang="pt-BR" b="1">
                <a:sym typeface="Wingdings" pitchFamily="2" charset="2"/>
              </a:rPr>
              <a:t> </a:t>
            </a:r>
            <a:r>
              <a:rPr lang="pt-BR" b="1">
                <a:solidFill>
                  <a:schemeClr val="hlink"/>
                </a:solidFill>
                <a:sym typeface="Wingdings" pitchFamily="2" charset="2"/>
              </a:rPr>
              <a:t>produto + estável</a:t>
            </a:r>
            <a:r>
              <a:rPr lang="pt-BR" b="1">
                <a:sym typeface="Wingdings" pitchFamily="2" charset="2"/>
              </a:rPr>
              <a:t>.</a:t>
            </a:r>
            <a:endParaRPr lang="pt-BR" b="1">
              <a:solidFill>
                <a:schemeClr val="hlink"/>
              </a:solidFill>
            </a:endParaRPr>
          </a:p>
        </p:txBody>
      </p:sp>
      <p:graphicFrame>
        <p:nvGraphicFramePr>
          <p:cNvPr id="118786" name="Object 6"/>
          <p:cNvGraphicFramePr>
            <a:graphicFrameLocks noChangeAspect="1"/>
          </p:cNvGraphicFramePr>
          <p:nvPr/>
        </p:nvGraphicFramePr>
        <p:xfrm>
          <a:off x="2195513" y="2133600"/>
          <a:ext cx="4319587" cy="130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94" name="CS ChemDraw Drawing" r:id="rId3" imgW="3149280" imgH="948960" progId="">
                  <p:embed/>
                </p:oleObj>
              </mc:Choice>
              <mc:Fallback>
                <p:oleObj name="CS ChemDraw Drawing" r:id="rId3" imgW="3149280" imgH="94896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2133600"/>
                        <a:ext cx="4319587" cy="1303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787" name="Object 7"/>
          <p:cNvGraphicFramePr>
            <a:graphicFrameLocks noChangeAspect="1"/>
          </p:cNvGraphicFramePr>
          <p:nvPr/>
        </p:nvGraphicFramePr>
        <p:xfrm>
          <a:off x="1066800" y="3505200"/>
          <a:ext cx="6954838" cy="300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95" name="Photo Editor Photo" r:id="rId5" imgW="7561905" imgH="3266667" progId="">
                  <p:embed/>
                </p:oleObj>
              </mc:Choice>
              <mc:Fallback>
                <p:oleObj name="Photo Editor Photo" r:id="rId5" imgW="7561905" imgH="3266667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505200"/>
                        <a:ext cx="6954838" cy="300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reações de eliminação E</a:t>
            </a:r>
            <a:r>
              <a:rPr lang="en-US" sz="3200" b="1" baseline="-2500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21860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21861" name="Text Box 4"/>
          <p:cNvSpPr txBox="1">
            <a:spLocks noChangeArrowheads="1"/>
          </p:cNvSpPr>
          <p:nvPr/>
        </p:nvSpPr>
        <p:spPr bwMode="auto">
          <a:xfrm>
            <a:off x="179388" y="1125538"/>
            <a:ext cx="896461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b="1" dirty="0"/>
              <a:t>Logo, o substrato tenderá a apresentar a conformação </a:t>
            </a:r>
            <a:r>
              <a:rPr lang="pt-BR" b="1" dirty="0" err="1"/>
              <a:t>termodinanicamente</a:t>
            </a:r>
            <a:r>
              <a:rPr lang="pt-BR" b="1" dirty="0"/>
              <a:t> mais estável para fornecer o produto mais estável.</a:t>
            </a:r>
            <a:endParaRPr lang="pt-BR" b="1" dirty="0">
              <a:solidFill>
                <a:schemeClr val="hlink"/>
              </a:solidFill>
            </a:endParaRPr>
          </a:p>
        </p:txBody>
      </p:sp>
      <p:graphicFrame>
        <p:nvGraphicFramePr>
          <p:cNvPr id="121858" name="Object 8"/>
          <p:cNvGraphicFramePr>
            <a:graphicFrameLocks noChangeAspect="1"/>
          </p:cNvGraphicFramePr>
          <p:nvPr/>
        </p:nvGraphicFramePr>
        <p:xfrm>
          <a:off x="684213" y="2276475"/>
          <a:ext cx="8064500" cy="442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62" name="CS ChemDraw Drawing" r:id="rId3" imgW="6202800" imgH="3399840" progId="">
                  <p:embed/>
                </p:oleObj>
              </mc:Choice>
              <mc:Fallback>
                <p:oleObj name="CS ChemDraw Drawing" r:id="rId3" imgW="6202800" imgH="339984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2276475"/>
                        <a:ext cx="8064500" cy="442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reações de eliminação E</a:t>
            </a:r>
            <a:r>
              <a:rPr lang="en-US" sz="3200" b="1" baseline="-2500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19812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19813" name="Text Box 4"/>
          <p:cNvSpPr txBox="1">
            <a:spLocks noChangeArrowheads="1"/>
          </p:cNvSpPr>
          <p:nvPr/>
        </p:nvSpPr>
        <p:spPr bwMode="auto">
          <a:xfrm>
            <a:off x="179388" y="1268413"/>
            <a:ext cx="89646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A velocidade da reação será influenciada pela natureza do substrato, já que</a:t>
            </a:r>
            <a:endParaRPr lang="pt-BR" b="1">
              <a:solidFill>
                <a:schemeClr val="hlink"/>
              </a:solidFill>
            </a:endParaRPr>
          </a:p>
        </p:txBody>
      </p:sp>
      <p:sp>
        <p:nvSpPr>
          <p:cNvPr id="119814" name="Text Box 7"/>
          <p:cNvSpPr txBox="1">
            <a:spLocks noChangeArrowheads="1"/>
          </p:cNvSpPr>
          <p:nvPr/>
        </p:nvSpPr>
        <p:spPr bwMode="auto">
          <a:xfrm>
            <a:off x="1619250" y="2205038"/>
            <a:ext cx="5864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Velocidade = </a:t>
            </a:r>
            <a:r>
              <a:rPr lang="pt-BR" b="1" i="1">
                <a:solidFill>
                  <a:schemeClr val="hlink"/>
                </a:solidFill>
              </a:rPr>
              <a:t>k</a:t>
            </a:r>
            <a:r>
              <a:rPr lang="pt-BR" b="1">
                <a:solidFill>
                  <a:schemeClr val="hlink"/>
                </a:solidFill>
              </a:rPr>
              <a:t> [substrato] [catalizador]</a:t>
            </a:r>
          </a:p>
        </p:txBody>
      </p:sp>
      <p:sp>
        <p:nvSpPr>
          <p:cNvPr id="119815" name="Text Box 8"/>
          <p:cNvSpPr txBox="1">
            <a:spLocks noChangeArrowheads="1"/>
          </p:cNvSpPr>
          <p:nvPr/>
        </p:nvSpPr>
        <p:spPr bwMode="auto">
          <a:xfrm>
            <a:off x="323850" y="2852738"/>
            <a:ext cx="1335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no caso</a:t>
            </a:r>
          </a:p>
        </p:txBody>
      </p:sp>
      <p:sp>
        <p:nvSpPr>
          <p:cNvPr id="119816" name="Text Box 9"/>
          <p:cNvSpPr txBox="1">
            <a:spLocks noChangeArrowheads="1"/>
          </p:cNvSpPr>
          <p:nvPr/>
        </p:nvSpPr>
        <p:spPr bwMode="auto">
          <a:xfrm>
            <a:off x="468313" y="3573463"/>
            <a:ext cx="8299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Halogenetos 3os &gt;&gt; halogenetos 2os &gt; halogenetos 1os</a:t>
            </a:r>
          </a:p>
        </p:txBody>
      </p:sp>
      <p:sp>
        <p:nvSpPr>
          <p:cNvPr id="119817" name="Text Box 10"/>
          <p:cNvSpPr txBox="1">
            <a:spLocks noChangeArrowheads="1"/>
          </p:cNvSpPr>
          <p:nvPr/>
        </p:nvSpPr>
        <p:spPr bwMode="auto">
          <a:xfrm>
            <a:off x="323850" y="4221163"/>
            <a:ext cx="8642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Principalmente porque a formação da ligação dupla mais substutída é termodinamicamente</a:t>
            </a:r>
            <a:r>
              <a:rPr lang="pt-BR"/>
              <a:t> </a:t>
            </a:r>
            <a:r>
              <a:rPr lang="pt-BR" b="1"/>
              <a:t>muito mais favorecida.</a:t>
            </a:r>
          </a:p>
        </p:txBody>
      </p:sp>
      <p:graphicFrame>
        <p:nvGraphicFramePr>
          <p:cNvPr id="119810" name="Object 11"/>
          <p:cNvGraphicFramePr>
            <a:graphicFrameLocks noChangeAspect="1"/>
          </p:cNvGraphicFramePr>
          <p:nvPr/>
        </p:nvGraphicFramePr>
        <p:xfrm>
          <a:off x="395288" y="5300663"/>
          <a:ext cx="8137525" cy="111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14" name="CS ChemDraw Drawing" r:id="rId3" imgW="6157800" imgH="847080" progId="">
                  <p:embed/>
                </p:oleObj>
              </mc:Choice>
              <mc:Fallback>
                <p:oleObj name="CS ChemDraw Drawing" r:id="rId3" imgW="6157800" imgH="847080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5300663"/>
                        <a:ext cx="8137525" cy="1119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827088" y="1889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substituição nucleofílica</a:t>
            </a:r>
          </a:p>
        </p:txBody>
      </p:sp>
      <p:sp>
        <p:nvSpPr>
          <p:cNvPr id="12292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2700338" y="1412875"/>
            <a:ext cx="3775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Nucleófilos X solvatação</a:t>
            </a:r>
          </a:p>
        </p:txBody>
      </p:sp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323850" y="1989138"/>
            <a:ext cx="857091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A nucleofilicidade dependerá muito do grau de solvatação do nucleófilo. Nucleófilos muito solvatados perderão sua “força”. Em geral, solventes polares apróticos aumentam a nucleofilia dos nucleófilos.</a:t>
            </a:r>
          </a:p>
        </p:txBody>
      </p:sp>
      <p:graphicFrame>
        <p:nvGraphicFramePr>
          <p:cNvPr id="12290" name="Object 7"/>
          <p:cNvGraphicFramePr>
            <a:graphicFrameLocks noChangeAspect="1"/>
          </p:cNvGraphicFramePr>
          <p:nvPr/>
        </p:nvGraphicFramePr>
        <p:xfrm>
          <a:off x="542925" y="3911600"/>
          <a:ext cx="7988300" cy="2767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CS ChemDraw Drawing" r:id="rId3" imgW="6072480" imgH="2103480" progId="">
                  <p:embed/>
                </p:oleObj>
              </mc:Choice>
              <mc:Fallback>
                <p:oleObj name="CS ChemDraw Drawing" r:id="rId3" imgW="6072480" imgH="210348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" y="3911600"/>
                        <a:ext cx="7988300" cy="2767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Text Box 8"/>
          <p:cNvSpPr txBox="1">
            <a:spLocks noChangeArrowheads="1"/>
          </p:cNvSpPr>
          <p:nvPr/>
        </p:nvSpPr>
        <p:spPr bwMode="auto">
          <a:xfrm>
            <a:off x="2484438" y="3500438"/>
            <a:ext cx="424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Solventes polares apróticos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reações de eliminação</a:t>
            </a:r>
          </a:p>
        </p:txBody>
      </p:sp>
      <p:sp>
        <p:nvSpPr>
          <p:cNvPr id="110597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10598" name="Text Box 4"/>
          <p:cNvSpPr txBox="1">
            <a:spLocks noChangeArrowheads="1"/>
          </p:cNvSpPr>
          <p:nvPr/>
        </p:nvSpPr>
        <p:spPr bwMode="auto">
          <a:xfrm>
            <a:off x="179388" y="1268413"/>
            <a:ext cx="89646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E</a:t>
            </a:r>
            <a:r>
              <a:rPr lang="en-US" b="1" baseline="-25000" dirty="0" smtClean="0">
                <a:solidFill>
                  <a:schemeClr val="tx2"/>
                </a:solidFill>
              </a:rPr>
              <a:t>1 </a:t>
            </a:r>
            <a:r>
              <a:rPr lang="pt-BR" b="1" dirty="0" smtClean="0"/>
              <a:t>: processo </a:t>
            </a:r>
            <a:r>
              <a:rPr lang="pt-BR" b="1" dirty="0"/>
              <a:t>de eliminação </a:t>
            </a:r>
            <a:r>
              <a:rPr lang="pt-BR" b="1" dirty="0" smtClean="0"/>
              <a:t>em </a:t>
            </a:r>
            <a:r>
              <a:rPr lang="pt-BR" b="1" dirty="0"/>
              <a:t>duas etapas, sendo a primeira a saída do grupo abandonador, formando um </a:t>
            </a:r>
            <a:r>
              <a:rPr lang="pt-BR" b="1" dirty="0" err="1" smtClean="0"/>
              <a:t>carbocátion</a:t>
            </a:r>
            <a:r>
              <a:rPr lang="pt-BR" b="1" dirty="0" smtClean="0"/>
              <a:t> seguida da eliminação de H</a:t>
            </a:r>
            <a:r>
              <a:rPr lang="pt-BR" b="1" baseline="30000" dirty="0" smtClean="0"/>
              <a:t>+</a:t>
            </a:r>
            <a:r>
              <a:rPr lang="pt-BR" b="1" dirty="0" smtClean="0"/>
              <a:t>, e a formação da dupla ligação:</a:t>
            </a:r>
          </a:p>
          <a:p>
            <a:endParaRPr lang="pt-BR" b="1" dirty="0"/>
          </a:p>
        </p:txBody>
      </p:sp>
      <p:graphicFrame>
        <p:nvGraphicFramePr>
          <p:cNvPr id="110594" name="Object 9"/>
          <p:cNvGraphicFramePr>
            <a:graphicFrameLocks noChangeAspect="1"/>
          </p:cNvGraphicFramePr>
          <p:nvPr/>
        </p:nvGraphicFramePr>
        <p:xfrm>
          <a:off x="1475656" y="2852936"/>
          <a:ext cx="5903913" cy="1122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2" name="CS ChemDraw Drawing" r:id="rId3" imgW="4475880" imgH="851400" progId="">
                  <p:embed/>
                </p:oleObj>
              </mc:Choice>
              <mc:Fallback>
                <p:oleObj name="CS ChemDraw Drawing" r:id="rId3" imgW="4475880" imgH="85140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2852936"/>
                        <a:ext cx="5903913" cy="1122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595" name="Object 10"/>
          <p:cNvGraphicFramePr>
            <a:graphicFrameLocks noChangeAspect="1"/>
          </p:cNvGraphicFramePr>
          <p:nvPr/>
        </p:nvGraphicFramePr>
        <p:xfrm>
          <a:off x="1403648" y="4149080"/>
          <a:ext cx="6264275" cy="1303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3" name="CS ChemDraw Drawing" r:id="rId5" imgW="4625280" imgH="961560" progId="">
                  <p:embed/>
                </p:oleObj>
              </mc:Choice>
              <mc:Fallback>
                <p:oleObj name="CS ChemDraw Drawing" r:id="rId5" imgW="4625280" imgH="961560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4149080"/>
                        <a:ext cx="6264275" cy="1303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tângulo 8"/>
          <p:cNvSpPr/>
          <p:nvPr/>
        </p:nvSpPr>
        <p:spPr>
          <a:xfrm>
            <a:off x="2483768" y="5877272"/>
            <a:ext cx="40052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hlink"/>
                </a:solidFill>
              </a:rPr>
              <a:t>Velocidade = </a:t>
            </a:r>
            <a:r>
              <a:rPr lang="pt-BR" b="1" i="1" dirty="0" smtClean="0">
                <a:solidFill>
                  <a:schemeClr val="hlink"/>
                </a:solidFill>
              </a:rPr>
              <a:t>k</a:t>
            </a:r>
            <a:r>
              <a:rPr lang="pt-BR" b="1" dirty="0" smtClean="0">
                <a:solidFill>
                  <a:schemeClr val="hlink"/>
                </a:solidFill>
              </a:rPr>
              <a:t> [substrato]</a:t>
            </a:r>
            <a:endParaRPr lang="pt-BR" b="1" dirty="0">
              <a:solidFill>
                <a:schemeClr val="hlin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reações de eliminação E</a:t>
            </a:r>
            <a:r>
              <a:rPr lang="en-US" sz="3200" b="1" baseline="-2500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20837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20838" name="Text Box 4"/>
          <p:cNvSpPr txBox="1">
            <a:spLocks noChangeArrowheads="1"/>
          </p:cNvSpPr>
          <p:nvPr/>
        </p:nvSpPr>
        <p:spPr bwMode="auto">
          <a:xfrm>
            <a:off x="179388" y="1268413"/>
            <a:ext cx="896461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No caso das duplas ligações com 2 substituíntes, a ligação trans é favorecida tanto por sua estabilidade termodinâmica como por seu estado de transição de menor energia.</a:t>
            </a:r>
            <a:endParaRPr lang="pt-BR" b="1">
              <a:solidFill>
                <a:schemeClr val="hlink"/>
              </a:solidFill>
            </a:endParaRPr>
          </a:p>
        </p:txBody>
      </p:sp>
      <p:graphicFrame>
        <p:nvGraphicFramePr>
          <p:cNvPr id="120834" name="Object 11"/>
          <p:cNvGraphicFramePr>
            <a:graphicFrameLocks noChangeAspect="1"/>
          </p:cNvGraphicFramePr>
          <p:nvPr/>
        </p:nvGraphicFramePr>
        <p:xfrm>
          <a:off x="179388" y="4365625"/>
          <a:ext cx="5364162" cy="228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42" name="CS ChemDraw Drawing" r:id="rId3" imgW="3952800" imgH="1681560" progId="">
                  <p:embed/>
                </p:oleObj>
              </mc:Choice>
              <mc:Fallback>
                <p:oleObj name="CS ChemDraw Drawing" r:id="rId3" imgW="3952800" imgH="1681560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4365625"/>
                        <a:ext cx="5364162" cy="2282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35" name="Object 12"/>
          <p:cNvGraphicFramePr>
            <a:graphicFrameLocks noChangeAspect="1"/>
          </p:cNvGraphicFramePr>
          <p:nvPr/>
        </p:nvGraphicFramePr>
        <p:xfrm>
          <a:off x="3779838" y="2636838"/>
          <a:ext cx="5040312" cy="2665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43" name="CS ChemDraw Drawing" r:id="rId5" imgW="3914640" imgH="2070720" progId="">
                  <p:embed/>
                </p:oleObj>
              </mc:Choice>
              <mc:Fallback>
                <p:oleObj name="CS ChemDraw Drawing" r:id="rId5" imgW="3914640" imgH="2070720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2636838"/>
                        <a:ext cx="5040312" cy="2665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4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 dirty="0" err="1">
                <a:solidFill>
                  <a:schemeClr val="tx2"/>
                </a:solidFill>
              </a:rPr>
              <a:t>Reações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em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carbonos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saturados</a:t>
            </a:r>
            <a:r>
              <a:rPr lang="en-US" sz="3200" b="1" dirty="0">
                <a:solidFill>
                  <a:schemeClr val="tx2"/>
                </a:solidFill>
              </a:rPr>
              <a:t> sp</a:t>
            </a:r>
            <a:r>
              <a:rPr lang="en-US" sz="3200" b="1" baseline="30000" dirty="0">
                <a:solidFill>
                  <a:schemeClr val="tx2"/>
                </a:solidFill>
              </a:rPr>
              <a:t>3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reações</a:t>
            </a:r>
            <a:r>
              <a:rPr lang="en-US" sz="3200" b="1" dirty="0">
                <a:solidFill>
                  <a:schemeClr val="tx2"/>
                </a:solidFill>
              </a:rPr>
              <a:t> de </a:t>
            </a:r>
            <a:r>
              <a:rPr lang="en-US" sz="3200" b="1" dirty="0" err="1" smtClean="0">
                <a:solidFill>
                  <a:schemeClr val="tx2"/>
                </a:solidFill>
              </a:rPr>
              <a:t>eliminação</a:t>
            </a:r>
            <a:r>
              <a:rPr lang="en-US" sz="3200" b="1" dirty="0" smtClean="0">
                <a:solidFill>
                  <a:schemeClr val="tx2"/>
                </a:solidFill>
              </a:rPr>
              <a:t> E</a:t>
            </a:r>
            <a:r>
              <a:rPr lang="en-US" sz="3200" b="1" baseline="-25000" dirty="0">
                <a:solidFill>
                  <a:schemeClr val="tx2"/>
                </a:solidFill>
              </a:rPr>
              <a:t>1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112645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graphicFrame>
        <p:nvGraphicFramePr>
          <p:cNvPr id="112642" name="Object 8"/>
          <p:cNvGraphicFramePr>
            <a:graphicFrameLocks noChangeAspect="1"/>
          </p:cNvGraphicFramePr>
          <p:nvPr/>
        </p:nvGraphicFramePr>
        <p:xfrm>
          <a:off x="539750" y="2276475"/>
          <a:ext cx="7704138" cy="213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0" name="Photo Editor Photo" r:id="rId3" imgW="7561905" imgH="2514286" progId="">
                  <p:embed/>
                </p:oleObj>
              </mc:Choice>
              <mc:Fallback>
                <p:oleObj name="Photo Editor Photo" r:id="rId3" imgW="7561905" imgH="2514286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6728"/>
                      <a:stretch>
                        <a:fillRect/>
                      </a:stretch>
                    </p:blipFill>
                    <p:spPr bwMode="auto">
                      <a:xfrm>
                        <a:off x="539750" y="2276475"/>
                        <a:ext cx="7704138" cy="2132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43" name="Object 9"/>
          <p:cNvGraphicFramePr>
            <a:graphicFrameLocks noChangeAspect="1"/>
          </p:cNvGraphicFramePr>
          <p:nvPr/>
        </p:nvGraphicFramePr>
        <p:xfrm>
          <a:off x="1331913" y="4652963"/>
          <a:ext cx="6192837" cy="183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1" name="Photo Editor Photo" r:id="rId5" imgW="6095238" imgH="1800476" progId="">
                  <p:embed/>
                </p:oleObj>
              </mc:Choice>
              <mc:Fallback>
                <p:oleObj name="Photo Editor Photo" r:id="rId5" imgW="6095238" imgH="1800476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4652963"/>
                        <a:ext cx="6192837" cy="183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reações de eliminação E</a:t>
            </a:r>
            <a:r>
              <a:rPr lang="en-US" sz="3200" b="1" baseline="-2500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23908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23909" name="Text Box 4"/>
          <p:cNvSpPr txBox="1">
            <a:spLocks noChangeArrowheads="1"/>
          </p:cNvSpPr>
          <p:nvPr/>
        </p:nvSpPr>
        <p:spPr bwMode="auto">
          <a:xfrm>
            <a:off x="179388" y="1125538"/>
            <a:ext cx="8964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b="1"/>
              <a:t>Exemplos:</a:t>
            </a:r>
            <a:endParaRPr lang="pt-BR" b="1">
              <a:solidFill>
                <a:schemeClr val="hlink"/>
              </a:solidFill>
            </a:endParaRPr>
          </a:p>
        </p:txBody>
      </p:sp>
      <p:graphicFrame>
        <p:nvGraphicFramePr>
          <p:cNvPr id="123906" name="Object 6"/>
          <p:cNvGraphicFramePr>
            <a:graphicFrameLocks noChangeAspect="1"/>
          </p:cNvGraphicFramePr>
          <p:nvPr/>
        </p:nvGraphicFramePr>
        <p:xfrm>
          <a:off x="827088" y="1989138"/>
          <a:ext cx="7416800" cy="406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10" name="CS ChemDraw Drawing" r:id="rId3" imgW="5157360" imgH="2828160" progId="">
                  <p:embed/>
                </p:oleObj>
              </mc:Choice>
              <mc:Fallback>
                <p:oleObj name="CS ChemDraw Drawing" r:id="rId3" imgW="5157360" imgH="282816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989138"/>
                        <a:ext cx="7416800" cy="4068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reações de eliminação E</a:t>
            </a:r>
            <a:r>
              <a:rPr lang="en-US" sz="3200" b="1" baseline="-2500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24932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24933" name="Text Box 4"/>
          <p:cNvSpPr txBox="1">
            <a:spLocks noChangeArrowheads="1"/>
          </p:cNvSpPr>
          <p:nvPr/>
        </p:nvSpPr>
        <p:spPr bwMode="auto">
          <a:xfrm>
            <a:off x="179388" y="1125538"/>
            <a:ext cx="896461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b="1"/>
              <a:t>Exemplos: em anéis do tipo cicloexano, o grupo a ser eliminado (HX) deve necessariamente estar em relação trans-diaxial. Exemplo:</a:t>
            </a:r>
            <a:endParaRPr lang="pt-BR" b="1">
              <a:solidFill>
                <a:schemeClr val="hlink"/>
              </a:solidFill>
            </a:endParaRPr>
          </a:p>
        </p:txBody>
      </p:sp>
      <p:graphicFrame>
        <p:nvGraphicFramePr>
          <p:cNvPr id="124930" name="Object 7"/>
          <p:cNvGraphicFramePr>
            <a:graphicFrameLocks noChangeAspect="1"/>
          </p:cNvGraphicFramePr>
          <p:nvPr/>
        </p:nvGraphicFramePr>
        <p:xfrm>
          <a:off x="1258888" y="2205038"/>
          <a:ext cx="6840537" cy="451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34" name="CS ChemDraw Drawing" r:id="rId3" imgW="6039360" imgH="3984120" progId="">
                  <p:embed/>
                </p:oleObj>
              </mc:Choice>
              <mc:Fallback>
                <p:oleObj name="CS ChemDraw Drawing" r:id="rId3" imgW="6039360" imgH="398412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2205038"/>
                        <a:ext cx="6840537" cy="4513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reações de eliminação E</a:t>
            </a:r>
            <a:r>
              <a:rPr lang="en-US" sz="3200" b="1" baseline="-2500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25956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25957" name="Text Box 4"/>
          <p:cNvSpPr txBox="1">
            <a:spLocks noChangeArrowheads="1"/>
          </p:cNvSpPr>
          <p:nvPr/>
        </p:nvSpPr>
        <p:spPr bwMode="auto">
          <a:xfrm>
            <a:off x="179388" y="1125538"/>
            <a:ext cx="8964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b="1"/>
              <a:t>No entanto:</a:t>
            </a:r>
            <a:endParaRPr lang="pt-BR" b="1">
              <a:solidFill>
                <a:schemeClr val="hlink"/>
              </a:solidFill>
            </a:endParaRPr>
          </a:p>
        </p:txBody>
      </p:sp>
      <p:graphicFrame>
        <p:nvGraphicFramePr>
          <p:cNvPr id="125954" name="Object 7"/>
          <p:cNvGraphicFramePr>
            <a:graphicFrameLocks noChangeAspect="1"/>
          </p:cNvGraphicFramePr>
          <p:nvPr/>
        </p:nvGraphicFramePr>
        <p:xfrm>
          <a:off x="2051050" y="1700213"/>
          <a:ext cx="4897438" cy="207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58" name="CS ChemDraw Drawing" r:id="rId3" imgW="3876120" imgH="1643400" progId="">
                  <p:embed/>
                </p:oleObj>
              </mc:Choice>
              <mc:Fallback>
                <p:oleObj name="CS ChemDraw Drawing" r:id="rId3" imgW="3876120" imgH="164340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1700213"/>
                        <a:ext cx="4897438" cy="207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reações de eliminação E</a:t>
            </a:r>
            <a:r>
              <a:rPr lang="en-US" sz="3200" b="1" baseline="-2500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26980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26981" name="Text Box 4"/>
          <p:cNvSpPr txBox="1">
            <a:spLocks noChangeArrowheads="1"/>
          </p:cNvSpPr>
          <p:nvPr/>
        </p:nvSpPr>
        <p:spPr bwMode="auto">
          <a:xfrm>
            <a:off x="179388" y="1268413"/>
            <a:ext cx="89646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Todavia, se a base utilizada for muito volumosa, forma-se a dupla ligação menos substituída.</a:t>
            </a:r>
            <a:endParaRPr lang="pt-BR" b="1">
              <a:solidFill>
                <a:schemeClr val="hlink"/>
              </a:solidFill>
            </a:endParaRPr>
          </a:p>
        </p:txBody>
      </p:sp>
      <p:graphicFrame>
        <p:nvGraphicFramePr>
          <p:cNvPr id="126978" name="Object 7"/>
          <p:cNvGraphicFramePr>
            <a:graphicFrameLocks noChangeAspect="1"/>
          </p:cNvGraphicFramePr>
          <p:nvPr/>
        </p:nvGraphicFramePr>
        <p:xfrm>
          <a:off x="1979613" y="2060575"/>
          <a:ext cx="4953000" cy="452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2" name="Photo Editor Photo" r:id="rId3" imgW="6106377" imgH="5571429" progId="">
                  <p:embed/>
                </p:oleObj>
              </mc:Choice>
              <mc:Fallback>
                <p:oleObj name="Photo Editor Photo" r:id="rId3" imgW="6106377" imgH="5571429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2060575"/>
                        <a:ext cx="4953000" cy="452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reações de eliminação E</a:t>
            </a:r>
            <a:r>
              <a:rPr lang="en-US" sz="3200" b="1" baseline="-2500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28004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28005" name="Text Box 4"/>
          <p:cNvSpPr txBox="1">
            <a:spLocks noChangeArrowheads="1"/>
          </p:cNvSpPr>
          <p:nvPr/>
        </p:nvSpPr>
        <p:spPr bwMode="auto">
          <a:xfrm>
            <a:off x="179388" y="1268413"/>
            <a:ext cx="8964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O mesmo caso se aplica se o grupo abandonador for ruim.</a:t>
            </a:r>
            <a:endParaRPr lang="pt-BR" b="1">
              <a:solidFill>
                <a:schemeClr val="hlink"/>
              </a:solidFill>
            </a:endParaRPr>
          </a:p>
        </p:txBody>
      </p:sp>
      <p:graphicFrame>
        <p:nvGraphicFramePr>
          <p:cNvPr id="128002" name="Object 6"/>
          <p:cNvGraphicFramePr>
            <a:graphicFrameLocks noChangeAspect="1"/>
          </p:cNvGraphicFramePr>
          <p:nvPr/>
        </p:nvGraphicFramePr>
        <p:xfrm>
          <a:off x="323850" y="2492375"/>
          <a:ext cx="8610600" cy="319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06" name="Photo Editor Photo" r:id="rId3" imgW="7447619" imgH="2762636" progId="">
                  <p:embed/>
                </p:oleObj>
              </mc:Choice>
              <mc:Fallback>
                <p:oleObj name="Photo Editor Photo" r:id="rId3" imgW="7447619" imgH="2762636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492375"/>
                        <a:ext cx="8610600" cy="3192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reações de eliminação E</a:t>
            </a:r>
            <a:r>
              <a:rPr lang="en-US" sz="3200" b="1" baseline="-2500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29028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29029" name="Text Box 4"/>
          <p:cNvSpPr txBox="1">
            <a:spLocks noChangeArrowheads="1"/>
          </p:cNvSpPr>
          <p:nvPr/>
        </p:nvSpPr>
        <p:spPr bwMode="auto">
          <a:xfrm>
            <a:off x="179388" y="1268413"/>
            <a:ext cx="89646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Se o substrato for um halogeneto de alquila 1o ou 2o, poderá ocorrer reação competitiva </a:t>
            </a:r>
            <a:r>
              <a:rPr lang="pt-BR" b="1">
                <a:sym typeface="Wingdings" pitchFamily="2" charset="2"/>
              </a:rPr>
              <a:t> S</a:t>
            </a:r>
            <a:r>
              <a:rPr lang="pt-BR" b="1" baseline="-25000">
                <a:sym typeface="Wingdings" pitchFamily="2" charset="2"/>
              </a:rPr>
              <a:t>N</a:t>
            </a:r>
            <a:r>
              <a:rPr lang="pt-BR" b="1">
                <a:sym typeface="Wingdings" pitchFamily="2" charset="2"/>
              </a:rPr>
              <a:t>2!!</a:t>
            </a:r>
            <a:endParaRPr lang="pt-BR" b="1">
              <a:solidFill>
                <a:schemeClr val="hlink"/>
              </a:solidFill>
            </a:endParaRPr>
          </a:p>
        </p:txBody>
      </p:sp>
      <p:graphicFrame>
        <p:nvGraphicFramePr>
          <p:cNvPr id="129026" name="Object 6"/>
          <p:cNvGraphicFramePr>
            <a:graphicFrameLocks noChangeAspect="1"/>
          </p:cNvGraphicFramePr>
          <p:nvPr/>
        </p:nvGraphicFramePr>
        <p:xfrm>
          <a:off x="323850" y="2492375"/>
          <a:ext cx="8569325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30" name="CS ChemDraw Drawing" r:id="rId3" imgW="6629760" imgH="840240" progId="">
                  <p:embed/>
                </p:oleObj>
              </mc:Choice>
              <mc:Fallback>
                <p:oleObj name="CS ChemDraw Drawing" r:id="rId3" imgW="6629760" imgH="84024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492375"/>
                        <a:ext cx="8569325" cy="108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030" name="Text Box 7"/>
          <p:cNvSpPr txBox="1">
            <a:spLocks noChangeArrowheads="1"/>
          </p:cNvSpPr>
          <p:nvPr/>
        </p:nvSpPr>
        <p:spPr bwMode="auto">
          <a:xfrm>
            <a:off x="1692275" y="4005263"/>
            <a:ext cx="6618288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pt-BR" b="1"/>
              <a:t>Como garantir a eliminação?</a:t>
            </a:r>
          </a:p>
          <a:p>
            <a:pPr marL="457200" indent="-457200"/>
            <a:endParaRPr lang="pt-BR" b="1"/>
          </a:p>
          <a:p>
            <a:pPr marL="457200" indent="-457200">
              <a:buFontTx/>
              <a:buAutoNum type="arabicPeriod"/>
            </a:pPr>
            <a:r>
              <a:rPr lang="pt-BR" b="1">
                <a:solidFill>
                  <a:schemeClr val="hlink"/>
                </a:solidFill>
              </a:rPr>
              <a:t>Altas temperaturas (100</a:t>
            </a:r>
            <a:r>
              <a:rPr lang="pt-BR" b="1" baseline="30000">
                <a:solidFill>
                  <a:schemeClr val="hlink"/>
                </a:solidFill>
              </a:rPr>
              <a:t>o</a:t>
            </a:r>
            <a:r>
              <a:rPr lang="pt-BR" b="1">
                <a:solidFill>
                  <a:schemeClr val="hlink"/>
                </a:solidFill>
              </a:rPr>
              <a:t>C ou mais)</a:t>
            </a:r>
          </a:p>
          <a:p>
            <a:pPr marL="457200" indent="-457200">
              <a:buFontTx/>
              <a:buAutoNum type="arabicPeriod"/>
            </a:pPr>
            <a:r>
              <a:rPr lang="pt-BR" b="1">
                <a:solidFill>
                  <a:schemeClr val="hlink"/>
                </a:solidFill>
              </a:rPr>
              <a:t>Bases fortes, volumosas, não nucleófilas</a:t>
            </a:r>
          </a:p>
          <a:p>
            <a:pPr marL="457200" indent="-457200">
              <a:buFontTx/>
              <a:buAutoNum type="arabicPeriod"/>
            </a:pPr>
            <a:r>
              <a:rPr lang="pt-BR" b="1">
                <a:solidFill>
                  <a:schemeClr val="hlink"/>
                </a:solidFill>
              </a:rPr>
              <a:t>Solventes polares, próticos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reações de eliminação E</a:t>
            </a:r>
            <a:r>
              <a:rPr lang="en-US" sz="3200" b="1" baseline="-2500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30052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30053" name="Text Box 4"/>
          <p:cNvSpPr txBox="1">
            <a:spLocks noChangeArrowheads="1"/>
          </p:cNvSpPr>
          <p:nvPr/>
        </p:nvSpPr>
        <p:spPr bwMode="auto">
          <a:xfrm>
            <a:off x="179388" y="1268413"/>
            <a:ext cx="8964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Exemplos:</a:t>
            </a:r>
            <a:endParaRPr lang="pt-BR" b="1">
              <a:solidFill>
                <a:schemeClr val="hlink"/>
              </a:solidFill>
            </a:endParaRPr>
          </a:p>
        </p:txBody>
      </p:sp>
      <p:graphicFrame>
        <p:nvGraphicFramePr>
          <p:cNvPr id="130050" name="Object 7"/>
          <p:cNvGraphicFramePr>
            <a:graphicFrameLocks noChangeAspect="1"/>
          </p:cNvGraphicFramePr>
          <p:nvPr/>
        </p:nvGraphicFramePr>
        <p:xfrm>
          <a:off x="468313" y="2133600"/>
          <a:ext cx="8135937" cy="354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54" name="CS ChemDraw Drawing" r:id="rId3" imgW="5429880" imgH="2363400" progId="">
                  <p:embed/>
                </p:oleObj>
              </mc:Choice>
              <mc:Fallback>
                <p:oleObj name="CS ChemDraw Drawing" r:id="rId3" imgW="5429880" imgH="236340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133600"/>
                        <a:ext cx="8135937" cy="3541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827088" y="1889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substituição nucleofílica</a:t>
            </a:r>
          </a:p>
        </p:txBody>
      </p: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2700338" y="1412875"/>
            <a:ext cx="3775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Nucleófilos X solvatação</a:t>
            </a:r>
          </a:p>
        </p:txBody>
      </p:sp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323850" y="2205038"/>
            <a:ext cx="4535488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b="1"/>
              <a:t>Todavia, mesmo em solventes polares próticos alguns nucleófilos não perdem sua força.</a:t>
            </a:r>
          </a:p>
          <a:p>
            <a:pPr algn="just"/>
            <a:endParaRPr lang="pt-BR" b="1"/>
          </a:p>
          <a:p>
            <a:pPr algn="just"/>
            <a:r>
              <a:rPr lang="pt-BR" b="1"/>
              <a:t>Solventes polares próticos: H</a:t>
            </a:r>
            <a:r>
              <a:rPr lang="pt-BR" b="1" baseline="-25000"/>
              <a:t>2</a:t>
            </a:r>
            <a:r>
              <a:rPr lang="pt-BR" b="1"/>
              <a:t>O, álcoois, ácidos</a:t>
            </a:r>
          </a:p>
        </p:txBody>
      </p:sp>
      <p:graphicFrame>
        <p:nvGraphicFramePr>
          <p:cNvPr id="13314" name="Object 8"/>
          <p:cNvGraphicFramePr>
            <a:graphicFrameLocks noChangeAspect="1"/>
          </p:cNvGraphicFramePr>
          <p:nvPr/>
        </p:nvGraphicFramePr>
        <p:xfrm>
          <a:off x="5003800" y="1916113"/>
          <a:ext cx="3721100" cy="451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name="Photo Editor Photo" r:id="rId3" imgW="5858693" imgH="5514286" progId="">
                  <p:embed/>
                </p:oleObj>
              </mc:Choice>
              <mc:Fallback>
                <p:oleObj name="Photo Editor Photo" r:id="rId3" imgW="5858693" imgH="5514286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2487"/>
                      <a:stretch>
                        <a:fillRect/>
                      </a:stretch>
                    </p:blipFill>
                    <p:spPr bwMode="auto">
                      <a:xfrm>
                        <a:off x="5003800" y="1916113"/>
                        <a:ext cx="3721100" cy="451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reações de eliminação E</a:t>
            </a:r>
            <a:r>
              <a:rPr lang="en-US" sz="3200" b="1" baseline="-2500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31077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31078" name="Text Box 4"/>
          <p:cNvSpPr txBox="1">
            <a:spLocks noChangeArrowheads="1"/>
          </p:cNvSpPr>
          <p:nvPr/>
        </p:nvSpPr>
        <p:spPr bwMode="auto">
          <a:xfrm>
            <a:off x="179388" y="1268413"/>
            <a:ext cx="8964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Exemplos:</a:t>
            </a:r>
            <a:endParaRPr lang="pt-BR" b="1">
              <a:solidFill>
                <a:schemeClr val="hlink"/>
              </a:solidFill>
            </a:endParaRPr>
          </a:p>
        </p:txBody>
      </p:sp>
      <p:graphicFrame>
        <p:nvGraphicFramePr>
          <p:cNvPr id="131074" name="Object 7"/>
          <p:cNvGraphicFramePr>
            <a:graphicFrameLocks noChangeAspect="1"/>
          </p:cNvGraphicFramePr>
          <p:nvPr/>
        </p:nvGraphicFramePr>
        <p:xfrm>
          <a:off x="395288" y="2060575"/>
          <a:ext cx="8280400" cy="159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82" name="CS ChemDraw Drawing" r:id="rId3" imgW="6280920" imgH="1210680" progId="">
                  <p:embed/>
                </p:oleObj>
              </mc:Choice>
              <mc:Fallback>
                <p:oleObj name="CS ChemDraw Drawing" r:id="rId3" imgW="6280920" imgH="121068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060575"/>
                        <a:ext cx="8280400" cy="159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075" name="Object 8"/>
          <p:cNvGraphicFramePr>
            <a:graphicFrameLocks noChangeAspect="1"/>
          </p:cNvGraphicFramePr>
          <p:nvPr/>
        </p:nvGraphicFramePr>
        <p:xfrm>
          <a:off x="323850" y="4149725"/>
          <a:ext cx="8496300" cy="179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83" name="CS ChemDraw Drawing" r:id="rId5" imgW="6630840" imgH="1404000" progId="">
                  <p:embed/>
                </p:oleObj>
              </mc:Choice>
              <mc:Fallback>
                <p:oleObj name="CS ChemDraw Drawing" r:id="rId5" imgW="6630840" imgH="140400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4149725"/>
                        <a:ext cx="8496300" cy="179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reações de eliminação E</a:t>
            </a:r>
            <a:r>
              <a:rPr lang="en-US" sz="3200" b="1" baseline="-250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32100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32101" name="Text Box 7"/>
          <p:cNvSpPr txBox="1">
            <a:spLocks noChangeArrowheads="1"/>
          </p:cNvSpPr>
          <p:nvPr/>
        </p:nvSpPr>
        <p:spPr bwMode="auto">
          <a:xfrm>
            <a:off x="179388" y="1196975"/>
            <a:ext cx="89646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Em reações de eliminação do tipo E</a:t>
            </a:r>
            <a:r>
              <a:rPr lang="pt-BR" b="1" baseline="-25000"/>
              <a:t>1</a:t>
            </a:r>
            <a:r>
              <a:rPr lang="pt-BR" b="1"/>
              <a:t>, a velocidade da reação depende unicamente da concentração do substrato:</a:t>
            </a:r>
          </a:p>
        </p:txBody>
      </p:sp>
      <p:sp>
        <p:nvSpPr>
          <p:cNvPr id="132102" name="Text Box 8"/>
          <p:cNvSpPr txBox="1">
            <a:spLocks noChangeArrowheads="1"/>
          </p:cNvSpPr>
          <p:nvPr/>
        </p:nvSpPr>
        <p:spPr bwMode="auto">
          <a:xfrm>
            <a:off x="2339975" y="2205038"/>
            <a:ext cx="3984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Velocidade = </a:t>
            </a:r>
            <a:r>
              <a:rPr lang="pt-BR" b="1" i="1">
                <a:solidFill>
                  <a:schemeClr val="hlink"/>
                </a:solidFill>
              </a:rPr>
              <a:t>k</a:t>
            </a:r>
            <a:r>
              <a:rPr lang="pt-BR" b="1">
                <a:solidFill>
                  <a:schemeClr val="hlink"/>
                </a:solidFill>
              </a:rPr>
              <a:t> [substrato]</a:t>
            </a:r>
          </a:p>
        </p:txBody>
      </p:sp>
      <p:graphicFrame>
        <p:nvGraphicFramePr>
          <p:cNvPr id="132098" name="Object 9"/>
          <p:cNvGraphicFramePr>
            <a:graphicFrameLocks noChangeAspect="1"/>
          </p:cNvGraphicFramePr>
          <p:nvPr/>
        </p:nvGraphicFramePr>
        <p:xfrm>
          <a:off x="323850" y="2997200"/>
          <a:ext cx="8569325" cy="190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02" name="Photo Editor Photo" r:id="rId3" imgW="7438095" imgH="2076740" progId="">
                  <p:embed/>
                </p:oleObj>
              </mc:Choice>
              <mc:Fallback>
                <p:oleObj name="Photo Editor Photo" r:id="rId3" imgW="7438095" imgH="207674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0261"/>
                      <a:stretch>
                        <a:fillRect/>
                      </a:stretch>
                    </p:blipFill>
                    <p:spPr bwMode="auto">
                      <a:xfrm>
                        <a:off x="323850" y="2997200"/>
                        <a:ext cx="8569325" cy="190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03" name="Text Box 10"/>
          <p:cNvSpPr txBox="1">
            <a:spLocks noChangeArrowheads="1"/>
          </p:cNvSpPr>
          <p:nvPr/>
        </p:nvSpPr>
        <p:spPr bwMode="auto">
          <a:xfrm>
            <a:off x="2268538" y="5084763"/>
            <a:ext cx="5743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Velocidade = </a:t>
            </a:r>
            <a:r>
              <a:rPr lang="pt-BR" b="1" i="1">
                <a:solidFill>
                  <a:schemeClr val="hlink"/>
                </a:solidFill>
              </a:rPr>
              <a:t>k</a:t>
            </a:r>
            <a:r>
              <a:rPr lang="pt-BR" b="1">
                <a:solidFill>
                  <a:schemeClr val="hlink"/>
                </a:solidFill>
              </a:rPr>
              <a:t> [brometo de </a:t>
            </a:r>
            <a:r>
              <a:rPr lang="pt-BR" b="1" i="1">
                <a:solidFill>
                  <a:schemeClr val="hlink"/>
                </a:solidFill>
              </a:rPr>
              <a:t>tert</a:t>
            </a:r>
            <a:r>
              <a:rPr lang="pt-BR" b="1">
                <a:solidFill>
                  <a:schemeClr val="hlink"/>
                </a:solidFill>
              </a:rPr>
              <a:t>-butila]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reações de eliminação E</a:t>
            </a:r>
            <a:r>
              <a:rPr lang="en-US" sz="3200" b="1" baseline="-250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89443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89444" name="Text Box 4"/>
          <p:cNvSpPr txBox="1">
            <a:spLocks noChangeArrowheads="1"/>
          </p:cNvSpPr>
          <p:nvPr/>
        </p:nvSpPr>
        <p:spPr bwMode="auto">
          <a:xfrm>
            <a:off x="179388" y="1196975"/>
            <a:ext cx="896461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Logo, a reatividade de halogenetos de alquila em reações E</a:t>
            </a:r>
            <a:r>
              <a:rPr lang="pt-BR" b="1" baseline="-25000"/>
              <a:t>1</a:t>
            </a:r>
            <a:r>
              <a:rPr lang="pt-BR" b="1"/>
              <a:t> será determinada pela velocidade de formação do carbocátion correspondente </a:t>
            </a:r>
            <a:r>
              <a:rPr lang="pt-BR" b="1">
                <a:sym typeface="Wingdings" pitchFamily="2" charset="2"/>
              </a:rPr>
              <a:t> quanto mais estável o carbocátion, mas rápida a reação.</a:t>
            </a:r>
            <a:endParaRPr lang="pt-BR" b="1"/>
          </a:p>
        </p:txBody>
      </p:sp>
      <p:sp>
        <p:nvSpPr>
          <p:cNvPr id="189445" name="Text Box 13"/>
          <p:cNvSpPr txBox="1">
            <a:spLocks noChangeArrowheads="1"/>
          </p:cNvSpPr>
          <p:nvPr/>
        </p:nvSpPr>
        <p:spPr bwMode="auto">
          <a:xfrm>
            <a:off x="0" y="3213100"/>
            <a:ext cx="9144000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latin typeface="Arial Rounded MT Bold" pitchFamily="34" charset="0"/>
              </a:rPr>
              <a:t>benzílico 3</a:t>
            </a:r>
            <a:r>
              <a:rPr lang="en-US" sz="1600" b="1" baseline="30000">
                <a:latin typeface="Arial Rounded MT Bold" pitchFamily="34" charset="0"/>
              </a:rPr>
              <a:t>o</a:t>
            </a:r>
            <a:r>
              <a:rPr lang="en-US" sz="1600" b="1">
                <a:latin typeface="Arial Rounded MT Bold" pitchFamily="34" charset="0"/>
              </a:rPr>
              <a:t> </a:t>
            </a:r>
            <a:r>
              <a:rPr lang="en-US" sz="1600" b="1">
                <a:latin typeface="Arial Rounded MT Bold" pitchFamily="34" charset="0"/>
                <a:sym typeface="Symbol" pitchFamily="18" charset="2"/>
              </a:rPr>
              <a:t>&gt; alílico 3</a:t>
            </a:r>
            <a:r>
              <a:rPr lang="en-US" sz="1600" b="1" baseline="30000">
                <a:latin typeface="Arial Rounded MT Bold" pitchFamily="34" charset="0"/>
                <a:sym typeface="Symbol" pitchFamily="18" charset="2"/>
              </a:rPr>
              <a:t>o</a:t>
            </a:r>
            <a:r>
              <a:rPr lang="en-US" sz="1600" b="1">
                <a:latin typeface="Arial Rounded MT Bold" pitchFamily="34" charset="0"/>
                <a:sym typeface="Symbol" pitchFamily="18" charset="2"/>
              </a:rPr>
              <a:t> &gt; benzílico 2</a:t>
            </a:r>
            <a:r>
              <a:rPr lang="en-US" sz="1600" b="1" baseline="30000">
                <a:latin typeface="Arial Rounded MT Bold" pitchFamily="34" charset="0"/>
                <a:sym typeface="Symbol" pitchFamily="18" charset="2"/>
              </a:rPr>
              <a:t>o</a:t>
            </a:r>
            <a:r>
              <a:rPr lang="en-US" sz="1600" b="1">
                <a:latin typeface="Arial Rounded MT Bold" pitchFamily="34" charset="0"/>
                <a:sym typeface="Symbol" pitchFamily="18" charset="2"/>
              </a:rPr>
              <a:t> &gt; alílico 2</a:t>
            </a:r>
            <a:r>
              <a:rPr lang="en-US" sz="1600" b="1" baseline="30000">
                <a:latin typeface="Arial Rounded MT Bold" pitchFamily="34" charset="0"/>
                <a:sym typeface="Symbol" pitchFamily="18" charset="2"/>
              </a:rPr>
              <a:t>o</a:t>
            </a:r>
            <a:r>
              <a:rPr lang="en-US" sz="1600" b="1">
                <a:latin typeface="Arial Rounded MT Bold" pitchFamily="34" charset="0"/>
                <a:sym typeface="Symbol" pitchFamily="18" charset="2"/>
              </a:rPr>
              <a:t> &gt; 3</a:t>
            </a:r>
            <a:r>
              <a:rPr lang="en-US" sz="1600" b="1" baseline="30000">
                <a:latin typeface="Arial Rounded MT Bold" pitchFamily="34" charset="0"/>
                <a:sym typeface="Symbol" pitchFamily="18" charset="2"/>
              </a:rPr>
              <a:t>o</a:t>
            </a:r>
            <a:r>
              <a:rPr lang="en-US" sz="1600" b="1">
                <a:latin typeface="Arial Rounded MT Bold" pitchFamily="34" charset="0"/>
                <a:sym typeface="Symbol" pitchFamily="18" charset="2"/>
              </a:rPr>
              <a:t> &gt; benzílico 1</a:t>
            </a:r>
            <a:r>
              <a:rPr lang="en-US" sz="1600" b="1" baseline="30000">
                <a:latin typeface="Arial Rounded MT Bold" pitchFamily="34" charset="0"/>
                <a:sym typeface="Symbol" pitchFamily="18" charset="2"/>
              </a:rPr>
              <a:t>o</a:t>
            </a:r>
            <a:r>
              <a:rPr lang="en-US" sz="1600" b="1">
                <a:latin typeface="Arial Rounded MT Bold" pitchFamily="34" charset="0"/>
                <a:sym typeface="Symbol" pitchFamily="18" charset="2"/>
              </a:rPr>
              <a:t> &gt; alílico 1</a:t>
            </a:r>
            <a:r>
              <a:rPr lang="en-US" sz="1600" b="1" baseline="30000">
                <a:latin typeface="Arial Rounded MT Bold" pitchFamily="34" charset="0"/>
                <a:sym typeface="Symbol" pitchFamily="18" charset="2"/>
              </a:rPr>
              <a:t>o</a:t>
            </a:r>
            <a:r>
              <a:rPr lang="en-US" sz="1600" b="1">
                <a:latin typeface="Arial Rounded MT Bold" pitchFamily="34" charset="0"/>
                <a:sym typeface="Symbol" pitchFamily="18" charset="2"/>
              </a:rPr>
              <a:t>  2</a:t>
            </a:r>
            <a:r>
              <a:rPr lang="en-US" sz="1600" b="1" baseline="30000">
                <a:latin typeface="Arial Rounded MT Bold" pitchFamily="34" charset="0"/>
                <a:sym typeface="Symbol" pitchFamily="18" charset="2"/>
              </a:rPr>
              <a:t>o</a:t>
            </a:r>
            <a:r>
              <a:rPr lang="en-US" sz="1600" b="1">
                <a:latin typeface="Arial Rounded MT Bold" pitchFamily="34" charset="0"/>
                <a:sym typeface="Symbol" pitchFamily="18" charset="2"/>
              </a:rPr>
              <a:t> &gt; 1</a:t>
            </a:r>
            <a:r>
              <a:rPr lang="en-US" sz="1600" b="1" baseline="30000">
                <a:latin typeface="Arial Rounded MT Bold" pitchFamily="34" charset="0"/>
                <a:sym typeface="Symbol" pitchFamily="18" charset="2"/>
              </a:rPr>
              <a:t>o</a:t>
            </a:r>
            <a:r>
              <a:rPr lang="en-US" sz="1600" b="1">
                <a:latin typeface="Arial Rounded MT Bold" pitchFamily="34" charset="0"/>
                <a:sym typeface="Symbol" pitchFamily="18" charset="2"/>
              </a:rPr>
              <a:t> &gt; vinílico</a:t>
            </a:r>
          </a:p>
        </p:txBody>
      </p:sp>
      <p:sp>
        <p:nvSpPr>
          <p:cNvPr id="189446" name="AutoShape 14"/>
          <p:cNvSpPr>
            <a:spLocks noChangeArrowheads="1"/>
          </p:cNvSpPr>
          <p:nvPr/>
        </p:nvSpPr>
        <p:spPr bwMode="auto">
          <a:xfrm>
            <a:off x="228600" y="3898900"/>
            <a:ext cx="8610600" cy="685800"/>
          </a:xfrm>
          <a:prstGeom prst="leftArrow">
            <a:avLst>
              <a:gd name="adj1" fmla="val 50000"/>
              <a:gd name="adj2" fmla="val 313889"/>
            </a:avLst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89447" name="Text Box 15"/>
          <p:cNvSpPr txBox="1">
            <a:spLocks noChangeArrowheads="1"/>
          </p:cNvSpPr>
          <p:nvPr/>
        </p:nvSpPr>
        <p:spPr bwMode="auto">
          <a:xfrm>
            <a:off x="2514600" y="4051300"/>
            <a:ext cx="66294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latin typeface="Helvetica" pitchFamily="34" charset="0"/>
              </a:rPr>
              <a:t>Estabilidade carbocátion crescente</a:t>
            </a:r>
          </a:p>
        </p:txBody>
      </p:sp>
      <p:sp>
        <p:nvSpPr>
          <p:cNvPr id="189448" name="AutoShape 16"/>
          <p:cNvSpPr>
            <a:spLocks noChangeArrowheads="1"/>
          </p:cNvSpPr>
          <p:nvPr/>
        </p:nvSpPr>
        <p:spPr bwMode="auto">
          <a:xfrm>
            <a:off x="250825" y="4827588"/>
            <a:ext cx="8610600" cy="685800"/>
          </a:xfrm>
          <a:prstGeom prst="leftArrow">
            <a:avLst>
              <a:gd name="adj1" fmla="val 50000"/>
              <a:gd name="adj2" fmla="val 313889"/>
            </a:avLst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89449" name="Text Box 17"/>
          <p:cNvSpPr txBox="1">
            <a:spLocks noChangeArrowheads="1"/>
          </p:cNvSpPr>
          <p:nvPr/>
        </p:nvSpPr>
        <p:spPr bwMode="auto">
          <a:xfrm>
            <a:off x="2514600" y="4972050"/>
            <a:ext cx="66294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latin typeface="Helvetica" pitchFamily="34" charset="0"/>
              </a:rPr>
              <a:t>Velocidade da reação crescente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reações de eliminação E</a:t>
            </a:r>
            <a:r>
              <a:rPr lang="en-US" sz="3200" b="1" baseline="-250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33124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33125" name="Text Box 4"/>
          <p:cNvSpPr txBox="1">
            <a:spLocks noChangeArrowheads="1"/>
          </p:cNvSpPr>
          <p:nvPr/>
        </p:nvSpPr>
        <p:spPr bwMode="auto">
          <a:xfrm>
            <a:off x="179388" y="1196975"/>
            <a:ext cx="896461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Ocorrendo a formação de carbocátions, estes tenderão a se rearranjar, caso seja possível a formação de um carbocátion mais estável.</a:t>
            </a:r>
          </a:p>
        </p:txBody>
      </p:sp>
      <p:graphicFrame>
        <p:nvGraphicFramePr>
          <p:cNvPr id="133122" name="Object 10"/>
          <p:cNvGraphicFramePr>
            <a:graphicFrameLocks noChangeAspect="1"/>
          </p:cNvGraphicFramePr>
          <p:nvPr/>
        </p:nvGraphicFramePr>
        <p:xfrm>
          <a:off x="250825" y="2565400"/>
          <a:ext cx="8686800" cy="333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26" name="Photo Editor Photo" r:id="rId3" imgW="7438095" imgH="2857899" progId="">
                  <p:embed/>
                </p:oleObj>
              </mc:Choice>
              <mc:Fallback>
                <p:oleObj name="Photo Editor Photo" r:id="rId3" imgW="7438095" imgH="2857899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565400"/>
                        <a:ext cx="8686800" cy="333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reações de eliminação E</a:t>
            </a:r>
            <a:r>
              <a:rPr lang="en-US" sz="3200" b="1" baseline="-250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34148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34149" name="Text Box 7"/>
          <p:cNvSpPr txBox="1">
            <a:spLocks noChangeArrowheads="1"/>
          </p:cNvSpPr>
          <p:nvPr/>
        </p:nvSpPr>
        <p:spPr bwMode="auto">
          <a:xfrm>
            <a:off x="457200" y="4419600"/>
            <a:ext cx="8229600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1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800"/>
              <a:t> </a:t>
            </a:r>
            <a:r>
              <a:rPr lang="en-US" sz="2800" b="1"/>
              <a:t>Quanto mais substituído o alceno </a:t>
            </a:r>
            <a:r>
              <a:rPr lang="en-US" sz="2800" b="1">
                <a:sym typeface="Wingdings" pitchFamily="2" charset="2"/>
              </a:rPr>
              <a:t> mais estável</a:t>
            </a:r>
            <a:endParaRPr lang="en-US" sz="2800" b="1"/>
          </a:p>
          <a:p>
            <a:pPr>
              <a:lnSpc>
                <a:spcPct val="90000"/>
              </a:lnSpc>
              <a:spcBef>
                <a:spcPct val="1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800" b="1"/>
              <a:t> </a:t>
            </a:r>
          </a:p>
          <a:p>
            <a:pPr>
              <a:lnSpc>
                <a:spcPct val="90000"/>
              </a:lnSpc>
              <a:spcBef>
                <a:spcPct val="1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800" b="1"/>
              <a:t>O alceno mais substituído será formado mais rapidamente.</a:t>
            </a:r>
            <a:endParaRPr lang="en-US" b="1"/>
          </a:p>
        </p:txBody>
      </p:sp>
      <p:graphicFrame>
        <p:nvGraphicFramePr>
          <p:cNvPr id="134146" name="Object 8"/>
          <p:cNvGraphicFramePr>
            <a:graphicFrameLocks noChangeAspect="1"/>
          </p:cNvGraphicFramePr>
          <p:nvPr/>
        </p:nvGraphicFramePr>
        <p:xfrm>
          <a:off x="323850" y="2565400"/>
          <a:ext cx="8569325" cy="153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50" name="Photo Editor Photo" r:id="rId3" imgW="7438095" imgH="1333333" progId="">
                  <p:embed/>
                </p:oleObj>
              </mc:Choice>
              <mc:Fallback>
                <p:oleObj name="Photo Editor Photo" r:id="rId3" imgW="7438095" imgH="1333333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565400"/>
                        <a:ext cx="8569325" cy="1535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50" name="Text Box 9"/>
          <p:cNvSpPr txBox="1">
            <a:spLocks noChangeArrowheads="1"/>
          </p:cNvSpPr>
          <p:nvPr/>
        </p:nvSpPr>
        <p:spPr bwMode="auto">
          <a:xfrm>
            <a:off x="179388" y="1196975"/>
            <a:ext cx="896461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Sendo possível ocorrer a formação de mais de 1 produto, o produto termodinamicamente mais estável será formado preferencialmente.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reações de eliminação E</a:t>
            </a:r>
            <a:r>
              <a:rPr lang="en-US" sz="3200" b="1" baseline="-250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35172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graphicFrame>
        <p:nvGraphicFramePr>
          <p:cNvPr id="135170" name="Object 7"/>
          <p:cNvGraphicFramePr>
            <a:graphicFrameLocks noChangeAspect="1"/>
          </p:cNvGraphicFramePr>
          <p:nvPr/>
        </p:nvGraphicFramePr>
        <p:xfrm>
          <a:off x="250825" y="2492375"/>
          <a:ext cx="8640763" cy="407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74" name="Photo Editor Photo" r:id="rId3" imgW="7478169" imgH="3524742" progId="">
                  <p:embed/>
                </p:oleObj>
              </mc:Choice>
              <mc:Fallback>
                <p:oleObj name="Photo Editor Photo" r:id="rId3" imgW="7478169" imgH="3524742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492375"/>
                        <a:ext cx="8640763" cy="407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173" name="Text Box 8"/>
          <p:cNvSpPr txBox="1">
            <a:spLocks noChangeArrowheads="1"/>
          </p:cNvSpPr>
          <p:nvPr/>
        </p:nvSpPr>
        <p:spPr bwMode="auto">
          <a:xfrm>
            <a:off x="179388" y="1341438"/>
            <a:ext cx="87137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Energia livre X coordenadas de reação da eliminação de HCl do 2-cloro-2-metilbutano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reações de eliminação E</a:t>
            </a:r>
            <a:r>
              <a:rPr lang="en-US" sz="3200" b="1" baseline="-250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36196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36197" name="Text Box 5"/>
          <p:cNvSpPr txBox="1">
            <a:spLocks noChangeArrowheads="1"/>
          </p:cNvSpPr>
          <p:nvPr/>
        </p:nvSpPr>
        <p:spPr bwMode="auto">
          <a:xfrm>
            <a:off x="179388" y="1341438"/>
            <a:ext cx="8713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Desidratação de álcoois </a:t>
            </a:r>
            <a:r>
              <a:rPr lang="pt-BR" b="1">
                <a:sym typeface="Wingdings" pitchFamily="2" charset="2"/>
              </a:rPr>
              <a:t> tipicamente E</a:t>
            </a:r>
            <a:r>
              <a:rPr lang="pt-BR" b="1" baseline="-25000">
                <a:sym typeface="Wingdings" pitchFamily="2" charset="2"/>
              </a:rPr>
              <a:t>1</a:t>
            </a:r>
            <a:endParaRPr lang="pt-BR" b="1" baseline="-25000"/>
          </a:p>
        </p:txBody>
      </p:sp>
      <p:graphicFrame>
        <p:nvGraphicFramePr>
          <p:cNvPr id="136194" name="Object 6"/>
          <p:cNvGraphicFramePr>
            <a:graphicFrameLocks noChangeAspect="1"/>
          </p:cNvGraphicFramePr>
          <p:nvPr/>
        </p:nvGraphicFramePr>
        <p:xfrm>
          <a:off x="1042988" y="1773238"/>
          <a:ext cx="7200900" cy="499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98" name="CS ChemDraw Drawing" r:id="rId3" imgW="6355800" imgH="4407840" progId="">
                  <p:embed/>
                </p:oleObj>
              </mc:Choice>
              <mc:Fallback>
                <p:oleObj name="CS ChemDraw Drawing" r:id="rId3" imgW="6355800" imgH="440784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773238"/>
                        <a:ext cx="7200900" cy="499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reações de eliminação E</a:t>
            </a:r>
            <a:r>
              <a:rPr lang="en-US" sz="3200" b="1" baseline="-250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37221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37222" name="Text Box 4"/>
          <p:cNvSpPr txBox="1">
            <a:spLocks noChangeArrowheads="1"/>
          </p:cNvSpPr>
          <p:nvPr/>
        </p:nvSpPr>
        <p:spPr bwMode="auto">
          <a:xfrm>
            <a:off x="179388" y="1341438"/>
            <a:ext cx="8713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Desidratação de álcoois </a:t>
            </a:r>
            <a:r>
              <a:rPr lang="pt-BR" b="1">
                <a:sym typeface="Wingdings" pitchFamily="2" charset="2"/>
              </a:rPr>
              <a:t> tipicamente E</a:t>
            </a:r>
            <a:r>
              <a:rPr lang="pt-BR" b="1" baseline="-25000">
                <a:sym typeface="Wingdings" pitchFamily="2" charset="2"/>
              </a:rPr>
              <a:t>1</a:t>
            </a:r>
            <a:endParaRPr lang="pt-BR" b="1" baseline="-25000"/>
          </a:p>
        </p:txBody>
      </p:sp>
      <p:graphicFrame>
        <p:nvGraphicFramePr>
          <p:cNvPr id="137218" name="Object 8"/>
          <p:cNvGraphicFramePr>
            <a:graphicFrameLocks noChangeAspect="1"/>
          </p:cNvGraphicFramePr>
          <p:nvPr/>
        </p:nvGraphicFramePr>
        <p:xfrm>
          <a:off x="395288" y="4868863"/>
          <a:ext cx="8305800" cy="1366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6" name="Photo Editor Photo" r:id="rId3" imgW="7542857" imgH="2905531" progId="">
                  <p:embed/>
                </p:oleObj>
              </mc:Choice>
              <mc:Fallback>
                <p:oleObj name="Photo Editor Photo" r:id="rId3" imgW="7542857" imgH="2905531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7249"/>
                      <a:stretch>
                        <a:fillRect/>
                      </a:stretch>
                    </p:blipFill>
                    <p:spPr bwMode="auto">
                      <a:xfrm>
                        <a:off x="395288" y="4868863"/>
                        <a:ext cx="8305800" cy="1366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219" name="Object 10"/>
          <p:cNvGraphicFramePr>
            <a:graphicFrameLocks noChangeAspect="1"/>
          </p:cNvGraphicFramePr>
          <p:nvPr/>
        </p:nvGraphicFramePr>
        <p:xfrm>
          <a:off x="971550" y="1989138"/>
          <a:ext cx="7343775" cy="2551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7" name="CS ChemDraw Drawing" r:id="rId5" imgW="5443200" imgH="1891080" progId="">
                  <p:embed/>
                </p:oleObj>
              </mc:Choice>
              <mc:Fallback>
                <p:oleObj name="CS ChemDraw Drawing" r:id="rId5" imgW="5443200" imgH="1891080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989138"/>
                        <a:ext cx="7343775" cy="2551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223" name="Text Box 11"/>
          <p:cNvSpPr txBox="1">
            <a:spLocks noChangeArrowheads="1"/>
          </p:cNvSpPr>
          <p:nvPr/>
        </p:nvSpPr>
        <p:spPr bwMode="auto">
          <a:xfrm>
            <a:off x="1547813" y="6165850"/>
            <a:ext cx="6367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Deve-se remover a água do meio reacional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reações de eliminação E</a:t>
            </a:r>
            <a:r>
              <a:rPr lang="en-US" sz="3200" b="1" baseline="-250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38244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38245" name="Text Box 4"/>
          <p:cNvSpPr txBox="1">
            <a:spLocks noChangeArrowheads="1"/>
          </p:cNvSpPr>
          <p:nvPr/>
        </p:nvSpPr>
        <p:spPr bwMode="auto">
          <a:xfrm>
            <a:off x="179388" y="1341438"/>
            <a:ext cx="8713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Desidratação de álcoois </a:t>
            </a:r>
            <a:r>
              <a:rPr lang="pt-BR" b="1">
                <a:sym typeface="Wingdings" pitchFamily="2" charset="2"/>
              </a:rPr>
              <a:t> tipicamente E</a:t>
            </a:r>
            <a:r>
              <a:rPr lang="pt-BR" b="1" baseline="-25000">
                <a:sym typeface="Wingdings" pitchFamily="2" charset="2"/>
              </a:rPr>
              <a:t>1</a:t>
            </a:r>
            <a:endParaRPr lang="pt-BR" b="1" baseline="-25000"/>
          </a:p>
        </p:txBody>
      </p:sp>
      <p:graphicFrame>
        <p:nvGraphicFramePr>
          <p:cNvPr id="138242" name="Object 8"/>
          <p:cNvGraphicFramePr>
            <a:graphicFrameLocks noChangeAspect="1"/>
          </p:cNvGraphicFramePr>
          <p:nvPr/>
        </p:nvGraphicFramePr>
        <p:xfrm>
          <a:off x="250825" y="1887538"/>
          <a:ext cx="8424863" cy="477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46" name="Photo Editor Photo" r:id="rId3" imgW="7478169" imgH="4238095" progId="">
                  <p:embed/>
                </p:oleObj>
              </mc:Choice>
              <mc:Fallback>
                <p:oleObj name="Photo Editor Photo" r:id="rId3" imgW="7478169" imgH="4238095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887538"/>
                        <a:ext cx="8424863" cy="4773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8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reações de eliminação E</a:t>
            </a:r>
            <a:r>
              <a:rPr lang="en-US" sz="3200" b="1" baseline="-250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39269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39270" name="Text Box 4"/>
          <p:cNvSpPr txBox="1">
            <a:spLocks noChangeArrowheads="1"/>
          </p:cNvSpPr>
          <p:nvPr/>
        </p:nvSpPr>
        <p:spPr bwMode="auto">
          <a:xfrm>
            <a:off x="179388" y="1341438"/>
            <a:ext cx="8713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Todavia, a desidratação de álcoois 1</a:t>
            </a:r>
            <a:r>
              <a:rPr lang="pt-BR" b="1" baseline="30000"/>
              <a:t>os</a:t>
            </a:r>
            <a:r>
              <a:rPr lang="pt-BR" b="1"/>
              <a:t> </a:t>
            </a:r>
            <a:r>
              <a:rPr lang="pt-BR" b="1">
                <a:sym typeface="Wingdings" pitchFamily="2" charset="2"/>
              </a:rPr>
              <a:t> tipicamente E</a:t>
            </a:r>
            <a:r>
              <a:rPr lang="pt-BR" b="1" baseline="-25000">
                <a:sym typeface="Wingdings" pitchFamily="2" charset="2"/>
              </a:rPr>
              <a:t>2</a:t>
            </a:r>
            <a:endParaRPr lang="pt-BR" b="1" baseline="-25000"/>
          </a:p>
        </p:txBody>
      </p:sp>
      <p:graphicFrame>
        <p:nvGraphicFramePr>
          <p:cNvPr id="139266" name="Object 6"/>
          <p:cNvGraphicFramePr>
            <a:graphicFrameLocks noChangeAspect="1"/>
          </p:cNvGraphicFramePr>
          <p:nvPr/>
        </p:nvGraphicFramePr>
        <p:xfrm>
          <a:off x="971550" y="1916113"/>
          <a:ext cx="6840538" cy="224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74" name="Photo Editor Photo" r:id="rId3" imgW="7504762" imgH="2886478" progId="">
                  <p:embed/>
                </p:oleObj>
              </mc:Choice>
              <mc:Fallback>
                <p:oleObj name="Photo Editor Photo" r:id="rId3" imgW="7504762" imgH="2886478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4711"/>
                      <a:stretch>
                        <a:fillRect/>
                      </a:stretch>
                    </p:blipFill>
                    <p:spPr bwMode="auto">
                      <a:xfrm>
                        <a:off x="971550" y="1916113"/>
                        <a:ext cx="6840538" cy="2243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271" name="Text Box 7"/>
          <p:cNvSpPr txBox="1">
            <a:spLocks noChangeArrowheads="1"/>
          </p:cNvSpPr>
          <p:nvPr/>
        </p:nvSpPr>
        <p:spPr bwMode="auto">
          <a:xfrm>
            <a:off x="250825" y="4292600"/>
            <a:ext cx="6665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É uma reação competitiva com a reação S</a:t>
            </a:r>
            <a:r>
              <a:rPr lang="pt-BR" b="1" baseline="-25000"/>
              <a:t>N</a:t>
            </a:r>
            <a:r>
              <a:rPr lang="pt-BR" b="1"/>
              <a:t>2.</a:t>
            </a:r>
          </a:p>
        </p:txBody>
      </p:sp>
      <p:graphicFrame>
        <p:nvGraphicFramePr>
          <p:cNvPr id="139267" name="Object 8"/>
          <p:cNvGraphicFramePr>
            <a:graphicFrameLocks noChangeAspect="1"/>
          </p:cNvGraphicFramePr>
          <p:nvPr/>
        </p:nvGraphicFramePr>
        <p:xfrm>
          <a:off x="971550" y="4797425"/>
          <a:ext cx="669607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75" name="Photo Editor Photo" r:id="rId5" imgW="7516274" imgH="2219635" progId="">
                  <p:embed/>
                </p:oleObj>
              </mc:Choice>
              <mc:Fallback>
                <p:oleObj name="Photo Editor Photo" r:id="rId5" imgW="7516274" imgH="2219635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4797425"/>
                        <a:ext cx="6696075" cy="197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827088" y="0"/>
            <a:ext cx="77946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Substituição Nucleofílica</a:t>
            </a:r>
          </a:p>
        </p:txBody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1547813" y="549275"/>
            <a:ext cx="6103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Nucleófilos X tamanho e polarizabilidade</a:t>
            </a:r>
          </a:p>
        </p:txBody>
      </p:sp>
      <p:sp>
        <p:nvSpPr>
          <p:cNvPr id="14342" name="Text Box 5"/>
          <p:cNvSpPr txBox="1">
            <a:spLocks noChangeArrowheads="1"/>
          </p:cNvSpPr>
          <p:nvPr/>
        </p:nvSpPr>
        <p:spPr bwMode="auto">
          <a:xfrm>
            <a:off x="252413" y="1268413"/>
            <a:ext cx="8891587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200" b="1"/>
              <a:t>Nucleófilos pequenos têm maior poder nucleófilo (são menos sujeitos a impedimento estérico), exceto no caso do átomo ser mais eletronegativo (o que diminui a nucleofilicidade). Átomo mais polarizável (carga negativa dispersa) aumenta a nucleofilicidade.</a:t>
            </a:r>
          </a:p>
        </p:txBody>
      </p:sp>
      <p:graphicFrame>
        <p:nvGraphicFramePr>
          <p:cNvPr id="14338" name="Object 8"/>
          <p:cNvGraphicFramePr>
            <a:graphicFrameLocks noChangeAspect="1"/>
          </p:cNvGraphicFramePr>
          <p:nvPr/>
        </p:nvGraphicFramePr>
        <p:xfrm>
          <a:off x="1620838" y="3141663"/>
          <a:ext cx="5689600" cy="353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Photo Editor Photo" r:id="rId3" imgW="7552381" imgH="4686954" progId="">
                  <p:embed/>
                </p:oleObj>
              </mc:Choice>
              <mc:Fallback>
                <p:oleObj name="Photo Editor Photo" r:id="rId3" imgW="7552381" imgH="4686954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0838" y="3141663"/>
                        <a:ext cx="5689600" cy="353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seletividade reacional</a:t>
            </a:r>
            <a:endParaRPr lang="en-US" sz="3200" b="1" baseline="-25000">
              <a:solidFill>
                <a:schemeClr val="tx2"/>
              </a:solidFill>
            </a:endParaRPr>
          </a:p>
        </p:txBody>
      </p:sp>
      <p:sp>
        <p:nvSpPr>
          <p:cNvPr id="190467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90468" name="Text Box 4"/>
          <p:cNvSpPr txBox="1">
            <a:spLocks noChangeArrowheads="1"/>
          </p:cNvSpPr>
          <p:nvPr/>
        </p:nvSpPr>
        <p:spPr bwMode="auto">
          <a:xfrm>
            <a:off x="179388" y="1341438"/>
            <a:ext cx="87137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Logo, existem problemas de competitividade reacional:</a:t>
            </a:r>
          </a:p>
          <a:p>
            <a:pPr algn="ctr"/>
            <a:r>
              <a:rPr lang="pt-BR" b="1">
                <a:solidFill>
                  <a:schemeClr val="hlink"/>
                </a:solidFill>
              </a:rPr>
              <a:t>S</a:t>
            </a:r>
            <a:r>
              <a:rPr lang="pt-BR" b="1" baseline="-25000">
                <a:solidFill>
                  <a:schemeClr val="hlink"/>
                </a:solidFill>
              </a:rPr>
              <a:t>N</a:t>
            </a:r>
            <a:r>
              <a:rPr lang="pt-BR" b="1">
                <a:solidFill>
                  <a:schemeClr val="hlink"/>
                </a:solidFill>
              </a:rPr>
              <a:t>2</a:t>
            </a:r>
            <a:r>
              <a:rPr lang="pt-BR" b="1"/>
              <a:t> X </a:t>
            </a:r>
            <a:r>
              <a:rPr lang="pt-BR" b="1">
                <a:solidFill>
                  <a:schemeClr val="hlink"/>
                </a:solidFill>
              </a:rPr>
              <a:t>E</a:t>
            </a:r>
            <a:r>
              <a:rPr lang="pt-BR" b="1" baseline="-25000">
                <a:solidFill>
                  <a:schemeClr val="hlink"/>
                </a:solidFill>
              </a:rPr>
              <a:t>2</a:t>
            </a:r>
            <a:r>
              <a:rPr lang="pt-BR" b="1"/>
              <a:t> e </a:t>
            </a:r>
            <a:r>
              <a:rPr lang="pt-BR" b="1">
                <a:solidFill>
                  <a:schemeClr val="hlink"/>
                </a:solidFill>
              </a:rPr>
              <a:t>S</a:t>
            </a:r>
            <a:r>
              <a:rPr lang="pt-BR" b="1" baseline="-25000">
                <a:solidFill>
                  <a:schemeClr val="hlink"/>
                </a:solidFill>
              </a:rPr>
              <a:t>N</a:t>
            </a:r>
            <a:r>
              <a:rPr lang="pt-BR" b="1">
                <a:solidFill>
                  <a:schemeClr val="hlink"/>
                </a:solidFill>
              </a:rPr>
              <a:t>1</a:t>
            </a:r>
            <a:r>
              <a:rPr lang="pt-BR" b="1"/>
              <a:t> X </a:t>
            </a:r>
            <a:r>
              <a:rPr lang="pt-BR" b="1">
                <a:solidFill>
                  <a:schemeClr val="hlink"/>
                </a:solidFill>
              </a:rPr>
              <a:t>E</a:t>
            </a:r>
            <a:r>
              <a:rPr lang="pt-BR" b="1" baseline="-25000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190469" name="Rectangle 8"/>
          <p:cNvSpPr>
            <a:spLocks noChangeArrowheads="1"/>
          </p:cNvSpPr>
          <p:nvPr/>
        </p:nvSpPr>
        <p:spPr bwMode="auto">
          <a:xfrm>
            <a:off x="0" y="2420938"/>
            <a:ext cx="9144000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800" b="1"/>
              <a:t>Condições favoráveis a E</a:t>
            </a:r>
            <a:r>
              <a:rPr lang="en-US" sz="2800" b="1" baseline="-25000"/>
              <a:t>2</a:t>
            </a:r>
            <a:r>
              <a:rPr lang="en-US" sz="2800" b="1"/>
              <a:t> também favorecem S</a:t>
            </a:r>
            <a:r>
              <a:rPr lang="en-US" sz="2800" b="1" baseline="-25000"/>
              <a:t>N</a:t>
            </a:r>
            <a:r>
              <a:rPr lang="en-US" sz="2800" b="1"/>
              <a:t>2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1200" b="1"/>
              <a:t>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800" b="1"/>
              <a:t>Condições favoráveis a E</a:t>
            </a:r>
            <a:r>
              <a:rPr lang="en-US" sz="2800" b="1" baseline="-25000"/>
              <a:t>1</a:t>
            </a:r>
            <a:r>
              <a:rPr lang="en-US" sz="2800" b="1"/>
              <a:t> também favorecem S</a:t>
            </a:r>
            <a:r>
              <a:rPr lang="en-US" sz="2800" b="1" baseline="-25000"/>
              <a:t>N</a:t>
            </a:r>
            <a:r>
              <a:rPr lang="en-US" sz="2800" b="1"/>
              <a:t>1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en-US" sz="1200" b="1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800" b="1"/>
              <a:t>Não há competição S</a:t>
            </a:r>
            <a:r>
              <a:rPr lang="en-US" sz="2800" b="1" baseline="-25000"/>
              <a:t>N</a:t>
            </a:r>
            <a:r>
              <a:rPr lang="en-US" sz="2800" b="1"/>
              <a:t>2/E1 ou S</a:t>
            </a:r>
            <a:r>
              <a:rPr lang="en-US" sz="2800" b="1" baseline="-25000"/>
              <a:t>N</a:t>
            </a:r>
            <a:r>
              <a:rPr lang="en-US" sz="2800" b="1"/>
              <a:t>1/E2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en-US" sz="1200" b="1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800" b="1"/>
              <a:t>Considerar qual das duas hipóteses será mais favorável: S</a:t>
            </a:r>
            <a:r>
              <a:rPr lang="en-US" sz="2800" b="1" baseline="-25000"/>
              <a:t>N</a:t>
            </a:r>
            <a:r>
              <a:rPr lang="en-US" sz="2800" b="1"/>
              <a:t>2/E2 ou S</a:t>
            </a:r>
            <a:r>
              <a:rPr lang="en-US" sz="2800" b="1" baseline="-25000"/>
              <a:t>N</a:t>
            </a:r>
            <a:r>
              <a:rPr lang="en-US" sz="2800" b="1"/>
              <a:t>1/E1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en-US" sz="1200" b="1"/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</a:pPr>
            <a:r>
              <a:rPr lang="en-US" b="1"/>
              <a:t>Halogenetos 1</a:t>
            </a:r>
            <a:r>
              <a:rPr lang="en-US" b="1" baseline="30000"/>
              <a:t>o</a:t>
            </a:r>
            <a:r>
              <a:rPr lang="en-US" b="1"/>
              <a:t>s </a:t>
            </a:r>
            <a:r>
              <a:rPr lang="en-US" b="1">
                <a:sym typeface="Wingdings" pitchFamily="2" charset="2"/>
              </a:rPr>
              <a:t></a:t>
            </a:r>
            <a:r>
              <a:rPr lang="en-US" b="1"/>
              <a:t> somente S</a:t>
            </a:r>
            <a:r>
              <a:rPr lang="en-US" b="1" baseline="-25000"/>
              <a:t>N</a:t>
            </a:r>
            <a:r>
              <a:rPr lang="en-US" b="1"/>
              <a:t>2/E2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</a:pPr>
            <a:r>
              <a:rPr lang="en-US" b="1"/>
              <a:t>Halogenetos 2</a:t>
            </a:r>
            <a:r>
              <a:rPr lang="en-US" b="1" baseline="30000"/>
              <a:t>o</a:t>
            </a:r>
            <a:r>
              <a:rPr lang="en-US" b="1"/>
              <a:t>s ou 3</a:t>
            </a:r>
            <a:r>
              <a:rPr lang="en-US" b="1" baseline="30000"/>
              <a:t>o</a:t>
            </a:r>
            <a:r>
              <a:rPr lang="en-US" b="1"/>
              <a:t>s, S</a:t>
            </a:r>
            <a:r>
              <a:rPr lang="en-US" b="1" baseline="-25000"/>
              <a:t>N</a:t>
            </a:r>
            <a:r>
              <a:rPr lang="en-US" b="1"/>
              <a:t>2/E2 ou S</a:t>
            </a:r>
            <a:r>
              <a:rPr lang="en-US" b="1" baseline="-25000"/>
              <a:t>N</a:t>
            </a:r>
            <a:r>
              <a:rPr lang="en-US" b="1"/>
              <a:t>1/E1. Depende da condição reacional.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seletividade reacional</a:t>
            </a:r>
            <a:endParaRPr lang="en-US" sz="3200" b="1" baseline="-25000">
              <a:solidFill>
                <a:schemeClr val="tx2"/>
              </a:solidFill>
            </a:endParaRPr>
          </a:p>
        </p:txBody>
      </p:sp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91492" name="Rectangle 6"/>
          <p:cNvSpPr>
            <a:spLocks noChangeArrowheads="1"/>
          </p:cNvSpPr>
          <p:nvPr/>
        </p:nvSpPr>
        <p:spPr bwMode="auto">
          <a:xfrm>
            <a:off x="250825" y="15573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3200" b="1"/>
              <a:t>Reações S</a:t>
            </a:r>
            <a:r>
              <a:rPr lang="en-US" sz="3200" b="1" baseline="-25000"/>
              <a:t>N</a:t>
            </a:r>
            <a:r>
              <a:rPr lang="en-US" sz="3200" b="1"/>
              <a:t>2/E2 são favorecidas em soluções concentradas de um bom nucleófilo/base forte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en-US" sz="3200"/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3200" b="1"/>
              <a:t>Reações S</a:t>
            </a:r>
            <a:r>
              <a:rPr lang="en-US" sz="3200" b="1" baseline="-25000"/>
              <a:t>N</a:t>
            </a:r>
            <a:r>
              <a:rPr lang="en-US" sz="3200" b="1"/>
              <a:t>1/E1 são favorecidas na presença de nucleófilos fracos/bases fracas.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seletividade reacional</a:t>
            </a:r>
            <a:endParaRPr lang="en-US" sz="3200" b="1" baseline="-25000">
              <a:solidFill>
                <a:schemeClr val="tx2"/>
              </a:solidFill>
            </a:endParaRPr>
          </a:p>
        </p:txBody>
      </p:sp>
      <p:sp>
        <p:nvSpPr>
          <p:cNvPr id="192515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92516" name="Rectangle 5"/>
          <p:cNvSpPr>
            <a:spLocks noChangeArrowheads="1"/>
          </p:cNvSpPr>
          <p:nvPr/>
        </p:nvSpPr>
        <p:spPr bwMode="auto">
          <a:xfrm>
            <a:off x="539750" y="1268413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800" b="1"/>
              <a:t>Halogenetos 1os </a:t>
            </a:r>
            <a:r>
              <a:rPr lang="en-US" sz="2800" b="1">
                <a:sym typeface="Wingdings" pitchFamily="2" charset="2"/>
              </a:rPr>
              <a:t> </a:t>
            </a:r>
            <a:r>
              <a:rPr lang="en-US" sz="2800" b="1">
                <a:solidFill>
                  <a:schemeClr val="hlink"/>
                </a:solidFill>
                <a:sym typeface="Wingdings" pitchFamily="2" charset="2"/>
              </a:rPr>
              <a:t>substituição</a:t>
            </a:r>
            <a:r>
              <a:rPr lang="en-US" sz="2800" b="1">
                <a:sym typeface="Wingdings" pitchFamily="2" charset="2"/>
              </a:rPr>
              <a:t>, a menos que o substrato e/ou o nucleófilo/base sejam volumosos  eliminação.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en-US" sz="2800" b="1"/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800" b="1"/>
              <a:t>Halogenetos 2os </a:t>
            </a:r>
            <a:r>
              <a:rPr lang="en-US" sz="2800" b="1">
                <a:sym typeface="Wingdings" pitchFamily="2" charset="2"/>
              </a:rPr>
              <a:t> difícil de prever</a:t>
            </a:r>
            <a:endParaRPr lang="en-US" sz="2800" b="1"/>
          </a:p>
          <a:p>
            <a:pPr marL="742950" lvl="1" indent="-285750">
              <a:lnSpc>
                <a:spcPct val="95000"/>
              </a:lnSpc>
              <a:spcBef>
                <a:spcPct val="15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</a:pPr>
            <a:r>
              <a:rPr lang="en-US" b="1"/>
              <a:t>Bases fortes e volumosas </a:t>
            </a:r>
            <a:r>
              <a:rPr lang="en-US" b="1">
                <a:sym typeface="Wingdings" pitchFamily="2" charset="2"/>
              </a:rPr>
              <a:t> eliminação.</a:t>
            </a:r>
            <a:endParaRPr lang="en-US" b="1"/>
          </a:p>
          <a:p>
            <a:pPr marL="742950" lvl="1" indent="-285750">
              <a:lnSpc>
                <a:spcPct val="95000"/>
              </a:lnSpc>
              <a:spcBef>
                <a:spcPct val="15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</a:pPr>
            <a:r>
              <a:rPr lang="en-US" b="1"/>
              <a:t>Temperaturas altas </a:t>
            </a:r>
            <a:r>
              <a:rPr lang="en-US" b="1">
                <a:sym typeface="Wingdings" pitchFamily="2" charset="2"/>
              </a:rPr>
              <a:t> eliminação</a:t>
            </a:r>
          </a:p>
          <a:p>
            <a:pPr marL="742950" lvl="1" indent="-285750">
              <a:lnSpc>
                <a:spcPct val="95000"/>
              </a:lnSpc>
              <a:spcBef>
                <a:spcPct val="15000"/>
              </a:spcBef>
              <a:buClr>
                <a:schemeClr val="hlink"/>
              </a:buClr>
              <a:buSzPct val="55000"/>
              <a:buFont typeface="Wingdings" pitchFamily="2" charset="2"/>
              <a:buNone/>
            </a:pPr>
            <a:endParaRPr lang="en-US" b="1"/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800" b="1"/>
              <a:t>Halogenetos 3os </a:t>
            </a:r>
            <a:r>
              <a:rPr lang="en-US" sz="2800" b="1">
                <a:sym typeface="Wingdings" pitchFamily="2" charset="2"/>
              </a:rPr>
              <a:t> </a:t>
            </a:r>
            <a:r>
              <a:rPr lang="en-US" sz="2800" b="1">
                <a:solidFill>
                  <a:schemeClr val="hlink"/>
                </a:solidFill>
                <a:sym typeface="Wingdings" pitchFamily="2" charset="2"/>
              </a:rPr>
              <a:t>somente eliminação</a:t>
            </a:r>
            <a:r>
              <a:rPr lang="en-US" sz="2800" b="1">
                <a:sym typeface="Wingdings" pitchFamily="2" charset="2"/>
              </a:rPr>
              <a:t>. </a:t>
            </a:r>
            <a:endParaRPr lang="en-US" sz="28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reações de eliminação E</a:t>
            </a:r>
            <a:r>
              <a:rPr lang="en-US" sz="3200" b="1" baseline="-250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93539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93540" name="Rectangle 5"/>
          <p:cNvSpPr>
            <a:spLocks noChangeArrowheads="1"/>
          </p:cNvSpPr>
          <p:nvPr/>
        </p:nvSpPr>
        <p:spPr bwMode="auto">
          <a:xfrm>
            <a:off x="533400" y="198120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3200" b="1"/>
              <a:t>Reações S</a:t>
            </a:r>
            <a:r>
              <a:rPr lang="en-US" sz="3200" b="1" baseline="-25000"/>
              <a:t>N</a:t>
            </a:r>
            <a:r>
              <a:rPr lang="en-US" sz="3200" b="1"/>
              <a:t>1 e E1 </a:t>
            </a:r>
            <a:r>
              <a:rPr lang="en-US" sz="3200" b="1">
                <a:sym typeface="Wingdings" pitchFamily="2" charset="2"/>
              </a:rPr>
              <a:t> formação de carbocátion  mesma etapa determinante de velocidade.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en-US" sz="1200" b="1"/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3200" b="1"/>
              <a:t>Halogenetos 1os </a:t>
            </a:r>
            <a:r>
              <a:rPr lang="en-US" sz="3200" b="1">
                <a:sym typeface="Wingdings" pitchFamily="2" charset="2"/>
              </a:rPr>
              <a:t> não sofrem reações </a:t>
            </a:r>
            <a:r>
              <a:rPr lang="en-US" sz="3200" b="1"/>
              <a:t>S</a:t>
            </a:r>
            <a:r>
              <a:rPr lang="en-US" sz="3200" b="1" baseline="-25000"/>
              <a:t>N</a:t>
            </a:r>
            <a:r>
              <a:rPr lang="en-US" sz="3200" b="1"/>
              <a:t>1 ou E1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en-US" sz="1200" b="1"/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3200" b="1"/>
              <a:t>Halogenetos 2os e 3os </a:t>
            </a:r>
            <a:r>
              <a:rPr lang="en-US" sz="3200" b="1">
                <a:sym typeface="Wingdings" pitchFamily="2" charset="2"/>
              </a:rPr>
              <a:t> sofrem eliminação com aumento da temperatura. </a:t>
            </a:r>
            <a:endParaRPr lang="en-US" sz="32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reações de eliminação E</a:t>
            </a:r>
            <a:r>
              <a:rPr lang="en-US" sz="3200" b="1" baseline="-250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94563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94564" name="Rectangle 4"/>
          <p:cNvSpPr>
            <a:spLocks noChangeArrowheads="1"/>
          </p:cNvSpPr>
          <p:nvPr/>
        </p:nvSpPr>
        <p:spPr bwMode="auto">
          <a:xfrm>
            <a:off x="179388" y="1412875"/>
            <a:ext cx="87852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3200" b="1">
                <a:solidFill>
                  <a:schemeClr val="hlink"/>
                </a:solidFill>
              </a:rPr>
              <a:t>Reações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 </a:t>
            </a:r>
            <a:r>
              <a:rPr lang="en-US" sz="3200" b="1">
                <a:solidFill>
                  <a:schemeClr val="hlink"/>
                </a:solidFill>
                <a:sym typeface="Wingdings" pitchFamily="2" charset="2"/>
              </a:rPr>
              <a:t></a:t>
            </a:r>
            <a:r>
              <a:rPr lang="en-US" sz="3200" b="1">
                <a:sym typeface="Wingdings" pitchFamily="2" charset="2"/>
              </a:rPr>
              <a:t> </a:t>
            </a:r>
            <a:r>
              <a:rPr lang="en-US" sz="2800" b="1">
                <a:sym typeface="Wingdings" pitchFamily="2" charset="2"/>
              </a:rPr>
              <a:t>halogenetos 1os ou 2os, bons nucleófilos, solventes polares apróticos, temperaturas baixas.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en-US" sz="1200" b="1"/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3200" b="1">
                <a:solidFill>
                  <a:schemeClr val="hlink"/>
                </a:solidFill>
              </a:rPr>
              <a:t>Reações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</a:t>
            </a:r>
            <a:r>
              <a:rPr lang="en-US" sz="3200" b="1">
                <a:solidFill>
                  <a:schemeClr val="hlink"/>
                </a:solidFill>
                <a:sym typeface="Wingdings" pitchFamily="2" charset="2"/>
              </a:rPr>
              <a:t></a:t>
            </a:r>
            <a:r>
              <a:rPr lang="en-US" sz="3200" b="1">
                <a:sym typeface="Wingdings" pitchFamily="2" charset="2"/>
              </a:rPr>
              <a:t> </a:t>
            </a:r>
            <a:r>
              <a:rPr lang="en-US" sz="2800" b="1">
                <a:sym typeface="Wingdings" pitchFamily="2" charset="2"/>
              </a:rPr>
              <a:t>halogenetos 2os, 3os, benzílicos, bons nucleófilos, solventes polares próticos, temperaturas baixas.</a:t>
            </a:r>
            <a:endParaRPr lang="en-US" sz="3200" b="1"/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en-US" sz="1200" b="1"/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3200" b="1">
                <a:solidFill>
                  <a:schemeClr val="hlink"/>
                </a:solidFill>
              </a:rPr>
              <a:t>Reações E2 </a:t>
            </a:r>
            <a:r>
              <a:rPr lang="en-US" sz="3200" b="1">
                <a:solidFill>
                  <a:schemeClr val="hlink"/>
                </a:solidFill>
                <a:sym typeface="Wingdings" pitchFamily="2" charset="2"/>
              </a:rPr>
              <a:t></a:t>
            </a:r>
            <a:r>
              <a:rPr lang="en-US" sz="3200" b="1">
                <a:sym typeface="Wingdings" pitchFamily="2" charset="2"/>
              </a:rPr>
              <a:t> </a:t>
            </a:r>
            <a:r>
              <a:rPr lang="en-US" sz="2800" b="1">
                <a:sym typeface="Wingdings" pitchFamily="2" charset="2"/>
              </a:rPr>
              <a:t>halogenetos 2os e 3os, bases fortes, solventes polares e apróticos.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en-US" sz="1200" b="1">
              <a:sym typeface="Wingdings" pitchFamily="2" charset="2"/>
            </a:endParaRP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3200" b="1">
                <a:solidFill>
                  <a:schemeClr val="hlink"/>
                </a:solidFill>
                <a:sym typeface="Wingdings" pitchFamily="2" charset="2"/>
              </a:rPr>
              <a:t>Reações E1 </a:t>
            </a:r>
            <a:r>
              <a:rPr lang="en-US" sz="2800" b="1">
                <a:sym typeface="Wingdings" pitchFamily="2" charset="2"/>
              </a:rPr>
              <a:t> halogenetos 3os e benzílicos, bases fortes, solventes polares e próticos.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distinção entre E</a:t>
            </a:r>
            <a:r>
              <a:rPr lang="en-US" sz="3200" b="1" baseline="-25000">
                <a:solidFill>
                  <a:schemeClr val="tx2"/>
                </a:solidFill>
              </a:rPr>
              <a:t>2 </a:t>
            </a:r>
            <a:r>
              <a:rPr lang="en-US" sz="3200" b="1">
                <a:solidFill>
                  <a:schemeClr val="tx2"/>
                </a:solidFill>
              </a:rPr>
              <a:t>e E</a:t>
            </a:r>
            <a:r>
              <a:rPr lang="en-US" sz="3200" b="1" baseline="-250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40292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40293" name="Rectangle 4"/>
          <p:cNvSpPr>
            <a:spLocks noChangeArrowheads="1"/>
          </p:cNvSpPr>
          <p:nvPr/>
        </p:nvSpPr>
        <p:spPr bwMode="auto">
          <a:xfrm>
            <a:off x="179388" y="1268413"/>
            <a:ext cx="87852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5000"/>
              </a:lnSpc>
              <a:spcBef>
                <a:spcPct val="15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800" b="1">
                <a:sym typeface="Wingdings" pitchFamily="2" charset="2"/>
              </a:rPr>
              <a:t>E2  bases fortes, + concentrada</a:t>
            </a:r>
          </a:p>
          <a:p>
            <a:pPr marL="342900" indent="-342900" algn="ctr">
              <a:lnSpc>
                <a:spcPct val="95000"/>
              </a:lnSpc>
              <a:spcBef>
                <a:spcPct val="15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800" b="1">
                <a:sym typeface="Wingdings" pitchFamily="2" charset="2"/>
              </a:rPr>
              <a:t>E1  tanto faz  reação mais lenta</a:t>
            </a:r>
          </a:p>
        </p:txBody>
      </p:sp>
      <p:graphicFrame>
        <p:nvGraphicFramePr>
          <p:cNvPr id="140290" name="Object 6"/>
          <p:cNvGraphicFramePr>
            <a:graphicFrameLocks noChangeAspect="1"/>
          </p:cNvGraphicFramePr>
          <p:nvPr/>
        </p:nvGraphicFramePr>
        <p:xfrm>
          <a:off x="684213" y="2366963"/>
          <a:ext cx="7559675" cy="441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94" name="CS ChemDraw Drawing" r:id="rId3" imgW="5781600" imgH="3378240" progId="">
                  <p:embed/>
                </p:oleObj>
              </mc:Choice>
              <mc:Fallback>
                <p:oleObj name="CS ChemDraw Drawing" r:id="rId3" imgW="5781600" imgH="337824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2366963"/>
                        <a:ext cx="7559675" cy="441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distinção entre E</a:t>
            </a:r>
            <a:r>
              <a:rPr lang="en-US" sz="3200" b="1" baseline="-25000">
                <a:solidFill>
                  <a:schemeClr val="tx2"/>
                </a:solidFill>
              </a:rPr>
              <a:t>2 </a:t>
            </a:r>
            <a:r>
              <a:rPr lang="en-US" sz="3200" b="1">
                <a:solidFill>
                  <a:schemeClr val="tx2"/>
                </a:solidFill>
              </a:rPr>
              <a:t>e E</a:t>
            </a:r>
            <a:r>
              <a:rPr lang="en-US" sz="3200" b="1" baseline="-250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41316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graphicFrame>
        <p:nvGraphicFramePr>
          <p:cNvPr id="141314" name="Object 6"/>
          <p:cNvGraphicFramePr>
            <a:graphicFrameLocks noChangeAspect="1"/>
          </p:cNvGraphicFramePr>
          <p:nvPr/>
        </p:nvGraphicFramePr>
        <p:xfrm>
          <a:off x="684213" y="1217613"/>
          <a:ext cx="7775575" cy="546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18" name="CS ChemDraw Drawing" r:id="rId3" imgW="5970600" imgH="4192560" progId="">
                  <p:embed/>
                </p:oleObj>
              </mc:Choice>
              <mc:Fallback>
                <p:oleObj name="CS ChemDraw Drawing" r:id="rId3" imgW="5970600" imgH="419256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217613"/>
                        <a:ext cx="7775575" cy="546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distinção entre E</a:t>
            </a:r>
            <a:r>
              <a:rPr lang="en-US" sz="3200" b="1" baseline="-25000">
                <a:solidFill>
                  <a:schemeClr val="tx2"/>
                </a:solidFill>
              </a:rPr>
              <a:t>2 </a:t>
            </a:r>
            <a:r>
              <a:rPr lang="en-US" sz="3200" b="1">
                <a:solidFill>
                  <a:schemeClr val="tx2"/>
                </a:solidFill>
              </a:rPr>
              <a:t>e E</a:t>
            </a:r>
            <a:r>
              <a:rPr lang="en-US" sz="3200" b="1" baseline="-250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42341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graphicFrame>
        <p:nvGraphicFramePr>
          <p:cNvPr id="142338" name="Object 5"/>
          <p:cNvGraphicFramePr>
            <a:graphicFrameLocks noChangeAspect="1"/>
          </p:cNvGraphicFramePr>
          <p:nvPr/>
        </p:nvGraphicFramePr>
        <p:xfrm>
          <a:off x="1835150" y="1341438"/>
          <a:ext cx="5905500" cy="172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46" name="CS ChemDraw Drawing" r:id="rId3" imgW="4566960" imgH="1332000" progId="">
                  <p:embed/>
                </p:oleObj>
              </mc:Choice>
              <mc:Fallback>
                <p:oleObj name="CS ChemDraw Drawing" r:id="rId3" imgW="4566960" imgH="133200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1341438"/>
                        <a:ext cx="5905500" cy="172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42" name="Text Box 6"/>
          <p:cNvSpPr txBox="1">
            <a:spLocks noChangeArrowheads="1"/>
          </p:cNvSpPr>
          <p:nvPr/>
        </p:nvSpPr>
        <p:spPr bwMode="auto">
          <a:xfrm>
            <a:off x="2700338" y="3068638"/>
            <a:ext cx="36004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Bases pequenas </a:t>
            </a:r>
            <a:r>
              <a:rPr lang="pt-BR" b="1">
                <a:sym typeface="Wingdings" pitchFamily="2" charset="2"/>
              </a:rPr>
              <a:t> S</a:t>
            </a:r>
            <a:r>
              <a:rPr lang="pt-BR" b="1" baseline="-25000">
                <a:sym typeface="Wingdings" pitchFamily="2" charset="2"/>
              </a:rPr>
              <a:t>N</a:t>
            </a:r>
            <a:r>
              <a:rPr lang="pt-BR" b="1">
                <a:sym typeface="Wingdings" pitchFamily="2" charset="2"/>
              </a:rPr>
              <a:t>2</a:t>
            </a:r>
          </a:p>
          <a:p>
            <a:r>
              <a:rPr lang="pt-BR" b="1">
                <a:sym typeface="Wingdings" pitchFamily="2" charset="2"/>
              </a:rPr>
              <a:t>Bases volumosas  E2</a:t>
            </a:r>
            <a:endParaRPr lang="pt-BR" b="1"/>
          </a:p>
        </p:txBody>
      </p:sp>
      <p:graphicFrame>
        <p:nvGraphicFramePr>
          <p:cNvPr id="142339" name="Object 7"/>
          <p:cNvGraphicFramePr>
            <a:graphicFrameLocks noChangeAspect="1"/>
          </p:cNvGraphicFramePr>
          <p:nvPr/>
        </p:nvGraphicFramePr>
        <p:xfrm>
          <a:off x="179388" y="4149725"/>
          <a:ext cx="8785225" cy="241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47" name="CS ChemDraw Drawing" r:id="rId5" imgW="5994000" imgH="1646640" progId="">
                  <p:embed/>
                </p:oleObj>
              </mc:Choice>
              <mc:Fallback>
                <p:oleObj name="CS ChemDraw Drawing" r:id="rId5" imgW="5994000" imgH="164664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4149725"/>
                        <a:ext cx="8785225" cy="2411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distinção entre E</a:t>
            </a:r>
            <a:r>
              <a:rPr lang="en-US" sz="3200" b="1" baseline="-25000">
                <a:solidFill>
                  <a:schemeClr val="tx2"/>
                </a:solidFill>
              </a:rPr>
              <a:t>2 </a:t>
            </a:r>
            <a:r>
              <a:rPr lang="en-US" sz="3200" b="1">
                <a:solidFill>
                  <a:schemeClr val="tx2"/>
                </a:solidFill>
              </a:rPr>
              <a:t>e E</a:t>
            </a:r>
            <a:r>
              <a:rPr lang="en-US" sz="3200" b="1" baseline="-250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43364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43365" name="Text Box 5"/>
          <p:cNvSpPr txBox="1">
            <a:spLocks noChangeArrowheads="1"/>
          </p:cNvSpPr>
          <p:nvPr/>
        </p:nvSpPr>
        <p:spPr bwMode="auto">
          <a:xfrm>
            <a:off x="684213" y="1341438"/>
            <a:ext cx="80645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	</a:t>
            </a:r>
            <a:r>
              <a:rPr lang="pt-BR" b="1">
                <a:solidFill>
                  <a:schemeClr val="hlink"/>
                </a:solidFill>
              </a:rPr>
              <a:t>Grupos abandonadores em reações E2</a:t>
            </a:r>
          </a:p>
          <a:p>
            <a:pPr>
              <a:buFontTx/>
              <a:buChar char="-"/>
            </a:pPr>
            <a:r>
              <a:rPr lang="pt-BR" b="1"/>
              <a:t>Halogenetos de alquila (Cl-, Br-, I-)</a:t>
            </a:r>
          </a:p>
          <a:p>
            <a:pPr>
              <a:buFontTx/>
              <a:buChar char="-"/>
            </a:pPr>
            <a:r>
              <a:rPr lang="pt-BR" b="1"/>
              <a:t>Álcoois </a:t>
            </a:r>
            <a:r>
              <a:rPr lang="pt-BR" b="1">
                <a:sym typeface="Wingdings" pitchFamily="2" charset="2"/>
              </a:rPr>
              <a:t> água (catalizador ácido)</a:t>
            </a:r>
          </a:p>
          <a:p>
            <a:pPr>
              <a:buFontTx/>
              <a:buChar char="-"/>
            </a:pPr>
            <a:r>
              <a:rPr lang="pt-BR" b="1">
                <a:sym typeface="Wingdings" pitchFamily="2" charset="2"/>
              </a:rPr>
              <a:t>Aminas  sais de amônio quaternários</a:t>
            </a:r>
          </a:p>
          <a:p>
            <a:pPr>
              <a:buFontTx/>
              <a:buChar char="-"/>
            </a:pPr>
            <a:r>
              <a:rPr lang="pt-BR" b="1">
                <a:sym typeface="Wingdings" pitchFamily="2" charset="2"/>
              </a:rPr>
              <a:t>Ânions de ácidos</a:t>
            </a:r>
            <a:endParaRPr lang="pt-BR" b="1"/>
          </a:p>
        </p:txBody>
      </p:sp>
      <p:sp>
        <p:nvSpPr>
          <p:cNvPr id="143366" name="Text Box 7"/>
          <p:cNvSpPr txBox="1">
            <a:spLocks noChangeArrowheads="1"/>
          </p:cNvSpPr>
          <p:nvPr/>
        </p:nvSpPr>
        <p:spPr bwMode="auto">
          <a:xfrm>
            <a:off x="2032000" y="55356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43367" name="Text Box 9"/>
          <p:cNvSpPr txBox="1">
            <a:spLocks noChangeArrowheads="1"/>
          </p:cNvSpPr>
          <p:nvPr/>
        </p:nvSpPr>
        <p:spPr bwMode="auto">
          <a:xfrm>
            <a:off x="2339975" y="5589588"/>
            <a:ext cx="42179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Eliminação de Hofmann</a:t>
            </a:r>
          </a:p>
        </p:txBody>
      </p:sp>
      <p:graphicFrame>
        <p:nvGraphicFramePr>
          <p:cNvPr id="143362" name="Object 10"/>
          <p:cNvGraphicFramePr>
            <a:graphicFrameLocks noChangeAspect="1"/>
          </p:cNvGraphicFramePr>
          <p:nvPr/>
        </p:nvGraphicFramePr>
        <p:xfrm>
          <a:off x="250825" y="3284538"/>
          <a:ext cx="8640763" cy="237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66" name="CS ChemDraw Drawing" r:id="rId3" imgW="6563160" imgH="1801800" progId="">
                  <p:embed/>
                </p:oleObj>
              </mc:Choice>
              <mc:Fallback>
                <p:oleObj name="CS ChemDraw Drawing" r:id="rId3" imgW="6563160" imgH="1801800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3284538"/>
                        <a:ext cx="8640763" cy="237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8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distinção entre E</a:t>
            </a:r>
            <a:r>
              <a:rPr lang="en-US" sz="3200" b="1" baseline="-25000">
                <a:solidFill>
                  <a:schemeClr val="tx2"/>
                </a:solidFill>
              </a:rPr>
              <a:t>2 </a:t>
            </a:r>
            <a:r>
              <a:rPr lang="en-US" sz="3200" b="1">
                <a:solidFill>
                  <a:schemeClr val="tx2"/>
                </a:solidFill>
              </a:rPr>
              <a:t>e E</a:t>
            </a:r>
            <a:r>
              <a:rPr lang="en-US" sz="3200" b="1" baseline="-250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44389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44390" name="Text Box 5"/>
          <p:cNvSpPr txBox="1">
            <a:spLocks noChangeArrowheads="1"/>
          </p:cNvSpPr>
          <p:nvPr/>
        </p:nvSpPr>
        <p:spPr bwMode="auto">
          <a:xfrm>
            <a:off x="2032000" y="55356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44391" name="Text Box 6"/>
          <p:cNvSpPr txBox="1">
            <a:spLocks noChangeArrowheads="1"/>
          </p:cNvSpPr>
          <p:nvPr/>
        </p:nvSpPr>
        <p:spPr bwMode="auto">
          <a:xfrm>
            <a:off x="468313" y="3068638"/>
            <a:ext cx="43799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Degradação de Hofmann</a:t>
            </a:r>
          </a:p>
        </p:txBody>
      </p:sp>
      <p:graphicFrame>
        <p:nvGraphicFramePr>
          <p:cNvPr id="144386" name="Object 9"/>
          <p:cNvGraphicFramePr>
            <a:graphicFrameLocks noChangeAspect="1"/>
          </p:cNvGraphicFramePr>
          <p:nvPr/>
        </p:nvGraphicFramePr>
        <p:xfrm>
          <a:off x="250825" y="1484313"/>
          <a:ext cx="8642350" cy="193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94" name="CS ChemDraw Drawing" r:id="rId3" imgW="6343560" imgH="1424160" progId="">
                  <p:embed/>
                </p:oleObj>
              </mc:Choice>
              <mc:Fallback>
                <p:oleObj name="CS ChemDraw Drawing" r:id="rId3" imgW="6343560" imgH="142416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484313"/>
                        <a:ext cx="8642350" cy="193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392" name="Text Box 10"/>
          <p:cNvSpPr txBox="1">
            <a:spLocks noChangeArrowheads="1"/>
          </p:cNvSpPr>
          <p:nvPr/>
        </p:nvSpPr>
        <p:spPr bwMode="auto">
          <a:xfrm>
            <a:off x="1476375" y="4005263"/>
            <a:ext cx="668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b="1">
                <a:solidFill>
                  <a:schemeClr val="hlink"/>
                </a:solidFill>
              </a:rPr>
              <a:t>Desidratação de álcoois </a:t>
            </a:r>
            <a:r>
              <a:rPr lang="pt-BR" b="1">
                <a:solidFill>
                  <a:schemeClr val="hlink"/>
                </a:solidFill>
                <a:sym typeface="Wingdings" pitchFamily="2" charset="2"/>
              </a:rPr>
              <a:t> condições ácidas</a:t>
            </a:r>
            <a:endParaRPr lang="pt-BR" b="1">
              <a:solidFill>
                <a:schemeClr val="hlink"/>
              </a:solidFill>
            </a:endParaRPr>
          </a:p>
        </p:txBody>
      </p:sp>
      <p:graphicFrame>
        <p:nvGraphicFramePr>
          <p:cNvPr id="144387" name="Object 11"/>
          <p:cNvGraphicFramePr>
            <a:graphicFrameLocks noChangeAspect="1"/>
          </p:cNvGraphicFramePr>
          <p:nvPr/>
        </p:nvGraphicFramePr>
        <p:xfrm>
          <a:off x="179388" y="4652963"/>
          <a:ext cx="8785225" cy="176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95" name="CS ChemDraw Drawing" r:id="rId5" imgW="6734520" imgH="1350720" progId="">
                  <p:embed/>
                </p:oleObj>
              </mc:Choice>
              <mc:Fallback>
                <p:oleObj name="CS ChemDraw Drawing" r:id="rId5" imgW="6734520" imgH="1350720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4652963"/>
                        <a:ext cx="8785225" cy="176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substituição nucleofílica</a:t>
            </a:r>
          </a:p>
        </p:txBody>
      </p:sp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1477963" y="1125538"/>
            <a:ext cx="6103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Nucleófilos X tamanho e polarizabilidade</a:t>
            </a:r>
          </a:p>
        </p:txBody>
      </p:sp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252413" y="1628775"/>
            <a:ext cx="88915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200" b="1" dirty="0"/>
              <a:t>Sendo assim, </a:t>
            </a:r>
            <a:r>
              <a:rPr lang="pt-BR" sz="2200" b="1" dirty="0" err="1"/>
              <a:t>nucleófilos</a:t>
            </a:r>
            <a:r>
              <a:rPr lang="pt-BR" sz="2200" b="1" dirty="0"/>
              <a:t> mais volumosos tendem a ser melhores, por serem </a:t>
            </a:r>
            <a:r>
              <a:rPr lang="pt-BR" sz="2200" b="1" dirty="0" smtClean="0"/>
              <a:t>mais </a:t>
            </a:r>
            <a:r>
              <a:rPr lang="pt-BR" sz="2200" b="1" dirty="0"/>
              <a:t>polarizáveis e menos </a:t>
            </a:r>
            <a:r>
              <a:rPr lang="pt-BR" sz="2200" b="1" dirty="0" err="1"/>
              <a:t>solvatados</a:t>
            </a:r>
            <a:r>
              <a:rPr lang="pt-BR" sz="2200" b="1" dirty="0"/>
              <a:t>.</a:t>
            </a:r>
          </a:p>
        </p:txBody>
      </p:sp>
      <p:graphicFrame>
        <p:nvGraphicFramePr>
          <p:cNvPr id="15362" name="Object 7"/>
          <p:cNvGraphicFramePr>
            <a:graphicFrameLocks noChangeAspect="1"/>
          </p:cNvGraphicFramePr>
          <p:nvPr/>
        </p:nvGraphicFramePr>
        <p:xfrm>
          <a:off x="903288" y="2708275"/>
          <a:ext cx="7400925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Photo Editor Photo" r:id="rId3" imgW="7400000" imgH="3962953" progId="">
                  <p:embed/>
                </p:oleObj>
              </mc:Choice>
              <mc:Fallback>
                <p:oleObj name="Photo Editor Photo" r:id="rId3" imgW="7400000" imgH="3962953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288" y="2708275"/>
                        <a:ext cx="7400925" cy="396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distinção entre E</a:t>
            </a:r>
            <a:r>
              <a:rPr lang="en-US" sz="3200" b="1" baseline="-25000">
                <a:solidFill>
                  <a:schemeClr val="tx2"/>
                </a:solidFill>
              </a:rPr>
              <a:t>2 </a:t>
            </a:r>
            <a:r>
              <a:rPr lang="en-US" sz="3200" b="1">
                <a:solidFill>
                  <a:schemeClr val="tx2"/>
                </a:solidFill>
              </a:rPr>
              <a:t>e E</a:t>
            </a:r>
            <a:r>
              <a:rPr lang="en-US" sz="3200" b="1" baseline="-250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45412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45413" name="Text Box 4"/>
          <p:cNvSpPr txBox="1">
            <a:spLocks noChangeArrowheads="1"/>
          </p:cNvSpPr>
          <p:nvPr/>
        </p:nvSpPr>
        <p:spPr bwMode="auto">
          <a:xfrm>
            <a:off x="2032000" y="55356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45414" name="Text Box 7"/>
          <p:cNvSpPr txBox="1">
            <a:spLocks noChangeArrowheads="1"/>
          </p:cNvSpPr>
          <p:nvPr/>
        </p:nvSpPr>
        <p:spPr bwMode="auto">
          <a:xfrm>
            <a:off x="1547813" y="1412875"/>
            <a:ext cx="6089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b="1">
                <a:solidFill>
                  <a:schemeClr val="hlink"/>
                </a:solidFill>
              </a:rPr>
              <a:t>Álcoois </a:t>
            </a:r>
            <a:r>
              <a:rPr lang="pt-BR" b="1">
                <a:solidFill>
                  <a:schemeClr val="hlink"/>
                </a:solidFill>
                <a:sym typeface="Wingdings" pitchFamily="2" charset="2"/>
              </a:rPr>
              <a:t> éster sulfônicos  base  E2</a:t>
            </a:r>
            <a:endParaRPr lang="pt-BR" b="1">
              <a:solidFill>
                <a:schemeClr val="hlink"/>
              </a:solidFill>
            </a:endParaRPr>
          </a:p>
        </p:txBody>
      </p:sp>
      <p:graphicFrame>
        <p:nvGraphicFramePr>
          <p:cNvPr id="145410" name="Object 9"/>
          <p:cNvGraphicFramePr>
            <a:graphicFrameLocks noChangeAspect="1"/>
          </p:cNvGraphicFramePr>
          <p:nvPr/>
        </p:nvGraphicFramePr>
        <p:xfrm>
          <a:off x="611188" y="1989138"/>
          <a:ext cx="7777162" cy="465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14" name="CS ChemDraw Drawing" r:id="rId3" imgW="5629680" imgH="3369960" progId="">
                  <p:embed/>
                </p:oleObj>
              </mc:Choice>
              <mc:Fallback>
                <p:oleObj name="CS ChemDraw Drawing" r:id="rId3" imgW="5629680" imgH="336996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989138"/>
                        <a:ext cx="7777162" cy="4656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distinção entre E</a:t>
            </a:r>
            <a:r>
              <a:rPr lang="en-US" sz="3200" b="1" baseline="-25000">
                <a:solidFill>
                  <a:schemeClr val="tx2"/>
                </a:solidFill>
              </a:rPr>
              <a:t>2 </a:t>
            </a:r>
            <a:r>
              <a:rPr lang="en-US" sz="3200" b="1">
                <a:solidFill>
                  <a:schemeClr val="tx2"/>
                </a:solidFill>
              </a:rPr>
              <a:t>e E</a:t>
            </a:r>
            <a:r>
              <a:rPr lang="en-US" sz="3200" b="1" baseline="-250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46436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46437" name="Text Box 4"/>
          <p:cNvSpPr txBox="1">
            <a:spLocks noChangeArrowheads="1"/>
          </p:cNvSpPr>
          <p:nvPr/>
        </p:nvSpPr>
        <p:spPr bwMode="auto">
          <a:xfrm>
            <a:off x="2032000" y="55356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46438" name="Text Box 5"/>
          <p:cNvSpPr txBox="1">
            <a:spLocks noChangeArrowheads="1"/>
          </p:cNvSpPr>
          <p:nvPr/>
        </p:nvSpPr>
        <p:spPr bwMode="auto">
          <a:xfrm>
            <a:off x="1258888" y="1268413"/>
            <a:ext cx="6732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b="1">
                <a:solidFill>
                  <a:schemeClr val="hlink"/>
                </a:solidFill>
              </a:rPr>
              <a:t>Álcoois </a:t>
            </a:r>
            <a:r>
              <a:rPr lang="pt-BR" b="1">
                <a:solidFill>
                  <a:schemeClr val="hlink"/>
                </a:solidFill>
                <a:sym typeface="Wingdings" pitchFamily="2" charset="2"/>
              </a:rPr>
              <a:t> reagentes fosforados + base  E2</a:t>
            </a:r>
            <a:endParaRPr lang="pt-BR" b="1">
              <a:solidFill>
                <a:schemeClr val="hlink"/>
              </a:solidFill>
            </a:endParaRPr>
          </a:p>
        </p:txBody>
      </p:sp>
      <p:graphicFrame>
        <p:nvGraphicFramePr>
          <p:cNvPr id="146434" name="Object 8"/>
          <p:cNvGraphicFramePr>
            <a:graphicFrameLocks noChangeAspect="1"/>
          </p:cNvGraphicFramePr>
          <p:nvPr/>
        </p:nvGraphicFramePr>
        <p:xfrm>
          <a:off x="1371600" y="1905000"/>
          <a:ext cx="6400800" cy="464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38" name="Photo Editor Photo" r:id="rId3" imgW="7238095" imgH="5249008" progId="">
                  <p:embed/>
                </p:oleObj>
              </mc:Choice>
              <mc:Fallback>
                <p:oleObj name="Photo Editor Photo" r:id="rId3" imgW="7238095" imgH="5249008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905000"/>
                        <a:ext cx="6400800" cy="464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Outras reações de eliminação</a:t>
            </a:r>
            <a:endParaRPr lang="en-US" sz="3200" b="1" baseline="-25000">
              <a:solidFill>
                <a:schemeClr val="tx2"/>
              </a:solidFill>
            </a:endParaRPr>
          </a:p>
        </p:txBody>
      </p:sp>
      <p:sp>
        <p:nvSpPr>
          <p:cNvPr id="147460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47461" name="Text Box 4"/>
          <p:cNvSpPr txBox="1">
            <a:spLocks noChangeArrowheads="1"/>
          </p:cNvSpPr>
          <p:nvPr/>
        </p:nvSpPr>
        <p:spPr bwMode="auto">
          <a:xfrm>
            <a:off x="2032000" y="55356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47462" name="Text Box 7"/>
          <p:cNvSpPr txBox="1">
            <a:spLocks noChangeArrowheads="1"/>
          </p:cNvSpPr>
          <p:nvPr/>
        </p:nvSpPr>
        <p:spPr bwMode="auto">
          <a:xfrm>
            <a:off x="611188" y="1341438"/>
            <a:ext cx="5086350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Dihalogenetos vicinais </a:t>
            </a:r>
            <a:r>
              <a:rPr lang="pt-BR" b="1">
                <a:sym typeface="Wingdings" pitchFamily="2" charset="2"/>
              </a:rPr>
              <a:t> alcenos</a:t>
            </a:r>
          </a:p>
          <a:p>
            <a:r>
              <a:rPr lang="pt-BR" b="1">
                <a:sym typeface="Wingdings" pitchFamily="2" charset="2"/>
              </a:rPr>
              <a:t>Reagentes: Zn</a:t>
            </a:r>
            <a:r>
              <a:rPr lang="pt-BR" b="1" baseline="30000">
                <a:sym typeface="Wingdings" pitchFamily="2" charset="2"/>
              </a:rPr>
              <a:t>o</a:t>
            </a:r>
            <a:r>
              <a:rPr lang="pt-BR" b="1">
                <a:sym typeface="Wingdings" pitchFamily="2" charset="2"/>
              </a:rPr>
              <a:t> </a:t>
            </a:r>
          </a:p>
          <a:p>
            <a:r>
              <a:rPr lang="pt-BR" b="1">
                <a:sym typeface="Wingdings" pitchFamily="2" charset="2"/>
              </a:rPr>
              <a:t>Dihalogenetos vicinais  alcinos</a:t>
            </a:r>
          </a:p>
          <a:p>
            <a:r>
              <a:rPr lang="pt-BR" b="1">
                <a:sym typeface="Wingdings" pitchFamily="2" charset="2"/>
              </a:rPr>
              <a:t>Reagentes: bases muito fortes, I</a:t>
            </a:r>
            <a:r>
              <a:rPr lang="pt-BR" sz="4000" b="1" baseline="30000">
                <a:solidFill>
                  <a:schemeClr val="hlink"/>
                </a:solidFill>
                <a:sym typeface="Wingdings" pitchFamily="2" charset="2"/>
              </a:rPr>
              <a:t>-</a:t>
            </a:r>
            <a:endParaRPr lang="pt-BR" sz="4000" b="1" baseline="30000">
              <a:solidFill>
                <a:schemeClr val="hlink"/>
              </a:solidFill>
            </a:endParaRPr>
          </a:p>
        </p:txBody>
      </p:sp>
      <p:graphicFrame>
        <p:nvGraphicFramePr>
          <p:cNvPr id="147458" name="Object 8"/>
          <p:cNvGraphicFramePr>
            <a:graphicFrameLocks noChangeAspect="1"/>
          </p:cNvGraphicFramePr>
          <p:nvPr/>
        </p:nvGraphicFramePr>
        <p:xfrm>
          <a:off x="323850" y="3429000"/>
          <a:ext cx="8569325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62" name="CS ChemDraw Drawing" r:id="rId3" imgW="6687720" imgH="2063520" progId="">
                  <p:embed/>
                </p:oleObj>
              </mc:Choice>
              <mc:Fallback>
                <p:oleObj name="CS ChemDraw Drawing" r:id="rId3" imgW="6687720" imgH="206352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3429000"/>
                        <a:ext cx="8569325" cy="264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5" name="Rectangle 2"/>
          <p:cNvSpPr>
            <a:spLocks noChangeArrowheads="1"/>
          </p:cNvSpPr>
          <p:nvPr/>
        </p:nvSpPr>
        <p:spPr bwMode="auto">
          <a:xfrm>
            <a:off x="611188" y="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Outras reações de eliminação</a:t>
            </a:r>
            <a:endParaRPr lang="en-US" sz="3200" b="1" baseline="-25000">
              <a:solidFill>
                <a:schemeClr val="tx2"/>
              </a:solidFill>
            </a:endParaRPr>
          </a:p>
        </p:txBody>
      </p:sp>
      <p:sp>
        <p:nvSpPr>
          <p:cNvPr id="148486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48487" name="Text Box 4"/>
          <p:cNvSpPr txBox="1">
            <a:spLocks noChangeArrowheads="1"/>
          </p:cNvSpPr>
          <p:nvPr/>
        </p:nvSpPr>
        <p:spPr bwMode="auto">
          <a:xfrm>
            <a:off x="2032000" y="55356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graphicFrame>
        <p:nvGraphicFramePr>
          <p:cNvPr id="148482" name="Object 7"/>
          <p:cNvGraphicFramePr>
            <a:graphicFrameLocks noChangeAspect="1"/>
          </p:cNvGraphicFramePr>
          <p:nvPr/>
        </p:nvGraphicFramePr>
        <p:xfrm>
          <a:off x="2268538" y="2852738"/>
          <a:ext cx="4681537" cy="167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94" name="CS ChemDraw Drawing" r:id="rId3" imgW="3478320" imgH="1241280" progId="">
                  <p:embed/>
                </p:oleObj>
              </mc:Choice>
              <mc:Fallback>
                <p:oleObj name="CS ChemDraw Drawing" r:id="rId3" imgW="3478320" imgH="124128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2852738"/>
                        <a:ext cx="4681537" cy="167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8483" name="Object 8"/>
          <p:cNvGraphicFramePr>
            <a:graphicFrameLocks noChangeAspect="1"/>
          </p:cNvGraphicFramePr>
          <p:nvPr/>
        </p:nvGraphicFramePr>
        <p:xfrm>
          <a:off x="2124075" y="1557338"/>
          <a:ext cx="5111750" cy="90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95" name="CS ChemDraw Drawing" r:id="rId5" imgW="3918600" imgH="691560" progId="">
                  <p:embed/>
                </p:oleObj>
              </mc:Choice>
              <mc:Fallback>
                <p:oleObj name="CS ChemDraw Drawing" r:id="rId5" imgW="3918600" imgH="69156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1557338"/>
                        <a:ext cx="5111750" cy="903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8484" name="Object 9"/>
          <p:cNvGraphicFramePr>
            <a:graphicFrameLocks noChangeAspect="1"/>
          </p:cNvGraphicFramePr>
          <p:nvPr/>
        </p:nvGraphicFramePr>
        <p:xfrm>
          <a:off x="468313" y="4868863"/>
          <a:ext cx="8208962" cy="180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96" name="CS ChemDraw Drawing" r:id="rId7" imgW="6120000" imgH="1347120" progId="">
                  <p:embed/>
                </p:oleObj>
              </mc:Choice>
              <mc:Fallback>
                <p:oleObj name="CS ChemDraw Drawing" r:id="rId7" imgW="6120000" imgH="134712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4868863"/>
                        <a:ext cx="8208962" cy="1808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substituição nucleofílica</a:t>
            </a:r>
          </a:p>
        </p:txBody>
      </p:sp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6390" name="Text Box 4"/>
          <p:cNvSpPr txBox="1">
            <a:spLocks noChangeArrowheads="1"/>
          </p:cNvSpPr>
          <p:nvPr/>
        </p:nvSpPr>
        <p:spPr bwMode="auto">
          <a:xfrm>
            <a:off x="1477963" y="1125538"/>
            <a:ext cx="6103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Nucleófilos X tamanho e polarizabilidade</a:t>
            </a:r>
          </a:p>
        </p:txBody>
      </p:sp>
      <p:sp>
        <p:nvSpPr>
          <p:cNvPr id="16391" name="Text Box 5"/>
          <p:cNvSpPr txBox="1">
            <a:spLocks noChangeArrowheads="1"/>
          </p:cNvSpPr>
          <p:nvPr/>
        </p:nvSpPr>
        <p:spPr bwMode="auto">
          <a:xfrm>
            <a:off x="252413" y="1628775"/>
            <a:ext cx="88915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200" b="1"/>
              <a:t>Todavia, para nucleófilos de um mesmo átomo, quanto menor, melhor.</a:t>
            </a:r>
          </a:p>
        </p:txBody>
      </p:sp>
      <p:graphicFrame>
        <p:nvGraphicFramePr>
          <p:cNvPr id="16386" name="Object 8"/>
          <p:cNvGraphicFramePr>
            <a:graphicFrameLocks noChangeAspect="1"/>
          </p:cNvGraphicFramePr>
          <p:nvPr/>
        </p:nvGraphicFramePr>
        <p:xfrm>
          <a:off x="400050" y="2565400"/>
          <a:ext cx="8347075" cy="137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4" name="CS ChemDraw Drawing" r:id="rId3" imgW="5333760" imgH="878760" progId="">
                  <p:embed/>
                </p:oleObj>
              </mc:Choice>
              <mc:Fallback>
                <p:oleObj name="CS ChemDraw Drawing" r:id="rId3" imgW="5333760" imgH="87876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2565400"/>
                        <a:ext cx="8347075" cy="1376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7" name="Object 9"/>
          <p:cNvGraphicFramePr>
            <a:graphicFrameLocks noChangeAspect="1"/>
          </p:cNvGraphicFramePr>
          <p:nvPr/>
        </p:nvGraphicFramePr>
        <p:xfrm>
          <a:off x="2195513" y="4076700"/>
          <a:ext cx="402907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5" name="CS ChemDraw Drawing" r:id="rId5" imgW="2876040" imgH="696240" progId="">
                  <p:embed/>
                </p:oleObj>
              </mc:Choice>
              <mc:Fallback>
                <p:oleObj name="CS ChemDraw Drawing" r:id="rId5" imgW="2876040" imgH="69624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4076700"/>
                        <a:ext cx="4029075" cy="97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2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substituição nucleofílica</a:t>
            </a:r>
          </a:p>
        </p:txBody>
      </p:sp>
      <p:sp>
        <p:nvSpPr>
          <p:cNvPr id="17415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7416" name="Text Box 4"/>
          <p:cNvSpPr txBox="1">
            <a:spLocks noChangeArrowheads="1"/>
          </p:cNvSpPr>
          <p:nvPr/>
        </p:nvSpPr>
        <p:spPr bwMode="auto">
          <a:xfrm>
            <a:off x="3779838" y="1196975"/>
            <a:ext cx="1825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Nucleófilos</a:t>
            </a:r>
          </a:p>
        </p:txBody>
      </p:sp>
      <p:sp>
        <p:nvSpPr>
          <p:cNvPr id="17417" name="Text Box 5"/>
          <p:cNvSpPr txBox="1">
            <a:spLocks noChangeArrowheads="1"/>
          </p:cNvSpPr>
          <p:nvPr/>
        </p:nvSpPr>
        <p:spPr bwMode="auto">
          <a:xfrm>
            <a:off x="3348038" y="1700213"/>
            <a:ext cx="25209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200" b="1"/>
              <a:t>Bons nucleófilos</a:t>
            </a:r>
          </a:p>
        </p:txBody>
      </p:sp>
      <p:sp>
        <p:nvSpPr>
          <p:cNvPr id="17418" name="Text Box 8"/>
          <p:cNvSpPr txBox="1">
            <a:spLocks noChangeArrowheads="1"/>
          </p:cNvSpPr>
          <p:nvPr/>
        </p:nvSpPr>
        <p:spPr bwMode="auto">
          <a:xfrm>
            <a:off x="252413" y="2060575"/>
            <a:ext cx="1874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oxigenados</a:t>
            </a:r>
          </a:p>
        </p:txBody>
      </p:sp>
      <p:graphicFrame>
        <p:nvGraphicFramePr>
          <p:cNvPr id="17410" name="Object 9"/>
          <p:cNvGraphicFramePr>
            <a:graphicFrameLocks noChangeAspect="1"/>
          </p:cNvGraphicFramePr>
          <p:nvPr/>
        </p:nvGraphicFramePr>
        <p:xfrm>
          <a:off x="320675" y="1989138"/>
          <a:ext cx="6270625" cy="148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6" name="CS ChemDraw Drawing" r:id="rId3" imgW="5048640" imgH="1194840" progId="">
                  <p:embed/>
                </p:oleObj>
              </mc:Choice>
              <mc:Fallback>
                <p:oleObj name="CS ChemDraw Drawing" r:id="rId3" imgW="5048640" imgH="119484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675" y="1989138"/>
                        <a:ext cx="6270625" cy="1484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9" name="Text Box 10"/>
          <p:cNvSpPr txBox="1">
            <a:spLocks noChangeArrowheads="1"/>
          </p:cNvSpPr>
          <p:nvPr/>
        </p:nvSpPr>
        <p:spPr bwMode="auto">
          <a:xfrm>
            <a:off x="252413" y="3573463"/>
            <a:ext cx="2111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nitrogenados</a:t>
            </a:r>
          </a:p>
        </p:txBody>
      </p:sp>
      <p:graphicFrame>
        <p:nvGraphicFramePr>
          <p:cNvPr id="17411" name="Object 11"/>
          <p:cNvGraphicFramePr>
            <a:graphicFrameLocks noChangeAspect="1"/>
          </p:cNvGraphicFramePr>
          <p:nvPr/>
        </p:nvGraphicFramePr>
        <p:xfrm>
          <a:off x="395288" y="3716338"/>
          <a:ext cx="7851775" cy="149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7" name="CS ChemDraw Drawing" r:id="rId5" imgW="6406560" imgH="1219320" progId="">
                  <p:embed/>
                </p:oleObj>
              </mc:Choice>
              <mc:Fallback>
                <p:oleObj name="CS ChemDraw Drawing" r:id="rId5" imgW="6406560" imgH="1219320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3716338"/>
                        <a:ext cx="7851775" cy="1493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395288" y="4941888"/>
            <a:ext cx="1743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sulforados</a:t>
            </a:r>
          </a:p>
        </p:txBody>
      </p:sp>
      <p:graphicFrame>
        <p:nvGraphicFramePr>
          <p:cNvPr id="17412" name="Object 13"/>
          <p:cNvGraphicFramePr>
            <a:graphicFrameLocks noChangeAspect="1"/>
          </p:cNvGraphicFramePr>
          <p:nvPr/>
        </p:nvGraphicFramePr>
        <p:xfrm>
          <a:off x="327025" y="5373688"/>
          <a:ext cx="4246563" cy="1319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8" name="CS ChemDraw Drawing" r:id="rId7" imgW="3358080" imgH="1042920" progId="">
                  <p:embed/>
                </p:oleObj>
              </mc:Choice>
              <mc:Fallback>
                <p:oleObj name="CS ChemDraw Drawing" r:id="rId7" imgW="3358080" imgH="1042920" progId="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025" y="5373688"/>
                        <a:ext cx="4246563" cy="1319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1" name="Text Box 14"/>
          <p:cNvSpPr txBox="1">
            <a:spLocks noChangeArrowheads="1"/>
          </p:cNvSpPr>
          <p:nvPr/>
        </p:nvSpPr>
        <p:spPr bwMode="auto">
          <a:xfrm>
            <a:off x="4716463" y="5373688"/>
            <a:ext cx="1790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halogênios</a:t>
            </a:r>
          </a:p>
        </p:txBody>
      </p:sp>
      <p:graphicFrame>
        <p:nvGraphicFramePr>
          <p:cNvPr id="17413" name="Object 15"/>
          <p:cNvGraphicFramePr>
            <a:graphicFrameLocks noChangeAspect="1"/>
          </p:cNvGraphicFramePr>
          <p:nvPr/>
        </p:nvGraphicFramePr>
        <p:xfrm>
          <a:off x="5364163" y="5949950"/>
          <a:ext cx="1081087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9" name="CS ChemDraw Drawing" r:id="rId9" imgW="847080" imgH="363240" progId="">
                  <p:embed/>
                </p:oleObj>
              </mc:Choice>
              <mc:Fallback>
                <p:oleObj name="CS ChemDraw Drawing" r:id="rId9" imgW="847080" imgH="363240" progId="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5949950"/>
                        <a:ext cx="1081087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8334375" cy="1143000"/>
          </a:xfrm>
        </p:spPr>
        <p:txBody>
          <a:bodyPr/>
          <a:lstStyle/>
          <a:p>
            <a:pPr algn="ctr" eaLnBrk="1" hangingPunct="1"/>
            <a:r>
              <a:rPr lang="en-US" sz="3200" b="1" smtClean="0"/>
              <a:t>Reações em carbonos saturados sp</a:t>
            </a:r>
            <a:r>
              <a:rPr lang="en-US" sz="3200" b="1" baseline="30000" smtClean="0"/>
              <a:t>3</a:t>
            </a:r>
            <a:r>
              <a:rPr lang="en-US" sz="3200" b="1" smtClean="0"/>
              <a:t> reatividade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413" y="1557338"/>
            <a:ext cx="8567737" cy="1522412"/>
          </a:xfrm>
        </p:spPr>
        <p:txBody>
          <a:bodyPr/>
          <a:lstStyle/>
          <a:p>
            <a:pPr eaLnBrk="1" hangingPunct="1"/>
            <a:r>
              <a:rPr lang="en-US" sz="2800" b="1" smtClean="0"/>
              <a:t>Um composto orgânico contendo um grupo abandonador (X) pode apresentar 2 tipos de reações: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252413" y="3141663"/>
          <a:ext cx="8426450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hoto Editor Photo" r:id="rId3" imgW="7582958" imgH="1628571" progId="">
                  <p:embed/>
                </p:oleObj>
              </mc:Choice>
              <mc:Fallback>
                <p:oleObj name="Photo Editor Photo" r:id="rId3" imgW="7582958" imgH="1628571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13" y="3141663"/>
                        <a:ext cx="8426450" cy="180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468313" y="4868863"/>
            <a:ext cx="8135937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800" b="1"/>
              <a:t>Y</a:t>
            </a:r>
            <a:r>
              <a:rPr lang="en-US" sz="2800" b="1" baseline="30000"/>
              <a:t>-</a:t>
            </a:r>
            <a:r>
              <a:rPr lang="en-US" sz="2800" b="1"/>
              <a:t> = nucleófilo		X = grupo abandonador</a:t>
            </a:r>
          </a:p>
          <a:p>
            <a:pPr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800" b="1"/>
              <a:t>Cada uma das quais procede por mecanismos totalmente distintos</a:t>
            </a:r>
            <a:r>
              <a:rPr lang="en-US" sz="2800"/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2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substituição nucleofílica</a:t>
            </a:r>
          </a:p>
        </p:txBody>
      </p:sp>
      <p:sp>
        <p:nvSpPr>
          <p:cNvPr id="18438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8439" name="Text Box 4"/>
          <p:cNvSpPr txBox="1">
            <a:spLocks noChangeArrowheads="1"/>
          </p:cNvSpPr>
          <p:nvPr/>
        </p:nvSpPr>
        <p:spPr bwMode="auto">
          <a:xfrm>
            <a:off x="3492500" y="1196975"/>
            <a:ext cx="1827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Nucleófilos</a:t>
            </a:r>
          </a:p>
        </p:txBody>
      </p:sp>
      <p:sp>
        <p:nvSpPr>
          <p:cNvPr id="18440" name="Text Box 5"/>
          <p:cNvSpPr txBox="1">
            <a:spLocks noChangeArrowheads="1"/>
          </p:cNvSpPr>
          <p:nvPr/>
        </p:nvSpPr>
        <p:spPr bwMode="auto">
          <a:xfrm>
            <a:off x="3636963" y="1628775"/>
            <a:ext cx="15113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200" b="1"/>
              <a:t>Exemplos</a:t>
            </a:r>
          </a:p>
        </p:txBody>
      </p:sp>
      <p:graphicFrame>
        <p:nvGraphicFramePr>
          <p:cNvPr id="18434" name="Object 16"/>
          <p:cNvGraphicFramePr>
            <a:graphicFrameLocks noChangeAspect="1"/>
          </p:cNvGraphicFramePr>
          <p:nvPr/>
        </p:nvGraphicFramePr>
        <p:xfrm>
          <a:off x="395288" y="1989138"/>
          <a:ext cx="8353425" cy="1455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6" name="CS ChemDraw Drawing" r:id="rId3" imgW="5685120" imgH="990000" progId="">
                  <p:embed/>
                </p:oleObj>
              </mc:Choice>
              <mc:Fallback>
                <p:oleObj name="CS ChemDraw Drawing" r:id="rId3" imgW="5685120" imgH="990000" progId="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989138"/>
                        <a:ext cx="8353425" cy="1455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5" name="Object 17"/>
          <p:cNvGraphicFramePr>
            <a:graphicFrameLocks noChangeAspect="1"/>
          </p:cNvGraphicFramePr>
          <p:nvPr/>
        </p:nvGraphicFramePr>
        <p:xfrm>
          <a:off x="323850" y="3573463"/>
          <a:ext cx="8639175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7" name="CS ChemDraw Drawing" r:id="rId5" imgW="6094440" imgH="866880" progId="">
                  <p:embed/>
                </p:oleObj>
              </mc:Choice>
              <mc:Fallback>
                <p:oleObj name="CS ChemDraw Drawing" r:id="rId5" imgW="6094440" imgH="866880" progId="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3573463"/>
                        <a:ext cx="8639175" cy="122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" name="Object 18"/>
          <p:cNvGraphicFramePr>
            <a:graphicFrameLocks noChangeAspect="1"/>
          </p:cNvGraphicFramePr>
          <p:nvPr/>
        </p:nvGraphicFramePr>
        <p:xfrm>
          <a:off x="619125" y="5013325"/>
          <a:ext cx="7481888" cy="136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8" name="CS ChemDraw Drawing" r:id="rId7" imgW="5407200" imgH="983880" progId="">
                  <p:embed/>
                </p:oleObj>
              </mc:Choice>
              <mc:Fallback>
                <p:oleObj name="CS ChemDraw Drawing" r:id="rId7" imgW="5407200" imgH="983880" progId="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25" y="5013325"/>
                        <a:ext cx="7481888" cy="1362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substituição nucleofílica</a:t>
            </a: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3492500" y="1196975"/>
            <a:ext cx="1827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Nucleófilos</a:t>
            </a:r>
          </a:p>
        </p:txBody>
      </p:sp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179388" y="1773238"/>
            <a:ext cx="82835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200" b="1"/>
              <a:t>Nucleófilos nitrogenados e de enxôfre são muito potentes</a:t>
            </a:r>
          </a:p>
        </p:txBody>
      </p:sp>
      <p:graphicFrame>
        <p:nvGraphicFramePr>
          <p:cNvPr id="19458" name="Object 10"/>
          <p:cNvGraphicFramePr>
            <a:graphicFrameLocks noChangeAspect="1"/>
          </p:cNvGraphicFramePr>
          <p:nvPr/>
        </p:nvGraphicFramePr>
        <p:xfrm>
          <a:off x="542925" y="2349500"/>
          <a:ext cx="8135938" cy="434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CS ChemDraw Drawing" r:id="rId3" imgW="6597000" imgH="3519720" progId="">
                  <p:embed/>
                </p:oleObj>
              </mc:Choice>
              <mc:Fallback>
                <p:oleObj name="CS ChemDraw Drawing" r:id="rId3" imgW="6597000" imgH="3519720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" y="2349500"/>
                        <a:ext cx="8135938" cy="434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substituição nucleofílica</a:t>
            </a: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20485" name="Text Box 4"/>
          <p:cNvSpPr txBox="1">
            <a:spLocks noChangeArrowheads="1"/>
          </p:cNvSpPr>
          <p:nvPr/>
        </p:nvSpPr>
        <p:spPr bwMode="auto">
          <a:xfrm>
            <a:off x="3492500" y="1196975"/>
            <a:ext cx="1827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Nucleófilos</a:t>
            </a:r>
          </a:p>
        </p:txBody>
      </p:sp>
      <p:sp>
        <p:nvSpPr>
          <p:cNvPr id="20486" name="Text Box 5"/>
          <p:cNvSpPr txBox="1">
            <a:spLocks noChangeArrowheads="1"/>
          </p:cNvSpPr>
          <p:nvPr/>
        </p:nvSpPr>
        <p:spPr bwMode="auto">
          <a:xfrm>
            <a:off x="179388" y="1628775"/>
            <a:ext cx="82835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200" b="1"/>
              <a:t>Como sintetizar aminas primárias e tióis 1</a:t>
            </a:r>
            <a:r>
              <a:rPr lang="pt-BR" sz="2200" b="1" baseline="30000"/>
              <a:t>o</a:t>
            </a:r>
            <a:r>
              <a:rPr lang="pt-BR" sz="2200" b="1"/>
              <a:t>s?</a:t>
            </a:r>
          </a:p>
          <a:p>
            <a:r>
              <a:rPr lang="pt-BR" sz="2200" b="1"/>
              <a:t>Melhor escolher outro nucleófilo</a:t>
            </a:r>
          </a:p>
        </p:txBody>
      </p:sp>
      <p:graphicFrame>
        <p:nvGraphicFramePr>
          <p:cNvPr id="20482" name="Object 7"/>
          <p:cNvGraphicFramePr>
            <a:graphicFrameLocks noChangeAspect="1"/>
          </p:cNvGraphicFramePr>
          <p:nvPr/>
        </p:nvGraphicFramePr>
        <p:xfrm>
          <a:off x="1331913" y="2420938"/>
          <a:ext cx="6553200" cy="419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6" name="CS ChemDraw Drawing" r:id="rId3" imgW="5400360" imgH="3458520" progId="">
                  <p:embed/>
                </p:oleObj>
              </mc:Choice>
              <mc:Fallback>
                <p:oleObj name="CS ChemDraw Drawing" r:id="rId3" imgW="5400360" imgH="345852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2420938"/>
                        <a:ext cx="6553200" cy="419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ChangeArrowheads="1"/>
          </p:cNvSpPr>
          <p:nvPr/>
        </p:nvSpPr>
        <p:spPr bwMode="auto">
          <a:xfrm>
            <a:off x="827088" y="1889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substituição nucleofílica</a:t>
            </a:r>
          </a:p>
        </p:txBody>
      </p:sp>
      <p:sp>
        <p:nvSpPr>
          <p:cNvPr id="166915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66916" name="Rectangle 8"/>
          <p:cNvSpPr>
            <a:spLocks noChangeArrowheads="1"/>
          </p:cNvSpPr>
          <p:nvPr/>
        </p:nvSpPr>
        <p:spPr bwMode="auto">
          <a:xfrm>
            <a:off x="457200" y="205740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3200"/>
              <a:t>Duas reações de substituição nucleofílica são conhecidas, e dependerão</a:t>
            </a:r>
            <a:endParaRPr lang="en-US" sz="3200" b="1"/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en-US" sz="3200"/>
          </a:p>
          <a:p>
            <a:pPr marL="742950" lvl="1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</a:pPr>
            <a:r>
              <a:rPr lang="en-US" sz="2800"/>
              <a:t>Da estrutura do substrato</a:t>
            </a:r>
          </a:p>
          <a:p>
            <a:pPr marL="742950" lvl="1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</a:pPr>
            <a:r>
              <a:rPr lang="en-US" sz="2800"/>
              <a:t>Da estrutura e reatividade do nucleófilo</a:t>
            </a:r>
          </a:p>
          <a:p>
            <a:pPr marL="742950" lvl="1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</a:pPr>
            <a:r>
              <a:rPr lang="en-US" sz="2800"/>
              <a:t>Da concentração do nucleófilo, e</a:t>
            </a:r>
          </a:p>
          <a:p>
            <a:pPr marL="742950" lvl="1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</a:pPr>
            <a:r>
              <a:rPr lang="en-US" sz="2800"/>
              <a:t>Do solvente no qual a reação é realizada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827088" y="1889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323850" y="1773238"/>
            <a:ext cx="8178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3200"/>
              <a:t>Substitução nucleofílica de segunda ordem, ou bimolecular</a:t>
            </a:r>
            <a:endParaRPr lang="en-US" sz="3200" b="1">
              <a:latin typeface="Helvetica" pitchFamily="34" charset="0"/>
              <a:sym typeface="Symbol" pitchFamily="18" charset="2"/>
            </a:endParaRPr>
          </a:p>
        </p:txBody>
      </p:sp>
      <p:graphicFrame>
        <p:nvGraphicFramePr>
          <p:cNvPr id="21506" name="Object 6"/>
          <p:cNvGraphicFramePr>
            <a:graphicFrameLocks noChangeAspect="1"/>
          </p:cNvGraphicFramePr>
          <p:nvPr/>
        </p:nvGraphicFramePr>
        <p:xfrm>
          <a:off x="976313" y="3141663"/>
          <a:ext cx="6396037" cy="135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0" name="Photo Editor Photo" r:id="rId3" imgW="7504762" imgH="1590897" progId="">
                  <p:embed/>
                </p:oleObj>
              </mc:Choice>
              <mc:Fallback>
                <p:oleObj name="Photo Editor Photo" r:id="rId3" imgW="7504762" imgH="1590897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6313" y="3141663"/>
                        <a:ext cx="6396037" cy="135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900113" y="5516563"/>
            <a:ext cx="7391400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3200">
                <a:sym typeface="Symbol" pitchFamily="18" charset="2"/>
              </a:rPr>
              <a:t> velocidade = </a:t>
            </a:r>
            <a:r>
              <a:rPr lang="en-US" sz="3200" i="1">
                <a:sym typeface="Symbol" pitchFamily="18" charset="2"/>
              </a:rPr>
              <a:t>k </a:t>
            </a:r>
            <a:r>
              <a:rPr lang="en-US" sz="3200">
                <a:sym typeface="Symbol" pitchFamily="18" charset="2"/>
              </a:rPr>
              <a:t>[nucleófilo][substrato]</a:t>
            </a:r>
          </a:p>
          <a:p>
            <a:pPr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/>
              <a:t>    </a:t>
            </a:r>
            <a:r>
              <a:rPr lang="en-US" b="1"/>
              <a:t>cinética de 2</a:t>
            </a:r>
            <a:r>
              <a:rPr lang="en-US" b="1" baseline="30000"/>
              <a:t>a</a:t>
            </a:r>
            <a:r>
              <a:rPr lang="en-US" b="1"/>
              <a:t> ordem</a:t>
            </a:r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0" y="4508500"/>
            <a:ext cx="88725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 b="1">
                <a:solidFill>
                  <a:schemeClr val="hlink"/>
                </a:solidFill>
              </a:rPr>
              <a:t>O ataque do nucleófilo é simultâneo </a:t>
            </a:r>
          </a:p>
          <a:p>
            <a:pPr algn="ctr"/>
            <a:r>
              <a:rPr lang="pt-BR" sz="2800" b="1">
                <a:solidFill>
                  <a:schemeClr val="hlink"/>
                </a:solidFill>
              </a:rPr>
              <a:t>à saída do grupo abandonador (reação concertada)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2413" y="1484313"/>
            <a:ext cx="8642350" cy="2133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600" b="1" smtClean="0"/>
              <a:t>O carbono eletrofílico sofre inversão de sua geometria sp</a:t>
            </a:r>
            <a:r>
              <a:rPr lang="en-US" sz="2600" b="1" baseline="30000" smtClean="0"/>
              <a:t>3</a:t>
            </a:r>
            <a:r>
              <a:rPr lang="en-US" sz="2600" b="1" smtClean="0"/>
              <a:t>, também conhecida por inversão de Walden.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b="1" smtClean="0"/>
              <a:t>No caso de o carbono eletrofílico ser um carbono quiral, este sofrerá inversão de configuração.</a:t>
            </a:r>
          </a:p>
        </p:txBody>
      </p:sp>
      <p:graphicFrame>
        <p:nvGraphicFramePr>
          <p:cNvPr id="22530" name="Object 15"/>
          <p:cNvGraphicFramePr>
            <a:graphicFrameLocks noChangeAspect="1"/>
          </p:cNvGraphicFramePr>
          <p:nvPr/>
        </p:nvGraphicFramePr>
        <p:xfrm>
          <a:off x="252413" y="3933825"/>
          <a:ext cx="8494712" cy="235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4" name="Photo Editor Photo" r:id="rId3" imgW="7590476" imgH="2104762" progId="">
                  <p:embed/>
                </p:oleObj>
              </mc:Choice>
              <mc:Fallback>
                <p:oleObj name="Photo Editor Photo" r:id="rId3" imgW="7590476" imgH="2104762" progId="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13" y="3933825"/>
                        <a:ext cx="8494712" cy="235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Rectangle 17"/>
          <p:cNvSpPr>
            <a:spLocks noChangeArrowheads="1"/>
          </p:cNvSpPr>
          <p:nvPr/>
        </p:nvSpPr>
        <p:spPr bwMode="auto">
          <a:xfrm>
            <a:off x="827088" y="1889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3"/>
          <p:cNvGraphicFramePr>
            <a:graphicFrameLocks noChangeAspect="1"/>
          </p:cNvGraphicFramePr>
          <p:nvPr/>
        </p:nvGraphicFramePr>
        <p:xfrm>
          <a:off x="323850" y="1412875"/>
          <a:ext cx="8497888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8" name="Photo Editor Photo" r:id="rId3" imgW="7590476" imgH="2104762" progId="">
                  <p:embed/>
                </p:oleObj>
              </mc:Choice>
              <mc:Fallback>
                <p:oleObj name="Photo Editor Photo" r:id="rId3" imgW="7590476" imgH="2104762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7210"/>
                      <a:stretch>
                        <a:fillRect/>
                      </a:stretch>
                    </p:blipFill>
                    <p:spPr bwMode="auto">
                      <a:xfrm>
                        <a:off x="323850" y="1412875"/>
                        <a:ext cx="8497888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827088" y="1889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</a:p>
        </p:txBody>
      </p:sp>
      <p:pic>
        <p:nvPicPr>
          <p:cNvPr id="23556" name="Picture 5" descr="FG09_002"/>
          <p:cNvPicPr>
            <a:picLocks noChangeAspect="1" noChangeArrowheads="1"/>
          </p:cNvPicPr>
          <p:nvPr/>
        </p:nvPicPr>
        <p:blipFill>
          <a:blip r:embed="rId5" cstate="print"/>
          <a:srcRect t="26056" r="50000" b="18500"/>
          <a:stretch>
            <a:fillRect/>
          </a:stretch>
        </p:blipFill>
        <p:spPr bwMode="auto">
          <a:xfrm>
            <a:off x="1835150" y="2492375"/>
            <a:ext cx="4970463" cy="413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052"/>
          <p:cNvGraphicFramePr>
            <a:graphicFrameLocks noChangeAspect="1"/>
          </p:cNvGraphicFramePr>
          <p:nvPr/>
        </p:nvGraphicFramePr>
        <p:xfrm>
          <a:off x="684213" y="2276475"/>
          <a:ext cx="7845425" cy="433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2" name="Photo Editor Photo" r:id="rId3" imgW="5676190" imgH="3134162" progId="">
                  <p:embed/>
                </p:oleObj>
              </mc:Choice>
              <mc:Fallback>
                <p:oleObj name="Photo Editor Photo" r:id="rId3" imgW="5676190" imgH="3134162" progId="">
                  <p:embed/>
                  <p:pic>
                    <p:nvPicPr>
                      <p:cNvPr id="0" name="Object 20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2276475"/>
                        <a:ext cx="7845425" cy="433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Rectangle 2053"/>
          <p:cNvSpPr>
            <a:spLocks noChangeArrowheads="1"/>
          </p:cNvSpPr>
          <p:nvPr/>
        </p:nvSpPr>
        <p:spPr bwMode="auto">
          <a:xfrm>
            <a:off x="827088" y="1889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24580" name="Text Box 2054"/>
          <p:cNvSpPr txBox="1">
            <a:spLocks noChangeArrowheads="1"/>
          </p:cNvSpPr>
          <p:nvPr/>
        </p:nvSpPr>
        <p:spPr bwMode="auto">
          <a:xfrm>
            <a:off x="323850" y="1341438"/>
            <a:ext cx="8458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b="1"/>
              <a:t>Observou-se que a reação S</a:t>
            </a:r>
            <a:r>
              <a:rPr lang="pt-BR" b="1" baseline="-25000"/>
              <a:t>N</a:t>
            </a:r>
            <a:r>
              <a:rPr lang="pt-BR" b="1"/>
              <a:t>2 em carbonos eletrofílicos </a:t>
            </a:r>
          </a:p>
          <a:p>
            <a:pPr algn="ctr"/>
            <a:r>
              <a:rPr lang="pt-BR" b="1"/>
              <a:t>mais substituídos é mais lenta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827088" y="1889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23850" y="1341438"/>
            <a:ext cx="8640763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Tal fato deve-se ao fato de o nucleófilo atacar o carbono na face oposta à do grupo abandonador. Se houver muitos grupos substituíntes, haverá muito impedimento estérico, e a reação não ocorrerá.</a:t>
            </a:r>
          </a:p>
        </p:txBody>
      </p:sp>
      <p:graphicFrame>
        <p:nvGraphicFramePr>
          <p:cNvPr id="25602" name="Object 5"/>
          <p:cNvGraphicFramePr>
            <a:graphicFrameLocks noChangeAspect="1"/>
          </p:cNvGraphicFramePr>
          <p:nvPr/>
        </p:nvGraphicFramePr>
        <p:xfrm>
          <a:off x="1695450" y="2924175"/>
          <a:ext cx="5186363" cy="381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6" name="CS ChemDraw Drawing" r:id="rId3" imgW="3831840" imgH="2818440" progId="">
                  <p:embed/>
                </p:oleObj>
              </mc:Choice>
              <mc:Fallback>
                <p:oleObj name="CS ChemDraw Drawing" r:id="rId3" imgW="3831840" imgH="281844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5450" y="2924175"/>
                        <a:ext cx="5186363" cy="381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ChangeArrowheads="1"/>
          </p:cNvSpPr>
          <p:nvPr/>
        </p:nvSpPr>
        <p:spPr bwMode="auto">
          <a:xfrm>
            <a:off x="827088" y="1889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167939" name="Text Box 3"/>
          <p:cNvSpPr txBox="1">
            <a:spLocks noChangeArrowheads="1"/>
          </p:cNvSpPr>
          <p:nvPr/>
        </p:nvSpPr>
        <p:spPr bwMode="auto">
          <a:xfrm>
            <a:off x="323850" y="1341438"/>
            <a:ext cx="8640763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Tal fato deve-se ao fato de o nucleófilo atacar o carbono na face oposta à do grupo abandonador. Se houver muitos grupos substituíntes, haverá muito impedimento estérico, e a reação não ocorrerá.</a:t>
            </a:r>
          </a:p>
        </p:txBody>
      </p:sp>
      <p:pic>
        <p:nvPicPr>
          <p:cNvPr id="167940" name="Picture 5" descr="FG09_001"/>
          <p:cNvPicPr>
            <a:picLocks noChangeAspect="1" noChangeArrowheads="1"/>
          </p:cNvPicPr>
          <p:nvPr/>
        </p:nvPicPr>
        <p:blipFill>
          <a:blip r:embed="rId2" cstate="print"/>
          <a:srcRect t="37389" b="31111"/>
          <a:stretch>
            <a:fillRect/>
          </a:stretch>
        </p:blipFill>
        <p:spPr bwMode="auto">
          <a:xfrm>
            <a:off x="252413" y="4149725"/>
            <a:ext cx="8712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1" name="Text Box 6"/>
          <p:cNvSpPr txBox="1">
            <a:spLocks noChangeArrowheads="1"/>
          </p:cNvSpPr>
          <p:nvPr/>
        </p:nvSpPr>
        <p:spPr bwMode="auto">
          <a:xfrm>
            <a:off x="252413" y="3213100"/>
            <a:ext cx="84963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Ataque do íon hidróxido à: (a) H</a:t>
            </a:r>
            <a:r>
              <a:rPr lang="pt-BR" b="1" baseline="-25000"/>
              <a:t>3</a:t>
            </a:r>
            <a:r>
              <a:rPr lang="pt-BR" b="1"/>
              <a:t>C-I; (b) H</a:t>
            </a:r>
            <a:r>
              <a:rPr lang="pt-BR" b="1" baseline="-25000"/>
              <a:t>3</a:t>
            </a:r>
            <a:r>
              <a:rPr lang="pt-BR" b="1"/>
              <a:t>C-CH</a:t>
            </a:r>
            <a:r>
              <a:rPr lang="pt-BR" b="1" baseline="-25000"/>
              <a:t>2</a:t>
            </a:r>
            <a:r>
              <a:rPr lang="pt-BR" b="1"/>
              <a:t>-I; </a:t>
            </a:r>
          </a:p>
          <a:p>
            <a:r>
              <a:rPr lang="pt-BR" b="1"/>
              <a:t>(c) (H</a:t>
            </a:r>
            <a:r>
              <a:rPr lang="pt-BR" b="1" baseline="-25000"/>
              <a:t>3</a:t>
            </a:r>
            <a:r>
              <a:rPr lang="pt-BR" b="1"/>
              <a:t>C)</a:t>
            </a:r>
            <a:r>
              <a:rPr lang="pt-BR" b="1" baseline="-25000"/>
              <a:t>2</a:t>
            </a:r>
            <a:r>
              <a:rPr lang="pt-BR" b="1"/>
              <a:t>CH-I; (d) (H</a:t>
            </a:r>
            <a:r>
              <a:rPr lang="pt-BR" b="1" baseline="-25000"/>
              <a:t>3</a:t>
            </a:r>
            <a:r>
              <a:rPr lang="pt-BR" b="1"/>
              <a:t>C)</a:t>
            </a:r>
            <a:r>
              <a:rPr lang="pt-BR" b="1" baseline="-25000"/>
              <a:t>3</a:t>
            </a:r>
            <a:r>
              <a:rPr lang="pt-BR" b="1"/>
              <a:t>C-I</a:t>
            </a:r>
          </a:p>
        </p:txBody>
      </p:sp>
      <p:sp>
        <p:nvSpPr>
          <p:cNvPr id="167942" name="Text Box 7"/>
          <p:cNvSpPr txBox="1">
            <a:spLocks noChangeArrowheads="1"/>
          </p:cNvSpPr>
          <p:nvPr/>
        </p:nvSpPr>
        <p:spPr bwMode="auto">
          <a:xfrm>
            <a:off x="1042988" y="6021388"/>
            <a:ext cx="7212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(a)                    (b)                      (c)                        (d)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260350"/>
            <a:ext cx="7793037" cy="1143000"/>
          </a:xfrm>
        </p:spPr>
        <p:txBody>
          <a:bodyPr/>
          <a:lstStyle/>
          <a:p>
            <a:pPr algn="ctr" eaLnBrk="1" hangingPunct="1"/>
            <a:r>
              <a:rPr lang="en-US" sz="3200" b="1" smtClean="0"/>
              <a:t>Reações em carbonos saturados sp</a:t>
            </a:r>
            <a:r>
              <a:rPr lang="en-US" sz="3200" b="1" baseline="30000" smtClean="0"/>
              <a:t>3</a:t>
            </a:r>
            <a:r>
              <a:rPr lang="en-US" sz="3200" b="1" smtClean="0"/>
              <a:t> substituição nucleofílica</a:t>
            </a:r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graphicFrame>
        <p:nvGraphicFramePr>
          <p:cNvPr id="2050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468313" y="2708275"/>
          <a:ext cx="7704137" cy="223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CS ChemDraw Drawing" r:id="rId3" imgW="4647600" imgH="1350360" progId="">
                  <p:embed/>
                </p:oleObj>
              </mc:Choice>
              <mc:Fallback>
                <p:oleObj name="CS ChemDraw Drawing" r:id="rId3" imgW="4647600" imgH="135036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708275"/>
                        <a:ext cx="7704137" cy="2239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476375" y="4581525"/>
            <a:ext cx="14700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folHlink"/>
                </a:solidFill>
              </a:rPr>
              <a:t>carbono</a:t>
            </a:r>
          </a:p>
          <a:p>
            <a:r>
              <a:rPr lang="pt-BR" b="1">
                <a:solidFill>
                  <a:schemeClr val="folHlink"/>
                </a:solidFill>
              </a:rPr>
              <a:t>eletrófilo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2484438" y="3644900"/>
            <a:ext cx="1622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nucleófilo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6516688" y="4005263"/>
            <a:ext cx="21129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b="1">
                <a:solidFill>
                  <a:schemeClr val="hlink"/>
                </a:solidFill>
              </a:rPr>
              <a:t>grupo</a:t>
            </a:r>
          </a:p>
          <a:p>
            <a:pPr algn="r"/>
            <a:r>
              <a:rPr lang="pt-BR" b="1">
                <a:solidFill>
                  <a:schemeClr val="hlink"/>
                </a:solidFill>
              </a:rPr>
              <a:t>abandonador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ChangeArrowheads="1"/>
          </p:cNvSpPr>
          <p:nvPr/>
        </p:nvSpPr>
        <p:spPr bwMode="auto">
          <a:xfrm>
            <a:off x="827088" y="1889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168963" name="Text Box 3"/>
          <p:cNvSpPr txBox="1">
            <a:spLocks noChangeArrowheads="1"/>
          </p:cNvSpPr>
          <p:nvPr/>
        </p:nvSpPr>
        <p:spPr bwMode="auto">
          <a:xfrm>
            <a:off x="323850" y="1341438"/>
            <a:ext cx="86407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O impedimento estérico aumenta muito a energia de ativação da reação S</a:t>
            </a:r>
            <a:r>
              <a:rPr lang="pt-BR" b="1" baseline="-25000"/>
              <a:t>N</a:t>
            </a:r>
            <a:r>
              <a:rPr lang="pt-BR" b="1"/>
              <a:t>2, a ponto de, se houver muito impedimento estérico, a reação não vai ocorrer.</a:t>
            </a:r>
          </a:p>
        </p:txBody>
      </p:sp>
      <p:pic>
        <p:nvPicPr>
          <p:cNvPr id="168964" name="Picture 7" descr="FG09_002"/>
          <p:cNvPicPr>
            <a:picLocks noChangeAspect="1" noChangeArrowheads="1"/>
          </p:cNvPicPr>
          <p:nvPr/>
        </p:nvPicPr>
        <p:blipFill>
          <a:blip r:embed="rId2" cstate="print"/>
          <a:srcRect t="27722" b="18111"/>
          <a:stretch>
            <a:fillRect/>
          </a:stretch>
        </p:blipFill>
        <p:spPr bwMode="auto">
          <a:xfrm>
            <a:off x="0" y="2708275"/>
            <a:ext cx="8964613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2"/>
          <p:cNvSpPr>
            <a:spLocks noChangeArrowheads="1"/>
          </p:cNvSpPr>
          <p:nvPr/>
        </p:nvSpPr>
        <p:spPr bwMode="auto">
          <a:xfrm>
            <a:off x="827088" y="1889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26629" name="Text Box 3"/>
          <p:cNvSpPr txBox="1">
            <a:spLocks noChangeArrowheads="1"/>
          </p:cNvSpPr>
          <p:nvPr/>
        </p:nvSpPr>
        <p:spPr bwMode="auto">
          <a:xfrm>
            <a:off x="323850" y="1341438"/>
            <a:ext cx="864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Por melhor que seja o nucleófilo, se for muito volumoso (ser estericamente muito impedido), a reação não ocorre</a:t>
            </a:r>
          </a:p>
        </p:txBody>
      </p:sp>
      <p:graphicFrame>
        <p:nvGraphicFramePr>
          <p:cNvPr id="26626" name="Object 5"/>
          <p:cNvGraphicFramePr>
            <a:graphicFrameLocks noChangeAspect="1"/>
          </p:cNvGraphicFramePr>
          <p:nvPr/>
        </p:nvGraphicFramePr>
        <p:xfrm>
          <a:off x="2484438" y="2420938"/>
          <a:ext cx="6410325" cy="211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4" name="CS ChemDraw Drawing" r:id="rId3" imgW="4989240" imgH="1649160" progId="">
                  <p:embed/>
                </p:oleObj>
              </mc:Choice>
              <mc:Fallback>
                <p:oleObj name="CS ChemDraw Drawing" r:id="rId3" imgW="4989240" imgH="164916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2420938"/>
                        <a:ext cx="6410325" cy="2119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7" name="Object 6"/>
          <p:cNvGraphicFramePr>
            <a:graphicFrameLocks noChangeAspect="1"/>
          </p:cNvGraphicFramePr>
          <p:nvPr/>
        </p:nvGraphicFramePr>
        <p:xfrm>
          <a:off x="1547813" y="4365625"/>
          <a:ext cx="7272337" cy="232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5" name="CS ChemDraw Drawing" r:id="rId5" imgW="5656320" imgH="1805400" progId="">
                  <p:embed/>
                </p:oleObj>
              </mc:Choice>
              <mc:Fallback>
                <p:oleObj name="CS ChemDraw Drawing" r:id="rId5" imgW="5656320" imgH="180540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4365625"/>
                        <a:ext cx="7272337" cy="232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179388" y="3357563"/>
            <a:ext cx="260191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BASES</a:t>
            </a:r>
          </a:p>
          <a:p>
            <a:r>
              <a:rPr lang="pt-BR" b="1"/>
              <a:t>FORTES</a:t>
            </a:r>
          </a:p>
          <a:p>
            <a:r>
              <a:rPr lang="pt-BR" b="1"/>
              <a:t>NÃO</a:t>
            </a:r>
          </a:p>
          <a:p>
            <a:r>
              <a:rPr lang="pt-BR" b="1"/>
              <a:t>NUCLEÓFILAS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827088" y="1889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179388" y="1341438"/>
            <a:ext cx="8964612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600" b="1">
                <a:solidFill>
                  <a:schemeClr val="folHlink"/>
                </a:solidFill>
              </a:rPr>
              <a:t>Dependência de reações S</a:t>
            </a:r>
            <a:r>
              <a:rPr lang="pt-BR" sz="2600" b="1" baseline="-25000">
                <a:solidFill>
                  <a:schemeClr val="folHlink"/>
                </a:solidFill>
              </a:rPr>
              <a:t>N</a:t>
            </a:r>
            <a:r>
              <a:rPr lang="pt-BR" sz="2600" b="1">
                <a:solidFill>
                  <a:schemeClr val="folHlink"/>
                </a:solidFill>
              </a:rPr>
              <a:t>2 com relação ao substrato</a:t>
            </a:r>
          </a:p>
          <a:p>
            <a:pPr>
              <a:buFontTx/>
              <a:buChar char="-"/>
            </a:pPr>
            <a:r>
              <a:rPr lang="pt-BR" b="1"/>
              <a:t> Moléculas pequenas</a:t>
            </a:r>
          </a:p>
          <a:p>
            <a:pPr>
              <a:buFontTx/>
              <a:buChar char="-"/>
            </a:pPr>
            <a:r>
              <a:rPr lang="pt-BR" b="1"/>
              <a:t> Carbono eletrofílico sem impedimento estérico</a:t>
            </a:r>
          </a:p>
          <a:p>
            <a:pPr>
              <a:buFontTx/>
              <a:buChar char="-"/>
            </a:pPr>
            <a:r>
              <a:rPr lang="pt-BR" b="1"/>
              <a:t> Carbonos 1</a:t>
            </a:r>
            <a:r>
              <a:rPr lang="pt-BR" b="1" baseline="30000"/>
              <a:t>o</a:t>
            </a:r>
            <a:r>
              <a:rPr lang="pt-BR" b="1"/>
              <a:t>s &gt; 2</a:t>
            </a:r>
            <a:r>
              <a:rPr lang="pt-BR" b="1" baseline="30000"/>
              <a:t>o</a:t>
            </a:r>
            <a:r>
              <a:rPr lang="pt-BR" b="1"/>
              <a:t>s &gt; 3</a:t>
            </a:r>
            <a:r>
              <a:rPr lang="pt-BR" b="1" baseline="30000"/>
              <a:t>o</a:t>
            </a:r>
            <a:r>
              <a:rPr lang="pt-BR" b="1"/>
              <a:t>s</a:t>
            </a:r>
          </a:p>
          <a:p>
            <a:endParaRPr lang="pt-BR" b="1"/>
          </a:p>
          <a:p>
            <a:r>
              <a:rPr lang="pt-BR" b="1"/>
              <a:t>Exemplo: síntese de éteres</a:t>
            </a:r>
          </a:p>
        </p:txBody>
      </p:sp>
      <p:graphicFrame>
        <p:nvGraphicFramePr>
          <p:cNvPr id="27650" name="Object 5"/>
          <p:cNvGraphicFramePr>
            <a:graphicFrameLocks noChangeAspect="1"/>
          </p:cNvGraphicFramePr>
          <p:nvPr/>
        </p:nvGraphicFramePr>
        <p:xfrm>
          <a:off x="249238" y="4149725"/>
          <a:ext cx="8715375" cy="217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4" name="CS ChemDraw Drawing" r:id="rId3" imgW="6276960" imgH="1565640" progId="">
                  <p:embed/>
                </p:oleObj>
              </mc:Choice>
              <mc:Fallback>
                <p:oleObj name="CS ChemDraw Drawing" r:id="rId3" imgW="6276960" imgH="156564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238" y="4149725"/>
                        <a:ext cx="8715375" cy="217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2"/>
          <p:cNvSpPr>
            <a:spLocks noChangeArrowheads="1"/>
          </p:cNvSpPr>
          <p:nvPr/>
        </p:nvSpPr>
        <p:spPr bwMode="auto">
          <a:xfrm>
            <a:off x="827088" y="1889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2557463" y="1484313"/>
            <a:ext cx="411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b="1"/>
              <a:t>Exemplo: síntese de éteres</a:t>
            </a:r>
          </a:p>
          <a:p>
            <a:pPr algn="ctr"/>
            <a:r>
              <a:rPr lang="pt-BR" b="1"/>
              <a:t>Síntese de Williamson</a:t>
            </a:r>
          </a:p>
        </p:txBody>
      </p:sp>
      <p:graphicFrame>
        <p:nvGraphicFramePr>
          <p:cNvPr id="28674" name="Object 6"/>
          <p:cNvGraphicFramePr>
            <a:graphicFrameLocks noChangeAspect="1"/>
          </p:cNvGraphicFramePr>
          <p:nvPr/>
        </p:nvGraphicFramePr>
        <p:xfrm>
          <a:off x="254000" y="2565400"/>
          <a:ext cx="8709025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2" name="CS ChemDraw Drawing" r:id="rId3" imgW="6480000" imgH="996480" progId="">
                  <p:embed/>
                </p:oleObj>
              </mc:Choice>
              <mc:Fallback>
                <p:oleObj name="CS ChemDraw Drawing" r:id="rId3" imgW="6480000" imgH="99648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2565400"/>
                        <a:ext cx="8709025" cy="133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4068763" y="4005263"/>
            <a:ext cx="1047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mas...</a:t>
            </a:r>
          </a:p>
        </p:txBody>
      </p:sp>
      <p:graphicFrame>
        <p:nvGraphicFramePr>
          <p:cNvPr id="28675" name="Object 8"/>
          <p:cNvGraphicFramePr>
            <a:graphicFrameLocks noChangeAspect="1"/>
          </p:cNvGraphicFramePr>
          <p:nvPr/>
        </p:nvGraphicFramePr>
        <p:xfrm>
          <a:off x="255588" y="4868863"/>
          <a:ext cx="8636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3" name="CS ChemDraw Drawing" r:id="rId5" imgW="6645240" imgH="879840" progId="">
                  <p:embed/>
                </p:oleObj>
              </mc:Choice>
              <mc:Fallback>
                <p:oleObj name="CS ChemDraw Drawing" r:id="rId5" imgW="6645240" imgH="87984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8" y="4868863"/>
                        <a:ext cx="86360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827088" y="1889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29700" name="Text Box 3"/>
          <p:cNvSpPr txBox="1">
            <a:spLocks noChangeArrowheads="1"/>
          </p:cNvSpPr>
          <p:nvPr/>
        </p:nvSpPr>
        <p:spPr bwMode="auto">
          <a:xfrm>
            <a:off x="2557463" y="1484313"/>
            <a:ext cx="411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b="1"/>
              <a:t>Exemplo: síntese de éteres</a:t>
            </a:r>
          </a:p>
          <a:p>
            <a:pPr algn="ctr"/>
            <a:r>
              <a:rPr lang="pt-BR" b="1"/>
              <a:t>Síntese de Williamson</a:t>
            </a:r>
          </a:p>
        </p:txBody>
      </p:sp>
      <p:graphicFrame>
        <p:nvGraphicFramePr>
          <p:cNvPr id="29698" name="Object 7"/>
          <p:cNvGraphicFramePr>
            <a:graphicFrameLocks noChangeAspect="1"/>
          </p:cNvGraphicFramePr>
          <p:nvPr/>
        </p:nvGraphicFramePr>
        <p:xfrm>
          <a:off x="320675" y="2492375"/>
          <a:ext cx="8642350" cy="397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2" name="CS ChemDraw Drawing" r:id="rId3" imgW="6339960" imgH="2912760" progId="">
                  <p:embed/>
                </p:oleObj>
              </mc:Choice>
              <mc:Fallback>
                <p:oleObj name="CS ChemDraw Drawing" r:id="rId3" imgW="6339960" imgH="291276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675" y="2492375"/>
                        <a:ext cx="8642350" cy="3970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827088" y="1889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1331913" y="1484313"/>
            <a:ext cx="65865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b="1"/>
              <a:t>Exemplo: síntese de éteres</a:t>
            </a:r>
          </a:p>
          <a:p>
            <a:pPr algn="ctr"/>
            <a:r>
              <a:rPr lang="pt-BR" b="1"/>
              <a:t>Éteres a partir de álcoois com catálise ácida</a:t>
            </a:r>
          </a:p>
        </p:txBody>
      </p:sp>
      <p:graphicFrame>
        <p:nvGraphicFramePr>
          <p:cNvPr id="30722" name="Object 7"/>
          <p:cNvGraphicFramePr>
            <a:graphicFrameLocks noChangeAspect="1"/>
          </p:cNvGraphicFramePr>
          <p:nvPr/>
        </p:nvGraphicFramePr>
        <p:xfrm>
          <a:off x="322263" y="2708275"/>
          <a:ext cx="8499475" cy="328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6" name="CS ChemDraw Drawing" r:id="rId3" imgW="5910840" imgH="2287440" progId="">
                  <p:embed/>
                </p:oleObj>
              </mc:Choice>
              <mc:Fallback>
                <p:oleObj name="CS ChemDraw Drawing" r:id="rId3" imgW="5910840" imgH="228744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263" y="2708275"/>
                        <a:ext cx="8499475" cy="328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2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31749" name="Text Box 3"/>
          <p:cNvSpPr txBox="1">
            <a:spLocks noChangeArrowheads="1"/>
          </p:cNvSpPr>
          <p:nvPr/>
        </p:nvSpPr>
        <p:spPr bwMode="auto">
          <a:xfrm>
            <a:off x="2341563" y="1196975"/>
            <a:ext cx="45656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b="1"/>
              <a:t>Exemplo: síntese de éteres</a:t>
            </a:r>
          </a:p>
          <a:p>
            <a:pPr algn="ctr"/>
            <a:r>
              <a:rPr lang="pt-BR" b="1"/>
              <a:t>Estereoquímica da reação S</a:t>
            </a:r>
            <a:r>
              <a:rPr lang="pt-BR" b="1" baseline="-25000"/>
              <a:t>N</a:t>
            </a:r>
            <a:r>
              <a:rPr lang="pt-BR" b="1"/>
              <a:t>2</a:t>
            </a:r>
          </a:p>
        </p:txBody>
      </p:sp>
      <p:graphicFrame>
        <p:nvGraphicFramePr>
          <p:cNvPr id="31746" name="Object 8"/>
          <p:cNvGraphicFramePr>
            <a:graphicFrameLocks noChangeAspect="1"/>
          </p:cNvGraphicFramePr>
          <p:nvPr/>
        </p:nvGraphicFramePr>
        <p:xfrm>
          <a:off x="971550" y="2060575"/>
          <a:ext cx="7343775" cy="163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4" name="CS ChemDraw Drawing" r:id="rId3" imgW="5996880" imgH="1336320" progId="">
                  <p:embed/>
                </p:oleObj>
              </mc:Choice>
              <mc:Fallback>
                <p:oleObj name="CS ChemDraw Drawing" r:id="rId3" imgW="5996880" imgH="133632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2060575"/>
                        <a:ext cx="7343775" cy="163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0" name="Text Box 10"/>
          <p:cNvSpPr txBox="1">
            <a:spLocks noChangeArrowheads="1"/>
          </p:cNvSpPr>
          <p:nvPr/>
        </p:nvSpPr>
        <p:spPr bwMode="auto">
          <a:xfrm>
            <a:off x="3995738" y="3789363"/>
            <a:ext cx="1047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mas...</a:t>
            </a:r>
          </a:p>
        </p:txBody>
      </p:sp>
      <p:graphicFrame>
        <p:nvGraphicFramePr>
          <p:cNvPr id="31747" name="Object 11"/>
          <p:cNvGraphicFramePr>
            <a:graphicFrameLocks noChangeAspect="1"/>
          </p:cNvGraphicFramePr>
          <p:nvPr/>
        </p:nvGraphicFramePr>
        <p:xfrm>
          <a:off x="900113" y="3933825"/>
          <a:ext cx="7486650" cy="267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5" name="CS ChemDraw Drawing" r:id="rId5" imgW="6111000" imgH="2184480" progId="">
                  <p:embed/>
                </p:oleObj>
              </mc:Choice>
              <mc:Fallback>
                <p:oleObj name="CS ChemDraw Drawing" r:id="rId5" imgW="6111000" imgH="2184480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3933825"/>
                        <a:ext cx="7486650" cy="267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1" name="Text Box 12"/>
          <p:cNvSpPr txBox="1">
            <a:spLocks noChangeArrowheads="1"/>
          </p:cNvSpPr>
          <p:nvPr/>
        </p:nvSpPr>
        <p:spPr bwMode="auto">
          <a:xfrm>
            <a:off x="1671638" y="6040438"/>
            <a:ext cx="1993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Porquê?!!??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2341563" y="1196975"/>
            <a:ext cx="4565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b="1"/>
              <a:t>Estereoquímica da reação S</a:t>
            </a:r>
            <a:r>
              <a:rPr lang="pt-BR" b="1" baseline="-25000"/>
              <a:t>N</a:t>
            </a:r>
            <a:r>
              <a:rPr lang="pt-BR" b="1"/>
              <a:t>2</a:t>
            </a:r>
          </a:p>
        </p:txBody>
      </p:sp>
      <p:sp>
        <p:nvSpPr>
          <p:cNvPr id="32773" name="Rectangle 8"/>
          <p:cNvSpPr>
            <a:spLocks noChangeArrowheads="1"/>
          </p:cNvSpPr>
          <p:nvPr/>
        </p:nvSpPr>
        <p:spPr bwMode="auto">
          <a:xfrm>
            <a:off x="252413" y="1773238"/>
            <a:ext cx="86423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600" b="1"/>
              <a:t>O carbono eletrofílico sofre inversão de sua geometria sp</a:t>
            </a:r>
            <a:r>
              <a:rPr lang="en-US" sz="2600" b="1" baseline="30000"/>
              <a:t>3</a:t>
            </a:r>
            <a:r>
              <a:rPr lang="en-US" sz="2600" b="1"/>
              <a:t>, também conhecida por inversão de Walden.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600" b="1"/>
              <a:t>No caso de o carbono eletrofílico ser um carbono quiral, este sofrerá inversão de configuração.</a:t>
            </a:r>
          </a:p>
        </p:txBody>
      </p:sp>
      <p:graphicFrame>
        <p:nvGraphicFramePr>
          <p:cNvPr id="32770" name="Object 9"/>
          <p:cNvGraphicFramePr>
            <a:graphicFrameLocks noChangeAspect="1"/>
          </p:cNvGraphicFramePr>
          <p:nvPr/>
        </p:nvGraphicFramePr>
        <p:xfrm>
          <a:off x="252413" y="4222750"/>
          <a:ext cx="8496300" cy="235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4" name="Photo Editor Photo" r:id="rId3" imgW="7590476" imgH="2104762" progId="">
                  <p:embed/>
                </p:oleObj>
              </mc:Choice>
              <mc:Fallback>
                <p:oleObj name="Photo Editor Photo" r:id="rId3" imgW="7590476" imgH="2104762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13" y="4222750"/>
                        <a:ext cx="8496300" cy="235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2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33797" name="Text Box 3"/>
          <p:cNvSpPr txBox="1">
            <a:spLocks noChangeArrowheads="1"/>
          </p:cNvSpPr>
          <p:nvPr/>
        </p:nvSpPr>
        <p:spPr bwMode="auto">
          <a:xfrm>
            <a:off x="2341563" y="1196975"/>
            <a:ext cx="4565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b="1"/>
              <a:t>Estereoquímica da reação S</a:t>
            </a:r>
            <a:r>
              <a:rPr lang="pt-BR" b="1" baseline="-25000"/>
              <a:t>N</a:t>
            </a:r>
            <a:r>
              <a:rPr lang="pt-BR" b="1"/>
              <a:t>2</a:t>
            </a:r>
          </a:p>
        </p:txBody>
      </p:sp>
      <p:graphicFrame>
        <p:nvGraphicFramePr>
          <p:cNvPr id="33794" name="Object 6"/>
          <p:cNvGraphicFramePr>
            <a:graphicFrameLocks noChangeAspect="1"/>
          </p:cNvGraphicFramePr>
          <p:nvPr/>
        </p:nvGraphicFramePr>
        <p:xfrm>
          <a:off x="325438" y="1989138"/>
          <a:ext cx="8494712" cy="200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2" name="CS ChemDraw Drawing" r:id="rId3" imgW="6189120" imgH="1462320" progId="">
                  <p:embed/>
                </p:oleObj>
              </mc:Choice>
              <mc:Fallback>
                <p:oleObj name="CS ChemDraw Drawing" r:id="rId3" imgW="6189120" imgH="146232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438" y="1989138"/>
                        <a:ext cx="8494712" cy="200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5" name="Object 8"/>
          <p:cNvGraphicFramePr>
            <a:graphicFrameLocks noChangeAspect="1"/>
          </p:cNvGraphicFramePr>
          <p:nvPr/>
        </p:nvGraphicFramePr>
        <p:xfrm>
          <a:off x="1260475" y="4437063"/>
          <a:ext cx="6477000" cy="205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3" name="CS ChemDraw Drawing" r:id="rId5" imgW="4650840" imgH="1475640" progId="">
                  <p:embed/>
                </p:oleObj>
              </mc:Choice>
              <mc:Fallback>
                <p:oleObj name="CS ChemDraw Drawing" r:id="rId5" imgW="4650840" imgH="147564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0475" y="4437063"/>
                        <a:ext cx="6477000" cy="2055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2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34821" name="Text Box 3"/>
          <p:cNvSpPr txBox="1">
            <a:spLocks noChangeArrowheads="1"/>
          </p:cNvSpPr>
          <p:nvPr/>
        </p:nvSpPr>
        <p:spPr bwMode="auto">
          <a:xfrm>
            <a:off x="2341563" y="1196975"/>
            <a:ext cx="4565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b="1"/>
              <a:t>Estereoquímica da reação S</a:t>
            </a:r>
            <a:r>
              <a:rPr lang="pt-BR" b="1" baseline="-25000"/>
              <a:t>N</a:t>
            </a:r>
            <a:r>
              <a:rPr lang="pt-BR" b="1"/>
              <a:t>2</a:t>
            </a:r>
          </a:p>
        </p:txBody>
      </p:sp>
      <p:graphicFrame>
        <p:nvGraphicFramePr>
          <p:cNvPr id="34818" name="Object 6"/>
          <p:cNvGraphicFramePr>
            <a:graphicFrameLocks noChangeAspect="1"/>
          </p:cNvGraphicFramePr>
          <p:nvPr/>
        </p:nvGraphicFramePr>
        <p:xfrm>
          <a:off x="754063" y="2205038"/>
          <a:ext cx="7705725" cy="152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6" name="CS ChemDraw Drawing" r:id="rId3" imgW="4992480" imgH="991080" progId="">
                  <p:embed/>
                </p:oleObj>
              </mc:Choice>
              <mc:Fallback>
                <p:oleObj name="CS ChemDraw Drawing" r:id="rId3" imgW="4992480" imgH="99108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063" y="2205038"/>
                        <a:ext cx="7705725" cy="1528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19" name="Object 7"/>
          <p:cNvGraphicFramePr>
            <a:graphicFrameLocks noChangeAspect="1"/>
          </p:cNvGraphicFramePr>
          <p:nvPr/>
        </p:nvGraphicFramePr>
        <p:xfrm>
          <a:off x="325438" y="4365625"/>
          <a:ext cx="8278812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7" name="CS ChemDraw Drawing" r:id="rId5" imgW="5726880" imgH="1007280" progId="">
                  <p:embed/>
                </p:oleObj>
              </mc:Choice>
              <mc:Fallback>
                <p:oleObj name="CS ChemDraw Drawing" r:id="rId5" imgW="5726880" imgH="100728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438" y="4365625"/>
                        <a:ext cx="8278812" cy="145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188913"/>
            <a:ext cx="7794625" cy="1143000"/>
          </a:xfrm>
        </p:spPr>
        <p:txBody>
          <a:bodyPr/>
          <a:lstStyle/>
          <a:p>
            <a:pPr algn="ctr" eaLnBrk="1" hangingPunct="1"/>
            <a:r>
              <a:rPr lang="en-US" sz="3200" b="1" smtClean="0"/>
              <a:t>Reações em carbonos saturados sp</a:t>
            </a:r>
            <a:r>
              <a:rPr lang="en-US" sz="3200" b="1" baseline="30000" smtClean="0"/>
              <a:t>3</a:t>
            </a:r>
            <a:r>
              <a:rPr lang="en-US" sz="3200" b="1" smtClean="0"/>
              <a:t> substituição nucleofílica</a:t>
            </a:r>
          </a:p>
        </p:txBody>
      </p:sp>
      <p:sp>
        <p:nvSpPr>
          <p:cNvPr id="3077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graphicFrame>
        <p:nvGraphicFramePr>
          <p:cNvPr id="3074" name="Object 10"/>
          <p:cNvGraphicFramePr>
            <a:graphicFrameLocks noChangeAspect="1"/>
          </p:cNvGraphicFramePr>
          <p:nvPr/>
        </p:nvGraphicFramePr>
        <p:xfrm>
          <a:off x="755650" y="3933825"/>
          <a:ext cx="6696075" cy="194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CS ChemDraw Drawing" r:id="rId3" imgW="4647600" imgH="1350360" progId="">
                  <p:embed/>
                </p:oleObj>
              </mc:Choice>
              <mc:Fallback>
                <p:oleObj name="CS ChemDraw Drawing" r:id="rId3" imgW="4647600" imgH="1350360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3933825"/>
                        <a:ext cx="6696075" cy="194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 Box 11"/>
          <p:cNvSpPr txBox="1">
            <a:spLocks noChangeArrowheads="1"/>
          </p:cNvSpPr>
          <p:nvPr/>
        </p:nvSpPr>
        <p:spPr bwMode="auto">
          <a:xfrm>
            <a:off x="1547813" y="5446713"/>
            <a:ext cx="14700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folHlink"/>
                </a:solidFill>
              </a:rPr>
              <a:t>carbono</a:t>
            </a:r>
          </a:p>
          <a:p>
            <a:r>
              <a:rPr lang="pt-BR" b="1">
                <a:solidFill>
                  <a:schemeClr val="folHlink"/>
                </a:solidFill>
              </a:rPr>
              <a:t>eletrófilo</a:t>
            </a:r>
          </a:p>
        </p:txBody>
      </p:sp>
      <p:sp>
        <p:nvSpPr>
          <p:cNvPr id="3079" name="Text Box 12"/>
          <p:cNvSpPr txBox="1">
            <a:spLocks noChangeArrowheads="1"/>
          </p:cNvSpPr>
          <p:nvPr/>
        </p:nvSpPr>
        <p:spPr bwMode="auto">
          <a:xfrm>
            <a:off x="2268538" y="4725988"/>
            <a:ext cx="16557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Nucleófilo</a:t>
            </a:r>
          </a:p>
          <a:p>
            <a:r>
              <a:rPr lang="pt-BR" b="1">
                <a:solidFill>
                  <a:schemeClr val="hlink"/>
                </a:solidFill>
              </a:rPr>
              <a:t>aniônico</a:t>
            </a:r>
          </a:p>
        </p:txBody>
      </p:sp>
      <p:sp>
        <p:nvSpPr>
          <p:cNvPr id="3080" name="Text Box 13"/>
          <p:cNvSpPr txBox="1">
            <a:spLocks noChangeArrowheads="1"/>
          </p:cNvSpPr>
          <p:nvPr/>
        </p:nvSpPr>
        <p:spPr bwMode="auto">
          <a:xfrm>
            <a:off x="6589713" y="4725988"/>
            <a:ext cx="21113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grupo</a:t>
            </a:r>
          </a:p>
          <a:p>
            <a:r>
              <a:rPr lang="pt-BR" b="1">
                <a:solidFill>
                  <a:schemeClr val="hlink"/>
                </a:solidFill>
              </a:rPr>
              <a:t>abandonador</a:t>
            </a:r>
          </a:p>
        </p:txBody>
      </p:sp>
      <p:sp>
        <p:nvSpPr>
          <p:cNvPr id="3081" name="Text Box 14"/>
          <p:cNvSpPr txBox="1">
            <a:spLocks noChangeArrowheads="1"/>
          </p:cNvSpPr>
          <p:nvPr/>
        </p:nvSpPr>
        <p:spPr bwMode="auto">
          <a:xfrm>
            <a:off x="2773363" y="1412875"/>
            <a:ext cx="3076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Nucleófilos comuns</a:t>
            </a:r>
          </a:p>
        </p:txBody>
      </p:sp>
      <p:graphicFrame>
        <p:nvGraphicFramePr>
          <p:cNvPr id="3075" name="Object 15"/>
          <p:cNvGraphicFramePr>
            <a:graphicFrameLocks noChangeAspect="1"/>
          </p:cNvGraphicFramePr>
          <p:nvPr/>
        </p:nvGraphicFramePr>
        <p:xfrm>
          <a:off x="1550988" y="1916113"/>
          <a:ext cx="5976937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CS ChemDraw Drawing" r:id="rId5" imgW="4411800" imgH="1190880" progId="">
                  <p:embed/>
                </p:oleObj>
              </mc:Choice>
              <mc:Fallback>
                <p:oleObj name="CS ChemDraw Drawing" r:id="rId5" imgW="4411800" imgH="1190880" progId="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0988" y="1916113"/>
                        <a:ext cx="5976937" cy="161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35844" name="Text Box 3"/>
          <p:cNvSpPr txBox="1">
            <a:spLocks noChangeArrowheads="1"/>
          </p:cNvSpPr>
          <p:nvPr/>
        </p:nvSpPr>
        <p:spPr bwMode="auto">
          <a:xfrm>
            <a:off x="2341563" y="1125538"/>
            <a:ext cx="4565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b="1"/>
              <a:t>Estereoquímica da reação S</a:t>
            </a:r>
            <a:r>
              <a:rPr lang="pt-BR" b="1" baseline="-25000"/>
              <a:t>N</a:t>
            </a:r>
            <a:r>
              <a:rPr lang="pt-BR" b="1"/>
              <a:t>2</a:t>
            </a:r>
          </a:p>
        </p:txBody>
      </p:sp>
      <p:graphicFrame>
        <p:nvGraphicFramePr>
          <p:cNvPr id="35842" name="Object 7"/>
          <p:cNvGraphicFramePr>
            <a:graphicFrameLocks noChangeAspect="1"/>
          </p:cNvGraphicFramePr>
          <p:nvPr/>
        </p:nvGraphicFramePr>
        <p:xfrm>
          <a:off x="827088" y="1628775"/>
          <a:ext cx="7705725" cy="499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6" name="CS ChemDraw Drawing" r:id="rId3" imgW="6801120" imgH="4404960" progId="">
                  <p:embed/>
                </p:oleObj>
              </mc:Choice>
              <mc:Fallback>
                <p:oleObj name="CS ChemDraw Drawing" r:id="rId3" imgW="6801120" imgH="440496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628775"/>
                        <a:ext cx="7705725" cy="499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169987" name="Text Box 3"/>
          <p:cNvSpPr txBox="1">
            <a:spLocks noChangeArrowheads="1"/>
          </p:cNvSpPr>
          <p:nvPr/>
        </p:nvSpPr>
        <p:spPr bwMode="auto">
          <a:xfrm>
            <a:off x="2341563" y="1125538"/>
            <a:ext cx="4565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b="1"/>
              <a:t>Estereoquímica da reação S</a:t>
            </a:r>
            <a:r>
              <a:rPr lang="pt-BR" b="1" baseline="-25000"/>
              <a:t>N</a:t>
            </a:r>
            <a:r>
              <a:rPr lang="pt-BR" b="1"/>
              <a:t>2</a:t>
            </a:r>
          </a:p>
        </p:txBody>
      </p:sp>
      <p:sp>
        <p:nvSpPr>
          <p:cNvPr id="169988" name="Text Box 5"/>
          <p:cNvSpPr txBox="1">
            <a:spLocks noChangeArrowheads="1"/>
          </p:cNvSpPr>
          <p:nvPr/>
        </p:nvSpPr>
        <p:spPr bwMode="auto">
          <a:xfrm>
            <a:off x="179388" y="2060575"/>
            <a:ext cx="8715375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Ou seja, uma reação S</a:t>
            </a:r>
            <a:r>
              <a:rPr lang="pt-BR" b="1" baseline="-25000"/>
              <a:t>N</a:t>
            </a:r>
            <a:r>
              <a:rPr lang="pt-BR" b="1"/>
              <a:t>2 realizada em um carbono assimétrico deve fornecer o produto com </a:t>
            </a:r>
            <a:r>
              <a:rPr lang="pt-BR" b="1">
                <a:solidFill>
                  <a:schemeClr val="hlink"/>
                </a:solidFill>
              </a:rPr>
              <a:t>inversão de configuração</a:t>
            </a:r>
          </a:p>
          <a:p>
            <a:endParaRPr lang="pt-BR" b="1">
              <a:solidFill>
                <a:schemeClr val="hlink"/>
              </a:solidFill>
            </a:endParaRPr>
          </a:p>
          <a:p>
            <a:r>
              <a:rPr lang="pt-BR" b="1"/>
              <a:t>Sempre?</a:t>
            </a:r>
          </a:p>
          <a:p>
            <a:endParaRPr lang="pt-BR" b="1"/>
          </a:p>
          <a:p>
            <a:r>
              <a:rPr lang="pt-BR" b="1"/>
              <a:t>Nem sempre.</a:t>
            </a:r>
          </a:p>
          <a:p>
            <a:endParaRPr lang="pt-BR" b="1"/>
          </a:p>
          <a:p>
            <a:r>
              <a:rPr lang="pt-BR" b="1"/>
              <a:t>Depende da prioridade dos substituíntes.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36868" name="Text Box 3"/>
          <p:cNvSpPr txBox="1">
            <a:spLocks noChangeArrowheads="1"/>
          </p:cNvSpPr>
          <p:nvPr/>
        </p:nvSpPr>
        <p:spPr bwMode="auto">
          <a:xfrm>
            <a:off x="2341563" y="1125538"/>
            <a:ext cx="4565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b="1"/>
              <a:t>Estereoquímica da reação S</a:t>
            </a:r>
            <a:r>
              <a:rPr lang="pt-BR" b="1" baseline="-25000"/>
              <a:t>N</a:t>
            </a:r>
            <a:r>
              <a:rPr lang="pt-BR" b="1"/>
              <a:t>2</a:t>
            </a:r>
          </a:p>
        </p:txBody>
      </p:sp>
      <p:sp>
        <p:nvSpPr>
          <p:cNvPr id="36869" name="Text Box 4"/>
          <p:cNvSpPr txBox="1">
            <a:spLocks noChangeArrowheads="1"/>
          </p:cNvSpPr>
          <p:nvPr/>
        </p:nvSpPr>
        <p:spPr bwMode="auto">
          <a:xfrm>
            <a:off x="252413" y="4149725"/>
            <a:ext cx="87122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Ocorre a inversão de configuração</a:t>
            </a:r>
          </a:p>
          <a:p>
            <a:endParaRPr lang="pt-BR" b="1"/>
          </a:p>
          <a:p>
            <a:r>
              <a:rPr lang="pt-BR" b="1"/>
              <a:t>Porém, o grupo CO</a:t>
            </a:r>
            <a:r>
              <a:rPr lang="pt-BR" b="1" baseline="-25000"/>
              <a:t>2</a:t>
            </a:r>
            <a:r>
              <a:rPr lang="pt-BR" b="1"/>
              <a:t>H têm menor prioridade do que “I” e maior do que o grupo CN.</a:t>
            </a:r>
          </a:p>
        </p:txBody>
      </p:sp>
      <p:graphicFrame>
        <p:nvGraphicFramePr>
          <p:cNvPr id="36866" name="Object 5"/>
          <p:cNvGraphicFramePr>
            <a:graphicFrameLocks noChangeAspect="1"/>
          </p:cNvGraphicFramePr>
          <p:nvPr/>
        </p:nvGraphicFramePr>
        <p:xfrm>
          <a:off x="612775" y="1773238"/>
          <a:ext cx="7848600" cy="211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0" name="CS ChemDraw Drawing" r:id="rId3" imgW="5453280" imgH="1468080" progId="">
                  <p:embed/>
                </p:oleObj>
              </mc:Choice>
              <mc:Fallback>
                <p:oleObj name="CS ChemDraw Drawing" r:id="rId3" imgW="5453280" imgH="146808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775" y="1773238"/>
                        <a:ext cx="7848600" cy="2112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700213"/>
            <a:ext cx="7793037" cy="1143000"/>
          </a:xfrm>
        </p:spPr>
        <p:txBody>
          <a:bodyPr/>
          <a:lstStyle/>
          <a:p>
            <a:pPr eaLnBrk="1" hangingPunct="1"/>
            <a:r>
              <a:rPr lang="en-US" smtClean="0"/>
              <a:t>- </a:t>
            </a:r>
            <a:r>
              <a:rPr lang="en-US" sz="2800" b="1" smtClean="0"/>
              <a:t>Acelera a reação, tornando o substrato mais reativo</a:t>
            </a:r>
          </a:p>
        </p:txBody>
      </p:sp>
      <p:graphicFrame>
        <p:nvGraphicFramePr>
          <p:cNvPr id="37890" name="Object 16"/>
          <p:cNvGraphicFramePr>
            <a:graphicFrameLocks noChangeAspect="1"/>
          </p:cNvGraphicFramePr>
          <p:nvPr/>
        </p:nvGraphicFramePr>
        <p:xfrm>
          <a:off x="252413" y="3068638"/>
          <a:ext cx="8609012" cy="243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4" name="Photo Editor Photo" r:id="rId3" imgW="7561905" imgH="2142857" progId="">
                  <p:embed/>
                </p:oleObj>
              </mc:Choice>
              <mc:Fallback>
                <p:oleObj name="Photo Editor Photo" r:id="rId3" imgW="7561905" imgH="2142857" progId="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13" y="3068638"/>
                        <a:ext cx="8609012" cy="2439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Rectangle 17"/>
          <p:cNvSpPr>
            <a:spLocks noChangeArrowheads="1"/>
          </p:cNvSpPr>
          <p:nvPr/>
        </p:nvSpPr>
        <p:spPr bwMode="auto">
          <a:xfrm>
            <a:off x="827088" y="4048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3200" b="1"/>
              <a:t>Importância do grupo abandonador</a:t>
            </a:r>
          </a:p>
        </p:txBody>
      </p:sp>
      <p:sp>
        <p:nvSpPr>
          <p:cNvPr id="37893" name="Rectangle 18"/>
          <p:cNvSpPr>
            <a:spLocks noChangeArrowheads="1"/>
          </p:cNvSpPr>
          <p:nvPr/>
        </p:nvSpPr>
        <p:spPr bwMode="auto">
          <a:xfrm>
            <a:off x="5867400" y="2492375"/>
            <a:ext cx="3024188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200" b="1"/>
              <a:t>Velocidades relativas </a:t>
            </a:r>
          </a:p>
          <a:p>
            <a:pPr algn="ctr"/>
            <a:r>
              <a:rPr lang="pt-BR" sz="2200" b="1"/>
              <a:t>de reação S</a:t>
            </a:r>
            <a:r>
              <a:rPr lang="pt-BR" sz="2200" b="1" baseline="-25000"/>
              <a:t>N</a:t>
            </a:r>
            <a:r>
              <a:rPr lang="pt-BR" sz="2200" b="1"/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4"/>
          <p:cNvGraphicFramePr>
            <a:graphicFrameLocks noChangeAspect="1"/>
          </p:cNvGraphicFramePr>
          <p:nvPr/>
        </p:nvGraphicFramePr>
        <p:xfrm>
          <a:off x="1547813" y="4724400"/>
          <a:ext cx="6192837" cy="193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2" name="Photo Editor Photo" r:id="rId3" imgW="6144483" imgH="5619048" progId="">
                  <p:embed/>
                </p:oleObj>
              </mc:Choice>
              <mc:Fallback>
                <p:oleObj name="Photo Editor Photo" r:id="rId3" imgW="6144483" imgH="5619048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3746" r="7942" b="34738"/>
                      <a:stretch>
                        <a:fillRect/>
                      </a:stretch>
                    </p:blipFill>
                    <p:spPr bwMode="auto">
                      <a:xfrm>
                        <a:off x="1547813" y="4724400"/>
                        <a:ext cx="6192837" cy="1938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6" name="Rectangle 6"/>
          <p:cNvSpPr>
            <a:spLocks noChangeArrowheads="1"/>
          </p:cNvSpPr>
          <p:nvPr/>
        </p:nvSpPr>
        <p:spPr bwMode="auto">
          <a:xfrm>
            <a:off x="827088" y="4048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3200" b="1"/>
              <a:t>Importância do grupo abandonador</a:t>
            </a:r>
          </a:p>
        </p:txBody>
      </p:sp>
      <p:sp>
        <p:nvSpPr>
          <p:cNvPr id="3891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1700213"/>
            <a:ext cx="7794625" cy="1143000"/>
          </a:xfrm>
          <a:noFill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2600" b="1" smtClean="0"/>
              <a:t> Átomo polarizável, pouco eletronegativo</a:t>
            </a:r>
            <a:br>
              <a:rPr lang="en-US" sz="2600" b="1" smtClean="0"/>
            </a:br>
            <a:r>
              <a:rPr lang="en-US" sz="2600" b="1" smtClean="0"/>
              <a:t>- Ao sair, estabilização por ressonância</a:t>
            </a:r>
            <a:br>
              <a:rPr lang="en-US" sz="2600" b="1" smtClean="0"/>
            </a:br>
            <a:r>
              <a:rPr lang="en-US" sz="2600" b="1" smtClean="0"/>
              <a:t>- Nucleófilo fraco e base fraca</a:t>
            </a:r>
          </a:p>
        </p:txBody>
      </p:sp>
      <p:graphicFrame>
        <p:nvGraphicFramePr>
          <p:cNvPr id="38915" name="Object 8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258888" y="2924175"/>
          <a:ext cx="6337300" cy="199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3" name="Photo Editor Photo" r:id="rId5" imgW="6144483" imgH="5619048" progId="">
                  <p:embed/>
                </p:oleObj>
              </mc:Choice>
              <mc:Fallback>
                <p:oleObj name="Photo Editor Photo" r:id="rId5" imgW="6144483" imgH="5619048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9778" b="68974"/>
                      <a:stretch>
                        <a:fillRect/>
                      </a:stretch>
                    </p:blipFill>
                    <p:spPr bwMode="auto">
                      <a:xfrm>
                        <a:off x="1258888" y="2924175"/>
                        <a:ext cx="6337300" cy="199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539750" y="2708275"/>
          <a:ext cx="6337300" cy="197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6" name="Photo Editor Photo" r:id="rId3" imgW="6144483" imgH="5619048" progId="">
                  <p:embed/>
                </p:oleObj>
              </mc:Choice>
              <mc:Fallback>
                <p:oleObj name="Photo Editor Photo" r:id="rId3" imgW="6144483" imgH="5619048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3746" r="7480" b="34738"/>
                      <a:stretch>
                        <a:fillRect/>
                      </a:stretch>
                    </p:blipFill>
                    <p:spPr bwMode="auto">
                      <a:xfrm>
                        <a:off x="539750" y="2708275"/>
                        <a:ext cx="6337300" cy="197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0" name="Rectangle 3"/>
          <p:cNvSpPr>
            <a:spLocks noChangeArrowheads="1"/>
          </p:cNvSpPr>
          <p:nvPr/>
        </p:nvSpPr>
        <p:spPr bwMode="auto">
          <a:xfrm>
            <a:off x="827088" y="4048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3200" b="1"/>
              <a:t>Importância do grupo abandonador</a:t>
            </a:r>
          </a:p>
        </p:txBody>
      </p:sp>
      <p:sp>
        <p:nvSpPr>
          <p:cNvPr id="3994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1700213"/>
            <a:ext cx="7794625" cy="1143000"/>
          </a:xfrm>
          <a:noFill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2600" b="1" smtClean="0"/>
              <a:t> Átomo polarizável, pouco eletronegativo</a:t>
            </a:r>
            <a:br>
              <a:rPr lang="en-US" sz="2600" b="1" smtClean="0"/>
            </a:br>
            <a:r>
              <a:rPr lang="en-US" sz="2600" b="1" smtClean="0"/>
              <a:t>- Ao sair, estabilização por ressonância</a:t>
            </a:r>
            <a:br>
              <a:rPr lang="en-US" sz="2600" b="1" smtClean="0"/>
            </a:br>
            <a:r>
              <a:rPr lang="en-US" sz="2600" b="1" smtClean="0"/>
              <a:t>- Nucleófilo fraco e base fraca</a:t>
            </a:r>
          </a:p>
        </p:txBody>
      </p:sp>
      <p:graphicFrame>
        <p:nvGraphicFramePr>
          <p:cNvPr id="39939" name="Object 6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611188" y="4652963"/>
          <a:ext cx="6156325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7" name="Photo Editor Photo" r:id="rId5" imgW="6144483" imgH="5619048" progId="">
                  <p:embed/>
                </p:oleObj>
              </mc:Choice>
              <mc:Fallback>
                <p:oleObj name="Photo Editor Photo" r:id="rId5" imgW="6144483" imgH="5619048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8655" r="7417"/>
                      <a:stretch>
                        <a:fillRect/>
                      </a:stretch>
                    </p:blipFill>
                    <p:spPr bwMode="auto">
                      <a:xfrm>
                        <a:off x="611188" y="4652963"/>
                        <a:ext cx="6156325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827088" y="4048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3200" b="1"/>
              <a:t>Importância do grupo abandonador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341563" y="1557338"/>
            <a:ext cx="4895850" cy="566737"/>
          </a:xfrm>
          <a:noFill/>
        </p:spPr>
        <p:txBody>
          <a:bodyPr/>
          <a:lstStyle/>
          <a:p>
            <a:pPr eaLnBrk="1" hangingPunct="1"/>
            <a:r>
              <a:rPr lang="en-US" sz="2600" b="1" smtClean="0"/>
              <a:t>Bons grupos abandonadores</a:t>
            </a:r>
          </a:p>
        </p:txBody>
      </p:sp>
      <p:sp>
        <p:nvSpPr>
          <p:cNvPr id="40965" name="Text Box 7"/>
          <p:cNvSpPr txBox="1">
            <a:spLocks noChangeArrowheads="1"/>
          </p:cNvSpPr>
          <p:nvPr/>
        </p:nvSpPr>
        <p:spPr bwMode="auto">
          <a:xfrm>
            <a:off x="468313" y="2349500"/>
            <a:ext cx="6426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Halogenetos, ânions de ácidos sulfônicos, </a:t>
            </a:r>
          </a:p>
          <a:p>
            <a:r>
              <a:rPr lang="pt-BR" b="1"/>
              <a:t>ácidos fracos (H</a:t>
            </a:r>
            <a:r>
              <a:rPr lang="pt-BR" b="1" baseline="-25000"/>
              <a:t>2</a:t>
            </a:r>
            <a:r>
              <a:rPr lang="pt-BR" b="1"/>
              <a:t>O, H</a:t>
            </a:r>
            <a:r>
              <a:rPr lang="pt-BR" b="1" baseline="-25000"/>
              <a:t>3</a:t>
            </a:r>
            <a:r>
              <a:rPr lang="pt-BR" b="1"/>
              <a:t>CCO</a:t>
            </a:r>
            <a:r>
              <a:rPr lang="pt-BR" b="1" baseline="-25000"/>
              <a:t>2</a:t>
            </a:r>
            <a:r>
              <a:rPr lang="pt-BR" b="1"/>
              <a:t>H)</a:t>
            </a:r>
          </a:p>
        </p:txBody>
      </p:sp>
      <p:graphicFrame>
        <p:nvGraphicFramePr>
          <p:cNvPr id="40962" name="Object 9"/>
          <p:cNvGraphicFramePr>
            <a:graphicFrameLocks noChangeAspect="1"/>
          </p:cNvGraphicFramePr>
          <p:nvPr/>
        </p:nvGraphicFramePr>
        <p:xfrm>
          <a:off x="900113" y="3222625"/>
          <a:ext cx="7343775" cy="344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6" name="CS ChemDraw Drawing" r:id="rId3" imgW="5275080" imgH="2475000" progId="">
                  <p:embed/>
                </p:oleObj>
              </mc:Choice>
              <mc:Fallback>
                <p:oleObj name="CS ChemDraw Drawing" r:id="rId3" imgW="5275080" imgH="247500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3222625"/>
                        <a:ext cx="7343775" cy="344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2"/>
          <p:cNvSpPr>
            <a:spLocks noChangeArrowheads="1"/>
          </p:cNvSpPr>
          <p:nvPr/>
        </p:nvSpPr>
        <p:spPr bwMode="auto">
          <a:xfrm>
            <a:off x="827088" y="4048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3200" b="1"/>
              <a:t>Importância do grupo abandonador</a:t>
            </a:r>
          </a:p>
        </p:txBody>
      </p:sp>
      <p:sp>
        <p:nvSpPr>
          <p:cNvPr id="4198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258888" y="1412875"/>
            <a:ext cx="7273925" cy="566738"/>
          </a:xfrm>
          <a:noFill/>
        </p:spPr>
        <p:txBody>
          <a:bodyPr/>
          <a:lstStyle/>
          <a:p>
            <a:pPr eaLnBrk="1" hangingPunct="1"/>
            <a:r>
              <a:rPr lang="en-US" sz="2600" b="1" smtClean="0"/>
              <a:t>Bons grupos abandonadores: exemplos</a:t>
            </a:r>
          </a:p>
        </p:txBody>
      </p:sp>
      <p:graphicFrame>
        <p:nvGraphicFramePr>
          <p:cNvPr id="41986" name="Object 6"/>
          <p:cNvGraphicFramePr>
            <a:graphicFrameLocks noChangeAspect="1"/>
          </p:cNvGraphicFramePr>
          <p:nvPr/>
        </p:nvGraphicFramePr>
        <p:xfrm>
          <a:off x="684213" y="2205038"/>
          <a:ext cx="7777162" cy="194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4" name="CS ChemDraw Drawing" r:id="rId3" imgW="5676120" imgH="1420200" progId="">
                  <p:embed/>
                </p:oleObj>
              </mc:Choice>
              <mc:Fallback>
                <p:oleObj name="CS ChemDraw Drawing" r:id="rId3" imgW="5676120" imgH="142020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2205038"/>
                        <a:ext cx="7777162" cy="194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7" name="Object 7"/>
          <p:cNvGraphicFramePr>
            <a:graphicFrameLocks noChangeAspect="1"/>
          </p:cNvGraphicFramePr>
          <p:nvPr/>
        </p:nvGraphicFramePr>
        <p:xfrm>
          <a:off x="898525" y="4365625"/>
          <a:ext cx="7131050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5" name="CS ChemDraw Drawing" r:id="rId5" imgW="4868640" imgH="1441080" progId="">
                  <p:embed/>
                </p:oleObj>
              </mc:Choice>
              <mc:Fallback>
                <p:oleObj name="CS ChemDraw Drawing" r:id="rId5" imgW="4868640" imgH="144108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525" y="4365625"/>
                        <a:ext cx="7131050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ChangeArrowheads="1"/>
          </p:cNvSpPr>
          <p:nvPr/>
        </p:nvSpPr>
        <p:spPr bwMode="auto">
          <a:xfrm>
            <a:off x="827088" y="4048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3200" b="1"/>
              <a:t>Importância do grupo abandonador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116013" y="5300663"/>
            <a:ext cx="7777162" cy="566737"/>
          </a:xfrm>
          <a:noFill/>
        </p:spPr>
        <p:txBody>
          <a:bodyPr/>
          <a:lstStyle/>
          <a:p>
            <a:pPr eaLnBrk="1" hangingPunct="1"/>
            <a:r>
              <a:rPr lang="en-US" sz="2600" b="1" smtClean="0"/>
              <a:t>Maus grupos abandonadores:</a:t>
            </a:r>
            <a:br>
              <a:rPr lang="en-US" sz="2600" b="1" smtClean="0"/>
            </a:br>
            <a:r>
              <a:rPr lang="en-US" sz="2600" b="1" smtClean="0"/>
              <a:t>ânions de ácidos fracos (bases conjugadas fortes)</a:t>
            </a:r>
            <a:br>
              <a:rPr lang="en-US" sz="2600" b="1" smtClean="0"/>
            </a:br>
            <a:r>
              <a:rPr lang="en-US" sz="2600" b="1" smtClean="0"/>
              <a:t/>
            </a:r>
            <a:br>
              <a:rPr lang="en-US" sz="2600" b="1" smtClean="0"/>
            </a:br>
            <a:r>
              <a:rPr lang="en-US" sz="2600" b="1" smtClean="0"/>
              <a:t>OH</a:t>
            </a:r>
            <a:r>
              <a:rPr lang="en-US" sz="2600" b="1" baseline="30000" smtClean="0"/>
              <a:t>-</a:t>
            </a:r>
            <a:r>
              <a:rPr lang="en-US" sz="2600" b="1" smtClean="0"/>
              <a:t>,      H</a:t>
            </a:r>
            <a:r>
              <a:rPr lang="en-US" sz="2600" b="1" baseline="-25000" smtClean="0"/>
              <a:t>3</a:t>
            </a:r>
            <a:r>
              <a:rPr lang="en-US" sz="2600" b="1" smtClean="0"/>
              <a:t>CCO</a:t>
            </a:r>
            <a:r>
              <a:rPr lang="en-US" sz="2600" b="1" baseline="-25000" smtClean="0"/>
              <a:t>2</a:t>
            </a:r>
            <a:r>
              <a:rPr lang="en-US" sz="2600" b="1" baseline="30000" smtClean="0"/>
              <a:t>-</a:t>
            </a:r>
            <a:r>
              <a:rPr lang="en-US" sz="2600" b="1" smtClean="0"/>
              <a:t>,       F</a:t>
            </a:r>
            <a:r>
              <a:rPr lang="en-US" sz="2600" b="1" baseline="30000" smtClean="0"/>
              <a:t>-</a:t>
            </a:r>
            <a:r>
              <a:rPr lang="en-US" sz="2600" b="1" smtClean="0"/>
              <a:t>,       R</a:t>
            </a:r>
            <a:r>
              <a:rPr lang="en-US" sz="2600" b="1" baseline="-25000" smtClean="0"/>
              <a:t>1</a:t>
            </a:r>
            <a:r>
              <a:rPr lang="en-US" sz="2600" b="1" smtClean="0"/>
              <a:t>R</a:t>
            </a:r>
            <a:r>
              <a:rPr lang="en-US" sz="2600" b="1" baseline="-25000" smtClean="0"/>
              <a:t>2</a:t>
            </a:r>
            <a:r>
              <a:rPr lang="en-US" sz="2600" b="1" smtClean="0"/>
              <a:t>N</a:t>
            </a:r>
            <a:r>
              <a:rPr lang="en-US" sz="2600" b="1" baseline="30000" smtClean="0"/>
              <a:t>-</a:t>
            </a:r>
            <a:br>
              <a:rPr lang="en-US" sz="2600" b="1" baseline="30000" smtClean="0"/>
            </a:br>
            <a:r>
              <a:rPr lang="en-US" sz="2600" b="1" baseline="30000" smtClean="0"/>
              <a:t/>
            </a:r>
            <a:br>
              <a:rPr lang="en-US" sz="2600" b="1" baseline="30000" smtClean="0"/>
            </a:br>
            <a:r>
              <a:rPr lang="en-US" sz="2600" b="1" smtClean="0"/>
              <a:t>Todavia, ácidos fracos protonados são bons grupos abandonadores</a:t>
            </a:r>
            <a:br>
              <a:rPr lang="en-US" sz="2600" b="1" smtClean="0"/>
            </a:br>
            <a:r>
              <a:rPr lang="en-US" sz="2600" b="1" smtClean="0"/>
              <a:t/>
            </a:r>
            <a:br>
              <a:rPr lang="en-US" sz="2600" b="1" smtClean="0"/>
            </a:br>
            <a:r>
              <a:rPr lang="en-US" sz="2600" b="1" smtClean="0"/>
              <a:t>H</a:t>
            </a:r>
            <a:r>
              <a:rPr lang="en-US" sz="2600" b="1" baseline="-25000" smtClean="0"/>
              <a:t>2</a:t>
            </a:r>
            <a:r>
              <a:rPr lang="en-US" sz="2600" b="1" smtClean="0"/>
              <a:t>O,    H</a:t>
            </a:r>
            <a:r>
              <a:rPr lang="en-US" sz="2600" b="1" baseline="-25000" smtClean="0"/>
              <a:t>3</a:t>
            </a:r>
            <a:r>
              <a:rPr lang="en-US" sz="2600" b="1" smtClean="0"/>
              <a:t>CCO</a:t>
            </a:r>
            <a:r>
              <a:rPr lang="en-US" sz="2600" b="1" baseline="-25000" smtClean="0"/>
              <a:t>2</a:t>
            </a:r>
            <a:r>
              <a:rPr lang="en-US" sz="2600" b="1" smtClean="0"/>
              <a:t>H,     HF,     álcoois protonados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2"/>
          <p:cNvSpPr>
            <a:spLocks noChangeArrowheads="1"/>
          </p:cNvSpPr>
          <p:nvPr/>
        </p:nvSpPr>
        <p:spPr bwMode="auto">
          <a:xfrm>
            <a:off x="827088" y="4048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3200" b="1"/>
              <a:t>Importância do grupo abandonador</a:t>
            </a:r>
          </a:p>
        </p:txBody>
      </p:sp>
      <p:sp>
        <p:nvSpPr>
          <p:cNvPr id="4301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116013" y="1628775"/>
            <a:ext cx="7272337" cy="566738"/>
          </a:xfrm>
          <a:noFill/>
        </p:spPr>
        <p:txBody>
          <a:bodyPr/>
          <a:lstStyle/>
          <a:p>
            <a:pPr eaLnBrk="1" hangingPunct="1"/>
            <a:r>
              <a:rPr lang="en-US" sz="2600" b="1" smtClean="0"/>
              <a:t>Exemplos: I</a:t>
            </a:r>
            <a:r>
              <a:rPr lang="en-US" sz="2600" b="1" baseline="30000" smtClean="0"/>
              <a:t>-</a:t>
            </a:r>
          </a:p>
        </p:txBody>
      </p:sp>
      <p:graphicFrame>
        <p:nvGraphicFramePr>
          <p:cNvPr id="43010" name="Object 5"/>
          <p:cNvGraphicFramePr>
            <a:graphicFrameLocks noChangeAspect="1"/>
          </p:cNvGraphicFramePr>
          <p:nvPr/>
        </p:nvGraphicFramePr>
        <p:xfrm>
          <a:off x="684213" y="2492375"/>
          <a:ext cx="7848600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8" name="CS ChemDraw Drawing" r:id="rId3" imgW="5751360" imgH="402120" progId="">
                  <p:embed/>
                </p:oleObj>
              </mc:Choice>
              <mc:Fallback>
                <p:oleObj name="CS ChemDraw Drawing" r:id="rId3" imgW="5751360" imgH="40212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2492375"/>
                        <a:ext cx="7848600" cy="54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4140200" y="3429000"/>
            <a:ext cx="1047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mas...</a:t>
            </a:r>
          </a:p>
        </p:txBody>
      </p:sp>
      <p:graphicFrame>
        <p:nvGraphicFramePr>
          <p:cNvPr id="43011" name="Object 7"/>
          <p:cNvGraphicFramePr>
            <a:graphicFrameLocks noChangeAspect="1"/>
          </p:cNvGraphicFramePr>
          <p:nvPr/>
        </p:nvGraphicFramePr>
        <p:xfrm>
          <a:off x="612775" y="4076700"/>
          <a:ext cx="7845425" cy="177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9" name="CS ChemDraw Drawing" r:id="rId5" imgW="5758560" imgH="1299600" progId="">
                  <p:embed/>
                </p:oleObj>
              </mc:Choice>
              <mc:Fallback>
                <p:oleObj name="CS ChemDraw Drawing" r:id="rId5" imgW="5758560" imgH="129960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775" y="4076700"/>
                        <a:ext cx="7845425" cy="177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188913"/>
            <a:ext cx="7794625" cy="1143000"/>
          </a:xfrm>
        </p:spPr>
        <p:txBody>
          <a:bodyPr/>
          <a:lstStyle/>
          <a:p>
            <a:pPr algn="ctr" eaLnBrk="1" hangingPunct="1"/>
            <a:r>
              <a:rPr lang="en-US" sz="3200" b="1" smtClean="0"/>
              <a:t>Reações em carbonos saturados sp</a:t>
            </a:r>
            <a:r>
              <a:rPr lang="en-US" sz="3200" b="1" baseline="30000" smtClean="0"/>
              <a:t>3</a:t>
            </a:r>
            <a:r>
              <a:rPr lang="en-US" sz="3200" b="1" smtClean="0"/>
              <a:t> substituição nucleofílica</a:t>
            </a: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2268538" y="3500438"/>
            <a:ext cx="16557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Nucleófilo</a:t>
            </a:r>
          </a:p>
          <a:p>
            <a:r>
              <a:rPr lang="pt-BR" b="1">
                <a:solidFill>
                  <a:schemeClr val="hlink"/>
                </a:solidFill>
              </a:rPr>
              <a:t>neutro</a:t>
            </a:r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6877050" y="2133600"/>
            <a:ext cx="2112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grupo</a:t>
            </a:r>
          </a:p>
          <a:p>
            <a:r>
              <a:rPr lang="pt-BR" b="1">
                <a:solidFill>
                  <a:schemeClr val="hlink"/>
                </a:solidFill>
              </a:rPr>
              <a:t>abandonador</a:t>
            </a:r>
          </a:p>
        </p:txBody>
      </p:sp>
      <p:sp>
        <p:nvSpPr>
          <p:cNvPr id="4103" name="Text Box 6"/>
          <p:cNvSpPr txBox="1">
            <a:spLocks noChangeArrowheads="1"/>
          </p:cNvSpPr>
          <p:nvPr/>
        </p:nvSpPr>
        <p:spPr bwMode="auto">
          <a:xfrm>
            <a:off x="2773363" y="1412875"/>
            <a:ext cx="30257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Nucleófilos neutros</a:t>
            </a:r>
          </a:p>
          <a:p>
            <a:r>
              <a:rPr lang="pt-BR" b="1"/>
              <a:t>H</a:t>
            </a:r>
            <a:r>
              <a:rPr lang="pt-BR" b="1" baseline="-25000"/>
              <a:t>2</a:t>
            </a:r>
            <a:r>
              <a:rPr lang="pt-BR" b="1"/>
              <a:t>O, RR’R’’N, H</a:t>
            </a:r>
            <a:r>
              <a:rPr lang="pt-BR" b="1" baseline="-25000"/>
              <a:t>2</a:t>
            </a:r>
            <a:r>
              <a:rPr lang="pt-BR" b="1"/>
              <a:t>S</a:t>
            </a:r>
          </a:p>
        </p:txBody>
      </p:sp>
      <p:graphicFrame>
        <p:nvGraphicFramePr>
          <p:cNvPr id="4098" name="Object 7"/>
          <p:cNvGraphicFramePr>
            <a:graphicFrameLocks noChangeAspect="1"/>
          </p:cNvGraphicFramePr>
          <p:nvPr/>
        </p:nvGraphicFramePr>
        <p:xfrm>
          <a:off x="539750" y="2565400"/>
          <a:ext cx="8064500" cy="1423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CS ChemDraw Drawing" r:id="rId3" imgW="4638240" imgH="819000" progId="">
                  <p:embed/>
                </p:oleObj>
              </mc:Choice>
              <mc:Fallback>
                <p:oleObj name="CS ChemDraw Drawing" r:id="rId3" imgW="4638240" imgH="81900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2565400"/>
                        <a:ext cx="8064500" cy="1423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6373813" y="3933825"/>
            <a:ext cx="15192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folHlink"/>
                </a:solidFill>
              </a:rPr>
              <a:t>produto</a:t>
            </a:r>
          </a:p>
          <a:p>
            <a:r>
              <a:rPr lang="pt-BR" b="1">
                <a:solidFill>
                  <a:schemeClr val="folHlink"/>
                </a:solidFill>
              </a:rPr>
              <a:t>catiônico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ChangeArrowheads="1"/>
          </p:cNvSpPr>
          <p:nvPr/>
        </p:nvSpPr>
        <p:spPr bwMode="auto">
          <a:xfrm>
            <a:off x="827088" y="4048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3200" b="1"/>
              <a:t>Importância do grupo abandonador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116013" y="1628775"/>
            <a:ext cx="7272337" cy="566738"/>
          </a:xfrm>
          <a:noFill/>
        </p:spPr>
        <p:txBody>
          <a:bodyPr/>
          <a:lstStyle/>
          <a:p>
            <a:pPr eaLnBrk="1" hangingPunct="1"/>
            <a:r>
              <a:rPr lang="en-US" sz="2600" b="1" smtClean="0"/>
              <a:t>Exemplos PBr</a:t>
            </a:r>
            <a:r>
              <a:rPr lang="en-US" sz="2600" b="1" baseline="-25000" smtClean="0"/>
              <a:t>3</a:t>
            </a:r>
            <a:r>
              <a:rPr lang="en-US" sz="2600" b="1" smtClean="0"/>
              <a:t> ou PCl</a:t>
            </a:r>
            <a:r>
              <a:rPr lang="en-US" sz="2600" b="1" baseline="-25000" smtClean="0"/>
              <a:t>3</a:t>
            </a:r>
          </a:p>
        </p:txBody>
      </p:sp>
      <p:graphicFrame>
        <p:nvGraphicFramePr>
          <p:cNvPr id="44034" name="Object 7"/>
          <p:cNvGraphicFramePr>
            <a:graphicFrameLocks noChangeAspect="1"/>
          </p:cNvGraphicFramePr>
          <p:nvPr/>
        </p:nvGraphicFramePr>
        <p:xfrm>
          <a:off x="974725" y="2420938"/>
          <a:ext cx="7270750" cy="394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8" name="CS ChemDraw Drawing" r:id="rId3" imgW="5741280" imgH="3110760" progId="">
                  <p:embed/>
                </p:oleObj>
              </mc:Choice>
              <mc:Fallback>
                <p:oleObj name="CS ChemDraw Drawing" r:id="rId3" imgW="5741280" imgH="311076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4725" y="2420938"/>
                        <a:ext cx="7270750" cy="394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ChangeArrowheads="1"/>
          </p:cNvSpPr>
          <p:nvPr/>
        </p:nvSpPr>
        <p:spPr bwMode="auto">
          <a:xfrm>
            <a:off x="827088" y="4048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3200" b="1"/>
              <a:t>Importância do grupo abandonador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1557338"/>
            <a:ext cx="7343775" cy="566737"/>
          </a:xfrm>
          <a:noFill/>
        </p:spPr>
        <p:txBody>
          <a:bodyPr/>
          <a:lstStyle/>
          <a:p>
            <a:pPr eaLnBrk="1" hangingPunct="1"/>
            <a:r>
              <a:rPr lang="en-US" sz="2600" b="1" smtClean="0"/>
              <a:t>Exemplos: SOCl</a:t>
            </a:r>
            <a:r>
              <a:rPr lang="en-US" sz="2600" b="1" baseline="-25000" smtClean="0"/>
              <a:t>2</a:t>
            </a:r>
          </a:p>
        </p:txBody>
      </p:sp>
      <p:graphicFrame>
        <p:nvGraphicFramePr>
          <p:cNvPr id="45058" name="Object 6"/>
          <p:cNvGraphicFramePr>
            <a:graphicFrameLocks noChangeAspect="1"/>
          </p:cNvGraphicFramePr>
          <p:nvPr/>
        </p:nvGraphicFramePr>
        <p:xfrm>
          <a:off x="900113" y="1700213"/>
          <a:ext cx="7632700" cy="489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2" name="CS ChemDraw Drawing" r:id="rId3" imgW="6300360" imgH="4042080" progId="">
                  <p:embed/>
                </p:oleObj>
              </mc:Choice>
              <mc:Fallback>
                <p:oleObj name="CS ChemDraw Drawing" r:id="rId3" imgW="6300360" imgH="404208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700213"/>
                        <a:ext cx="7632700" cy="489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ChangeArrowheads="1"/>
          </p:cNvSpPr>
          <p:nvPr/>
        </p:nvSpPr>
        <p:spPr bwMode="auto">
          <a:xfrm>
            <a:off x="827088" y="4048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3200" b="1"/>
              <a:t>Importância do grupo abandonador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116013" y="1628775"/>
            <a:ext cx="7272337" cy="566738"/>
          </a:xfrm>
          <a:noFill/>
        </p:spPr>
        <p:txBody>
          <a:bodyPr/>
          <a:lstStyle/>
          <a:p>
            <a:pPr eaLnBrk="1" hangingPunct="1"/>
            <a:r>
              <a:rPr lang="en-US" sz="2600" b="1" smtClean="0"/>
              <a:t>Exemplos</a:t>
            </a:r>
          </a:p>
        </p:txBody>
      </p:sp>
      <p:graphicFrame>
        <p:nvGraphicFramePr>
          <p:cNvPr id="46082" name="Object 5"/>
          <p:cNvGraphicFramePr>
            <a:graphicFrameLocks noChangeAspect="1"/>
          </p:cNvGraphicFramePr>
          <p:nvPr/>
        </p:nvGraphicFramePr>
        <p:xfrm>
          <a:off x="830263" y="2636838"/>
          <a:ext cx="7345362" cy="255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6" name="CS ChemDraw Drawing" r:id="rId3" imgW="5749560" imgH="2003040" progId="">
                  <p:embed/>
                </p:oleObj>
              </mc:Choice>
              <mc:Fallback>
                <p:oleObj name="CS ChemDraw Drawing" r:id="rId3" imgW="5749560" imgH="200304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263" y="2636838"/>
                        <a:ext cx="7345362" cy="255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ChangeArrowheads="1"/>
          </p:cNvSpPr>
          <p:nvPr/>
        </p:nvSpPr>
        <p:spPr bwMode="auto">
          <a:xfrm>
            <a:off x="827088" y="4048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3200" b="1"/>
              <a:t>Importância do grupo abandonador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116013" y="2349500"/>
            <a:ext cx="7272337" cy="566738"/>
          </a:xfrm>
          <a:noFill/>
        </p:spPr>
        <p:txBody>
          <a:bodyPr/>
          <a:lstStyle/>
          <a:p>
            <a:pPr eaLnBrk="1" hangingPunct="1"/>
            <a:r>
              <a:rPr lang="en-US" sz="2600" b="1" smtClean="0"/>
              <a:t>Exemplos: epóxidos, classe especial de éteres, muito reativos, tanto com ácidos como com bases</a:t>
            </a:r>
          </a:p>
        </p:txBody>
      </p:sp>
      <p:graphicFrame>
        <p:nvGraphicFramePr>
          <p:cNvPr id="47106" name="Object 5"/>
          <p:cNvGraphicFramePr>
            <a:graphicFrameLocks noChangeAspect="1"/>
          </p:cNvGraphicFramePr>
          <p:nvPr/>
        </p:nvGraphicFramePr>
        <p:xfrm>
          <a:off x="323850" y="2924175"/>
          <a:ext cx="8424863" cy="359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0" name="CS ChemDraw Drawing" r:id="rId3" imgW="6067080" imgH="2585520" progId="">
                  <p:embed/>
                </p:oleObj>
              </mc:Choice>
              <mc:Fallback>
                <p:oleObj name="CS ChemDraw Drawing" r:id="rId3" imgW="6067080" imgH="258552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924175"/>
                        <a:ext cx="8424863" cy="359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ChangeArrowheads="1"/>
          </p:cNvSpPr>
          <p:nvPr/>
        </p:nvSpPr>
        <p:spPr bwMode="auto">
          <a:xfrm>
            <a:off x="827088" y="4048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3200" b="1"/>
              <a:t>Importância do grupo abandonador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555875" y="1628775"/>
            <a:ext cx="3671888" cy="566738"/>
          </a:xfrm>
          <a:noFill/>
        </p:spPr>
        <p:txBody>
          <a:bodyPr/>
          <a:lstStyle/>
          <a:p>
            <a:pPr eaLnBrk="1" hangingPunct="1"/>
            <a:r>
              <a:rPr lang="en-US" sz="2600" b="1" smtClean="0"/>
              <a:t>Reações de epóxidos</a:t>
            </a:r>
          </a:p>
        </p:txBody>
      </p:sp>
      <p:graphicFrame>
        <p:nvGraphicFramePr>
          <p:cNvPr id="48130" name="Object 6"/>
          <p:cNvGraphicFramePr>
            <a:graphicFrameLocks noChangeAspect="1"/>
          </p:cNvGraphicFramePr>
          <p:nvPr/>
        </p:nvGraphicFramePr>
        <p:xfrm>
          <a:off x="250825" y="2349500"/>
          <a:ext cx="8497888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4" name="CS ChemDraw Drawing" r:id="rId3" imgW="5914440" imgH="2705400" progId="">
                  <p:embed/>
                </p:oleObj>
              </mc:Choice>
              <mc:Fallback>
                <p:oleObj name="CS ChemDraw Drawing" r:id="rId3" imgW="5914440" imgH="270540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349500"/>
                        <a:ext cx="8497888" cy="388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827088" y="4048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3200" b="1"/>
              <a:t>Importância do grupo abandonador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555875" y="1628775"/>
            <a:ext cx="3671888" cy="566738"/>
          </a:xfrm>
          <a:noFill/>
        </p:spPr>
        <p:txBody>
          <a:bodyPr/>
          <a:lstStyle/>
          <a:p>
            <a:pPr eaLnBrk="1" hangingPunct="1"/>
            <a:r>
              <a:rPr lang="en-US" sz="2600" b="1" smtClean="0"/>
              <a:t>Reações de epóxidos</a:t>
            </a:r>
          </a:p>
        </p:txBody>
      </p:sp>
      <p:graphicFrame>
        <p:nvGraphicFramePr>
          <p:cNvPr id="49154" name="Object 7"/>
          <p:cNvGraphicFramePr>
            <a:graphicFrameLocks noChangeAspect="1"/>
          </p:cNvGraphicFramePr>
          <p:nvPr/>
        </p:nvGraphicFramePr>
        <p:xfrm>
          <a:off x="250825" y="2420938"/>
          <a:ext cx="8642350" cy="3922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8" name="CS ChemDraw Drawing" r:id="rId3" imgW="5966280" imgH="2707920" progId="">
                  <p:embed/>
                </p:oleObj>
              </mc:Choice>
              <mc:Fallback>
                <p:oleObj name="CS ChemDraw Drawing" r:id="rId3" imgW="5966280" imgH="270792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420938"/>
                        <a:ext cx="8642350" cy="3922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8" name="Object 12"/>
          <p:cNvGraphicFramePr>
            <a:graphicFrameLocks noChangeAspect="1"/>
          </p:cNvGraphicFramePr>
          <p:nvPr/>
        </p:nvGraphicFramePr>
        <p:xfrm>
          <a:off x="1116013" y="2708275"/>
          <a:ext cx="7488237" cy="386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2" name="Photo Editor Photo" r:id="rId3" imgW="7000000" imgH="5495238" progId="">
                  <p:embed/>
                </p:oleObj>
              </mc:Choice>
              <mc:Fallback>
                <p:oleObj name="Photo Editor Photo" r:id="rId3" imgW="7000000" imgH="5495238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1188" b="48138"/>
                      <a:stretch>
                        <a:fillRect/>
                      </a:stretch>
                    </p:blipFill>
                    <p:spPr bwMode="auto">
                      <a:xfrm>
                        <a:off x="1116013" y="2708275"/>
                        <a:ext cx="7488237" cy="3867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79" name="Rectangle 14"/>
          <p:cNvSpPr>
            <a:spLocks noChangeArrowheads="1"/>
          </p:cNvSpPr>
          <p:nvPr/>
        </p:nvSpPr>
        <p:spPr bwMode="auto">
          <a:xfrm>
            <a:off x="827088" y="4048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3200" b="1"/>
              <a:t>Reversibilidade</a:t>
            </a:r>
          </a:p>
        </p:txBody>
      </p:sp>
      <p:sp>
        <p:nvSpPr>
          <p:cNvPr id="50180" name="Text Box 15"/>
          <p:cNvSpPr txBox="1">
            <a:spLocks noChangeArrowheads="1"/>
          </p:cNvSpPr>
          <p:nvPr/>
        </p:nvSpPr>
        <p:spPr bwMode="auto">
          <a:xfrm>
            <a:off x="252413" y="1700213"/>
            <a:ext cx="11058525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Algumas reações S</a:t>
            </a:r>
            <a:r>
              <a:rPr lang="pt-BR" b="1" baseline="-25000"/>
              <a:t>N</a:t>
            </a:r>
            <a:r>
              <a:rPr lang="pt-BR" b="1"/>
              <a:t>2 são irreversíveis, mas outras são </a:t>
            </a:r>
          </a:p>
          <a:p>
            <a:r>
              <a:rPr lang="pt-BR" b="1"/>
              <a:t>reversíveis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252413" y="2565400"/>
          <a:ext cx="8712200" cy="329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6" name="Photo Editor Photo" r:id="rId3" imgW="7000000" imgH="5495238" progId="">
                  <p:embed/>
                </p:oleObj>
              </mc:Choice>
              <mc:Fallback>
                <p:oleObj name="Photo Editor Photo" r:id="rId3" imgW="7000000" imgH="5495238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1862"/>
                      <a:stretch>
                        <a:fillRect/>
                      </a:stretch>
                    </p:blipFill>
                    <p:spPr bwMode="auto">
                      <a:xfrm>
                        <a:off x="252413" y="2565400"/>
                        <a:ext cx="8712200" cy="329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827088" y="4048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3200" b="1"/>
              <a:t>Reversibilidade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252413" y="1700213"/>
            <a:ext cx="82946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Algumas reações S</a:t>
            </a:r>
            <a:r>
              <a:rPr lang="pt-BR" b="1" baseline="-25000"/>
              <a:t>N</a:t>
            </a:r>
            <a:r>
              <a:rPr lang="pt-BR" b="1"/>
              <a:t>2 são irreversíveis, mas outras são </a:t>
            </a:r>
          </a:p>
          <a:p>
            <a:r>
              <a:rPr lang="pt-BR" b="1"/>
              <a:t>reversíveis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179388" y="6103938"/>
            <a:ext cx="8743950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300" b="1"/>
              <a:t>Depende do núcleófilo, do grupo abandonador e do substrato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827088" y="4048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3200" b="1"/>
              <a:t>Reversibilidade</a:t>
            </a:r>
          </a:p>
        </p:txBody>
      </p:sp>
      <p:sp>
        <p:nvSpPr>
          <p:cNvPr id="52228" name="Text Box 6"/>
          <p:cNvSpPr txBox="1">
            <a:spLocks noChangeArrowheads="1"/>
          </p:cNvSpPr>
          <p:nvPr/>
        </p:nvSpPr>
        <p:spPr bwMode="auto">
          <a:xfrm>
            <a:off x="609600" y="4038600"/>
            <a:ext cx="8001000" cy="1554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3200"/>
              <a:t> Todavia, a reação pode ser deslocada para a direção dos produtos se efetuada em acetona, onde o NaBr é insolúvel.</a:t>
            </a:r>
          </a:p>
        </p:txBody>
      </p:sp>
      <p:sp>
        <p:nvSpPr>
          <p:cNvPr id="52229" name="Rectangle 7"/>
          <p:cNvSpPr>
            <a:spLocks noChangeArrowheads="1"/>
          </p:cNvSpPr>
          <p:nvPr/>
        </p:nvSpPr>
        <p:spPr bwMode="auto">
          <a:xfrm>
            <a:off x="539750" y="1773238"/>
            <a:ext cx="77724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3200"/>
              <a:t>Para nucleófilos, ou bases, de força similar, pode-se observar equilíbrio</a:t>
            </a:r>
          </a:p>
        </p:txBody>
      </p:sp>
      <p:graphicFrame>
        <p:nvGraphicFramePr>
          <p:cNvPr id="52226" name="Object 8"/>
          <p:cNvGraphicFramePr>
            <a:graphicFrameLocks noChangeAspect="1"/>
          </p:cNvGraphicFramePr>
          <p:nvPr/>
        </p:nvGraphicFramePr>
        <p:xfrm>
          <a:off x="539750" y="3068638"/>
          <a:ext cx="81502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0" name="CS ChemDraw Drawing" r:id="rId3" imgW="3202920" imgH="180360" progId="">
                  <p:embed/>
                </p:oleObj>
              </mc:Choice>
              <mc:Fallback>
                <p:oleObj name="CS ChemDraw Drawing" r:id="rId3" imgW="3202920" imgH="18036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3068638"/>
                        <a:ext cx="8150225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827088" y="4048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3200" b="1"/>
              <a:t>Solventes e Solvatação</a:t>
            </a:r>
          </a:p>
        </p:txBody>
      </p:sp>
      <p:sp>
        <p:nvSpPr>
          <p:cNvPr id="172035" name="Rectangle 4"/>
          <p:cNvSpPr>
            <a:spLocks noChangeArrowheads="1"/>
          </p:cNvSpPr>
          <p:nvPr/>
        </p:nvSpPr>
        <p:spPr bwMode="auto">
          <a:xfrm>
            <a:off x="539750" y="1773238"/>
            <a:ext cx="77724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/>
              <a:t>Solventes utilizados em reações S</a:t>
            </a:r>
            <a:r>
              <a:rPr lang="en-US" b="1" baseline="-25000"/>
              <a:t>N</a:t>
            </a:r>
            <a:r>
              <a:rPr lang="en-US" b="1"/>
              <a:t>2 devem:</a:t>
            </a:r>
          </a:p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/>
              <a:t>- Solvatar o nucleófilo “o suficiente”</a:t>
            </a:r>
          </a:p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/>
              <a:t>- Não necessariamente solvatar o co-produto da reação</a:t>
            </a:r>
          </a:p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/>
              <a:t>- Estabilizar o estado de transição polarizado</a:t>
            </a:r>
          </a:p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/>
              <a:t>- Não ser nucleófilo, NUNCA!!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827088" y="1889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substituição nucleofílica</a:t>
            </a:r>
          </a:p>
        </p:txBody>
      </p:sp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2484438" y="4221163"/>
            <a:ext cx="16557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Nucleófilo</a:t>
            </a:r>
          </a:p>
          <a:p>
            <a:r>
              <a:rPr lang="pt-BR" b="1">
                <a:solidFill>
                  <a:schemeClr val="hlink"/>
                </a:solidFill>
              </a:rPr>
              <a:t>aniônico</a:t>
            </a:r>
          </a:p>
        </p:txBody>
      </p:sp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179388" y="4724400"/>
            <a:ext cx="211296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grupo</a:t>
            </a:r>
          </a:p>
          <a:p>
            <a:r>
              <a:rPr lang="pt-BR" b="1">
                <a:solidFill>
                  <a:schemeClr val="hlink"/>
                </a:solidFill>
              </a:rPr>
              <a:t>abandonador</a:t>
            </a:r>
          </a:p>
          <a:p>
            <a:r>
              <a:rPr lang="pt-BR" b="1">
                <a:solidFill>
                  <a:schemeClr val="hlink"/>
                </a:solidFill>
              </a:rPr>
              <a:t>catiônico</a:t>
            </a:r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252413" y="1412875"/>
            <a:ext cx="86423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Nucleófilos aniônicos	Grupos abandonadores 						catiônicos</a:t>
            </a:r>
          </a:p>
          <a:p>
            <a:r>
              <a:rPr lang="pt-BR" b="1"/>
              <a:t>H</a:t>
            </a:r>
            <a:r>
              <a:rPr lang="pt-BR" b="1" baseline="-25000"/>
              <a:t>3</a:t>
            </a:r>
            <a:r>
              <a:rPr lang="pt-BR" b="1"/>
              <a:t>C-CO</a:t>
            </a:r>
            <a:r>
              <a:rPr lang="pt-BR" b="1" baseline="-25000"/>
              <a:t>2</a:t>
            </a:r>
            <a:r>
              <a:rPr lang="pt-BR" b="1" baseline="30000"/>
              <a:t>-</a:t>
            </a:r>
            <a:r>
              <a:rPr lang="pt-BR" b="1"/>
              <a:t>, Br</a:t>
            </a:r>
            <a:r>
              <a:rPr lang="pt-BR" b="1" baseline="30000"/>
              <a:t>-</a:t>
            </a:r>
            <a:r>
              <a:rPr lang="pt-BR" b="1"/>
              <a:t>, I</a:t>
            </a:r>
            <a:r>
              <a:rPr lang="pt-BR" b="1" baseline="30000"/>
              <a:t>-</a:t>
            </a:r>
            <a:r>
              <a:rPr lang="pt-BR" b="1"/>
              <a:t>		H</a:t>
            </a:r>
            <a:r>
              <a:rPr lang="pt-BR" b="1" baseline="-25000"/>
              <a:t>2</a:t>
            </a:r>
            <a:r>
              <a:rPr lang="pt-BR" b="1"/>
              <a:t>O</a:t>
            </a:r>
            <a:r>
              <a:rPr lang="pt-BR" b="1" baseline="30000"/>
              <a:t>+</a:t>
            </a:r>
            <a:r>
              <a:rPr lang="pt-BR" b="1"/>
              <a:t>	</a:t>
            </a: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6443663" y="4652963"/>
            <a:ext cx="13335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folHlink"/>
                </a:solidFill>
              </a:rPr>
              <a:t>produto</a:t>
            </a:r>
          </a:p>
          <a:p>
            <a:r>
              <a:rPr lang="pt-BR" b="1">
                <a:solidFill>
                  <a:schemeClr val="folHlink"/>
                </a:solidFill>
              </a:rPr>
              <a:t>neutro</a:t>
            </a:r>
          </a:p>
        </p:txBody>
      </p:sp>
      <p:graphicFrame>
        <p:nvGraphicFramePr>
          <p:cNvPr id="5122" name="Object 10"/>
          <p:cNvGraphicFramePr>
            <a:graphicFrameLocks noChangeAspect="1"/>
          </p:cNvGraphicFramePr>
          <p:nvPr/>
        </p:nvGraphicFramePr>
        <p:xfrm>
          <a:off x="466725" y="3284538"/>
          <a:ext cx="8066088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CS ChemDraw Drawing" r:id="rId3" imgW="4480560" imgH="810720" progId="">
                  <p:embed/>
                </p:oleObj>
              </mc:Choice>
              <mc:Fallback>
                <p:oleObj name="CS ChemDraw Drawing" r:id="rId3" imgW="4480560" imgH="810720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3284538"/>
                        <a:ext cx="8066088" cy="146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Text Box 11"/>
          <p:cNvSpPr txBox="1">
            <a:spLocks noChangeArrowheads="1"/>
          </p:cNvSpPr>
          <p:nvPr/>
        </p:nvSpPr>
        <p:spPr bwMode="auto">
          <a:xfrm>
            <a:off x="7164388" y="2997200"/>
            <a:ext cx="17907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folHlink"/>
                </a:solidFill>
              </a:rPr>
              <a:t>co-produto</a:t>
            </a:r>
          </a:p>
          <a:p>
            <a:r>
              <a:rPr lang="pt-BR" b="1">
                <a:solidFill>
                  <a:schemeClr val="folHlink"/>
                </a:solidFill>
              </a:rPr>
              <a:t>neutro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ChangeArrowheads="1"/>
          </p:cNvSpPr>
          <p:nvPr/>
        </p:nvSpPr>
        <p:spPr bwMode="auto">
          <a:xfrm>
            <a:off x="827088" y="4048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3200" b="1"/>
              <a:t>Solventes e Solvatação</a:t>
            </a:r>
          </a:p>
        </p:txBody>
      </p:sp>
      <p:pic>
        <p:nvPicPr>
          <p:cNvPr id="173059" name="Picture 4" descr="FG09_003-00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16519" r="13866"/>
          <a:stretch>
            <a:fillRect/>
          </a:stretch>
        </p:blipFill>
        <p:spPr>
          <a:xfrm>
            <a:off x="539750" y="1773238"/>
            <a:ext cx="4248150" cy="4576762"/>
          </a:xfrm>
          <a:noFill/>
        </p:spPr>
      </p:pic>
      <p:sp>
        <p:nvSpPr>
          <p:cNvPr id="173060" name="Text Box 6"/>
          <p:cNvSpPr txBox="1">
            <a:spLocks noChangeArrowheads="1"/>
          </p:cNvSpPr>
          <p:nvPr/>
        </p:nvSpPr>
        <p:spPr bwMode="auto">
          <a:xfrm>
            <a:off x="5003800" y="1989138"/>
            <a:ext cx="3846513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600" b="1"/>
              <a:t>Por serem muito solvatados em solventes próticos</a:t>
            </a:r>
          </a:p>
          <a:p>
            <a:endParaRPr lang="pt-BR" sz="2600" b="1"/>
          </a:p>
          <a:p>
            <a:r>
              <a:rPr lang="pt-BR" sz="2600" b="1"/>
              <a:t>H</a:t>
            </a:r>
            <a:r>
              <a:rPr lang="pt-BR" sz="2600" b="1" baseline="-25000"/>
              <a:t>2</a:t>
            </a:r>
            <a:r>
              <a:rPr lang="pt-BR" sz="2600" b="1"/>
              <a:t>O, álcoois, e ácidos</a:t>
            </a:r>
          </a:p>
          <a:p>
            <a:endParaRPr lang="pt-BR" sz="2600" b="1"/>
          </a:p>
          <a:p>
            <a:r>
              <a:rPr lang="pt-BR" sz="2600" b="1"/>
              <a:t>Estes solventes não são adequados para S</a:t>
            </a:r>
            <a:r>
              <a:rPr lang="pt-BR" sz="2600" b="1" baseline="-25000"/>
              <a:t>N</a:t>
            </a:r>
            <a:r>
              <a:rPr lang="pt-BR" sz="2600" b="1"/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endParaRPr lang="en-US" sz="3200" b="1"/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755650" y="1125538"/>
            <a:ext cx="78073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600" b="1"/>
              <a:t>Bons solventes para reações S</a:t>
            </a:r>
            <a:r>
              <a:rPr lang="pt-BR" sz="2600" b="1" baseline="-25000"/>
              <a:t>N</a:t>
            </a:r>
            <a:r>
              <a:rPr lang="pt-BR" sz="2600" b="1"/>
              <a:t>2:</a:t>
            </a:r>
          </a:p>
          <a:p>
            <a:pPr algn="ctr"/>
            <a:r>
              <a:rPr lang="pt-BR" sz="2600" b="1">
                <a:solidFill>
                  <a:schemeClr val="hlink"/>
                </a:solidFill>
              </a:rPr>
              <a:t>SOLVENTES POLARES APRÓTICOS</a:t>
            </a:r>
          </a:p>
        </p:txBody>
      </p:sp>
      <p:graphicFrame>
        <p:nvGraphicFramePr>
          <p:cNvPr id="53250" name="Object 6"/>
          <p:cNvGraphicFramePr>
            <a:graphicFrameLocks noGrp="1" noChangeAspect="1"/>
          </p:cNvGraphicFramePr>
          <p:nvPr>
            <p:ph/>
          </p:nvPr>
        </p:nvGraphicFramePr>
        <p:xfrm>
          <a:off x="827088" y="1989138"/>
          <a:ext cx="7129462" cy="474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4" name="CS ChemDraw Drawing" r:id="rId3" imgW="6846480" imgH="4554000" progId="">
                  <p:embed/>
                </p:oleObj>
              </mc:Choice>
              <mc:Fallback>
                <p:oleObj name="CS ChemDraw Drawing" r:id="rId3" imgW="6846480" imgH="455400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989138"/>
                        <a:ext cx="7129462" cy="4741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9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54276" name="Text Box 10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54277" name="Rectangle 11"/>
          <p:cNvSpPr>
            <a:spLocks noChangeArrowheads="1"/>
          </p:cNvSpPr>
          <p:nvPr/>
        </p:nvSpPr>
        <p:spPr bwMode="auto">
          <a:xfrm>
            <a:off x="323850" y="1125538"/>
            <a:ext cx="8178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b="1"/>
              <a:t>Substitução nucleofílica de primeira ordem, ou unimolecular</a:t>
            </a:r>
            <a:endParaRPr lang="en-US" b="1">
              <a:latin typeface="Helvetica" pitchFamily="34" charset="0"/>
              <a:sym typeface="Symbol" pitchFamily="18" charset="2"/>
            </a:endParaRPr>
          </a:p>
        </p:txBody>
      </p:sp>
      <p:graphicFrame>
        <p:nvGraphicFramePr>
          <p:cNvPr id="54274" name="Object 15"/>
          <p:cNvGraphicFramePr>
            <a:graphicFrameLocks noGrp="1" noChangeAspect="1"/>
          </p:cNvGraphicFramePr>
          <p:nvPr>
            <p:ph/>
          </p:nvPr>
        </p:nvGraphicFramePr>
        <p:xfrm>
          <a:off x="179388" y="2420938"/>
          <a:ext cx="8640762" cy="3675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8" name="Photo Editor Photo" r:id="rId3" imgW="7504762" imgH="3191320" progId="">
                  <p:embed/>
                </p:oleObj>
              </mc:Choice>
              <mc:Fallback>
                <p:oleObj name="Photo Editor Photo" r:id="rId3" imgW="7504762" imgH="3191320" progId="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420938"/>
                        <a:ext cx="8640762" cy="3675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55300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900113" y="5516563"/>
            <a:ext cx="7391400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3200">
                <a:sym typeface="Symbol" pitchFamily="18" charset="2"/>
              </a:rPr>
              <a:t> velocidade = </a:t>
            </a:r>
            <a:r>
              <a:rPr lang="en-US" sz="3200" i="1">
                <a:sym typeface="Symbol" pitchFamily="18" charset="2"/>
              </a:rPr>
              <a:t>k</a:t>
            </a:r>
            <a:r>
              <a:rPr lang="en-US" sz="3200">
                <a:sym typeface="Symbol" pitchFamily="18" charset="2"/>
              </a:rPr>
              <a:t>[substrato]</a:t>
            </a:r>
          </a:p>
          <a:p>
            <a:pPr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/>
              <a:t>    </a:t>
            </a:r>
            <a:r>
              <a:rPr lang="en-US" b="1"/>
              <a:t>cinética de 1</a:t>
            </a:r>
            <a:r>
              <a:rPr lang="en-US" b="1" baseline="30000"/>
              <a:t>a</a:t>
            </a:r>
            <a:r>
              <a:rPr lang="en-US" b="1"/>
              <a:t> ordem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1296988" y="4508500"/>
            <a:ext cx="62785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 b="1">
                <a:solidFill>
                  <a:schemeClr val="hlink"/>
                </a:solidFill>
              </a:rPr>
              <a:t>O ataque do nucleófilo é posterior </a:t>
            </a:r>
          </a:p>
          <a:p>
            <a:pPr algn="ctr"/>
            <a:r>
              <a:rPr lang="pt-BR" sz="2800" b="1">
                <a:solidFill>
                  <a:schemeClr val="hlink"/>
                </a:solidFill>
              </a:rPr>
              <a:t>à saída do grupo abandonador </a:t>
            </a:r>
          </a:p>
        </p:txBody>
      </p:sp>
      <p:graphicFrame>
        <p:nvGraphicFramePr>
          <p:cNvPr id="55298" name="Object 7"/>
          <p:cNvGraphicFramePr>
            <a:graphicFrameLocks noGrp="1" noChangeAspect="1"/>
          </p:cNvGraphicFramePr>
          <p:nvPr>
            <p:ph/>
          </p:nvPr>
        </p:nvGraphicFramePr>
        <p:xfrm>
          <a:off x="323850" y="1341438"/>
          <a:ext cx="7504113" cy="319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2" name="Photo Editor Photo" r:id="rId3" imgW="7504762" imgH="3191320" progId="">
                  <p:embed/>
                </p:oleObj>
              </mc:Choice>
              <mc:Fallback>
                <p:oleObj name="Photo Editor Photo" r:id="rId3" imgW="7504762" imgH="319132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341438"/>
                        <a:ext cx="7504113" cy="319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2" name="Object 4"/>
          <p:cNvGraphicFramePr>
            <a:graphicFrameLocks noChangeAspect="1"/>
          </p:cNvGraphicFramePr>
          <p:nvPr/>
        </p:nvGraphicFramePr>
        <p:xfrm>
          <a:off x="900113" y="1484313"/>
          <a:ext cx="6840537" cy="5157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6" name="Photo Editor Photo" r:id="rId3" imgW="7314286" imgH="5514286" progId="">
                  <p:embed/>
                </p:oleObj>
              </mc:Choice>
              <mc:Fallback>
                <p:oleObj name="Photo Editor Photo" r:id="rId3" imgW="7314286" imgH="5514286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484313"/>
                        <a:ext cx="6840537" cy="5157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3" name="Rectangle 6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6" name="Object 4"/>
          <p:cNvGraphicFramePr>
            <a:graphicFrameLocks noChangeAspect="1"/>
          </p:cNvGraphicFramePr>
          <p:nvPr/>
        </p:nvGraphicFramePr>
        <p:xfrm>
          <a:off x="611188" y="2276475"/>
          <a:ext cx="7997825" cy="431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0" name="Photo Editor Photo" r:id="rId3" imgW="7457143" imgH="4019048" progId="">
                  <p:embed/>
                </p:oleObj>
              </mc:Choice>
              <mc:Fallback>
                <p:oleObj name="Photo Editor Photo" r:id="rId3" imgW="7457143" imgH="4019048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2276475"/>
                        <a:ext cx="7997825" cy="431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7" name="Rectangle 6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57348" name="Text Box 7"/>
          <p:cNvSpPr txBox="1">
            <a:spLocks noChangeArrowheads="1"/>
          </p:cNvSpPr>
          <p:nvPr/>
        </p:nvSpPr>
        <p:spPr bwMode="auto">
          <a:xfrm>
            <a:off x="323850" y="1287463"/>
            <a:ext cx="83518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Logo, quanto mais estável o carbocátion que se originar a partir do substrato, mais rápida será a reação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975" y="1700213"/>
            <a:ext cx="4573588" cy="635000"/>
          </a:xfrm>
        </p:spPr>
        <p:txBody>
          <a:bodyPr/>
          <a:lstStyle/>
          <a:p>
            <a:pPr eaLnBrk="1" hangingPunct="1"/>
            <a:r>
              <a:rPr lang="en-US" sz="2400" b="1" smtClean="0"/>
              <a:t>Estabilidade de carbocátions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420938"/>
            <a:ext cx="8559800" cy="4114800"/>
          </a:xfrm>
        </p:spPr>
        <p:txBody>
          <a:bodyPr/>
          <a:lstStyle/>
          <a:p>
            <a:pPr eaLnBrk="1" hangingPunct="1"/>
            <a:r>
              <a:rPr lang="en-US" sz="2800" b="1" smtClean="0"/>
              <a:t>Grupos doadores de elétrons (“R”s) promovem a estabilização da carga positiva no orbital </a:t>
            </a:r>
            <a:r>
              <a:rPr lang="en-US" sz="2800" b="1" i="1" smtClean="0"/>
              <a:t>sp</a:t>
            </a:r>
            <a:r>
              <a:rPr lang="en-US" sz="2800" b="1" i="1" baseline="30000" smtClean="0"/>
              <a:t>2</a:t>
            </a:r>
            <a:r>
              <a:rPr lang="en-US" sz="2800" b="1" baseline="30000" smtClean="0"/>
              <a:t> </a:t>
            </a:r>
            <a:r>
              <a:rPr lang="en-US" sz="2800" b="1" smtClean="0"/>
              <a:t>do carbocátion.</a:t>
            </a:r>
          </a:p>
          <a:p>
            <a:pPr eaLnBrk="1" hangingPunct="1"/>
            <a:r>
              <a:rPr lang="en-US" sz="2800" b="1" smtClean="0"/>
              <a:t>Quanto maior o número de grupos doadores de elétrons ligados ao carbocátion, mais estável este será.</a:t>
            </a:r>
          </a:p>
        </p:txBody>
      </p:sp>
      <p:sp>
        <p:nvSpPr>
          <p:cNvPr id="174084" name="Rectangle 5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174085" name="Text Box 6"/>
          <p:cNvSpPr txBox="1">
            <a:spLocks noChangeArrowheads="1"/>
          </p:cNvSpPr>
          <p:nvPr/>
        </p:nvSpPr>
        <p:spPr bwMode="auto">
          <a:xfrm>
            <a:off x="323850" y="1287463"/>
            <a:ext cx="8351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Lembrando...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2017713"/>
            <a:ext cx="8497888" cy="1698625"/>
          </a:xfrm>
        </p:spPr>
        <p:txBody>
          <a:bodyPr/>
          <a:lstStyle/>
          <a:p>
            <a:pPr algn="just" eaLnBrk="1" hangingPunct="1"/>
            <a:r>
              <a:rPr lang="en-US" sz="2400" b="1" smtClean="0"/>
              <a:t>Carbocátions terciários (3</a:t>
            </a:r>
            <a:r>
              <a:rPr lang="en-US" sz="2400" b="1" baseline="30000" smtClean="0"/>
              <a:t>os</a:t>
            </a:r>
            <a:r>
              <a:rPr lang="en-US" sz="2400" b="1" smtClean="0"/>
              <a:t>) são mais estáveis do que carbocátions secundários (2</a:t>
            </a:r>
            <a:r>
              <a:rPr lang="en-US" sz="2400" b="1" baseline="30000" smtClean="0"/>
              <a:t>os</a:t>
            </a:r>
            <a:r>
              <a:rPr lang="en-US" sz="2400" b="1" smtClean="0"/>
              <a:t>), e estes são mais estáveis do que carbocátions primários (1</a:t>
            </a:r>
            <a:r>
              <a:rPr lang="en-US" sz="2400" b="1" baseline="30000" smtClean="0"/>
              <a:t>os</a:t>
            </a:r>
            <a:r>
              <a:rPr lang="en-US" sz="2400" b="1" smtClean="0"/>
              <a:t>), e estes são mais estáveis do que o carbocátion metila.</a:t>
            </a:r>
          </a:p>
        </p:txBody>
      </p:sp>
      <p:graphicFrame>
        <p:nvGraphicFramePr>
          <p:cNvPr id="58370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1258888" y="3716338"/>
          <a:ext cx="6337300" cy="273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4" name="Photo Editor Photo" r:id="rId3" imgW="7400000" imgH="3514286" progId="">
                  <p:embed/>
                </p:oleObj>
              </mc:Choice>
              <mc:Fallback>
                <p:oleObj name="Photo Editor Photo" r:id="rId3" imgW="7400000" imgH="351428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432" b="3639"/>
                      <a:stretch>
                        <a:fillRect/>
                      </a:stretch>
                    </p:blipFill>
                    <p:spPr bwMode="auto">
                      <a:xfrm>
                        <a:off x="1258888" y="3716338"/>
                        <a:ext cx="6337300" cy="273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2" name="Rectangle 7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58373" name="Text Box 8"/>
          <p:cNvSpPr txBox="1">
            <a:spLocks noChangeArrowheads="1"/>
          </p:cNvSpPr>
          <p:nvPr/>
        </p:nvSpPr>
        <p:spPr bwMode="auto">
          <a:xfrm>
            <a:off x="323850" y="1287463"/>
            <a:ext cx="8351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Lembrando...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2017713"/>
            <a:ext cx="8497888" cy="1698625"/>
          </a:xfrm>
        </p:spPr>
        <p:txBody>
          <a:bodyPr/>
          <a:lstStyle/>
          <a:p>
            <a:pPr algn="just" eaLnBrk="1" hangingPunct="1"/>
            <a:r>
              <a:rPr lang="en-US" sz="2400" b="1" smtClean="0"/>
              <a:t>O(s) grupo(s) doador(es) de elétrons “diminui” a densidade de carga positiva, estabilizando o carbocátion.</a:t>
            </a:r>
          </a:p>
        </p:txBody>
      </p:sp>
      <p:pic>
        <p:nvPicPr>
          <p:cNvPr id="175107" name="Picture 5" descr="FG03_006-00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25223" b="21889"/>
          <a:stretch>
            <a:fillRect/>
          </a:stretch>
        </p:blipFill>
        <p:spPr>
          <a:xfrm>
            <a:off x="395288" y="3357563"/>
            <a:ext cx="8353425" cy="3313112"/>
          </a:xfrm>
          <a:noFill/>
        </p:spPr>
      </p:pic>
      <p:sp>
        <p:nvSpPr>
          <p:cNvPr id="175108" name="Rectangle 7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175109" name="Text Box 8"/>
          <p:cNvSpPr txBox="1">
            <a:spLocks noChangeArrowheads="1"/>
          </p:cNvSpPr>
          <p:nvPr/>
        </p:nvSpPr>
        <p:spPr bwMode="auto">
          <a:xfrm>
            <a:off x="323850" y="1287463"/>
            <a:ext cx="8351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Lembrando...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2339975" y="2205038"/>
          <a:ext cx="2303463" cy="158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0" name="CS ChemDraw Drawing" r:id="rId3" imgW="1225080" imgH="844200" progId="">
                  <p:embed/>
                </p:oleObj>
              </mc:Choice>
              <mc:Fallback>
                <p:oleObj name="CS ChemDraw Drawing" r:id="rId3" imgW="1225080" imgH="8442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2205038"/>
                        <a:ext cx="2303463" cy="158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395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516688" y="2205038"/>
          <a:ext cx="2376487" cy="161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1" name="CS ChemDraw Drawing" r:id="rId5" imgW="1240200" imgH="844560" progId="">
                  <p:embed/>
                </p:oleObj>
              </mc:Choice>
              <mc:Fallback>
                <p:oleObj name="CS ChemDraw Drawing" r:id="rId5" imgW="1240200" imgH="84456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2205038"/>
                        <a:ext cx="2376487" cy="1617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396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2411413" y="4797425"/>
          <a:ext cx="1943100" cy="1497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2" name="CS ChemDraw Drawing" r:id="rId7" imgW="1094760" imgH="844200" progId="">
                  <p:embed/>
                </p:oleObj>
              </mc:Choice>
              <mc:Fallback>
                <p:oleObj name="CS ChemDraw Drawing" r:id="rId7" imgW="1094760" imgH="84420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4797425"/>
                        <a:ext cx="1943100" cy="1497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397" name="Object 7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6804025" y="4797425"/>
          <a:ext cx="1800225" cy="149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3" name="CS ChemDraw Drawing" r:id="rId9" imgW="968760" imgH="801720" progId="">
                  <p:embed/>
                </p:oleObj>
              </mc:Choice>
              <mc:Fallback>
                <p:oleObj name="CS ChemDraw Drawing" r:id="rId9" imgW="968760" imgH="80172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4797425"/>
                        <a:ext cx="1800225" cy="1490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398" name="Picture 8" descr="FG03_006-008"/>
          <p:cNvPicPr>
            <a:picLocks noChangeAspect="1" noChangeArrowheads="1"/>
          </p:cNvPicPr>
          <p:nvPr/>
        </p:nvPicPr>
        <p:blipFill>
          <a:blip r:embed="rId11" cstate="print"/>
          <a:srcRect t="26056" r="72687" b="24806"/>
          <a:stretch>
            <a:fillRect/>
          </a:stretch>
        </p:blipFill>
        <p:spPr bwMode="auto">
          <a:xfrm>
            <a:off x="468313" y="1916113"/>
            <a:ext cx="17081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9" descr="FG03_006-008"/>
          <p:cNvPicPr>
            <a:picLocks noChangeAspect="1" noChangeArrowheads="1"/>
          </p:cNvPicPr>
          <p:nvPr/>
        </p:nvPicPr>
        <p:blipFill>
          <a:blip r:embed="rId11" cstate="print"/>
          <a:srcRect l="28271" t="26056" r="47166" b="24805"/>
          <a:stretch>
            <a:fillRect/>
          </a:stretch>
        </p:blipFill>
        <p:spPr bwMode="auto">
          <a:xfrm>
            <a:off x="4787900" y="1916113"/>
            <a:ext cx="148748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10" descr="FG03_006-008"/>
          <p:cNvPicPr>
            <a:picLocks noChangeAspect="1" noChangeArrowheads="1"/>
          </p:cNvPicPr>
          <p:nvPr/>
        </p:nvPicPr>
        <p:blipFill>
          <a:blip r:embed="rId11" cstate="print"/>
          <a:srcRect l="54729" t="37389" r="23541" b="24806"/>
          <a:stretch>
            <a:fillRect/>
          </a:stretch>
        </p:blipFill>
        <p:spPr bwMode="auto">
          <a:xfrm>
            <a:off x="611188" y="4581525"/>
            <a:ext cx="1433512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1" name="Picture 11" descr="FG03_006-008"/>
          <p:cNvPicPr>
            <a:picLocks noChangeAspect="1" noChangeArrowheads="1"/>
          </p:cNvPicPr>
          <p:nvPr/>
        </p:nvPicPr>
        <p:blipFill>
          <a:blip r:embed="rId11" cstate="print"/>
          <a:srcRect l="76459" t="38666" b="24806"/>
          <a:stretch>
            <a:fillRect/>
          </a:stretch>
        </p:blipFill>
        <p:spPr bwMode="auto">
          <a:xfrm>
            <a:off x="4932363" y="4652963"/>
            <a:ext cx="1546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2" name="Rectangle 13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59403" name="Text Box 14"/>
          <p:cNvSpPr txBox="1">
            <a:spLocks noChangeArrowheads="1"/>
          </p:cNvSpPr>
          <p:nvPr/>
        </p:nvSpPr>
        <p:spPr bwMode="auto">
          <a:xfrm>
            <a:off x="323850" y="1287463"/>
            <a:ext cx="8351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Lembrando...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ChangeArrowheads="1"/>
          </p:cNvSpPr>
          <p:nvPr/>
        </p:nvSpPr>
        <p:spPr bwMode="auto">
          <a:xfrm>
            <a:off x="827088" y="1889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substituição nucleofílica</a:t>
            </a:r>
          </a:p>
        </p:txBody>
      </p:sp>
      <p:sp>
        <p:nvSpPr>
          <p:cNvPr id="6149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6150" name="Text Box 10"/>
          <p:cNvSpPr txBox="1">
            <a:spLocks noChangeArrowheads="1"/>
          </p:cNvSpPr>
          <p:nvPr/>
        </p:nvSpPr>
        <p:spPr bwMode="auto">
          <a:xfrm>
            <a:off x="3636963" y="1412875"/>
            <a:ext cx="1622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Exemplos</a:t>
            </a:r>
          </a:p>
        </p:txBody>
      </p:sp>
      <p:graphicFrame>
        <p:nvGraphicFramePr>
          <p:cNvPr id="6146" name="Object 11"/>
          <p:cNvGraphicFramePr>
            <a:graphicFrameLocks noChangeAspect="1"/>
          </p:cNvGraphicFramePr>
          <p:nvPr/>
        </p:nvGraphicFramePr>
        <p:xfrm>
          <a:off x="898525" y="1916113"/>
          <a:ext cx="7204075" cy="126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CS ChemDraw Drawing" r:id="rId3" imgW="5295240" imgH="930600" progId="">
                  <p:embed/>
                </p:oleObj>
              </mc:Choice>
              <mc:Fallback>
                <p:oleObj name="CS ChemDraw Drawing" r:id="rId3" imgW="5295240" imgH="930600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525" y="1916113"/>
                        <a:ext cx="7204075" cy="1265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1" name="Text Box 12"/>
          <p:cNvSpPr txBox="1">
            <a:spLocks noChangeArrowheads="1"/>
          </p:cNvSpPr>
          <p:nvPr/>
        </p:nvSpPr>
        <p:spPr bwMode="auto">
          <a:xfrm>
            <a:off x="1116013" y="3284538"/>
            <a:ext cx="7067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folHlink"/>
                </a:solidFill>
              </a:rPr>
              <a:t>Nucleófilo aniônico, grupo abandonador neutro</a:t>
            </a:r>
          </a:p>
          <a:p>
            <a:r>
              <a:rPr lang="pt-BR" b="1">
                <a:solidFill>
                  <a:schemeClr val="folHlink"/>
                </a:solidFill>
              </a:rPr>
              <a:t>Produto neutro, co-produto aniônico</a:t>
            </a:r>
          </a:p>
        </p:txBody>
      </p:sp>
      <p:graphicFrame>
        <p:nvGraphicFramePr>
          <p:cNvPr id="6147" name="Object 13"/>
          <p:cNvGraphicFramePr>
            <a:graphicFrameLocks noChangeAspect="1"/>
          </p:cNvGraphicFramePr>
          <p:nvPr/>
        </p:nvGraphicFramePr>
        <p:xfrm>
          <a:off x="1116013" y="4149725"/>
          <a:ext cx="6911975" cy="156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CS ChemDraw Drawing" r:id="rId5" imgW="4718520" imgH="1068120" progId="">
                  <p:embed/>
                </p:oleObj>
              </mc:Choice>
              <mc:Fallback>
                <p:oleObj name="CS ChemDraw Drawing" r:id="rId5" imgW="4718520" imgH="1068120" progId="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4149725"/>
                        <a:ext cx="6911975" cy="156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Text Box 14"/>
          <p:cNvSpPr txBox="1">
            <a:spLocks noChangeArrowheads="1"/>
          </p:cNvSpPr>
          <p:nvPr/>
        </p:nvSpPr>
        <p:spPr bwMode="auto">
          <a:xfrm>
            <a:off x="1116013" y="5876925"/>
            <a:ext cx="6762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folHlink"/>
                </a:solidFill>
              </a:rPr>
              <a:t>Nucleófilo neutro, grupo abandonador neutro</a:t>
            </a:r>
          </a:p>
          <a:p>
            <a:r>
              <a:rPr lang="pt-BR" b="1">
                <a:solidFill>
                  <a:schemeClr val="folHlink"/>
                </a:solidFill>
              </a:rPr>
              <a:t>Produto catiônico, co-produto aniônico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179388" y="1981200"/>
            <a:ext cx="87852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600" b="1"/>
              <a:t>Grupos alquila são mais polarizáveis do que átomos de hidrogênio (doam elétrons mais facilmente). 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600" b="1"/>
              <a:t>Grupos alquila doam elétrons por hiperconjugação</a:t>
            </a:r>
            <a:r>
              <a:rPr lang="en-US" sz="2800"/>
              <a:t>.</a:t>
            </a:r>
          </a:p>
        </p:txBody>
      </p:sp>
      <p:graphicFrame>
        <p:nvGraphicFramePr>
          <p:cNvPr id="60418" name="Object 5"/>
          <p:cNvGraphicFramePr>
            <a:graphicFrameLocks noChangeAspect="1"/>
          </p:cNvGraphicFramePr>
          <p:nvPr/>
        </p:nvGraphicFramePr>
        <p:xfrm>
          <a:off x="2771775" y="3500438"/>
          <a:ext cx="3240088" cy="306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2" name="Bitmap Image" r:id="rId3" imgW="3343413" imgH="3162162" progId="PBrush">
                  <p:embed/>
                </p:oleObj>
              </mc:Choice>
              <mc:Fallback>
                <p:oleObj name="Bitmap Image" r:id="rId3" imgW="3343413" imgH="3162162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3500438"/>
                        <a:ext cx="3240088" cy="306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0" name="Rectangle 7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60421" name="Text Box 8"/>
          <p:cNvSpPr txBox="1">
            <a:spLocks noChangeArrowheads="1"/>
          </p:cNvSpPr>
          <p:nvPr/>
        </p:nvSpPr>
        <p:spPr bwMode="auto">
          <a:xfrm>
            <a:off x="323850" y="1287463"/>
            <a:ext cx="8351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Lembrando...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4"/>
          <p:cNvSpPr>
            <a:spLocks noChangeArrowheads="1"/>
          </p:cNvSpPr>
          <p:nvPr/>
        </p:nvSpPr>
        <p:spPr bwMode="auto">
          <a:xfrm>
            <a:off x="179388" y="1981200"/>
            <a:ext cx="87852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600" b="1"/>
              <a:t>Grupos alquila ligados a um carbono sp</a:t>
            </a:r>
            <a:r>
              <a:rPr lang="en-US" sz="2600" b="1" baseline="30000"/>
              <a:t>2</a:t>
            </a:r>
            <a:r>
              <a:rPr lang="en-US" sz="2600" b="1"/>
              <a:t> positivo tendem a deslocalizar a carga positiva, estabilizando o carbocátion.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en-US" sz="2600" b="1"/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600" b="1"/>
              <a:t>Outros grupos doadores, ricos em elétrons (OR, NR, halogênios, também estabilizam carbocátions.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en-US" sz="2600" b="1"/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600" b="1"/>
              <a:t>Grupos contendo elétrons p (duplas ligações, anéia aromáticos) estabilizam carbocátions por efeito de ressonãncia.</a:t>
            </a:r>
            <a:endParaRPr lang="en-US" sz="3200"/>
          </a:p>
        </p:txBody>
      </p:sp>
      <p:sp>
        <p:nvSpPr>
          <p:cNvPr id="176131" name="Rectangle 6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176132" name="Text Box 7"/>
          <p:cNvSpPr txBox="1">
            <a:spLocks noChangeArrowheads="1"/>
          </p:cNvSpPr>
          <p:nvPr/>
        </p:nvSpPr>
        <p:spPr bwMode="auto">
          <a:xfrm>
            <a:off x="323850" y="1287463"/>
            <a:ext cx="8351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Lembrando...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42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79388" y="2060575"/>
          <a:ext cx="3744912" cy="203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8" name="CS ChemDraw Drawing" r:id="rId3" imgW="2098080" imgH="1137960" progId="">
                  <p:embed/>
                </p:oleObj>
              </mc:Choice>
              <mc:Fallback>
                <p:oleObj name="CS ChemDraw Drawing" r:id="rId3" imgW="2098080" imgH="113796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0103"/>
                      <a:stretch>
                        <a:fillRect/>
                      </a:stretch>
                    </p:blipFill>
                    <p:spPr bwMode="auto">
                      <a:xfrm>
                        <a:off x="179388" y="2060575"/>
                        <a:ext cx="3744912" cy="2030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3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572000" y="3860800"/>
          <a:ext cx="4391025" cy="176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9" name="CS ChemDraw Drawing" r:id="rId5" imgW="2323800" imgH="1138320" progId="">
                  <p:embed/>
                </p:oleObj>
              </mc:Choice>
              <mc:Fallback>
                <p:oleObj name="CS ChemDraw Drawing" r:id="rId5" imgW="2323800" imgH="113832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530" t="24071"/>
                      <a:stretch>
                        <a:fillRect/>
                      </a:stretch>
                    </p:blipFill>
                    <p:spPr bwMode="auto">
                      <a:xfrm>
                        <a:off x="4572000" y="3860800"/>
                        <a:ext cx="4391025" cy="176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4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79388" y="4437063"/>
          <a:ext cx="4752975" cy="222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0" name="CS ChemDraw Drawing" r:id="rId7" imgW="2309040" imgH="1083240" progId="">
                  <p:embed/>
                </p:oleObj>
              </mc:Choice>
              <mc:Fallback>
                <p:oleObj name="CS ChemDraw Drawing" r:id="rId7" imgW="2309040" imgH="108324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4437063"/>
                        <a:ext cx="4752975" cy="222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5" name="Object 7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4356100" y="1844675"/>
          <a:ext cx="4535488" cy="192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1" name="CS ChemDraw Drawing" r:id="rId9" imgW="2098080" imgH="1137960" progId="">
                  <p:embed/>
                </p:oleObj>
              </mc:Choice>
              <mc:Fallback>
                <p:oleObj name="CS ChemDraw Drawing" r:id="rId9" imgW="2098080" imgH="113796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1916"/>
                      <a:stretch>
                        <a:fillRect/>
                      </a:stretch>
                    </p:blipFill>
                    <p:spPr bwMode="auto">
                      <a:xfrm>
                        <a:off x="4356100" y="1844675"/>
                        <a:ext cx="4535488" cy="192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6" name="Rectangle 9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61447" name="Text Box 10"/>
          <p:cNvSpPr txBox="1">
            <a:spLocks noChangeArrowheads="1"/>
          </p:cNvSpPr>
          <p:nvPr/>
        </p:nvSpPr>
        <p:spPr bwMode="auto">
          <a:xfrm>
            <a:off x="323850" y="1287463"/>
            <a:ext cx="8351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Lembrando...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6" name="Object 4"/>
          <p:cNvGraphicFramePr>
            <a:graphicFrameLocks noChangeAspect="1"/>
          </p:cNvGraphicFramePr>
          <p:nvPr/>
        </p:nvGraphicFramePr>
        <p:xfrm>
          <a:off x="179388" y="1989138"/>
          <a:ext cx="1655762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2" name="CS ChemDraw Drawing" r:id="rId3" imgW="968760" imgH="801720" progId="">
                  <p:embed/>
                </p:oleObj>
              </mc:Choice>
              <mc:Fallback>
                <p:oleObj name="CS ChemDraw Drawing" r:id="rId3" imgW="968760" imgH="80172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989138"/>
                        <a:ext cx="1655762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5" name="Text Box 5"/>
          <p:cNvSpPr txBox="1">
            <a:spLocks noChangeArrowheads="1"/>
          </p:cNvSpPr>
          <p:nvPr/>
        </p:nvSpPr>
        <p:spPr bwMode="auto">
          <a:xfrm>
            <a:off x="1908175" y="2420938"/>
            <a:ext cx="3921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&lt;</a:t>
            </a:r>
          </a:p>
        </p:txBody>
      </p:sp>
      <p:graphicFrame>
        <p:nvGraphicFramePr>
          <p:cNvPr id="62467" name="Object 6"/>
          <p:cNvGraphicFramePr>
            <a:graphicFrameLocks noChangeAspect="1"/>
          </p:cNvGraphicFramePr>
          <p:nvPr/>
        </p:nvGraphicFramePr>
        <p:xfrm>
          <a:off x="4427538" y="2062163"/>
          <a:ext cx="2016125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3" name="CS ChemDraw Drawing" r:id="rId5" imgW="1240200" imgH="844560" progId="">
                  <p:embed/>
                </p:oleObj>
              </mc:Choice>
              <mc:Fallback>
                <p:oleObj name="CS ChemDraw Drawing" r:id="rId5" imgW="1240200" imgH="84456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2062163"/>
                        <a:ext cx="2016125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8" name="Object 7"/>
          <p:cNvGraphicFramePr>
            <a:graphicFrameLocks noChangeAspect="1"/>
          </p:cNvGraphicFramePr>
          <p:nvPr/>
        </p:nvGraphicFramePr>
        <p:xfrm>
          <a:off x="2195513" y="2062163"/>
          <a:ext cx="1800225" cy="138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4" name="CS ChemDraw Drawing" r:id="rId7" imgW="1094760" imgH="844200" progId="">
                  <p:embed/>
                </p:oleObj>
              </mc:Choice>
              <mc:Fallback>
                <p:oleObj name="CS ChemDraw Drawing" r:id="rId7" imgW="1094760" imgH="84420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2062163"/>
                        <a:ext cx="1800225" cy="138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6" name="Text Box 8"/>
          <p:cNvSpPr txBox="1">
            <a:spLocks noChangeArrowheads="1"/>
          </p:cNvSpPr>
          <p:nvPr/>
        </p:nvSpPr>
        <p:spPr bwMode="auto">
          <a:xfrm>
            <a:off x="4068763" y="2420938"/>
            <a:ext cx="3921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&lt;</a:t>
            </a:r>
          </a:p>
        </p:txBody>
      </p:sp>
      <p:sp>
        <p:nvSpPr>
          <p:cNvPr id="62477" name="Text Box 9"/>
          <p:cNvSpPr txBox="1">
            <a:spLocks noChangeArrowheads="1"/>
          </p:cNvSpPr>
          <p:nvPr/>
        </p:nvSpPr>
        <p:spPr bwMode="auto">
          <a:xfrm>
            <a:off x="6443663" y="2420938"/>
            <a:ext cx="3921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&lt;</a:t>
            </a:r>
          </a:p>
        </p:txBody>
      </p:sp>
      <p:graphicFrame>
        <p:nvGraphicFramePr>
          <p:cNvPr id="62469" name="Object 10"/>
          <p:cNvGraphicFramePr>
            <a:graphicFrameLocks noChangeAspect="1"/>
          </p:cNvGraphicFramePr>
          <p:nvPr/>
        </p:nvGraphicFramePr>
        <p:xfrm>
          <a:off x="6877050" y="2133600"/>
          <a:ext cx="2089150" cy="143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5" name="CS ChemDraw Drawing" r:id="rId9" imgW="1225080" imgH="844200" progId="">
                  <p:embed/>
                </p:oleObj>
              </mc:Choice>
              <mc:Fallback>
                <p:oleObj name="CS ChemDraw Drawing" r:id="rId9" imgW="1225080" imgH="844200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7050" y="2133600"/>
                        <a:ext cx="2089150" cy="143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8" name="Text Box 11"/>
          <p:cNvSpPr txBox="1">
            <a:spLocks noChangeArrowheads="1"/>
          </p:cNvSpPr>
          <p:nvPr/>
        </p:nvSpPr>
        <p:spPr bwMode="auto">
          <a:xfrm>
            <a:off x="2195513" y="4294188"/>
            <a:ext cx="3921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&lt;</a:t>
            </a:r>
          </a:p>
        </p:txBody>
      </p:sp>
      <p:graphicFrame>
        <p:nvGraphicFramePr>
          <p:cNvPr id="62470" name="Object 12"/>
          <p:cNvGraphicFramePr>
            <a:graphicFrameLocks noChangeAspect="1"/>
          </p:cNvGraphicFramePr>
          <p:nvPr/>
        </p:nvGraphicFramePr>
        <p:xfrm>
          <a:off x="250825" y="3862388"/>
          <a:ext cx="2089150" cy="143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6" name="CS ChemDraw Drawing" r:id="rId11" imgW="1225080" imgH="844200" progId="">
                  <p:embed/>
                </p:oleObj>
              </mc:Choice>
              <mc:Fallback>
                <p:oleObj name="CS ChemDraw Drawing" r:id="rId11" imgW="1225080" imgH="844200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3862388"/>
                        <a:ext cx="2089150" cy="1439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1" name="Object 13"/>
          <p:cNvGraphicFramePr>
            <a:graphicFrameLocks noChangeAspect="1"/>
          </p:cNvGraphicFramePr>
          <p:nvPr/>
        </p:nvGraphicFramePr>
        <p:xfrm>
          <a:off x="2122488" y="3357563"/>
          <a:ext cx="1943100" cy="190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7" name="CS ChemDraw Drawing" r:id="rId12" imgW="1140480" imgH="1112760" progId="">
                  <p:embed/>
                </p:oleObj>
              </mc:Choice>
              <mc:Fallback>
                <p:oleObj name="CS ChemDraw Drawing" r:id="rId12" imgW="1140480" imgH="1112760" progId="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2488" y="3357563"/>
                        <a:ext cx="1943100" cy="1900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9" name="Text Box 14"/>
          <p:cNvSpPr txBox="1">
            <a:spLocks noChangeArrowheads="1"/>
          </p:cNvSpPr>
          <p:nvPr/>
        </p:nvSpPr>
        <p:spPr bwMode="auto">
          <a:xfrm>
            <a:off x="4138613" y="4365625"/>
            <a:ext cx="3921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&lt;</a:t>
            </a:r>
          </a:p>
        </p:txBody>
      </p:sp>
      <p:graphicFrame>
        <p:nvGraphicFramePr>
          <p:cNvPr id="62472" name="Object 15"/>
          <p:cNvGraphicFramePr>
            <a:graphicFrameLocks noChangeAspect="1"/>
          </p:cNvGraphicFramePr>
          <p:nvPr/>
        </p:nvGraphicFramePr>
        <p:xfrm>
          <a:off x="4498975" y="3430588"/>
          <a:ext cx="1598613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8" name="CS ChemDraw Drawing" r:id="rId14" imgW="915840" imgH="1112760" progId="">
                  <p:embed/>
                </p:oleObj>
              </mc:Choice>
              <mc:Fallback>
                <p:oleObj name="CS ChemDraw Drawing" r:id="rId14" imgW="915840" imgH="1112760" progId="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8975" y="3430588"/>
                        <a:ext cx="1598613" cy="194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80" name="Text Box 16"/>
          <p:cNvSpPr txBox="1">
            <a:spLocks noChangeArrowheads="1"/>
          </p:cNvSpPr>
          <p:nvPr/>
        </p:nvSpPr>
        <p:spPr bwMode="auto">
          <a:xfrm>
            <a:off x="6156325" y="4438650"/>
            <a:ext cx="3921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&lt;</a:t>
            </a:r>
          </a:p>
        </p:txBody>
      </p:sp>
      <p:graphicFrame>
        <p:nvGraphicFramePr>
          <p:cNvPr id="62473" name="Object 17"/>
          <p:cNvGraphicFramePr>
            <a:graphicFrameLocks noChangeAspect="1"/>
          </p:cNvGraphicFramePr>
          <p:nvPr/>
        </p:nvGraphicFramePr>
        <p:xfrm>
          <a:off x="6372225" y="3573463"/>
          <a:ext cx="2016125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9" name="CS ChemDraw Drawing" r:id="rId16" imgW="1127880" imgH="1058040" progId="">
                  <p:embed/>
                </p:oleObj>
              </mc:Choice>
              <mc:Fallback>
                <p:oleObj name="CS ChemDraw Drawing" r:id="rId16" imgW="1127880" imgH="1058040" progId="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3573463"/>
                        <a:ext cx="2016125" cy="189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81" name="Text Box 18"/>
          <p:cNvSpPr txBox="1">
            <a:spLocks noChangeArrowheads="1"/>
          </p:cNvSpPr>
          <p:nvPr/>
        </p:nvSpPr>
        <p:spPr bwMode="auto">
          <a:xfrm>
            <a:off x="8459788" y="4508500"/>
            <a:ext cx="3921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&lt;</a:t>
            </a:r>
          </a:p>
        </p:txBody>
      </p:sp>
      <p:graphicFrame>
        <p:nvGraphicFramePr>
          <p:cNvPr id="62474" name="Object 19"/>
          <p:cNvGraphicFramePr>
            <a:graphicFrameLocks noChangeAspect="1"/>
          </p:cNvGraphicFramePr>
          <p:nvPr/>
        </p:nvGraphicFramePr>
        <p:xfrm>
          <a:off x="5292725" y="4724400"/>
          <a:ext cx="1601788" cy="194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10" name="CS ChemDraw Drawing" r:id="rId18" imgW="916200" imgH="1113120" progId="">
                  <p:embed/>
                </p:oleObj>
              </mc:Choice>
              <mc:Fallback>
                <p:oleObj name="CS ChemDraw Drawing" r:id="rId18" imgW="916200" imgH="1113120" progId="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4724400"/>
                        <a:ext cx="1601788" cy="194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82" name="Rectangle 20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62483" name="Text Box 21"/>
          <p:cNvSpPr txBox="1">
            <a:spLocks noChangeArrowheads="1"/>
          </p:cNvSpPr>
          <p:nvPr/>
        </p:nvSpPr>
        <p:spPr bwMode="auto">
          <a:xfrm>
            <a:off x="323850" y="1287463"/>
            <a:ext cx="8351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Lembrando...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6" name="Text Box 4"/>
          <p:cNvSpPr txBox="1">
            <a:spLocks noChangeArrowheads="1"/>
          </p:cNvSpPr>
          <p:nvPr/>
        </p:nvSpPr>
        <p:spPr bwMode="auto">
          <a:xfrm>
            <a:off x="2124075" y="3141663"/>
            <a:ext cx="3921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&lt;</a:t>
            </a:r>
          </a:p>
        </p:txBody>
      </p:sp>
      <p:graphicFrame>
        <p:nvGraphicFramePr>
          <p:cNvPr id="63490" name="Object 5"/>
          <p:cNvGraphicFramePr>
            <a:graphicFrameLocks noChangeAspect="1"/>
          </p:cNvGraphicFramePr>
          <p:nvPr/>
        </p:nvGraphicFramePr>
        <p:xfrm>
          <a:off x="250825" y="2133600"/>
          <a:ext cx="1601788" cy="194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4" name="CS ChemDraw Drawing" r:id="rId3" imgW="916200" imgH="1113120" progId="">
                  <p:embed/>
                </p:oleObj>
              </mc:Choice>
              <mc:Fallback>
                <p:oleObj name="CS ChemDraw Drawing" r:id="rId3" imgW="916200" imgH="111312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133600"/>
                        <a:ext cx="1601788" cy="194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1" name="Object 6"/>
          <p:cNvGraphicFramePr>
            <a:graphicFrameLocks noChangeAspect="1"/>
          </p:cNvGraphicFramePr>
          <p:nvPr/>
        </p:nvGraphicFramePr>
        <p:xfrm>
          <a:off x="2843213" y="2205038"/>
          <a:ext cx="2087562" cy="183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5" name="CS ChemDraw Drawing" r:id="rId5" imgW="1287720" imgH="1132560" progId="">
                  <p:embed/>
                </p:oleObj>
              </mc:Choice>
              <mc:Fallback>
                <p:oleObj name="CS ChemDraw Drawing" r:id="rId5" imgW="1287720" imgH="113256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2205038"/>
                        <a:ext cx="2087562" cy="183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2" name="Object 7"/>
          <p:cNvGraphicFramePr>
            <a:graphicFrameLocks noChangeAspect="1"/>
          </p:cNvGraphicFramePr>
          <p:nvPr/>
        </p:nvGraphicFramePr>
        <p:xfrm>
          <a:off x="5651500" y="2276475"/>
          <a:ext cx="2233613" cy="178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6" name="CS ChemDraw Drawing" r:id="rId7" imgW="1417680" imgH="1132560" progId="">
                  <p:embed/>
                </p:oleObj>
              </mc:Choice>
              <mc:Fallback>
                <p:oleObj name="CS ChemDraw Drawing" r:id="rId7" imgW="1417680" imgH="113256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2276475"/>
                        <a:ext cx="2233613" cy="178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7" name="Text Box 8"/>
          <p:cNvSpPr txBox="1">
            <a:spLocks noChangeArrowheads="1"/>
          </p:cNvSpPr>
          <p:nvPr/>
        </p:nvSpPr>
        <p:spPr bwMode="auto">
          <a:xfrm>
            <a:off x="4859338" y="3141663"/>
            <a:ext cx="3921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&lt;</a:t>
            </a:r>
          </a:p>
        </p:txBody>
      </p:sp>
      <p:sp>
        <p:nvSpPr>
          <p:cNvPr id="63498" name="Text Box 9"/>
          <p:cNvSpPr txBox="1">
            <a:spLocks noChangeArrowheads="1"/>
          </p:cNvSpPr>
          <p:nvPr/>
        </p:nvSpPr>
        <p:spPr bwMode="auto">
          <a:xfrm>
            <a:off x="7307263" y="3213100"/>
            <a:ext cx="3921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&lt;</a:t>
            </a:r>
          </a:p>
        </p:txBody>
      </p:sp>
      <p:graphicFrame>
        <p:nvGraphicFramePr>
          <p:cNvPr id="63493" name="Object 10"/>
          <p:cNvGraphicFramePr>
            <a:graphicFrameLocks noChangeAspect="1"/>
          </p:cNvGraphicFramePr>
          <p:nvPr/>
        </p:nvGraphicFramePr>
        <p:xfrm>
          <a:off x="179388" y="4724400"/>
          <a:ext cx="2363787" cy="188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7" name="CS ChemDraw Drawing" r:id="rId9" imgW="1417680" imgH="1132560" progId="">
                  <p:embed/>
                </p:oleObj>
              </mc:Choice>
              <mc:Fallback>
                <p:oleObj name="CS ChemDraw Drawing" r:id="rId9" imgW="1417680" imgH="1132560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4724400"/>
                        <a:ext cx="2363787" cy="188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1979613" y="5734050"/>
            <a:ext cx="3921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&lt;</a:t>
            </a:r>
          </a:p>
        </p:txBody>
      </p:sp>
      <p:graphicFrame>
        <p:nvGraphicFramePr>
          <p:cNvPr id="63494" name="Object 12"/>
          <p:cNvGraphicFramePr>
            <a:graphicFrameLocks noChangeAspect="1"/>
          </p:cNvGraphicFramePr>
          <p:nvPr/>
        </p:nvGraphicFramePr>
        <p:xfrm>
          <a:off x="2555875" y="4797425"/>
          <a:ext cx="2951163" cy="181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8" name="CS ChemDraw Drawing" r:id="rId11" imgW="1846800" imgH="1132920" progId="">
                  <p:embed/>
                </p:oleObj>
              </mc:Choice>
              <mc:Fallback>
                <p:oleObj name="CS ChemDraw Drawing" r:id="rId11" imgW="1846800" imgH="1132920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4797425"/>
                        <a:ext cx="2951163" cy="1811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500" name="Text Box 13"/>
          <p:cNvSpPr txBox="1">
            <a:spLocks noChangeArrowheads="1"/>
          </p:cNvSpPr>
          <p:nvPr/>
        </p:nvSpPr>
        <p:spPr bwMode="auto">
          <a:xfrm>
            <a:off x="5580063" y="5734050"/>
            <a:ext cx="3921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&lt;</a:t>
            </a:r>
          </a:p>
        </p:txBody>
      </p:sp>
      <p:graphicFrame>
        <p:nvGraphicFramePr>
          <p:cNvPr id="63495" name="Object 14"/>
          <p:cNvGraphicFramePr>
            <a:graphicFrameLocks noChangeAspect="1"/>
          </p:cNvGraphicFramePr>
          <p:nvPr/>
        </p:nvGraphicFramePr>
        <p:xfrm>
          <a:off x="6084888" y="3789363"/>
          <a:ext cx="2938462" cy="283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9" name="CS ChemDraw Drawing" r:id="rId13" imgW="1846800" imgH="1782000" progId="">
                  <p:embed/>
                </p:oleObj>
              </mc:Choice>
              <mc:Fallback>
                <p:oleObj name="CS ChemDraw Drawing" r:id="rId13" imgW="1846800" imgH="1782000" progId="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3789363"/>
                        <a:ext cx="2938462" cy="283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501" name="Rectangle 15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63502" name="Text Box 16"/>
          <p:cNvSpPr txBox="1">
            <a:spLocks noChangeArrowheads="1"/>
          </p:cNvSpPr>
          <p:nvPr/>
        </p:nvSpPr>
        <p:spPr bwMode="auto">
          <a:xfrm>
            <a:off x="323850" y="1287463"/>
            <a:ext cx="8351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Lembrando...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4" name="Object 4"/>
          <p:cNvGraphicFramePr>
            <a:graphicFrameLocks noChangeAspect="1"/>
          </p:cNvGraphicFramePr>
          <p:nvPr/>
        </p:nvGraphicFramePr>
        <p:xfrm>
          <a:off x="179388" y="1989138"/>
          <a:ext cx="2363787" cy="188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0" name="CS ChemDraw Drawing" r:id="rId3" imgW="1417680" imgH="1132560" progId="">
                  <p:embed/>
                </p:oleObj>
              </mc:Choice>
              <mc:Fallback>
                <p:oleObj name="CS ChemDraw Drawing" r:id="rId3" imgW="1417680" imgH="113256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989138"/>
                        <a:ext cx="2363787" cy="188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5" name="Object 5"/>
          <p:cNvGraphicFramePr>
            <a:graphicFrameLocks noChangeAspect="1"/>
          </p:cNvGraphicFramePr>
          <p:nvPr/>
        </p:nvGraphicFramePr>
        <p:xfrm>
          <a:off x="2339975" y="1989138"/>
          <a:ext cx="2736850" cy="182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1" name="CS ChemDraw Drawing" r:id="rId5" imgW="1754280" imgH="1171440" progId="">
                  <p:embed/>
                </p:oleObj>
              </mc:Choice>
              <mc:Fallback>
                <p:oleObj name="CS ChemDraw Drawing" r:id="rId5" imgW="1754280" imgH="117144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1989138"/>
                        <a:ext cx="2736850" cy="1827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1979613" y="2997200"/>
            <a:ext cx="3921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&lt;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7451725" y="2997200"/>
            <a:ext cx="3921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&lt;</a:t>
            </a:r>
          </a:p>
        </p:txBody>
      </p:sp>
      <p:graphicFrame>
        <p:nvGraphicFramePr>
          <p:cNvPr id="64516" name="Object 8"/>
          <p:cNvGraphicFramePr>
            <a:graphicFrameLocks noChangeAspect="1"/>
          </p:cNvGraphicFramePr>
          <p:nvPr/>
        </p:nvGraphicFramePr>
        <p:xfrm>
          <a:off x="5003800" y="1989138"/>
          <a:ext cx="2951163" cy="197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2" name="CS ChemDraw Drawing" r:id="rId7" imgW="1754280" imgH="1171440" progId="">
                  <p:embed/>
                </p:oleObj>
              </mc:Choice>
              <mc:Fallback>
                <p:oleObj name="CS ChemDraw Drawing" r:id="rId7" imgW="1754280" imgH="117144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1989138"/>
                        <a:ext cx="2951163" cy="197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7" name="Object 9"/>
          <p:cNvGraphicFramePr>
            <a:graphicFrameLocks noChangeAspect="1"/>
          </p:cNvGraphicFramePr>
          <p:nvPr/>
        </p:nvGraphicFramePr>
        <p:xfrm>
          <a:off x="179388" y="4508500"/>
          <a:ext cx="2808287" cy="187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3" name="CS ChemDraw Drawing" r:id="rId9" imgW="1754280" imgH="1171440" progId="">
                  <p:embed/>
                </p:oleObj>
              </mc:Choice>
              <mc:Fallback>
                <p:oleObj name="CS ChemDraw Drawing" r:id="rId9" imgW="1754280" imgH="117144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4508500"/>
                        <a:ext cx="2808287" cy="187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20" name="Text Box 10"/>
          <p:cNvSpPr txBox="1">
            <a:spLocks noChangeArrowheads="1"/>
          </p:cNvSpPr>
          <p:nvPr/>
        </p:nvSpPr>
        <p:spPr bwMode="auto">
          <a:xfrm>
            <a:off x="3203575" y="4941888"/>
            <a:ext cx="55530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R = grupos doadores de elétrons</a:t>
            </a:r>
          </a:p>
          <a:p>
            <a:r>
              <a:rPr lang="pt-BR" b="1"/>
              <a:t>      (alquil, OR, NR</a:t>
            </a:r>
            <a:r>
              <a:rPr lang="pt-BR" b="1" baseline="-25000"/>
              <a:t>2</a:t>
            </a:r>
            <a:r>
              <a:rPr lang="pt-BR" b="1"/>
              <a:t>, SR, Cl, Br, I, etc.)</a:t>
            </a:r>
          </a:p>
        </p:txBody>
      </p:sp>
      <p:sp>
        <p:nvSpPr>
          <p:cNvPr id="64521" name="Text Box 11"/>
          <p:cNvSpPr txBox="1">
            <a:spLocks noChangeArrowheads="1"/>
          </p:cNvSpPr>
          <p:nvPr/>
        </p:nvSpPr>
        <p:spPr bwMode="auto">
          <a:xfrm>
            <a:off x="4572000" y="2924175"/>
            <a:ext cx="3921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&lt;</a:t>
            </a:r>
          </a:p>
        </p:txBody>
      </p:sp>
      <p:sp>
        <p:nvSpPr>
          <p:cNvPr id="64522" name="Rectangle 12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64523" name="Text Box 13"/>
          <p:cNvSpPr txBox="1">
            <a:spLocks noChangeArrowheads="1"/>
          </p:cNvSpPr>
          <p:nvPr/>
        </p:nvSpPr>
        <p:spPr bwMode="auto">
          <a:xfrm>
            <a:off x="323850" y="1287463"/>
            <a:ext cx="8351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Lembrando...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4" name="Text Box 4"/>
          <p:cNvSpPr txBox="1">
            <a:spLocks noChangeArrowheads="1"/>
          </p:cNvSpPr>
          <p:nvPr/>
        </p:nvSpPr>
        <p:spPr bwMode="auto">
          <a:xfrm>
            <a:off x="2197100" y="2709863"/>
            <a:ext cx="3921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&lt;</a:t>
            </a:r>
          </a:p>
        </p:txBody>
      </p:sp>
      <p:graphicFrame>
        <p:nvGraphicFramePr>
          <p:cNvPr id="65538" name="Object 5"/>
          <p:cNvGraphicFramePr>
            <a:graphicFrameLocks noChangeAspect="1"/>
          </p:cNvGraphicFramePr>
          <p:nvPr/>
        </p:nvGraphicFramePr>
        <p:xfrm>
          <a:off x="252413" y="2278063"/>
          <a:ext cx="2089150" cy="143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2" name="CS ChemDraw Drawing" r:id="rId3" imgW="1225080" imgH="844200" progId="">
                  <p:embed/>
                </p:oleObj>
              </mc:Choice>
              <mc:Fallback>
                <p:oleObj name="CS ChemDraw Drawing" r:id="rId3" imgW="1225080" imgH="84420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13" y="2278063"/>
                        <a:ext cx="2089150" cy="1439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39" name="Object 6"/>
          <p:cNvGraphicFramePr>
            <a:graphicFrameLocks noChangeAspect="1"/>
          </p:cNvGraphicFramePr>
          <p:nvPr/>
        </p:nvGraphicFramePr>
        <p:xfrm>
          <a:off x="2124075" y="1773238"/>
          <a:ext cx="1943100" cy="190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3" name="CS ChemDraw Drawing" r:id="rId5" imgW="1140480" imgH="1112760" progId="">
                  <p:embed/>
                </p:oleObj>
              </mc:Choice>
              <mc:Fallback>
                <p:oleObj name="CS ChemDraw Drawing" r:id="rId5" imgW="1140480" imgH="111276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1773238"/>
                        <a:ext cx="1943100" cy="1900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5" name="Text Box 7"/>
          <p:cNvSpPr txBox="1">
            <a:spLocks noChangeArrowheads="1"/>
          </p:cNvSpPr>
          <p:nvPr/>
        </p:nvSpPr>
        <p:spPr bwMode="auto">
          <a:xfrm>
            <a:off x="4140200" y="2781300"/>
            <a:ext cx="3921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&lt;</a:t>
            </a:r>
          </a:p>
        </p:txBody>
      </p:sp>
      <p:graphicFrame>
        <p:nvGraphicFramePr>
          <p:cNvPr id="65540" name="Object 8"/>
          <p:cNvGraphicFramePr>
            <a:graphicFrameLocks noChangeAspect="1"/>
          </p:cNvGraphicFramePr>
          <p:nvPr/>
        </p:nvGraphicFramePr>
        <p:xfrm>
          <a:off x="4500563" y="1846263"/>
          <a:ext cx="1598612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4" name="CS ChemDraw Drawing" r:id="rId7" imgW="915840" imgH="1112760" progId="">
                  <p:embed/>
                </p:oleObj>
              </mc:Choice>
              <mc:Fallback>
                <p:oleObj name="CS ChemDraw Drawing" r:id="rId7" imgW="915840" imgH="111276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1846263"/>
                        <a:ext cx="1598612" cy="194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6" name="Text Box 9"/>
          <p:cNvSpPr txBox="1">
            <a:spLocks noChangeArrowheads="1"/>
          </p:cNvSpPr>
          <p:nvPr/>
        </p:nvSpPr>
        <p:spPr bwMode="auto">
          <a:xfrm>
            <a:off x="6157913" y="2854325"/>
            <a:ext cx="3921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&lt;</a:t>
            </a:r>
          </a:p>
        </p:txBody>
      </p:sp>
      <p:graphicFrame>
        <p:nvGraphicFramePr>
          <p:cNvPr id="65541" name="Object 10"/>
          <p:cNvGraphicFramePr>
            <a:graphicFrameLocks noChangeAspect="1"/>
          </p:cNvGraphicFramePr>
          <p:nvPr/>
        </p:nvGraphicFramePr>
        <p:xfrm>
          <a:off x="6373813" y="1989138"/>
          <a:ext cx="2016125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5" name="CS ChemDraw Drawing" r:id="rId9" imgW="1127880" imgH="1058040" progId="">
                  <p:embed/>
                </p:oleObj>
              </mc:Choice>
              <mc:Fallback>
                <p:oleObj name="CS ChemDraw Drawing" r:id="rId9" imgW="1127880" imgH="1058040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3813" y="1989138"/>
                        <a:ext cx="2016125" cy="189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8461375" y="2924175"/>
            <a:ext cx="3921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&lt;</a:t>
            </a:r>
          </a:p>
        </p:txBody>
      </p:sp>
      <p:graphicFrame>
        <p:nvGraphicFramePr>
          <p:cNvPr id="65542" name="Object 12"/>
          <p:cNvGraphicFramePr>
            <a:graphicFrameLocks noChangeAspect="1"/>
          </p:cNvGraphicFramePr>
          <p:nvPr/>
        </p:nvGraphicFramePr>
        <p:xfrm>
          <a:off x="179388" y="4005263"/>
          <a:ext cx="1601787" cy="194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6" name="CS ChemDraw Drawing" r:id="rId11" imgW="916200" imgH="1113120" progId="">
                  <p:embed/>
                </p:oleObj>
              </mc:Choice>
              <mc:Fallback>
                <p:oleObj name="CS ChemDraw Drawing" r:id="rId11" imgW="916200" imgH="1113120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4005263"/>
                        <a:ext cx="1601787" cy="194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8" name="Text Box 13"/>
          <p:cNvSpPr txBox="1">
            <a:spLocks noChangeArrowheads="1"/>
          </p:cNvSpPr>
          <p:nvPr/>
        </p:nvSpPr>
        <p:spPr bwMode="auto">
          <a:xfrm>
            <a:off x="1835150" y="5013325"/>
            <a:ext cx="3921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&lt;</a:t>
            </a:r>
          </a:p>
        </p:txBody>
      </p:sp>
      <p:graphicFrame>
        <p:nvGraphicFramePr>
          <p:cNvPr id="65543" name="Object 14"/>
          <p:cNvGraphicFramePr>
            <a:graphicFrameLocks noChangeAspect="1"/>
          </p:cNvGraphicFramePr>
          <p:nvPr/>
        </p:nvGraphicFramePr>
        <p:xfrm>
          <a:off x="2124075" y="4797425"/>
          <a:ext cx="6551613" cy="108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7" name="CS ChemDraw Drawing" r:id="rId13" imgW="3949200" imgH="655920" progId="">
                  <p:embed/>
                </p:oleObj>
              </mc:Choice>
              <mc:Fallback>
                <p:oleObj name="CS ChemDraw Drawing" r:id="rId13" imgW="3949200" imgH="655920" progId="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4797425"/>
                        <a:ext cx="6551613" cy="1089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9" name="Text Box 15"/>
          <p:cNvSpPr txBox="1">
            <a:spLocks noChangeArrowheads="1"/>
          </p:cNvSpPr>
          <p:nvPr/>
        </p:nvSpPr>
        <p:spPr bwMode="auto">
          <a:xfrm>
            <a:off x="3708400" y="5734050"/>
            <a:ext cx="1843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radical alila</a:t>
            </a:r>
          </a:p>
        </p:txBody>
      </p:sp>
      <p:sp>
        <p:nvSpPr>
          <p:cNvPr id="65550" name="Rectangle 16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65551" name="Text Box 17"/>
          <p:cNvSpPr txBox="1">
            <a:spLocks noChangeArrowheads="1"/>
          </p:cNvSpPr>
          <p:nvPr/>
        </p:nvSpPr>
        <p:spPr bwMode="auto">
          <a:xfrm>
            <a:off x="323850" y="1287463"/>
            <a:ext cx="8351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Lembrando...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2" name="Object 4"/>
          <p:cNvGraphicFramePr>
            <a:graphicFrameLocks noChangeAspect="1"/>
          </p:cNvGraphicFramePr>
          <p:nvPr/>
        </p:nvGraphicFramePr>
        <p:xfrm>
          <a:off x="2411413" y="2420938"/>
          <a:ext cx="6551612" cy="108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0" name="CS ChemDraw Drawing" r:id="rId3" imgW="3949200" imgH="655920" progId="">
                  <p:embed/>
                </p:oleObj>
              </mc:Choice>
              <mc:Fallback>
                <p:oleObj name="CS ChemDraw Drawing" r:id="rId3" imgW="3949200" imgH="65592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2420938"/>
                        <a:ext cx="6551612" cy="1089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4" name="Text Box 5"/>
          <p:cNvSpPr txBox="1">
            <a:spLocks noChangeArrowheads="1"/>
          </p:cNvSpPr>
          <p:nvPr/>
        </p:nvSpPr>
        <p:spPr bwMode="auto">
          <a:xfrm>
            <a:off x="4211638" y="3500438"/>
            <a:ext cx="1843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radical alila</a:t>
            </a:r>
          </a:p>
        </p:txBody>
      </p:sp>
      <p:graphicFrame>
        <p:nvGraphicFramePr>
          <p:cNvPr id="66563" name="Object 6"/>
          <p:cNvGraphicFramePr>
            <a:graphicFrameLocks noChangeAspect="1"/>
          </p:cNvGraphicFramePr>
          <p:nvPr/>
        </p:nvGraphicFramePr>
        <p:xfrm>
          <a:off x="250825" y="2205038"/>
          <a:ext cx="1417638" cy="127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1" name="CS ChemDraw Drawing" r:id="rId5" imgW="820440" imgH="736200" progId="">
                  <p:embed/>
                </p:oleObj>
              </mc:Choice>
              <mc:Fallback>
                <p:oleObj name="CS ChemDraw Drawing" r:id="rId5" imgW="820440" imgH="73620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205038"/>
                        <a:ext cx="1417638" cy="127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5" name="Text Box 7"/>
          <p:cNvSpPr txBox="1">
            <a:spLocks noChangeArrowheads="1"/>
          </p:cNvSpPr>
          <p:nvPr/>
        </p:nvSpPr>
        <p:spPr bwMode="auto">
          <a:xfrm>
            <a:off x="1763713" y="2636838"/>
            <a:ext cx="8080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/>
              <a:t>&lt;&lt;&lt;</a:t>
            </a:r>
          </a:p>
        </p:txBody>
      </p:sp>
      <p:sp>
        <p:nvSpPr>
          <p:cNvPr id="66566" name="Text Box 8"/>
          <p:cNvSpPr txBox="1">
            <a:spLocks noChangeArrowheads="1"/>
          </p:cNvSpPr>
          <p:nvPr/>
        </p:nvSpPr>
        <p:spPr bwMode="auto">
          <a:xfrm>
            <a:off x="179388" y="3573463"/>
            <a:ext cx="23241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radical vinila</a:t>
            </a:r>
          </a:p>
          <a:p>
            <a:r>
              <a:rPr lang="pt-BR" b="1"/>
              <a:t>muito instável</a:t>
            </a:r>
          </a:p>
        </p:txBody>
      </p:sp>
      <p:sp>
        <p:nvSpPr>
          <p:cNvPr id="66567" name="Rectangle 9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66568" name="Text Box 10"/>
          <p:cNvSpPr txBox="1">
            <a:spLocks noChangeArrowheads="1"/>
          </p:cNvSpPr>
          <p:nvPr/>
        </p:nvSpPr>
        <p:spPr bwMode="auto">
          <a:xfrm>
            <a:off x="323850" y="1287463"/>
            <a:ext cx="8351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Lembrando...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6" name="Object 4"/>
          <p:cNvGraphicFramePr>
            <a:graphicFrameLocks noChangeAspect="1"/>
          </p:cNvGraphicFramePr>
          <p:nvPr/>
        </p:nvGraphicFramePr>
        <p:xfrm>
          <a:off x="827088" y="3573463"/>
          <a:ext cx="7202487" cy="312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0" name="Photo Editor Photo" r:id="rId3" imgW="7582958" imgH="3285714" progId="">
                  <p:embed/>
                </p:oleObj>
              </mc:Choice>
              <mc:Fallback>
                <p:oleObj name="Photo Editor Photo" r:id="rId3" imgW="7582958" imgH="3285714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3573463"/>
                        <a:ext cx="7202487" cy="312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7" name="Rectangle 5"/>
          <p:cNvSpPr>
            <a:spLocks noChangeArrowheads="1"/>
          </p:cNvSpPr>
          <p:nvPr/>
        </p:nvSpPr>
        <p:spPr bwMode="auto">
          <a:xfrm>
            <a:off x="179388" y="1905000"/>
            <a:ext cx="8713787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800" b="1"/>
              <a:t>Por ser mais estável, a formação de um carbocátion 3</a:t>
            </a:r>
            <a:r>
              <a:rPr lang="en-US" sz="2800" b="1" baseline="30000"/>
              <a:t>o</a:t>
            </a:r>
            <a:r>
              <a:rPr lang="en-US" sz="2800" b="1"/>
              <a:t> é mais rápida (requer menos energia) do que a formação de um carbocátion 1</a:t>
            </a:r>
            <a:r>
              <a:rPr lang="en-US" sz="2800" b="1" baseline="30000"/>
              <a:t>o</a:t>
            </a:r>
            <a:r>
              <a:rPr lang="en-US" sz="2800" b="1"/>
              <a:t>.</a:t>
            </a:r>
          </a:p>
        </p:txBody>
      </p:sp>
      <p:sp>
        <p:nvSpPr>
          <p:cNvPr id="67588" name="Rectangle 6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67589" name="Text Box 7"/>
          <p:cNvSpPr txBox="1">
            <a:spLocks noChangeArrowheads="1"/>
          </p:cNvSpPr>
          <p:nvPr/>
        </p:nvSpPr>
        <p:spPr bwMode="auto">
          <a:xfrm>
            <a:off x="323850" y="1287463"/>
            <a:ext cx="8351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Lembrando...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4" name="Rectangle 4"/>
          <p:cNvSpPr>
            <a:spLocks noChangeArrowheads="1"/>
          </p:cNvSpPr>
          <p:nvPr/>
        </p:nvSpPr>
        <p:spPr bwMode="auto">
          <a:xfrm>
            <a:off x="685800" y="3505200"/>
            <a:ext cx="7772400" cy="312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algn="ctr"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pic>
        <p:nvPicPr>
          <p:cNvPr id="68612" name="Picture 5" descr="FG01_014-003"/>
          <p:cNvPicPr>
            <a:picLocks noChangeAspect="1" noChangeArrowheads="1"/>
          </p:cNvPicPr>
          <p:nvPr/>
        </p:nvPicPr>
        <p:blipFill>
          <a:blip r:embed="rId3" cstate="print"/>
          <a:srcRect t="30000" r="64709" b="30000"/>
          <a:stretch>
            <a:fillRect/>
          </a:stretch>
        </p:blipFill>
        <p:spPr bwMode="auto">
          <a:xfrm>
            <a:off x="179388" y="3500438"/>
            <a:ext cx="3024187" cy="257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8610" name="Object 6"/>
          <p:cNvGraphicFramePr>
            <a:graphicFrameLocks noChangeAspect="1"/>
          </p:cNvGraphicFramePr>
          <p:nvPr/>
        </p:nvGraphicFramePr>
        <p:xfrm>
          <a:off x="1331913" y="2205038"/>
          <a:ext cx="1370012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4" name="CS ChemDraw Drawing" r:id="rId4" imgW="759240" imgH="568800" progId="">
                  <p:embed/>
                </p:oleObj>
              </mc:Choice>
              <mc:Fallback>
                <p:oleObj name="CS ChemDraw Drawing" r:id="rId4" imgW="759240" imgH="56880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2205038"/>
                        <a:ext cx="1370012" cy="102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3" name="Text Box 7"/>
          <p:cNvSpPr txBox="1">
            <a:spLocks noChangeArrowheads="1"/>
          </p:cNvSpPr>
          <p:nvPr/>
        </p:nvSpPr>
        <p:spPr bwMode="auto">
          <a:xfrm>
            <a:off x="2987675" y="2133600"/>
            <a:ext cx="5613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Formado pela perda de um par de</a:t>
            </a:r>
          </a:p>
          <a:p>
            <a:r>
              <a:rPr lang="pt-BR" b="1"/>
              <a:t>elétrons, que sai junto com um grupo</a:t>
            </a:r>
          </a:p>
          <a:p>
            <a:r>
              <a:rPr lang="pt-BR" b="1"/>
              <a:t>eletronegativo (Cl</a:t>
            </a:r>
            <a:r>
              <a:rPr lang="pt-BR" b="1" baseline="30000"/>
              <a:t>-</a:t>
            </a:r>
            <a:r>
              <a:rPr lang="pt-BR" b="1"/>
              <a:t>, OH</a:t>
            </a:r>
            <a:r>
              <a:rPr lang="pt-BR" b="1" baseline="-25000"/>
              <a:t>2</a:t>
            </a:r>
            <a:r>
              <a:rPr lang="pt-BR" b="1" baseline="30000"/>
              <a:t>+</a:t>
            </a:r>
            <a:r>
              <a:rPr lang="pt-BR" b="1"/>
              <a:t>, etc.)</a:t>
            </a:r>
          </a:p>
        </p:txBody>
      </p:sp>
      <p:sp>
        <p:nvSpPr>
          <p:cNvPr id="68614" name="Text Box 8"/>
          <p:cNvSpPr txBox="1">
            <a:spLocks noChangeArrowheads="1"/>
          </p:cNvSpPr>
          <p:nvPr/>
        </p:nvSpPr>
        <p:spPr bwMode="auto">
          <a:xfrm>
            <a:off x="3059113" y="4149725"/>
            <a:ext cx="577691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Espécie deficiente de elétrons</a:t>
            </a:r>
          </a:p>
          <a:p>
            <a:r>
              <a:rPr lang="pt-BR" b="1"/>
              <a:t>- Eletrófilos (eletrofílicos)</a:t>
            </a:r>
          </a:p>
          <a:p>
            <a:r>
              <a:rPr lang="pt-BR" b="1"/>
              <a:t>Reage com espécies ricas em elétrons</a:t>
            </a:r>
          </a:p>
          <a:p>
            <a:r>
              <a:rPr lang="pt-BR" b="1"/>
              <a:t>- Nucleófilos (nucleofílicos)</a:t>
            </a:r>
          </a:p>
        </p:txBody>
      </p:sp>
      <p:sp>
        <p:nvSpPr>
          <p:cNvPr id="68615" name="Rectangle 9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68616" name="Text Box 10"/>
          <p:cNvSpPr txBox="1">
            <a:spLocks noChangeArrowheads="1"/>
          </p:cNvSpPr>
          <p:nvPr/>
        </p:nvSpPr>
        <p:spPr bwMode="auto">
          <a:xfrm>
            <a:off x="323850" y="1287463"/>
            <a:ext cx="8351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Lembrando...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827088" y="1889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substituição nucleofílica</a:t>
            </a:r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3636963" y="1412875"/>
            <a:ext cx="1622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Exemplos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116013" y="3284538"/>
            <a:ext cx="74549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folHlink"/>
                </a:solidFill>
              </a:rPr>
              <a:t>Nucleófilo aniônico, grupo abandonador catiônico</a:t>
            </a:r>
          </a:p>
          <a:p>
            <a:r>
              <a:rPr lang="pt-BR" b="1">
                <a:solidFill>
                  <a:schemeClr val="folHlink"/>
                </a:solidFill>
              </a:rPr>
              <a:t>Produto neutro, co-produto neutro</a:t>
            </a:r>
          </a:p>
        </p:txBody>
      </p:sp>
      <p:graphicFrame>
        <p:nvGraphicFramePr>
          <p:cNvPr id="7170" name="Object 9"/>
          <p:cNvGraphicFramePr>
            <a:graphicFrameLocks noChangeAspect="1"/>
          </p:cNvGraphicFramePr>
          <p:nvPr/>
        </p:nvGraphicFramePr>
        <p:xfrm>
          <a:off x="755650" y="1773238"/>
          <a:ext cx="7416800" cy="155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CS ChemDraw Drawing" r:id="rId3" imgW="5768640" imgH="1206000" progId="">
                  <p:embed/>
                </p:oleObj>
              </mc:Choice>
              <mc:Fallback>
                <p:oleObj name="CS ChemDraw Drawing" r:id="rId3" imgW="5768640" imgH="120600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773238"/>
                        <a:ext cx="7416800" cy="155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5" name="Text Box 10"/>
          <p:cNvSpPr txBox="1">
            <a:spLocks noChangeArrowheads="1"/>
          </p:cNvSpPr>
          <p:nvPr/>
        </p:nvSpPr>
        <p:spPr bwMode="auto">
          <a:xfrm>
            <a:off x="323850" y="4868863"/>
            <a:ext cx="8570913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 b="1"/>
              <a:t>Em todos os casos, a carga líqüida do meio reacional deve se manter a mesma, </a:t>
            </a:r>
          </a:p>
          <a:p>
            <a:pPr algn="ctr"/>
            <a:r>
              <a:rPr lang="pt-BR" sz="2800" b="1"/>
              <a:t>antes e depois da reação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8" name="Rectangle 4"/>
          <p:cNvSpPr>
            <a:spLocks noChangeArrowheads="1"/>
          </p:cNvSpPr>
          <p:nvPr/>
        </p:nvSpPr>
        <p:spPr bwMode="auto">
          <a:xfrm>
            <a:off x="685800" y="3505200"/>
            <a:ext cx="7772400" cy="312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algn="ctr"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graphicFrame>
        <p:nvGraphicFramePr>
          <p:cNvPr id="69634" name="Object 5"/>
          <p:cNvGraphicFramePr>
            <a:graphicFrameLocks noChangeAspect="1"/>
          </p:cNvGraphicFramePr>
          <p:nvPr/>
        </p:nvGraphicFramePr>
        <p:xfrm>
          <a:off x="468313" y="2205038"/>
          <a:ext cx="3998912" cy="312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8" name="CS ChemDraw Drawing" r:id="rId3" imgW="2524320" imgH="1974600" progId="">
                  <p:embed/>
                </p:oleObj>
              </mc:Choice>
              <mc:Fallback>
                <p:oleObj name="CS ChemDraw Drawing" r:id="rId3" imgW="2524320" imgH="197460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205038"/>
                        <a:ext cx="3998912" cy="312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6" name="Text Box 6"/>
          <p:cNvSpPr txBox="1">
            <a:spLocks noChangeArrowheads="1"/>
          </p:cNvSpPr>
          <p:nvPr/>
        </p:nvSpPr>
        <p:spPr bwMode="auto">
          <a:xfrm>
            <a:off x="4643438" y="2492375"/>
            <a:ext cx="4176712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Por ser planar, com orbital p vazio, carbocátions podem reagir com nucleófilos em ambos os lados </a:t>
            </a:r>
          </a:p>
          <a:p>
            <a:endParaRPr lang="pt-BR" b="1"/>
          </a:p>
          <a:p>
            <a:r>
              <a:rPr lang="pt-BR" b="1">
                <a:sym typeface="Wingdings" pitchFamily="2" charset="2"/>
              </a:rPr>
              <a:t> implicações importantes na reatividade e na estereoquímica dos produtos</a:t>
            </a:r>
            <a:endParaRPr lang="pt-BR" b="1"/>
          </a:p>
        </p:txBody>
      </p:sp>
      <p:sp>
        <p:nvSpPr>
          <p:cNvPr id="69637" name="Rectangle 7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69638" name="Text Box 8"/>
          <p:cNvSpPr txBox="1">
            <a:spLocks noChangeArrowheads="1"/>
          </p:cNvSpPr>
          <p:nvPr/>
        </p:nvSpPr>
        <p:spPr bwMode="auto">
          <a:xfrm>
            <a:off x="323850" y="1287463"/>
            <a:ext cx="8351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Lembrando...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2" name="Rectangle 4"/>
          <p:cNvSpPr>
            <a:spLocks noChangeArrowheads="1"/>
          </p:cNvSpPr>
          <p:nvPr/>
        </p:nvSpPr>
        <p:spPr bwMode="auto">
          <a:xfrm>
            <a:off x="685800" y="3505200"/>
            <a:ext cx="7772400" cy="312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algn="ctr"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graphicFrame>
        <p:nvGraphicFramePr>
          <p:cNvPr id="70658" name="Object 5"/>
          <p:cNvGraphicFramePr>
            <a:graphicFrameLocks noChangeAspect="1"/>
          </p:cNvGraphicFramePr>
          <p:nvPr/>
        </p:nvGraphicFramePr>
        <p:xfrm>
          <a:off x="2051050" y="2133600"/>
          <a:ext cx="4608513" cy="1281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2" name="CS ChemDraw Drawing" r:id="rId3" imgW="2804040" imgH="778680" progId="">
                  <p:embed/>
                </p:oleObj>
              </mc:Choice>
              <mc:Fallback>
                <p:oleObj name="CS ChemDraw Drawing" r:id="rId3" imgW="2804040" imgH="77868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2133600"/>
                        <a:ext cx="4608513" cy="1281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60" name="Text Box 6"/>
          <p:cNvSpPr txBox="1">
            <a:spLocks noChangeArrowheads="1"/>
          </p:cNvSpPr>
          <p:nvPr/>
        </p:nvSpPr>
        <p:spPr bwMode="auto">
          <a:xfrm>
            <a:off x="323850" y="3933825"/>
            <a:ext cx="8393113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200" b="1"/>
              <a:t>X = grupo abandonador </a:t>
            </a:r>
            <a:r>
              <a:rPr lang="pt-BR" sz="2200" b="1">
                <a:sym typeface="Wingdings" pitchFamily="2" charset="2"/>
              </a:rPr>
              <a:t> deve estabilizar a carga negativa</a:t>
            </a:r>
          </a:p>
          <a:p>
            <a:pPr algn="ctr"/>
            <a:endParaRPr lang="pt-BR" sz="2200" b="1">
              <a:sym typeface="Wingdings" pitchFamily="2" charset="2"/>
            </a:endParaRPr>
          </a:p>
          <a:p>
            <a:pPr algn="ctr"/>
            <a:r>
              <a:rPr lang="pt-BR" sz="2200" b="1">
                <a:sym typeface="Wingdings" pitchFamily="2" charset="2"/>
              </a:rPr>
              <a:t>Carbocátion deve ser solvatado  solventes polares próticos</a:t>
            </a:r>
          </a:p>
          <a:p>
            <a:pPr algn="ctr"/>
            <a:r>
              <a:rPr lang="pt-BR" sz="2200" b="1">
                <a:sym typeface="Wingdings" pitchFamily="2" charset="2"/>
              </a:rPr>
              <a:t>H</a:t>
            </a:r>
            <a:r>
              <a:rPr lang="pt-BR" sz="2200" b="1" baseline="-25000">
                <a:sym typeface="Wingdings" pitchFamily="2" charset="2"/>
              </a:rPr>
              <a:t>2</a:t>
            </a:r>
            <a:r>
              <a:rPr lang="pt-BR" sz="2200" b="1">
                <a:sym typeface="Wingdings" pitchFamily="2" charset="2"/>
              </a:rPr>
              <a:t>O, álcoois, ácidos</a:t>
            </a:r>
            <a:endParaRPr lang="pt-BR" sz="2200" b="1"/>
          </a:p>
        </p:txBody>
      </p:sp>
      <p:sp>
        <p:nvSpPr>
          <p:cNvPr id="70661" name="Rectangle 7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70662" name="Text Box 8"/>
          <p:cNvSpPr txBox="1">
            <a:spLocks noChangeArrowheads="1"/>
          </p:cNvSpPr>
          <p:nvPr/>
        </p:nvSpPr>
        <p:spPr bwMode="auto">
          <a:xfrm>
            <a:off x="323850" y="1287463"/>
            <a:ext cx="8351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Lembrando...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9388" y="1268413"/>
            <a:ext cx="8713787" cy="10302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b="1" smtClean="0"/>
              <a:t>Por proceder via formação de um carbocátion, reações S</a:t>
            </a:r>
            <a:r>
              <a:rPr lang="en-US" sz="2400" b="1" baseline="-25000" smtClean="0"/>
              <a:t>N</a:t>
            </a:r>
            <a:r>
              <a:rPr lang="en-US" sz="2400" b="1" smtClean="0"/>
              <a:t>1 leva à formação de uma mistura de estereoisômeros</a:t>
            </a:r>
          </a:p>
        </p:txBody>
      </p:sp>
      <p:graphicFrame>
        <p:nvGraphicFramePr>
          <p:cNvPr id="71682" name="Object 4"/>
          <p:cNvGraphicFramePr>
            <a:graphicFrameLocks noChangeAspect="1"/>
          </p:cNvGraphicFramePr>
          <p:nvPr/>
        </p:nvGraphicFramePr>
        <p:xfrm>
          <a:off x="0" y="2349500"/>
          <a:ext cx="9144000" cy="450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6" name="Photo Editor Photo" r:id="rId3" imgW="7478169" imgH="3685714" progId="">
                  <p:embed/>
                </p:oleObj>
              </mc:Choice>
              <mc:Fallback>
                <p:oleObj name="Photo Editor Photo" r:id="rId3" imgW="7478169" imgH="3685714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349500"/>
                        <a:ext cx="9144000" cy="450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Rectangle 7"/>
          <p:cNvSpPr>
            <a:spLocks noChangeArrowheads="1"/>
          </p:cNvSpPr>
          <p:nvPr/>
        </p:nvSpPr>
        <p:spPr bwMode="auto">
          <a:xfrm>
            <a:off x="827088" y="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AutoShape 4"/>
          <p:cNvSpPr>
            <a:spLocks noChangeArrowheads="1"/>
          </p:cNvSpPr>
          <p:nvPr/>
        </p:nvSpPr>
        <p:spPr bwMode="auto">
          <a:xfrm>
            <a:off x="1447800" y="3962400"/>
            <a:ext cx="6096000" cy="685800"/>
          </a:xfrm>
          <a:prstGeom prst="leftArrow">
            <a:avLst>
              <a:gd name="adj1" fmla="val 50000"/>
              <a:gd name="adj2" fmla="val 222222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b="1">
              <a:latin typeface="Helvetica" pitchFamily="34" charset="0"/>
            </a:endParaRPr>
          </a:p>
        </p:txBody>
      </p:sp>
      <p:sp>
        <p:nvSpPr>
          <p:cNvPr id="177155" name="Text Box 6"/>
          <p:cNvSpPr txBox="1">
            <a:spLocks noChangeArrowheads="1"/>
          </p:cNvSpPr>
          <p:nvPr/>
        </p:nvSpPr>
        <p:spPr bwMode="auto">
          <a:xfrm>
            <a:off x="2819400" y="4038600"/>
            <a:ext cx="3733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latin typeface="Helvetica" pitchFamily="34" charset="0"/>
              </a:rPr>
              <a:t>reatividade crescente</a:t>
            </a:r>
          </a:p>
        </p:txBody>
      </p:sp>
      <p:sp>
        <p:nvSpPr>
          <p:cNvPr id="177156" name="Text Box 7"/>
          <p:cNvSpPr txBox="1">
            <a:spLocks noChangeArrowheads="1"/>
          </p:cNvSpPr>
          <p:nvPr/>
        </p:nvSpPr>
        <p:spPr bwMode="auto">
          <a:xfrm>
            <a:off x="2819400" y="3505200"/>
            <a:ext cx="3886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latin typeface="Helvetica" pitchFamily="34" charset="0"/>
              </a:rPr>
              <a:t>RI &gt; RBr &gt; RCl &gt; RF</a:t>
            </a:r>
          </a:p>
        </p:txBody>
      </p:sp>
      <p:sp>
        <p:nvSpPr>
          <p:cNvPr id="177157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539750" y="1628775"/>
            <a:ext cx="7772400" cy="1563688"/>
          </a:xfrm>
        </p:spPr>
        <p:txBody>
          <a:bodyPr/>
          <a:lstStyle/>
          <a:p>
            <a:pPr eaLnBrk="1" hangingPunct="1">
              <a:lnSpc>
                <a:spcPct val="95000"/>
              </a:lnSpc>
              <a:spcBef>
                <a:spcPct val="45000"/>
              </a:spcBef>
              <a:buFont typeface="Wingdings" pitchFamily="2" charset="2"/>
              <a:buNone/>
            </a:pPr>
            <a:r>
              <a:rPr lang="en-US" sz="2400" b="1" smtClean="0"/>
              <a:t>A velocidade de reações S</a:t>
            </a:r>
            <a:r>
              <a:rPr lang="en-US" sz="2400" b="1" baseline="-25000" smtClean="0"/>
              <a:t>N</a:t>
            </a:r>
            <a:r>
              <a:rPr lang="en-US" sz="2400" b="1" smtClean="0"/>
              <a:t>1 irão depender exclusivamente da velocidade de formação do carbocátion</a:t>
            </a:r>
          </a:p>
          <a:p>
            <a:pPr lvl="1" eaLnBrk="1" hangingPunct="1">
              <a:lnSpc>
                <a:spcPct val="95000"/>
              </a:lnSpc>
              <a:spcBef>
                <a:spcPct val="45000"/>
              </a:spcBef>
            </a:pPr>
            <a:r>
              <a:rPr lang="en-US" sz="2400" b="1" smtClean="0"/>
              <a:t>Facilidade de saída do grupo abandonador</a:t>
            </a:r>
          </a:p>
        </p:txBody>
      </p:sp>
      <p:sp>
        <p:nvSpPr>
          <p:cNvPr id="177158" name="Text Box 9"/>
          <p:cNvSpPr txBox="1">
            <a:spLocks noChangeArrowheads="1"/>
          </p:cNvSpPr>
          <p:nvPr/>
        </p:nvSpPr>
        <p:spPr bwMode="auto">
          <a:xfrm>
            <a:off x="1295400" y="4800600"/>
            <a:ext cx="5867400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95000"/>
              </a:lnSpc>
              <a:spcBef>
                <a:spcPct val="45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</a:pPr>
            <a:r>
              <a:rPr lang="en-US"/>
              <a:t> </a:t>
            </a:r>
            <a:r>
              <a:rPr lang="en-US" b="1"/>
              <a:t>estabilidade do carbocátion</a:t>
            </a:r>
          </a:p>
        </p:txBody>
      </p:sp>
      <p:sp>
        <p:nvSpPr>
          <p:cNvPr id="177159" name="AutoShape 10"/>
          <p:cNvSpPr>
            <a:spLocks noChangeArrowheads="1"/>
          </p:cNvSpPr>
          <p:nvPr/>
        </p:nvSpPr>
        <p:spPr bwMode="auto">
          <a:xfrm>
            <a:off x="1547813" y="5876925"/>
            <a:ext cx="6096000" cy="685800"/>
          </a:xfrm>
          <a:prstGeom prst="leftArrow">
            <a:avLst>
              <a:gd name="adj1" fmla="val 50000"/>
              <a:gd name="adj2" fmla="val 222222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b="1">
              <a:latin typeface="Helvetica" pitchFamily="34" charset="0"/>
            </a:endParaRPr>
          </a:p>
        </p:txBody>
      </p:sp>
      <p:sp>
        <p:nvSpPr>
          <p:cNvPr id="177160" name="Text Box 11"/>
          <p:cNvSpPr txBox="1">
            <a:spLocks noChangeArrowheads="1"/>
          </p:cNvSpPr>
          <p:nvPr/>
        </p:nvSpPr>
        <p:spPr bwMode="auto">
          <a:xfrm>
            <a:off x="2987675" y="594995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/>
              <a:t>reatividade crescente</a:t>
            </a:r>
          </a:p>
        </p:txBody>
      </p:sp>
      <p:sp>
        <p:nvSpPr>
          <p:cNvPr id="177161" name="Text Box 12"/>
          <p:cNvSpPr txBox="1">
            <a:spLocks noChangeArrowheads="1"/>
          </p:cNvSpPr>
          <p:nvPr/>
        </p:nvSpPr>
        <p:spPr bwMode="auto">
          <a:xfrm>
            <a:off x="1981200" y="52578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Substrato 3</a:t>
            </a:r>
            <a:r>
              <a:rPr lang="en-US" baseline="30000"/>
              <a:t>o </a:t>
            </a:r>
            <a:r>
              <a:rPr lang="en-US"/>
              <a:t>&gt; substrato 2</a:t>
            </a:r>
            <a:r>
              <a:rPr lang="en-US" baseline="30000"/>
              <a:t>o</a:t>
            </a:r>
            <a:r>
              <a:rPr lang="en-US"/>
              <a:t> &gt; substrato 1</a:t>
            </a:r>
            <a:r>
              <a:rPr lang="en-US" baseline="30000"/>
              <a:t>o</a:t>
            </a:r>
            <a:endParaRPr lang="en-US"/>
          </a:p>
        </p:txBody>
      </p:sp>
      <p:sp>
        <p:nvSpPr>
          <p:cNvPr id="177162" name="Rectangle 14"/>
          <p:cNvSpPr>
            <a:spLocks noChangeArrowheads="1"/>
          </p:cNvSpPr>
          <p:nvPr/>
        </p:nvSpPr>
        <p:spPr bwMode="auto">
          <a:xfrm>
            <a:off x="827088" y="26035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2800" b="1"/>
              <a:t>Fatores que afetam a velocidade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06" name="Object 5"/>
          <p:cNvGraphicFramePr>
            <a:graphicFrameLocks noChangeAspect="1"/>
          </p:cNvGraphicFramePr>
          <p:nvPr/>
        </p:nvGraphicFramePr>
        <p:xfrm>
          <a:off x="250825" y="2852738"/>
          <a:ext cx="8642350" cy="300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0" name="Photo Editor Photo" r:id="rId3" imgW="7590476" imgH="2638095" progId="">
                  <p:embed/>
                </p:oleObj>
              </mc:Choice>
              <mc:Fallback>
                <p:oleObj name="Photo Editor Photo" r:id="rId3" imgW="7590476" imgH="2638095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852738"/>
                        <a:ext cx="8642350" cy="300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07" name="Rectangle 7"/>
          <p:cNvSpPr>
            <a:spLocks noChangeArrowheads="1"/>
          </p:cNvSpPr>
          <p:nvPr/>
        </p:nvSpPr>
        <p:spPr bwMode="auto">
          <a:xfrm>
            <a:off x="827088" y="26035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2800" b="1"/>
              <a:t>Rearranjos de carbocátions</a:t>
            </a:r>
          </a:p>
        </p:txBody>
      </p:sp>
      <p:sp>
        <p:nvSpPr>
          <p:cNvPr id="72708" name="Rectangle 8"/>
          <p:cNvSpPr>
            <a:spLocks noChangeArrowheads="1"/>
          </p:cNvSpPr>
          <p:nvPr/>
        </p:nvSpPr>
        <p:spPr bwMode="auto">
          <a:xfrm>
            <a:off x="539750" y="1628775"/>
            <a:ext cx="7772400" cy="15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45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 err="1"/>
              <a:t>Sendo</a:t>
            </a:r>
            <a:r>
              <a:rPr lang="en-US" b="1" dirty="0"/>
              <a:t> </a:t>
            </a:r>
            <a:r>
              <a:rPr lang="en-US" b="1" dirty="0" err="1"/>
              <a:t>assim</a:t>
            </a:r>
            <a:r>
              <a:rPr lang="en-US" b="1" dirty="0"/>
              <a:t>, se o </a:t>
            </a:r>
            <a:r>
              <a:rPr lang="en-US" b="1" dirty="0" err="1"/>
              <a:t>substrato</a:t>
            </a:r>
            <a:r>
              <a:rPr lang="en-US" b="1" dirty="0"/>
              <a:t> </a:t>
            </a:r>
            <a:r>
              <a:rPr lang="en-US" b="1" dirty="0" err="1"/>
              <a:t>puder</a:t>
            </a:r>
            <a:r>
              <a:rPr lang="en-US" b="1" dirty="0"/>
              <a:t> </a:t>
            </a:r>
            <a:r>
              <a:rPr lang="en-US" b="1" dirty="0" err="1"/>
              <a:t>alterar</a:t>
            </a:r>
            <a:r>
              <a:rPr lang="en-US" b="1" dirty="0"/>
              <a:t> </a:t>
            </a:r>
            <a:r>
              <a:rPr lang="en-US" b="1" dirty="0" err="1"/>
              <a:t>sua</a:t>
            </a:r>
            <a:r>
              <a:rPr lang="en-US" b="1" dirty="0"/>
              <a:t> </a:t>
            </a:r>
            <a:r>
              <a:rPr lang="en-US" b="1" dirty="0" err="1"/>
              <a:t>estrutura</a:t>
            </a:r>
            <a:r>
              <a:rPr lang="en-US" b="1" dirty="0"/>
              <a:t>, </a:t>
            </a:r>
            <a:r>
              <a:rPr lang="en-US" b="1" dirty="0" err="1"/>
              <a:t>dando</a:t>
            </a:r>
            <a:r>
              <a:rPr lang="en-US" b="1" dirty="0"/>
              <a:t> </a:t>
            </a:r>
            <a:r>
              <a:rPr lang="en-US" b="1" dirty="0" err="1"/>
              <a:t>origem</a:t>
            </a:r>
            <a:r>
              <a:rPr lang="en-US" b="1" dirty="0"/>
              <a:t> a um </a:t>
            </a:r>
            <a:r>
              <a:rPr lang="en-US" b="1" dirty="0" err="1"/>
              <a:t>carbocátion</a:t>
            </a:r>
            <a:r>
              <a:rPr lang="en-US" b="1" dirty="0"/>
              <a:t> </a:t>
            </a:r>
            <a:r>
              <a:rPr lang="en-US" b="1" dirty="0" err="1"/>
              <a:t>mais</a:t>
            </a:r>
            <a:r>
              <a:rPr lang="en-US" b="1" dirty="0"/>
              <a:t> </a:t>
            </a:r>
            <a:r>
              <a:rPr lang="en-US" b="1" dirty="0" err="1"/>
              <a:t>estável</a:t>
            </a:r>
            <a:r>
              <a:rPr lang="en-US" b="1" dirty="0"/>
              <a:t>, </a:t>
            </a:r>
            <a:r>
              <a:rPr lang="en-US" b="1" dirty="0" err="1"/>
              <a:t>tal</a:t>
            </a:r>
            <a:r>
              <a:rPr lang="en-US" b="1" dirty="0"/>
              <a:t> </a:t>
            </a:r>
            <a:r>
              <a:rPr lang="en-US" b="1" dirty="0" err="1"/>
              <a:t>fato</a:t>
            </a:r>
            <a:r>
              <a:rPr lang="en-US" b="1" dirty="0"/>
              <a:t> </a:t>
            </a:r>
            <a:r>
              <a:rPr lang="en-US" b="1" dirty="0" err="1"/>
              <a:t>será</a:t>
            </a:r>
            <a:r>
              <a:rPr lang="en-US" b="1" dirty="0"/>
              <a:t> </a:t>
            </a:r>
            <a:r>
              <a:rPr lang="en-US" b="1" dirty="0" err="1"/>
              <a:t>observado</a:t>
            </a:r>
            <a:r>
              <a:rPr lang="en-US" b="1" dirty="0"/>
              <a:t>.</a:t>
            </a:r>
            <a:endParaRPr lang="en-US" sz="2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827088" y="26035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2800" b="1"/>
              <a:t>Rearranjos de carbocátions</a:t>
            </a:r>
          </a:p>
        </p:txBody>
      </p:sp>
      <p:sp>
        <p:nvSpPr>
          <p:cNvPr id="73732" name="Text Box 7"/>
          <p:cNvSpPr txBox="1">
            <a:spLocks noChangeArrowheads="1"/>
          </p:cNvSpPr>
          <p:nvPr/>
        </p:nvSpPr>
        <p:spPr bwMode="auto">
          <a:xfrm>
            <a:off x="179388" y="5300663"/>
            <a:ext cx="91455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Tal rearranjo pode ocorrer também com grupos metila (-CH</a:t>
            </a:r>
            <a:r>
              <a:rPr lang="pt-BR" b="1" baseline="-25000"/>
              <a:t>3</a:t>
            </a:r>
            <a:r>
              <a:rPr lang="pt-BR" b="1"/>
              <a:t>) e até com grupos fenila</a:t>
            </a:r>
          </a:p>
        </p:txBody>
      </p:sp>
      <p:graphicFrame>
        <p:nvGraphicFramePr>
          <p:cNvPr id="73730" name="Object 9"/>
          <p:cNvGraphicFramePr>
            <a:graphicFrameLocks noGrp="1" noChangeAspect="1"/>
          </p:cNvGraphicFramePr>
          <p:nvPr>
            <p:ph/>
          </p:nvPr>
        </p:nvGraphicFramePr>
        <p:xfrm>
          <a:off x="323850" y="1844675"/>
          <a:ext cx="8569325" cy="311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4" name="CS ChemDraw Drawing" r:id="rId3" imgW="6261840" imgH="2277360" progId="">
                  <p:embed/>
                </p:oleObj>
              </mc:Choice>
              <mc:Fallback>
                <p:oleObj name="CS ChemDraw Drawing" r:id="rId3" imgW="6261840" imgH="227736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844675"/>
                        <a:ext cx="8569325" cy="311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2"/>
          <p:cNvSpPr>
            <a:spLocks noChangeArrowheads="1"/>
          </p:cNvSpPr>
          <p:nvPr/>
        </p:nvSpPr>
        <p:spPr bwMode="auto">
          <a:xfrm>
            <a:off x="827088" y="26035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2800" b="1"/>
              <a:t>Substratos</a:t>
            </a:r>
          </a:p>
        </p:txBody>
      </p:sp>
      <p:sp>
        <p:nvSpPr>
          <p:cNvPr id="74756" name="Text Box 3"/>
          <p:cNvSpPr txBox="1">
            <a:spLocks noChangeArrowheads="1"/>
          </p:cNvSpPr>
          <p:nvPr/>
        </p:nvSpPr>
        <p:spPr bwMode="auto">
          <a:xfrm>
            <a:off x="250825" y="1557338"/>
            <a:ext cx="91455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Sendo assim, reações S</a:t>
            </a:r>
            <a:r>
              <a:rPr lang="pt-BR" b="1" baseline="-25000"/>
              <a:t>N</a:t>
            </a:r>
            <a:r>
              <a:rPr lang="pt-BR" b="1"/>
              <a:t>1 ocorrerão em substratos que dão origem a carbocátions estáveis</a:t>
            </a:r>
          </a:p>
        </p:txBody>
      </p:sp>
      <p:graphicFrame>
        <p:nvGraphicFramePr>
          <p:cNvPr id="74754" name="Object 6"/>
          <p:cNvGraphicFramePr>
            <a:graphicFrameLocks noGrp="1" noChangeAspect="1"/>
          </p:cNvGraphicFramePr>
          <p:nvPr>
            <p:ph/>
          </p:nvPr>
        </p:nvGraphicFramePr>
        <p:xfrm>
          <a:off x="468313" y="2486025"/>
          <a:ext cx="8675687" cy="412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8" name="CS ChemDraw Drawing" r:id="rId3" imgW="6253560" imgH="2974680" progId="">
                  <p:embed/>
                </p:oleObj>
              </mc:Choice>
              <mc:Fallback>
                <p:oleObj name="CS ChemDraw Drawing" r:id="rId3" imgW="6253560" imgH="297468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486025"/>
                        <a:ext cx="8675687" cy="412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2"/>
          <p:cNvSpPr>
            <a:spLocks noChangeArrowheads="1"/>
          </p:cNvSpPr>
          <p:nvPr/>
        </p:nvSpPr>
        <p:spPr bwMode="auto">
          <a:xfrm>
            <a:off x="827088" y="26035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2800" b="1"/>
              <a:t>Substratos</a:t>
            </a:r>
          </a:p>
        </p:txBody>
      </p:sp>
      <p:sp>
        <p:nvSpPr>
          <p:cNvPr id="75780" name="Text Box 3"/>
          <p:cNvSpPr txBox="1">
            <a:spLocks noChangeArrowheads="1"/>
          </p:cNvSpPr>
          <p:nvPr/>
        </p:nvSpPr>
        <p:spPr bwMode="auto">
          <a:xfrm>
            <a:off x="250825" y="1557338"/>
            <a:ext cx="91455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Sendo assim, reações S</a:t>
            </a:r>
            <a:r>
              <a:rPr lang="pt-BR" b="1" baseline="-25000"/>
              <a:t>N</a:t>
            </a:r>
            <a:r>
              <a:rPr lang="pt-BR" b="1"/>
              <a:t>1 ocorrerão em substratos que dão origem a carbocátions estáveis</a:t>
            </a:r>
          </a:p>
        </p:txBody>
      </p:sp>
      <p:graphicFrame>
        <p:nvGraphicFramePr>
          <p:cNvPr id="75778" name="Object 9"/>
          <p:cNvGraphicFramePr>
            <a:graphicFrameLocks noGrp="1" noChangeAspect="1"/>
          </p:cNvGraphicFramePr>
          <p:nvPr>
            <p:ph/>
          </p:nvPr>
        </p:nvGraphicFramePr>
        <p:xfrm>
          <a:off x="323850" y="2636838"/>
          <a:ext cx="8496300" cy="233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2" name="CS ChemDraw Drawing" r:id="rId3" imgW="6730920" imgH="1850760" progId="">
                  <p:embed/>
                </p:oleObj>
              </mc:Choice>
              <mc:Fallback>
                <p:oleObj name="CS ChemDraw Drawing" r:id="rId3" imgW="6730920" imgH="185076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636838"/>
                        <a:ext cx="8496300" cy="233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81" name="Text Box 11"/>
          <p:cNvSpPr txBox="1">
            <a:spLocks noChangeArrowheads="1"/>
          </p:cNvSpPr>
          <p:nvPr/>
        </p:nvSpPr>
        <p:spPr bwMode="auto">
          <a:xfrm>
            <a:off x="250825" y="5229225"/>
            <a:ext cx="84963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Em todos os casos, a formação do carbocátion é a etapa </a:t>
            </a:r>
          </a:p>
          <a:p>
            <a:r>
              <a:rPr lang="pt-BR" b="1"/>
              <a:t>lenta da reação</a:t>
            </a:r>
          </a:p>
          <a:p>
            <a:r>
              <a:rPr lang="pt-BR" b="1"/>
              <a:t>O ataque do nucleófilo é a etapa rápida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ChangeArrowheads="1"/>
          </p:cNvSpPr>
          <p:nvPr/>
        </p:nvSpPr>
        <p:spPr bwMode="auto">
          <a:xfrm>
            <a:off x="827088" y="26035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2800" b="1"/>
              <a:t>Substratos e regiosseletividade</a:t>
            </a:r>
          </a:p>
        </p:txBody>
      </p:sp>
      <p:sp>
        <p:nvSpPr>
          <p:cNvPr id="76804" name="Text Box 3"/>
          <p:cNvSpPr txBox="1">
            <a:spLocks noChangeArrowheads="1"/>
          </p:cNvSpPr>
          <p:nvPr/>
        </p:nvSpPr>
        <p:spPr bwMode="auto">
          <a:xfrm>
            <a:off x="250825" y="1557338"/>
            <a:ext cx="87137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2200" b="1"/>
              <a:t>Todavia, dependendo da estrutura do substrato, mais de um produto pode ser obtido.</a:t>
            </a:r>
          </a:p>
        </p:txBody>
      </p:sp>
      <p:graphicFrame>
        <p:nvGraphicFramePr>
          <p:cNvPr id="76802" name="Object 10"/>
          <p:cNvGraphicFramePr>
            <a:graphicFrameLocks noGrp="1" noChangeAspect="1"/>
          </p:cNvGraphicFramePr>
          <p:nvPr>
            <p:ph/>
          </p:nvPr>
        </p:nvGraphicFramePr>
        <p:xfrm>
          <a:off x="179388" y="2232025"/>
          <a:ext cx="8785225" cy="452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6" name="CS ChemDraw Drawing" r:id="rId3" imgW="7347240" imgH="3779280" progId="">
                  <p:embed/>
                </p:oleObj>
              </mc:Choice>
              <mc:Fallback>
                <p:oleObj name="CS ChemDraw Drawing" r:id="rId3" imgW="7347240" imgH="3779280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232025"/>
                        <a:ext cx="8785225" cy="452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2"/>
          <p:cNvSpPr>
            <a:spLocks noChangeArrowheads="1"/>
          </p:cNvSpPr>
          <p:nvPr/>
        </p:nvSpPr>
        <p:spPr bwMode="auto">
          <a:xfrm>
            <a:off x="827088" y="260350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substituição nucleofílica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2800" b="1"/>
              <a:t>Substratos e regiosseletividade</a:t>
            </a:r>
          </a:p>
        </p:txBody>
      </p:sp>
      <p:sp>
        <p:nvSpPr>
          <p:cNvPr id="77828" name="Text Box 3"/>
          <p:cNvSpPr txBox="1">
            <a:spLocks noChangeArrowheads="1"/>
          </p:cNvSpPr>
          <p:nvPr/>
        </p:nvSpPr>
        <p:spPr bwMode="auto">
          <a:xfrm>
            <a:off x="250825" y="1557338"/>
            <a:ext cx="87137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2200" b="1"/>
              <a:t>Todavia, dependendo da estrutura do substrato, mais de um produto pode ser obtido.</a:t>
            </a:r>
          </a:p>
        </p:txBody>
      </p:sp>
      <p:graphicFrame>
        <p:nvGraphicFramePr>
          <p:cNvPr id="77826" name="Object 6"/>
          <p:cNvGraphicFramePr>
            <a:graphicFrameLocks noGrp="1" noChangeAspect="1"/>
          </p:cNvGraphicFramePr>
          <p:nvPr>
            <p:ph/>
          </p:nvPr>
        </p:nvGraphicFramePr>
        <p:xfrm>
          <a:off x="323850" y="2160588"/>
          <a:ext cx="8496300" cy="458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0" name="CS ChemDraw Drawing" r:id="rId3" imgW="7459560" imgH="4026600" progId="">
                  <p:embed/>
                </p:oleObj>
              </mc:Choice>
              <mc:Fallback>
                <p:oleObj name="CS ChemDraw Drawing" r:id="rId3" imgW="7459560" imgH="402660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160588"/>
                        <a:ext cx="8496300" cy="458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827088" y="1889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substituição nucleofílica</a:t>
            </a:r>
          </a:p>
        </p:txBody>
      </p:sp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5416550" y="927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8198" name="Text Box 4"/>
          <p:cNvSpPr txBox="1">
            <a:spLocks noChangeArrowheads="1"/>
          </p:cNvSpPr>
          <p:nvPr/>
        </p:nvSpPr>
        <p:spPr bwMode="auto">
          <a:xfrm>
            <a:off x="3636963" y="1412875"/>
            <a:ext cx="1824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hlink"/>
                </a:solidFill>
              </a:rPr>
              <a:t>Nucleófilos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323850" y="1916113"/>
            <a:ext cx="85709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Nucleófilos são espécies ricas em elétrons, e podem atuar como bases de Lewis. Mas nem sempre a basicidade está ligada á nucleofilicidade. Por exemplo:</a:t>
            </a:r>
          </a:p>
        </p:txBody>
      </p:sp>
      <p:graphicFrame>
        <p:nvGraphicFramePr>
          <p:cNvPr id="8194" name="Object 8"/>
          <p:cNvGraphicFramePr>
            <a:graphicFrameLocks noChangeAspect="1"/>
          </p:cNvGraphicFramePr>
          <p:nvPr/>
        </p:nvGraphicFramePr>
        <p:xfrm>
          <a:off x="2125663" y="3357563"/>
          <a:ext cx="4248150" cy="161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CS ChemDraw Drawing" r:id="rId3" imgW="3352320" imgH="1278360" progId="">
                  <p:embed/>
                </p:oleObj>
              </mc:Choice>
              <mc:Fallback>
                <p:oleObj name="CS ChemDraw Drawing" r:id="rId3" imgW="3352320" imgH="127836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5663" y="3357563"/>
                        <a:ext cx="4248150" cy="161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0" name="Text Box 9"/>
          <p:cNvSpPr txBox="1">
            <a:spLocks noChangeArrowheads="1"/>
          </p:cNvSpPr>
          <p:nvPr/>
        </p:nvSpPr>
        <p:spPr bwMode="auto">
          <a:xfrm>
            <a:off x="611188" y="5084763"/>
            <a:ext cx="8188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isso porque a basicidade está relacionada ao equilíbrio</a:t>
            </a:r>
          </a:p>
        </p:txBody>
      </p:sp>
      <p:graphicFrame>
        <p:nvGraphicFramePr>
          <p:cNvPr id="8195" name="Object 10"/>
          <p:cNvGraphicFramePr>
            <a:graphicFrameLocks noChangeAspect="1"/>
          </p:cNvGraphicFramePr>
          <p:nvPr/>
        </p:nvGraphicFramePr>
        <p:xfrm>
          <a:off x="3059113" y="5805488"/>
          <a:ext cx="3025775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CS ChemDraw Drawing" r:id="rId5" imgW="1733400" imgH="281520" progId="">
                  <p:embed/>
                </p:oleObj>
              </mc:Choice>
              <mc:Fallback>
                <p:oleObj name="CS ChemDraw Drawing" r:id="rId5" imgW="1733400" imgH="281520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5805488"/>
                        <a:ext cx="3025775" cy="490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850" name="Object 3"/>
          <p:cNvGraphicFramePr>
            <a:graphicFrameLocks noChangeAspect="1"/>
          </p:cNvGraphicFramePr>
          <p:nvPr/>
        </p:nvGraphicFramePr>
        <p:xfrm>
          <a:off x="539750" y="1916113"/>
          <a:ext cx="78486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8" name="Photo Editor Photo" r:id="rId3" imgW="7457143" imgH="1647619" progId="">
                  <p:embed/>
                </p:oleObj>
              </mc:Choice>
              <mc:Fallback>
                <p:oleObj name="Photo Editor Photo" r:id="rId3" imgW="7457143" imgH="164761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916113"/>
                        <a:ext cx="78486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1" name="Object 5"/>
          <p:cNvGraphicFramePr>
            <a:graphicFrameLocks noChangeAspect="1"/>
          </p:cNvGraphicFramePr>
          <p:nvPr/>
        </p:nvGraphicFramePr>
        <p:xfrm>
          <a:off x="4763" y="4038600"/>
          <a:ext cx="8604250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9" name="Photo Editor Photo" r:id="rId5" imgW="7478169" imgH="1267002" progId="">
                  <p:embed/>
                </p:oleObj>
              </mc:Choice>
              <mc:Fallback>
                <p:oleObj name="Photo Editor Photo" r:id="rId5" imgW="7478169" imgH="1267002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4038600"/>
                        <a:ext cx="8604250" cy="145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52" name="Text Box 6"/>
          <p:cNvSpPr txBox="1">
            <a:spLocks noChangeArrowheads="1"/>
          </p:cNvSpPr>
          <p:nvPr/>
        </p:nvSpPr>
        <p:spPr bwMode="auto">
          <a:xfrm>
            <a:off x="4038600" y="5486400"/>
            <a:ext cx="22860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latin typeface="Helvetica" pitchFamily="34" charset="0"/>
              </a:rPr>
              <a:t>inverted product ~50 -70%</a:t>
            </a:r>
            <a:endParaRPr lang="en-US">
              <a:latin typeface="Helvetica" pitchFamily="34" charset="0"/>
            </a:endParaRPr>
          </a:p>
        </p:txBody>
      </p:sp>
      <p:sp>
        <p:nvSpPr>
          <p:cNvPr id="78853" name="Text Box 7"/>
          <p:cNvSpPr txBox="1">
            <a:spLocks noChangeArrowheads="1"/>
          </p:cNvSpPr>
          <p:nvPr/>
        </p:nvSpPr>
        <p:spPr bwMode="auto">
          <a:xfrm>
            <a:off x="6172200" y="5486400"/>
            <a:ext cx="27432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latin typeface="Helvetica" pitchFamily="34" charset="0"/>
              </a:rPr>
              <a:t>retained configuration ~ 30 - 50%</a:t>
            </a:r>
            <a:endParaRPr lang="en-US">
              <a:latin typeface="Helvetica" pitchFamily="34" charset="0"/>
            </a:endParaRPr>
          </a:p>
        </p:txBody>
      </p:sp>
      <p:sp>
        <p:nvSpPr>
          <p:cNvPr id="78854" name="Rectangle 9"/>
          <p:cNvSpPr>
            <a:spLocks noChangeArrowheads="1"/>
          </p:cNvSpPr>
          <p:nvPr/>
        </p:nvSpPr>
        <p:spPr bwMode="auto">
          <a:xfrm>
            <a:off x="6096000" y="5486400"/>
            <a:ext cx="2819400" cy="685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8855" name="Rectangle 11"/>
          <p:cNvSpPr>
            <a:spLocks noChangeArrowheads="1"/>
          </p:cNvSpPr>
          <p:nvPr/>
        </p:nvSpPr>
        <p:spPr bwMode="auto">
          <a:xfrm>
            <a:off x="4038600" y="5486400"/>
            <a:ext cx="1981200" cy="685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8856" name="Rectangle 13"/>
          <p:cNvSpPr>
            <a:spLocks noChangeArrowheads="1"/>
          </p:cNvSpPr>
          <p:nvPr/>
        </p:nvSpPr>
        <p:spPr bwMode="auto">
          <a:xfrm>
            <a:off x="827088" y="4048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 </a:t>
            </a:r>
            <a:r>
              <a:rPr lang="en-US" sz="2800" b="1"/>
              <a:t>Estereoquímica da reação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4" name="Object 3"/>
          <p:cNvGraphicFramePr>
            <a:graphicFrameLocks noChangeAspect="1"/>
          </p:cNvGraphicFramePr>
          <p:nvPr/>
        </p:nvGraphicFramePr>
        <p:xfrm>
          <a:off x="250825" y="3716338"/>
          <a:ext cx="8713788" cy="2376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2" name="Photo Editor Photo" r:id="rId3" imgW="7438095" imgH="2029108" progId="">
                  <p:embed/>
                </p:oleObj>
              </mc:Choice>
              <mc:Fallback>
                <p:oleObj name="Photo Editor Photo" r:id="rId3" imgW="7438095" imgH="2029108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3716338"/>
                        <a:ext cx="8713788" cy="2376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5" name="Object 4"/>
          <p:cNvGraphicFramePr>
            <a:graphicFrameLocks noChangeAspect="1"/>
          </p:cNvGraphicFramePr>
          <p:nvPr/>
        </p:nvGraphicFramePr>
        <p:xfrm>
          <a:off x="250825" y="1773238"/>
          <a:ext cx="8713788" cy="158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3" name="Photo Editor Photo" r:id="rId5" imgW="7478169" imgH="1362265" progId="">
                  <p:embed/>
                </p:oleObj>
              </mc:Choice>
              <mc:Fallback>
                <p:oleObj name="Photo Editor Photo" r:id="rId5" imgW="7478169" imgH="1362265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773238"/>
                        <a:ext cx="8713788" cy="158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76" name="Rectangle 6"/>
          <p:cNvSpPr>
            <a:spLocks noChangeArrowheads="1"/>
          </p:cNvSpPr>
          <p:nvPr/>
        </p:nvSpPr>
        <p:spPr bwMode="auto">
          <a:xfrm>
            <a:off x="827088" y="4048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 </a:t>
            </a:r>
            <a:r>
              <a:rPr lang="en-US" sz="2800" b="1"/>
              <a:t>Estereoquímica da reação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898" name="Object 3"/>
          <p:cNvGraphicFramePr>
            <a:graphicFrameLocks noChangeAspect="1"/>
          </p:cNvGraphicFramePr>
          <p:nvPr/>
        </p:nvGraphicFramePr>
        <p:xfrm>
          <a:off x="250825" y="1628775"/>
          <a:ext cx="8713788" cy="365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2" name="Photo Editor Photo" r:id="rId3" imgW="7542857" imgH="3161905" progId="">
                  <p:embed/>
                </p:oleObj>
              </mc:Choice>
              <mc:Fallback>
                <p:oleObj name="Photo Editor Photo" r:id="rId3" imgW="7542857" imgH="3161905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8775"/>
                        <a:ext cx="8713788" cy="3652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899" name="Rectangle 5"/>
          <p:cNvSpPr>
            <a:spLocks noChangeArrowheads="1"/>
          </p:cNvSpPr>
          <p:nvPr/>
        </p:nvSpPr>
        <p:spPr bwMode="auto">
          <a:xfrm>
            <a:off x="827088" y="4048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endParaRPr lang="en-US" sz="28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ext Box 4"/>
          <p:cNvSpPr txBox="1">
            <a:spLocks noChangeArrowheads="1"/>
          </p:cNvSpPr>
          <p:nvPr/>
        </p:nvSpPr>
        <p:spPr bwMode="auto">
          <a:xfrm>
            <a:off x="381000" y="2438400"/>
            <a:ext cx="8534400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TABLE 9.6   Summary of the Reactivity of lkyl Halides in 	          Nucleophilic Substitution Reactions</a:t>
            </a:r>
          </a:p>
        </p:txBody>
      </p:sp>
      <p:sp>
        <p:nvSpPr>
          <p:cNvPr id="81924" name="Rectangle 12"/>
          <p:cNvSpPr>
            <a:spLocks noChangeArrowheads="1"/>
          </p:cNvSpPr>
          <p:nvPr/>
        </p:nvSpPr>
        <p:spPr bwMode="auto">
          <a:xfrm>
            <a:off x="755650" y="1889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endParaRPr lang="en-US" sz="2800" b="1"/>
          </a:p>
        </p:txBody>
      </p:sp>
      <p:sp>
        <p:nvSpPr>
          <p:cNvPr id="81925" name="Text Box 13"/>
          <p:cNvSpPr txBox="1">
            <a:spLocks noChangeArrowheads="1"/>
          </p:cNvSpPr>
          <p:nvPr/>
        </p:nvSpPr>
        <p:spPr bwMode="auto">
          <a:xfrm>
            <a:off x="250825" y="1557338"/>
            <a:ext cx="7264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Como decidir qual mecanismo (S</a:t>
            </a:r>
            <a:r>
              <a:rPr lang="pt-BR" b="1" baseline="-25000"/>
              <a:t>N</a:t>
            </a:r>
            <a:r>
              <a:rPr lang="pt-BR" b="1"/>
              <a:t>1 ou S</a:t>
            </a:r>
            <a:r>
              <a:rPr lang="pt-BR" b="1" baseline="-25000"/>
              <a:t>N</a:t>
            </a:r>
            <a:r>
              <a:rPr lang="pt-BR" b="1"/>
              <a:t>2) será </a:t>
            </a:r>
          </a:p>
          <a:p>
            <a:r>
              <a:rPr lang="pt-BR" b="1"/>
              <a:t>o da reação? Tipo de substrato</a:t>
            </a:r>
          </a:p>
        </p:txBody>
      </p:sp>
      <p:graphicFrame>
        <p:nvGraphicFramePr>
          <p:cNvPr id="81922" name="Object 14"/>
          <p:cNvGraphicFramePr>
            <a:graphicFrameLocks noGrp="1" noChangeAspect="1"/>
          </p:cNvGraphicFramePr>
          <p:nvPr>
            <p:ph/>
          </p:nvPr>
        </p:nvGraphicFramePr>
        <p:xfrm>
          <a:off x="468313" y="2636838"/>
          <a:ext cx="8351837" cy="338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6" name="CS ChemDraw Drawing" r:id="rId3" imgW="5545440" imgH="2249640" progId="">
                  <p:embed/>
                </p:oleObj>
              </mc:Choice>
              <mc:Fallback>
                <p:oleObj name="CS ChemDraw Drawing" r:id="rId3" imgW="5545440" imgH="2249640" progId="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636838"/>
                        <a:ext cx="8351837" cy="338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6" name="Text Box 16"/>
          <p:cNvSpPr txBox="1">
            <a:spLocks noChangeArrowheads="1"/>
          </p:cNvSpPr>
          <p:nvPr/>
        </p:nvSpPr>
        <p:spPr bwMode="auto">
          <a:xfrm>
            <a:off x="323850" y="6092825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e também substratos alílicos e benzílicos reagem via S</a:t>
            </a:r>
            <a:r>
              <a:rPr lang="pt-BR" b="1" baseline="-25000"/>
              <a:t>N</a:t>
            </a:r>
            <a:r>
              <a:rPr lang="pt-BR" b="1"/>
              <a:t>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4213" y="1484313"/>
            <a:ext cx="77724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8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Fatores que determinam qual mecanismo será:</a:t>
            </a:r>
          </a:p>
          <a:p>
            <a:pPr lvl="1" eaLnBrk="1" hangingPunct="1">
              <a:defRPr/>
            </a:pPr>
            <a:r>
              <a:rPr lang="en-US" sz="2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Concentração do nucleófilo</a:t>
            </a:r>
          </a:p>
          <a:p>
            <a:pPr lvl="1" eaLnBrk="1" hangingPunct="1">
              <a:defRPr/>
            </a:pPr>
            <a:r>
              <a:rPr lang="en-US" sz="2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Reatividade do nucleófilo</a:t>
            </a:r>
          </a:p>
          <a:p>
            <a:pPr lvl="1" eaLnBrk="1" hangingPunct="1">
              <a:defRPr/>
            </a:pPr>
            <a:r>
              <a:rPr lang="en-US" sz="2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Solvente no qual se realiza a reação</a:t>
            </a:r>
          </a:p>
          <a:p>
            <a:pPr eaLnBrk="1" hangingPunct="1">
              <a:defRPr/>
            </a:pPr>
            <a:endParaRPr lang="en-US" b="1" smtClean="0"/>
          </a:p>
        </p:txBody>
      </p:sp>
      <p:sp>
        <p:nvSpPr>
          <p:cNvPr id="178179" name="Text Box 1028"/>
          <p:cNvSpPr txBox="1">
            <a:spLocks noChangeArrowheads="1"/>
          </p:cNvSpPr>
          <p:nvPr/>
        </p:nvSpPr>
        <p:spPr bwMode="auto">
          <a:xfrm>
            <a:off x="755650" y="4724400"/>
            <a:ext cx="80549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latin typeface="Helvetica" pitchFamily="34" charset="0"/>
              </a:rPr>
              <a:t>Para S</a:t>
            </a:r>
            <a:r>
              <a:rPr lang="en-US" b="1" baseline="-25000">
                <a:latin typeface="Helvetica" pitchFamily="34" charset="0"/>
              </a:rPr>
              <a:t>N</a:t>
            </a:r>
            <a:r>
              <a:rPr lang="en-US" b="1">
                <a:latin typeface="Helvetica" pitchFamily="34" charset="0"/>
              </a:rPr>
              <a:t>2	velocidade = </a:t>
            </a:r>
            <a:r>
              <a:rPr lang="en-US" b="1" i="1">
                <a:latin typeface="Helvetica" pitchFamily="34" charset="0"/>
              </a:rPr>
              <a:t>k</a:t>
            </a:r>
            <a:r>
              <a:rPr lang="en-US" b="1" i="1" baseline="-25000">
                <a:latin typeface="Helvetica" pitchFamily="34" charset="0"/>
              </a:rPr>
              <a:t>2 </a:t>
            </a:r>
            <a:r>
              <a:rPr lang="en-US" b="1">
                <a:latin typeface="Helvetica" pitchFamily="34" charset="0"/>
              </a:rPr>
              <a:t>[substrato][nucleófilo]</a:t>
            </a:r>
            <a:endParaRPr lang="en-US">
              <a:latin typeface="Helvetica" pitchFamily="34" charset="0"/>
            </a:endParaRPr>
          </a:p>
        </p:txBody>
      </p:sp>
      <p:sp>
        <p:nvSpPr>
          <p:cNvPr id="178180" name="Text Box 1029"/>
          <p:cNvSpPr txBox="1">
            <a:spLocks noChangeArrowheads="1"/>
          </p:cNvSpPr>
          <p:nvPr/>
        </p:nvSpPr>
        <p:spPr bwMode="auto">
          <a:xfrm>
            <a:off x="762000" y="5257800"/>
            <a:ext cx="7467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latin typeface="Helvetica" pitchFamily="34" charset="0"/>
              </a:rPr>
              <a:t>Para S</a:t>
            </a:r>
            <a:r>
              <a:rPr lang="en-US" b="1" baseline="-25000">
                <a:latin typeface="Helvetica" pitchFamily="34" charset="0"/>
              </a:rPr>
              <a:t>N</a:t>
            </a:r>
            <a:r>
              <a:rPr lang="en-US" b="1">
                <a:latin typeface="Helvetica" pitchFamily="34" charset="0"/>
              </a:rPr>
              <a:t>1	velocidade = </a:t>
            </a:r>
            <a:r>
              <a:rPr lang="en-US" b="1" i="1">
                <a:latin typeface="Helvetica" pitchFamily="34" charset="0"/>
              </a:rPr>
              <a:t>k</a:t>
            </a:r>
            <a:r>
              <a:rPr lang="en-US" b="1" i="1" baseline="-25000">
                <a:latin typeface="Helvetica" pitchFamily="34" charset="0"/>
              </a:rPr>
              <a:t>1 </a:t>
            </a:r>
            <a:r>
              <a:rPr lang="en-US" b="1">
                <a:latin typeface="Helvetica" pitchFamily="34" charset="0"/>
              </a:rPr>
              <a:t>[substrato]</a:t>
            </a:r>
            <a:endParaRPr lang="en-US">
              <a:latin typeface="Helvetica" pitchFamily="34" charset="0"/>
            </a:endParaRPr>
          </a:p>
        </p:txBody>
      </p:sp>
      <p:sp>
        <p:nvSpPr>
          <p:cNvPr id="178181" name="Rectangle 1032"/>
          <p:cNvSpPr>
            <a:spLocks noChangeArrowheads="1"/>
          </p:cNvSpPr>
          <p:nvPr/>
        </p:nvSpPr>
        <p:spPr bwMode="auto">
          <a:xfrm>
            <a:off x="755650" y="188913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endParaRPr lang="en-US" sz="28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209800"/>
            <a:ext cx="8178800" cy="2667000"/>
          </a:xfrm>
        </p:spPr>
        <p:txBody>
          <a:bodyPr/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2400" b="1" smtClean="0">
                <a:latin typeface="Helvetica" pitchFamily="34" charset="0"/>
              </a:rPr>
              <a:t>Velocidade = </a:t>
            </a:r>
            <a:r>
              <a:rPr lang="en-US" sz="2400" b="1" i="1" smtClean="0">
                <a:latin typeface="Helvetica" pitchFamily="34" charset="0"/>
              </a:rPr>
              <a:t>k</a:t>
            </a:r>
            <a:r>
              <a:rPr lang="en-US" sz="2400" b="1" i="1" baseline="-25000" smtClean="0">
                <a:latin typeface="Helvetica" pitchFamily="34" charset="0"/>
              </a:rPr>
              <a:t>2</a:t>
            </a:r>
            <a:r>
              <a:rPr lang="en-US" sz="2400" b="1" smtClean="0">
                <a:latin typeface="Helvetica" pitchFamily="34" charset="0"/>
              </a:rPr>
              <a:t>[substrato][nucleófilo] + </a:t>
            </a:r>
            <a:r>
              <a:rPr lang="en-US" sz="2400" b="1" i="1" smtClean="0">
                <a:latin typeface="Helvetica" pitchFamily="34" charset="0"/>
              </a:rPr>
              <a:t>k</a:t>
            </a:r>
            <a:r>
              <a:rPr lang="en-US" sz="2400" b="1" i="1" baseline="-25000" smtClean="0">
                <a:latin typeface="Helvetica" pitchFamily="34" charset="0"/>
              </a:rPr>
              <a:t>1</a:t>
            </a:r>
            <a:r>
              <a:rPr lang="en-US" sz="2400" b="1" smtClean="0">
                <a:latin typeface="Helvetica" pitchFamily="34" charset="0"/>
              </a:rPr>
              <a:t>[substrato]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sz="2800" smtClean="0"/>
          </a:p>
          <a:p>
            <a:pPr eaLnBrk="1" hangingPunct="1"/>
            <a:r>
              <a:rPr lang="en-US" smtClean="0"/>
              <a:t>O aumento na concentração do nucleófilo aumenta a velocidade da reação S</a:t>
            </a:r>
            <a:r>
              <a:rPr lang="en-US" baseline="-25000" smtClean="0"/>
              <a:t>N</a:t>
            </a:r>
            <a:r>
              <a:rPr lang="en-US" smtClean="0"/>
              <a:t>2 mas não afeta a velocidade da reação S</a:t>
            </a:r>
            <a:r>
              <a:rPr lang="en-US" baseline="-25000" smtClean="0"/>
              <a:t>N</a:t>
            </a:r>
            <a:r>
              <a:rPr lang="en-US" smtClean="0"/>
              <a:t>1</a:t>
            </a:r>
          </a:p>
        </p:txBody>
      </p:sp>
      <p:sp>
        <p:nvSpPr>
          <p:cNvPr id="179203" name="Rectangle 5"/>
          <p:cNvSpPr>
            <a:spLocks noChangeArrowheads="1"/>
          </p:cNvSpPr>
          <p:nvPr/>
        </p:nvSpPr>
        <p:spPr bwMode="auto">
          <a:xfrm>
            <a:off x="684213" y="549275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3200" b="1"/>
              <a:t>Competição entre S</a:t>
            </a:r>
            <a:r>
              <a:rPr lang="en-US" sz="3200" b="1" baseline="-25000"/>
              <a:t>N</a:t>
            </a:r>
            <a:r>
              <a:rPr lang="en-US" sz="3200" b="1"/>
              <a:t>1 e S</a:t>
            </a:r>
            <a:r>
              <a:rPr lang="en-US" sz="3200" b="1" baseline="-25000"/>
              <a:t>N</a:t>
            </a:r>
            <a:r>
              <a:rPr lang="en-US" sz="3200" b="1"/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209800"/>
            <a:ext cx="8178800" cy="4171950"/>
          </a:xfrm>
        </p:spPr>
        <p:txBody>
          <a:bodyPr/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2400" b="1" smtClean="0">
                <a:latin typeface="Helvetica" pitchFamily="34" charset="0"/>
              </a:rPr>
              <a:t>Velocidade = </a:t>
            </a:r>
            <a:r>
              <a:rPr lang="en-US" sz="2400" b="1" i="1" smtClean="0">
                <a:latin typeface="Helvetica" pitchFamily="34" charset="0"/>
              </a:rPr>
              <a:t>k</a:t>
            </a:r>
            <a:r>
              <a:rPr lang="en-US" sz="2400" b="1" i="1" baseline="-25000" smtClean="0">
                <a:latin typeface="Helvetica" pitchFamily="34" charset="0"/>
              </a:rPr>
              <a:t>2</a:t>
            </a:r>
            <a:r>
              <a:rPr lang="en-US" sz="2400" b="1" smtClean="0">
                <a:latin typeface="Helvetica" pitchFamily="34" charset="0"/>
              </a:rPr>
              <a:t>[substrato][nucleófilo] + </a:t>
            </a:r>
            <a:r>
              <a:rPr lang="en-US" sz="2400" b="1" i="1" smtClean="0">
                <a:latin typeface="Helvetica" pitchFamily="34" charset="0"/>
              </a:rPr>
              <a:t>k</a:t>
            </a:r>
            <a:r>
              <a:rPr lang="en-US" sz="2400" b="1" i="1" baseline="-25000" smtClean="0">
                <a:latin typeface="Helvetica" pitchFamily="34" charset="0"/>
              </a:rPr>
              <a:t>1</a:t>
            </a:r>
            <a:r>
              <a:rPr lang="en-US" sz="2400" b="1" smtClean="0">
                <a:latin typeface="Helvetica" pitchFamily="34" charset="0"/>
              </a:rPr>
              <a:t>[substrato]</a:t>
            </a:r>
            <a:endParaRPr lang="en-US" smtClean="0"/>
          </a:p>
          <a:p>
            <a:pPr eaLnBrk="1" hangingPunct="1"/>
            <a:r>
              <a:rPr lang="en-US" smtClean="0"/>
              <a:t>O aumento na reatividade do nucleófilo aumenta a velocidade da reação S</a:t>
            </a:r>
            <a:r>
              <a:rPr lang="en-US" baseline="-25000" smtClean="0"/>
              <a:t>N</a:t>
            </a:r>
            <a:r>
              <a:rPr lang="en-US" smtClean="0"/>
              <a:t>2 aumentando o valor da constante de velocidade,</a:t>
            </a:r>
            <a:r>
              <a:rPr lang="en-US" i="1" smtClean="0"/>
              <a:t> k</a:t>
            </a:r>
            <a:r>
              <a:rPr lang="en-US" i="1" baseline="-25000" smtClean="0"/>
              <a:t>2</a:t>
            </a:r>
            <a:r>
              <a:rPr lang="en-US" smtClean="0"/>
              <a:t>,</a:t>
            </a:r>
            <a:r>
              <a:rPr lang="en-US" baseline="-25000" smtClean="0"/>
              <a:t> </a:t>
            </a:r>
            <a:r>
              <a:rPr lang="en-US" i="1" baseline="-25000" smtClean="0"/>
              <a:t> </a:t>
            </a:r>
            <a:r>
              <a:rPr lang="en-US" smtClean="0"/>
              <a:t>mas não tem efeito na velocidade da reação S</a:t>
            </a:r>
            <a:r>
              <a:rPr lang="en-US" baseline="-25000" smtClean="0"/>
              <a:t>N</a:t>
            </a:r>
            <a:r>
              <a:rPr lang="en-US" smtClean="0"/>
              <a:t>1, já que esta é determinada somente pela formação do carbocátion (saída do grupo abandonador).</a:t>
            </a:r>
          </a:p>
        </p:txBody>
      </p:sp>
      <p:sp>
        <p:nvSpPr>
          <p:cNvPr id="180227" name="Rectangle 5"/>
          <p:cNvSpPr>
            <a:spLocks noChangeArrowheads="1"/>
          </p:cNvSpPr>
          <p:nvPr/>
        </p:nvSpPr>
        <p:spPr bwMode="auto">
          <a:xfrm>
            <a:off x="684213" y="549275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3200" b="1"/>
              <a:t>Competição entre S</a:t>
            </a:r>
            <a:r>
              <a:rPr lang="en-US" sz="3200" b="1" baseline="-25000"/>
              <a:t>N</a:t>
            </a:r>
            <a:r>
              <a:rPr lang="en-US" sz="3200" b="1"/>
              <a:t>1 e S</a:t>
            </a:r>
            <a:r>
              <a:rPr lang="en-US" sz="3200" b="1" baseline="-25000"/>
              <a:t>N</a:t>
            </a:r>
            <a:r>
              <a:rPr lang="en-US" sz="3200" b="1"/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057400"/>
            <a:ext cx="8178800" cy="4114800"/>
          </a:xfrm>
        </p:spPr>
        <p:txBody>
          <a:bodyPr/>
          <a:lstStyle/>
          <a:p>
            <a:pPr eaLnBrk="1" hangingPunct="1"/>
            <a:r>
              <a:rPr lang="en-US" smtClean="0"/>
              <a:t>O solvente influenciará diretamente sobre o decurso de uma reação de substituição nucleofílica, se S</a:t>
            </a:r>
            <a:r>
              <a:rPr lang="en-US" baseline="-25000" smtClean="0"/>
              <a:t>N</a:t>
            </a:r>
            <a:r>
              <a:rPr lang="en-US" smtClean="0"/>
              <a:t>2 ou S</a:t>
            </a:r>
            <a:r>
              <a:rPr lang="en-US" baseline="-25000" smtClean="0"/>
              <a:t>N</a:t>
            </a:r>
            <a:r>
              <a:rPr lang="en-US" smtClean="0"/>
              <a:t>1</a:t>
            </a:r>
          </a:p>
          <a:p>
            <a:pPr eaLnBrk="1" hangingPunct="1"/>
            <a:r>
              <a:rPr lang="en-US" smtClean="0"/>
              <a:t>Dois fatores afetam a reação</a:t>
            </a:r>
          </a:p>
          <a:p>
            <a:pPr lvl="1" eaLnBrk="1" hangingPunct="1"/>
            <a:r>
              <a:rPr lang="en-US" smtClean="0"/>
              <a:t>Polaridade do solvente</a:t>
            </a:r>
          </a:p>
          <a:p>
            <a:pPr lvl="1" eaLnBrk="1" hangingPunct="1"/>
            <a:r>
              <a:rPr lang="en-US" smtClean="0"/>
              <a:t>Se o solvente é prótico ou aprótico</a:t>
            </a:r>
          </a:p>
        </p:txBody>
      </p:sp>
      <p:sp>
        <p:nvSpPr>
          <p:cNvPr id="181251" name="Rectangle 5"/>
          <p:cNvSpPr>
            <a:spLocks noChangeArrowheads="1"/>
          </p:cNvSpPr>
          <p:nvPr/>
        </p:nvSpPr>
        <p:spPr bwMode="auto">
          <a:xfrm>
            <a:off x="684213" y="549275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3200" b="1"/>
              <a:t>Função do solvente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00213"/>
            <a:ext cx="8178800" cy="1752600"/>
          </a:xfrm>
        </p:spPr>
        <p:txBody>
          <a:bodyPr/>
          <a:lstStyle/>
          <a:p>
            <a:pPr eaLnBrk="1" hangingPunct="1"/>
            <a:r>
              <a:rPr lang="en-US" sz="2400" b="1" smtClean="0"/>
              <a:t>Reações do tipo S</a:t>
            </a:r>
            <a:r>
              <a:rPr lang="en-US" sz="2400" b="1" baseline="-25000" smtClean="0"/>
              <a:t>N</a:t>
            </a:r>
            <a:r>
              <a:rPr lang="en-US" sz="2400" b="1" smtClean="0"/>
              <a:t>1 ocorrerão somente em solventes com altas constantes dielétricas, que solvatam carbocátions</a:t>
            </a:r>
          </a:p>
        </p:txBody>
      </p:sp>
      <p:graphicFrame>
        <p:nvGraphicFramePr>
          <p:cNvPr id="82946" name="Object 4"/>
          <p:cNvGraphicFramePr>
            <a:graphicFrameLocks noChangeAspect="1"/>
          </p:cNvGraphicFramePr>
          <p:nvPr/>
        </p:nvGraphicFramePr>
        <p:xfrm>
          <a:off x="4716463" y="2781300"/>
          <a:ext cx="2887662" cy="3887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0" name="Photo Editor Photo" r:id="rId3" imgW="7392432" imgH="4780952" progId="">
                  <p:embed/>
                </p:oleObj>
              </mc:Choice>
              <mc:Fallback>
                <p:oleObj name="Photo Editor Photo" r:id="rId3" imgW="7392432" imgH="4780952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1944"/>
                      <a:stretch>
                        <a:fillRect/>
                      </a:stretch>
                    </p:blipFill>
                    <p:spPr bwMode="auto">
                      <a:xfrm>
                        <a:off x="4716463" y="2781300"/>
                        <a:ext cx="2887662" cy="3887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48" name="Rectangle 6"/>
          <p:cNvSpPr>
            <a:spLocks noChangeArrowheads="1"/>
          </p:cNvSpPr>
          <p:nvPr/>
        </p:nvSpPr>
        <p:spPr bwMode="auto">
          <a:xfrm>
            <a:off x="684213" y="549275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3200" b="1"/>
              <a:t>Função do solvente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52600"/>
            <a:ext cx="8664575" cy="3200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400" b="1" smtClean="0"/>
              <a:t>Na etapa (lenta) de formação do carbocátion, as reações S</a:t>
            </a:r>
            <a:r>
              <a:rPr lang="en-US" sz="2400" b="1" baseline="-25000" smtClean="0"/>
              <a:t>N</a:t>
            </a:r>
            <a:r>
              <a:rPr lang="en-US" sz="2400" b="1" smtClean="0"/>
              <a:t>1 procedem através da saída do grupo abandonador. De onde vem a energia necessária para quebrar a ligação substrato-grupo abandonador?</a:t>
            </a:r>
            <a:r>
              <a:rPr lang="en-US" sz="2800" smtClean="0"/>
              <a:t> </a:t>
            </a:r>
          </a:p>
          <a:p>
            <a:pPr lvl="1" eaLnBrk="1" hangingPunct="1"/>
            <a:r>
              <a:rPr lang="en-US" sz="2400" b="1" smtClean="0"/>
              <a:t>As interações entre solvente e substrato catiônico aumentam à medida em que o grupo abandonador se afasta.</a:t>
            </a: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179388" y="6165850"/>
            <a:ext cx="8964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/>
              <a:t>Logo, reações S</a:t>
            </a:r>
            <a:r>
              <a:rPr lang="en-US" b="1" baseline="-25000"/>
              <a:t>N</a:t>
            </a:r>
            <a:r>
              <a:rPr lang="en-US" b="1"/>
              <a:t>1 ocorrem em solventes polares próticos</a:t>
            </a:r>
          </a:p>
        </p:txBody>
      </p:sp>
      <p:graphicFrame>
        <p:nvGraphicFramePr>
          <p:cNvPr id="83970" name="Object 5"/>
          <p:cNvGraphicFramePr>
            <a:graphicFrameLocks noChangeAspect="1"/>
          </p:cNvGraphicFramePr>
          <p:nvPr/>
        </p:nvGraphicFramePr>
        <p:xfrm>
          <a:off x="250825" y="4576763"/>
          <a:ext cx="8497888" cy="149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4" name="CS ChemDraw Drawing" r:id="rId3" imgW="2842200" imgH="500400" progId="">
                  <p:embed/>
                </p:oleObj>
              </mc:Choice>
              <mc:Fallback>
                <p:oleObj name="CS ChemDraw Drawing" r:id="rId3" imgW="2842200" imgH="50040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4576763"/>
                        <a:ext cx="8497888" cy="1495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73" name="Rectangle 7"/>
          <p:cNvSpPr>
            <a:spLocks noChangeArrowheads="1"/>
          </p:cNvSpPr>
          <p:nvPr/>
        </p:nvSpPr>
        <p:spPr bwMode="auto">
          <a:xfrm>
            <a:off x="684213" y="549275"/>
            <a:ext cx="779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 b="1">
                <a:solidFill>
                  <a:schemeClr val="tx2"/>
                </a:solidFill>
              </a:rPr>
              <a:t>Reações em carbonos saturados sp</a:t>
            </a:r>
            <a:r>
              <a:rPr lang="en-US" sz="3200" b="1" baseline="30000">
                <a:solidFill>
                  <a:schemeClr val="tx2"/>
                </a:solidFill>
              </a:rPr>
              <a:t>3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hlink"/>
                </a:solidFill>
              </a:rPr>
              <a:t>substituições nucleofílicas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1 e S</a:t>
            </a:r>
            <a:r>
              <a:rPr lang="en-US" sz="3200" b="1" baseline="-25000">
                <a:solidFill>
                  <a:schemeClr val="hlink"/>
                </a:solidFill>
              </a:rPr>
              <a:t>N</a:t>
            </a:r>
            <a:r>
              <a:rPr lang="en-US" sz="3200" b="1">
                <a:solidFill>
                  <a:schemeClr val="hlink"/>
                </a:solidFill>
              </a:rPr>
              <a:t>2</a:t>
            </a:r>
            <a:br>
              <a:rPr lang="en-US" sz="3200" b="1">
                <a:solidFill>
                  <a:schemeClr val="hlink"/>
                </a:solidFill>
              </a:rPr>
            </a:br>
            <a:r>
              <a:rPr lang="en-US" sz="3200" b="1"/>
              <a:t>Função do solvente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Designs\Blends.pot</Template>
  <TotalTime>4629</TotalTime>
  <Pages>71</Pages>
  <Words>4675</Words>
  <Application>Microsoft Office PowerPoint</Application>
  <PresentationFormat>Papel Carta (216 x 279 mm)</PresentationFormat>
  <Paragraphs>627</Paragraphs>
  <Slides>173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3</vt:i4>
      </vt:variant>
      <vt:variant>
        <vt:lpstr>Títulos de slides</vt:lpstr>
      </vt:variant>
      <vt:variant>
        <vt:i4>173</vt:i4>
      </vt:variant>
    </vt:vector>
  </HeadingPairs>
  <TitlesOfParts>
    <vt:vector size="182" baseType="lpstr">
      <vt:lpstr>Arial</vt:lpstr>
      <vt:lpstr>Arial Rounded MT Bold</vt:lpstr>
      <vt:lpstr>Helvetica</vt:lpstr>
      <vt:lpstr>Symbol</vt:lpstr>
      <vt:lpstr>Wingdings</vt:lpstr>
      <vt:lpstr>Blends</vt:lpstr>
      <vt:lpstr>Photo Editor Photo</vt:lpstr>
      <vt:lpstr>CS ChemDraw Drawing</vt:lpstr>
      <vt:lpstr>Bitmap Image</vt:lpstr>
      <vt:lpstr>Reações em  carbonos saturados (sp3)  Reações de Substituição </vt:lpstr>
      <vt:lpstr>Reações em carbonos saturados sp3 reatividade</vt:lpstr>
      <vt:lpstr>Reações em carbonos saturados sp3 substituição nucleofílica</vt:lpstr>
      <vt:lpstr>Reações em carbonos saturados sp3 substituição nucleofílica</vt:lpstr>
      <vt:lpstr>Reações em carbonos saturados sp3 substituição nucleofílica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- Acelera a reação, tornando o substrato mais reativo</vt:lpstr>
      <vt:lpstr> Átomo polarizável, pouco eletronegativo - Ao sair, estabilização por ressonância - Nucleófilo fraco e base fraca</vt:lpstr>
      <vt:lpstr> Átomo polarizável, pouco eletronegativo - Ao sair, estabilização por ressonância - Nucleófilo fraco e base fraca</vt:lpstr>
      <vt:lpstr>Bons grupos abandonadores</vt:lpstr>
      <vt:lpstr>Bons grupos abandonadores: exemplos</vt:lpstr>
      <vt:lpstr>Maus grupos abandonadores: ânions de ácidos fracos (bases conjugadas fortes)  OH-,      H3CCO2-,       F-,       R1R2N-  Todavia, ácidos fracos protonados são bons grupos abandonadores  H2O,    H3CCO2H,     HF,     álcoois protonados</vt:lpstr>
      <vt:lpstr>Exemplos: I-</vt:lpstr>
      <vt:lpstr>Exemplos PBr3 ou PCl3</vt:lpstr>
      <vt:lpstr>Exemplos: SOCl2</vt:lpstr>
      <vt:lpstr>Exemplos</vt:lpstr>
      <vt:lpstr>Exemplos: epóxidos, classe especial de éteres, muito reativos, tanto com ácidos como com bases</vt:lpstr>
      <vt:lpstr>Reações de epóxidos</vt:lpstr>
      <vt:lpstr>Reações de epóxidos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Estabilidade de carbocátions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Concordia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9:  Reactions at an sp3 Hybridized Carbon I:  Substitution Reactions of Alkyl Halides Page 357</dc:title>
  <dc:creator>Concordia University</dc:creator>
  <cp:lastModifiedBy>SERGIO CAMPANA</cp:lastModifiedBy>
  <cp:revision>397</cp:revision>
  <cp:lastPrinted>2009-04-22T19:24:48Z</cp:lastPrinted>
  <dcterms:created xsi:type="dcterms:W3CDTF">1999-11-13T20:16:04Z</dcterms:created>
  <dcterms:modified xsi:type="dcterms:W3CDTF">2015-10-26T13:14:07Z</dcterms:modified>
</cp:coreProperties>
</file>