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notesMasterIdLst>
    <p:notesMasterId r:id="rId28"/>
  </p:notesMasterIdLst>
  <p:sldIdLst>
    <p:sldId id="256" r:id="rId2"/>
    <p:sldId id="271" r:id="rId3"/>
    <p:sldId id="287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285" r:id="rId14"/>
    <p:sldId id="272" r:id="rId15"/>
    <p:sldId id="273" r:id="rId16"/>
    <p:sldId id="274" r:id="rId17"/>
    <p:sldId id="275" r:id="rId18"/>
    <p:sldId id="276" r:id="rId19"/>
    <p:sldId id="278" r:id="rId20"/>
    <p:sldId id="290" r:id="rId21"/>
    <p:sldId id="279" r:id="rId22"/>
    <p:sldId id="280" r:id="rId23"/>
    <p:sldId id="281" r:id="rId24"/>
    <p:sldId id="284" r:id="rId25"/>
    <p:sldId id="282" r:id="rId26"/>
    <p:sldId id="286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51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58B38-0B48-43A2-96F9-AC4054C2D5B0}" type="datetimeFigureOut">
              <a:rPr lang="pt-BR" smtClean="0"/>
              <a:t>31/08/2017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5F608-3D29-4793-BB85-919B8829C7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0151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F00C60-8B27-479F-A42E-32E1B28D4FFA}" type="slidenum">
              <a:rPr lang="pt-BR">
                <a:latin typeface="Arial" pitchFamily="34" charset="0"/>
                <a:cs typeface="Arial" pitchFamily="34" charset="0"/>
              </a:rPr>
              <a:pPr/>
              <a:t>3</a:t>
            </a:fld>
            <a:endParaRPr lang="pt-BR"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410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31F7F0-1792-4332-A3F4-278043B22C19}" type="slidenum">
              <a:rPr lang="pt-BR"/>
              <a:pPr/>
              <a:t>23</a:t>
            </a:fld>
            <a:endParaRPr lang="pt-BR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55233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F00C60-8B27-479F-A42E-32E1B28D4FFA}" type="slidenum">
              <a:rPr lang="pt-BR">
                <a:latin typeface="Arial" pitchFamily="34" charset="0"/>
                <a:cs typeface="Arial" pitchFamily="34" charset="0"/>
              </a:rPr>
              <a:pPr/>
              <a:t>26</a:t>
            </a:fld>
            <a:endParaRPr lang="pt-BR"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331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11F22A-6457-40B0-B9EA-737BE8E18A5A}" type="slidenum">
              <a:rPr lang="pt-BR"/>
              <a:pPr/>
              <a:t>4</a:t>
            </a:fld>
            <a:endParaRPr lang="pt-BR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5735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359D74-3CC8-4D41-AA11-2655D54FF5BB}" type="slidenum">
              <a:rPr lang="pt-BR"/>
              <a:pPr/>
              <a:t>5</a:t>
            </a:fld>
            <a:endParaRPr lang="pt-BR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556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B751F3-E4EA-45ED-8FD4-31326C57F53D}" type="slidenum">
              <a:rPr lang="pt-BR"/>
              <a:pPr/>
              <a:t>8</a:t>
            </a:fld>
            <a:endParaRPr lang="pt-BR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65304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F8AD3E-2D95-4A17-9B78-7460547393E1}" type="slidenum">
              <a:rPr lang="pt-BR"/>
              <a:pPr/>
              <a:t>9</a:t>
            </a:fld>
            <a:endParaRPr lang="pt-BR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09250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633E33-7077-43D4-9661-E33290D4F1E0}" type="slidenum">
              <a:rPr lang="pt-BR"/>
              <a:pPr/>
              <a:t>10</a:t>
            </a:fld>
            <a:endParaRPr lang="pt-BR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83583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268AC1-5F03-4313-991F-EB1641AFDAB3}" type="slidenum">
              <a:rPr lang="pt-BR"/>
              <a:pPr/>
              <a:t>11</a:t>
            </a:fld>
            <a:endParaRPr lang="pt-BR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24486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D0EDC4-FFE1-4F25-8EBE-DFF3BFC98F03}" type="slidenum">
              <a:rPr lang="pt-BR"/>
              <a:pPr/>
              <a:t>12</a:t>
            </a:fld>
            <a:endParaRPr lang="pt-BR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66256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E29241-4F2B-4F95-A7B1-AC20A1A458DF}" type="slidenum">
              <a:rPr lang="pt-BR"/>
              <a:pPr/>
              <a:t>18</a:t>
            </a:fld>
            <a:endParaRPr lang="pt-BR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3976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A069CB8-F204-4D06-B913-C5A26A89888A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1721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612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79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ítulo e diagrama ou organo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</p:spPr>
        <p:txBody>
          <a:bodyPr/>
          <a:lstStyle/>
          <a:p>
            <a:r>
              <a:rPr lang="en-US"/>
              <a:t>Clique para editar o estilo do título mestre</a:t>
            </a:r>
            <a:endParaRPr lang="pt-BR"/>
          </a:p>
        </p:txBody>
      </p:sp>
      <p:sp>
        <p:nvSpPr>
          <p:cNvPr id="3" name="Espaço Reservado para SmartArt 2"/>
          <p:cNvSpPr>
            <a:spLocks noGrp="1"/>
          </p:cNvSpPr>
          <p:nvPr>
            <p:ph type="dgm" idx="1"/>
          </p:nvPr>
        </p:nvSpPr>
        <p:spPr>
          <a:xfrm>
            <a:off x="817033" y="1600201"/>
            <a:ext cx="10871200" cy="4525963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69760-7F33-4BB7-9F5C-2178F480B288}" type="datetimeFigureOut">
              <a:rPr lang="pt-BR"/>
              <a:pPr>
                <a:defRPr/>
              </a:pPr>
              <a:t>31/08/2017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12801" y="6248401"/>
            <a:ext cx="722841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0" y="1271589"/>
            <a:ext cx="7112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66687-E10F-4939-89EC-FF07E3C3CD6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97561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ítulo, conteúd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0352" y="228600"/>
            <a:ext cx="10687049" cy="9144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12800" y="1600200"/>
            <a:ext cx="5181600" cy="44196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197600" y="1600200"/>
            <a:ext cx="5181600" cy="44196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A Gremaud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5B2510CE-497A-4D67-92F6-5AD3FA2BF103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792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 GREMAUD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Rec 2400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719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637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361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820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676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634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1A48-F18A-45B3-BC05-1E27DA3F88AF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133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0917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5DC5B261-8843-42D1-AAFC-05E20E2D9B97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4016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Formação Econômica e Social do Brasil II (REC 2402)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 smtClean="0"/>
              <a:t>Amaury Patrick Gremaud</a:t>
            </a:r>
          </a:p>
          <a:p>
            <a:pPr algn="ctr"/>
            <a:r>
              <a:rPr lang="pt-BR" sz="2400" dirty="0"/>
              <a:t>2</a:t>
            </a:r>
            <a:r>
              <a:rPr lang="pt-BR" sz="2400" dirty="0" smtClean="0"/>
              <a:t>º semestre 2017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71826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A8B2-8D2C-4896-BCF0-B9455EFCA97F}" type="slidenum">
              <a:rPr lang="pt-BR"/>
              <a:pPr/>
              <a:t>10</a:t>
            </a:fld>
            <a:endParaRPr lang="pt-BR"/>
          </a:p>
        </p:txBody>
      </p:sp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1545" y="546538"/>
            <a:ext cx="10184524" cy="57281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38918" name="Oval 6"/>
          <p:cNvSpPr>
            <a:spLocks noChangeArrowheads="1"/>
          </p:cNvSpPr>
          <p:nvPr/>
        </p:nvSpPr>
        <p:spPr bwMode="auto">
          <a:xfrm>
            <a:off x="5765164" y="1519731"/>
            <a:ext cx="2527497" cy="195919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175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4C64FF3-CA95-4D67-8879-6E1C955FFC5C}" type="slidenum">
              <a:rPr lang="pt-BR"/>
              <a:pPr/>
              <a:t>11</a:t>
            </a:fld>
            <a:endParaRPr lang="pt-BR"/>
          </a:p>
        </p:txBody>
      </p:sp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6088" y="651642"/>
            <a:ext cx="10720551" cy="5461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480441" y="1779808"/>
            <a:ext cx="4298731" cy="12969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310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800" dirty="0" smtClean="0"/>
              <a:t>Consequências </a:t>
            </a:r>
            <a:r>
              <a:rPr lang="pt-BR" sz="3800" dirty="0"/>
              <a:t>da gestão Murtinho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71880" y="1714148"/>
            <a:ext cx="6190593" cy="475655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pt-BR" sz="3200" dirty="0" smtClean="0"/>
              <a:t> medidas </a:t>
            </a:r>
            <a:r>
              <a:rPr lang="pt-BR" sz="3200" dirty="0"/>
              <a:t>de Murtinho críticas: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pt-BR" sz="2800" dirty="0"/>
              <a:t> falta de liquidez e aumento de juros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ü"/>
            </a:pPr>
            <a:r>
              <a:rPr lang="pt-BR" sz="2000" dirty="0" smtClean="0"/>
              <a:t>  </a:t>
            </a:r>
            <a:r>
              <a:rPr lang="pt-BR" sz="2400" dirty="0" smtClean="0"/>
              <a:t>Recessão</a:t>
            </a:r>
            <a:endParaRPr lang="pt-BR" sz="2400" dirty="0"/>
          </a:p>
          <a:p>
            <a:pPr lvl="2">
              <a:lnSpc>
                <a:spcPct val="80000"/>
              </a:lnSpc>
              <a:buFont typeface="Wingdings" pitchFamily="2" charset="2"/>
              <a:buChar char="ü"/>
            </a:pPr>
            <a:r>
              <a:rPr lang="pt-BR" sz="2400" dirty="0" smtClean="0"/>
              <a:t> 1900</a:t>
            </a:r>
            <a:r>
              <a:rPr lang="pt-BR" sz="2400" dirty="0"/>
              <a:t>: crise bancária e falências </a:t>
            </a:r>
          </a:p>
          <a:p>
            <a:pPr lvl="3">
              <a:lnSpc>
                <a:spcPct val="70000"/>
              </a:lnSpc>
            </a:pPr>
            <a:r>
              <a:rPr lang="pt-BR" sz="2400" dirty="0"/>
              <a:t>seleção natural</a:t>
            </a:r>
            <a:r>
              <a:rPr lang="pt-BR" sz="4000" dirty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28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Valorização cambial -</a:t>
            </a:r>
            <a:r>
              <a:rPr lang="pt-BR" sz="2800" dirty="0"/>
              <a:t> debate novamente</a:t>
            </a:r>
            <a:r>
              <a:rPr lang="pt-BR" sz="28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pt-BR" sz="2400" dirty="0" smtClean="0"/>
              <a:t> interno</a:t>
            </a:r>
            <a:r>
              <a:rPr lang="pt-BR" sz="2400" dirty="0"/>
              <a:t>: enxugamento monetário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pt-BR" sz="2400" dirty="0" smtClean="0"/>
              <a:t> externo: entrada </a:t>
            </a:r>
            <a:r>
              <a:rPr lang="pt-BR" sz="2400" dirty="0"/>
              <a:t>de capital e balança comercial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Tw Cen MT" panose="020B0602020104020603" pitchFamily="34" charset="0"/>
              <a:buChar char=" "/>
            </a:pPr>
            <a:r>
              <a:rPr lang="pt-BR" sz="2800" dirty="0"/>
              <a:t>café: problemas com valorização cambial e queda de preços</a:t>
            </a:r>
            <a:endParaRPr lang="pt-BR" sz="4400" dirty="0"/>
          </a:p>
          <a:p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FE479E8-BF89-4334-B570-1CCF89F63097}" type="slidenum">
              <a:rPr lang="pt-BR"/>
              <a:pPr/>
              <a:t>12</a:t>
            </a:fld>
            <a:endParaRPr lang="pt-BR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0225" y="1888499"/>
            <a:ext cx="5300472" cy="3970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4368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1051033" y="704193"/>
            <a:ext cx="9858705" cy="602991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pt-BR" sz="3600" dirty="0" smtClean="0"/>
              <a:t>Sucessão</a:t>
            </a:r>
            <a:r>
              <a:rPr lang="pt-BR" sz="3600" dirty="0" smtClean="0"/>
              <a:t>:  Rodrigues Alves (Presidente) e Leopoldo de Bulhões (Fazenda)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pt-BR" sz="3200" dirty="0" smtClean="0"/>
              <a:t> Continuidade politicas ortodoxas, mas com algum alivio na politica fiscal, aumentando especialmente os investimentos </a:t>
            </a:r>
          </a:p>
          <a:p>
            <a:pPr lvl="4"/>
            <a:r>
              <a:rPr lang="pt-BR" sz="3200" dirty="0" smtClean="0"/>
              <a:t>Projetos de urbanização e saneamento do Rio de Janeiro (Reforma Pereira Passos)</a:t>
            </a:r>
          </a:p>
          <a:p>
            <a:pPr lvl="4"/>
            <a:r>
              <a:rPr lang="pt-BR" sz="3200" dirty="0" smtClean="0"/>
              <a:t>Revolta da Vacina</a:t>
            </a:r>
          </a:p>
          <a:p>
            <a:pPr lvl="3"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pt-BR" sz="3200" dirty="0" smtClean="0">
                <a:solidFill>
                  <a:srgbClr val="00B050"/>
                </a:solidFill>
              </a:rPr>
              <a:t> Sequencia Campos Salles – Rodrigues Alves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pt-BR" sz="3200" dirty="0" smtClean="0">
                <a:solidFill>
                  <a:srgbClr val="00B050"/>
                </a:solidFill>
              </a:rPr>
              <a:t> </a:t>
            </a:r>
            <a:r>
              <a:rPr lang="pt-BR" sz="3200" dirty="0" smtClean="0"/>
              <a:t>Final do período pressão para Politica de valorização do café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pt-BR" sz="3200" dirty="0"/>
              <a:t> </a:t>
            </a:r>
            <a:r>
              <a:rPr lang="pt-BR" sz="3200" dirty="0" smtClean="0"/>
              <a:t>Implementação na pratica com Afonso Pena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26140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A. Gremaud - Economia Brasileira </a:t>
            </a:r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13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9C68641-1F8C-4C3D-A6ED-B5D2A9B7FA9A}" type="slidenum">
              <a:rPr lang="pt-BR"/>
              <a:pPr/>
              <a:t>14</a:t>
            </a:fld>
            <a:endParaRPr lang="pt-BR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2075" tIns="46038" rIns="92075" bIns="46038" rtlCol="0"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pt-BR" dirty="0" smtClean="0"/>
              <a:t>CAFÉ: a </a:t>
            </a:r>
            <a:r>
              <a:rPr lang="pt-BR" dirty="0"/>
              <a:t>tendência à superprodução (I)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276" y="1906073"/>
            <a:ext cx="11037194" cy="4564632"/>
          </a:xfrm>
          <a:noFill/>
          <a:ln/>
        </p:spPr>
        <p:txBody>
          <a:bodyPr vert="horz" lIns="92075" tIns="46038" rIns="92075" bIns="46038" rtlCol="0"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pt-BR" sz="36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Dinâmica do Sistema</a:t>
            </a:r>
            <a:r>
              <a:rPr lang="pt-BR" sz="3600" dirty="0">
                <a:solidFill>
                  <a:schemeClr val="accent2"/>
                </a:solidFill>
              </a:rPr>
              <a:t>:</a:t>
            </a:r>
            <a:endParaRPr lang="pt-BR" sz="3600" dirty="0"/>
          </a:p>
          <a:p>
            <a:pPr>
              <a:buFont typeface="Wingdings" pitchFamily="2" charset="2"/>
              <a:buNone/>
            </a:pPr>
            <a:r>
              <a:rPr lang="pt-BR" dirty="0"/>
              <a:t>  </a:t>
            </a:r>
            <a:r>
              <a:rPr lang="pt-BR" dirty="0" smtClean="0"/>
              <a:t>	 </a:t>
            </a:r>
            <a:r>
              <a:rPr lang="pt-BR" sz="2500" dirty="0"/>
              <a:t>Demanda Mundial 	    Preços   	     Receita de X</a:t>
            </a:r>
          </a:p>
          <a:p>
            <a:pPr>
              <a:buFont typeface="Wingdings" pitchFamily="2" charset="2"/>
              <a:buNone/>
            </a:pPr>
            <a:r>
              <a:rPr lang="pt-BR" sz="2500" dirty="0"/>
              <a:t>Considerando que:</a:t>
            </a:r>
          </a:p>
          <a:p>
            <a:pPr>
              <a:buFont typeface="Wingdings" pitchFamily="2" charset="2"/>
              <a:buNone/>
            </a:pPr>
            <a:r>
              <a:rPr lang="pt-BR" sz="2500" dirty="0"/>
              <a:t>a) Não existem oportunidades de I</a:t>
            </a:r>
          </a:p>
          <a:p>
            <a:pPr>
              <a:buFont typeface="Wingdings" pitchFamily="2" charset="2"/>
              <a:buNone/>
            </a:pPr>
            <a:r>
              <a:rPr lang="pt-BR" sz="2500" dirty="0"/>
              <a:t>b) Existe abundância de terras</a:t>
            </a:r>
          </a:p>
          <a:p>
            <a:pPr>
              <a:buFont typeface="Wingdings" pitchFamily="2" charset="2"/>
              <a:buNone/>
            </a:pPr>
            <a:r>
              <a:rPr lang="pt-BR" sz="2500" dirty="0"/>
              <a:t>c) Existe abundância de mão de obra    </a:t>
            </a:r>
            <a:r>
              <a:rPr lang="pt-BR" sz="2500" dirty="0" smtClean="0"/>
              <a:t>  </a:t>
            </a:r>
            <a:r>
              <a:rPr lang="pt-BR" dirty="0" smtClean="0"/>
              <a:t>Salário </a:t>
            </a:r>
            <a:r>
              <a:rPr lang="pt-BR" dirty="0" err="1"/>
              <a:t>cte</a:t>
            </a:r>
            <a:endParaRPr lang="pt-BR" dirty="0"/>
          </a:p>
          <a:p>
            <a:pPr>
              <a:buFont typeface="Wingdings" pitchFamily="2" charset="2"/>
              <a:buNone/>
            </a:pPr>
            <a:r>
              <a:rPr lang="pt-BR" sz="2500" dirty="0"/>
              <a:t>     </a:t>
            </a:r>
            <a:r>
              <a:rPr lang="pt-BR" sz="2000" dirty="0"/>
              <a:t>Lucros significam crescimento extensivo da produção</a:t>
            </a:r>
          </a:p>
          <a:p>
            <a:pPr algn="ctr">
              <a:buFont typeface="Wingdings" pitchFamily="2" charset="2"/>
              <a:buNone/>
            </a:pPr>
            <a:r>
              <a:rPr lang="pt-BR" dirty="0"/>
              <a:t> (Não existe incentivo a       produtividade física)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1159189" y="2583600"/>
            <a:ext cx="284163" cy="292100"/>
          </a:xfrm>
          <a:prstGeom prst="upArrow">
            <a:avLst>
              <a:gd name="adj1" fmla="val 50000"/>
              <a:gd name="adj2" fmla="val 51392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5449888" y="2583600"/>
            <a:ext cx="139700" cy="292100"/>
          </a:xfrm>
          <a:prstGeom prst="upArrow">
            <a:avLst>
              <a:gd name="adj1" fmla="val 50000"/>
              <a:gd name="adj2" fmla="val 104536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8320724" y="2520950"/>
            <a:ext cx="139700" cy="368300"/>
          </a:xfrm>
          <a:prstGeom prst="upArrow">
            <a:avLst>
              <a:gd name="adj1" fmla="val 50000"/>
              <a:gd name="adj2" fmla="val 131806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4022088" y="2673350"/>
            <a:ext cx="431800" cy="215900"/>
          </a:xfrm>
          <a:prstGeom prst="rightArrow">
            <a:avLst>
              <a:gd name="adj1" fmla="val 30880"/>
              <a:gd name="adj2" fmla="val 43963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5798623" y="2673350"/>
            <a:ext cx="444500" cy="215900"/>
          </a:xfrm>
          <a:prstGeom prst="rightArrow">
            <a:avLst>
              <a:gd name="adj1" fmla="val 50000"/>
              <a:gd name="adj2" fmla="val 102951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322" name="AutoShape 10"/>
          <p:cNvSpPr>
            <a:spLocks noChangeArrowheads="1"/>
          </p:cNvSpPr>
          <p:nvPr/>
        </p:nvSpPr>
        <p:spPr bwMode="auto">
          <a:xfrm>
            <a:off x="685465" y="5240249"/>
            <a:ext cx="215900" cy="368300"/>
          </a:xfrm>
          <a:prstGeom prst="upArrow">
            <a:avLst>
              <a:gd name="adj1" fmla="val 50000"/>
              <a:gd name="adj2" fmla="val 85286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323" name="AutoShape 11"/>
          <p:cNvSpPr>
            <a:spLocks noChangeArrowheads="1"/>
          </p:cNvSpPr>
          <p:nvPr/>
        </p:nvSpPr>
        <p:spPr bwMode="auto">
          <a:xfrm>
            <a:off x="6135173" y="5753650"/>
            <a:ext cx="215900" cy="215900"/>
          </a:xfrm>
          <a:prstGeom prst="upArrow">
            <a:avLst>
              <a:gd name="adj1" fmla="val 50000"/>
              <a:gd name="adj2" fmla="val 49995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324" name="AutoShape 12"/>
          <p:cNvSpPr>
            <a:spLocks noChangeArrowheads="1"/>
          </p:cNvSpPr>
          <p:nvPr/>
        </p:nvSpPr>
        <p:spPr bwMode="auto">
          <a:xfrm>
            <a:off x="5589588" y="4762550"/>
            <a:ext cx="215900" cy="215900"/>
          </a:xfrm>
          <a:prstGeom prst="rightArrow">
            <a:avLst>
              <a:gd name="adj1" fmla="val 50000"/>
              <a:gd name="adj2" fmla="val 5000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314162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A. Gremaud - Economia Brasileira </a:t>
            </a:r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12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6FBA947-BCF7-46B3-8D23-4DA11C9ADEFE}" type="slidenum">
              <a:rPr lang="pt-BR"/>
              <a:pPr/>
              <a:t>15</a:t>
            </a:fld>
            <a:endParaRPr lang="pt-BR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2075" tIns="46038" rIns="92075" bIns="46038" rtlCol="0"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pt-BR" sz="4400" dirty="0" smtClean="0"/>
              <a:t>CAFÉ: a </a:t>
            </a:r>
            <a:r>
              <a:rPr lang="pt-BR" sz="4400" dirty="0"/>
              <a:t>tendência à superprodução (II)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2732" y="2084833"/>
            <a:ext cx="11038268" cy="4385872"/>
          </a:xfrm>
          <a:noFill/>
          <a:ln/>
        </p:spPr>
        <p:txBody>
          <a:bodyPr vert="horz" lIns="92075" tIns="46038" rIns="92075" bIns="46038" rtlCol="0">
            <a:normAutofit fontScale="85000" lnSpcReduction="20000"/>
          </a:bodyPr>
          <a:lstStyle/>
          <a:p>
            <a:pPr>
              <a:buFont typeface="Wingdings" pitchFamily="2" charset="2"/>
              <a:buNone/>
            </a:pPr>
            <a:r>
              <a:rPr lang="pt-BR" sz="35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Expectativa seria</a:t>
            </a:r>
            <a:r>
              <a:rPr lang="pt-BR" sz="3500" dirty="0"/>
              <a:t>:</a:t>
            </a:r>
          </a:p>
          <a:p>
            <a:pPr>
              <a:buFont typeface="Wingdings" pitchFamily="2" charset="2"/>
              <a:buNone/>
            </a:pPr>
            <a:r>
              <a:rPr lang="pt-BR" sz="2600" dirty="0"/>
              <a:t>   </a:t>
            </a:r>
            <a:r>
              <a:rPr lang="pt-BR" sz="3000" dirty="0"/>
              <a:t>oferta       	     Preços            Receita            Produção</a:t>
            </a:r>
          </a:p>
          <a:p>
            <a:pPr>
              <a:buFont typeface="Wingdings" pitchFamily="2" charset="2"/>
              <a:buNone/>
            </a:pPr>
            <a:r>
              <a:rPr lang="pt-BR" sz="3000" dirty="0"/>
              <a:t>Porém: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pt-BR" sz="2600" dirty="0" smtClean="0"/>
              <a:t> Normalmente </a:t>
            </a:r>
            <a:r>
              <a:rPr lang="pt-BR" sz="2600" dirty="0"/>
              <a:t>queda das receitas significam, problemas no BP que podem ser corrigidos com desvalorização cambial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3000" dirty="0"/>
              <a:t>Desvalorização cambial significa: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3000" dirty="0"/>
              <a:t>* </a:t>
            </a:r>
            <a:r>
              <a:rPr lang="pt-BR" sz="2600" dirty="0"/>
              <a:t>manutenção em moeda nacional da receita do exportador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600" dirty="0"/>
              <a:t>* manutenção do nível de emprego e de produção</a:t>
            </a:r>
          </a:p>
          <a:p>
            <a:pPr>
              <a:buFont typeface="Wingdings" pitchFamily="2" charset="2"/>
              <a:buNone/>
            </a:pPr>
            <a:r>
              <a:rPr lang="pt-BR" sz="2600" dirty="0"/>
              <a:t>* socialização das perdas por meio da inflação</a:t>
            </a:r>
          </a:p>
          <a:p>
            <a:pPr>
              <a:buFont typeface="Wingdings" pitchFamily="2" charset="2"/>
              <a:buNone/>
            </a:pPr>
            <a:r>
              <a:rPr lang="pt-BR" sz="2600" dirty="0"/>
              <a:t>* </a:t>
            </a:r>
            <a:r>
              <a:rPr lang="pt-BR" sz="2600" dirty="0" smtClean="0"/>
              <a:t>Delfim Netto: “esconde</a:t>
            </a:r>
            <a:r>
              <a:rPr lang="pt-BR" sz="2600" dirty="0"/>
              <a:t>” sinal do </a:t>
            </a:r>
            <a:r>
              <a:rPr lang="pt-BR" sz="2600" dirty="0" smtClean="0"/>
              <a:t>mercado – </a:t>
            </a:r>
            <a:r>
              <a:rPr lang="pt-BR" sz="2600" u="sng" dirty="0" smtClean="0"/>
              <a:t>não reversão dos investimentos e da produção</a:t>
            </a:r>
            <a:endParaRPr lang="pt-BR" sz="2600" u="sng" dirty="0"/>
          </a:p>
          <a:p>
            <a:pPr>
              <a:buFont typeface="Wingdings" pitchFamily="2" charset="2"/>
              <a:buNone/>
            </a:pPr>
            <a:endParaRPr lang="pt-BR" sz="2000" dirty="0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772732" y="2517340"/>
            <a:ext cx="215900" cy="360362"/>
          </a:xfrm>
          <a:prstGeom prst="upArrow">
            <a:avLst>
              <a:gd name="adj1" fmla="val 50000"/>
              <a:gd name="adj2" fmla="val 83448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2807562" y="2655396"/>
            <a:ext cx="215900" cy="215900"/>
          </a:xfrm>
          <a:prstGeom prst="downArrow">
            <a:avLst>
              <a:gd name="adj1" fmla="val 50000"/>
              <a:gd name="adj2" fmla="val 50005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4759043" y="2600829"/>
            <a:ext cx="292100" cy="292100"/>
          </a:xfrm>
          <a:prstGeom prst="downArrow">
            <a:avLst>
              <a:gd name="adj1" fmla="val 50000"/>
              <a:gd name="adj2" fmla="val 50005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6810714" y="2667761"/>
            <a:ext cx="292100" cy="215900"/>
          </a:xfrm>
          <a:prstGeom prst="downArrow">
            <a:avLst>
              <a:gd name="adj1" fmla="val 50000"/>
              <a:gd name="adj2" fmla="val 50005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2182350" y="2691786"/>
            <a:ext cx="368300" cy="139700"/>
          </a:xfrm>
          <a:prstGeom prst="rightArrow">
            <a:avLst>
              <a:gd name="adj1" fmla="val 50000"/>
              <a:gd name="adj2" fmla="val 131830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4175514" y="2720842"/>
            <a:ext cx="368300" cy="139700"/>
          </a:xfrm>
          <a:prstGeom prst="rightArrow">
            <a:avLst>
              <a:gd name="adj1" fmla="val 50000"/>
              <a:gd name="adj2" fmla="val 131830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6206073" y="2705861"/>
            <a:ext cx="368300" cy="139700"/>
          </a:xfrm>
          <a:prstGeom prst="rightArrow">
            <a:avLst>
              <a:gd name="adj1" fmla="val 50000"/>
              <a:gd name="adj2" fmla="val 131830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095961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9289" y="476250"/>
            <a:ext cx="8569325" cy="57023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21959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2566988" y="4724400"/>
            <a:ext cx="7200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566989" y="3644900"/>
            <a:ext cx="1512887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640014" y="3933826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valorização</a:t>
            </a: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2566989" y="1844675"/>
            <a:ext cx="1512887" cy="863600"/>
          </a:xfrm>
          <a:prstGeom prst="rect">
            <a:avLst/>
          </a:prstGeom>
          <a:solidFill>
            <a:srgbClr val="ECD21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495550" y="1844675"/>
            <a:ext cx="17287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Receitas e investimentos positivos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4079875" y="3644900"/>
            <a:ext cx="1512888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4079875" y="2708276"/>
            <a:ext cx="1512888" cy="9366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4079875" y="1844675"/>
            <a:ext cx="1512888" cy="863600"/>
          </a:xfrm>
          <a:prstGeom prst="rect">
            <a:avLst/>
          </a:prstGeom>
          <a:solidFill>
            <a:srgbClr val="ECD21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4079875" y="3933825"/>
            <a:ext cx="172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/>
              <a:t>desvalorização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4008439" y="1844675"/>
            <a:ext cx="172878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Receitas e investimentos positivos</a:t>
            </a:r>
          </a:p>
        </p:txBody>
      </p: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2566989" y="2708276"/>
            <a:ext cx="1512887" cy="9366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 flipV="1">
            <a:off x="3287713" y="2924176"/>
            <a:ext cx="0" cy="504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 flipV="1">
            <a:off x="4727575" y="2924176"/>
            <a:ext cx="0" cy="504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315" name="Rectangle 27"/>
          <p:cNvSpPr>
            <a:spLocks noChangeArrowheads="1"/>
          </p:cNvSpPr>
          <p:nvPr/>
        </p:nvSpPr>
        <p:spPr bwMode="auto">
          <a:xfrm>
            <a:off x="5591175" y="3644900"/>
            <a:ext cx="1512888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317" name="Rectangle 29"/>
          <p:cNvSpPr>
            <a:spLocks noChangeArrowheads="1"/>
          </p:cNvSpPr>
          <p:nvPr/>
        </p:nvSpPr>
        <p:spPr bwMode="auto">
          <a:xfrm>
            <a:off x="5591175" y="2708276"/>
            <a:ext cx="1512888" cy="9366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>
            <a:off x="6240463" y="2852738"/>
            <a:ext cx="0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cxnSp>
        <p:nvCxnSpPr>
          <p:cNvPr id="12320" name="AutoShape 32"/>
          <p:cNvCxnSpPr>
            <a:cxnSpLocks noChangeShapeType="1"/>
            <a:stCxn id="12322" idx="1"/>
            <a:endCxn id="12317" idx="0"/>
          </p:cNvCxnSpPr>
          <p:nvPr/>
        </p:nvCxnSpPr>
        <p:spPr bwMode="auto">
          <a:xfrm rot="5400000" flipV="1">
            <a:off x="4607720" y="967582"/>
            <a:ext cx="1166812" cy="2314575"/>
          </a:xfrm>
          <a:prstGeom prst="curvedConnector3">
            <a:avLst>
              <a:gd name="adj1" fmla="val -18231"/>
            </a:avLst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12322" name="AutoShape 34"/>
          <p:cNvSpPr>
            <a:spLocks/>
          </p:cNvSpPr>
          <p:nvPr/>
        </p:nvSpPr>
        <p:spPr bwMode="auto">
          <a:xfrm rot="16200000">
            <a:off x="3863975" y="693738"/>
            <a:ext cx="215900" cy="1943100"/>
          </a:xfrm>
          <a:prstGeom prst="rightBrace">
            <a:avLst>
              <a:gd name="adj1" fmla="val 75000"/>
              <a:gd name="adj2" fmla="val 53264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5592763" y="4029075"/>
            <a:ext cx="172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/>
              <a:t>desvalorização</a:t>
            </a:r>
          </a:p>
        </p:txBody>
      </p:sp>
      <p:sp>
        <p:nvSpPr>
          <p:cNvPr id="12325" name="Rectangle 37"/>
          <p:cNvSpPr>
            <a:spLocks noChangeArrowheads="1"/>
          </p:cNvSpPr>
          <p:nvPr/>
        </p:nvSpPr>
        <p:spPr bwMode="auto">
          <a:xfrm>
            <a:off x="5591175" y="1844675"/>
            <a:ext cx="1512888" cy="863600"/>
          </a:xfrm>
          <a:prstGeom prst="rect">
            <a:avLst/>
          </a:prstGeom>
          <a:solidFill>
            <a:srgbClr val="ECD21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326" name="Text Box 38"/>
          <p:cNvSpPr txBox="1">
            <a:spLocks noChangeArrowheads="1"/>
          </p:cNvSpPr>
          <p:nvPr/>
        </p:nvSpPr>
        <p:spPr bwMode="auto">
          <a:xfrm>
            <a:off x="5375276" y="1844675"/>
            <a:ext cx="18002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600"/>
              <a:t>Receitas e investimentos positivos</a:t>
            </a:r>
          </a:p>
        </p:txBody>
      </p:sp>
      <p:sp>
        <p:nvSpPr>
          <p:cNvPr id="12327" name="AutoShape 39"/>
          <p:cNvSpPr>
            <a:spLocks/>
          </p:cNvSpPr>
          <p:nvPr/>
        </p:nvSpPr>
        <p:spPr bwMode="auto">
          <a:xfrm>
            <a:off x="7175500" y="2997201"/>
            <a:ext cx="71438" cy="1152525"/>
          </a:xfrm>
          <a:prstGeom prst="rightBrace">
            <a:avLst>
              <a:gd name="adj1" fmla="val 134444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2328" name="AutoShape 40"/>
          <p:cNvCxnSpPr>
            <a:cxnSpLocks noChangeShapeType="1"/>
            <a:stCxn id="12327" idx="1"/>
            <a:endCxn id="12326" idx="3"/>
          </p:cNvCxnSpPr>
          <p:nvPr/>
        </p:nvCxnSpPr>
        <p:spPr bwMode="auto">
          <a:xfrm flipH="1" flipV="1">
            <a:off x="7175501" y="2257425"/>
            <a:ext cx="85725" cy="1316038"/>
          </a:xfrm>
          <a:prstGeom prst="curvedConnector3">
            <a:avLst>
              <a:gd name="adj1" fmla="val -248148"/>
            </a:avLst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12329" name="AutoShape 41"/>
          <p:cNvSpPr>
            <a:spLocks/>
          </p:cNvSpPr>
          <p:nvPr/>
        </p:nvSpPr>
        <p:spPr bwMode="auto">
          <a:xfrm rot="16200000">
            <a:off x="4979988" y="-63499"/>
            <a:ext cx="360363" cy="3313112"/>
          </a:xfrm>
          <a:prstGeom prst="rightBrace">
            <a:avLst>
              <a:gd name="adj1" fmla="val 76615"/>
              <a:gd name="adj2" fmla="val 53264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330" name="Text Box 42"/>
          <p:cNvSpPr txBox="1">
            <a:spLocks noChangeArrowheads="1"/>
          </p:cNvSpPr>
          <p:nvPr/>
        </p:nvSpPr>
        <p:spPr bwMode="auto">
          <a:xfrm>
            <a:off x="1631951" y="4005263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cambio</a:t>
            </a:r>
          </a:p>
        </p:txBody>
      </p:sp>
      <p:sp>
        <p:nvSpPr>
          <p:cNvPr id="12331" name="Text Box 43"/>
          <p:cNvSpPr txBox="1">
            <a:spLocks noChangeArrowheads="1"/>
          </p:cNvSpPr>
          <p:nvPr/>
        </p:nvSpPr>
        <p:spPr bwMode="auto">
          <a:xfrm>
            <a:off x="1487487" y="2708275"/>
            <a:ext cx="125888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sz="1600"/>
              <a:t>Preço do café</a:t>
            </a:r>
          </a:p>
          <a:p>
            <a:r>
              <a:rPr lang="pt-BR" sz="1600"/>
              <a:t>(em libras)</a:t>
            </a:r>
          </a:p>
        </p:txBody>
      </p:sp>
      <p:sp>
        <p:nvSpPr>
          <p:cNvPr id="12332" name="Text Box 44"/>
          <p:cNvSpPr txBox="1">
            <a:spLocks noChangeArrowheads="1"/>
          </p:cNvSpPr>
          <p:nvPr/>
        </p:nvSpPr>
        <p:spPr bwMode="auto">
          <a:xfrm>
            <a:off x="1631950" y="2060576"/>
            <a:ext cx="1296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Y</a:t>
            </a:r>
            <a:r>
              <a:rPr lang="pt-BR" baseline="30000"/>
              <a:t>café</a:t>
            </a:r>
            <a:r>
              <a:rPr lang="pt-BR"/>
              <a:t>, I</a:t>
            </a:r>
          </a:p>
        </p:txBody>
      </p:sp>
      <p:sp>
        <p:nvSpPr>
          <p:cNvPr id="12333" name="Text Box 45"/>
          <p:cNvSpPr txBox="1">
            <a:spLocks noChangeArrowheads="1"/>
          </p:cNvSpPr>
          <p:nvPr/>
        </p:nvSpPr>
        <p:spPr bwMode="auto">
          <a:xfrm>
            <a:off x="3790951" y="4868863"/>
            <a:ext cx="720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1889</a:t>
            </a:r>
          </a:p>
        </p:txBody>
      </p:sp>
      <p:cxnSp>
        <p:nvCxnSpPr>
          <p:cNvPr id="12334" name="AutoShape 46"/>
          <p:cNvCxnSpPr>
            <a:cxnSpLocks noChangeShapeType="1"/>
          </p:cNvCxnSpPr>
          <p:nvPr/>
        </p:nvCxnSpPr>
        <p:spPr bwMode="auto">
          <a:xfrm rot="5400000" flipV="1">
            <a:off x="5868195" y="896145"/>
            <a:ext cx="1166813" cy="2314575"/>
          </a:xfrm>
          <a:prstGeom prst="curvedConnector3">
            <a:avLst>
              <a:gd name="adj1" fmla="val -18231"/>
            </a:avLst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12335" name="Rectangle 47"/>
          <p:cNvSpPr>
            <a:spLocks noChangeArrowheads="1"/>
          </p:cNvSpPr>
          <p:nvPr/>
        </p:nvSpPr>
        <p:spPr bwMode="auto">
          <a:xfrm>
            <a:off x="7104064" y="2708276"/>
            <a:ext cx="1512887" cy="9366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336" name="Line 48"/>
          <p:cNvSpPr>
            <a:spLocks noChangeShapeType="1"/>
          </p:cNvSpPr>
          <p:nvPr/>
        </p:nvSpPr>
        <p:spPr bwMode="auto">
          <a:xfrm>
            <a:off x="7680325" y="2852738"/>
            <a:ext cx="0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2337" name="Text Box 49"/>
          <p:cNvSpPr txBox="1">
            <a:spLocks noChangeArrowheads="1"/>
          </p:cNvSpPr>
          <p:nvPr/>
        </p:nvSpPr>
        <p:spPr bwMode="auto">
          <a:xfrm>
            <a:off x="5232401" y="4868863"/>
            <a:ext cx="720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1895</a:t>
            </a:r>
          </a:p>
        </p:txBody>
      </p:sp>
      <p:sp>
        <p:nvSpPr>
          <p:cNvPr id="12339" name="Rectangle 51"/>
          <p:cNvSpPr>
            <a:spLocks noChangeArrowheads="1"/>
          </p:cNvSpPr>
          <p:nvPr/>
        </p:nvSpPr>
        <p:spPr bwMode="auto">
          <a:xfrm>
            <a:off x="7104064" y="3644900"/>
            <a:ext cx="1512887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340" name="Text Box 52"/>
          <p:cNvSpPr txBox="1">
            <a:spLocks noChangeArrowheads="1"/>
          </p:cNvSpPr>
          <p:nvPr/>
        </p:nvSpPr>
        <p:spPr bwMode="auto">
          <a:xfrm>
            <a:off x="7175500" y="3933825"/>
            <a:ext cx="172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/>
              <a:t>valorização</a:t>
            </a:r>
          </a:p>
        </p:txBody>
      </p:sp>
      <p:sp>
        <p:nvSpPr>
          <p:cNvPr id="12341" name="Text Box 53"/>
          <p:cNvSpPr txBox="1">
            <a:spLocks noChangeArrowheads="1"/>
          </p:cNvSpPr>
          <p:nvPr/>
        </p:nvSpPr>
        <p:spPr bwMode="auto">
          <a:xfrm>
            <a:off x="6743700" y="4797426"/>
            <a:ext cx="719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1898</a:t>
            </a:r>
          </a:p>
        </p:txBody>
      </p:sp>
      <p:sp>
        <p:nvSpPr>
          <p:cNvPr id="12343" name="Rectangle 55"/>
          <p:cNvSpPr>
            <a:spLocks noChangeArrowheads="1"/>
          </p:cNvSpPr>
          <p:nvPr/>
        </p:nvSpPr>
        <p:spPr bwMode="auto">
          <a:xfrm>
            <a:off x="7104064" y="1844675"/>
            <a:ext cx="1512887" cy="863600"/>
          </a:xfrm>
          <a:prstGeom prst="rect">
            <a:avLst/>
          </a:prstGeom>
          <a:solidFill>
            <a:srgbClr val="8E7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344" name="Text Box 56"/>
          <p:cNvSpPr txBox="1">
            <a:spLocks noChangeArrowheads="1"/>
          </p:cNvSpPr>
          <p:nvPr/>
        </p:nvSpPr>
        <p:spPr bwMode="auto">
          <a:xfrm>
            <a:off x="7104064" y="1989139"/>
            <a:ext cx="15128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600"/>
              <a:t>Perdas na cafeicultura </a:t>
            </a:r>
          </a:p>
        </p:txBody>
      </p:sp>
      <p:sp>
        <p:nvSpPr>
          <p:cNvPr id="12345" name="AutoShape 57"/>
          <p:cNvSpPr>
            <a:spLocks/>
          </p:cNvSpPr>
          <p:nvPr/>
        </p:nvSpPr>
        <p:spPr bwMode="auto">
          <a:xfrm>
            <a:off x="8688388" y="3141663"/>
            <a:ext cx="215900" cy="1295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2347" name="AutoShape 59"/>
          <p:cNvCxnSpPr>
            <a:cxnSpLocks noChangeShapeType="1"/>
            <a:stCxn id="12345" idx="1"/>
            <a:endCxn id="12344" idx="3"/>
          </p:cNvCxnSpPr>
          <p:nvPr/>
        </p:nvCxnSpPr>
        <p:spPr bwMode="auto">
          <a:xfrm flipH="1" flipV="1">
            <a:off x="8616950" y="2279651"/>
            <a:ext cx="306388" cy="1509713"/>
          </a:xfrm>
          <a:prstGeom prst="curvedConnector3">
            <a:avLst>
              <a:gd name="adj1" fmla="val -68394"/>
            </a:avLst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48" name="AutoShape 60"/>
          <p:cNvCxnSpPr>
            <a:cxnSpLocks noChangeShapeType="1"/>
            <a:stCxn id="12329" idx="1"/>
            <a:endCxn id="12343" idx="0"/>
          </p:cNvCxnSpPr>
          <p:nvPr/>
        </p:nvCxnSpPr>
        <p:spPr bwMode="auto">
          <a:xfrm rot="5400000" flipV="1">
            <a:off x="6343651" y="327026"/>
            <a:ext cx="442912" cy="2592387"/>
          </a:xfrm>
          <a:prstGeom prst="curvedConnector3">
            <a:avLst>
              <a:gd name="adj1" fmla="val -49102"/>
            </a:avLst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12349" name="Rectangle 61"/>
          <p:cNvSpPr>
            <a:spLocks noGrp="1" noChangeArrowheads="1"/>
          </p:cNvSpPr>
          <p:nvPr>
            <p:ph type="title" idx="4294967295"/>
          </p:nvPr>
        </p:nvSpPr>
        <p:spPr>
          <a:xfrm>
            <a:off x="3081374" y="5500702"/>
            <a:ext cx="8229600" cy="1143000"/>
          </a:xfrm>
        </p:spPr>
        <p:txBody>
          <a:bodyPr/>
          <a:lstStyle/>
          <a:p>
            <a:r>
              <a:rPr lang="pt-BR" sz="4000" b="1" dirty="0"/>
              <a:t>Café, cambio e produção</a:t>
            </a:r>
            <a:r>
              <a:rPr lang="pt-BR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9019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2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2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2" dur="5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5" dur="5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9" dur="20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2" dur="20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5" dur="2000"/>
                                        <p:tgtEl>
                                          <p:spTgt spid="12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12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1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1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1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0" dur="5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3" dur="5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1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12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12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12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12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  <p:bldP spid="12299" grpId="0"/>
      <p:bldP spid="12300" grpId="0" animBg="1"/>
      <p:bldP spid="12301" grpId="0"/>
      <p:bldP spid="12302" grpId="0" animBg="1"/>
      <p:bldP spid="12305" grpId="0" animBg="1"/>
      <p:bldP spid="12306" grpId="0" animBg="1"/>
      <p:bldP spid="12307" grpId="0"/>
      <p:bldP spid="12308" grpId="0"/>
      <p:bldP spid="12310" grpId="0" animBg="1"/>
      <p:bldP spid="12312" grpId="0" animBg="1"/>
      <p:bldP spid="12313" grpId="0" animBg="1"/>
      <p:bldP spid="12315" grpId="0" animBg="1"/>
      <p:bldP spid="12317" grpId="0" animBg="1"/>
      <p:bldP spid="12318" grpId="0" animBg="1"/>
      <p:bldP spid="12322" grpId="0" animBg="1"/>
      <p:bldP spid="12322" grpId="1" animBg="1"/>
      <p:bldP spid="12323" grpId="0"/>
      <p:bldP spid="12325" grpId="0" animBg="1"/>
      <p:bldP spid="12326" grpId="0"/>
      <p:bldP spid="12327" grpId="0" animBg="1"/>
      <p:bldP spid="12327" grpId="1" animBg="1"/>
      <p:bldP spid="12329" grpId="0" animBg="1"/>
      <p:bldP spid="12329" grpId="1" animBg="1"/>
      <p:bldP spid="12329" grpId="2" animBg="1"/>
      <p:bldP spid="12333" grpId="0"/>
      <p:bldP spid="12335" grpId="0" animBg="1"/>
      <p:bldP spid="12335" grpId="1" animBg="1"/>
      <p:bldP spid="12336" grpId="0" animBg="1"/>
      <p:bldP spid="12336" grpId="1" animBg="1"/>
      <p:bldP spid="12337" grpId="0"/>
      <p:bldP spid="12339" grpId="0" animBg="1"/>
      <p:bldP spid="12340" grpId="0"/>
      <p:bldP spid="12341" grpId="0"/>
      <p:bldP spid="12343" grpId="0" animBg="1"/>
      <p:bldP spid="12344" grpId="0"/>
      <p:bldP spid="1234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2075" tIns="46038" rIns="92075" bIns="46038" rtlCol="0"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pt-BR"/>
              <a:t>As dificuldades da Cafeicultura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1962" y="2084832"/>
            <a:ext cx="9792238" cy="4929188"/>
          </a:xfrm>
          <a:noFill/>
          <a:ln/>
        </p:spPr>
        <p:txBody>
          <a:bodyPr vert="horz" lIns="92075" tIns="46038" rIns="92075" bIns="46038" rtlCol="0">
            <a:normAutofit/>
          </a:bodyPr>
          <a:lstStyle/>
          <a:p>
            <a:pPr lvl="1">
              <a:buFont typeface="Symbol" pitchFamily="18" charset="2"/>
              <a:buChar char="Þ"/>
            </a:pPr>
            <a:r>
              <a:rPr lang="pt-BR" dirty="0"/>
              <a:t> </a:t>
            </a:r>
            <a:r>
              <a:rPr lang="pt-BR" sz="2800" dirty="0"/>
              <a:t>até 1894 preços em ascensão, combinados com desvalorização cambial desde 1891; </a:t>
            </a:r>
          </a:p>
          <a:p>
            <a:pPr lvl="1">
              <a:buFont typeface="Symbol" pitchFamily="18" charset="2"/>
              <a:buChar char="Þ"/>
            </a:pPr>
            <a:r>
              <a:rPr lang="pt-BR" sz="2800" dirty="0"/>
              <a:t> depois queda de preços atenuada por desvalorização cambial</a:t>
            </a:r>
          </a:p>
          <a:p>
            <a:pPr lvl="2">
              <a:buFont typeface="Symbol" pitchFamily="18" charset="2"/>
              <a:buChar char="Þ"/>
            </a:pPr>
            <a:r>
              <a:rPr lang="pt-BR" sz="2000" dirty="0"/>
              <a:t>perspectiva de manutenção dos investimentos e aumento de oferta (apesar de proibições)</a:t>
            </a:r>
          </a:p>
          <a:p>
            <a:pPr lvl="1">
              <a:buFont typeface="Symbol" pitchFamily="18" charset="2"/>
              <a:buChar char="Þ"/>
            </a:pPr>
            <a:r>
              <a:rPr lang="pt-BR" sz="2800" dirty="0"/>
              <a:t>Século XX: valorização e entrada das safras fruto dos investimentos anteriores</a:t>
            </a:r>
          </a:p>
          <a:p>
            <a:pPr lvl="1">
              <a:buFont typeface="Symbol" pitchFamily="18" charset="2"/>
              <a:buChar char="Þ"/>
            </a:pPr>
            <a:r>
              <a:rPr lang="pt-BR" sz="2800" dirty="0"/>
              <a:t>1905: perspectiva </a:t>
            </a:r>
            <a:r>
              <a:rPr lang="pt-BR" sz="2800" dirty="0" err="1"/>
              <a:t>supersafra</a:t>
            </a:r>
            <a:r>
              <a:rPr lang="pt-BR" sz="2800" dirty="0"/>
              <a:t> e queda de preços </a:t>
            </a:r>
          </a:p>
          <a:p>
            <a:pPr lvl="1">
              <a:buFontTx/>
              <a:buNone/>
            </a:pPr>
            <a:r>
              <a:rPr lang="pt-BR" sz="2800" dirty="0"/>
              <a:t>				   </a:t>
            </a:r>
            <a:r>
              <a:rPr lang="pt-BR" sz="4400" dirty="0">
                <a:solidFill>
                  <a:schemeClr val="hlink"/>
                </a:solidFill>
              </a:rPr>
              <a:t>Algo deve ser feito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2225809" y="5527988"/>
            <a:ext cx="1206500" cy="292100"/>
          </a:xfrm>
          <a:prstGeom prst="rightArrow">
            <a:avLst>
              <a:gd name="adj1" fmla="val 50000"/>
              <a:gd name="adj2" fmla="val 206541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72599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A. Gremaud - Economia Brasileira 1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491DAD-A433-436A-B223-ED51C5084382}" type="slidenum">
              <a:rPr lang="pt-BR"/>
              <a:pPr/>
              <a:t>19</a:t>
            </a:fld>
            <a:endParaRPr lang="pt-B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80189" y="743378"/>
            <a:ext cx="8229600" cy="710952"/>
          </a:xfrm>
          <a:noFill/>
          <a:ln/>
        </p:spPr>
        <p:txBody>
          <a:bodyPr vert="horz" lIns="92075" tIns="46038" rIns="92075" bIns="46038" rtlCol="0"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pt-BR" sz="4000" dirty="0"/>
              <a:t>O 1º Plano de Valorização do Café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518" y="1868802"/>
            <a:ext cx="11715482" cy="5160066"/>
          </a:xfrm>
          <a:noFill/>
          <a:ln/>
        </p:spPr>
        <p:txBody>
          <a:bodyPr vert="horz" lIns="92075" tIns="46038" rIns="92075" bIns="46038" rtlCol="0"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pt-BR" sz="2400" dirty="0"/>
              <a:t> </a:t>
            </a:r>
            <a:r>
              <a:rPr lang="pt-BR" sz="3200" dirty="0"/>
              <a:t>Início século XX – primeiras intervenções:</a:t>
            </a:r>
          </a:p>
          <a:p>
            <a:pPr lvl="2"/>
            <a:r>
              <a:rPr lang="pt-BR" sz="2800" dirty="0" smtClean="0"/>
              <a:t>1901: </a:t>
            </a:r>
            <a:r>
              <a:rPr lang="pt-BR" sz="2800" dirty="0"/>
              <a:t>Taxação sobre novas plantações</a:t>
            </a:r>
            <a:r>
              <a:rPr lang="pt-BR" sz="3600" dirty="0"/>
              <a:t> </a:t>
            </a:r>
            <a:r>
              <a:rPr lang="pt-BR" sz="2800" dirty="0"/>
              <a:t>– percepção de desequilíbrio clara </a:t>
            </a:r>
          </a:p>
          <a:p>
            <a:pPr lvl="2"/>
            <a:r>
              <a:rPr lang="pt-BR" sz="2800" dirty="0"/>
              <a:t>Vários debates sobre o que fazer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pt-BR" sz="2800" dirty="0"/>
              <a:t> 1905/06 – Convênio de Taubaté </a:t>
            </a:r>
            <a:r>
              <a:rPr lang="pt-BR" sz="2800" dirty="0" smtClean="0"/>
              <a:t>–  </a:t>
            </a:r>
            <a:r>
              <a:rPr lang="pt-BR" sz="2800" dirty="0"/>
              <a:t>1º Plano de Valorização do Café </a:t>
            </a:r>
            <a:endParaRPr lang="pt-BR" sz="28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pt-BR" sz="2800" dirty="0"/>
              <a:t>	</a:t>
            </a:r>
            <a:r>
              <a:rPr lang="pt-BR" sz="2800" dirty="0" smtClean="0"/>
              <a:t>	 </a:t>
            </a:r>
            <a:r>
              <a:rPr lang="pt-BR" sz="2800" dirty="0" smtClean="0">
                <a:solidFill>
                  <a:srgbClr val="FF0000"/>
                </a:solidFill>
              </a:rPr>
              <a:t>(</a:t>
            </a:r>
            <a:r>
              <a:rPr lang="pt-BR" sz="2800" dirty="0">
                <a:solidFill>
                  <a:srgbClr val="FF0000"/>
                </a:solidFill>
              </a:rPr>
              <a:t>fim d</a:t>
            </a:r>
            <a:r>
              <a:rPr lang="pt-BR" sz="2800" dirty="0" smtClean="0">
                <a:solidFill>
                  <a:srgbClr val="FF0000"/>
                </a:solidFill>
              </a:rPr>
              <a:t>o </a:t>
            </a:r>
            <a:r>
              <a:rPr lang="pt-BR" sz="2800" dirty="0">
                <a:solidFill>
                  <a:srgbClr val="FF0000"/>
                </a:solidFill>
              </a:rPr>
              <a:t>mercado livre de café)</a:t>
            </a:r>
            <a:r>
              <a:rPr lang="pt-BR" sz="2800" dirty="0"/>
              <a:t> </a:t>
            </a:r>
          </a:p>
          <a:p>
            <a:pPr lvl="1">
              <a:lnSpc>
                <a:spcPct val="90000"/>
              </a:lnSpc>
              <a:buSzPct val="160000"/>
              <a:buFont typeface="Wingdings" pitchFamily="2" charset="2"/>
              <a:buChar char="Ä"/>
            </a:pPr>
            <a:r>
              <a:rPr lang="pt-BR" sz="3200" dirty="0"/>
              <a:t> Governo retira oferta do mercado (estoca) a fim de </a:t>
            </a:r>
            <a:r>
              <a:rPr lang="pt-BR" sz="3200" dirty="0">
                <a:solidFill>
                  <a:schemeClr val="accent2"/>
                </a:solidFill>
              </a:rPr>
              <a:t>sustentar os preços</a:t>
            </a:r>
            <a:r>
              <a:rPr lang="pt-BR" sz="3200" dirty="0"/>
              <a:t> - recolocação dos estoques em momento posterior (de queda de oferta)</a:t>
            </a:r>
          </a:p>
          <a:p>
            <a:pPr lvl="2">
              <a:lnSpc>
                <a:spcPct val="90000"/>
              </a:lnSpc>
            </a:pPr>
            <a:r>
              <a:rPr lang="pt-BR" sz="2800" dirty="0"/>
              <a:t>diminuição de volatilidade, diminuição dos riscos </a:t>
            </a:r>
            <a:r>
              <a:rPr lang="pt-BR" sz="1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5372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ço Reservado para Texto 5"/>
          <p:cNvSpPr>
            <a:spLocks noGrp="1"/>
          </p:cNvSpPr>
          <p:nvPr>
            <p:ph type="body" sz="half" idx="2"/>
          </p:nvPr>
        </p:nvSpPr>
        <p:spPr>
          <a:xfrm>
            <a:off x="17141825" y="7290743"/>
            <a:ext cx="3200400" cy="1463040"/>
          </a:xfrm>
        </p:spPr>
        <p:txBody>
          <a:bodyPr>
            <a:normAutofit/>
          </a:bodyPr>
          <a:lstStyle/>
          <a:p>
            <a:pPr algn="ctr"/>
            <a:r>
              <a:rPr lang="pt-BR" sz="3200" dirty="0" smtClean="0">
                <a:solidFill>
                  <a:srgbClr val="7030A0"/>
                </a:solidFill>
              </a:rPr>
              <a:t>Consequências macroeconômicas  </a:t>
            </a:r>
            <a:endParaRPr lang="pt-BR" sz="3200" dirty="0">
              <a:solidFill>
                <a:srgbClr val="7030A0"/>
              </a:solidFill>
            </a:endParaRPr>
          </a:p>
        </p:txBody>
      </p:sp>
      <p:sp>
        <p:nvSpPr>
          <p:cNvPr id="35842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>
                <a:solidFill>
                  <a:srgbClr val="7030A0"/>
                </a:solidFill>
              </a:rPr>
              <a:t>Aula 06: </a:t>
            </a:r>
            <a:r>
              <a:rPr lang="pt-BR" sz="3200" b="1" dirty="0" smtClean="0">
                <a:solidFill>
                  <a:srgbClr val="7030A0"/>
                </a:solidFill>
              </a:rPr>
              <a:t>Da</a:t>
            </a:r>
            <a:r>
              <a:rPr lang="pt-BR" sz="3200" b="1" dirty="0" smtClean="0">
                <a:solidFill>
                  <a:srgbClr val="7030A0"/>
                </a:solidFill>
              </a:rPr>
              <a:t> </a:t>
            </a:r>
            <a:r>
              <a:rPr lang="pt-BR" sz="3200" b="1" dirty="0" smtClean="0">
                <a:solidFill>
                  <a:srgbClr val="7030A0"/>
                </a:solidFill>
              </a:rPr>
              <a:t>POLITICA de VALORIZAÇÃO </a:t>
            </a:r>
            <a:r>
              <a:rPr lang="pt-BR" sz="3200" b="1" dirty="0" smtClean="0">
                <a:solidFill>
                  <a:srgbClr val="7030A0"/>
                </a:solidFill>
              </a:rPr>
              <a:t>Cambial à Valorização do </a:t>
            </a:r>
            <a:r>
              <a:rPr lang="pt-BR" sz="3200" b="1" dirty="0" smtClean="0">
                <a:solidFill>
                  <a:srgbClr val="7030A0"/>
                </a:solidFill>
              </a:rPr>
              <a:t>CAFÉ e a CAIXA de Conversão </a:t>
            </a:r>
            <a:endParaRPr lang="pt-BR" sz="3200" b="1" dirty="0">
              <a:solidFill>
                <a:srgbClr val="7030A0"/>
              </a:solidFill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12188952" cy="4572000"/>
          </a:xfrm>
        </p:spPr>
      </p:sp>
      <p:sp>
        <p:nvSpPr>
          <p:cNvPr id="4" name="CaixaDeTexto 3"/>
          <p:cNvSpPr txBox="1"/>
          <p:nvPr/>
        </p:nvSpPr>
        <p:spPr>
          <a:xfrm>
            <a:off x="8801100" y="5234940"/>
            <a:ext cx="31203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Murtinho, Leopoldo de Bulhões e David Campista</a:t>
            </a:r>
            <a:endParaRPr lang="pt-BR" sz="2400" dirty="0" smtClean="0"/>
          </a:p>
        </p:txBody>
      </p:sp>
      <p:pic>
        <p:nvPicPr>
          <p:cNvPr id="2050" name="Picture 2" descr="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4751" y="142875"/>
            <a:ext cx="32194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pho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2875"/>
            <a:ext cx="31813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brasil.estadao.com.br/blogs/arquivo/wp-content/uploads/sites/75/2011/02/26_Caf%C3%A9_recorte_26.2.1906_B-185x3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6678" y="174103"/>
            <a:ext cx="3034747" cy="4255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657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/>
              <a:t>Parte III Capítulo 12</a:t>
            </a:r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Gremaud, Vasconcellos e Toneto Jr.</a:t>
            </a:r>
          </a:p>
        </p:txBody>
      </p:sp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A06C-DD0E-4BB1-AABF-563AD7339A2C}" type="slidenum">
              <a:rPr lang="pt-BR"/>
              <a:pPr/>
              <a:t>20</a:t>
            </a:fld>
            <a:endParaRPr lang="pt-BR"/>
          </a:p>
        </p:txBody>
      </p:sp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6629" y="315686"/>
            <a:ext cx="9144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310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/>
              <a:t>Valorização do café: pressupostos 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8469" y="1947931"/>
            <a:ext cx="10189334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pt-BR" sz="4300" b="1" dirty="0" smtClean="0">
                <a:solidFill>
                  <a:schemeClr val="accent2"/>
                </a:solidFill>
              </a:rPr>
              <a:t>controle </a:t>
            </a:r>
            <a:r>
              <a:rPr lang="pt-BR" sz="4300" b="1" dirty="0">
                <a:solidFill>
                  <a:schemeClr val="accent2"/>
                </a:solidFill>
              </a:rPr>
              <a:t>sobre a oferta no mercado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pt-BR" sz="3900" dirty="0"/>
              <a:t>Brasil maior produtor mundial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pt-BR" sz="4300" b="1" dirty="0" err="1">
                <a:solidFill>
                  <a:schemeClr val="accent2"/>
                </a:solidFill>
              </a:rPr>
              <a:t>I</a:t>
            </a:r>
            <a:r>
              <a:rPr lang="pt-BR" sz="4300" b="1" dirty="0" err="1" smtClean="0">
                <a:solidFill>
                  <a:schemeClr val="accent2"/>
                </a:solidFill>
              </a:rPr>
              <a:t>nelasticidade</a:t>
            </a:r>
            <a:r>
              <a:rPr lang="pt-BR" sz="4300" b="1" dirty="0" smtClean="0">
                <a:solidFill>
                  <a:schemeClr val="accent2"/>
                </a:solidFill>
              </a:rPr>
              <a:t> </a:t>
            </a:r>
            <a:r>
              <a:rPr lang="pt-BR" sz="4300" b="1" dirty="0">
                <a:solidFill>
                  <a:schemeClr val="accent2"/>
                </a:solidFill>
              </a:rPr>
              <a:t>da demanda</a:t>
            </a:r>
            <a:r>
              <a:rPr lang="pt-BR" sz="4300" dirty="0"/>
              <a:t> (aumento de receita)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pt-BR" sz="3900" dirty="0"/>
              <a:t> testes parecem confirmar (problema levantado depois)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pt-BR" sz="4300" b="1" dirty="0" smtClean="0">
                <a:solidFill>
                  <a:schemeClr val="accent2"/>
                </a:solidFill>
              </a:rPr>
              <a:t>Reversão </a:t>
            </a:r>
            <a:r>
              <a:rPr lang="pt-BR" sz="4300" b="1" dirty="0">
                <a:solidFill>
                  <a:schemeClr val="accent2"/>
                </a:solidFill>
              </a:rPr>
              <a:t>da </a:t>
            </a:r>
            <a:r>
              <a:rPr lang="pt-BR" sz="4300" b="1" dirty="0" smtClean="0">
                <a:solidFill>
                  <a:schemeClr val="accent2"/>
                </a:solidFill>
              </a:rPr>
              <a:t>oferta</a:t>
            </a:r>
            <a:r>
              <a:rPr lang="pt-BR" sz="4300" dirty="0" smtClean="0"/>
              <a:t> - desequilíbrio temporário</a:t>
            </a:r>
            <a:endParaRPr lang="pt-BR" sz="4300" b="1" dirty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pt-BR" sz="3900" dirty="0">
                <a:solidFill>
                  <a:srgbClr val="FF0000"/>
                </a:solidFill>
              </a:rPr>
              <a:t>problema a longo prazo</a:t>
            </a:r>
            <a:r>
              <a:rPr lang="pt-BR" sz="3900" dirty="0"/>
              <a:t>  (1º PVC controle)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292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A. Gremaud - Economia Brasileira 1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0BAE7FC-4842-4802-B545-B3496567EAC3}" type="slidenum">
              <a:rPr lang="pt-BR"/>
              <a:pPr/>
              <a:t>22</a:t>
            </a:fld>
            <a:endParaRPr lang="pt-BR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53124" y="661710"/>
            <a:ext cx="10457875" cy="725488"/>
          </a:xfrm>
          <a:noFill/>
          <a:ln/>
        </p:spPr>
        <p:txBody>
          <a:bodyPr vert="horz" lIns="92075" tIns="46038" rIns="92075" bIns="46038" rtlCol="0" anchor="ctr"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pt-BR" dirty="0"/>
              <a:t>O 1º Plano de Valorização do Café : implementação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642" y="1571636"/>
            <a:ext cx="11062952" cy="5357826"/>
          </a:xfrm>
          <a:noFill/>
          <a:ln/>
        </p:spPr>
        <p:txBody>
          <a:bodyPr vert="horz" lIns="92075" tIns="46038" rIns="92075" bIns="46038" rtlCol="0">
            <a:normAutofit/>
          </a:bodyPr>
          <a:lstStyle/>
          <a:p>
            <a:pPr>
              <a:lnSpc>
                <a:spcPct val="80000"/>
              </a:lnSpc>
            </a:pPr>
            <a:r>
              <a:rPr lang="pt-BR" sz="2400" dirty="0"/>
              <a:t>Dificuldade para implementação</a:t>
            </a:r>
            <a:endParaRPr lang="pt-BR" sz="2800" dirty="0"/>
          </a:p>
          <a:p>
            <a:pPr lvl="1">
              <a:lnSpc>
                <a:spcPct val="80000"/>
              </a:lnSpc>
            </a:pPr>
            <a:r>
              <a:rPr lang="pt-BR" sz="2000" dirty="0"/>
              <a:t>Credores estrangeiros e governo federal resistem</a:t>
            </a:r>
          </a:p>
          <a:p>
            <a:pPr lvl="1">
              <a:lnSpc>
                <a:spcPct val="80000"/>
              </a:lnSpc>
            </a:pPr>
            <a:r>
              <a:rPr lang="pt-BR" sz="2000" dirty="0"/>
              <a:t>São Paulo assume inicialmente</a:t>
            </a:r>
          </a:p>
          <a:p>
            <a:pPr>
              <a:lnSpc>
                <a:spcPct val="80000"/>
              </a:lnSpc>
            </a:pPr>
            <a:r>
              <a:rPr lang="pt-BR" sz="2400" dirty="0"/>
              <a:t>Como financiar a estocagem ?</a:t>
            </a:r>
          </a:p>
          <a:p>
            <a:pPr lvl="1">
              <a:lnSpc>
                <a:spcPct val="80000"/>
              </a:lnSpc>
              <a:buFont typeface="Monotype Sorts" charset="2"/>
              <a:buChar char="F"/>
            </a:pPr>
            <a:r>
              <a:rPr lang="pt-BR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empréstimos externos:</a:t>
            </a:r>
            <a:r>
              <a:rPr lang="pt-BR" sz="2000" dirty="0"/>
              <a:t> impostos sobre exportação pagam juros e venda o principal</a:t>
            </a:r>
          </a:p>
          <a:p>
            <a:pPr>
              <a:lnSpc>
                <a:spcPct val="80000"/>
              </a:lnSpc>
            </a:pPr>
            <a:r>
              <a:rPr lang="pt-BR" sz="2400" dirty="0"/>
              <a:t>Tentativas significativas de controle da oferta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pt-BR" sz="2000" dirty="0"/>
              <a:t>Impostos sobre novos plantios</a:t>
            </a:r>
          </a:p>
          <a:p>
            <a:pPr lvl="1">
              <a:lnSpc>
                <a:spcPct val="80000"/>
              </a:lnSpc>
              <a:buFont typeface="Monotype Sorts" charset="2"/>
              <a:buChar char="F"/>
            </a:pPr>
            <a:r>
              <a:rPr lang="pt-BR" sz="2000" dirty="0"/>
              <a:t>Estocagem de alguns tipos de café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pt-BR" sz="2400" dirty="0"/>
              <a:t>Plano dá certo ?</a:t>
            </a:r>
            <a:endParaRPr lang="pt-BR" sz="2800" dirty="0"/>
          </a:p>
          <a:p>
            <a:pPr lvl="1">
              <a:lnSpc>
                <a:spcPct val="90000"/>
              </a:lnSpc>
            </a:pPr>
            <a:r>
              <a:rPr lang="pt-BR" sz="2000" dirty="0"/>
              <a:t>curto prazo O.K.: preço estabiliza e sobe; venda dos estoques (antes IGM), dívida paga, controle da oferta</a:t>
            </a:r>
            <a:endParaRPr lang="pt-BR" sz="2400" dirty="0"/>
          </a:p>
          <a:p>
            <a:pPr lvl="1">
              <a:lnSpc>
                <a:spcPct val="90000"/>
              </a:lnSpc>
            </a:pPr>
            <a:r>
              <a:rPr lang="pt-BR" sz="2000" dirty="0"/>
              <a:t>ganho/controle dos importadores ?</a:t>
            </a:r>
          </a:p>
          <a:p>
            <a:pPr lvl="1">
              <a:lnSpc>
                <a:spcPct val="90000"/>
              </a:lnSpc>
            </a:pPr>
            <a:r>
              <a:rPr lang="pt-BR" sz="2000" dirty="0"/>
              <a:t>Longo prazo ?</a:t>
            </a:r>
          </a:p>
        </p:txBody>
      </p:sp>
    </p:spTree>
    <p:extLst>
      <p:ext uri="{BB962C8B-B14F-4D97-AF65-F5344CB8AC3E}">
        <p14:creationId xmlns:p14="http://schemas.microsoft.com/office/powerpoint/2010/main" val="62698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919289" y="692150"/>
            <a:ext cx="8497887" cy="54737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15525043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84" name="Rectangle 12"/>
          <p:cNvSpPr>
            <a:spLocks noGrp="1"/>
          </p:cNvSpPr>
          <p:nvPr>
            <p:ph type="title"/>
          </p:nvPr>
        </p:nvSpPr>
        <p:spPr>
          <a:xfrm>
            <a:off x="1483533" y="206048"/>
            <a:ext cx="10871200" cy="990600"/>
          </a:xfrm>
        </p:spPr>
        <p:txBody>
          <a:bodyPr/>
          <a:lstStyle/>
          <a:p>
            <a:r>
              <a:rPr lang="pt-BR" dirty="0" smtClean="0"/>
              <a:t>POLITICAS DE Valorização (Defesa) do Café</a:t>
            </a:r>
          </a:p>
        </p:txBody>
      </p:sp>
      <p:sp>
        <p:nvSpPr>
          <p:cNvPr id="131087" name="Text Box 15"/>
          <p:cNvSpPr txBox="1">
            <a:spLocks noChangeArrowheads="1"/>
          </p:cNvSpPr>
          <p:nvPr/>
        </p:nvSpPr>
        <p:spPr bwMode="auto">
          <a:xfrm>
            <a:off x="1992313" y="2133601"/>
            <a:ext cx="172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131088" name="Rectangle 16"/>
          <p:cNvSpPr>
            <a:spLocks noChangeArrowheads="1"/>
          </p:cNvSpPr>
          <p:nvPr/>
        </p:nvSpPr>
        <p:spPr bwMode="auto">
          <a:xfrm>
            <a:off x="695460" y="1916113"/>
            <a:ext cx="3024053" cy="362188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1089" name="Text Box 17"/>
          <p:cNvSpPr txBox="1">
            <a:spLocks noChangeArrowheads="1"/>
          </p:cNvSpPr>
          <p:nvPr/>
        </p:nvSpPr>
        <p:spPr bwMode="auto">
          <a:xfrm>
            <a:off x="1204738" y="1836709"/>
            <a:ext cx="18716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pt-BR" sz="2800" b="1" dirty="0"/>
              <a:t>Defesa esporádica</a:t>
            </a:r>
          </a:p>
        </p:txBody>
      </p:sp>
      <p:sp>
        <p:nvSpPr>
          <p:cNvPr id="131090" name="Text Box 18"/>
          <p:cNvSpPr txBox="1">
            <a:spLocks noChangeArrowheads="1"/>
          </p:cNvSpPr>
          <p:nvPr/>
        </p:nvSpPr>
        <p:spPr bwMode="auto">
          <a:xfrm>
            <a:off x="978795" y="2834345"/>
            <a:ext cx="2386530" cy="134806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pt-BR" sz="2400"/>
              <a:t>3 intervenções</a:t>
            </a:r>
          </a:p>
          <a:p>
            <a:pPr>
              <a:lnSpc>
                <a:spcPct val="70000"/>
              </a:lnSpc>
              <a:spcBef>
                <a:spcPct val="20000"/>
              </a:spcBef>
              <a:buFontTx/>
              <a:buChar char="•"/>
            </a:pPr>
            <a:r>
              <a:rPr lang="pt-BR" sz="2400"/>
              <a:t>   1906</a:t>
            </a:r>
          </a:p>
          <a:p>
            <a:pPr>
              <a:lnSpc>
                <a:spcPct val="70000"/>
              </a:lnSpc>
              <a:spcBef>
                <a:spcPct val="20000"/>
              </a:spcBef>
              <a:buFontTx/>
              <a:buChar char="•"/>
            </a:pPr>
            <a:r>
              <a:rPr lang="pt-BR" sz="2400"/>
              <a:t>   1917</a:t>
            </a:r>
          </a:p>
          <a:p>
            <a:pPr>
              <a:lnSpc>
                <a:spcPct val="70000"/>
              </a:lnSpc>
              <a:spcBef>
                <a:spcPct val="20000"/>
              </a:spcBef>
              <a:buFontTx/>
              <a:buChar char="•"/>
            </a:pPr>
            <a:r>
              <a:rPr lang="pt-BR" sz="2400"/>
              <a:t>   1921</a:t>
            </a:r>
          </a:p>
        </p:txBody>
      </p:sp>
      <p:sp>
        <p:nvSpPr>
          <p:cNvPr id="131091" name="Text Box 19"/>
          <p:cNvSpPr txBox="1">
            <a:spLocks noChangeArrowheads="1"/>
          </p:cNvSpPr>
          <p:nvPr/>
        </p:nvSpPr>
        <p:spPr bwMode="auto">
          <a:xfrm>
            <a:off x="978795" y="4376645"/>
            <a:ext cx="2378064" cy="10156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dirty="0"/>
              <a:t>Só na primeira algum controle de expansão da oferta</a:t>
            </a:r>
          </a:p>
        </p:txBody>
      </p:sp>
      <p:sp>
        <p:nvSpPr>
          <p:cNvPr id="131092" name="Text Box 20"/>
          <p:cNvSpPr txBox="1">
            <a:spLocks noChangeArrowheads="1"/>
          </p:cNvSpPr>
          <p:nvPr/>
        </p:nvSpPr>
        <p:spPr bwMode="auto">
          <a:xfrm>
            <a:off x="4511676" y="2060576"/>
            <a:ext cx="18716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000" b="1"/>
              <a:t>Defesa esporádica</a:t>
            </a:r>
          </a:p>
        </p:txBody>
      </p:sp>
      <p:sp>
        <p:nvSpPr>
          <p:cNvPr id="131093" name="Rectangle 21"/>
          <p:cNvSpPr>
            <a:spLocks noChangeArrowheads="1"/>
          </p:cNvSpPr>
          <p:nvPr/>
        </p:nvSpPr>
        <p:spPr bwMode="auto">
          <a:xfrm>
            <a:off x="3863976" y="1916113"/>
            <a:ext cx="2879726" cy="35290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1094" name="Text Box 22"/>
          <p:cNvSpPr txBox="1">
            <a:spLocks noChangeArrowheads="1"/>
          </p:cNvSpPr>
          <p:nvPr/>
        </p:nvSpPr>
        <p:spPr bwMode="auto">
          <a:xfrm>
            <a:off x="3936499" y="1885906"/>
            <a:ext cx="252495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b="1" dirty="0"/>
              <a:t>Defesa permanente</a:t>
            </a:r>
          </a:p>
        </p:txBody>
      </p:sp>
      <p:sp>
        <p:nvSpPr>
          <p:cNvPr id="131095" name="Text Box 23"/>
          <p:cNvSpPr txBox="1">
            <a:spLocks noChangeArrowheads="1"/>
          </p:cNvSpPr>
          <p:nvPr/>
        </p:nvSpPr>
        <p:spPr bwMode="auto">
          <a:xfrm>
            <a:off x="4220190" y="2984476"/>
            <a:ext cx="2241261" cy="193899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pt-BR" sz="2400" dirty="0"/>
              <a:t>Realizado pelo Instituto de Defesa do Café de São Paulo a partir de 1924</a:t>
            </a:r>
          </a:p>
        </p:txBody>
      </p:sp>
      <p:sp>
        <p:nvSpPr>
          <p:cNvPr id="131096" name="Rectangle 24"/>
          <p:cNvSpPr>
            <a:spLocks noChangeArrowheads="1"/>
          </p:cNvSpPr>
          <p:nvPr/>
        </p:nvSpPr>
        <p:spPr bwMode="auto">
          <a:xfrm>
            <a:off x="6919133" y="1916113"/>
            <a:ext cx="3152146" cy="3529012"/>
          </a:xfrm>
          <a:prstGeom prst="rect">
            <a:avLst/>
          </a:prstGeom>
          <a:solidFill>
            <a:srgbClr val="8A6BF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1097" name="Text Box 25"/>
          <p:cNvSpPr txBox="1">
            <a:spLocks noChangeArrowheads="1"/>
          </p:cNvSpPr>
          <p:nvPr/>
        </p:nvSpPr>
        <p:spPr bwMode="auto">
          <a:xfrm>
            <a:off x="7559374" y="2023260"/>
            <a:ext cx="18716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b="1" dirty="0"/>
              <a:t>Defesa sob Vargas</a:t>
            </a:r>
          </a:p>
        </p:txBody>
      </p:sp>
      <p:sp>
        <p:nvSpPr>
          <p:cNvPr id="131098" name="Text Box 26"/>
          <p:cNvSpPr txBox="1">
            <a:spLocks noChangeArrowheads="1"/>
          </p:cNvSpPr>
          <p:nvPr/>
        </p:nvSpPr>
        <p:spPr bwMode="auto">
          <a:xfrm>
            <a:off x="7248526" y="3279941"/>
            <a:ext cx="2507723" cy="164352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pt-BR" sz="2400"/>
              <a:t>(Re)nacionalização da defesa</a:t>
            </a:r>
          </a:p>
          <a:p>
            <a:pPr>
              <a:spcBef>
                <a:spcPct val="20000"/>
              </a:spcBef>
            </a:pPr>
            <a:r>
              <a:rPr lang="pt-BR" sz="2400"/>
              <a:t>Uso das quotas de sacrifício (queima)</a:t>
            </a:r>
          </a:p>
        </p:txBody>
      </p:sp>
      <p:sp>
        <p:nvSpPr>
          <p:cNvPr id="131099" name="Rectangle 27"/>
          <p:cNvSpPr>
            <a:spLocks noChangeArrowheads="1"/>
          </p:cNvSpPr>
          <p:nvPr/>
        </p:nvSpPr>
        <p:spPr bwMode="auto">
          <a:xfrm>
            <a:off x="695460" y="1363663"/>
            <a:ext cx="6048240" cy="4794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3200" dirty="0"/>
              <a:t>Primeira Republica</a:t>
            </a:r>
          </a:p>
        </p:txBody>
      </p:sp>
      <p:sp>
        <p:nvSpPr>
          <p:cNvPr id="6" name="Seta para a direita 5"/>
          <p:cNvSpPr/>
          <p:nvPr/>
        </p:nvSpPr>
        <p:spPr>
          <a:xfrm>
            <a:off x="695460" y="5172076"/>
            <a:ext cx="10831132" cy="1657350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t-BR" sz="2400" dirty="0">
                <a:solidFill>
                  <a:srgbClr val="FFFFFF"/>
                </a:solidFill>
                <a:cs typeface="Arial" charset="0"/>
              </a:rPr>
              <a:t>Forte ampliação da produção (com algumas (pouco) períodos de quebra de safra associados a problemas naturais, cresce concorrência internacional</a:t>
            </a:r>
          </a:p>
        </p:txBody>
      </p:sp>
    </p:spTree>
    <p:extLst>
      <p:ext uri="{BB962C8B-B14F-4D97-AF65-F5344CB8AC3E}">
        <p14:creationId xmlns:p14="http://schemas.microsoft.com/office/powerpoint/2010/main" val="272696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Caixa de </a:t>
            </a:r>
            <a:r>
              <a:rPr lang="pt-BR" dirty="0" smtClean="0"/>
              <a:t>conversão (1906) </a:t>
            </a:r>
            <a:endParaRPr lang="pt-BR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4128" y="1932220"/>
            <a:ext cx="10322159" cy="5072098"/>
          </a:xfrm>
        </p:spPr>
        <p:txBody>
          <a:bodyPr>
            <a:normAutofit/>
          </a:bodyPr>
          <a:lstStyle/>
          <a:p>
            <a:r>
              <a:rPr lang="pt-BR" sz="3600" dirty="0"/>
              <a:t>Qual provável efeito da 1º PVC sobre a taxa de câmbio?</a:t>
            </a:r>
          </a:p>
          <a:p>
            <a:pPr lvl="1">
              <a:buFont typeface="Monotype Sorts" charset="2"/>
              <a:buChar char="F"/>
            </a:pPr>
            <a:r>
              <a:rPr lang="pt-BR" sz="3200" dirty="0"/>
              <a:t>valorização cambial</a:t>
            </a:r>
          </a:p>
          <a:p>
            <a:r>
              <a:rPr lang="pt-BR" sz="3600" dirty="0"/>
              <a:t>Necessário atrelar 1º PVC à </a:t>
            </a:r>
            <a:r>
              <a:rPr lang="pt-BR" sz="3600" dirty="0">
                <a:solidFill>
                  <a:schemeClr val="accent2"/>
                </a:solidFill>
              </a:rPr>
              <a:t>Caixa de Conversão</a:t>
            </a:r>
          </a:p>
          <a:p>
            <a:pPr lvl="1"/>
            <a:r>
              <a:rPr lang="pt-BR" sz="3200" dirty="0"/>
              <a:t>mudança de regime cambial: câmbio fixo com política monetária passiva (emissões lastreadas)</a:t>
            </a:r>
          </a:p>
          <a:p>
            <a:pPr lvl="2"/>
            <a:r>
              <a:rPr lang="pt-BR" sz="2800" dirty="0"/>
              <a:t>Caixa de Conversão = Padrão Ouro, </a:t>
            </a:r>
            <a:r>
              <a:rPr lang="pt-BR" sz="2800" dirty="0" err="1"/>
              <a:t>Currency</a:t>
            </a:r>
            <a:r>
              <a:rPr lang="pt-BR" sz="2800" dirty="0"/>
              <a:t> </a:t>
            </a:r>
            <a:r>
              <a:rPr lang="pt-BR" sz="2800" dirty="0" err="1"/>
              <a:t>Board</a:t>
            </a:r>
            <a:endParaRPr lang="pt-BR" sz="2800" dirty="0"/>
          </a:p>
          <a:p>
            <a:pPr lvl="1"/>
            <a:r>
              <a:rPr lang="pt-BR" sz="3200" dirty="0"/>
              <a:t>evita valorização </a:t>
            </a:r>
            <a:r>
              <a:rPr lang="pt-BR" sz="3200" dirty="0" smtClean="0"/>
              <a:t>cambial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10355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altLang="en-US"/>
              <a:t>A Gremaud</a:t>
            </a:r>
          </a:p>
        </p:txBody>
      </p:sp>
      <p:sp>
        <p:nvSpPr>
          <p:cNvPr id="8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7C5A74-6B6B-4884-B8B8-4D1D7E7015C3}" type="slidenum">
              <a:rPr lang="pt-BR" altLang="en-US"/>
              <a:pPr>
                <a:defRPr/>
              </a:pPr>
              <a:t>26</a:t>
            </a:fld>
            <a:endParaRPr lang="pt-BR" altLang="en-US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1703388" y="3429000"/>
            <a:ext cx="864076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pt-BR"/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2063750" y="1341438"/>
            <a:ext cx="2592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2063751" y="1196975"/>
            <a:ext cx="2447925" cy="1944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4511676" y="1196975"/>
            <a:ext cx="1655763" cy="19446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3287713" y="2133601"/>
            <a:ext cx="1223962" cy="10080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2063751" y="2133601"/>
            <a:ext cx="1223963" cy="10080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2351088" y="1412876"/>
            <a:ext cx="1871662" cy="36671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Cambio flexível</a:t>
            </a: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4800600" y="1341438"/>
            <a:ext cx="1150938" cy="6413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Cambio fixo</a:t>
            </a:r>
          </a:p>
        </p:txBody>
      </p:sp>
      <p:sp>
        <p:nvSpPr>
          <p:cNvPr id="8204" name="Text Box 14"/>
          <p:cNvSpPr txBox="1">
            <a:spLocks noChangeArrowheads="1"/>
          </p:cNvSpPr>
          <p:nvPr/>
        </p:nvSpPr>
        <p:spPr bwMode="auto">
          <a:xfrm>
            <a:off x="2424114" y="2492376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2495550" y="2420938"/>
            <a:ext cx="0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2495551" y="2349500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/>
              <a:t>e</a:t>
            </a: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3863976" y="2349500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/>
              <a:t>e</a:t>
            </a:r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 flipV="1">
            <a:off x="3863975" y="2349501"/>
            <a:ext cx="0" cy="358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5232401" y="2349500"/>
            <a:ext cx="360363" cy="4572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/>
              <a:t>e</a:t>
            </a:r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>
            <a:off x="5303838" y="2420938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211" name="Line 22"/>
          <p:cNvSpPr>
            <a:spLocks noChangeShapeType="1"/>
          </p:cNvSpPr>
          <p:nvPr/>
        </p:nvSpPr>
        <p:spPr bwMode="auto">
          <a:xfrm>
            <a:off x="2063750" y="3429001"/>
            <a:ext cx="0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1703389" y="3068638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1889</a:t>
            </a:r>
          </a:p>
        </p:txBody>
      </p:sp>
      <p:sp>
        <p:nvSpPr>
          <p:cNvPr id="31768" name="Line 24"/>
          <p:cNvSpPr>
            <a:spLocks noChangeShapeType="1"/>
          </p:cNvSpPr>
          <p:nvPr/>
        </p:nvSpPr>
        <p:spPr bwMode="auto">
          <a:xfrm>
            <a:off x="3287713" y="3284538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2927351" y="3422651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1898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4151314" y="3068638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1906</a:t>
            </a:r>
          </a:p>
        </p:txBody>
      </p:sp>
      <p:sp>
        <p:nvSpPr>
          <p:cNvPr id="8216" name="Line 27"/>
          <p:cNvSpPr>
            <a:spLocks noChangeShapeType="1"/>
          </p:cNvSpPr>
          <p:nvPr/>
        </p:nvSpPr>
        <p:spPr bwMode="auto">
          <a:xfrm>
            <a:off x="4511675" y="3429001"/>
            <a:ext cx="0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5664201" y="3068638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1914/18</a:t>
            </a:r>
          </a:p>
        </p:txBody>
      </p:sp>
      <p:sp>
        <p:nvSpPr>
          <p:cNvPr id="8218" name="Line 30"/>
          <p:cNvSpPr>
            <a:spLocks noChangeShapeType="1"/>
          </p:cNvSpPr>
          <p:nvPr/>
        </p:nvSpPr>
        <p:spPr bwMode="auto">
          <a:xfrm>
            <a:off x="6167438" y="3429001"/>
            <a:ext cx="0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1775" name="Rectangle 31"/>
          <p:cNvSpPr>
            <a:spLocks noChangeArrowheads="1"/>
          </p:cNvSpPr>
          <p:nvPr/>
        </p:nvSpPr>
        <p:spPr bwMode="auto">
          <a:xfrm>
            <a:off x="6167439" y="1196975"/>
            <a:ext cx="2447925" cy="1944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76" name="Text Box 32"/>
          <p:cNvSpPr txBox="1">
            <a:spLocks noChangeArrowheads="1"/>
          </p:cNvSpPr>
          <p:nvPr/>
        </p:nvSpPr>
        <p:spPr bwMode="auto">
          <a:xfrm>
            <a:off x="6240464" y="1412876"/>
            <a:ext cx="1798637" cy="36671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Cambio flexível</a:t>
            </a:r>
          </a:p>
        </p:txBody>
      </p:sp>
      <p:sp>
        <p:nvSpPr>
          <p:cNvPr id="31777" name="Rectangle 33"/>
          <p:cNvSpPr>
            <a:spLocks noChangeArrowheads="1"/>
          </p:cNvSpPr>
          <p:nvPr/>
        </p:nvSpPr>
        <p:spPr bwMode="auto">
          <a:xfrm>
            <a:off x="6167439" y="2133601"/>
            <a:ext cx="936625" cy="10080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78" name="Rectangle 34"/>
          <p:cNvSpPr>
            <a:spLocks noChangeArrowheads="1"/>
          </p:cNvSpPr>
          <p:nvPr/>
        </p:nvSpPr>
        <p:spPr bwMode="auto">
          <a:xfrm>
            <a:off x="7104063" y="2133601"/>
            <a:ext cx="1223962" cy="10080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79" name="Line 35"/>
          <p:cNvSpPr>
            <a:spLocks noChangeShapeType="1"/>
          </p:cNvSpPr>
          <p:nvPr/>
        </p:nvSpPr>
        <p:spPr bwMode="auto">
          <a:xfrm>
            <a:off x="6527800" y="2420938"/>
            <a:ext cx="0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1780" name="Line 36"/>
          <p:cNvSpPr>
            <a:spLocks noChangeShapeType="1"/>
          </p:cNvSpPr>
          <p:nvPr/>
        </p:nvSpPr>
        <p:spPr bwMode="auto">
          <a:xfrm flipV="1">
            <a:off x="7319963" y="2420939"/>
            <a:ext cx="0" cy="358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1781" name="Text Box 37"/>
          <p:cNvSpPr txBox="1">
            <a:spLocks noChangeArrowheads="1"/>
          </p:cNvSpPr>
          <p:nvPr/>
        </p:nvSpPr>
        <p:spPr bwMode="auto">
          <a:xfrm>
            <a:off x="6527801" y="2276475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/>
              <a:t>e</a:t>
            </a:r>
          </a:p>
        </p:txBody>
      </p:sp>
      <p:sp>
        <p:nvSpPr>
          <p:cNvPr id="31782" name="Text Box 38"/>
          <p:cNvSpPr txBox="1">
            <a:spLocks noChangeArrowheads="1"/>
          </p:cNvSpPr>
          <p:nvPr/>
        </p:nvSpPr>
        <p:spPr bwMode="auto">
          <a:xfrm>
            <a:off x="7464426" y="2349500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/>
              <a:t>e</a:t>
            </a:r>
          </a:p>
        </p:txBody>
      </p:sp>
      <p:sp>
        <p:nvSpPr>
          <p:cNvPr id="31783" name="Rectangle 39"/>
          <p:cNvSpPr>
            <a:spLocks noChangeArrowheads="1"/>
          </p:cNvSpPr>
          <p:nvPr/>
        </p:nvSpPr>
        <p:spPr bwMode="auto">
          <a:xfrm>
            <a:off x="8112126" y="1196975"/>
            <a:ext cx="1439863" cy="19446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84" name="Text Box 40"/>
          <p:cNvSpPr txBox="1">
            <a:spLocks noChangeArrowheads="1"/>
          </p:cNvSpPr>
          <p:nvPr/>
        </p:nvSpPr>
        <p:spPr bwMode="auto">
          <a:xfrm>
            <a:off x="8256589" y="1341438"/>
            <a:ext cx="1150937" cy="6413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Cambio fixo</a:t>
            </a:r>
          </a:p>
        </p:txBody>
      </p:sp>
      <p:sp>
        <p:nvSpPr>
          <p:cNvPr id="31785" name="Text Box 41"/>
          <p:cNvSpPr txBox="1">
            <a:spLocks noChangeArrowheads="1"/>
          </p:cNvSpPr>
          <p:nvPr/>
        </p:nvSpPr>
        <p:spPr bwMode="auto">
          <a:xfrm>
            <a:off x="8616951" y="2349500"/>
            <a:ext cx="360363" cy="4572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/>
              <a:t>e</a:t>
            </a:r>
          </a:p>
        </p:txBody>
      </p:sp>
      <p:sp>
        <p:nvSpPr>
          <p:cNvPr id="31786" name="Line 42"/>
          <p:cNvSpPr>
            <a:spLocks noChangeShapeType="1"/>
          </p:cNvSpPr>
          <p:nvPr/>
        </p:nvSpPr>
        <p:spPr bwMode="auto">
          <a:xfrm>
            <a:off x="8688388" y="2420938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1787" name="Text Box 43"/>
          <p:cNvSpPr txBox="1">
            <a:spLocks noChangeArrowheads="1"/>
          </p:cNvSpPr>
          <p:nvPr/>
        </p:nvSpPr>
        <p:spPr bwMode="auto">
          <a:xfrm>
            <a:off x="6743701" y="3422651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1924</a:t>
            </a:r>
          </a:p>
        </p:txBody>
      </p:sp>
      <p:sp>
        <p:nvSpPr>
          <p:cNvPr id="31788" name="Text Box 44"/>
          <p:cNvSpPr txBox="1">
            <a:spLocks noChangeArrowheads="1"/>
          </p:cNvSpPr>
          <p:nvPr/>
        </p:nvSpPr>
        <p:spPr bwMode="auto">
          <a:xfrm>
            <a:off x="7751764" y="3068638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1927</a:t>
            </a:r>
          </a:p>
        </p:txBody>
      </p:sp>
      <p:sp>
        <p:nvSpPr>
          <p:cNvPr id="31789" name="Text Box 45"/>
          <p:cNvSpPr txBox="1">
            <a:spLocks noChangeArrowheads="1"/>
          </p:cNvSpPr>
          <p:nvPr/>
        </p:nvSpPr>
        <p:spPr bwMode="auto">
          <a:xfrm>
            <a:off x="9191626" y="3068638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1930</a:t>
            </a:r>
          </a:p>
        </p:txBody>
      </p:sp>
      <p:sp>
        <p:nvSpPr>
          <p:cNvPr id="31791" name="Line 47"/>
          <p:cNvSpPr>
            <a:spLocks noChangeShapeType="1"/>
          </p:cNvSpPr>
          <p:nvPr/>
        </p:nvSpPr>
        <p:spPr bwMode="auto">
          <a:xfrm>
            <a:off x="7104063" y="3284538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235" name="Line 48"/>
          <p:cNvSpPr>
            <a:spLocks noChangeShapeType="1"/>
          </p:cNvSpPr>
          <p:nvPr/>
        </p:nvSpPr>
        <p:spPr bwMode="auto">
          <a:xfrm>
            <a:off x="8112125" y="3429001"/>
            <a:ext cx="0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236" name="Line 49"/>
          <p:cNvSpPr>
            <a:spLocks noChangeShapeType="1"/>
          </p:cNvSpPr>
          <p:nvPr/>
        </p:nvSpPr>
        <p:spPr bwMode="auto">
          <a:xfrm>
            <a:off x="9551988" y="3429001"/>
            <a:ext cx="0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1794" name="Text Box 50"/>
          <p:cNvSpPr txBox="1">
            <a:spLocks noChangeArrowheads="1"/>
          </p:cNvSpPr>
          <p:nvPr/>
        </p:nvSpPr>
        <p:spPr bwMode="auto">
          <a:xfrm>
            <a:off x="4943476" y="739776"/>
            <a:ext cx="3673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/>
              <a:t>Regime Cambial</a:t>
            </a:r>
          </a:p>
        </p:txBody>
      </p:sp>
      <p:sp>
        <p:nvSpPr>
          <p:cNvPr id="31795" name="Rectangle 51"/>
          <p:cNvSpPr>
            <a:spLocks noChangeArrowheads="1"/>
          </p:cNvSpPr>
          <p:nvPr/>
        </p:nvSpPr>
        <p:spPr bwMode="auto">
          <a:xfrm>
            <a:off x="2063751" y="3789364"/>
            <a:ext cx="2447925" cy="19446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96" name="Rectangle 52"/>
          <p:cNvSpPr>
            <a:spLocks noChangeArrowheads="1"/>
          </p:cNvSpPr>
          <p:nvPr/>
        </p:nvSpPr>
        <p:spPr bwMode="auto">
          <a:xfrm>
            <a:off x="2063751" y="3789363"/>
            <a:ext cx="1223963" cy="10080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97" name="Rectangle 53"/>
          <p:cNvSpPr>
            <a:spLocks noChangeArrowheads="1"/>
          </p:cNvSpPr>
          <p:nvPr/>
        </p:nvSpPr>
        <p:spPr bwMode="auto">
          <a:xfrm>
            <a:off x="3287713" y="3789363"/>
            <a:ext cx="1223962" cy="10080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98" name="Rectangle 54"/>
          <p:cNvSpPr>
            <a:spLocks noChangeArrowheads="1"/>
          </p:cNvSpPr>
          <p:nvPr/>
        </p:nvSpPr>
        <p:spPr bwMode="auto">
          <a:xfrm>
            <a:off x="4511676" y="3789364"/>
            <a:ext cx="1655763" cy="19446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99" name="Rectangle 55"/>
          <p:cNvSpPr>
            <a:spLocks noChangeArrowheads="1"/>
          </p:cNvSpPr>
          <p:nvPr/>
        </p:nvSpPr>
        <p:spPr bwMode="auto">
          <a:xfrm>
            <a:off x="6167439" y="3789364"/>
            <a:ext cx="2447925" cy="19446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800" name="Rectangle 56"/>
          <p:cNvSpPr>
            <a:spLocks noChangeArrowheads="1"/>
          </p:cNvSpPr>
          <p:nvPr/>
        </p:nvSpPr>
        <p:spPr bwMode="auto">
          <a:xfrm>
            <a:off x="8112126" y="3789364"/>
            <a:ext cx="1439863" cy="19446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801" name="Text Box 57"/>
          <p:cNvSpPr txBox="1">
            <a:spLocks noChangeArrowheads="1"/>
          </p:cNvSpPr>
          <p:nvPr/>
        </p:nvSpPr>
        <p:spPr bwMode="auto">
          <a:xfrm>
            <a:off x="2351088" y="5157788"/>
            <a:ext cx="1871662" cy="36671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Ativa</a:t>
            </a:r>
          </a:p>
        </p:txBody>
      </p:sp>
      <p:sp>
        <p:nvSpPr>
          <p:cNvPr id="31802" name="Text Box 58"/>
          <p:cNvSpPr txBox="1">
            <a:spLocks noChangeArrowheads="1"/>
          </p:cNvSpPr>
          <p:nvPr/>
        </p:nvSpPr>
        <p:spPr bwMode="auto">
          <a:xfrm>
            <a:off x="4727575" y="5157788"/>
            <a:ext cx="1150938" cy="366712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Passiva</a:t>
            </a:r>
          </a:p>
        </p:txBody>
      </p:sp>
      <p:sp>
        <p:nvSpPr>
          <p:cNvPr id="31803" name="Text Box 59"/>
          <p:cNvSpPr txBox="1">
            <a:spLocks noChangeArrowheads="1"/>
          </p:cNvSpPr>
          <p:nvPr/>
        </p:nvSpPr>
        <p:spPr bwMode="auto">
          <a:xfrm>
            <a:off x="6311901" y="5157788"/>
            <a:ext cx="1584325" cy="36671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Ativa</a:t>
            </a:r>
          </a:p>
        </p:txBody>
      </p:sp>
      <p:sp>
        <p:nvSpPr>
          <p:cNvPr id="31804" name="Text Box 60"/>
          <p:cNvSpPr txBox="1">
            <a:spLocks noChangeArrowheads="1"/>
          </p:cNvSpPr>
          <p:nvPr/>
        </p:nvSpPr>
        <p:spPr bwMode="auto">
          <a:xfrm>
            <a:off x="8258175" y="5084763"/>
            <a:ext cx="1150938" cy="366712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Passiva</a:t>
            </a:r>
          </a:p>
        </p:txBody>
      </p:sp>
      <p:sp>
        <p:nvSpPr>
          <p:cNvPr id="31805" name="Rectangle 61"/>
          <p:cNvSpPr>
            <a:spLocks noChangeArrowheads="1"/>
          </p:cNvSpPr>
          <p:nvPr/>
        </p:nvSpPr>
        <p:spPr bwMode="auto">
          <a:xfrm>
            <a:off x="6167439" y="3789363"/>
            <a:ext cx="936625" cy="10080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806" name="Rectangle 62"/>
          <p:cNvSpPr>
            <a:spLocks noChangeArrowheads="1"/>
          </p:cNvSpPr>
          <p:nvPr/>
        </p:nvSpPr>
        <p:spPr bwMode="auto">
          <a:xfrm>
            <a:off x="7104063" y="3789363"/>
            <a:ext cx="1008062" cy="10080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807" name="Text Box 63"/>
          <p:cNvSpPr txBox="1">
            <a:spLocks noChangeArrowheads="1"/>
          </p:cNvSpPr>
          <p:nvPr/>
        </p:nvSpPr>
        <p:spPr bwMode="auto">
          <a:xfrm>
            <a:off x="2566989" y="4051300"/>
            <a:ext cx="649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/>
              <a:t>M</a:t>
            </a:r>
            <a:r>
              <a:rPr lang="pt-BR" sz="2400" baseline="30000"/>
              <a:t>s</a:t>
            </a:r>
          </a:p>
        </p:txBody>
      </p:sp>
      <p:sp>
        <p:nvSpPr>
          <p:cNvPr id="8251" name="Line 64"/>
          <p:cNvSpPr>
            <a:spLocks noChangeShapeType="1"/>
          </p:cNvSpPr>
          <p:nvPr/>
        </p:nvSpPr>
        <p:spPr bwMode="auto">
          <a:xfrm flipV="1">
            <a:off x="4079875" y="9693275"/>
            <a:ext cx="0" cy="358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1809" name="Line 65"/>
          <p:cNvSpPr>
            <a:spLocks noChangeShapeType="1"/>
          </p:cNvSpPr>
          <p:nvPr/>
        </p:nvSpPr>
        <p:spPr bwMode="auto">
          <a:xfrm flipV="1">
            <a:off x="2566988" y="4076701"/>
            <a:ext cx="0" cy="358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1810" name="Text Box 66"/>
          <p:cNvSpPr txBox="1">
            <a:spLocks noChangeArrowheads="1"/>
          </p:cNvSpPr>
          <p:nvPr/>
        </p:nvSpPr>
        <p:spPr bwMode="auto">
          <a:xfrm>
            <a:off x="3717925" y="4005263"/>
            <a:ext cx="649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/>
              <a:t>M</a:t>
            </a:r>
            <a:r>
              <a:rPr lang="pt-BR" sz="2400" baseline="30000"/>
              <a:t>s</a:t>
            </a:r>
          </a:p>
        </p:txBody>
      </p:sp>
      <p:sp>
        <p:nvSpPr>
          <p:cNvPr id="31811" name="Text Box 67"/>
          <p:cNvSpPr txBox="1">
            <a:spLocks noChangeArrowheads="1"/>
          </p:cNvSpPr>
          <p:nvPr/>
        </p:nvSpPr>
        <p:spPr bwMode="auto">
          <a:xfrm>
            <a:off x="6454775" y="4005263"/>
            <a:ext cx="649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/>
              <a:t>M</a:t>
            </a:r>
            <a:r>
              <a:rPr lang="pt-BR" sz="2400" baseline="30000"/>
              <a:t>s</a:t>
            </a:r>
          </a:p>
        </p:txBody>
      </p:sp>
      <p:sp>
        <p:nvSpPr>
          <p:cNvPr id="31812" name="Text Box 68"/>
          <p:cNvSpPr txBox="1">
            <a:spLocks noChangeArrowheads="1"/>
          </p:cNvSpPr>
          <p:nvPr/>
        </p:nvSpPr>
        <p:spPr bwMode="auto">
          <a:xfrm>
            <a:off x="7318375" y="3979863"/>
            <a:ext cx="649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/>
              <a:t>M</a:t>
            </a:r>
            <a:r>
              <a:rPr lang="pt-BR" sz="2400" baseline="30000"/>
              <a:t>s</a:t>
            </a:r>
          </a:p>
        </p:txBody>
      </p:sp>
      <p:sp>
        <p:nvSpPr>
          <p:cNvPr id="31813" name="Line 69"/>
          <p:cNvSpPr>
            <a:spLocks noChangeShapeType="1"/>
          </p:cNvSpPr>
          <p:nvPr/>
        </p:nvSpPr>
        <p:spPr bwMode="auto">
          <a:xfrm flipV="1">
            <a:off x="6456363" y="4005264"/>
            <a:ext cx="0" cy="358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1814" name="Line 70"/>
          <p:cNvSpPr>
            <a:spLocks noChangeShapeType="1"/>
          </p:cNvSpPr>
          <p:nvPr/>
        </p:nvSpPr>
        <p:spPr bwMode="auto">
          <a:xfrm>
            <a:off x="3719513" y="4076701"/>
            <a:ext cx="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1815" name="Line 71"/>
          <p:cNvSpPr>
            <a:spLocks noChangeShapeType="1"/>
          </p:cNvSpPr>
          <p:nvPr/>
        </p:nvSpPr>
        <p:spPr bwMode="auto">
          <a:xfrm>
            <a:off x="7319963" y="4005263"/>
            <a:ext cx="0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1816" name="Rectangle 72"/>
          <p:cNvSpPr>
            <a:spLocks noChangeArrowheads="1"/>
          </p:cNvSpPr>
          <p:nvPr/>
        </p:nvSpPr>
        <p:spPr bwMode="auto">
          <a:xfrm>
            <a:off x="4511676" y="3789363"/>
            <a:ext cx="936625" cy="1008062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817" name="Rectangle 73"/>
          <p:cNvSpPr>
            <a:spLocks noChangeArrowheads="1"/>
          </p:cNvSpPr>
          <p:nvPr/>
        </p:nvSpPr>
        <p:spPr bwMode="auto">
          <a:xfrm>
            <a:off x="5375276" y="3789363"/>
            <a:ext cx="792163" cy="1008062"/>
          </a:xfrm>
          <a:prstGeom prst="rect">
            <a:avLst/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818" name="Text Box 74"/>
          <p:cNvSpPr txBox="1">
            <a:spLocks noChangeArrowheads="1"/>
          </p:cNvSpPr>
          <p:nvPr/>
        </p:nvSpPr>
        <p:spPr bwMode="auto">
          <a:xfrm>
            <a:off x="4800600" y="4005264"/>
            <a:ext cx="64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/>
              <a:t>M</a:t>
            </a:r>
            <a:r>
              <a:rPr lang="pt-BR" sz="2000" baseline="30000"/>
              <a:t>s</a:t>
            </a:r>
          </a:p>
        </p:txBody>
      </p:sp>
      <p:sp>
        <p:nvSpPr>
          <p:cNvPr id="31819" name="Line 75"/>
          <p:cNvSpPr>
            <a:spLocks noChangeShapeType="1"/>
          </p:cNvSpPr>
          <p:nvPr/>
        </p:nvSpPr>
        <p:spPr bwMode="auto">
          <a:xfrm flipV="1">
            <a:off x="4800600" y="4005264"/>
            <a:ext cx="0" cy="358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1821" name="Text Box 77"/>
          <p:cNvSpPr txBox="1">
            <a:spLocks noChangeArrowheads="1"/>
          </p:cNvSpPr>
          <p:nvPr/>
        </p:nvSpPr>
        <p:spPr bwMode="auto">
          <a:xfrm>
            <a:off x="5591175" y="4005264"/>
            <a:ext cx="64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/>
              <a:t>M</a:t>
            </a:r>
            <a:r>
              <a:rPr lang="pt-BR" sz="2000" baseline="30000"/>
              <a:t>s</a:t>
            </a:r>
          </a:p>
        </p:txBody>
      </p:sp>
      <p:sp>
        <p:nvSpPr>
          <p:cNvPr id="31824" name="Rectangle 80"/>
          <p:cNvSpPr>
            <a:spLocks noChangeArrowheads="1"/>
          </p:cNvSpPr>
          <p:nvPr/>
        </p:nvSpPr>
        <p:spPr bwMode="auto">
          <a:xfrm>
            <a:off x="8112126" y="3789363"/>
            <a:ext cx="936625" cy="1008062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825" name="Rectangle 81"/>
          <p:cNvSpPr>
            <a:spLocks noChangeArrowheads="1"/>
          </p:cNvSpPr>
          <p:nvPr/>
        </p:nvSpPr>
        <p:spPr bwMode="auto">
          <a:xfrm>
            <a:off x="8832850" y="3789363"/>
            <a:ext cx="719138" cy="1008062"/>
          </a:xfrm>
          <a:prstGeom prst="rect">
            <a:avLst/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826" name="Text Box 82"/>
          <p:cNvSpPr txBox="1">
            <a:spLocks noChangeArrowheads="1"/>
          </p:cNvSpPr>
          <p:nvPr/>
        </p:nvSpPr>
        <p:spPr bwMode="auto">
          <a:xfrm>
            <a:off x="8328025" y="4005264"/>
            <a:ext cx="64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/>
              <a:t>M</a:t>
            </a:r>
            <a:r>
              <a:rPr lang="pt-BR" sz="2000" baseline="30000"/>
              <a:t>s</a:t>
            </a:r>
          </a:p>
        </p:txBody>
      </p:sp>
      <p:sp>
        <p:nvSpPr>
          <p:cNvPr id="31827" name="Text Box 83"/>
          <p:cNvSpPr txBox="1">
            <a:spLocks noChangeArrowheads="1"/>
          </p:cNvSpPr>
          <p:nvPr/>
        </p:nvSpPr>
        <p:spPr bwMode="auto">
          <a:xfrm>
            <a:off x="9048750" y="4005264"/>
            <a:ext cx="64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/>
              <a:t>M</a:t>
            </a:r>
            <a:r>
              <a:rPr lang="pt-BR" sz="2000" baseline="30000"/>
              <a:t>s</a:t>
            </a:r>
          </a:p>
        </p:txBody>
      </p:sp>
      <p:sp>
        <p:nvSpPr>
          <p:cNvPr id="31829" name="Line 85"/>
          <p:cNvSpPr>
            <a:spLocks noChangeShapeType="1"/>
          </p:cNvSpPr>
          <p:nvPr/>
        </p:nvSpPr>
        <p:spPr bwMode="auto">
          <a:xfrm flipV="1">
            <a:off x="8328025" y="4005264"/>
            <a:ext cx="0" cy="358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1830" name="Line 86"/>
          <p:cNvSpPr>
            <a:spLocks noChangeShapeType="1"/>
          </p:cNvSpPr>
          <p:nvPr/>
        </p:nvSpPr>
        <p:spPr bwMode="auto">
          <a:xfrm>
            <a:off x="5591175" y="4005263"/>
            <a:ext cx="0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1831" name="Line 87"/>
          <p:cNvSpPr>
            <a:spLocks noChangeShapeType="1"/>
          </p:cNvSpPr>
          <p:nvPr/>
        </p:nvSpPr>
        <p:spPr bwMode="auto">
          <a:xfrm>
            <a:off x="9048750" y="4076701"/>
            <a:ext cx="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1832" name="Line 88"/>
          <p:cNvSpPr>
            <a:spLocks noChangeShapeType="1"/>
          </p:cNvSpPr>
          <p:nvPr/>
        </p:nvSpPr>
        <p:spPr bwMode="auto">
          <a:xfrm>
            <a:off x="5375275" y="3284538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1833" name="Line 89"/>
          <p:cNvSpPr>
            <a:spLocks noChangeShapeType="1"/>
          </p:cNvSpPr>
          <p:nvPr/>
        </p:nvSpPr>
        <p:spPr bwMode="auto">
          <a:xfrm>
            <a:off x="8832850" y="3284538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1834" name="Text Box 90"/>
          <p:cNvSpPr txBox="1">
            <a:spLocks noChangeArrowheads="1"/>
          </p:cNvSpPr>
          <p:nvPr/>
        </p:nvSpPr>
        <p:spPr bwMode="auto">
          <a:xfrm>
            <a:off x="5014914" y="3422651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1912</a:t>
            </a:r>
          </a:p>
        </p:txBody>
      </p:sp>
      <p:sp>
        <p:nvSpPr>
          <p:cNvPr id="31835" name="Text Box 91"/>
          <p:cNvSpPr txBox="1">
            <a:spLocks noChangeArrowheads="1"/>
          </p:cNvSpPr>
          <p:nvPr/>
        </p:nvSpPr>
        <p:spPr bwMode="auto">
          <a:xfrm>
            <a:off x="8472489" y="3422651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1928</a:t>
            </a:r>
          </a:p>
        </p:txBody>
      </p:sp>
      <p:sp>
        <p:nvSpPr>
          <p:cNvPr id="31836" name="Text Box 92"/>
          <p:cNvSpPr txBox="1">
            <a:spLocks noChangeArrowheads="1"/>
          </p:cNvSpPr>
          <p:nvPr/>
        </p:nvSpPr>
        <p:spPr bwMode="auto">
          <a:xfrm>
            <a:off x="5016500" y="5734051"/>
            <a:ext cx="3168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/>
              <a:t>Política Monetária</a:t>
            </a:r>
          </a:p>
        </p:txBody>
      </p:sp>
      <p:sp>
        <p:nvSpPr>
          <p:cNvPr id="8276" name="Text Box 93"/>
          <p:cNvSpPr txBox="1">
            <a:spLocks noChangeArrowheads="1"/>
          </p:cNvSpPr>
          <p:nvPr/>
        </p:nvSpPr>
        <p:spPr bwMode="auto">
          <a:xfrm>
            <a:off x="2424113" y="260351"/>
            <a:ext cx="7200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000" b="1"/>
              <a:t>Política Econômica na República Velha (1989 – 1930)</a:t>
            </a:r>
          </a:p>
        </p:txBody>
      </p:sp>
      <p:cxnSp>
        <p:nvCxnSpPr>
          <p:cNvPr id="3" name="Conector de seta reta 2"/>
          <p:cNvCxnSpPr/>
          <p:nvPr/>
        </p:nvCxnSpPr>
        <p:spPr>
          <a:xfrm flipV="1">
            <a:off x="2505301" y="3375026"/>
            <a:ext cx="1871663" cy="255746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09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altLang="en-US"/>
              <a:t>A Gremaud</a:t>
            </a:r>
          </a:p>
        </p:txBody>
      </p:sp>
      <p:sp>
        <p:nvSpPr>
          <p:cNvPr id="8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7C5A74-6B6B-4884-B8B8-4D1D7E7015C3}" type="slidenum">
              <a:rPr lang="pt-BR" altLang="en-US"/>
              <a:pPr>
                <a:defRPr/>
              </a:pPr>
              <a:t>3</a:t>
            </a:fld>
            <a:endParaRPr lang="pt-BR" altLang="en-US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1703388" y="3429000"/>
            <a:ext cx="864076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pt-BR"/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2063750" y="1341438"/>
            <a:ext cx="2592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2063751" y="1196975"/>
            <a:ext cx="2447925" cy="1944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4511676" y="1196975"/>
            <a:ext cx="1655763" cy="19446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3287713" y="2133601"/>
            <a:ext cx="1223962" cy="10080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2063751" y="2133601"/>
            <a:ext cx="1223963" cy="10080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2351088" y="1412876"/>
            <a:ext cx="1871662" cy="36671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Cambio flexível</a:t>
            </a: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4800600" y="1341438"/>
            <a:ext cx="1150938" cy="6413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Cambio fixo</a:t>
            </a:r>
          </a:p>
        </p:txBody>
      </p:sp>
      <p:sp>
        <p:nvSpPr>
          <p:cNvPr id="8204" name="Text Box 14"/>
          <p:cNvSpPr txBox="1">
            <a:spLocks noChangeArrowheads="1"/>
          </p:cNvSpPr>
          <p:nvPr/>
        </p:nvSpPr>
        <p:spPr bwMode="auto">
          <a:xfrm>
            <a:off x="2424114" y="2492376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2495550" y="2420938"/>
            <a:ext cx="0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2495551" y="2349500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/>
              <a:t>e</a:t>
            </a: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3863976" y="2349500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/>
              <a:t>e</a:t>
            </a:r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 flipV="1">
            <a:off x="3863975" y="2349501"/>
            <a:ext cx="0" cy="358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5232401" y="2349500"/>
            <a:ext cx="360363" cy="4572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/>
              <a:t>e</a:t>
            </a:r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>
            <a:off x="5303838" y="2420938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211" name="Line 22"/>
          <p:cNvSpPr>
            <a:spLocks noChangeShapeType="1"/>
          </p:cNvSpPr>
          <p:nvPr/>
        </p:nvSpPr>
        <p:spPr bwMode="auto">
          <a:xfrm>
            <a:off x="2063750" y="3429001"/>
            <a:ext cx="0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1703389" y="3068638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1889</a:t>
            </a:r>
          </a:p>
        </p:txBody>
      </p:sp>
      <p:sp>
        <p:nvSpPr>
          <p:cNvPr id="31768" name="Line 24"/>
          <p:cNvSpPr>
            <a:spLocks noChangeShapeType="1"/>
          </p:cNvSpPr>
          <p:nvPr/>
        </p:nvSpPr>
        <p:spPr bwMode="auto">
          <a:xfrm>
            <a:off x="3287713" y="3284538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2927351" y="3422651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1898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4151314" y="3068638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1906</a:t>
            </a:r>
          </a:p>
        </p:txBody>
      </p:sp>
      <p:sp>
        <p:nvSpPr>
          <p:cNvPr id="8216" name="Line 27"/>
          <p:cNvSpPr>
            <a:spLocks noChangeShapeType="1"/>
          </p:cNvSpPr>
          <p:nvPr/>
        </p:nvSpPr>
        <p:spPr bwMode="auto">
          <a:xfrm>
            <a:off x="4511675" y="3429001"/>
            <a:ext cx="0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5664201" y="3068638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1914/18</a:t>
            </a:r>
          </a:p>
        </p:txBody>
      </p:sp>
      <p:sp>
        <p:nvSpPr>
          <p:cNvPr id="8218" name="Line 30"/>
          <p:cNvSpPr>
            <a:spLocks noChangeShapeType="1"/>
          </p:cNvSpPr>
          <p:nvPr/>
        </p:nvSpPr>
        <p:spPr bwMode="auto">
          <a:xfrm>
            <a:off x="6167438" y="3429001"/>
            <a:ext cx="0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1775" name="Rectangle 31"/>
          <p:cNvSpPr>
            <a:spLocks noChangeArrowheads="1"/>
          </p:cNvSpPr>
          <p:nvPr/>
        </p:nvSpPr>
        <p:spPr bwMode="auto">
          <a:xfrm>
            <a:off x="6167439" y="1196975"/>
            <a:ext cx="2447925" cy="1944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76" name="Text Box 32"/>
          <p:cNvSpPr txBox="1">
            <a:spLocks noChangeArrowheads="1"/>
          </p:cNvSpPr>
          <p:nvPr/>
        </p:nvSpPr>
        <p:spPr bwMode="auto">
          <a:xfrm>
            <a:off x="6240464" y="1412876"/>
            <a:ext cx="1798637" cy="36671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Cambio flexível</a:t>
            </a:r>
          </a:p>
        </p:txBody>
      </p:sp>
      <p:sp>
        <p:nvSpPr>
          <p:cNvPr id="31777" name="Rectangle 33"/>
          <p:cNvSpPr>
            <a:spLocks noChangeArrowheads="1"/>
          </p:cNvSpPr>
          <p:nvPr/>
        </p:nvSpPr>
        <p:spPr bwMode="auto">
          <a:xfrm>
            <a:off x="6167439" y="2133601"/>
            <a:ext cx="936625" cy="10080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78" name="Rectangle 34"/>
          <p:cNvSpPr>
            <a:spLocks noChangeArrowheads="1"/>
          </p:cNvSpPr>
          <p:nvPr/>
        </p:nvSpPr>
        <p:spPr bwMode="auto">
          <a:xfrm>
            <a:off x="7104063" y="2133601"/>
            <a:ext cx="1223962" cy="10080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79" name="Line 35"/>
          <p:cNvSpPr>
            <a:spLocks noChangeShapeType="1"/>
          </p:cNvSpPr>
          <p:nvPr/>
        </p:nvSpPr>
        <p:spPr bwMode="auto">
          <a:xfrm>
            <a:off x="6527800" y="2420938"/>
            <a:ext cx="0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1780" name="Line 36"/>
          <p:cNvSpPr>
            <a:spLocks noChangeShapeType="1"/>
          </p:cNvSpPr>
          <p:nvPr/>
        </p:nvSpPr>
        <p:spPr bwMode="auto">
          <a:xfrm flipV="1">
            <a:off x="7319963" y="2420939"/>
            <a:ext cx="0" cy="358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1781" name="Text Box 37"/>
          <p:cNvSpPr txBox="1">
            <a:spLocks noChangeArrowheads="1"/>
          </p:cNvSpPr>
          <p:nvPr/>
        </p:nvSpPr>
        <p:spPr bwMode="auto">
          <a:xfrm>
            <a:off x="6527801" y="2276475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/>
              <a:t>e</a:t>
            </a:r>
          </a:p>
        </p:txBody>
      </p:sp>
      <p:sp>
        <p:nvSpPr>
          <p:cNvPr id="31782" name="Text Box 38"/>
          <p:cNvSpPr txBox="1">
            <a:spLocks noChangeArrowheads="1"/>
          </p:cNvSpPr>
          <p:nvPr/>
        </p:nvSpPr>
        <p:spPr bwMode="auto">
          <a:xfrm>
            <a:off x="7464426" y="2349500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/>
              <a:t>e</a:t>
            </a:r>
          </a:p>
        </p:txBody>
      </p:sp>
      <p:sp>
        <p:nvSpPr>
          <p:cNvPr id="31783" name="Rectangle 39"/>
          <p:cNvSpPr>
            <a:spLocks noChangeArrowheads="1"/>
          </p:cNvSpPr>
          <p:nvPr/>
        </p:nvSpPr>
        <p:spPr bwMode="auto">
          <a:xfrm>
            <a:off x="8112126" y="1196975"/>
            <a:ext cx="1439863" cy="19446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84" name="Text Box 40"/>
          <p:cNvSpPr txBox="1">
            <a:spLocks noChangeArrowheads="1"/>
          </p:cNvSpPr>
          <p:nvPr/>
        </p:nvSpPr>
        <p:spPr bwMode="auto">
          <a:xfrm>
            <a:off x="8256589" y="1341438"/>
            <a:ext cx="1150937" cy="6413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Cambio fixo</a:t>
            </a:r>
          </a:p>
        </p:txBody>
      </p:sp>
      <p:sp>
        <p:nvSpPr>
          <p:cNvPr id="31785" name="Text Box 41"/>
          <p:cNvSpPr txBox="1">
            <a:spLocks noChangeArrowheads="1"/>
          </p:cNvSpPr>
          <p:nvPr/>
        </p:nvSpPr>
        <p:spPr bwMode="auto">
          <a:xfrm>
            <a:off x="8616951" y="2349500"/>
            <a:ext cx="360363" cy="4572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/>
              <a:t>e</a:t>
            </a:r>
          </a:p>
        </p:txBody>
      </p:sp>
      <p:sp>
        <p:nvSpPr>
          <p:cNvPr id="31786" name="Line 42"/>
          <p:cNvSpPr>
            <a:spLocks noChangeShapeType="1"/>
          </p:cNvSpPr>
          <p:nvPr/>
        </p:nvSpPr>
        <p:spPr bwMode="auto">
          <a:xfrm>
            <a:off x="8688388" y="2420938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1787" name="Text Box 43"/>
          <p:cNvSpPr txBox="1">
            <a:spLocks noChangeArrowheads="1"/>
          </p:cNvSpPr>
          <p:nvPr/>
        </p:nvSpPr>
        <p:spPr bwMode="auto">
          <a:xfrm>
            <a:off x="6743701" y="3422651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1924</a:t>
            </a:r>
          </a:p>
        </p:txBody>
      </p:sp>
      <p:sp>
        <p:nvSpPr>
          <p:cNvPr id="31788" name="Text Box 44"/>
          <p:cNvSpPr txBox="1">
            <a:spLocks noChangeArrowheads="1"/>
          </p:cNvSpPr>
          <p:nvPr/>
        </p:nvSpPr>
        <p:spPr bwMode="auto">
          <a:xfrm>
            <a:off x="7751764" y="3068638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1927</a:t>
            </a:r>
          </a:p>
        </p:txBody>
      </p:sp>
      <p:sp>
        <p:nvSpPr>
          <p:cNvPr id="31789" name="Text Box 45"/>
          <p:cNvSpPr txBox="1">
            <a:spLocks noChangeArrowheads="1"/>
          </p:cNvSpPr>
          <p:nvPr/>
        </p:nvSpPr>
        <p:spPr bwMode="auto">
          <a:xfrm>
            <a:off x="9191626" y="3068638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1930</a:t>
            </a:r>
          </a:p>
        </p:txBody>
      </p:sp>
      <p:sp>
        <p:nvSpPr>
          <p:cNvPr id="31791" name="Line 47"/>
          <p:cNvSpPr>
            <a:spLocks noChangeShapeType="1"/>
          </p:cNvSpPr>
          <p:nvPr/>
        </p:nvSpPr>
        <p:spPr bwMode="auto">
          <a:xfrm>
            <a:off x="7104063" y="3284538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235" name="Line 48"/>
          <p:cNvSpPr>
            <a:spLocks noChangeShapeType="1"/>
          </p:cNvSpPr>
          <p:nvPr/>
        </p:nvSpPr>
        <p:spPr bwMode="auto">
          <a:xfrm>
            <a:off x="8112125" y="3429001"/>
            <a:ext cx="0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236" name="Line 49"/>
          <p:cNvSpPr>
            <a:spLocks noChangeShapeType="1"/>
          </p:cNvSpPr>
          <p:nvPr/>
        </p:nvSpPr>
        <p:spPr bwMode="auto">
          <a:xfrm>
            <a:off x="9551988" y="3429001"/>
            <a:ext cx="0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1794" name="Text Box 50"/>
          <p:cNvSpPr txBox="1">
            <a:spLocks noChangeArrowheads="1"/>
          </p:cNvSpPr>
          <p:nvPr/>
        </p:nvSpPr>
        <p:spPr bwMode="auto">
          <a:xfrm>
            <a:off x="4943476" y="739776"/>
            <a:ext cx="3673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/>
              <a:t>Regime Cambial</a:t>
            </a:r>
          </a:p>
        </p:txBody>
      </p:sp>
      <p:sp>
        <p:nvSpPr>
          <p:cNvPr id="31795" name="Rectangle 51"/>
          <p:cNvSpPr>
            <a:spLocks noChangeArrowheads="1"/>
          </p:cNvSpPr>
          <p:nvPr/>
        </p:nvSpPr>
        <p:spPr bwMode="auto">
          <a:xfrm>
            <a:off x="2063751" y="3789364"/>
            <a:ext cx="2447925" cy="19446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96" name="Rectangle 52"/>
          <p:cNvSpPr>
            <a:spLocks noChangeArrowheads="1"/>
          </p:cNvSpPr>
          <p:nvPr/>
        </p:nvSpPr>
        <p:spPr bwMode="auto">
          <a:xfrm>
            <a:off x="2063751" y="3789363"/>
            <a:ext cx="1223963" cy="10080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97" name="Rectangle 53"/>
          <p:cNvSpPr>
            <a:spLocks noChangeArrowheads="1"/>
          </p:cNvSpPr>
          <p:nvPr/>
        </p:nvSpPr>
        <p:spPr bwMode="auto">
          <a:xfrm>
            <a:off x="3287713" y="3789363"/>
            <a:ext cx="1223962" cy="10080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98" name="Rectangle 54"/>
          <p:cNvSpPr>
            <a:spLocks noChangeArrowheads="1"/>
          </p:cNvSpPr>
          <p:nvPr/>
        </p:nvSpPr>
        <p:spPr bwMode="auto">
          <a:xfrm>
            <a:off x="4511676" y="3789364"/>
            <a:ext cx="1655763" cy="19446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99" name="Rectangle 55"/>
          <p:cNvSpPr>
            <a:spLocks noChangeArrowheads="1"/>
          </p:cNvSpPr>
          <p:nvPr/>
        </p:nvSpPr>
        <p:spPr bwMode="auto">
          <a:xfrm>
            <a:off x="6167439" y="3789364"/>
            <a:ext cx="2447925" cy="19446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800" name="Rectangle 56"/>
          <p:cNvSpPr>
            <a:spLocks noChangeArrowheads="1"/>
          </p:cNvSpPr>
          <p:nvPr/>
        </p:nvSpPr>
        <p:spPr bwMode="auto">
          <a:xfrm>
            <a:off x="8112126" y="3789364"/>
            <a:ext cx="1439863" cy="19446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801" name="Text Box 57"/>
          <p:cNvSpPr txBox="1">
            <a:spLocks noChangeArrowheads="1"/>
          </p:cNvSpPr>
          <p:nvPr/>
        </p:nvSpPr>
        <p:spPr bwMode="auto">
          <a:xfrm>
            <a:off x="2351088" y="5157788"/>
            <a:ext cx="1871662" cy="36671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Ativa</a:t>
            </a:r>
          </a:p>
        </p:txBody>
      </p:sp>
      <p:sp>
        <p:nvSpPr>
          <p:cNvPr id="31802" name="Text Box 58"/>
          <p:cNvSpPr txBox="1">
            <a:spLocks noChangeArrowheads="1"/>
          </p:cNvSpPr>
          <p:nvPr/>
        </p:nvSpPr>
        <p:spPr bwMode="auto">
          <a:xfrm>
            <a:off x="4727575" y="5157788"/>
            <a:ext cx="1150938" cy="366712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Passiva</a:t>
            </a:r>
          </a:p>
        </p:txBody>
      </p:sp>
      <p:sp>
        <p:nvSpPr>
          <p:cNvPr id="31803" name="Text Box 59"/>
          <p:cNvSpPr txBox="1">
            <a:spLocks noChangeArrowheads="1"/>
          </p:cNvSpPr>
          <p:nvPr/>
        </p:nvSpPr>
        <p:spPr bwMode="auto">
          <a:xfrm>
            <a:off x="6311901" y="5157788"/>
            <a:ext cx="1584325" cy="36671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Ativa</a:t>
            </a:r>
          </a:p>
        </p:txBody>
      </p:sp>
      <p:sp>
        <p:nvSpPr>
          <p:cNvPr id="31804" name="Text Box 60"/>
          <p:cNvSpPr txBox="1">
            <a:spLocks noChangeArrowheads="1"/>
          </p:cNvSpPr>
          <p:nvPr/>
        </p:nvSpPr>
        <p:spPr bwMode="auto">
          <a:xfrm>
            <a:off x="8258175" y="5084763"/>
            <a:ext cx="1150938" cy="366712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Passiva</a:t>
            </a:r>
          </a:p>
        </p:txBody>
      </p:sp>
      <p:sp>
        <p:nvSpPr>
          <p:cNvPr id="31805" name="Rectangle 61"/>
          <p:cNvSpPr>
            <a:spLocks noChangeArrowheads="1"/>
          </p:cNvSpPr>
          <p:nvPr/>
        </p:nvSpPr>
        <p:spPr bwMode="auto">
          <a:xfrm>
            <a:off x="6167439" y="3789363"/>
            <a:ext cx="936625" cy="10080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806" name="Rectangle 62"/>
          <p:cNvSpPr>
            <a:spLocks noChangeArrowheads="1"/>
          </p:cNvSpPr>
          <p:nvPr/>
        </p:nvSpPr>
        <p:spPr bwMode="auto">
          <a:xfrm>
            <a:off x="7104063" y="3789363"/>
            <a:ext cx="1008062" cy="10080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807" name="Text Box 63"/>
          <p:cNvSpPr txBox="1">
            <a:spLocks noChangeArrowheads="1"/>
          </p:cNvSpPr>
          <p:nvPr/>
        </p:nvSpPr>
        <p:spPr bwMode="auto">
          <a:xfrm>
            <a:off x="2566989" y="4051300"/>
            <a:ext cx="649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/>
              <a:t>M</a:t>
            </a:r>
            <a:r>
              <a:rPr lang="pt-BR" sz="2400" baseline="30000"/>
              <a:t>s</a:t>
            </a:r>
          </a:p>
        </p:txBody>
      </p:sp>
      <p:sp>
        <p:nvSpPr>
          <p:cNvPr id="8251" name="Line 64"/>
          <p:cNvSpPr>
            <a:spLocks noChangeShapeType="1"/>
          </p:cNvSpPr>
          <p:nvPr/>
        </p:nvSpPr>
        <p:spPr bwMode="auto">
          <a:xfrm flipV="1">
            <a:off x="4079875" y="9693275"/>
            <a:ext cx="0" cy="358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1809" name="Line 65"/>
          <p:cNvSpPr>
            <a:spLocks noChangeShapeType="1"/>
          </p:cNvSpPr>
          <p:nvPr/>
        </p:nvSpPr>
        <p:spPr bwMode="auto">
          <a:xfrm flipV="1">
            <a:off x="2566988" y="4076701"/>
            <a:ext cx="0" cy="358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1810" name="Text Box 66"/>
          <p:cNvSpPr txBox="1">
            <a:spLocks noChangeArrowheads="1"/>
          </p:cNvSpPr>
          <p:nvPr/>
        </p:nvSpPr>
        <p:spPr bwMode="auto">
          <a:xfrm>
            <a:off x="3717925" y="4005263"/>
            <a:ext cx="649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/>
              <a:t>M</a:t>
            </a:r>
            <a:r>
              <a:rPr lang="pt-BR" sz="2400" baseline="30000"/>
              <a:t>s</a:t>
            </a:r>
          </a:p>
        </p:txBody>
      </p:sp>
      <p:sp>
        <p:nvSpPr>
          <p:cNvPr id="31811" name="Text Box 67"/>
          <p:cNvSpPr txBox="1">
            <a:spLocks noChangeArrowheads="1"/>
          </p:cNvSpPr>
          <p:nvPr/>
        </p:nvSpPr>
        <p:spPr bwMode="auto">
          <a:xfrm>
            <a:off x="6454775" y="4005263"/>
            <a:ext cx="649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/>
              <a:t>M</a:t>
            </a:r>
            <a:r>
              <a:rPr lang="pt-BR" sz="2400" baseline="30000"/>
              <a:t>s</a:t>
            </a:r>
          </a:p>
        </p:txBody>
      </p:sp>
      <p:sp>
        <p:nvSpPr>
          <p:cNvPr id="31812" name="Text Box 68"/>
          <p:cNvSpPr txBox="1">
            <a:spLocks noChangeArrowheads="1"/>
          </p:cNvSpPr>
          <p:nvPr/>
        </p:nvSpPr>
        <p:spPr bwMode="auto">
          <a:xfrm>
            <a:off x="7318375" y="3979863"/>
            <a:ext cx="649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/>
              <a:t>M</a:t>
            </a:r>
            <a:r>
              <a:rPr lang="pt-BR" sz="2400" baseline="30000"/>
              <a:t>s</a:t>
            </a:r>
          </a:p>
        </p:txBody>
      </p:sp>
      <p:sp>
        <p:nvSpPr>
          <p:cNvPr id="31813" name="Line 69"/>
          <p:cNvSpPr>
            <a:spLocks noChangeShapeType="1"/>
          </p:cNvSpPr>
          <p:nvPr/>
        </p:nvSpPr>
        <p:spPr bwMode="auto">
          <a:xfrm flipV="1">
            <a:off x="6456363" y="4005264"/>
            <a:ext cx="0" cy="358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1814" name="Line 70"/>
          <p:cNvSpPr>
            <a:spLocks noChangeShapeType="1"/>
          </p:cNvSpPr>
          <p:nvPr/>
        </p:nvSpPr>
        <p:spPr bwMode="auto">
          <a:xfrm>
            <a:off x="3719513" y="4076701"/>
            <a:ext cx="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1815" name="Line 71"/>
          <p:cNvSpPr>
            <a:spLocks noChangeShapeType="1"/>
          </p:cNvSpPr>
          <p:nvPr/>
        </p:nvSpPr>
        <p:spPr bwMode="auto">
          <a:xfrm>
            <a:off x="7319963" y="4005263"/>
            <a:ext cx="0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1816" name="Rectangle 72"/>
          <p:cNvSpPr>
            <a:spLocks noChangeArrowheads="1"/>
          </p:cNvSpPr>
          <p:nvPr/>
        </p:nvSpPr>
        <p:spPr bwMode="auto">
          <a:xfrm>
            <a:off x="4511676" y="3789363"/>
            <a:ext cx="936625" cy="1008062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817" name="Rectangle 73"/>
          <p:cNvSpPr>
            <a:spLocks noChangeArrowheads="1"/>
          </p:cNvSpPr>
          <p:nvPr/>
        </p:nvSpPr>
        <p:spPr bwMode="auto">
          <a:xfrm>
            <a:off x="5375276" y="3789363"/>
            <a:ext cx="792163" cy="1008062"/>
          </a:xfrm>
          <a:prstGeom prst="rect">
            <a:avLst/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818" name="Text Box 74"/>
          <p:cNvSpPr txBox="1">
            <a:spLocks noChangeArrowheads="1"/>
          </p:cNvSpPr>
          <p:nvPr/>
        </p:nvSpPr>
        <p:spPr bwMode="auto">
          <a:xfrm>
            <a:off x="4800600" y="4005264"/>
            <a:ext cx="64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/>
              <a:t>M</a:t>
            </a:r>
            <a:r>
              <a:rPr lang="pt-BR" sz="2000" baseline="30000"/>
              <a:t>s</a:t>
            </a:r>
          </a:p>
        </p:txBody>
      </p:sp>
      <p:sp>
        <p:nvSpPr>
          <p:cNvPr id="31819" name="Line 75"/>
          <p:cNvSpPr>
            <a:spLocks noChangeShapeType="1"/>
          </p:cNvSpPr>
          <p:nvPr/>
        </p:nvSpPr>
        <p:spPr bwMode="auto">
          <a:xfrm flipV="1">
            <a:off x="4800600" y="4005264"/>
            <a:ext cx="0" cy="358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1821" name="Text Box 77"/>
          <p:cNvSpPr txBox="1">
            <a:spLocks noChangeArrowheads="1"/>
          </p:cNvSpPr>
          <p:nvPr/>
        </p:nvSpPr>
        <p:spPr bwMode="auto">
          <a:xfrm>
            <a:off x="5591175" y="4005264"/>
            <a:ext cx="64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/>
              <a:t>M</a:t>
            </a:r>
            <a:r>
              <a:rPr lang="pt-BR" sz="2000" baseline="30000"/>
              <a:t>s</a:t>
            </a:r>
          </a:p>
        </p:txBody>
      </p:sp>
      <p:sp>
        <p:nvSpPr>
          <p:cNvPr id="31824" name="Rectangle 80"/>
          <p:cNvSpPr>
            <a:spLocks noChangeArrowheads="1"/>
          </p:cNvSpPr>
          <p:nvPr/>
        </p:nvSpPr>
        <p:spPr bwMode="auto">
          <a:xfrm>
            <a:off x="8112126" y="3789363"/>
            <a:ext cx="936625" cy="1008062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825" name="Rectangle 81"/>
          <p:cNvSpPr>
            <a:spLocks noChangeArrowheads="1"/>
          </p:cNvSpPr>
          <p:nvPr/>
        </p:nvSpPr>
        <p:spPr bwMode="auto">
          <a:xfrm>
            <a:off x="8832850" y="3789363"/>
            <a:ext cx="719138" cy="1008062"/>
          </a:xfrm>
          <a:prstGeom prst="rect">
            <a:avLst/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826" name="Text Box 82"/>
          <p:cNvSpPr txBox="1">
            <a:spLocks noChangeArrowheads="1"/>
          </p:cNvSpPr>
          <p:nvPr/>
        </p:nvSpPr>
        <p:spPr bwMode="auto">
          <a:xfrm>
            <a:off x="8328025" y="4005264"/>
            <a:ext cx="64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/>
              <a:t>M</a:t>
            </a:r>
            <a:r>
              <a:rPr lang="pt-BR" sz="2000" baseline="30000"/>
              <a:t>s</a:t>
            </a:r>
          </a:p>
        </p:txBody>
      </p:sp>
      <p:sp>
        <p:nvSpPr>
          <p:cNvPr id="31827" name="Text Box 83"/>
          <p:cNvSpPr txBox="1">
            <a:spLocks noChangeArrowheads="1"/>
          </p:cNvSpPr>
          <p:nvPr/>
        </p:nvSpPr>
        <p:spPr bwMode="auto">
          <a:xfrm>
            <a:off x="9048750" y="4005264"/>
            <a:ext cx="64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/>
              <a:t>M</a:t>
            </a:r>
            <a:r>
              <a:rPr lang="pt-BR" sz="2000" baseline="30000"/>
              <a:t>s</a:t>
            </a:r>
          </a:p>
        </p:txBody>
      </p:sp>
      <p:sp>
        <p:nvSpPr>
          <p:cNvPr id="31829" name="Line 85"/>
          <p:cNvSpPr>
            <a:spLocks noChangeShapeType="1"/>
          </p:cNvSpPr>
          <p:nvPr/>
        </p:nvSpPr>
        <p:spPr bwMode="auto">
          <a:xfrm flipV="1">
            <a:off x="8328025" y="4005264"/>
            <a:ext cx="0" cy="358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1830" name="Line 86"/>
          <p:cNvSpPr>
            <a:spLocks noChangeShapeType="1"/>
          </p:cNvSpPr>
          <p:nvPr/>
        </p:nvSpPr>
        <p:spPr bwMode="auto">
          <a:xfrm>
            <a:off x="5591175" y="4005263"/>
            <a:ext cx="0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1831" name="Line 87"/>
          <p:cNvSpPr>
            <a:spLocks noChangeShapeType="1"/>
          </p:cNvSpPr>
          <p:nvPr/>
        </p:nvSpPr>
        <p:spPr bwMode="auto">
          <a:xfrm>
            <a:off x="9048750" y="4076701"/>
            <a:ext cx="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1832" name="Line 88"/>
          <p:cNvSpPr>
            <a:spLocks noChangeShapeType="1"/>
          </p:cNvSpPr>
          <p:nvPr/>
        </p:nvSpPr>
        <p:spPr bwMode="auto">
          <a:xfrm>
            <a:off x="5375275" y="3284538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1833" name="Line 89"/>
          <p:cNvSpPr>
            <a:spLocks noChangeShapeType="1"/>
          </p:cNvSpPr>
          <p:nvPr/>
        </p:nvSpPr>
        <p:spPr bwMode="auto">
          <a:xfrm>
            <a:off x="8832850" y="3284538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1834" name="Text Box 90"/>
          <p:cNvSpPr txBox="1">
            <a:spLocks noChangeArrowheads="1"/>
          </p:cNvSpPr>
          <p:nvPr/>
        </p:nvSpPr>
        <p:spPr bwMode="auto">
          <a:xfrm>
            <a:off x="5014914" y="3422651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1912</a:t>
            </a:r>
          </a:p>
        </p:txBody>
      </p:sp>
      <p:sp>
        <p:nvSpPr>
          <p:cNvPr id="31835" name="Text Box 91"/>
          <p:cNvSpPr txBox="1">
            <a:spLocks noChangeArrowheads="1"/>
          </p:cNvSpPr>
          <p:nvPr/>
        </p:nvSpPr>
        <p:spPr bwMode="auto">
          <a:xfrm>
            <a:off x="8472489" y="3422651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1928</a:t>
            </a:r>
          </a:p>
        </p:txBody>
      </p:sp>
      <p:sp>
        <p:nvSpPr>
          <p:cNvPr id="31836" name="Text Box 92"/>
          <p:cNvSpPr txBox="1">
            <a:spLocks noChangeArrowheads="1"/>
          </p:cNvSpPr>
          <p:nvPr/>
        </p:nvSpPr>
        <p:spPr bwMode="auto">
          <a:xfrm>
            <a:off x="5016500" y="5734051"/>
            <a:ext cx="3168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/>
              <a:t>Política Monetária</a:t>
            </a:r>
          </a:p>
        </p:txBody>
      </p:sp>
      <p:sp>
        <p:nvSpPr>
          <p:cNvPr id="8276" name="Text Box 93"/>
          <p:cNvSpPr txBox="1">
            <a:spLocks noChangeArrowheads="1"/>
          </p:cNvSpPr>
          <p:nvPr/>
        </p:nvSpPr>
        <p:spPr bwMode="auto">
          <a:xfrm>
            <a:off x="2424113" y="260351"/>
            <a:ext cx="7200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000" b="1"/>
              <a:t>Política Econômica na República Velha (1989 – 1930)</a:t>
            </a:r>
          </a:p>
        </p:txBody>
      </p:sp>
      <p:cxnSp>
        <p:nvCxnSpPr>
          <p:cNvPr id="3" name="Conector de seta reta 2"/>
          <p:cNvCxnSpPr/>
          <p:nvPr/>
        </p:nvCxnSpPr>
        <p:spPr>
          <a:xfrm flipV="1">
            <a:off x="1234281" y="3519036"/>
            <a:ext cx="1871663" cy="255746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999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106E-2F69-4455-9E53-3B16B6DB374F}" type="slidenum">
              <a:rPr lang="pt-BR"/>
              <a:pPr/>
              <a:t>4</a:t>
            </a:fld>
            <a:endParaRPr lang="pt-BR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22178" y="354014"/>
            <a:ext cx="10687049" cy="914400"/>
          </a:xfrm>
        </p:spPr>
        <p:txBody>
          <a:bodyPr/>
          <a:lstStyle/>
          <a:p>
            <a:r>
              <a:rPr lang="pt-BR" dirty="0"/>
              <a:t>1891 - </a:t>
            </a:r>
            <a:r>
              <a:rPr lang="pt-BR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desvalorização cambial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456364" y="1268414"/>
            <a:ext cx="5441594" cy="5184923"/>
          </a:xfrm>
        </p:spPr>
        <p:txBody>
          <a:bodyPr>
            <a:normAutofit/>
          </a:bodyPr>
          <a:lstStyle/>
          <a:p>
            <a:pPr marL="381000" indent="-381000">
              <a:lnSpc>
                <a:spcPct val="80000"/>
              </a:lnSpc>
              <a:buNone/>
            </a:pPr>
            <a:endParaRPr lang="pt-BR" sz="2400" dirty="0"/>
          </a:p>
          <a:p>
            <a:pPr marL="381000" indent="-381000">
              <a:lnSpc>
                <a:spcPct val="80000"/>
              </a:lnSpc>
              <a:buNone/>
            </a:pPr>
            <a:r>
              <a:rPr lang="pt-BR" sz="2400" dirty="0"/>
              <a:t>Causas:</a:t>
            </a:r>
          </a:p>
          <a:p>
            <a:pPr marL="381000" indent="-381000">
              <a:lnSpc>
                <a:spcPct val="80000"/>
              </a:lnSpc>
              <a:buNone/>
            </a:pPr>
            <a:r>
              <a:rPr lang="pt-BR" sz="2400" dirty="0"/>
              <a:t> debate na historiografia:</a:t>
            </a:r>
          </a:p>
          <a:p>
            <a:pPr marL="381000" indent="-381000">
              <a:lnSpc>
                <a:spcPct val="80000"/>
              </a:lnSpc>
              <a:buFont typeface="Wingdings" pitchFamily="2" charset="2"/>
              <a:buChar char="Ø"/>
            </a:pPr>
            <a:r>
              <a:rPr lang="pt-BR" sz="2400" dirty="0"/>
              <a:t>Problema é interno </a:t>
            </a:r>
          </a:p>
          <a:p>
            <a:pPr marL="838200" lvl="1" indent="-381000">
              <a:lnSpc>
                <a:spcPct val="80000"/>
              </a:lnSpc>
              <a:buFontTx/>
              <a:buChar char="#"/>
            </a:pPr>
            <a:r>
              <a:rPr lang="pt-BR" sz="2200" dirty="0"/>
              <a:t> Expansão monetária e déficit público se refletem no cambio</a:t>
            </a:r>
          </a:p>
          <a:p>
            <a:pPr marL="381000" indent="-381000">
              <a:lnSpc>
                <a:spcPct val="80000"/>
              </a:lnSpc>
              <a:buFont typeface="Wingdings" pitchFamily="2" charset="2"/>
              <a:buChar char="Ø"/>
            </a:pPr>
            <a:r>
              <a:rPr lang="pt-BR" sz="2400" dirty="0"/>
              <a:t>Problema é externo </a:t>
            </a:r>
          </a:p>
          <a:p>
            <a:pPr marL="838200" lvl="1" indent="-381000">
              <a:lnSpc>
                <a:spcPct val="80000"/>
              </a:lnSpc>
              <a:buFontTx/>
              <a:buChar char="#"/>
            </a:pPr>
            <a:r>
              <a:rPr lang="pt-BR" sz="2200" dirty="0"/>
              <a:t>fuga de capital em função da crise na Argentina </a:t>
            </a:r>
          </a:p>
          <a:p>
            <a:pPr marL="838200" lvl="1" indent="-381000">
              <a:lnSpc>
                <a:spcPct val="80000"/>
              </a:lnSpc>
              <a:buFontTx/>
              <a:buChar char="#"/>
            </a:pPr>
            <a:endParaRPr lang="pt-BR" sz="2200" dirty="0"/>
          </a:p>
          <a:p>
            <a:pPr marL="381000" indent="-381000">
              <a:lnSpc>
                <a:spcPct val="80000"/>
              </a:lnSpc>
              <a:buFont typeface="Wingdings" pitchFamily="2" charset="2"/>
              <a:buChar char="v"/>
            </a:pPr>
            <a:r>
              <a:rPr lang="pt-BR" sz="2400" dirty="0"/>
              <a:t>G. Franco - visão externa da política interna</a:t>
            </a:r>
          </a:p>
        </p:txBody>
      </p:sp>
      <p:pic>
        <p:nvPicPr>
          <p:cNvPr id="33797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7576" y="1196976"/>
            <a:ext cx="6540650" cy="5327798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319121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6EF63FD-E4A2-40B1-BF93-996AA5529CD7}" type="slidenum">
              <a:rPr lang="pt-BR"/>
              <a:pPr/>
              <a:t>5</a:t>
            </a:fld>
            <a:endParaRPr lang="pt-BR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2075" tIns="46038" rIns="92075" bIns="46038" rtlCol="0" anchor="ctr">
            <a:normAutofit/>
          </a:bodyPr>
          <a:lstStyle/>
          <a:p>
            <a:r>
              <a:rPr lang="pt-BR" sz="3800"/>
              <a:t>Os governos seguintes: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309" y="2188264"/>
            <a:ext cx="10690950" cy="4419600"/>
          </a:xfrm>
          <a:noFill/>
          <a:ln/>
        </p:spPr>
        <p:txBody>
          <a:bodyPr vert="horz" lIns="92075" tIns="46038" rIns="92075" bIns="46038" rtlCol="0">
            <a:normAutofit/>
          </a:bodyPr>
          <a:lstStyle/>
          <a:p>
            <a:pPr>
              <a:lnSpc>
                <a:spcPct val="80000"/>
              </a:lnSpc>
            </a:pPr>
            <a:r>
              <a:rPr lang="pt-BR" sz="2800" dirty="0"/>
              <a:t>Tentativa de reverter descontrole e preocupação com “contaminação” dos bancos </a:t>
            </a:r>
            <a:r>
              <a:rPr lang="pt-BR" sz="2800" dirty="0" smtClean="0"/>
              <a:t>emissores</a:t>
            </a:r>
            <a:endParaRPr lang="pt-BR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80000"/>
              </a:lnSpc>
            </a:pPr>
            <a:r>
              <a:rPr lang="pt-BR" sz="2400" dirty="0"/>
              <a:t>Reversão da pluralidade</a:t>
            </a:r>
          </a:p>
          <a:p>
            <a:pPr lvl="1">
              <a:lnSpc>
                <a:spcPct val="80000"/>
              </a:lnSpc>
            </a:pPr>
            <a:r>
              <a:rPr lang="pt-BR" sz="2400" dirty="0"/>
              <a:t>Diminuição dos excessos </a:t>
            </a:r>
          </a:p>
          <a:p>
            <a:pPr>
              <a:lnSpc>
                <a:spcPct val="80000"/>
              </a:lnSpc>
            </a:pPr>
            <a:r>
              <a:rPr lang="pt-BR" sz="2800" dirty="0"/>
              <a:t>Crise cambial não totalmente afastada com desvalorização pois:</a:t>
            </a:r>
            <a:r>
              <a:rPr lang="pt-BR" dirty="0"/>
              <a:t> </a:t>
            </a:r>
          </a:p>
          <a:p>
            <a:pPr lvl="1">
              <a:lnSpc>
                <a:spcPct val="80000"/>
              </a:lnSpc>
            </a:pPr>
            <a:r>
              <a:rPr lang="pt-BR" sz="2500" dirty="0"/>
              <a:t>importações não reagiram em função do efeito renda </a:t>
            </a:r>
          </a:p>
          <a:p>
            <a:pPr lvl="2">
              <a:lnSpc>
                <a:spcPct val="80000"/>
              </a:lnSpc>
            </a:pPr>
            <a:r>
              <a:rPr lang="pt-BR" sz="2100" dirty="0"/>
              <a:t>crédito, governo, café</a:t>
            </a:r>
          </a:p>
          <a:p>
            <a:pPr lvl="1">
              <a:lnSpc>
                <a:spcPct val="80000"/>
              </a:lnSpc>
            </a:pPr>
            <a:r>
              <a:rPr lang="pt-BR" sz="2500" dirty="0"/>
              <a:t>94/95: queda dos Preços de café sem expansão das vendas</a:t>
            </a:r>
          </a:p>
        </p:txBody>
      </p:sp>
    </p:spTree>
    <p:extLst>
      <p:ext uri="{BB962C8B-B14F-4D97-AF65-F5344CB8AC3E}">
        <p14:creationId xmlns:p14="http://schemas.microsoft.com/office/powerpoint/2010/main" val="871332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946150" y="309563"/>
            <a:ext cx="10439400" cy="815975"/>
          </a:xfrm>
        </p:spPr>
        <p:txBody>
          <a:bodyPr>
            <a:normAutofit fontScale="9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pt-BR" dirty="0">
                <a:solidFill>
                  <a:schemeClr val="accent1">
                    <a:satMod val="150000"/>
                  </a:schemeClr>
                </a:solidFill>
              </a:rPr>
              <a:t>As oscilações de preços na economia cafeeira (1)</a:t>
            </a:r>
          </a:p>
        </p:txBody>
      </p:sp>
      <p:sp>
        <p:nvSpPr>
          <p:cNvPr id="22531" name="Espaço Reservado para Número de Slide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2620F6E-436A-47FF-B472-8AAA1D7BE595}" type="slidenum">
              <a:rPr lang="pt-BR" altLang="pt-BR" smtClean="0">
                <a:solidFill>
                  <a:srgbClr val="474233"/>
                </a:solidFill>
                <a:latin typeface="Tw Cen MT Condensed" panose="020B0606020104020203" pitchFamily="34" charset="0"/>
              </a:rPr>
              <a:pPr/>
              <a:t>6</a:t>
            </a:fld>
            <a:endParaRPr lang="pt-BR" altLang="pt-BR" smtClean="0">
              <a:solidFill>
                <a:srgbClr val="474233"/>
              </a:solidFill>
              <a:latin typeface="Tw Cen MT Condensed" panose="020B0606020104020203" pitchFamily="34" charset="0"/>
            </a:endParaRPr>
          </a:p>
        </p:txBody>
      </p:sp>
      <p:pic>
        <p:nvPicPr>
          <p:cNvPr id="706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0350" y="1549400"/>
            <a:ext cx="8588375" cy="49212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115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203825" y="4965879"/>
            <a:ext cx="6338902" cy="1604978"/>
          </a:xfrm>
        </p:spPr>
        <p:txBody>
          <a:bodyPr>
            <a:normAutofit/>
          </a:bodyPr>
          <a:lstStyle/>
          <a:p>
            <a:r>
              <a:rPr lang="pt-BR" dirty="0" smtClean="0"/>
              <a:t>O </a:t>
            </a:r>
            <a:r>
              <a:rPr lang="pt-BR" i="1" dirty="0" err="1" smtClean="0"/>
              <a:t>Funding</a:t>
            </a:r>
            <a:r>
              <a:rPr lang="pt-BR" i="1" dirty="0" smtClean="0"/>
              <a:t> </a:t>
            </a:r>
            <a:r>
              <a:rPr lang="pt-BR" i="1" dirty="0" err="1" smtClean="0"/>
              <a:t>Loan</a:t>
            </a:r>
            <a:r>
              <a:rPr lang="pt-BR" i="1" dirty="0" smtClean="0"/>
              <a:t> </a:t>
            </a:r>
            <a:r>
              <a:rPr lang="pt-BR" dirty="0" smtClean="0"/>
              <a:t>de 1898 e a gestão Murtinho</a:t>
            </a:r>
            <a:endParaRPr lang="pt-BR" dirty="0"/>
          </a:p>
        </p:txBody>
      </p:sp>
      <p:pic>
        <p:nvPicPr>
          <p:cNvPr id="2052" name="Picture 4" descr="http://4.bp.blogspot.com/_LuFv9Jjsh7U/TJbD93ugCAI/AAAAAAAAADQ/zoG4lPKgFd4/s1600/painel16-5-fu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991" y="92395"/>
            <a:ext cx="6232345" cy="417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/>
          <p:cNvSpPr/>
          <p:nvPr/>
        </p:nvSpPr>
        <p:spPr>
          <a:xfrm>
            <a:off x="1772991" y="4264346"/>
            <a:ext cx="8568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>
                <a:solidFill>
                  <a:srgbClr val="FFFFFF"/>
                </a:solidFill>
                <a:latin typeface="trebuchet ms" panose="020B0603020202020204" pitchFamily="34" charset="0"/>
              </a:rPr>
              <a:t>Sátira de Campos Salles com sacos de dinheiro aos banqueiros ingleses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0418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F4DB87F-0C8F-4932-A2FD-D552FD27606F}" type="slidenum">
              <a:rPr lang="pt-BR"/>
              <a:pPr/>
              <a:t>8</a:t>
            </a:fld>
            <a:endParaRPr lang="pt-BR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</a:t>
            </a:r>
            <a:r>
              <a:rPr lang="pt-BR" i="1"/>
              <a:t>Funding Loan</a:t>
            </a:r>
            <a:r>
              <a:rPr lang="pt-BR"/>
              <a:t> de 1898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887" y="2084832"/>
            <a:ext cx="10905113" cy="40233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3200" dirty="0"/>
              <a:t>1898 - situação insustentável - acordo com os credores: </a:t>
            </a:r>
            <a:r>
              <a:rPr lang="pt-BR" sz="32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Funding</a:t>
            </a:r>
            <a:r>
              <a:rPr lang="pt-BR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32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Loan</a:t>
            </a:r>
            <a:endParaRPr lang="pt-BR" sz="3200" dirty="0"/>
          </a:p>
          <a:p>
            <a:pPr lvl="2">
              <a:lnSpc>
                <a:spcPct val="150000"/>
              </a:lnSpc>
            </a:pPr>
            <a:r>
              <a:rPr lang="pt-BR" sz="2800" dirty="0"/>
              <a:t>consolidação da dívida externa - novas condições</a:t>
            </a:r>
          </a:p>
          <a:p>
            <a:pPr lvl="2">
              <a:lnSpc>
                <a:spcPct val="150000"/>
              </a:lnSpc>
            </a:pPr>
            <a:r>
              <a:rPr lang="pt-BR" sz="2800" dirty="0"/>
              <a:t>rolagem dos desembolsos: juros (3 anos), principal (13 anos)</a:t>
            </a:r>
          </a:p>
          <a:p>
            <a:pPr lvl="2">
              <a:lnSpc>
                <a:spcPct val="150000"/>
              </a:lnSpc>
            </a:pPr>
            <a:r>
              <a:rPr lang="pt-BR" sz="2800" dirty="0"/>
              <a:t>condicionalidades: alfândega do RJ e reversão da política econômica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9269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2389344-2994-4A38-B27D-606A6733435F}" type="slidenum">
              <a:rPr lang="pt-BR"/>
              <a:pPr/>
              <a:t>9</a:t>
            </a:fld>
            <a:endParaRPr lang="pt-BR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2075" tIns="46038" rIns="92075" bIns="46038" rtlCol="0" anchor="ctr">
            <a:normAutofit/>
          </a:bodyPr>
          <a:lstStyle/>
          <a:p>
            <a:r>
              <a:rPr lang="pt-BR" sz="3600" dirty="0"/>
              <a:t>Murtinho e a reação conservadora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09555" y="2319688"/>
            <a:ext cx="11103161" cy="5253017"/>
          </a:xfrm>
          <a:noFill/>
          <a:ln/>
        </p:spPr>
        <p:txBody>
          <a:bodyPr vert="horz" lIns="92075" tIns="46038" rIns="92075" bIns="46038" rtlCol="0">
            <a:noAutofit/>
          </a:bodyPr>
          <a:lstStyle/>
          <a:p>
            <a:pPr>
              <a:lnSpc>
                <a:spcPct val="70000"/>
              </a:lnSpc>
            </a:pPr>
            <a:r>
              <a:rPr lang="pt-BR" sz="3200" dirty="0"/>
              <a:t>Murtinho - </a:t>
            </a:r>
            <a:r>
              <a:rPr lang="pt-BR" sz="3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metalista</a:t>
            </a:r>
            <a:r>
              <a:rPr lang="pt-BR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3200" dirty="0"/>
              <a:t>- também gestão polêmica</a:t>
            </a:r>
          </a:p>
          <a:p>
            <a:pPr lvl="2">
              <a:lnSpc>
                <a:spcPct val="90000"/>
              </a:lnSpc>
            </a:pPr>
            <a:r>
              <a:rPr lang="pt-BR" sz="2400" dirty="0"/>
              <a:t>aclamado por historiadores monetários - </a:t>
            </a:r>
            <a:r>
              <a:rPr lang="pt-BR" sz="2400" dirty="0" smtClean="0"/>
              <a:t> </a:t>
            </a:r>
            <a:r>
              <a:rPr lang="pt-BR" sz="2400" dirty="0"/>
              <a:t>equilíbrio fiscal/monetário</a:t>
            </a:r>
          </a:p>
          <a:p>
            <a:pPr lvl="2">
              <a:lnSpc>
                <a:spcPct val="90000"/>
              </a:lnSpc>
            </a:pPr>
            <a:r>
              <a:rPr lang="pt-BR" sz="2400" dirty="0"/>
              <a:t>criticado por historiadores da indústria  recessão/falências</a:t>
            </a:r>
          </a:p>
          <a:p>
            <a:pPr>
              <a:lnSpc>
                <a:spcPct val="90000"/>
              </a:lnSpc>
            </a:pPr>
            <a:r>
              <a:rPr lang="pt-BR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Política monetária/fiscal ortodoxa</a:t>
            </a:r>
          </a:p>
          <a:p>
            <a:pPr lvl="1">
              <a:lnSpc>
                <a:spcPct val="90000"/>
              </a:lnSpc>
            </a:pPr>
            <a:r>
              <a:rPr lang="pt-BR" sz="2800" dirty="0"/>
              <a:t>Queima de papel moeda</a:t>
            </a:r>
          </a:p>
          <a:p>
            <a:pPr lvl="1">
              <a:lnSpc>
                <a:spcPct val="90000"/>
              </a:lnSpc>
            </a:pPr>
            <a:r>
              <a:rPr lang="pt-BR" sz="2800" dirty="0"/>
              <a:t>Elevação de impostos</a:t>
            </a:r>
          </a:p>
          <a:p>
            <a:pPr lvl="2">
              <a:lnSpc>
                <a:spcPct val="80000"/>
              </a:lnSpc>
            </a:pPr>
            <a:r>
              <a:rPr lang="pt-BR" sz="2400" dirty="0"/>
              <a:t>pressões externas - acordo com credores</a:t>
            </a:r>
          </a:p>
          <a:p>
            <a:pPr lvl="2">
              <a:lnSpc>
                <a:spcPct val="80000"/>
              </a:lnSpc>
            </a:pPr>
            <a:r>
              <a:rPr lang="pt-BR" sz="2400" dirty="0"/>
              <a:t>pressões internas - contra desvalorização/inflação</a:t>
            </a:r>
          </a:p>
        </p:txBody>
      </p:sp>
      <p:pic>
        <p:nvPicPr>
          <p:cNvPr id="11266" name="Picture 2" descr="http://www.homeoint.org/photo/m/murtij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77412" y="324637"/>
            <a:ext cx="1933575" cy="2314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482193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693</TotalTime>
  <Words>1027</Words>
  <Application>Microsoft Office PowerPoint</Application>
  <PresentationFormat>Widescreen</PresentationFormat>
  <Paragraphs>258</Paragraphs>
  <Slides>26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6" baseType="lpstr">
      <vt:lpstr>Arial</vt:lpstr>
      <vt:lpstr>Calibri</vt:lpstr>
      <vt:lpstr>Monotype Sorts</vt:lpstr>
      <vt:lpstr>Symbol</vt:lpstr>
      <vt:lpstr>trebuchet ms</vt:lpstr>
      <vt:lpstr>Tw Cen MT</vt:lpstr>
      <vt:lpstr>Tw Cen MT Condensed</vt:lpstr>
      <vt:lpstr>Wingdings</vt:lpstr>
      <vt:lpstr>Wingdings 3</vt:lpstr>
      <vt:lpstr>Integral</vt:lpstr>
      <vt:lpstr>Formação Econômica e Social do Brasil II (REC 2402)</vt:lpstr>
      <vt:lpstr>Aula 06: Da POLITICA de VALORIZAÇÃO Cambial à Valorização do CAFÉ e a CAIXA de Conversão </vt:lpstr>
      <vt:lpstr>Apresentação do PowerPoint</vt:lpstr>
      <vt:lpstr>1891 - desvalorização cambial</vt:lpstr>
      <vt:lpstr>Os governos seguintes:</vt:lpstr>
      <vt:lpstr>As oscilações de preços na economia cafeeira (1)</vt:lpstr>
      <vt:lpstr>O Funding Loan de 1898 e a gestão Murtinho</vt:lpstr>
      <vt:lpstr>O Funding Loan de 1898</vt:lpstr>
      <vt:lpstr>Murtinho e a reação conservadora </vt:lpstr>
      <vt:lpstr>Apresentação do PowerPoint</vt:lpstr>
      <vt:lpstr>Apresentação do PowerPoint</vt:lpstr>
      <vt:lpstr>Consequências da gestão Murtinho</vt:lpstr>
      <vt:lpstr>Apresentação do PowerPoint</vt:lpstr>
      <vt:lpstr>CAFÉ: a tendência à superprodução (I)</vt:lpstr>
      <vt:lpstr>CAFÉ: a tendência à superprodução (II)</vt:lpstr>
      <vt:lpstr>Apresentação do PowerPoint</vt:lpstr>
      <vt:lpstr>Café, cambio e produção </vt:lpstr>
      <vt:lpstr>As dificuldades da Cafeicultura </vt:lpstr>
      <vt:lpstr>O 1º Plano de Valorização do Café</vt:lpstr>
      <vt:lpstr>Apresentação do PowerPoint</vt:lpstr>
      <vt:lpstr>Valorização do café: pressupostos </vt:lpstr>
      <vt:lpstr>O 1º Plano de Valorização do Café : implementação </vt:lpstr>
      <vt:lpstr>Apresentação do PowerPoint</vt:lpstr>
      <vt:lpstr>POLITICAS DE Valorização (Defesa) do Café</vt:lpstr>
      <vt:lpstr>Caixa de conversão (1906) 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Formação Econômica e Social do Brasil II</dc:title>
  <dc:creator>Amaury Gremaud</dc:creator>
  <cp:lastModifiedBy>Amaury Patrick Gremaud</cp:lastModifiedBy>
  <cp:revision>30</cp:revision>
  <dcterms:created xsi:type="dcterms:W3CDTF">2015-03-04T17:28:19Z</dcterms:created>
  <dcterms:modified xsi:type="dcterms:W3CDTF">2017-08-31T23:45:51Z</dcterms:modified>
</cp:coreProperties>
</file>